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03"/>
  </p:notesMasterIdLst>
  <p:sldIdLst>
    <p:sldId id="256" r:id="rId2"/>
    <p:sldId id="257" r:id="rId3"/>
    <p:sldId id="375" r:id="rId4"/>
    <p:sldId id="473" r:id="rId5"/>
    <p:sldId id="474" r:id="rId6"/>
    <p:sldId id="475" r:id="rId7"/>
    <p:sldId id="476" r:id="rId8"/>
    <p:sldId id="387" r:id="rId9"/>
    <p:sldId id="477" r:id="rId10"/>
    <p:sldId id="478" r:id="rId11"/>
    <p:sldId id="479" r:id="rId12"/>
    <p:sldId id="480" r:id="rId13"/>
    <p:sldId id="481" r:id="rId14"/>
    <p:sldId id="482" r:id="rId15"/>
    <p:sldId id="483" r:id="rId16"/>
    <p:sldId id="484" r:id="rId17"/>
    <p:sldId id="386" r:id="rId18"/>
    <p:sldId id="392" r:id="rId19"/>
    <p:sldId id="393" r:id="rId20"/>
    <p:sldId id="394" r:id="rId21"/>
    <p:sldId id="395" r:id="rId22"/>
    <p:sldId id="396" r:id="rId23"/>
    <p:sldId id="445" r:id="rId24"/>
    <p:sldId id="446" r:id="rId25"/>
    <p:sldId id="447" r:id="rId26"/>
    <p:sldId id="448" r:id="rId27"/>
    <p:sldId id="449" r:id="rId28"/>
    <p:sldId id="450" r:id="rId29"/>
    <p:sldId id="451" r:id="rId30"/>
    <p:sldId id="452" r:id="rId31"/>
    <p:sldId id="453" r:id="rId32"/>
    <p:sldId id="399" r:id="rId33"/>
    <p:sldId id="454" r:id="rId34"/>
    <p:sldId id="455" r:id="rId35"/>
    <p:sldId id="456" r:id="rId36"/>
    <p:sldId id="457" r:id="rId37"/>
    <p:sldId id="458" r:id="rId38"/>
    <p:sldId id="459" r:id="rId39"/>
    <p:sldId id="460" r:id="rId40"/>
    <p:sldId id="461" r:id="rId41"/>
    <p:sldId id="376" r:id="rId42"/>
    <p:sldId id="400" r:id="rId43"/>
    <p:sldId id="401" r:id="rId44"/>
    <p:sldId id="402" r:id="rId45"/>
    <p:sldId id="403" r:id="rId46"/>
    <p:sldId id="404" r:id="rId47"/>
    <p:sldId id="405" r:id="rId48"/>
    <p:sldId id="406" r:id="rId49"/>
    <p:sldId id="462" r:id="rId50"/>
    <p:sldId id="463" r:id="rId51"/>
    <p:sldId id="464" r:id="rId52"/>
    <p:sldId id="465" r:id="rId53"/>
    <p:sldId id="466" r:id="rId54"/>
    <p:sldId id="377" r:id="rId55"/>
    <p:sldId id="407" r:id="rId56"/>
    <p:sldId id="408" r:id="rId57"/>
    <p:sldId id="409" r:id="rId58"/>
    <p:sldId id="410" r:id="rId59"/>
    <p:sldId id="378" r:id="rId60"/>
    <p:sldId id="411" r:id="rId61"/>
    <p:sldId id="412" r:id="rId62"/>
    <p:sldId id="413" r:id="rId63"/>
    <p:sldId id="414" r:id="rId64"/>
    <p:sldId id="415" r:id="rId65"/>
    <p:sldId id="385" r:id="rId66"/>
    <p:sldId id="381" r:id="rId67"/>
    <p:sldId id="420" r:id="rId68"/>
    <p:sldId id="421" r:id="rId69"/>
    <p:sldId id="422" r:id="rId70"/>
    <p:sldId id="423" r:id="rId71"/>
    <p:sldId id="424" r:id="rId72"/>
    <p:sldId id="425" r:id="rId73"/>
    <p:sldId id="426" r:id="rId74"/>
    <p:sldId id="467" r:id="rId75"/>
    <p:sldId id="468" r:id="rId76"/>
    <p:sldId id="469" r:id="rId77"/>
    <p:sldId id="470" r:id="rId78"/>
    <p:sldId id="471" r:id="rId79"/>
    <p:sldId id="382" r:id="rId80"/>
    <p:sldId id="427" r:id="rId81"/>
    <p:sldId id="428" r:id="rId82"/>
    <p:sldId id="429" r:id="rId83"/>
    <p:sldId id="430" r:id="rId84"/>
    <p:sldId id="383" r:id="rId85"/>
    <p:sldId id="431" r:id="rId86"/>
    <p:sldId id="432" r:id="rId87"/>
    <p:sldId id="433" r:id="rId88"/>
    <p:sldId id="434" r:id="rId89"/>
    <p:sldId id="435" r:id="rId90"/>
    <p:sldId id="364" r:id="rId91"/>
    <p:sldId id="436" r:id="rId92"/>
    <p:sldId id="437" r:id="rId93"/>
    <p:sldId id="438" r:id="rId94"/>
    <p:sldId id="439" r:id="rId95"/>
    <p:sldId id="440" r:id="rId96"/>
    <p:sldId id="371" r:id="rId97"/>
    <p:sldId id="441" r:id="rId98"/>
    <p:sldId id="442" r:id="rId99"/>
    <p:sldId id="443" r:id="rId100"/>
    <p:sldId id="444" r:id="rId101"/>
    <p:sldId id="374" r:id="rId10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47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89364-41B5-4343-9AE4-547B2BBB7679}" type="datetimeFigureOut">
              <a:rPr lang="ru-RU" smtClean="0"/>
              <a:t>04.10.2022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C6709-6BC4-4406-A8FB-37D4D1120A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9556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BC6709-6BC4-4406-A8FB-37D4D1120AA9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8280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8182A6-2062-42DD-AFFA-BF027ACE30CF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7922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9A6D0-5EE0-4015-95CA-8E7668460443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685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88DED2-3C71-44C9-BCA7-50021BA56843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4170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D4B8FE-65E2-4055-A620-8311C546E28E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9644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7F7497-D96B-49EA-87DF-ECDEB4E0C76B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8209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D869FC-3B9A-4E45-BF7A-DC250976B0D6}" type="datetime1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451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55915B-6099-4F61-889C-D9619FAE2FC4}" type="datetime1">
              <a:rPr lang="ru-RU" smtClean="0"/>
              <a:t>04.10.2022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516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FA1-7508-4E97-8C6E-540D248A1115}" type="datetime1">
              <a:rPr lang="ru-RU" smtClean="0"/>
              <a:t>04.10.2022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18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3DD4E-309B-4AB8-8A6B-51D8277BCC01}" type="datetime1">
              <a:rPr lang="ru-RU" smtClean="0"/>
              <a:t>04.10.2022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4541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DD5F5-DE71-4849-BB82-604D80C0F43B}" type="datetime1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2197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601F9-45C1-4760-867D-4A4A366D4A19}" type="datetime1">
              <a:rPr lang="ru-RU" smtClean="0"/>
              <a:t>04.10.2022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3603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4B610-9F02-4C24-B462-A776945E6E09}" type="datetime1">
              <a:rPr lang="ru-RU" smtClean="0"/>
              <a:t>04.10.2022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E2822-3F92-4355-B47E-F2E8C9595EE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30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Преобразования типов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Лекция 4</a:t>
            </a:r>
          </a:p>
        </p:txBody>
      </p:sp>
    </p:spTree>
    <p:extLst>
      <p:ext uri="{BB962C8B-B14F-4D97-AF65-F5344CB8AC3E}">
        <p14:creationId xmlns:p14="http://schemas.microsoft.com/office/powerpoint/2010/main" val="36516750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и неявное преобразование типа в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</a:t>
            </a:r>
          </a:p>
          <a:p>
            <a:endParaRPr lang="ru-RU" dirty="0"/>
          </a:p>
          <a:p>
            <a:r>
              <a:rPr lang="ru-RU" dirty="0"/>
              <a:t>Оператор </a:t>
            </a:r>
            <a:r>
              <a:rPr lang="en-US" dirty="0"/>
              <a:t>(T) </a:t>
            </a:r>
            <a:r>
              <a:rPr lang="ru-RU" dirty="0"/>
              <a:t>преобразует свой операнд к типу </a:t>
            </a:r>
            <a:r>
              <a:rPr lang="en-US" dirty="0"/>
              <a:t>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36DC5-2B3B-42BD-AB96-A627B56BD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Неявное</a:t>
            </a:r>
          </a:p>
          <a:p>
            <a:endParaRPr lang="ru-RU" dirty="0"/>
          </a:p>
          <a:p>
            <a:r>
              <a:rPr lang="ru-RU" dirty="0"/>
              <a:t>К числу, или указателю, или </a:t>
            </a:r>
            <a:r>
              <a:rPr lang="en-US" dirty="0"/>
              <a:t>void</a:t>
            </a:r>
            <a:endParaRPr lang="ru-RU" dirty="0"/>
          </a:p>
          <a:p>
            <a:pPr lvl="1"/>
            <a:r>
              <a:rPr lang="ru-RU" dirty="0"/>
              <a:t>Разнотипные операнды бинарных операторов</a:t>
            </a:r>
          </a:p>
          <a:p>
            <a:pPr lvl="1"/>
            <a:r>
              <a:rPr lang="ru-RU" dirty="0"/>
              <a:t>Вызов и возврат из функции</a:t>
            </a:r>
          </a:p>
          <a:p>
            <a:pPr lvl="1"/>
            <a:r>
              <a:rPr lang="ru-RU" dirty="0"/>
              <a:t>Массив, функция, «навешивание» </a:t>
            </a:r>
            <a:r>
              <a:rPr lang="en-US" dirty="0"/>
              <a:t>const/volatile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FB008-0DF9-4A2C-9324-01451700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3863182"/>
            <a:ext cx="4143375" cy="18478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146855-992B-4493-909F-F5291A4FACD1}"/>
              </a:ext>
            </a:extLst>
          </p:cNvPr>
          <p:cNvSpPr/>
          <p:nvPr/>
        </p:nvSpPr>
        <p:spPr>
          <a:xfrm>
            <a:off x="551384" y="3645024"/>
            <a:ext cx="5443016" cy="25922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65CC2-1EA1-430A-A879-29EB06A03D18}"/>
              </a:ext>
            </a:extLst>
          </p:cNvPr>
          <p:cNvSpPr/>
          <p:nvPr/>
        </p:nvSpPr>
        <p:spPr>
          <a:xfrm>
            <a:off x="5849048" y="2564904"/>
            <a:ext cx="5443016" cy="354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838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/>
              <a:t>Целое в указатель</a:t>
            </a:r>
          </a:p>
          <a:p>
            <a:pPr lvl="1"/>
            <a:r>
              <a:rPr lang="en-US" sz="2400" dirty="0"/>
              <a:t>Implementation-defined, </a:t>
            </a:r>
            <a:r>
              <a:rPr lang="ru-RU" sz="2400" dirty="0"/>
              <a:t>результат может быть «негодным» указателем</a:t>
            </a:r>
          </a:p>
          <a:p>
            <a:endParaRPr lang="en-US" sz="2900" dirty="0"/>
          </a:p>
          <a:p>
            <a:r>
              <a:rPr lang="ru-RU" sz="2800" dirty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/>
              <a:t> если </a:t>
            </a:r>
            <a:r>
              <a:rPr lang="en-US" sz="2400" dirty="0" err="1"/>
              <a:t>sizeof</a:t>
            </a:r>
            <a:r>
              <a:rPr lang="en-US" sz="2400" dirty="0"/>
              <a:t>(T*) &lt;=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ru-RU" sz="2400" dirty="0"/>
              <a:t>Т1</a:t>
            </a:r>
            <a:r>
              <a:rPr lang="en-US" sz="2400" dirty="0"/>
              <a:t>)</a:t>
            </a:r>
            <a:endParaRPr lang="ru-RU" sz="2400" dirty="0"/>
          </a:p>
          <a:p>
            <a:pPr lvl="1"/>
            <a:r>
              <a:rPr lang="en-US" sz="2400" dirty="0"/>
              <a:t>Undefined behavior </a:t>
            </a:r>
            <a:r>
              <a:rPr lang="ru-RU" sz="2400" dirty="0"/>
              <a:t>иначе</a:t>
            </a:r>
          </a:p>
          <a:p>
            <a:endParaRPr lang="en-US" sz="2800" dirty="0"/>
          </a:p>
          <a:p>
            <a:r>
              <a:rPr lang="ru-RU" sz="2800" dirty="0"/>
              <a:t>Любой Т1* в Т2*</a:t>
            </a:r>
          </a:p>
          <a:p>
            <a:pPr lvl="1"/>
            <a:r>
              <a:rPr lang="ru-RU" sz="2400" dirty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/>
              <a:t>Undefined behavior, </a:t>
            </a:r>
            <a:r>
              <a:rPr lang="ru-RU" sz="2400" dirty="0"/>
              <a:t>если значение указателя не выровнено для типа Т2 – см. лекцию про память</a:t>
            </a:r>
          </a:p>
          <a:p>
            <a:endParaRPr lang="en-US" sz="2800" dirty="0"/>
          </a:p>
          <a:p>
            <a:r>
              <a:rPr lang="ru-RU" sz="2800" dirty="0"/>
              <a:t>Указатель на функцию в указатель на любую другую функцию</a:t>
            </a:r>
            <a:endParaRPr lang="en-US" sz="2800" dirty="0"/>
          </a:p>
          <a:p>
            <a:pPr lvl="1"/>
            <a:r>
              <a:rPr lang="ru-RU" sz="2400" dirty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/>
              <a:t>Undefined behavior, </a:t>
            </a:r>
            <a:r>
              <a:rPr lang="ru-RU" sz="2400" dirty="0"/>
              <a:t>если при вызове тип именующего выражения функции не совместим с типом вызываемой функции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823362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Понятие преобразования типа</a:t>
            </a:r>
          </a:p>
          <a:p>
            <a:r>
              <a:rPr lang="ru-RU" dirty="0"/>
              <a:t>Преобразования</a:t>
            </a:r>
            <a:endParaRPr lang="en-US" dirty="0"/>
          </a:p>
          <a:p>
            <a:pPr lvl="1"/>
            <a:r>
              <a:rPr lang="ru-RU" dirty="0"/>
              <a:t>Целых и типов с плавающей точкой</a:t>
            </a:r>
          </a:p>
          <a:p>
            <a:pPr lvl="1"/>
            <a:r>
              <a:rPr lang="ru-RU" dirty="0"/>
              <a:t>Массивов</a:t>
            </a:r>
          </a:p>
          <a:p>
            <a:pPr lvl="1"/>
            <a:r>
              <a:rPr lang="ru-RU" dirty="0"/>
              <a:t>Функциональных типов</a:t>
            </a:r>
          </a:p>
          <a:p>
            <a:pPr lvl="1"/>
            <a:r>
              <a:rPr lang="ru-RU" dirty="0"/>
              <a:t>С типом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Указателей</a:t>
            </a:r>
            <a:endParaRPr lang="en-US" dirty="0"/>
          </a:p>
          <a:p>
            <a:pPr marL="0" indent="0">
              <a:buNone/>
            </a:pPr>
            <a:endParaRPr lang="ru-RU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101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497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и неявное преобразование типа в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</a:t>
            </a:r>
          </a:p>
          <a:p>
            <a:endParaRPr lang="ru-RU" dirty="0"/>
          </a:p>
          <a:p>
            <a:r>
              <a:rPr lang="ru-RU" dirty="0"/>
              <a:t>Оператор </a:t>
            </a:r>
            <a:r>
              <a:rPr lang="en-US" dirty="0"/>
              <a:t>(T) </a:t>
            </a:r>
            <a:r>
              <a:rPr lang="ru-RU" dirty="0"/>
              <a:t>преобразует свой операнд к типу </a:t>
            </a:r>
            <a:r>
              <a:rPr lang="en-US" dirty="0"/>
              <a:t>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36DC5-2B3B-42BD-AB96-A627B56BD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Неявное</a:t>
            </a:r>
          </a:p>
          <a:p>
            <a:endParaRPr lang="ru-RU" dirty="0"/>
          </a:p>
          <a:p>
            <a:r>
              <a:rPr lang="ru-RU" dirty="0"/>
              <a:t>К числу, или указателю, или </a:t>
            </a:r>
            <a:r>
              <a:rPr lang="en-US" dirty="0"/>
              <a:t>void</a:t>
            </a:r>
            <a:endParaRPr lang="ru-RU" dirty="0"/>
          </a:p>
          <a:p>
            <a:pPr lvl="1"/>
            <a:r>
              <a:rPr lang="ru-RU" dirty="0"/>
              <a:t>Разнотипные операнды бинарных операторов</a:t>
            </a:r>
          </a:p>
          <a:p>
            <a:pPr lvl="1"/>
            <a:r>
              <a:rPr lang="ru-RU" dirty="0"/>
              <a:t>Вызов и возврат из функции</a:t>
            </a:r>
          </a:p>
          <a:p>
            <a:pPr lvl="1"/>
            <a:r>
              <a:rPr lang="ru-RU" dirty="0"/>
              <a:t>Массив, функция, «навешивание» </a:t>
            </a:r>
            <a:r>
              <a:rPr lang="en-US" dirty="0"/>
              <a:t>const/volatile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11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65CC2-1EA1-430A-A879-29EB06A03D18}"/>
              </a:ext>
            </a:extLst>
          </p:cNvPr>
          <p:cNvSpPr/>
          <p:nvPr/>
        </p:nvSpPr>
        <p:spPr>
          <a:xfrm>
            <a:off x="5849048" y="2508112"/>
            <a:ext cx="5443016" cy="3600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F63CEB2-951E-4E4A-9529-673998A16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2" y="3863182"/>
            <a:ext cx="4067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0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и неявное преобразование типа в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</a:t>
            </a:r>
          </a:p>
          <a:p>
            <a:endParaRPr lang="ru-RU" dirty="0"/>
          </a:p>
          <a:p>
            <a:r>
              <a:rPr lang="ru-RU" dirty="0"/>
              <a:t>Оператор </a:t>
            </a:r>
            <a:r>
              <a:rPr lang="en-US" dirty="0"/>
              <a:t>(T) </a:t>
            </a:r>
            <a:r>
              <a:rPr lang="ru-RU" dirty="0"/>
              <a:t>преобразует свой операнд к типу </a:t>
            </a:r>
            <a:r>
              <a:rPr lang="en-US" dirty="0"/>
              <a:t>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36DC5-2B3B-42BD-AB96-A627B56BD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Неявное</a:t>
            </a:r>
          </a:p>
          <a:p>
            <a:endParaRPr lang="ru-RU" dirty="0"/>
          </a:p>
          <a:p>
            <a:r>
              <a:rPr lang="ru-RU" dirty="0"/>
              <a:t>К числу, или указателю, или </a:t>
            </a:r>
            <a:r>
              <a:rPr lang="en-US" dirty="0"/>
              <a:t>void</a:t>
            </a:r>
            <a:endParaRPr lang="ru-RU" dirty="0"/>
          </a:p>
          <a:p>
            <a:pPr lvl="1"/>
            <a:r>
              <a:rPr lang="ru-RU" dirty="0"/>
              <a:t>Разнотипные операнды бинарных операторов</a:t>
            </a:r>
          </a:p>
          <a:p>
            <a:pPr lvl="1"/>
            <a:r>
              <a:rPr lang="ru-RU" dirty="0"/>
              <a:t>Вызов и возврат из функции</a:t>
            </a:r>
          </a:p>
          <a:p>
            <a:pPr lvl="1"/>
            <a:r>
              <a:rPr lang="ru-RU" dirty="0"/>
              <a:t>Массив, функция, «навешивание» </a:t>
            </a:r>
            <a:r>
              <a:rPr lang="en-US" dirty="0"/>
              <a:t>const/volatile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12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65CC2-1EA1-430A-A879-29EB06A03D18}"/>
              </a:ext>
            </a:extLst>
          </p:cNvPr>
          <p:cNvSpPr/>
          <p:nvPr/>
        </p:nvSpPr>
        <p:spPr>
          <a:xfrm>
            <a:off x="5849048" y="3573016"/>
            <a:ext cx="5443016" cy="253549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D4136A1-5A0C-4A2F-86C0-E91445982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2" y="3863182"/>
            <a:ext cx="4067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062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и неявное преобразование типа в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</a:t>
            </a:r>
          </a:p>
          <a:p>
            <a:endParaRPr lang="ru-RU" dirty="0"/>
          </a:p>
          <a:p>
            <a:r>
              <a:rPr lang="ru-RU" dirty="0"/>
              <a:t>Оператор </a:t>
            </a:r>
            <a:r>
              <a:rPr lang="en-US" dirty="0"/>
              <a:t>(T) </a:t>
            </a:r>
            <a:r>
              <a:rPr lang="ru-RU" dirty="0"/>
              <a:t>преобразует свой операнд к типу </a:t>
            </a:r>
            <a:r>
              <a:rPr lang="en-US" dirty="0"/>
              <a:t>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36DC5-2B3B-42BD-AB96-A627B56BD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Неявное</a:t>
            </a:r>
          </a:p>
          <a:p>
            <a:endParaRPr lang="ru-RU" dirty="0"/>
          </a:p>
          <a:p>
            <a:r>
              <a:rPr lang="ru-RU" dirty="0"/>
              <a:t>К числу, или указателю, или </a:t>
            </a:r>
            <a:r>
              <a:rPr lang="en-US" dirty="0"/>
              <a:t>void</a:t>
            </a:r>
            <a:endParaRPr lang="ru-RU" dirty="0"/>
          </a:p>
          <a:p>
            <a:pPr lvl="1"/>
            <a:r>
              <a:rPr lang="ru-RU" dirty="0"/>
              <a:t>Разнотипные операнды бинарных операторов</a:t>
            </a:r>
          </a:p>
          <a:p>
            <a:pPr lvl="1"/>
            <a:r>
              <a:rPr lang="ru-RU" dirty="0"/>
              <a:t>Вызов и возврат из функции</a:t>
            </a:r>
          </a:p>
          <a:p>
            <a:pPr lvl="1"/>
            <a:r>
              <a:rPr lang="ru-RU" dirty="0"/>
              <a:t>Массив, функция, «навешивание» </a:t>
            </a:r>
            <a:r>
              <a:rPr lang="en-US" dirty="0"/>
              <a:t>const/volatile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13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65CC2-1EA1-430A-A879-29EB06A03D18}"/>
              </a:ext>
            </a:extLst>
          </p:cNvPr>
          <p:cNvSpPr/>
          <p:nvPr/>
        </p:nvSpPr>
        <p:spPr>
          <a:xfrm>
            <a:off x="5849048" y="4365104"/>
            <a:ext cx="5443016" cy="1743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AAF82D-9176-432C-B277-827F025E9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2" y="3863182"/>
            <a:ext cx="4067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282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и неявное преобразование типа в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</a:t>
            </a:r>
          </a:p>
          <a:p>
            <a:endParaRPr lang="ru-RU" dirty="0"/>
          </a:p>
          <a:p>
            <a:r>
              <a:rPr lang="ru-RU" dirty="0"/>
              <a:t>Оператор </a:t>
            </a:r>
            <a:r>
              <a:rPr lang="en-US" dirty="0"/>
              <a:t>(T) </a:t>
            </a:r>
            <a:r>
              <a:rPr lang="ru-RU" dirty="0"/>
              <a:t>преобразует свой операнд к типу </a:t>
            </a:r>
            <a:r>
              <a:rPr lang="en-US" dirty="0"/>
              <a:t>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36DC5-2B3B-42BD-AB96-A627B56BD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Неявное</a:t>
            </a:r>
          </a:p>
          <a:p>
            <a:endParaRPr lang="ru-RU" dirty="0"/>
          </a:p>
          <a:p>
            <a:r>
              <a:rPr lang="ru-RU" dirty="0"/>
              <a:t>К числу, или указателю, или </a:t>
            </a:r>
            <a:r>
              <a:rPr lang="en-US" dirty="0"/>
              <a:t>void</a:t>
            </a:r>
            <a:endParaRPr lang="ru-RU" dirty="0"/>
          </a:p>
          <a:p>
            <a:pPr lvl="1"/>
            <a:r>
              <a:rPr lang="ru-RU" dirty="0"/>
              <a:t>Разнотипные операнды бинарных операторов</a:t>
            </a:r>
          </a:p>
          <a:p>
            <a:pPr lvl="1"/>
            <a:r>
              <a:rPr lang="ru-RU" dirty="0"/>
              <a:t>Вызов и возврат из функции</a:t>
            </a:r>
          </a:p>
          <a:p>
            <a:pPr lvl="1"/>
            <a:r>
              <a:rPr lang="ru-RU" dirty="0"/>
              <a:t>Массив, функция, «навешивание» </a:t>
            </a:r>
            <a:r>
              <a:rPr lang="en-US" dirty="0"/>
              <a:t>const/volatile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14</a:t>
            </a:fld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65CC2-1EA1-430A-A879-29EB06A03D18}"/>
              </a:ext>
            </a:extLst>
          </p:cNvPr>
          <p:cNvSpPr/>
          <p:nvPr/>
        </p:nvSpPr>
        <p:spPr>
          <a:xfrm>
            <a:off x="5849048" y="4797152"/>
            <a:ext cx="5443016" cy="13113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0B4B3A-2FC9-4665-9845-DD9B42D744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2" y="3863182"/>
            <a:ext cx="4067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084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и неявное преобразование типа в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</a:t>
            </a:r>
          </a:p>
          <a:p>
            <a:endParaRPr lang="ru-RU" dirty="0"/>
          </a:p>
          <a:p>
            <a:r>
              <a:rPr lang="ru-RU" dirty="0"/>
              <a:t>Оператор </a:t>
            </a:r>
            <a:r>
              <a:rPr lang="en-US" dirty="0"/>
              <a:t>(T) </a:t>
            </a:r>
            <a:r>
              <a:rPr lang="ru-RU" dirty="0"/>
              <a:t>преобразует свой операнд к типу </a:t>
            </a:r>
            <a:r>
              <a:rPr lang="en-US" dirty="0"/>
              <a:t>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36DC5-2B3B-42BD-AB96-A627B56BD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Неявное</a:t>
            </a:r>
          </a:p>
          <a:p>
            <a:endParaRPr lang="ru-RU" dirty="0"/>
          </a:p>
          <a:p>
            <a:r>
              <a:rPr lang="ru-RU" dirty="0"/>
              <a:t>К числу, или указателю, или </a:t>
            </a:r>
            <a:r>
              <a:rPr lang="en-US" dirty="0"/>
              <a:t>void</a:t>
            </a:r>
            <a:endParaRPr lang="ru-RU" dirty="0"/>
          </a:p>
          <a:p>
            <a:pPr lvl="1"/>
            <a:r>
              <a:rPr lang="ru-RU" dirty="0"/>
              <a:t>Разнотипные операнды бинарных операторов</a:t>
            </a:r>
          </a:p>
          <a:p>
            <a:pPr lvl="1"/>
            <a:r>
              <a:rPr lang="ru-RU" dirty="0"/>
              <a:t>Вызов и возврат из функции</a:t>
            </a:r>
          </a:p>
          <a:p>
            <a:pPr lvl="1"/>
            <a:r>
              <a:rPr lang="ru-RU" dirty="0"/>
              <a:t>Массив, функция, «навешивание» </a:t>
            </a:r>
            <a:r>
              <a:rPr lang="en-US" dirty="0"/>
              <a:t>const/volatile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15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6F01753-1685-4CA9-8952-4394F0B75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2" y="3863182"/>
            <a:ext cx="4067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0836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и неявное преобразование типа в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</a:t>
            </a:r>
          </a:p>
          <a:p>
            <a:endParaRPr lang="ru-RU" dirty="0"/>
          </a:p>
          <a:p>
            <a:r>
              <a:rPr lang="ru-RU" dirty="0"/>
              <a:t>Оператор </a:t>
            </a:r>
            <a:r>
              <a:rPr lang="en-US" dirty="0"/>
              <a:t>(T) </a:t>
            </a:r>
            <a:r>
              <a:rPr lang="ru-RU" dirty="0"/>
              <a:t>преобразует свой операнд к типу </a:t>
            </a:r>
            <a:r>
              <a:rPr lang="en-US" dirty="0"/>
              <a:t>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36DC5-2B3B-42BD-AB96-A627B56BD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Неявное</a:t>
            </a:r>
          </a:p>
          <a:p>
            <a:endParaRPr lang="ru-RU" dirty="0"/>
          </a:p>
          <a:p>
            <a:r>
              <a:rPr lang="ru-RU" dirty="0"/>
              <a:t>К числу, или указателю, или </a:t>
            </a:r>
            <a:r>
              <a:rPr lang="en-US" dirty="0"/>
              <a:t>void</a:t>
            </a:r>
            <a:endParaRPr lang="ru-RU" dirty="0"/>
          </a:p>
          <a:p>
            <a:pPr lvl="1"/>
            <a:r>
              <a:rPr lang="ru-RU" dirty="0"/>
              <a:t>Разнотипные операнды бинарных операторов</a:t>
            </a:r>
          </a:p>
          <a:p>
            <a:pPr lvl="1"/>
            <a:r>
              <a:rPr lang="ru-RU" dirty="0"/>
              <a:t>Вызов и возврат из функции</a:t>
            </a:r>
          </a:p>
          <a:p>
            <a:pPr lvl="1"/>
            <a:r>
              <a:rPr lang="ru-RU" dirty="0"/>
              <a:t>Массив, функция, «навешивание» </a:t>
            </a:r>
            <a:r>
              <a:rPr lang="en-US" dirty="0"/>
              <a:t>const/volatile</a:t>
            </a:r>
            <a:endParaRPr lang="ru-RU" dirty="0"/>
          </a:p>
          <a:p>
            <a:pPr lvl="1"/>
            <a:r>
              <a:rPr lang="en-US" dirty="0"/>
              <a:t>if, while, switch, </a:t>
            </a:r>
            <a:r>
              <a:rPr lang="en-US" dirty="0">
                <a:highlight>
                  <a:srgbClr val="C0C0C0"/>
                </a:highlight>
                <a:latin typeface="Consolas" panose="020B0609020204030204" pitchFamily="49" charset="0"/>
              </a:rPr>
              <a:t>;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16</a:t>
            </a:fld>
            <a:endParaRPr lang="ru-RU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0A8186-3C6E-4114-B5F1-76807E58C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412" y="3863182"/>
            <a:ext cx="4067175" cy="1800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000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тип, целочисленное повышение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Общий тип типов </a:t>
            </a:r>
            <a:r>
              <a:rPr lang="en-US" sz="2000" dirty="0">
                <a:solidFill>
                  <a:schemeClr val="bg1"/>
                </a:solidFill>
              </a:rPr>
              <a:t>T1 </a:t>
            </a:r>
            <a:r>
              <a:rPr lang="ru-RU" sz="2000" dirty="0">
                <a:solidFill>
                  <a:schemeClr val="bg1"/>
                </a:solidFill>
              </a:rPr>
              <a:t>и </a:t>
            </a:r>
            <a:r>
              <a:rPr lang="en-US" sz="2000" dirty="0">
                <a:solidFill>
                  <a:schemeClr val="bg1"/>
                </a:solidFill>
              </a:rPr>
              <a:t>T2</a:t>
            </a:r>
            <a:r>
              <a:rPr lang="ru-RU" sz="2000" dirty="0">
                <a:solidFill>
                  <a:schemeClr val="bg1"/>
                </a:solidFill>
              </a:rPr>
              <a:t> – это тип </a:t>
            </a:r>
            <a:r>
              <a:rPr lang="en-US" sz="2000" dirty="0">
                <a:solidFill>
                  <a:schemeClr val="bg1"/>
                </a:solidFill>
              </a:rPr>
              <a:t>T </a:t>
            </a:r>
            <a:r>
              <a:rPr lang="ru-RU" sz="2000" dirty="0">
                <a:solidFill>
                  <a:schemeClr val="bg1"/>
                </a:solidFill>
              </a:rPr>
              <a:t>такой, что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Если 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типа, то выбирается п</a:t>
            </a:r>
            <a:r>
              <a:rPr lang="ru-RU" sz="1600" dirty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; иначе выбирается сплошная 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>
                <a:solidFill>
                  <a:schemeClr val="bg1"/>
                </a:solidFill>
              </a:rPr>
              <a:t>к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или </a:t>
            </a:r>
            <a:r>
              <a:rPr lang="en-US" sz="2000" dirty="0">
                <a:solidFill>
                  <a:schemeClr val="bg1"/>
                </a:solidFill>
              </a:rPr>
              <a:t>unsigned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5557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тип, целочисленное повышение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>
                <a:solidFill>
                  <a:schemeClr val="bg1"/>
                </a:solidFill>
              </a:rPr>
              <a:t>Общий тип типов </a:t>
            </a:r>
            <a:r>
              <a:rPr lang="en-US" sz="2000" dirty="0">
                <a:solidFill>
                  <a:schemeClr val="bg1"/>
                </a:solidFill>
              </a:rPr>
              <a:t>T1 </a:t>
            </a:r>
            <a:r>
              <a:rPr lang="ru-RU" sz="2000" dirty="0">
                <a:solidFill>
                  <a:schemeClr val="bg1"/>
                </a:solidFill>
              </a:rPr>
              <a:t>и </a:t>
            </a:r>
            <a:r>
              <a:rPr lang="en-US" sz="2000" dirty="0">
                <a:solidFill>
                  <a:schemeClr val="bg1"/>
                </a:solidFill>
              </a:rPr>
              <a:t>T2</a:t>
            </a:r>
            <a:r>
              <a:rPr lang="ru-RU" sz="2000" dirty="0">
                <a:solidFill>
                  <a:schemeClr val="bg1"/>
                </a:solidFill>
              </a:rPr>
              <a:t> – это тип </a:t>
            </a:r>
            <a:r>
              <a:rPr lang="en-US" sz="2000" dirty="0">
                <a:solidFill>
                  <a:schemeClr val="bg1"/>
                </a:solidFill>
              </a:rPr>
              <a:t>T </a:t>
            </a:r>
            <a:r>
              <a:rPr lang="ru-RU" sz="2000" dirty="0">
                <a:solidFill>
                  <a:schemeClr val="bg1"/>
                </a:solidFill>
              </a:rPr>
              <a:t>такой, что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Если 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типа, то выбирается п</a:t>
            </a:r>
            <a:r>
              <a:rPr lang="ru-RU" sz="1600" dirty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; иначе выбирается сплошная 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>
                <a:solidFill>
                  <a:schemeClr val="bg1"/>
                </a:solidFill>
              </a:rPr>
              <a:t>к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или </a:t>
            </a:r>
            <a:r>
              <a:rPr lang="en-US" sz="2000" dirty="0">
                <a:solidFill>
                  <a:schemeClr val="bg1"/>
                </a:solidFill>
              </a:rPr>
              <a:t>unsigned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4222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тип, целочисленное повышение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/>
              <a:t>Общий тип типов </a:t>
            </a:r>
            <a:r>
              <a:rPr lang="en-US" sz="2000" dirty="0"/>
              <a:t>T1 </a:t>
            </a:r>
            <a:r>
              <a:rPr lang="ru-RU" sz="2000" dirty="0"/>
              <a:t>и </a:t>
            </a:r>
            <a:r>
              <a:rPr lang="en-US" sz="2000" dirty="0"/>
              <a:t>T2</a:t>
            </a:r>
            <a:r>
              <a:rPr lang="ru-RU" sz="2000" dirty="0"/>
              <a:t> – это тип </a:t>
            </a:r>
            <a:r>
              <a:rPr lang="en-US" sz="2000" dirty="0"/>
              <a:t>T </a:t>
            </a:r>
            <a:r>
              <a:rPr lang="ru-RU" sz="2000" dirty="0"/>
              <a:t>такой, что</a:t>
            </a:r>
            <a:endParaRPr lang="en-US" sz="2000" dirty="0"/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Есть путь из Т1 в Т 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Есть путь из Т2 в Т</a:t>
            </a: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Если 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типа, то выбирается п</a:t>
            </a:r>
            <a:r>
              <a:rPr lang="ru-RU" sz="1600" dirty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; иначе выбирается сплошная 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>
                <a:solidFill>
                  <a:schemeClr val="bg1"/>
                </a:solidFill>
              </a:rPr>
              <a:t>к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или </a:t>
            </a:r>
            <a:r>
              <a:rPr lang="en-US" sz="2000" dirty="0">
                <a:solidFill>
                  <a:schemeClr val="bg1"/>
                </a:solidFill>
              </a:rPr>
              <a:t>unsigned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10303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 лекции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преобразования типа</a:t>
            </a:r>
          </a:p>
          <a:p>
            <a:r>
              <a:rPr lang="ru-RU" dirty="0"/>
              <a:t>Преобразования</a:t>
            </a:r>
            <a:endParaRPr lang="en-US" dirty="0"/>
          </a:p>
          <a:p>
            <a:pPr lvl="1"/>
            <a:r>
              <a:rPr lang="ru-RU" dirty="0"/>
              <a:t>Целых и типов с плавающей точкой</a:t>
            </a:r>
          </a:p>
          <a:p>
            <a:pPr lvl="1"/>
            <a:r>
              <a:rPr lang="ru-RU" dirty="0"/>
              <a:t>Массивов</a:t>
            </a:r>
          </a:p>
          <a:p>
            <a:pPr lvl="1"/>
            <a:r>
              <a:rPr lang="ru-RU" dirty="0"/>
              <a:t>Функциональных типов</a:t>
            </a:r>
          </a:p>
          <a:p>
            <a:pPr lvl="1"/>
            <a:r>
              <a:rPr lang="ru-RU" dirty="0"/>
              <a:t>С типом </a:t>
            </a:r>
            <a:r>
              <a:rPr lang="en-US" dirty="0"/>
              <a:t>void</a:t>
            </a:r>
          </a:p>
          <a:p>
            <a:pPr lvl="1"/>
            <a:r>
              <a:rPr lang="ru-RU" dirty="0"/>
              <a:t>Указателей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0454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тип, целочисленное повышение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/>
              <a:t>Общий тип типов </a:t>
            </a:r>
            <a:r>
              <a:rPr lang="en-US" sz="2000" dirty="0"/>
              <a:t>T1 </a:t>
            </a:r>
            <a:r>
              <a:rPr lang="ru-RU" sz="2000" dirty="0"/>
              <a:t>и </a:t>
            </a:r>
            <a:r>
              <a:rPr lang="en-US" sz="2000" dirty="0"/>
              <a:t>T2</a:t>
            </a:r>
            <a:r>
              <a:rPr lang="ru-RU" sz="2000" dirty="0"/>
              <a:t> – это тип </a:t>
            </a:r>
            <a:r>
              <a:rPr lang="en-US" sz="2000" dirty="0"/>
              <a:t>T </a:t>
            </a:r>
            <a:r>
              <a:rPr lang="ru-RU" sz="2000" dirty="0"/>
              <a:t>такой, что</a:t>
            </a:r>
            <a:endParaRPr lang="en-US" sz="2000" dirty="0"/>
          </a:p>
          <a:p>
            <a:pPr lvl="1"/>
            <a:r>
              <a:rPr lang="ru-RU" sz="1600" dirty="0"/>
              <a:t>Есть путь из Т1 в Т </a:t>
            </a:r>
          </a:p>
          <a:p>
            <a:pPr lvl="1"/>
            <a:r>
              <a:rPr lang="ru-RU" sz="1600" dirty="0"/>
              <a:t>Есть путь из Т2 в Т</a:t>
            </a:r>
          </a:p>
          <a:p>
            <a:pPr lvl="1"/>
            <a:r>
              <a:rPr lang="ru-RU" sz="1600" dirty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/>
          </a:p>
          <a:p>
            <a:pPr lvl="1"/>
            <a:r>
              <a:rPr lang="ru-RU" sz="1600" dirty="0">
                <a:solidFill>
                  <a:schemeClr val="bg1"/>
                </a:solidFill>
              </a:rPr>
              <a:t>Если множество значений нижнего типа 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 множество значений верхнего типа, то выбирается п</a:t>
            </a:r>
            <a:r>
              <a:rPr lang="ru-RU" sz="1600" dirty="0">
                <a:solidFill>
                  <a:schemeClr val="bg1"/>
                </a:solidFill>
              </a:rPr>
              <a:t>унктирная стрелка</a:t>
            </a:r>
            <a:r>
              <a:rPr lang="ru-RU" sz="1600" dirty="0">
                <a:solidFill>
                  <a:schemeClr val="bg1"/>
                </a:solidFill>
                <a:sym typeface="Symbol" panose="05050102010706020507" pitchFamily="18" charset="2"/>
              </a:rPr>
              <a:t>; иначе выбирается сплошная стрелка</a:t>
            </a:r>
          </a:p>
          <a:p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>
                <a:solidFill>
                  <a:schemeClr val="bg1"/>
                </a:solidFill>
              </a:rPr>
              <a:t>к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или </a:t>
            </a:r>
            <a:r>
              <a:rPr lang="en-US" sz="2000" dirty="0">
                <a:solidFill>
                  <a:schemeClr val="bg1"/>
                </a:solidFill>
              </a:rPr>
              <a:t>unsigned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7641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тип, целочисленное повышение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/>
              <a:t>Общий тип типов </a:t>
            </a:r>
            <a:r>
              <a:rPr lang="en-US" sz="2000" dirty="0"/>
              <a:t>T1 </a:t>
            </a:r>
            <a:r>
              <a:rPr lang="ru-RU" sz="2000" dirty="0"/>
              <a:t>и </a:t>
            </a:r>
            <a:r>
              <a:rPr lang="en-US" sz="2000" dirty="0"/>
              <a:t>T2</a:t>
            </a:r>
            <a:r>
              <a:rPr lang="ru-RU" sz="2000" dirty="0"/>
              <a:t> – это тип </a:t>
            </a:r>
            <a:r>
              <a:rPr lang="en-US" sz="2000" dirty="0"/>
              <a:t>T </a:t>
            </a:r>
            <a:r>
              <a:rPr lang="ru-RU" sz="2000" dirty="0"/>
              <a:t>такой, что</a:t>
            </a:r>
            <a:endParaRPr lang="en-US" sz="2000" dirty="0"/>
          </a:p>
          <a:p>
            <a:pPr lvl="1"/>
            <a:r>
              <a:rPr lang="ru-RU" sz="1600" dirty="0"/>
              <a:t>Есть путь из Т1 в Т </a:t>
            </a:r>
          </a:p>
          <a:p>
            <a:pPr lvl="1"/>
            <a:r>
              <a:rPr lang="ru-RU" sz="1600" dirty="0"/>
              <a:t>Есть путь из Т2 в Т</a:t>
            </a:r>
          </a:p>
          <a:p>
            <a:pPr lvl="1"/>
            <a:r>
              <a:rPr lang="ru-RU" sz="1600" dirty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/>
          </a:p>
          <a:p>
            <a:pPr lvl="1"/>
            <a:r>
              <a:rPr lang="ru-RU" sz="1600" dirty="0"/>
              <a:t>Если множество значений нижнего типа </a:t>
            </a:r>
            <a:r>
              <a:rPr lang="ru-RU" sz="1600" dirty="0">
                <a:sym typeface="Symbol" panose="05050102010706020507" pitchFamily="18" charset="2"/>
              </a:rPr>
              <a:t> множество значений верхнего типа, то выбирается п</a:t>
            </a:r>
            <a:r>
              <a:rPr lang="ru-RU" sz="1600" dirty="0"/>
              <a:t>унктирная стрелка</a:t>
            </a:r>
            <a:r>
              <a:rPr lang="ru-RU" sz="1600" dirty="0">
                <a:sym typeface="Symbol" panose="05050102010706020507" pitchFamily="18" charset="2"/>
              </a:rPr>
              <a:t>; иначе выбирается сплошная стрелка</a:t>
            </a:r>
          </a:p>
          <a:p>
            <a:endParaRPr lang="ru-RU" sz="2000" dirty="0"/>
          </a:p>
          <a:p>
            <a:r>
              <a:rPr lang="ru-RU" sz="2000" dirty="0">
                <a:solidFill>
                  <a:schemeClr val="bg1"/>
                </a:solidFill>
              </a:rPr>
              <a:t>Целочисленное повышение – это автоматическое преобразование битового поля, </a:t>
            </a:r>
            <a:r>
              <a:rPr lang="en-US" sz="2000" dirty="0">
                <a:solidFill>
                  <a:schemeClr val="bg1"/>
                </a:solidFill>
              </a:rPr>
              <a:t>char, unsigned char, short, unsigned short </a:t>
            </a:r>
            <a:r>
              <a:rPr lang="ru-RU" sz="2000" dirty="0">
                <a:solidFill>
                  <a:schemeClr val="bg1"/>
                </a:solidFill>
              </a:rPr>
              <a:t>к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ru-RU" sz="2000" dirty="0">
                <a:solidFill>
                  <a:schemeClr val="bg1"/>
                </a:solidFill>
              </a:rPr>
              <a:t>или </a:t>
            </a:r>
            <a:r>
              <a:rPr lang="en-US" sz="2000" dirty="0">
                <a:solidFill>
                  <a:schemeClr val="bg1"/>
                </a:solidFill>
              </a:rPr>
              <a:t>unsigned </a:t>
            </a:r>
            <a:r>
              <a:rPr lang="en-US" sz="2000" dirty="0" err="1">
                <a:solidFill>
                  <a:schemeClr val="bg1"/>
                </a:solidFill>
              </a:rPr>
              <a:t>int</a:t>
            </a:r>
            <a:endParaRPr lang="ru-RU" sz="2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05876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Общий тип, целочисленное повышение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pPr marL="57150" indent="0">
              <a:buNone/>
            </a:pPr>
            <a:endParaRPr lang="ru-RU" sz="1800" dirty="0"/>
          </a:p>
        </p:txBody>
      </p:sp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ru-RU" sz="2000" dirty="0"/>
              <a:t>Общий тип типов </a:t>
            </a:r>
            <a:r>
              <a:rPr lang="en-US" sz="2000" dirty="0"/>
              <a:t>T1 </a:t>
            </a:r>
            <a:r>
              <a:rPr lang="ru-RU" sz="2000" dirty="0"/>
              <a:t>и </a:t>
            </a:r>
            <a:r>
              <a:rPr lang="en-US" sz="2000" dirty="0"/>
              <a:t>T2</a:t>
            </a:r>
            <a:r>
              <a:rPr lang="ru-RU" sz="2000" dirty="0"/>
              <a:t> – это тип </a:t>
            </a:r>
            <a:r>
              <a:rPr lang="en-US" sz="2000" dirty="0"/>
              <a:t>T </a:t>
            </a:r>
            <a:r>
              <a:rPr lang="ru-RU" sz="2000" dirty="0"/>
              <a:t>такой, что</a:t>
            </a:r>
            <a:endParaRPr lang="en-US" sz="2000" dirty="0"/>
          </a:p>
          <a:p>
            <a:pPr lvl="1"/>
            <a:r>
              <a:rPr lang="ru-RU" sz="1600" dirty="0"/>
              <a:t>Есть путь из Т1 в Т </a:t>
            </a:r>
          </a:p>
          <a:p>
            <a:pPr lvl="1"/>
            <a:r>
              <a:rPr lang="ru-RU" sz="1600" dirty="0"/>
              <a:t>Есть путь из Т2 в Т</a:t>
            </a:r>
          </a:p>
          <a:p>
            <a:pPr lvl="1"/>
            <a:r>
              <a:rPr lang="ru-RU" sz="1600" dirty="0"/>
              <a:t>Т – наименьший из возможных (если есть путь из Т1 в ТТ и из Т2 в ТТ, то есть путь из Т в ТТ для любого ТТ)</a:t>
            </a:r>
          </a:p>
          <a:p>
            <a:endParaRPr lang="en-US" sz="2000" dirty="0"/>
          </a:p>
          <a:p>
            <a:pPr lvl="1"/>
            <a:r>
              <a:rPr lang="ru-RU" sz="1600" dirty="0"/>
              <a:t>Если множество значений нижнего типа </a:t>
            </a:r>
            <a:r>
              <a:rPr lang="ru-RU" sz="1600" dirty="0">
                <a:sym typeface="Symbol" panose="05050102010706020507" pitchFamily="18" charset="2"/>
              </a:rPr>
              <a:t> множество значений верхнего типа, то выбирается п</a:t>
            </a:r>
            <a:r>
              <a:rPr lang="ru-RU" sz="1600" dirty="0"/>
              <a:t>унктирная стрелка</a:t>
            </a:r>
            <a:r>
              <a:rPr lang="ru-RU" sz="1600" dirty="0">
                <a:sym typeface="Symbol" panose="05050102010706020507" pitchFamily="18" charset="2"/>
              </a:rPr>
              <a:t>; иначе выбирается сплошная стрелка</a:t>
            </a:r>
          </a:p>
          <a:p>
            <a:endParaRPr lang="ru-RU" sz="2000" dirty="0"/>
          </a:p>
          <a:p>
            <a:r>
              <a:rPr lang="ru-RU" sz="2000" dirty="0"/>
              <a:t>Целочисленное повышение – это автоматическое преобразование битового поля, </a:t>
            </a:r>
            <a:r>
              <a:rPr lang="en-US" sz="2000" dirty="0"/>
              <a:t>char, unsigned char, short, unsigned short </a:t>
            </a:r>
            <a:r>
              <a:rPr lang="ru-RU" sz="2000" dirty="0"/>
              <a:t>к </a:t>
            </a:r>
            <a:r>
              <a:rPr lang="en-US" sz="2000" dirty="0" err="1"/>
              <a:t>int</a:t>
            </a:r>
            <a:r>
              <a:rPr lang="en-US" sz="2000" dirty="0"/>
              <a:t> </a:t>
            </a:r>
            <a:r>
              <a:rPr lang="ru-RU" sz="2000" dirty="0"/>
              <a:t>или </a:t>
            </a:r>
            <a:r>
              <a:rPr lang="en-US" sz="2000" dirty="0"/>
              <a:t>unsigned </a:t>
            </a:r>
            <a:r>
              <a:rPr lang="en-US" sz="2000" dirty="0" err="1"/>
              <a:t>int</a:t>
            </a:r>
            <a:endParaRPr lang="ru-RU" sz="2000" dirty="0"/>
          </a:p>
        </p:txBody>
      </p:sp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92361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Пусть 1, 2, 4, 8, 8 – размер в байтах </a:t>
            </a:r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short,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, long, long </a:t>
            </a:r>
            <a:r>
              <a:rPr lang="en-US" sz="2400" dirty="0" err="1">
                <a:solidFill>
                  <a:schemeClr val="bg1"/>
                </a:solidFill>
              </a:rPr>
              <a:t>long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Случай </a:t>
            </a:r>
            <a:r>
              <a:rPr lang="en-US" sz="1800" dirty="0">
                <a:solidFill>
                  <a:schemeClr val="bg1"/>
                </a:solidFill>
              </a:rPr>
              <a:t>Unix/Linux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921830099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общий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01969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Пусть 1, 2, 4, 8, 8 – размер в байтах </a:t>
            </a:r>
            <a:r>
              <a:rPr lang="en-US" sz="2400" dirty="0">
                <a:solidFill>
                  <a:schemeClr val="bg1"/>
                </a:solidFill>
              </a:rPr>
              <a:t>char</a:t>
            </a:r>
            <a:r>
              <a:rPr lang="ru-RU" sz="2400" dirty="0">
                <a:solidFill>
                  <a:schemeClr val="bg1"/>
                </a:solidFill>
              </a:rPr>
              <a:t>, </a:t>
            </a:r>
            <a:r>
              <a:rPr lang="en-US" sz="2400" dirty="0">
                <a:solidFill>
                  <a:schemeClr val="bg1"/>
                </a:solidFill>
              </a:rPr>
              <a:t>short, </a:t>
            </a:r>
            <a:r>
              <a:rPr lang="en-US" sz="2400" dirty="0" err="1">
                <a:solidFill>
                  <a:schemeClr val="bg1"/>
                </a:solidFill>
              </a:rPr>
              <a:t>int</a:t>
            </a:r>
            <a:r>
              <a:rPr lang="en-US" sz="2400" dirty="0">
                <a:solidFill>
                  <a:schemeClr val="bg1"/>
                </a:solidFill>
              </a:rPr>
              <a:t>, long, long </a:t>
            </a:r>
            <a:r>
              <a:rPr lang="en-US" sz="2400" dirty="0" err="1">
                <a:solidFill>
                  <a:schemeClr val="bg1"/>
                </a:solidFill>
              </a:rPr>
              <a:t>long</a:t>
            </a:r>
            <a:endParaRPr lang="en-US" sz="2400" dirty="0">
              <a:solidFill>
                <a:schemeClr val="bg1"/>
              </a:solidFill>
            </a:endParaRPr>
          </a:p>
          <a:p>
            <a:pPr lvl="1"/>
            <a:r>
              <a:rPr lang="ru-RU" sz="1800" dirty="0">
                <a:solidFill>
                  <a:schemeClr val="bg1"/>
                </a:solidFill>
              </a:rPr>
              <a:t>Случай </a:t>
            </a:r>
            <a:r>
              <a:rPr lang="en-US" sz="1800" dirty="0">
                <a:solidFill>
                  <a:schemeClr val="bg1"/>
                </a:solidFill>
              </a:rPr>
              <a:t>Unix/Linux</a:t>
            </a:r>
          </a:p>
          <a:p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82728849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общий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66817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707906293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общий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T1 </a:t>
                      </a:r>
                      <a:r>
                        <a:rPr lang="ru-RU" dirty="0">
                          <a:solidFill>
                            <a:schemeClr val="bg1"/>
                          </a:solidFill>
                        </a:rPr>
                        <a:t>и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T2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5806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44682938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общий </a:t>
                      </a:r>
                      <a:r>
                        <a:rPr lang="en-US" dirty="0"/>
                        <a:t>T1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char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5345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082964913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общий </a:t>
                      </a:r>
                      <a:r>
                        <a:rPr lang="en-US" dirty="0"/>
                        <a:t>T1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</a:t>
                      </a:r>
                      <a:r>
                        <a:rPr lang="en-US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baseline="0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unsigned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3120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0181240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общий </a:t>
                      </a:r>
                      <a:r>
                        <a:rPr lang="en-US" dirty="0"/>
                        <a:t>T1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unsinged </a:t>
                      </a:r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long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29095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820108301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общий </a:t>
                      </a:r>
                      <a:r>
                        <a:rPr lang="en-US" dirty="0"/>
                        <a:t>T1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unsinged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solidFill>
                            <a:schemeClr val="bg1"/>
                          </a:solidFill>
                        </a:rPr>
                        <a:t>int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43496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преобразования типа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Преобразование значения одного типа в значение другого типа</a:t>
            </a:r>
          </a:p>
          <a:p>
            <a:pPr lvl="1"/>
            <a:r>
              <a:rPr lang="ru-RU" dirty="0"/>
              <a:t>Явное (</a:t>
            </a:r>
            <a:r>
              <a:rPr lang="en-US" dirty="0"/>
              <a:t>explicit</a:t>
            </a:r>
            <a:r>
              <a:rPr lang="ru-RU" dirty="0"/>
              <a:t>)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Присутствует в исходном коде</a:t>
            </a:r>
          </a:p>
          <a:p>
            <a:pPr lvl="1"/>
            <a:r>
              <a:rPr lang="ru-RU" dirty="0"/>
              <a:t>Неявное</a:t>
            </a:r>
            <a:r>
              <a:rPr lang="en-US" dirty="0"/>
              <a:t> (implicit)</a:t>
            </a:r>
            <a:endParaRPr lang="ru-RU" dirty="0"/>
          </a:p>
          <a:p>
            <a:pPr lvl="2"/>
            <a:r>
              <a:rPr lang="ru-RU" dirty="0"/>
              <a:t>Добавляется компилятором/интерпретатором в соответствии со стандартом языка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51199-3700-4C05-A7B7-5A491E7FFC32}"/>
              </a:ext>
            </a:extLst>
          </p:cNvPr>
          <p:cNvGrpSpPr/>
          <p:nvPr/>
        </p:nvGrpSpPr>
        <p:grpSpPr>
          <a:xfrm>
            <a:off x="609600" y="5102948"/>
            <a:ext cx="10972800" cy="1023216"/>
            <a:chOff x="609600" y="4941168"/>
            <a:chExt cx="10972800" cy="1023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C76396-FEED-40CB-9A1C-4DA6C61DB8A1}"/>
                </a:ext>
              </a:extLst>
            </p:cNvPr>
            <p:cNvSpPr/>
            <p:nvPr/>
          </p:nvSpPr>
          <p:spPr>
            <a:xfrm>
              <a:off x="609600" y="4948721"/>
              <a:ext cx="10972800" cy="1015663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00B05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D62B50-FE45-4104-8F1B-285D189CA5EB}"/>
                </a:ext>
              </a:extLst>
            </p:cNvPr>
            <p:cNvSpPr txBox="1"/>
            <p:nvPr/>
          </p:nvSpPr>
          <p:spPr>
            <a:xfrm>
              <a:off x="609600" y="4941168"/>
              <a:ext cx="30243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«слабо» типизированные</a:t>
              </a:r>
              <a:endParaRPr lang="en-US" sz="2000" dirty="0"/>
            </a:p>
            <a:p>
              <a:pPr algn="ctr"/>
              <a:br>
                <a:rPr lang="en-US" sz="2000" dirty="0"/>
              </a:br>
              <a:r>
                <a:rPr lang="en-US" sz="2000" dirty="0"/>
                <a:t>JavaScript, C, C++, </a:t>
              </a:r>
              <a:r>
                <a:rPr lang="en-US" sz="2000" dirty="0" err="1"/>
                <a:t>golang</a:t>
              </a:r>
              <a:endParaRPr lang="ru-RU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CE9FF7-4B23-49C1-A772-BA1FB666B23E}"/>
                </a:ext>
              </a:extLst>
            </p:cNvPr>
            <p:cNvSpPr txBox="1"/>
            <p:nvPr/>
          </p:nvSpPr>
          <p:spPr>
            <a:xfrm>
              <a:off x="4264278" y="4941169"/>
              <a:ext cx="34158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«сильно» типизированные</a:t>
              </a:r>
              <a:br>
                <a:rPr lang="en-US" sz="2000" dirty="0"/>
              </a:br>
              <a:endParaRPr lang="ru-RU" sz="2000" dirty="0"/>
            </a:p>
            <a:p>
              <a:pPr algn="ctr"/>
              <a:r>
                <a:rPr lang="en-US" sz="2000" dirty="0"/>
                <a:t>Python, Pascal, Java</a:t>
              </a:r>
              <a:endParaRPr lang="ru-RU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504836-ABA3-4B20-A40E-013939A1A3B0}"/>
                </a:ext>
              </a:extLst>
            </p:cNvPr>
            <p:cNvSpPr txBox="1"/>
            <p:nvPr/>
          </p:nvSpPr>
          <p:spPr>
            <a:xfrm>
              <a:off x="8087152" y="4941169"/>
              <a:ext cx="3495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без преобразования типов</a:t>
              </a:r>
              <a:br>
                <a:rPr lang="en-US" sz="2000" dirty="0"/>
              </a:br>
              <a:endParaRPr lang="ru-RU" sz="2000" dirty="0"/>
            </a:p>
            <a:p>
              <a:pPr algn="ctr"/>
              <a:r>
                <a:rPr lang="en-US" sz="2000" dirty="0" err="1"/>
                <a:t>OCaml</a:t>
              </a:r>
              <a:r>
                <a:rPr lang="en-US" sz="2000" dirty="0"/>
                <a:t>, Rust, </a:t>
              </a:r>
              <a:r>
                <a:rPr lang="en-US" sz="2000" dirty="0" err="1"/>
                <a:t>Haskel</a:t>
              </a:r>
              <a:endParaRPr lang="ru-RU" sz="20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7D377-AF17-444C-9437-63658B17F013}"/>
              </a:ext>
            </a:extLst>
          </p:cNvPr>
          <p:cNvSpPr/>
          <p:nvPr/>
        </p:nvSpPr>
        <p:spPr>
          <a:xfrm>
            <a:off x="335360" y="1600201"/>
            <a:ext cx="11247040" cy="47561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69160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854522143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общий </a:t>
                      </a:r>
                      <a:r>
                        <a:rPr lang="en-US" dirty="0"/>
                        <a:t>T1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unsinged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float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double</a:t>
                      </a:r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3863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Объект 9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Пусть 1, 2, 4, 8, 8 – размер в байтах </a:t>
            </a:r>
            <a:r>
              <a:rPr lang="en-US" sz="2400" dirty="0"/>
              <a:t>char</a:t>
            </a:r>
            <a:r>
              <a:rPr lang="ru-RU" sz="2400" dirty="0"/>
              <a:t>, </a:t>
            </a:r>
            <a:r>
              <a:rPr lang="en-US" sz="2400" dirty="0"/>
              <a:t>short, </a:t>
            </a:r>
            <a:r>
              <a:rPr lang="en-US" sz="2400" dirty="0" err="1"/>
              <a:t>int</a:t>
            </a:r>
            <a:r>
              <a:rPr lang="en-US" sz="2400" dirty="0"/>
              <a:t>, long, long </a:t>
            </a:r>
            <a:r>
              <a:rPr lang="en-US" sz="2400" dirty="0" err="1"/>
              <a:t>long</a:t>
            </a:r>
            <a:endParaRPr lang="en-US" sz="2400" dirty="0"/>
          </a:p>
          <a:p>
            <a:pPr lvl="1"/>
            <a:r>
              <a:rPr lang="ru-RU" sz="1800" dirty="0"/>
              <a:t>Случай </a:t>
            </a:r>
            <a:r>
              <a:rPr lang="en-US" sz="1800" dirty="0"/>
              <a:t>Unix/Linux</a:t>
            </a:r>
          </a:p>
          <a:p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Примеры определения общего типа</a:t>
            </a:r>
          </a:p>
        </p:txBody>
      </p:sp>
      <p:graphicFrame>
        <p:nvGraphicFramePr>
          <p:cNvPr id="18" name="Content Placeholder 17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64860758"/>
              </p:ext>
            </p:extLst>
          </p:nvPr>
        </p:nvGraphicFramePr>
        <p:xfrm>
          <a:off x="6197601" y="2996952"/>
          <a:ext cx="5384799" cy="31292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49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T1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общий </a:t>
                      </a:r>
                      <a:r>
                        <a:rPr lang="en-US" dirty="0"/>
                        <a:t>T1 </a:t>
                      </a:r>
                      <a:r>
                        <a:rPr lang="ru-RU" dirty="0"/>
                        <a:t>и </a:t>
                      </a:r>
                      <a:r>
                        <a:rPr lang="en-US" dirty="0"/>
                        <a:t>T2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char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unsigned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unsinged </a:t>
                      </a:r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long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53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  <a:endParaRPr lang="ru-RU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double</a:t>
                      </a:r>
                      <a:endParaRPr lang="ru-RU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35" name="Соединительная линия уступом 18"/>
          <p:cNvCxnSpPr>
            <a:stCxn id="4" idx="0"/>
            <a:endCxn id="10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18"/>
          <p:cNvCxnSpPr>
            <a:stCxn id="5" idx="0"/>
            <a:endCxn id="10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7" idx="0"/>
            <a:endCxn id="10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3"/>
            <a:endCxn id="11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10" idx="0"/>
            <a:endCxn id="8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Соединительная линия уступом 18"/>
          <p:cNvCxnSpPr>
            <a:stCxn id="11" idx="0"/>
            <a:endCxn id="9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18"/>
          <p:cNvCxnSpPr>
            <a:stCxn id="6" idx="0"/>
            <a:endCxn id="10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Соединительная линия уступом 18"/>
          <p:cNvCxnSpPr>
            <a:stCxn id="8" idx="3"/>
            <a:endCxn id="9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Соединительная линия уступом 18"/>
          <p:cNvCxnSpPr>
            <a:stCxn id="9" idx="0"/>
            <a:endCxn id="15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Соединительная линия уступом 18"/>
          <p:cNvCxnSpPr>
            <a:stCxn id="15" idx="0"/>
            <a:endCxn id="12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18"/>
          <p:cNvCxnSpPr>
            <a:stCxn id="14" idx="3"/>
            <a:endCxn id="15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18"/>
          <p:cNvCxnSpPr>
            <a:stCxn id="13" idx="0"/>
            <a:endCxn id="17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18"/>
          <p:cNvCxnSpPr>
            <a:stCxn id="12" idx="0"/>
            <a:endCxn id="13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Соединительная линия уступом 96"/>
          <p:cNvCxnSpPr>
            <a:stCxn id="11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Соединительная линия уступом 96"/>
          <p:cNvCxnSpPr>
            <a:stCxn id="9" idx="0"/>
            <a:endCxn id="14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8"/>
          <p:cNvCxnSpPr>
            <a:stCxn id="4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8"/>
          <p:cNvCxnSpPr>
            <a:stCxn id="5" idx="0"/>
            <a:endCxn id="11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Соединительная линия уступом 18"/>
          <p:cNvCxnSpPr>
            <a:stCxn id="7" idx="0"/>
            <a:endCxn id="11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8"/>
          <p:cNvCxnSpPr>
            <a:stCxn id="6" idx="0"/>
            <a:endCxn id="11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16" name="TextBox 15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19" name="Прямая со стрелкой 18"/>
            <p:cNvCxnSpPr>
              <a:endCxn id="16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61108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арифметические преобразования</a:t>
            </a:r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Операнды бинарной операции, кроме операций присваивания и сдвига, имеющие целые или вещественные типы Т1 и Т2 неявно преобразуются к общему типу Т1 и Т2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Над операндами любой операции выполняется неявное целочисленное повышение</a:t>
            </a:r>
          </a:p>
          <a:p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Правый операнд присваивания и сдвига неявно преобразуется к типу левого операнда</a:t>
            </a:r>
          </a:p>
          <a:p>
            <a:endParaRPr lang="ru-RU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5766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арифметические преобразования</a:t>
            </a:r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Операнды бинарной операции, кроме операций присваивания и сдвига, имеющие целые или вещественные типы Т1 и Т2 неявно преобразуются к общему типу Т1 и Т2</a:t>
            </a: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Над операндами любой операции выполняется неявное целочисленное повышение</a:t>
            </a:r>
          </a:p>
          <a:p>
            <a:endParaRPr lang="ru-RU" sz="2400" dirty="0">
              <a:solidFill>
                <a:schemeClr val="bg1"/>
              </a:solidFill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Правый операнд присваивания и сдвига неявно преобразуется к типу левого операнда</a:t>
            </a:r>
          </a:p>
          <a:p>
            <a:endParaRPr lang="ru-RU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53739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арифметические преобразования</a:t>
            </a:r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Операнды бинарной операции, кроме операций присваивания и сдвига, имеющие целые или вещественные типы Т1 и Т2 неявно преобразуются к общему типу Т1 и Т2</a:t>
            </a:r>
          </a:p>
          <a:p>
            <a:pPr lvl="1"/>
            <a:r>
              <a:rPr lang="ru-RU" sz="2000" dirty="0"/>
              <a:t>Над операндами любой операции выполняется неявное целочисленное повышение</a:t>
            </a:r>
          </a:p>
          <a:p>
            <a:endParaRPr lang="ru-RU" sz="2400" dirty="0">
              <a:sym typeface="Symbol" panose="05050102010706020507" pitchFamily="18" charset="2"/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Правый операнд присваивания и сдвига неявно преобразуется к типу левого операнда</a:t>
            </a:r>
          </a:p>
          <a:p>
            <a:endParaRPr lang="ru-RU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21105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арифметические преобразования</a:t>
            </a:r>
          </a:p>
        </p:txBody>
      </p:sp>
      <p:sp>
        <p:nvSpPr>
          <p:cNvPr id="95" name="Объект 9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Операнды бинарной операции, кроме операций присваивания и сдвига, имеющие целые или вещественные типы Т1 и Т2 неявно преобразуются к общему типу Т1 и Т2</a:t>
            </a:r>
          </a:p>
          <a:p>
            <a:pPr lvl="1"/>
            <a:r>
              <a:rPr lang="ru-RU" sz="2000" dirty="0"/>
              <a:t>Над операндами любой операции выполняется неявное целочисленное повышение</a:t>
            </a:r>
          </a:p>
          <a:p>
            <a:endParaRPr lang="ru-RU" sz="2400" dirty="0">
              <a:sym typeface="Symbol" panose="05050102010706020507" pitchFamily="18" charset="2"/>
            </a:endParaRPr>
          </a:p>
          <a:p>
            <a:r>
              <a:rPr lang="ru-RU" sz="2400" dirty="0"/>
              <a:t>Правый операнд присваивания и сдвига неявно преобразуется к типу левого операнда</a:t>
            </a:r>
          </a:p>
          <a:p>
            <a:endParaRPr lang="ru-RU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210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bg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bool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(unsigned count,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* a)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0; i &lt; count - 1;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if (a[i] &gt; a[i + 1])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    return false;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true;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i &lt;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== 0, то 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- 1 == 2^32 - 1 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и выход за границу массива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 правильно -- i + 1 &lt;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b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n)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double e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factorial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1;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e += 1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7722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общий тип в i &lt; </a:t>
            </a:r>
            <a:r>
              <a:rPr lang="ru-RU" sz="1800" dirty="0" err="1">
                <a:latin typeface="Consolas" panose="020B0609020204030204" pitchFamily="49" charset="0"/>
              </a:rPr>
              <a:t>count</a:t>
            </a:r>
            <a:r>
              <a:rPr lang="ru-RU" sz="1800" dirty="0"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latin typeface="Consolas" panose="020B0609020204030204" pitchFamily="49" charset="0"/>
              </a:rPr>
              <a:t>unsigned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latin typeface="Consolas" panose="020B0609020204030204" pitchFamily="49" charset="0"/>
              </a:rPr>
              <a:t>count</a:t>
            </a:r>
            <a:r>
              <a:rPr lang="ru-RU" sz="1800" dirty="0">
                <a:latin typeface="Consolas" panose="020B0609020204030204" pitchFamily="49" charset="0"/>
              </a:rPr>
              <a:t> == 0, то 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 </a:t>
            </a:r>
            <a:r>
              <a:rPr lang="ru-RU" sz="1800" dirty="0" err="1">
                <a:latin typeface="Consolas" panose="020B0609020204030204" pitchFamily="49" charset="0"/>
              </a:rPr>
              <a:t>count</a:t>
            </a:r>
            <a:r>
              <a:rPr lang="ru-RU" sz="1800" dirty="0">
                <a:latin typeface="Consolas" panose="020B0609020204030204" pitchFamily="49" charset="0"/>
              </a:rPr>
              <a:t> - 1 == 2^32 - 1 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 и выход за границу массива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 правильно -- i + 1 &lt; </a:t>
            </a:r>
            <a:r>
              <a:rPr lang="ru-RU" sz="1800" dirty="0" err="1">
                <a:latin typeface="Consolas" panose="020B0609020204030204" pitchFamily="49" charset="0"/>
              </a:rPr>
              <a:t>count</a:t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n)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double e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factorial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1;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e += 1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1912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общий тип в i 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== 0, то 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== 2^32 - 1 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 выход за границу массива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правильно -- i + 1 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bg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double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n)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double e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factorial = 1;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for (</a:t>
            </a:r>
            <a:r>
              <a:rPr lang="en-US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i = 1;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e += 1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    return e;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solidFill>
                  <a:schemeClr val="bg1"/>
                </a:solidFill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>
                <a:solidFill>
                  <a:schemeClr val="bg1"/>
                </a:solidFill>
                <a:latin typeface="Consolas" panose="020B0609020204030204" pitchFamily="49" charset="0"/>
              </a:rPr>
              <a:t>factorial</a:t>
            </a:r>
            <a:endParaRPr lang="ru-RU" sz="1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0526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общий тип в i 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== 0, то 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== 2^32 - 1 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 выход за границу массива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правильно -- i + 1 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factorial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e +=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latin typeface="Consolas" panose="020B0609020204030204" pitchFamily="49" charset="0"/>
              </a:rPr>
              <a:t>factorial</a:t>
            </a:r>
            <a:r>
              <a:rPr lang="ru-RU" sz="1800" dirty="0"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latin typeface="Consolas" panose="020B0609020204030204" pitchFamily="49" charset="0"/>
              </a:rPr>
              <a:t>int</a:t>
            </a:r>
            <a:endParaRPr lang="ru-RU" sz="1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поэтому деление целочисленное</a:t>
            </a:r>
          </a:p>
          <a:p>
            <a:pPr marL="0" indent="0">
              <a:buNone/>
            </a:pPr>
            <a:r>
              <a:rPr lang="ru-RU" sz="1800" dirty="0">
                <a:latin typeface="Consolas" panose="020B0609020204030204" pitchFamily="49" charset="0"/>
              </a:rPr>
              <a:t>// правильно 1.0 / </a:t>
            </a:r>
            <a:r>
              <a:rPr lang="ru-RU" sz="1800" dirty="0" err="1">
                <a:latin typeface="Consolas" panose="020B0609020204030204" pitchFamily="49" charset="0"/>
              </a:rPr>
              <a:t>factorial</a:t>
            </a:r>
            <a:endParaRPr lang="ru-R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8499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преобразования типа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Преобразование значения одного типа в значение другого типа</a:t>
            </a:r>
          </a:p>
          <a:p>
            <a:pPr lvl="1"/>
            <a:r>
              <a:rPr lang="ru-RU" dirty="0"/>
              <a:t>Явное (</a:t>
            </a:r>
            <a:r>
              <a:rPr lang="en-US" dirty="0"/>
              <a:t>explicit</a:t>
            </a:r>
            <a:r>
              <a:rPr lang="ru-RU" dirty="0"/>
              <a:t>)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Присутствует в исходном коде</a:t>
            </a:r>
          </a:p>
          <a:p>
            <a:pPr lvl="1"/>
            <a:r>
              <a:rPr lang="ru-RU" dirty="0"/>
              <a:t>Неявное</a:t>
            </a:r>
            <a:r>
              <a:rPr lang="en-US" dirty="0"/>
              <a:t> (implicit)</a:t>
            </a:r>
            <a:endParaRPr lang="ru-RU" dirty="0"/>
          </a:p>
          <a:p>
            <a:pPr lvl="2"/>
            <a:r>
              <a:rPr lang="ru-RU" dirty="0"/>
              <a:t>Добавляется компилятором/интерпретатором в соответствии со стандартом языка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51199-3700-4C05-A7B7-5A491E7FFC32}"/>
              </a:ext>
            </a:extLst>
          </p:cNvPr>
          <p:cNvGrpSpPr/>
          <p:nvPr/>
        </p:nvGrpSpPr>
        <p:grpSpPr>
          <a:xfrm>
            <a:off x="609600" y="5102948"/>
            <a:ext cx="10972800" cy="1023216"/>
            <a:chOff x="609600" y="4941168"/>
            <a:chExt cx="10972800" cy="1023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C76396-FEED-40CB-9A1C-4DA6C61DB8A1}"/>
                </a:ext>
              </a:extLst>
            </p:cNvPr>
            <p:cNvSpPr/>
            <p:nvPr/>
          </p:nvSpPr>
          <p:spPr>
            <a:xfrm>
              <a:off x="609600" y="4948721"/>
              <a:ext cx="10972800" cy="1015663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00B05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D62B50-FE45-4104-8F1B-285D189CA5EB}"/>
                </a:ext>
              </a:extLst>
            </p:cNvPr>
            <p:cNvSpPr txBox="1"/>
            <p:nvPr/>
          </p:nvSpPr>
          <p:spPr>
            <a:xfrm>
              <a:off x="609600" y="4941168"/>
              <a:ext cx="30243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«слабо» типизированные</a:t>
              </a:r>
              <a:endParaRPr lang="en-US" sz="2000" dirty="0"/>
            </a:p>
            <a:p>
              <a:pPr algn="ctr"/>
              <a:br>
                <a:rPr lang="en-US" sz="2000" dirty="0"/>
              </a:br>
              <a:r>
                <a:rPr lang="en-US" sz="2000" dirty="0"/>
                <a:t>JavaScript, C, C++, </a:t>
              </a:r>
              <a:r>
                <a:rPr lang="en-US" sz="2000" dirty="0" err="1"/>
                <a:t>golang</a:t>
              </a:r>
              <a:endParaRPr lang="ru-RU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CE9FF7-4B23-49C1-A772-BA1FB666B23E}"/>
                </a:ext>
              </a:extLst>
            </p:cNvPr>
            <p:cNvSpPr txBox="1"/>
            <p:nvPr/>
          </p:nvSpPr>
          <p:spPr>
            <a:xfrm>
              <a:off x="4264278" y="4941169"/>
              <a:ext cx="34158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«сильно» типизированные</a:t>
              </a:r>
              <a:br>
                <a:rPr lang="en-US" sz="2000" dirty="0"/>
              </a:br>
              <a:endParaRPr lang="ru-RU" sz="2000" dirty="0"/>
            </a:p>
            <a:p>
              <a:pPr algn="ctr"/>
              <a:r>
                <a:rPr lang="en-US" sz="2000" dirty="0"/>
                <a:t>Python, Pascal, Java</a:t>
              </a:r>
              <a:endParaRPr lang="ru-RU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504836-ABA3-4B20-A40E-013939A1A3B0}"/>
                </a:ext>
              </a:extLst>
            </p:cNvPr>
            <p:cNvSpPr txBox="1"/>
            <p:nvPr/>
          </p:nvSpPr>
          <p:spPr>
            <a:xfrm>
              <a:off x="8087152" y="4941169"/>
              <a:ext cx="3495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без преобразования типов</a:t>
              </a:r>
              <a:br>
                <a:rPr lang="en-US" sz="2000" dirty="0"/>
              </a:br>
              <a:endParaRPr lang="ru-RU" sz="2000" dirty="0"/>
            </a:p>
            <a:p>
              <a:pPr algn="ctr"/>
              <a:r>
                <a:rPr lang="en-US" sz="2000" dirty="0" err="1"/>
                <a:t>OCaml</a:t>
              </a:r>
              <a:r>
                <a:rPr lang="en-US" sz="2000" dirty="0"/>
                <a:t>, Rust, </a:t>
              </a:r>
              <a:r>
                <a:rPr lang="en-US" sz="2000" dirty="0" err="1"/>
                <a:t>Haskel</a:t>
              </a:r>
              <a:endParaRPr lang="ru-RU" sz="20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7D377-AF17-444C-9437-63658B17F013}"/>
              </a:ext>
            </a:extLst>
          </p:cNvPr>
          <p:cNvSpPr/>
          <p:nvPr/>
        </p:nvSpPr>
        <p:spPr>
          <a:xfrm>
            <a:off x="335360" y="2708919"/>
            <a:ext cx="11247040" cy="364743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24508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/>
              <a:t>Примеры неявных арифметич. преобразований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solidFill>
            <a:schemeClr val="tx1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bool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CheckOrder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count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,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*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count -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[i] &gt;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[i +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])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false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общий тип в i 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unsigned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если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== 0, то 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- 1 == 2^32 - 1 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и выход за границу массива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 правильно -- i + 1 &lt;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count</a:t>
            </a:r>
            <a:br>
              <a:rPr lang="ru-RU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b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endParaRPr lang="en-US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1800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solidFill>
            <a:schemeClr val="tx1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 err="1">
                <a:solidFill>
                  <a:srgbClr val="DCDCAA"/>
                </a:solidFill>
                <a:latin typeface="Consolas" panose="020B0609020204030204" pitchFamily="49" charset="0"/>
              </a:rPr>
              <a:t>CalcE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en-US" sz="1800" dirty="0">
                <a:solidFill>
                  <a:srgbClr val="9CDCFE"/>
                </a:solidFill>
                <a:latin typeface="Consolas" panose="020B0609020204030204" pitchFamily="49" charset="0"/>
              </a:rPr>
              <a:t>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569CD6"/>
                </a:solidFill>
                <a:latin typeface="Consolas" panose="020B0609020204030204" pitchFamily="49" charset="0"/>
              </a:rPr>
              <a:t>double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factorial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(</a:t>
            </a:r>
            <a:r>
              <a:rPr lang="en-US" sz="1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i 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; i &lt; n; ++i) {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e += </a:t>
            </a:r>
            <a:r>
              <a:rPr lang="en-US" sz="1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/ factorial;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    factorial *= i;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}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   </a:t>
            </a:r>
            <a:r>
              <a:rPr lang="en-US" sz="1800" dirty="0">
                <a:solidFill>
                  <a:srgbClr val="C586C0"/>
                </a:solidFill>
                <a:latin typeface="Consolas" panose="020B0609020204030204" pitchFamily="49" charset="0"/>
              </a:rPr>
              <a:t>return</a:t>
            </a: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 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общий тип в 1 /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factorial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 --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поэтому деление целочисленное</a:t>
            </a:r>
            <a:endParaRPr lang="ru-RU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// правильно </a:t>
            </a:r>
            <a:r>
              <a:rPr lang="en-US" sz="1800" dirty="0">
                <a:solidFill>
                  <a:srgbClr val="6A9955"/>
                </a:solidFill>
                <a:latin typeface="Consolas" panose="020B0609020204030204" pitchFamily="49" charset="0"/>
              </a:rPr>
              <a:t>-- </a:t>
            </a:r>
            <a:r>
              <a:rPr lang="ru-RU" sz="1800" dirty="0">
                <a:solidFill>
                  <a:srgbClr val="6A9955"/>
                </a:solidFill>
                <a:latin typeface="Consolas" panose="020B0609020204030204" pitchFamily="49" charset="0"/>
              </a:rPr>
              <a:t>1.0 / </a:t>
            </a:r>
            <a:r>
              <a:rPr lang="ru-RU" sz="1800" dirty="0" err="1">
                <a:solidFill>
                  <a:srgbClr val="6A9955"/>
                </a:solidFill>
                <a:latin typeface="Consolas" panose="020B0609020204030204" pitchFamily="49" charset="0"/>
              </a:rPr>
              <a:t>factorial</a:t>
            </a:r>
            <a:endParaRPr lang="ru-RU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71996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>
                <a:solidFill>
                  <a:schemeClr val="bg1"/>
                </a:solidFill>
              </a:rPr>
              <a:t>sign propagation/extension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значение не попадает в диапазон, то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, то значению добавляется или вычитается 1 + </a:t>
            </a:r>
            <a:r>
              <a:rPr lang="en-US" dirty="0">
                <a:solidFill>
                  <a:schemeClr val="bg1"/>
                </a:solidFill>
              </a:rPr>
              <a:t>max(</a:t>
            </a:r>
            <a:r>
              <a:rPr lang="ru-RU" dirty="0">
                <a:solidFill>
                  <a:schemeClr val="bg1"/>
                </a:solidFill>
              </a:rPr>
              <a:t>диапазон 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238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>
                <a:solidFill>
                  <a:schemeClr val="bg1"/>
                </a:solidFill>
              </a:rPr>
              <a:t>sign propagation/extension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значение не попадает в диапазон, то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, то значению добавляется или вычитается 1 + </a:t>
            </a:r>
            <a:r>
              <a:rPr lang="en-US" dirty="0">
                <a:solidFill>
                  <a:schemeClr val="bg1"/>
                </a:solidFill>
              </a:rPr>
              <a:t>max(</a:t>
            </a:r>
            <a:r>
              <a:rPr lang="ru-RU" dirty="0">
                <a:solidFill>
                  <a:schemeClr val="bg1"/>
                </a:solidFill>
              </a:rPr>
              <a:t>диапазон 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0905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/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>
                <a:solidFill>
                  <a:schemeClr val="bg1"/>
                </a:solidFill>
              </a:rPr>
              <a:t>sign propagation/extension</a:t>
            </a:r>
            <a:r>
              <a:rPr lang="ru-RU" dirty="0">
                <a:solidFill>
                  <a:schemeClr val="bg1"/>
                </a:solidFill>
              </a:rPr>
              <a:t>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значение не попадает в диапазон, то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, то значению добавляется или вычитается 1 + </a:t>
            </a:r>
            <a:r>
              <a:rPr lang="en-US" dirty="0">
                <a:solidFill>
                  <a:schemeClr val="bg1"/>
                </a:solidFill>
              </a:rPr>
              <a:t>max(</a:t>
            </a:r>
            <a:r>
              <a:rPr lang="ru-RU" dirty="0">
                <a:solidFill>
                  <a:schemeClr val="bg1"/>
                </a:solidFill>
              </a:rPr>
              <a:t>диапазон 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33734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/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/>
          </a:p>
          <a:p>
            <a:pPr lvl="1"/>
            <a:r>
              <a:rPr lang="ru-RU" dirty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/>
              <a:t>sign propagation/extension</a:t>
            </a:r>
            <a:r>
              <a:rPr lang="ru-RU" dirty="0"/>
              <a:t>)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>
                <a:solidFill>
                  <a:schemeClr val="bg1"/>
                </a:solidFill>
              </a:rPr>
              <a:t>Например, для дополнительного кода заполняются единицами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значение не попадает в диапазон, то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, то значению добавляется или вычитается 1 + </a:t>
            </a:r>
            <a:r>
              <a:rPr lang="en-US" dirty="0">
                <a:solidFill>
                  <a:schemeClr val="bg1"/>
                </a:solidFill>
              </a:rPr>
              <a:t>max(</a:t>
            </a:r>
            <a:r>
              <a:rPr lang="ru-RU" dirty="0">
                <a:solidFill>
                  <a:schemeClr val="bg1"/>
                </a:solidFill>
              </a:rPr>
              <a:t>диапазон 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13515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/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/>
          </a:p>
          <a:p>
            <a:pPr lvl="1"/>
            <a:r>
              <a:rPr lang="ru-RU" dirty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/>
              <a:t>sign propagation/extension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/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/>
              <a:t>Например, для дополнительного кода заполняются единицами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значение не попадает в диапазон, то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, то значению добавляется или вычитается 1 + </a:t>
            </a:r>
            <a:r>
              <a:rPr lang="en-US" dirty="0">
                <a:solidFill>
                  <a:schemeClr val="bg1"/>
                </a:solidFill>
              </a:rPr>
              <a:t>max(</a:t>
            </a:r>
            <a:r>
              <a:rPr lang="ru-RU" dirty="0">
                <a:solidFill>
                  <a:schemeClr val="bg1"/>
                </a:solidFill>
              </a:rPr>
              <a:t>диапазон 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698625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/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/>
          </a:p>
          <a:p>
            <a:pPr lvl="1"/>
            <a:r>
              <a:rPr lang="ru-RU" dirty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/>
              <a:t>sign propagation/extension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/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/>
              <a:t>Например, для дополнительного кода заполняются единицами</a:t>
            </a:r>
          </a:p>
          <a:p>
            <a:endParaRPr lang="ru-RU" dirty="0"/>
          </a:p>
          <a:p>
            <a:r>
              <a:rPr lang="ru-RU" dirty="0"/>
              <a:t>Если значение не попадает в диапазон, то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</a:t>
            </a:r>
            <a:r>
              <a:rPr lang="ru-RU" dirty="0" err="1">
                <a:solidFill>
                  <a:schemeClr val="bg1"/>
                </a:solidFill>
              </a:rPr>
              <a:t>беззнаковый</a:t>
            </a:r>
            <a:r>
              <a:rPr lang="ru-RU" dirty="0">
                <a:solidFill>
                  <a:schemeClr val="bg1"/>
                </a:solidFill>
              </a:rPr>
              <a:t>, то значению добавляется или вычитается 1 + </a:t>
            </a:r>
            <a:r>
              <a:rPr lang="en-US" dirty="0">
                <a:solidFill>
                  <a:schemeClr val="bg1"/>
                </a:solidFill>
              </a:rPr>
              <a:t>max(</a:t>
            </a:r>
            <a:r>
              <a:rPr lang="ru-RU" dirty="0">
                <a:solidFill>
                  <a:schemeClr val="bg1"/>
                </a:solidFill>
              </a:rPr>
              <a:t>диапазон Т</a:t>
            </a:r>
            <a:r>
              <a:rPr lang="en-US" dirty="0">
                <a:solidFill>
                  <a:schemeClr val="bg1"/>
                </a:solidFill>
              </a:rPr>
              <a:t>)</a:t>
            </a:r>
            <a:r>
              <a:rPr lang="ru-RU" dirty="0">
                <a:solidFill>
                  <a:schemeClr val="bg1"/>
                </a:solidFill>
              </a:rPr>
              <a:t> до тех пор, пока результат не попадет в диапазон Т</a:t>
            </a:r>
          </a:p>
          <a:p>
            <a:pPr lvl="2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66963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/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/>
          </a:p>
          <a:p>
            <a:pPr lvl="1"/>
            <a:r>
              <a:rPr lang="ru-RU" dirty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/>
              <a:t>sign propagation/extension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/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/>
              <a:t>Например, для дополнительного кода заполняются единицами</a:t>
            </a:r>
          </a:p>
          <a:p>
            <a:endParaRPr lang="ru-RU" dirty="0"/>
          </a:p>
          <a:p>
            <a:r>
              <a:rPr lang="ru-RU" dirty="0"/>
              <a:t>Если значение не попадает в диапазон, то </a:t>
            </a:r>
          </a:p>
          <a:p>
            <a:pPr lvl="1"/>
            <a:r>
              <a:rPr lang="ru-RU" dirty="0"/>
              <a:t>Если Т </a:t>
            </a:r>
            <a:r>
              <a:rPr lang="ru-RU" dirty="0" err="1"/>
              <a:t>беззнаковый</a:t>
            </a:r>
            <a:r>
              <a:rPr lang="ru-RU" dirty="0"/>
              <a:t>, то к значению добавляется или вычитается 1 + </a:t>
            </a:r>
            <a:r>
              <a:rPr lang="en-US" dirty="0"/>
              <a:t>max(</a:t>
            </a:r>
            <a:r>
              <a:rPr lang="ru-RU" dirty="0"/>
              <a:t>диапазон Т</a:t>
            </a:r>
            <a:r>
              <a:rPr lang="en-US" dirty="0"/>
              <a:t>)</a:t>
            </a:r>
            <a:r>
              <a:rPr lang="ru-RU" dirty="0"/>
              <a:t> до тех пор, пока результат не попадет в диапазон Т</a:t>
            </a:r>
          </a:p>
          <a:p>
            <a:pPr lvl="2"/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Т знаковый, то результат преобразования является </a:t>
            </a:r>
            <a:r>
              <a:rPr lang="en-US" dirty="0">
                <a:solidFill>
                  <a:schemeClr val="bg1"/>
                </a:solidFill>
              </a:rPr>
              <a:t>implementation-defined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компилятора, и/или процессора, и/или настроек операционной системы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98056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целых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Если значение представимо в Т, то преобразование к Т сохраняет значение</a:t>
            </a:r>
          </a:p>
          <a:p>
            <a:pPr lvl="1"/>
            <a:r>
              <a:rPr lang="ru-RU" dirty="0"/>
              <a:t>И может изменить представление в памяти за счет увеличения числа разрядов</a:t>
            </a:r>
          </a:p>
          <a:p>
            <a:pPr lvl="2"/>
            <a:endParaRPr lang="en-US" dirty="0"/>
          </a:p>
          <a:p>
            <a:pPr lvl="1"/>
            <a:r>
              <a:rPr lang="ru-RU" dirty="0"/>
              <a:t>Заполнение новых разрядов после преобразования к более широкому типу называется протяжка знака (</a:t>
            </a:r>
            <a:r>
              <a:rPr lang="en-US" dirty="0"/>
              <a:t>sign propagation/extension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Если значение неотрицательно, то новые разряды заполняются 0</a:t>
            </a:r>
          </a:p>
          <a:p>
            <a:pPr lvl="2"/>
            <a:r>
              <a:rPr lang="ru-RU" dirty="0"/>
              <a:t>Иначе новые разряды заполняются в зависимости от способа хранения отрицательных чисел</a:t>
            </a:r>
          </a:p>
          <a:p>
            <a:pPr lvl="3"/>
            <a:r>
              <a:rPr lang="ru-RU" dirty="0"/>
              <a:t>Например, для дополнительного кода заполняются единицами</a:t>
            </a:r>
          </a:p>
          <a:p>
            <a:endParaRPr lang="ru-RU" dirty="0"/>
          </a:p>
          <a:p>
            <a:r>
              <a:rPr lang="ru-RU" dirty="0"/>
              <a:t>Если значение не попадает в диапазон, то </a:t>
            </a:r>
          </a:p>
          <a:p>
            <a:pPr lvl="1"/>
            <a:r>
              <a:rPr lang="ru-RU" dirty="0"/>
              <a:t>Если Т </a:t>
            </a:r>
            <a:r>
              <a:rPr lang="ru-RU" dirty="0" err="1"/>
              <a:t>беззнаковый</a:t>
            </a:r>
            <a:r>
              <a:rPr lang="ru-RU" dirty="0"/>
              <a:t>, то к значению добавляется или вычитается 1 + </a:t>
            </a:r>
            <a:r>
              <a:rPr lang="en-US" dirty="0"/>
              <a:t>max(</a:t>
            </a:r>
            <a:r>
              <a:rPr lang="ru-RU" dirty="0"/>
              <a:t>диапазон Т</a:t>
            </a:r>
            <a:r>
              <a:rPr lang="en-US" dirty="0"/>
              <a:t>)</a:t>
            </a:r>
            <a:r>
              <a:rPr lang="ru-RU" dirty="0"/>
              <a:t> до тех пор, пока результат не попадет в диапазон Т</a:t>
            </a:r>
          </a:p>
          <a:p>
            <a:pPr lvl="2"/>
            <a:endParaRPr lang="en-US" dirty="0"/>
          </a:p>
          <a:p>
            <a:pPr lvl="1"/>
            <a:r>
              <a:rPr lang="ru-RU" dirty="0"/>
              <a:t>Если Т знаковый, то результат преобразования является </a:t>
            </a:r>
            <a:r>
              <a:rPr lang="en-US" dirty="0"/>
              <a:t>implementation-defined</a:t>
            </a:r>
            <a:endParaRPr lang="ru-RU" dirty="0"/>
          </a:p>
          <a:p>
            <a:pPr lvl="2"/>
            <a:r>
              <a:rPr lang="ru-RU" dirty="0"/>
              <a:t>Зависит от компилятора, и/или процессора, и/или настроек операционной системы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7791979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преобразования целых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char x0 = 0x30; // 00110000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y0 = x0; // 00000000 00000000 00000000 00110000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char x1 = -5; // 11111011</a:t>
            </a:r>
          </a:p>
          <a:p>
            <a:pPr marL="0" indent="0">
              <a:buNone/>
            </a:pP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 y1 = x1; // 11111111 11111111 11111111 11111011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char x2 = -1;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unsigned y2 = x2; // y == -1 + (UINT_MAX + 1)</a:t>
            </a:r>
          </a:p>
          <a:p>
            <a:pPr marL="0" indent="0">
              <a:buNone/>
            </a:pPr>
            <a:endParaRPr lang="en-US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unsigned char y3 = x3; // y == 511 - (UCHAR_MAX + 1)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488834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преобразования типа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Преобразование значения одного типа в значение другого типа</a:t>
            </a:r>
          </a:p>
          <a:p>
            <a:pPr lvl="1"/>
            <a:r>
              <a:rPr lang="ru-RU" dirty="0"/>
              <a:t>Явное (</a:t>
            </a:r>
            <a:r>
              <a:rPr lang="en-US" dirty="0"/>
              <a:t>explicit</a:t>
            </a:r>
            <a:r>
              <a:rPr lang="ru-RU" dirty="0"/>
              <a:t>)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Присутствует в исходном коде</a:t>
            </a:r>
          </a:p>
          <a:p>
            <a:pPr lvl="1"/>
            <a:r>
              <a:rPr lang="ru-RU" dirty="0"/>
              <a:t>Неявное</a:t>
            </a:r>
            <a:r>
              <a:rPr lang="en-US" dirty="0"/>
              <a:t> (implicit)</a:t>
            </a:r>
            <a:endParaRPr lang="ru-RU" dirty="0"/>
          </a:p>
          <a:p>
            <a:pPr lvl="2"/>
            <a:r>
              <a:rPr lang="ru-RU" dirty="0"/>
              <a:t>Добавляется компилятором/интерпретатором в соответствии со стандартом языка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51199-3700-4C05-A7B7-5A491E7FFC32}"/>
              </a:ext>
            </a:extLst>
          </p:cNvPr>
          <p:cNvGrpSpPr/>
          <p:nvPr/>
        </p:nvGrpSpPr>
        <p:grpSpPr>
          <a:xfrm>
            <a:off x="609600" y="5102948"/>
            <a:ext cx="10972800" cy="1023216"/>
            <a:chOff x="609600" y="4941168"/>
            <a:chExt cx="10972800" cy="1023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C76396-FEED-40CB-9A1C-4DA6C61DB8A1}"/>
                </a:ext>
              </a:extLst>
            </p:cNvPr>
            <p:cNvSpPr/>
            <p:nvPr/>
          </p:nvSpPr>
          <p:spPr>
            <a:xfrm>
              <a:off x="609600" y="4948721"/>
              <a:ext cx="10972800" cy="1015663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00B05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D62B50-FE45-4104-8F1B-285D189CA5EB}"/>
                </a:ext>
              </a:extLst>
            </p:cNvPr>
            <p:cNvSpPr txBox="1"/>
            <p:nvPr/>
          </p:nvSpPr>
          <p:spPr>
            <a:xfrm>
              <a:off x="609600" y="4941168"/>
              <a:ext cx="30243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«слабо» типизированные</a:t>
              </a:r>
              <a:endParaRPr lang="en-US" sz="2000" dirty="0"/>
            </a:p>
            <a:p>
              <a:pPr algn="ctr"/>
              <a:br>
                <a:rPr lang="en-US" sz="2000" dirty="0"/>
              </a:br>
              <a:r>
                <a:rPr lang="en-US" sz="2000" dirty="0"/>
                <a:t>JavaScript, C, C++, </a:t>
              </a:r>
              <a:r>
                <a:rPr lang="en-US" sz="2000" dirty="0" err="1"/>
                <a:t>golang</a:t>
              </a:r>
              <a:endParaRPr lang="ru-RU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CE9FF7-4B23-49C1-A772-BA1FB666B23E}"/>
                </a:ext>
              </a:extLst>
            </p:cNvPr>
            <p:cNvSpPr txBox="1"/>
            <p:nvPr/>
          </p:nvSpPr>
          <p:spPr>
            <a:xfrm>
              <a:off x="4264278" y="4941169"/>
              <a:ext cx="34158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«сильно» типизированные</a:t>
              </a:r>
              <a:br>
                <a:rPr lang="en-US" sz="2000" dirty="0"/>
              </a:br>
              <a:endParaRPr lang="ru-RU" sz="2000" dirty="0"/>
            </a:p>
            <a:p>
              <a:pPr algn="ctr"/>
              <a:r>
                <a:rPr lang="en-US" sz="2000" dirty="0"/>
                <a:t>Python, Pascal, Java</a:t>
              </a:r>
              <a:endParaRPr lang="ru-RU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504836-ABA3-4B20-A40E-013939A1A3B0}"/>
                </a:ext>
              </a:extLst>
            </p:cNvPr>
            <p:cNvSpPr txBox="1"/>
            <p:nvPr/>
          </p:nvSpPr>
          <p:spPr>
            <a:xfrm>
              <a:off x="8087152" y="4941169"/>
              <a:ext cx="3495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без преобразования типов</a:t>
              </a:r>
              <a:br>
                <a:rPr lang="en-US" sz="2000" dirty="0"/>
              </a:br>
              <a:endParaRPr lang="ru-RU" sz="2000" dirty="0"/>
            </a:p>
            <a:p>
              <a:pPr algn="ctr"/>
              <a:r>
                <a:rPr lang="en-US" sz="2000" dirty="0" err="1"/>
                <a:t>OCaml</a:t>
              </a:r>
              <a:r>
                <a:rPr lang="en-US" sz="2000" dirty="0"/>
                <a:t>, Rust, </a:t>
              </a:r>
              <a:r>
                <a:rPr lang="en-US" sz="2000" dirty="0" err="1"/>
                <a:t>Haskel</a:t>
              </a:r>
              <a:endParaRPr lang="ru-RU" sz="20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7D377-AF17-444C-9437-63658B17F013}"/>
              </a:ext>
            </a:extLst>
          </p:cNvPr>
          <p:cNvSpPr/>
          <p:nvPr/>
        </p:nvSpPr>
        <p:spPr>
          <a:xfrm>
            <a:off x="335360" y="3717031"/>
            <a:ext cx="11247040" cy="26393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624099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преобразования целых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char x1 = -5; // 11111011</a:t>
            </a:r>
          </a:p>
          <a:p>
            <a:pPr marL="0" indent="0">
              <a:buNone/>
            </a:pPr>
            <a:r>
              <a:rPr lang="en-US" sz="2800" dirty="0" err="1">
                <a:latin typeface="Consolas" panose="020B0609020204030204" pitchFamily="49" charset="0"/>
              </a:rPr>
              <a:t>int</a:t>
            </a:r>
            <a:r>
              <a:rPr lang="en-US" sz="2800" dirty="0">
                <a:latin typeface="Consolas" panose="020B0609020204030204" pitchFamily="49" charset="0"/>
              </a:rPr>
              <a:t> y1 = x1; // 11111111 11111111 11111111 11111011</a:t>
            </a:r>
          </a:p>
          <a:p>
            <a:pPr marL="0" indent="0">
              <a:buNone/>
            </a:pP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char x2 = -1;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 y2 = x2; // y == -1 + (UINT_MAX + 1)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 char y3 = x3; // y == 511 - (UCHAR_MAX + 1)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82084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преобразования целых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x1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y1 = x1;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11111111 11111111 11111111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char x2 = -1;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 y2 = x2; // y == -1 + (UINT_MAX + 1)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 char y3 = x3; // y == 511 - (UCHAR_MAX + 1)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117035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преобразования целых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x1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y1 = x1;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11111111 11111111 11111111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x2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y2 = x2;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y == -1 + (UINT_MAX + 1)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 x3 = 511;</a:t>
            </a:r>
          </a:p>
          <a:p>
            <a:pPr marL="0" indent="0">
              <a:buNone/>
            </a:pPr>
            <a:r>
              <a:rPr lang="en-US" sz="2800" dirty="0">
                <a:latin typeface="Consolas" panose="020B0609020204030204" pitchFamily="49" charset="0"/>
              </a:rPr>
              <a:t>unsigned char y3 = x3; // y == 511 - (UCHAR_MAX + 1)</a:t>
            </a: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878839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преобразования целых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x0 = 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0x30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y0 = x0;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00000000 00000000 00000000 00110000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x1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y1 = x1;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11111111 11111111 11111111 11111011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x2 = -</a:t>
            </a:r>
            <a:r>
              <a:rPr lang="en-US" sz="28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y2 = x2; 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y == -1 + (UINT_MAX + 1)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unsigned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x3 = 511;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569CD6"/>
                </a:solidFill>
                <a:latin typeface="Consolas" panose="020B0609020204030204" pitchFamily="49" charset="0"/>
              </a:rPr>
              <a:t>unsigned char</a:t>
            </a:r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 y3 = x3; </a:t>
            </a:r>
            <a:r>
              <a:rPr lang="en-US" sz="2800" dirty="0">
                <a:solidFill>
                  <a:srgbClr val="6A9955"/>
                </a:solidFill>
                <a:latin typeface="Consolas" panose="020B0609020204030204" pitchFamily="49" charset="0"/>
              </a:rPr>
              <a:t>// y == 511 - (UCHAR_MAX + 1)</a:t>
            </a:r>
            <a:endParaRPr lang="en-US" sz="2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sz="2800" dirty="0"/>
          </a:p>
          <a:p>
            <a:pPr marL="0" indent="0">
              <a:buNone/>
            </a:pPr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5835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целых и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целая часть выходит за диапазон целого типа, то поведение не определено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попадает в диапазон типа с плавающей точкой, то ближайшее к нему меньшее или большее значение с плавающей точкой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не попадает в диапазон типа с плавающей точкой, то результат не определен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206542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целых и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/>
              <a:t>Если целая часть выходит за диапазон целого типа, то поведение не определено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попадает в диапазон типа с плавающей точкой, то ближайшее к нему меньшее или большее значение с плавающей точкой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не попадает в диапазон типа с плавающей точкой, то результат не определен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11541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целых и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/>
              <a:t>Если целая часть выходит за диапазон целого типа, то поведение не определено</a:t>
            </a:r>
          </a:p>
          <a:p>
            <a:endParaRPr lang="ru-RU" dirty="0"/>
          </a:p>
          <a:p>
            <a:r>
              <a:rPr lang="ru-RU" dirty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целое попадает в диапазон типа с плавающей точкой, то ближайшее к нему меньшее или большее значение с плавающей точкой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Выбор зависит от реализации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Если целое не попадает в диапазон типа с плавающей точкой, то результат не определен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500081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целых и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/>
              <a:t>Если целая часть выходит за диапазон целого типа, то поведение не определено</a:t>
            </a:r>
          </a:p>
          <a:p>
            <a:endParaRPr lang="ru-RU" dirty="0"/>
          </a:p>
          <a:p>
            <a:r>
              <a:rPr lang="ru-RU" dirty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Если целое попадает в диапазон типа с плавающей точкой, то ближайшее к нему меньшее или большее значение с плавающей точкой</a:t>
            </a:r>
          </a:p>
          <a:p>
            <a:pPr lvl="1"/>
            <a:r>
              <a:rPr lang="ru-RU" dirty="0"/>
              <a:t>Выбор зависит от реализации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Если целое не попадает в диапазон типа с плавающей точкой, то результат не определен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04461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целых и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dirty="0"/>
              <a:t>Преобразование конечного числа с плавающей точкой в целое = округление к нулю</a:t>
            </a:r>
          </a:p>
          <a:p>
            <a:pPr lvl="1"/>
            <a:r>
              <a:rPr lang="ru-RU" dirty="0"/>
              <a:t>Если целая часть выходит за диапазон целого типа, то поведение не определено</a:t>
            </a:r>
          </a:p>
          <a:p>
            <a:endParaRPr lang="ru-RU" dirty="0"/>
          </a:p>
          <a:p>
            <a:r>
              <a:rPr lang="ru-RU" dirty="0"/>
              <a:t>Если целое представимо в типе с плавающей точкой точно, то 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Если целое попадает в диапазон типа с плавающей точкой, то ближайшее к нему меньшее или большее значение с плавающей точкой</a:t>
            </a:r>
          </a:p>
          <a:p>
            <a:pPr lvl="1"/>
            <a:r>
              <a:rPr lang="ru-RU" dirty="0"/>
              <a:t>Выбор зависит от реализации</a:t>
            </a:r>
          </a:p>
          <a:p>
            <a:endParaRPr lang="ru-RU" dirty="0"/>
          </a:p>
          <a:p>
            <a:r>
              <a:rPr lang="ru-RU" dirty="0"/>
              <a:t>Если целое не попадает в диапазон типа с плавающей точкой, то результат не определен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161236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для типов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Преобразование к большему типу </a:t>
            </a:r>
            <a:r>
              <a:rPr lang="en-US" dirty="0">
                <a:solidFill>
                  <a:schemeClr val="bg1"/>
                </a:solidFill>
              </a:rPr>
              <a:t>float --&gt; double --&gt; long double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Преобразование к меньшему типу 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64406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преобразования типа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Преобразование значения одного типа в значение другого типа</a:t>
            </a:r>
          </a:p>
          <a:p>
            <a:pPr lvl="1"/>
            <a:r>
              <a:rPr lang="ru-RU" dirty="0"/>
              <a:t>Явное (</a:t>
            </a:r>
            <a:r>
              <a:rPr lang="en-US" dirty="0"/>
              <a:t>explicit</a:t>
            </a:r>
            <a:r>
              <a:rPr lang="ru-RU" dirty="0"/>
              <a:t>)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Присутствует в исходном коде</a:t>
            </a:r>
          </a:p>
          <a:p>
            <a:pPr lvl="1"/>
            <a:r>
              <a:rPr lang="ru-RU" dirty="0"/>
              <a:t>Неявное</a:t>
            </a:r>
            <a:r>
              <a:rPr lang="en-US" dirty="0"/>
              <a:t> (implicit)</a:t>
            </a:r>
            <a:endParaRPr lang="ru-RU" dirty="0"/>
          </a:p>
          <a:p>
            <a:pPr lvl="2"/>
            <a:r>
              <a:rPr lang="ru-RU" dirty="0"/>
              <a:t>Добавляется компилятором/интерпретатором в соответствии со стандартом языка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51199-3700-4C05-A7B7-5A491E7FFC32}"/>
              </a:ext>
            </a:extLst>
          </p:cNvPr>
          <p:cNvGrpSpPr/>
          <p:nvPr/>
        </p:nvGrpSpPr>
        <p:grpSpPr>
          <a:xfrm>
            <a:off x="609600" y="5102948"/>
            <a:ext cx="10972800" cy="1023216"/>
            <a:chOff x="609600" y="4941168"/>
            <a:chExt cx="10972800" cy="1023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C76396-FEED-40CB-9A1C-4DA6C61DB8A1}"/>
                </a:ext>
              </a:extLst>
            </p:cNvPr>
            <p:cNvSpPr/>
            <p:nvPr/>
          </p:nvSpPr>
          <p:spPr>
            <a:xfrm>
              <a:off x="609600" y="4948721"/>
              <a:ext cx="10972800" cy="1015663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00B05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D62B50-FE45-4104-8F1B-285D189CA5EB}"/>
                </a:ext>
              </a:extLst>
            </p:cNvPr>
            <p:cNvSpPr txBox="1"/>
            <p:nvPr/>
          </p:nvSpPr>
          <p:spPr>
            <a:xfrm>
              <a:off x="609600" y="4941168"/>
              <a:ext cx="30243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«слабо» типизированные</a:t>
              </a:r>
              <a:endParaRPr lang="en-US" sz="2000" dirty="0"/>
            </a:p>
            <a:p>
              <a:pPr algn="ctr"/>
              <a:br>
                <a:rPr lang="en-US" sz="2000" dirty="0"/>
              </a:br>
              <a:r>
                <a:rPr lang="en-US" sz="2000" dirty="0"/>
                <a:t>JavaScript, C, C++, </a:t>
              </a:r>
              <a:r>
                <a:rPr lang="en-US" sz="2000" dirty="0" err="1"/>
                <a:t>golang</a:t>
              </a:r>
              <a:endParaRPr lang="ru-RU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CE9FF7-4B23-49C1-A772-BA1FB666B23E}"/>
                </a:ext>
              </a:extLst>
            </p:cNvPr>
            <p:cNvSpPr txBox="1"/>
            <p:nvPr/>
          </p:nvSpPr>
          <p:spPr>
            <a:xfrm>
              <a:off x="4264278" y="4941169"/>
              <a:ext cx="34158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«сильно» типизированные</a:t>
              </a:r>
              <a:br>
                <a:rPr lang="en-US" sz="2000" dirty="0"/>
              </a:br>
              <a:endParaRPr lang="ru-RU" sz="2000" dirty="0"/>
            </a:p>
            <a:p>
              <a:pPr algn="ctr"/>
              <a:r>
                <a:rPr lang="en-US" sz="2000" dirty="0"/>
                <a:t>Python, Pascal, Java</a:t>
              </a:r>
              <a:endParaRPr lang="ru-RU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504836-ABA3-4B20-A40E-013939A1A3B0}"/>
                </a:ext>
              </a:extLst>
            </p:cNvPr>
            <p:cNvSpPr txBox="1"/>
            <p:nvPr/>
          </p:nvSpPr>
          <p:spPr>
            <a:xfrm>
              <a:off x="8087152" y="4941169"/>
              <a:ext cx="3495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без преобразования типов</a:t>
              </a:r>
              <a:br>
                <a:rPr lang="en-US" sz="2000" dirty="0"/>
              </a:br>
              <a:endParaRPr lang="ru-RU" sz="2000" dirty="0"/>
            </a:p>
            <a:p>
              <a:pPr algn="ctr"/>
              <a:r>
                <a:rPr lang="en-US" sz="2000" dirty="0" err="1"/>
                <a:t>OCaml</a:t>
              </a:r>
              <a:r>
                <a:rPr lang="en-US" sz="2000" dirty="0"/>
                <a:t>, Rust, </a:t>
              </a:r>
              <a:r>
                <a:rPr lang="en-US" sz="2000" dirty="0" err="1"/>
                <a:t>Haskel</a:t>
              </a:r>
              <a:endParaRPr lang="ru-RU" sz="2000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7D377-AF17-444C-9437-63658B17F013}"/>
              </a:ext>
            </a:extLst>
          </p:cNvPr>
          <p:cNvSpPr/>
          <p:nvPr/>
        </p:nvSpPr>
        <p:spPr>
          <a:xfrm>
            <a:off x="335360" y="4941167"/>
            <a:ext cx="11247040" cy="14151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19705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для типов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Значение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Преобразование к меньшему типу 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588400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для типов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/>
              <a:t>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Преобразование к меньшему типу 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представимо в Т точно, то оно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463183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для типов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/>
              <a:t>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Преобразование к меньшему типу Т</a:t>
            </a:r>
          </a:p>
          <a:p>
            <a:pPr lvl="1"/>
            <a:r>
              <a:rPr lang="ru-RU" dirty="0"/>
              <a:t>Если значение представимо в Т точно, то оно сохраняется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Зависит от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61501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для типов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/>
              <a:t>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Преобразование к меньшему типу Т</a:t>
            </a:r>
          </a:p>
          <a:p>
            <a:pPr lvl="1"/>
            <a:r>
              <a:rPr lang="ru-RU" dirty="0"/>
              <a:t>Если значение представимо в Т точно, то оно сохраняется</a:t>
            </a:r>
          </a:p>
          <a:p>
            <a:pPr lvl="1"/>
            <a:r>
              <a:rPr lang="ru-RU" dirty="0"/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/>
              <a:t>Зависит от реализации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Если не попадает в диапазон Т, то поведение не определено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924481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Преобразования для типов с плавающей точкой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Преобразование к большему типу </a:t>
            </a:r>
            <a:r>
              <a:rPr lang="en-US" dirty="0"/>
              <a:t>float --&gt; double --&gt; long double</a:t>
            </a:r>
            <a:endParaRPr lang="ru-RU" dirty="0"/>
          </a:p>
          <a:p>
            <a:pPr lvl="1"/>
            <a:r>
              <a:rPr lang="ru-RU" dirty="0"/>
              <a:t>Значение сохраняется</a:t>
            </a:r>
          </a:p>
          <a:p>
            <a:pPr lvl="1"/>
            <a:r>
              <a:rPr lang="ru-RU" dirty="0"/>
              <a:t>Представление может измениться</a:t>
            </a:r>
          </a:p>
          <a:p>
            <a:endParaRPr lang="ru-RU" dirty="0"/>
          </a:p>
          <a:p>
            <a:r>
              <a:rPr lang="ru-RU" dirty="0"/>
              <a:t>Преобразование к меньшему типу Т</a:t>
            </a:r>
          </a:p>
          <a:p>
            <a:pPr lvl="1"/>
            <a:r>
              <a:rPr lang="ru-RU" dirty="0"/>
              <a:t>Если значение представимо в Т точно, то оно сохраняется</a:t>
            </a:r>
          </a:p>
          <a:p>
            <a:pPr lvl="1"/>
            <a:r>
              <a:rPr lang="ru-RU" dirty="0"/>
              <a:t>Если значение попадает в диапазон Т, то выбирается ближайшее меньшее или большее значение Т</a:t>
            </a:r>
          </a:p>
          <a:p>
            <a:pPr lvl="2"/>
            <a:r>
              <a:rPr lang="ru-RU" dirty="0"/>
              <a:t>Зависит от реализации</a:t>
            </a:r>
          </a:p>
          <a:p>
            <a:pPr lvl="1"/>
            <a:r>
              <a:rPr lang="ru-RU" dirty="0"/>
              <a:t>Если не попадает в диапазон Т, то поведение не определено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525304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других целых типов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endParaRPr lang="ru-RU" dirty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2" name="Content Placeholder 1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Ранг </a:t>
            </a:r>
            <a:r>
              <a:rPr lang="en-US" dirty="0" err="1"/>
              <a:t>enum</a:t>
            </a:r>
            <a:r>
              <a:rPr lang="en-US" dirty="0"/>
              <a:t> </a:t>
            </a:r>
            <a:r>
              <a:rPr lang="ru-RU" dirty="0"/>
              <a:t>равен рангу совместимого с ним целого типа</a:t>
            </a:r>
          </a:p>
          <a:p>
            <a:pPr lvl="1"/>
            <a:r>
              <a:rPr lang="ru-RU" dirty="0"/>
              <a:t>т.е. целого типа, используемого для хранения значений </a:t>
            </a:r>
            <a:r>
              <a:rPr lang="en-US" dirty="0" err="1"/>
              <a:t>enum</a:t>
            </a:r>
            <a:endParaRPr lang="ru-RU" dirty="0"/>
          </a:p>
          <a:p>
            <a:endParaRPr lang="en-US" dirty="0"/>
          </a:p>
          <a:p>
            <a:r>
              <a:rPr lang="ru-RU" dirty="0"/>
              <a:t>С99: Ранг _</a:t>
            </a:r>
            <a:r>
              <a:rPr lang="en-US" dirty="0"/>
              <a:t>Bool</a:t>
            </a:r>
            <a:r>
              <a:rPr lang="ru-RU" dirty="0"/>
              <a:t> ниже ранга любого другого целого типа</a:t>
            </a:r>
          </a:p>
          <a:p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762432" y="5628328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char</a:t>
            </a:r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15625" y="5628328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char</a:t>
            </a:r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3176117" y="5628328"/>
            <a:ext cx="675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short</a:t>
            </a:r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4009460" y="5628328"/>
            <a:ext cx="15824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short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1848755" y="4065094"/>
            <a:ext cx="590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</a:t>
            </a:r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3361132" y="4065094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</a:t>
            </a:r>
            <a:endParaRPr lang="ru-RU" dirty="0"/>
          </a:p>
        </p:txBody>
      </p:sp>
      <p:sp>
        <p:nvSpPr>
          <p:cNvPr id="13" name="TextBox 12"/>
          <p:cNvSpPr txBox="1"/>
          <p:nvPr/>
        </p:nvSpPr>
        <p:spPr>
          <a:xfrm>
            <a:off x="1926758" y="4610657"/>
            <a:ext cx="434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3439135" y="4610657"/>
            <a:ext cx="1341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</a:t>
            </a:r>
            <a:r>
              <a:rPr lang="en-US" dirty="0" err="1"/>
              <a:t>int</a:t>
            </a:r>
            <a:endParaRPr lang="ru-RU" dirty="0"/>
          </a:p>
        </p:txBody>
      </p:sp>
      <p:sp>
        <p:nvSpPr>
          <p:cNvPr id="15" name="TextBox 14"/>
          <p:cNvSpPr txBox="1"/>
          <p:nvPr/>
        </p:nvSpPr>
        <p:spPr>
          <a:xfrm>
            <a:off x="2744350" y="2852936"/>
            <a:ext cx="6153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float</a:t>
            </a:r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2626736" y="2240868"/>
            <a:ext cx="8402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ru-RU" dirty="0"/>
          </a:p>
        </p:txBody>
      </p:sp>
      <p:sp>
        <p:nvSpPr>
          <p:cNvPr id="17" name="TextBox 16"/>
          <p:cNvSpPr txBox="1"/>
          <p:nvPr/>
        </p:nvSpPr>
        <p:spPr>
          <a:xfrm>
            <a:off x="1618656" y="3528467"/>
            <a:ext cx="1048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3131903" y="3528467"/>
            <a:ext cx="1955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unsigned long </a:t>
            </a:r>
            <a:r>
              <a:rPr lang="en-US" dirty="0" err="1"/>
              <a:t>long</a:t>
            </a:r>
            <a:endParaRPr lang="ru-RU" dirty="0"/>
          </a:p>
        </p:txBody>
      </p:sp>
      <p:sp>
        <p:nvSpPr>
          <p:cNvPr id="19" name="TextBox 18"/>
          <p:cNvSpPr txBox="1"/>
          <p:nvPr/>
        </p:nvSpPr>
        <p:spPr>
          <a:xfrm>
            <a:off x="2398083" y="1628800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long double</a:t>
            </a:r>
            <a:endParaRPr lang="ru-RU" dirty="0"/>
          </a:p>
        </p:txBody>
      </p:sp>
      <p:cxnSp>
        <p:nvCxnSpPr>
          <p:cNvPr id="20" name="Соединительная линия уступом 18"/>
          <p:cNvCxnSpPr>
            <a:stCxn id="7" idx="0"/>
            <a:endCxn id="13" idx="2"/>
          </p:cNvCxnSpPr>
          <p:nvPr/>
        </p:nvCxnSpPr>
        <p:spPr>
          <a:xfrm flipV="1">
            <a:off x="1059950" y="4979989"/>
            <a:ext cx="1083919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ная линия уступом 18"/>
          <p:cNvCxnSpPr>
            <a:stCxn id="8" idx="0"/>
            <a:endCxn id="13" idx="2"/>
          </p:cNvCxnSpPr>
          <p:nvPr/>
        </p:nvCxnSpPr>
        <p:spPr>
          <a:xfrm flipH="1" flipV="1">
            <a:off x="2143869" y="4979989"/>
            <a:ext cx="12292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Соединительная линия уступом 18"/>
          <p:cNvCxnSpPr>
            <a:stCxn id="10" idx="0"/>
            <a:endCxn id="13" idx="2"/>
          </p:cNvCxnSpPr>
          <p:nvPr/>
        </p:nvCxnSpPr>
        <p:spPr>
          <a:xfrm flipH="1" flipV="1">
            <a:off x="2143869" y="4979989"/>
            <a:ext cx="2656833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Соединительная линия уступом 18"/>
          <p:cNvCxnSpPr>
            <a:stCxn id="13" idx="3"/>
            <a:endCxn id="14" idx="1"/>
          </p:cNvCxnSpPr>
          <p:nvPr/>
        </p:nvCxnSpPr>
        <p:spPr>
          <a:xfrm>
            <a:off x="2360979" y="4795323"/>
            <a:ext cx="10781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18"/>
          <p:cNvCxnSpPr>
            <a:stCxn id="13" idx="0"/>
            <a:endCxn id="11" idx="2"/>
          </p:cNvCxnSpPr>
          <p:nvPr/>
        </p:nvCxnSpPr>
        <p:spPr>
          <a:xfrm flipH="1" flipV="1">
            <a:off x="2143868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Соединительная линия уступом 18"/>
          <p:cNvCxnSpPr>
            <a:stCxn id="14" idx="0"/>
            <a:endCxn id="12" idx="2"/>
          </p:cNvCxnSpPr>
          <p:nvPr/>
        </p:nvCxnSpPr>
        <p:spPr>
          <a:xfrm flipH="1" flipV="1">
            <a:off x="4109895" y="4434426"/>
            <a:ext cx="1" cy="1762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18"/>
          <p:cNvCxnSpPr>
            <a:stCxn id="9" idx="0"/>
            <a:endCxn id="13" idx="2"/>
          </p:cNvCxnSpPr>
          <p:nvPr/>
        </p:nvCxnSpPr>
        <p:spPr>
          <a:xfrm flipH="1" flipV="1">
            <a:off x="2143869" y="4979989"/>
            <a:ext cx="1369841" cy="64833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18"/>
          <p:cNvCxnSpPr>
            <a:stCxn id="11" idx="3"/>
            <a:endCxn id="12" idx="1"/>
          </p:cNvCxnSpPr>
          <p:nvPr/>
        </p:nvCxnSpPr>
        <p:spPr>
          <a:xfrm>
            <a:off x="2438981" y="4249760"/>
            <a:ext cx="9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Соединительная линия уступом 18"/>
          <p:cNvCxnSpPr>
            <a:stCxn id="11" idx="0"/>
            <a:endCxn id="17" idx="2"/>
          </p:cNvCxnSpPr>
          <p:nvPr/>
        </p:nvCxnSpPr>
        <p:spPr>
          <a:xfrm flipH="1" flipV="1">
            <a:off x="2142999" y="3897799"/>
            <a:ext cx="869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Соединительная линия уступом 18"/>
          <p:cNvCxnSpPr>
            <a:stCxn id="12" idx="0"/>
            <a:endCxn id="18" idx="2"/>
          </p:cNvCxnSpPr>
          <p:nvPr/>
        </p:nvCxnSpPr>
        <p:spPr>
          <a:xfrm flipV="1">
            <a:off x="4109895" y="3897799"/>
            <a:ext cx="1" cy="1672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Соединительная линия уступом 18"/>
          <p:cNvCxnSpPr>
            <a:stCxn id="17" idx="0"/>
            <a:endCxn id="15" idx="2"/>
          </p:cNvCxnSpPr>
          <p:nvPr/>
        </p:nvCxnSpPr>
        <p:spPr>
          <a:xfrm flipV="1">
            <a:off x="2142999" y="3222268"/>
            <a:ext cx="909032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Соединительная линия уступом 18"/>
          <p:cNvCxnSpPr>
            <a:stCxn id="18" idx="0"/>
            <a:endCxn id="15" idx="2"/>
          </p:cNvCxnSpPr>
          <p:nvPr/>
        </p:nvCxnSpPr>
        <p:spPr>
          <a:xfrm flipH="1" flipV="1">
            <a:off x="3052031" y="3222268"/>
            <a:ext cx="1057865" cy="3061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Соединительная линия уступом 18"/>
          <p:cNvCxnSpPr>
            <a:stCxn id="17" idx="3"/>
            <a:endCxn id="18" idx="1"/>
          </p:cNvCxnSpPr>
          <p:nvPr/>
        </p:nvCxnSpPr>
        <p:spPr>
          <a:xfrm>
            <a:off x="2667341" y="3713133"/>
            <a:ext cx="4645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Соединительная линия уступом 18"/>
          <p:cNvCxnSpPr>
            <a:stCxn id="16" idx="0"/>
            <a:endCxn id="19" idx="2"/>
          </p:cNvCxnSpPr>
          <p:nvPr/>
        </p:nvCxnSpPr>
        <p:spPr>
          <a:xfrm flipV="1">
            <a:off x="3046884" y="1998132"/>
            <a:ext cx="576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Соединительная линия уступом 18"/>
          <p:cNvCxnSpPr>
            <a:stCxn id="15" idx="0"/>
            <a:endCxn id="16" idx="2"/>
          </p:cNvCxnSpPr>
          <p:nvPr/>
        </p:nvCxnSpPr>
        <p:spPr>
          <a:xfrm flipH="1" flipV="1">
            <a:off x="3046884" y="2610200"/>
            <a:ext cx="5147" cy="2427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Соединительная линия уступом 96"/>
          <p:cNvCxnSpPr>
            <a:stCxn id="14" idx="0"/>
          </p:cNvCxnSpPr>
          <p:nvPr/>
        </p:nvCxnSpPr>
        <p:spPr>
          <a:xfrm flipH="1" flipV="1">
            <a:off x="2142999" y="4434426"/>
            <a:ext cx="1966897" cy="176231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Соединительная линия уступом 96"/>
          <p:cNvCxnSpPr>
            <a:stCxn id="12" idx="0"/>
            <a:endCxn id="17" idx="2"/>
          </p:cNvCxnSpPr>
          <p:nvPr/>
        </p:nvCxnSpPr>
        <p:spPr>
          <a:xfrm flipH="1" flipV="1">
            <a:off x="2142999" y="3897799"/>
            <a:ext cx="1966896" cy="16729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Соединительная линия уступом 18"/>
          <p:cNvCxnSpPr>
            <a:stCxn id="7" idx="0"/>
          </p:cNvCxnSpPr>
          <p:nvPr/>
        </p:nvCxnSpPr>
        <p:spPr>
          <a:xfrm flipV="1">
            <a:off x="1059950" y="4979989"/>
            <a:ext cx="3049945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Соединительная линия уступом 18"/>
          <p:cNvCxnSpPr>
            <a:stCxn id="8" idx="0"/>
            <a:endCxn id="14" idx="2"/>
          </p:cNvCxnSpPr>
          <p:nvPr/>
        </p:nvCxnSpPr>
        <p:spPr>
          <a:xfrm flipV="1">
            <a:off x="2266792" y="4979989"/>
            <a:ext cx="1843104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Соединительная линия уступом 18"/>
          <p:cNvCxnSpPr>
            <a:stCxn id="10" idx="0"/>
            <a:endCxn id="14" idx="2"/>
          </p:cNvCxnSpPr>
          <p:nvPr/>
        </p:nvCxnSpPr>
        <p:spPr>
          <a:xfrm flipH="1" flipV="1">
            <a:off x="4109896" y="4979989"/>
            <a:ext cx="69080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Соединительная линия уступом 18"/>
          <p:cNvCxnSpPr>
            <a:stCxn id="9" idx="0"/>
            <a:endCxn id="14" idx="2"/>
          </p:cNvCxnSpPr>
          <p:nvPr/>
        </p:nvCxnSpPr>
        <p:spPr>
          <a:xfrm flipV="1">
            <a:off x="3513710" y="4979989"/>
            <a:ext cx="596186" cy="648339"/>
          </a:xfrm>
          <a:prstGeom prst="straightConnector1">
            <a:avLst/>
          </a:prstGeom>
          <a:ln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Группа 19"/>
          <p:cNvGrpSpPr/>
          <p:nvPr/>
        </p:nvGrpSpPr>
        <p:grpSpPr>
          <a:xfrm>
            <a:off x="309531" y="3570850"/>
            <a:ext cx="584775" cy="2697598"/>
            <a:chOff x="76435" y="3062408"/>
            <a:chExt cx="584775" cy="3032096"/>
          </a:xfrm>
        </p:grpSpPr>
        <p:sp>
          <p:nvSpPr>
            <p:cNvPr id="42" name="TextBox 41"/>
            <p:cNvSpPr txBox="1"/>
            <p:nvPr/>
          </p:nvSpPr>
          <p:spPr>
            <a:xfrm rot="16200000">
              <a:off x="-1147225" y="4286068"/>
              <a:ext cx="30320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ru-RU" sz="1600" dirty="0"/>
                <a:t>ранг целого типа</a:t>
              </a:r>
            </a:p>
            <a:p>
              <a:pPr algn="ctr"/>
              <a:r>
                <a:rPr lang="ru-RU" sz="1600" dirty="0"/>
                <a:t>меньше		больше</a:t>
              </a:r>
            </a:p>
          </p:txBody>
        </p:sp>
        <p:cxnSp>
          <p:nvCxnSpPr>
            <p:cNvPr id="43" name="Прямая со стрелкой 18"/>
            <p:cNvCxnSpPr>
              <a:endCxn id="42" idx="3"/>
            </p:cNvCxnSpPr>
            <p:nvPr/>
          </p:nvCxnSpPr>
          <p:spPr>
            <a:xfrm flipV="1">
              <a:off x="363692" y="3062408"/>
              <a:ext cx="5131" cy="25049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09028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Кроме случаев, перечисленных ниже, массив типа Т неявно преобразуется в указатель типа </a:t>
            </a:r>
            <a:r>
              <a:rPr lang="en-US" dirty="0">
                <a:solidFill>
                  <a:schemeClr val="bg1"/>
                </a:solidFill>
              </a:rPr>
              <a:t>T* </a:t>
            </a:r>
            <a:r>
              <a:rPr lang="ru-RU" dirty="0">
                <a:solidFill>
                  <a:schemeClr val="bg1"/>
                </a:solidFill>
              </a:rPr>
              <a:t>на свой нулевой элемент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Этот указатель не является </a:t>
            </a:r>
            <a:r>
              <a:rPr lang="en-US" dirty="0">
                <a:solidFill>
                  <a:schemeClr val="bg1"/>
                </a:solidFill>
              </a:rPr>
              <a:t>l-value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>
                <a:solidFill>
                  <a:schemeClr val="bg1"/>
                </a:solidFill>
              </a:rPr>
              <a:t>pointer generation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021130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Этот указатель не является </a:t>
            </a:r>
            <a:r>
              <a:rPr lang="en-US" dirty="0">
                <a:solidFill>
                  <a:schemeClr val="bg1"/>
                </a:solidFill>
              </a:rPr>
              <a:t>l-value</a:t>
            </a:r>
            <a:endParaRPr lang="ru-RU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>
                <a:solidFill>
                  <a:schemeClr val="bg1"/>
                </a:solidFill>
              </a:rPr>
              <a:t>pointer generation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585507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/>
              <a:t>Этот указатель не является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Это преобразование называется генерация указателя (</a:t>
            </a:r>
            <a:r>
              <a:rPr lang="en-US" dirty="0">
                <a:solidFill>
                  <a:schemeClr val="bg1"/>
                </a:solidFill>
              </a:rPr>
              <a:t>pointer generation</a:t>
            </a:r>
            <a:r>
              <a:rPr lang="ru-RU" dirty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865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/>
              <a:t>Этот указатель не является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Это преобразование называется генерация указателя (</a:t>
            </a:r>
            <a:r>
              <a:rPr lang="en-US" dirty="0"/>
              <a:t>pointer generation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Генерация указателя не выполняется, если массив является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6322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Понятие преобразования типа 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Преобразование значения одного типа в значение другого типа</a:t>
            </a:r>
          </a:p>
          <a:p>
            <a:pPr lvl="1"/>
            <a:r>
              <a:rPr lang="ru-RU" dirty="0"/>
              <a:t>Явное (</a:t>
            </a:r>
            <a:r>
              <a:rPr lang="en-US" dirty="0"/>
              <a:t>explicit</a:t>
            </a:r>
            <a:r>
              <a:rPr lang="ru-RU" dirty="0"/>
              <a:t>)</a:t>
            </a:r>
            <a:r>
              <a:rPr lang="en-US" dirty="0"/>
              <a:t> </a:t>
            </a:r>
            <a:endParaRPr lang="ru-RU" dirty="0"/>
          </a:p>
          <a:p>
            <a:pPr lvl="2"/>
            <a:r>
              <a:rPr lang="ru-RU" dirty="0"/>
              <a:t>Присутствует в исходном коде</a:t>
            </a:r>
          </a:p>
          <a:p>
            <a:pPr lvl="1"/>
            <a:r>
              <a:rPr lang="ru-RU" dirty="0"/>
              <a:t>Неявное</a:t>
            </a:r>
            <a:r>
              <a:rPr lang="en-US" dirty="0"/>
              <a:t> (implicit)</a:t>
            </a:r>
            <a:endParaRPr lang="ru-RU" dirty="0"/>
          </a:p>
          <a:p>
            <a:pPr lvl="2"/>
            <a:r>
              <a:rPr lang="ru-RU" dirty="0"/>
              <a:t>Добавляется компилятором/интерпретатором в соответствии со стандартом языка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</a:t>
            </a:fld>
            <a:endParaRPr lang="ru-RU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62751199-3700-4C05-A7B7-5A491E7FFC32}"/>
              </a:ext>
            </a:extLst>
          </p:cNvPr>
          <p:cNvGrpSpPr/>
          <p:nvPr/>
        </p:nvGrpSpPr>
        <p:grpSpPr>
          <a:xfrm>
            <a:off x="609600" y="5102948"/>
            <a:ext cx="10972800" cy="1023216"/>
            <a:chOff x="609600" y="4941168"/>
            <a:chExt cx="10972800" cy="102321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C76396-FEED-40CB-9A1C-4DA6C61DB8A1}"/>
                </a:ext>
              </a:extLst>
            </p:cNvPr>
            <p:cNvSpPr/>
            <p:nvPr/>
          </p:nvSpPr>
          <p:spPr>
            <a:xfrm>
              <a:off x="609600" y="4948721"/>
              <a:ext cx="10972800" cy="1015663"/>
            </a:xfrm>
            <a:prstGeom prst="rect">
              <a:avLst/>
            </a:prstGeom>
            <a:gradFill flip="none" rotWithShape="1">
              <a:gsLst>
                <a:gs pos="0">
                  <a:srgbClr val="FF0000"/>
                </a:gs>
                <a:gs pos="100000">
                  <a:srgbClr val="00B050"/>
                </a:gs>
              </a:gsLst>
              <a:lin ang="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CD62B50-FE45-4104-8F1B-285D189CA5EB}"/>
                </a:ext>
              </a:extLst>
            </p:cNvPr>
            <p:cNvSpPr txBox="1"/>
            <p:nvPr/>
          </p:nvSpPr>
          <p:spPr>
            <a:xfrm>
              <a:off x="609600" y="4941168"/>
              <a:ext cx="3024336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«слабо» типизированные</a:t>
              </a:r>
              <a:endParaRPr lang="en-US" sz="2000" dirty="0"/>
            </a:p>
            <a:p>
              <a:pPr algn="ctr"/>
              <a:br>
                <a:rPr lang="en-US" sz="2000" dirty="0"/>
              </a:br>
              <a:r>
                <a:rPr lang="en-US" sz="2000" dirty="0"/>
                <a:t>JavaScript, C, C++, </a:t>
              </a:r>
              <a:r>
                <a:rPr lang="en-US" sz="2000" dirty="0" err="1"/>
                <a:t>golang</a:t>
              </a:r>
              <a:endParaRPr lang="ru-RU" sz="20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FCE9FF7-4B23-49C1-A772-BA1FB666B23E}"/>
                </a:ext>
              </a:extLst>
            </p:cNvPr>
            <p:cNvSpPr txBox="1"/>
            <p:nvPr/>
          </p:nvSpPr>
          <p:spPr>
            <a:xfrm>
              <a:off x="4264278" y="4941169"/>
              <a:ext cx="341589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«сильно» типизированные</a:t>
              </a:r>
              <a:br>
                <a:rPr lang="en-US" sz="2000" dirty="0"/>
              </a:br>
              <a:endParaRPr lang="ru-RU" sz="2000" dirty="0"/>
            </a:p>
            <a:p>
              <a:pPr algn="ctr"/>
              <a:r>
                <a:rPr lang="en-US" sz="2000" dirty="0"/>
                <a:t>Python, Pascal, Java</a:t>
              </a:r>
              <a:endParaRPr lang="ru-RU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7504836-ABA3-4B20-A40E-013939A1A3B0}"/>
                </a:ext>
              </a:extLst>
            </p:cNvPr>
            <p:cNvSpPr txBox="1"/>
            <p:nvPr/>
          </p:nvSpPr>
          <p:spPr>
            <a:xfrm>
              <a:off x="8087152" y="4941169"/>
              <a:ext cx="349524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ru-RU" sz="2000" dirty="0"/>
                <a:t>без преобразования типов</a:t>
              </a:r>
              <a:br>
                <a:rPr lang="en-US" sz="2000" dirty="0"/>
              </a:br>
              <a:endParaRPr lang="ru-RU" sz="2000" dirty="0"/>
            </a:p>
            <a:p>
              <a:pPr algn="ctr"/>
              <a:r>
                <a:rPr lang="en-US" sz="2000" dirty="0" err="1"/>
                <a:t>OCaml</a:t>
              </a:r>
              <a:r>
                <a:rPr lang="en-US" sz="2000" dirty="0"/>
                <a:t>, Rust, </a:t>
              </a:r>
              <a:r>
                <a:rPr lang="en-US" sz="2000" dirty="0" err="1"/>
                <a:t>Haskel</a:t>
              </a:r>
              <a:endParaRPr lang="ru-RU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38224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/>
              <a:t>Этот указатель не является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Это преобразование называется генерация указателя (</a:t>
            </a:r>
            <a:r>
              <a:rPr lang="en-US" dirty="0"/>
              <a:t>pointer generation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Генерация указателя не выполняется, если массив является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4654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/>
              <a:t>Этот указатель не является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Это преобразование называется генерация указателя (</a:t>
            </a:r>
            <a:r>
              <a:rPr lang="en-US" dirty="0"/>
              <a:t>pointer generation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Генерация указателя не выполняется, если массив является</a:t>
            </a:r>
          </a:p>
          <a:p>
            <a:pPr lvl="1"/>
            <a:r>
              <a:rPr lang="ru-RU" dirty="0"/>
              <a:t>Операндом </a:t>
            </a:r>
            <a:r>
              <a:rPr lang="en-US" dirty="0" err="1"/>
              <a:t>sizeof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r>
              <a:rPr lang="ru-RU" dirty="0">
                <a:solidFill>
                  <a:schemeClr val="bg1"/>
                </a:solidFill>
              </a:rPr>
              <a:t> или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39793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/>
              <a:t>Этот указатель не является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Это преобразование называется генерация указателя (</a:t>
            </a:r>
            <a:r>
              <a:rPr lang="en-US" dirty="0"/>
              <a:t>pointer generation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Генерация указателя не выполняется, если массив является</a:t>
            </a:r>
          </a:p>
          <a:p>
            <a:pPr lvl="1"/>
            <a:r>
              <a:rPr lang="ru-RU" dirty="0"/>
              <a:t>Операндом </a:t>
            </a:r>
            <a:r>
              <a:rPr lang="en-US" dirty="0" err="1"/>
              <a:t>sizeof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/>
              <a:t>Операндом унарного </a:t>
            </a:r>
            <a:r>
              <a:rPr lang="en-US" dirty="0"/>
              <a:t>&amp;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Строковым литералом, инициализирующим массив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579160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массива в указатель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Кроме случаев, перечисленных ниже, массив типа Т неявно преобразуется в указатель типа </a:t>
            </a:r>
            <a:r>
              <a:rPr lang="en-US" dirty="0"/>
              <a:t>T* </a:t>
            </a:r>
            <a:r>
              <a:rPr lang="ru-RU" dirty="0"/>
              <a:t>на свой нулевой элемент</a:t>
            </a:r>
          </a:p>
          <a:p>
            <a:pPr lvl="1"/>
            <a:r>
              <a:rPr lang="ru-RU" dirty="0"/>
              <a:t>Этот указатель не является </a:t>
            </a:r>
            <a:r>
              <a:rPr lang="en-US" dirty="0"/>
              <a:t>l-value</a:t>
            </a:r>
            <a:endParaRPr lang="ru-RU" dirty="0"/>
          </a:p>
          <a:p>
            <a:pPr lvl="1"/>
            <a:r>
              <a:rPr lang="ru-RU" dirty="0"/>
              <a:t>Это преобразование называется генерация указателя (</a:t>
            </a:r>
            <a:r>
              <a:rPr lang="en-US" dirty="0"/>
              <a:t>pointer generation</a:t>
            </a:r>
            <a:r>
              <a:rPr lang="ru-RU" dirty="0"/>
              <a:t>)</a:t>
            </a:r>
            <a:endParaRPr lang="en-US" dirty="0"/>
          </a:p>
          <a:p>
            <a:endParaRPr lang="ru-RU" dirty="0"/>
          </a:p>
          <a:p>
            <a:r>
              <a:rPr lang="ru-RU" dirty="0"/>
              <a:t>Генерация указателя не выполняется, если массив является</a:t>
            </a:r>
          </a:p>
          <a:p>
            <a:pPr lvl="1"/>
            <a:r>
              <a:rPr lang="ru-RU" dirty="0"/>
              <a:t>Операндом </a:t>
            </a:r>
            <a:r>
              <a:rPr lang="en-US" dirty="0" err="1"/>
              <a:t>sizeof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/>
              <a:t>Операндом унарного </a:t>
            </a:r>
            <a:r>
              <a:rPr lang="en-US" dirty="0"/>
              <a:t>&amp;</a:t>
            </a:r>
            <a:r>
              <a:rPr lang="ru-RU" dirty="0"/>
              <a:t> или</a:t>
            </a:r>
            <a:endParaRPr lang="en-US" dirty="0"/>
          </a:p>
          <a:p>
            <a:pPr lvl="1"/>
            <a:r>
              <a:rPr lang="ru-RU" dirty="0"/>
              <a:t>Строковым литералом, инициализирующим массив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567408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dirty="0"/>
              <a:t>генерации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a[10] = {0};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 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) * 10</a:t>
            </a:r>
          </a:p>
          <a:p>
            <a:pPr marL="0" indent="0">
              <a:buNone/>
            </a:pPr>
            <a:endParaRPr lang="ru-RU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 тип &amp;a -- </a:t>
            </a:r>
            <a:r>
              <a:rPr lang="ru-RU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 (*)[10] 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     (указатель на массив из 10 </a:t>
            </a:r>
            <a:r>
              <a:rPr lang="en-US" dirty="0" err="1">
                <a:solidFill>
                  <a:schemeClr val="bg1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 с точностью до типа верно </a:t>
            </a:r>
          </a:p>
          <a:p>
            <a:pPr marL="0" indent="0">
              <a:buNone/>
            </a:pPr>
            <a:r>
              <a:rPr lang="ru-RU" dirty="0">
                <a:solidFill>
                  <a:schemeClr val="bg1"/>
                </a:solidFill>
                <a:latin typeface="Consolas" panose="020B0609020204030204" pitchFamily="49" charset="0"/>
              </a:rPr>
              <a:t>//     &amp;a + 1 == a + 10</a:t>
            </a:r>
          </a:p>
          <a:p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565061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dirty="0"/>
              <a:t>генерации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 </a:t>
            </a:r>
            <a:r>
              <a:rPr lang="ru-RU" dirty="0" err="1">
                <a:latin typeface="Consolas" panose="020B0609020204030204" pitchFamily="49" charset="0"/>
              </a:rPr>
              <a:t>sizeof</a:t>
            </a:r>
            <a:r>
              <a:rPr lang="ru-RU" dirty="0">
                <a:latin typeface="Consolas" panose="020B0609020204030204" pitchFamily="49" charset="0"/>
              </a:rPr>
              <a:t>(a) == </a:t>
            </a:r>
            <a:r>
              <a:rPr lang="ru-RU" dirty="0" err="1">
                <a:latin typeface="Consolas" panose="020B0609020204030204" pitchFamily="49" charset="0"/>
              </a:rPr>
              <a:t>sizeof</a:t>
            </a:r>
            <a:r>
              <a:rPr lang="ru-RU" dirty="0">
                <a:latin typeface="Consolas" panose="020B0609020204030204" pitchFamily="49" charset="0"/>
              </a:rPr>
              <a:t>(</a:t>
            </a:r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) * 10</a:t>
            </a:r>
          </a:p>
          <a:p>
            <a:pPr marL="0" indent="0">
              <a:buNone/>
            </a:pPr>
            <a:endParaRPr lang="ru-RU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 тип &amp;a -- </a:t>
            </a:r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 (*)[10] 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     (указатель на массив из 10 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 с точностью до типа верно 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     &amp;a + 1 == a + 10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59089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dirty="0"/>
              <a:t>генерации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 *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 тип &amp;a -- </a:t>
            </a:r>
            <a:r>
              <a:rPr lang="ru-RU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 (*)[10] 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     (указатель на массив из 10 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ru-RU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 с точностью до типа верно 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     &amp;a + 1 == a + 10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77195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dirty="0"/>
              <a:t>генерации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 *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тип &amp;a --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(*)[10]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    (указатель на массив из 10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 с точностью до типа верно </a:t>
            </a:r>
          </a:p>
          <a:p>
            <a:pPr marL="0" indent="0">
              <a:buNone/>
            </a:pPr>
            <a:r>
              <a:rPr lang="ru-RU" dirty="0">
                <a:latin typeface="Consolas" panose="020B0609020204030204" pitchFamily="49" charset="0"/>
              </a:rPr>
              <a:t>//     &amp;a + 1 == a + 10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818690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[</a:t>
            </a:r>
            <a:r>
              <a:rPr lang="ru-RU" dirty="0"/>
              <a:t>не</a:t>
            </a:r>
            <a:r>
              <a:rPr lang="en-US" dirty="0"/>
              <a:t>]</a:t>
            </a:r>
            <a:r>
              <a:rPr lang="ru-RU" dirty="0"/>
              <a:t>генерации указателя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tx1"/>
          </a:solidFill>
        </p:spPr>
        <p:txBody>
          <a:bodyPr/>
          <a:lstStyle/>
          <a:p>
            <a:pPr marL="0" indent="0">
              <a:buNone/>
            </a:pPr>
            <a:r>
              <a:rPr lang="ru-RU" dirty="0" err="1">
                <a:solidFill>
                  <a:srgbClr val="569CD6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 </a:t>
            </a:r>
            <a:r>
              <a:rPr lang="ru-RU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] = {</a:t>
            </a:r>
            <a:r>
              <a:rPr lang="ru-RU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D4D4D4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(a) ==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sizeof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 *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ru-RU" dirty="0">
              <a:solidFill>
                <a:srgbClr val="6A9955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тип &amp;a -- </a:t>
            </a:r>
            <a:r>
              <a:rPr lang="ru-RU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 (*)[10] 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    (указатель на массив из 10 </a:t>
            </a:r>
            <a:r>
              <a:rPr lang="en-US" dirty="0" err="1">
                <a:solidFill>
                  <a:srgbClr val="6A9955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)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 с точностью до типа верно </a:t>
            </a:r>
          </a:p>
          <a:p>
            <a:pPr marL="0" indent="0">
              <a:buNone/>
            </a:pPr>
            <a:r>
              <a:rPr lang="ru-RU" dirty="0">
                <a:solidFill>
                  <a:srgbClr val="6A9955"/>
                </a:solidFill>
                <a:latin typeface="Consolas" panose="020B0609020204030204" pitchFamily="49" charset="0"/>
              </a:rPr>
              <a:t>//     &amp;a + 1 == a + 10</a:t>
            </a:r>
            <a:endParaRPr lang="ru-RU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85947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функциональных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Кроме случаев, перечисленных ниже, тип «функция, возвращающая Т», преобразуется к типу «указатель на функцию, возвращающую Т»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Преобразование в указатель на функцию не выполняется для выражения, являющегося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Операнду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768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и неявное преобразование типа в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преобразование типа</a:t>
            </a:r>
          </a:p>
          <a:p>
            <a:endParaRPr lang="ru-RU" dirty="0"/>
          </a:p>
          <a:p>
            <a:r>
              <a:rPr lang="ru-RU" dirty="0"/>
              <a:t>Оператор </a:t>
            </a:r>
            <a:r>
              <a:rPr lang="en-US" dirty="0"/>
              <a:t>(T) </a:t>
            </a:r>
            <a:r>
              <a:rPr lang="ru-RU" dirty="0"/>
              <a:t>преобразует свой операнд к типу </a:t>
            </a:r>
            <a:r>
              <a:rPr lang="en-US" dirty="0"/>
              <a:t>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36DC5-2B3B-42BD-AB96-A627B56BD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Неявное преобразование типа</a:t>
            </a:r>
          </a:p>
          <a:p>
            <a:endParaRPr lang="ru-RU" dirty="0"/>
          </a:p>
          <a:p>
            <a:r>
              <a:rPr lang="ru-RU" dirty="0"/>
              <a:t>К числу, или указателю, или </a:t>
            </a:r>
            <a:r>
              <a:rPr lang="en-US" dirty="0"/>
              <a:t>void</a:t>
            </a:r>
            <a:endParaRPr lang="ru-RU" dirty="0"/>
          </a:p>
          <a:p>
            <a:pPr lvl="1"/>
            <a:r>
              <a:rPr lang="ru-RU" dirty="0"/>
              <a:t>Разнотипные операнды бинарных операторов</a:t>
            </a:r>
          </a:p>
          <a:p>
            <a:pPr lvl="1"/>
            <a:r>
              <a:rPr lang="ru-RU" dirty="0"/>
              <a:t>Вызов и возврат из функции</a:t>
            </a:r>
          </a:p>
          <a:p>
            <a:pPr lvl="1"/>
            <a:r>
              <a:rPr lang="ru-RU" dirty="0"/>
              <a:t>Массив, функция, «навешивание» </a:t>
            </a:r>
            <a:r>
              <a:rPr lang="en-US" dirty="0"/>
              <a:t>const/volatile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FB008-0DF9-4A2C-9324-01451700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3863182"/>
            <a:ext cx="4143375" cy="18478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146855-992B-4493-909F-F5291A4FACD1}"/>
              </a:ext>
            </a:extLst>
          </p:cNvPr>
          <p:cNvSpPr/>
          <p:nvPr/>
        </p:nvSpPr>
        <p:spPr>
          <a:xfrm>
            <a:off x="551384" y="1556792"/>
            <a:ext cx="544301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65CC2-1EA1-430A-A879-29EB06A03D18}"/>
              </a:ext>
            </a:extLst>
          </p:cNvPr>
          <p:cNvSpPr/>
          <p:nvPr/>
        </p:nvSpPr>
        <p:spPr>
          <a:xfrm>
            <a:off x="5849048" y="1427992"/>
            <a:ext cx="5443016" cy="46805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389208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функциональных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Кроме случаев, перечисленных ниже, тип «функция», преобразуется к типу «указатель на функцию»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Преобразование в указатель на функцию не выполняется для выражения, являющегося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Операнду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508297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функциональных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Кроме случаев, перечисленных ниже, тип «функция», преобразуется к типу «указатель на функцию»</a:t>
            </a:r>
          </a:p>
          <a:p>
            <a:endParaRPr lang="ru-RU" dirty="0"/>
          </a:p>
          <a:p>
            <a:r>
              <a:rPr lang="ru-RU" dirty="0"/>
              <a:t>Преобразование в указатель на функцию не выполняется для выражения, являющегося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endParaRPr lang="ru-RU" dirty="0">
              <a:solidFill>
                <a:schemeClr val="bg1"/>
              </a:solidFill>
            </a:endParaRPr>
          </a:p>
          <a:p>
            <a:pPr lvl="2"/>
            <a:r>
              <a:rPr lang="ru-RU" dirty="0">
                <a:solidFill>
                  <a:schemeClr val="bg1"/>
                </a:solidFill>
              </a:rPr>
              <a:t>Операнду </a:t>
            </a:r>
            <a:r>
              <a:rPr lang="en-US" dirty="0" err="1">
                <a:solidFill>
                  <a:schemeClr val="bg1"/>
                </a:solidFill>
              </a:rPr>
              <a:t>sizeof</a:t>
            </a:r>
            <a:r>
              <a:rPr lang="ru-RU" dirty="0">
                <a:solidFill>
                  <a:schemeClr val="bg1"/>
                </a:solidFill>
              </a:rPr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7440555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функциональных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Кроме случаев, перечисленных ниже, тип «функция», преобразуется к типу «указатель на функцию»</a:t>
            </a:r>
          </a:p>
          <a:p>
            <a:endParaRPr lang="ru-RU" dirty="0"/>
          </a:p>
          <a:p>
            <a:r>
              <a:rPr lang="ru-RU" dirty="0"/>
              <a:t>Преобразование в указатель на функцию не выполняется для выражения, являющегося</a:t>
            </a:r>
          </a:p>
          <a:p>
            <a:pPr lvl="1"/>
            <a:r>
              <a:rPr lang="ru-RU" dirty="0"/>
              <a:t>Операндом </a:t>
            </a:r>
            <a:r>
              <a:rPr lang="en-US" dirty="0" err="1"/>
              <a:t>sizeof</a:t>
            </a:r>
            <a:endParaRPr lang="ru-RU" dirty="0"/>
          </a:p>
          <a:p>
            <a:pPr lvl="2"/>
            <a:r>
              <a:rPr lang="ru-RU" dirty="0"/>
              <a:t>Операнду </a:t>
            </a:r>
            <a:r>
              <a:rPr lang="en-US" dirty="0" err="1"/>
              <a:t>sizeof</a:t>
            </a:r>
            <a:r>
              <a:rPr lang="ru-RU" dirty="0"/>
              <a:t> запрещено иметь функциональный тип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Операндом унарного </a:t>
            </a:r>
            <a:r>
              <a:rPr lang="en-US" dirty="0">
                <a:solidFill>
                  <a:schemeClr val="bg1"/>
                </a:solidFill>
              </a:rPr>
              <a:t>&amp;</a:t>
            </a:r>
            <a:endParaRPr lang="ru-RU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75263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Неявное преобразование функциональных типов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Кроме случаев, перечисленных ниже, тип «функция», преобразуется к типу «указатель на функцию»</a:t>
            </a:r>
          </a:p>
          <a:p>
            <a:endParaRPr lang="ru-RU" dirty="0"/>
          </a:p>
          <a:p>
            <a:r>
              <a:rPr lang="ru-RU" dirty="0"/>
              <a:t>Преобразование в указатель на функцию не выполняется для выражения, являющегося</a:t>
            </a:r>
          </a:p>
          <a:p>
            <a:pPr lvl="1"/>
            <a:r>
              <a:rPr lang="ru-RU" dirty="0"/>
              <a:t>Операндом </a:t>
            </a:r>
            <a:r>
              <a:rPr lang="en-US" dirty="0" err="1"/>
              <a:t>sizeof</a:t>
            </a:r>
            <a:endParaRPr lang="ru-RU" dirty="0"/>
          </a:p>
          <a:p>
            <a:pPr lvl="2"/>
            <a:r>
              <a:rPr lang="ru-RU" dirty="0"/>
              <a:t>Операнду </a:t>
            </a:r>
            <a:r>
              <a:rPr lang="en-US" dirty="0" err="1"/>
              <a:t>sizeof</a:t>
            </a:r>
            <a:r>
              <a:rPr lang="ru-RU" dirty="0"/>
              <a:t> запрещено иметь функциональный тип</a:t>
            </a:r>
          </a:p>
          <a:p>
            <a:pPr lvl="1"/>
            <a:r>
              <a:rPr lang="ru-RU" dirty="0"/>
              <a:t>Операндом унарного </a:t>
            </a:r>
            <a:r>
              <a:rPr lang="en-US" dirty="0"/>
              <a:t>&amp;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79740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>
                <a:solidFill>
                  <a:schemeClr val="bg1"/>
                </a:solidFill>
              </a:rPr>
              <a:t>Тип </a:t>
            </a: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нельзя преобразовать ни в какой другой тип</a:t>
            </a:r>
          </a:p>
          <a:p>
            <a:endParaRPr lang="ru-RU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Любой тип можно преобразовать к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 при этом значение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46663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 </a:t>
            </a:r>
            <a:r>
              <a:rPr lang="en-US" dirty="0"/>
              <a:t>void </a:t>
            </a:r>
            <a:r>
              <a:rPr lang="ru-RU" dirty="0"/>
              <a:t>нельзя преобразовать ни в какой другой тип</a:t>
            </a:r>
          </a:p>
          <a:p>
            <a:endParaRPr lang="ru-RU" dirty="0"/>
          </a:p>
          <a:p>
            <a:r>
              <a:rPr lang="ru-RU" dirty="0">
                <a:solidFill>
                  <a:schemeClr val="bg1"/>
                </a:solidFill>
              </a:rPr>
              <a:t>Любой тип можно преобразовать к </a:t>
            </a:r>
            <a:r>
              <a:rPr lang="en-US" dirty="0">
                <a:solidFill>
                  <a:schemeClr val="bg1"/>
                </a:solidFill>
              </a:rPr>
              <a:t>void</a:t>
            </a:r>
            <a:r>
              <a:rPr lang="ru-RU" dirty="0">
                <a:solidFill>
                  <a:schemeClr val="bg1"/>
                </a:solidFill>
              </a:rPr>
              <a:t> при этом значение</a:t>
            </a: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ru-RU" dirty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532781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 </a:t>
            </a:r>
            <a:r>
              <a:rPr lang="en-US" dirty="0"/>
              <a:t>void </a:t>
            </a:r>
            <a:r>
              <a:rPr lang="ru-RU" dirty="0"/>
              <a:t>нельзя преобразовать ни в какой другой тип</a:t>
            </a:r>
          </a:p>
          <a:p>
            <a:endParaRPr lang="ru-RU" dirty="0"/>
          </a:p>
          <a:p>
            <a:r>
              <a:rPr lang="ru-RU" dirty="0"/>
              <a:t>Любой тип можно преобразовать к </a:t>
            </a:r>
            <a:r>
              <a:rPr lang="en-US" dirty="0"/>
              <a:t>void</a:t>
            </a:r>
            <a:r>
              <a:rPr lang="ru-RU" dirty="0"/>
              <a:t> при этом значение</a:t>
            </a:r>
            <a:endParaRPr lang="en-US" dirty="0"/>
          </a:p>
          <a:p>
            <a:pPr lvl="1"/>
            <a:r>
              <a:rPr lang="ru-RU" dirty="0">
                <a:solidFill>
                  <a:schemeClr val="bg1"/>
                </a:solidFill>
              </a:rPr>
              <a:t>Вычисляется</a:t>
            </a:r>
          </a:p>
          <a:p>
            <a:pPr lvl="2"/>
            <a:r>
              <a:rPr lang="ru-RU" dirty="0">
                <a:solidFill>
                  <a:schemeClr val="bg1"/>
                </a:solidFill>
              </a:rPr>
              <a:t>Так как вычисление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>
              <a:solidFill>
                <a:schemeClr val="bg1"/>
              </a:solidFill>
            </a:endParaRPr>
          </a:p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34326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 </a:t>
            </a:r>
            <a:r>
              <a:rPr lang="en-US" dirty="0"/>
              <a:t>void </a:t>
            </a:r>
            <a:r>
              <a:rPr lang="ru-RU" dirty="0"/>
              <a:t>нельзя преобразовать ни в какой другой тип</a:t>
            </a:r>
          </a:p>
          <a:p>
            <a:endParaRPr lang="ru-RU" dirty="0"/>
          </a:p>
          <a:p>
            <a:r>
              <a:rPr lang="ru-RU" dirty="0"/>
              <a:t>Любой тип можно преобразовать к </a:t>
            </a:r>
            <a:r>
              <a:rPr lang="en-US" dirty="0"/>
              <a:t>void</a:t>
            </a:r>
            <a:r>
              <a:rPr lang="ru-RU" dirty="0"/>
              <a:t> при этом значение</a:t>
            </a:r>
            <a:endParaRPr lang="en-US" dirty="0"/>
          </a:p>
          <a:p>
            <a:pPr lvl="1"/>
            <a:r>
              <a:rPr lang="ru-RU" dirty="0"/>
              <a:t>Вычисляется</a:t>
            </a:r>
          </a:p>
          <a:p>
            <a:pPr lvl="2"/>
            <a:r>
              <a:rPr lang="ru-RU" dirty="0"/>
              <a:t>Так как вычисление может иметь побочные эффекты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Становится недоступным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7038709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 </a:t>
            </a:r>
            <a:r>
              <a:rPr lang="en-US" dirty="0"/>
              <a:t>void </a:t>
            </a:r>
            <a:r>
              <a:rPr lang="ru-RU" dirty="0"/>
              <a:t>нельзя преобразовать ни в какой другой тип</a:t>
            </a:r>
          </a:p>
          <a:p>
            <a:endParaRPr lang="ru-RU" dirty="0"/>
          </a:p>
          <a:p>
            <a:r>
              <a:rPr lang="ru-RU" dirty="0"/>
              <a:t>Любой тип можно преобразовать к </a:t>
            </a:r>
            <a:r>
              <a:rPr lang="en-US" dirty="0"/>
              <a:t>void</a:t>
            </a:r>
            <a:r>
              <a:rPr lang="ru-RU" dirty="0"/>
              <a:t> при этом значение</a:t>
            </a:r>
            <a:endParaRPr lang="en-US" dirty="0"/>
          </a:p>
          <a:p>
            <a:pPr lvl="1"/>
            <a:r>
              <a:rPr lang="ru-RU" dirty="0"/>
              <a:t>Вычисляется</a:t>
            </a:r>
          </a:p>
          <a:p>
            <a:pPr lvl="2"/>
            <a:r>
              <a:rPr lang="ru-RU" dirty="0"/>
              <a:t>Так как вычисление может иметь побочные эффекты</a:t>
            </a:r>
          </a:p>
          <a:p>
            <a:pPr lvl="1"/>
            <a:r>
              <a:rPr lang="ru-RU" dirty="0"/>
              <a:t>Становится недоступным</a:t>
            </a:r>
          </a:p>
          <a:p>
            <a:endParaRPr lang="en-US" dirty="0"/>
          </a:p>
          <a:p>
            <a:r>
              <a:rPr lang="ru-RU" dirty="0">
                <a:solidFill>
                  <a:schemeClr val="bg1"/>
                </a:solidFill>
              </a:rPr>
              <a:t>Преобразование к </a:t>
            </a:r>
            <a:r>
              <a:rPr lang="en-US" dirty="0">
                <a:solidFill>
                  <a:schemeClr val="bg1"/>
                </a:solidFill>
              </a:rPr>
              <a:t>void </a:t>
            </a:r>
            <a:r>
              <a:rPr lang="ru-RU" dirty="0">
                <a:solidFill>
                  <a:schemeClr val="bg1"/>
                </a:solidFill>
              </a:rPr>
              <a:t>неявно выполняется над значением любого выражения, за которым следует ;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138066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[</a:t>
            </a:r>
            <a:r>
              <a:rPr lang="ru-RU" dirty="0"/>
              <a:t>Явные и неявные</a:t>
            </a:r>
            <a:r>
              <a:rPr lang="en-US" dirty="0"/>
              <a:t>]</a:t>
            </a:r>
            <a:r>
              <a:rPr lang="ru-RU" dirty="0"/>
              <a:t> преобразования типа </a:t>
            </a:r>
            <a:r>
              <a:rPr lang="en-US" dirty="0"/>
              <a:t>void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Тип </a:t>
            </a:r>
            <a:r>
              <a:rPr lang="en-US" dirty="0"/>
              <a:t>void </a:t>
            </a:r>
            <a:r>
              <a:rPr lang="ru-RU" dirty="0"/>
              <a:t>нельзя преобразовать ни в какой другой тип</a:t>
            </a:r>
          </a:p>
          <a:p>
            <a:endParaRPr lang="ru-RU" dirty="0"/>
          </a:p>
          <a:p>
            <a:r>
              <a:rPr lang="ru-RU" dirty="0"/>
              <a:t>Любой тип можно преобразовать к </a:t>
            </a:r>
            <a:r>
              <a:rPr lang="en-US" dirty="0"/>
              <a:t>void</a:t>
            </a:r>
            <a:r>
              <a:rPr lang="ru-RU" dirty="0"/>
              <a:t> при этом значение</a:t>
            </a:r>
            <a:endParaRPr lang="en-US" dirty="0"/>
          </a:p>
          <a:p>
            <a:pPr lvl="1"/>
            <a:r>
              <a:rPr lang="ru-RU" dirty="0"/>
              <a:t>Вычисляется</a:t>
            </a:r>
          </a:p>
          <a:p>
            <a:pPr lvl="2"/>
            <a:r>
              <a:rPr lang="ru-RU" dirty="0"/>
              <a:t>Так как вычисление может иметь побочные эффекты</a:t>
            </a:r>
          </a:p>
          <a:p>
            <a:pPr lvl="1"/>
            <a:r>
              <a:rPr lang="ru-RU" dirty="0"/>
              <a:t>Становится недоступным</a:t>
            </a:r>
          </a:p>
          <a:p>
            <a:endParaRPr lang="en-US" dirty="0"/>
          </a:p>
          <a:p>
            <a:r>
              <a:rPr lang="ru-RU" dirty="0"/>
              <a:t>Преобразование к </a:t>
            </a:r>
            <a:r>
              <a:rPr lang="en-US" dirty="0"/>
              <a:t>void </a:t>
            </a:r>
            <a:r>
              <a:rPr lang="ru-RU" dirty="0"/>
              <a:t>неявно выполняется над значением любого выражения, за которым следует 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70134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 и неявное преобразование типа в Си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Явное</a:t>
            </a:r>
          </a:p>
          <a:p>
            <a:endParaRPr lang="ru-RU" dirty="0"/>
          </a:p>
          <a:p>
            <a:r>
              <a:rPr lang="ru-RU" dirty="0"/>
              <a:t>Оператор </a:t>
            </a:r>
            <a:r>
              <a:rPr lang="en-US" dirty="0"/>
              <a:t>(T) </a:t>
            </a:r>
            <a:r>
              <a:rPr lang="ru-RU" dirty="0"/>
              <a:t>преобразует свой операнд к типу </a:t>
            </a:r>
            <a:r>
              <a:rPr lang="en-US" dirty="0"/>
              <a:t>T</a:t>
            </a:r>
            <a:endParaRPr lang="ru-RU" dirty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A136DC5-2B3B-42BD-AB96-A627B56BD5D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Неявное</a:t>
            </a:r>
          </a:p>
          <a:p>
            <a:endParaRPr lang="ru-RU" dirty="0"/>
          </a:p>
          <a:p>
            <a:r>
              <a:rPr lang="ru-RU" dirty="0"/>
              <a:t>К числу, или указателю, или </a:t>
            </a:r>
            <a:r>
              <a:rPr lang="en-US" dirty="0"/>
              <a:t>void</a:t>
            </a:r>
            <a:endParaRPr lang="ru-RU" dirty="0"/>
          </a:p>
          <a:p>
            <a:pPr lvl="1"/>
            <a:r>
              <a:rPr lang="ru-RU" dirty="0"/>
              <a:t>Разнотипные операнды бинарных операторов</a:t>
            </a:r>
          </a:p>
          <a:p>
            <a:pPr lvl="1"/>
            <a:r>
              <a:rPr lang="ru-RU" dirty="0"/>
              <a:t>Вызов и возврат из функции</a:t>
            </a:r>
          </a:p>
          <a:p>
            <a:pPr lvl="1"/>
            <a:r>
              <a:rPr lang="ru-RU" dirty="0"/>
              <a:t>Массив, функция, «навешивание» </a:t>
            </a:r>
            <a:r>
              <a:rPr lang="en-US" dirty="0"/>
              <a:t>const/volatile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</a:t>
            </a:fld>
            <a:endParaRPr lang="ru-RU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EFB008-0DF9-4A2C-9324-014517008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312" y="3863182"/>
            <a:ext cx="4143375" cy="18478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6146855-992B-4493-909F-F5291A4FACD1}"/>
              </a:ext>
            </a:extLst>
          </p:cNvPr>
          <p:cNvSpPr/>
          <p:nvPr/>
        </p:nvSpPr>
        <p:spPr>
          <a:xfrm>
            <a:off x="551384" y="2693704"/>
            <a:ext cx="5443016" cy="354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965CC2-1EA1-430A-A879-29EB06A03D18}"/>
              </a:ext>
            </a:extLst>
          </p:cNvPr>
          <p:cNvSpPr/>
          <p:nvPr/>
        </p:nvSpPr>
        <p:spPr>
          <a:xfrm>
            <a:off x="5849048" y="2564904"/>
            <a:ext cx="5443016" cy="35436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3028360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Целое 0 в указатель любого типа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Получается нулевой указатель, отличный от всех остальных указателей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en-US" sz="2800" dirty="0">
                <a:solidFill>
                  <a:schemeClr val="bg1"/>
                </a:solidFill>
              </a:rPr>
              <a:t>void* </a:t>
            </a:r>
            <a:r>
              <a:rPr lang="ru-RU" sz="2800" dirty="0">
                <a:solidFill>
                  <a:schemeClr val="bg1"/>
                </a:solidFill>
              </a:rPr>
              <a:t>в любой Т*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Любой Т* в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en-US" sz="2800" dirty="0" err="1">
                <a:solidFill>
                  <a:schemeClr val="bg1"/>
                </a:solidFill>
              </a:rPr>
              <a:t>const</a:t>
            </a:r>
            <a:r>
              <a:rPr lang="en-US" sz="2800" dirty="0">
                <a:solidFill>
                  <a:schemeClr val="bg1"/>
                </a:solidFill>
              </a:rPr>
              <a:t>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volatile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well-defined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256096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Целое 0 в указатель любого типа</a:t>
            </a:r>
          </a:p>
          <a:p>
            <a:pPr lvl="1"/>
            <a:r>
              <a:rPr lang="ru-RU" sz="2400" dirty="0"/>
              <a:t>Получается указатель</a:t>
            </a:r>
            <a:r>
              <a:rPr lang="en-US" sz="2400" dirty="0"/>
              <a:t> NULL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>
                <a:solidFill>
                  <a:schemeClr val="bg1"/>
                </a:solidFill>
              </a:rPr>
              <a:t>void* </a:t>
            </a:r>
            <a:r>
              <a:rPr lang="ru-RU" sz="2800" dirty="0">
                <a:solidFill>
                  <a:schemeClr val="bg1"/>
                </a:solidFill>
              </a:rPr>
              <a:t>в любой Т*</a:t>
            </a:r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Любой Т* в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en-US" sz="2800" dirty="0" err="1">
                <a:solidFill>
                  <a:schemeClr val="bg1"/>
                </a:solidFill>
              </a:rPr>
              <a:t>const</a:t>
            </a:r>
            <a:r>
              <a:rPr lang="en-US" sz="2800" dirty="0">
                <a:solidFill>
                  <a:schemeClr val="bg1"/>
                </a:solidFill>
              </a:rPr>
              <a:t>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volatile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well-defined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6175109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Целое 0 в указатель любого типа</a:t>
            </a:r>
          </a:p>
          <a:p>
            <a:pPr lvl="1"/>
            <a:r>
              <a:rPr lang="ru-RU" sz="2400" dirty="0"/>
              <a:t>Получается указатель</a:t>
            </a:r>
            <a:r>
              <a:rPr lang="en-US" sz="2400" dirty="0"/>
              <a:t> NULL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/>
              <a:t>void* </a:t>
            </a:r>
            <a:r>
              <a:rPr lang="ru-RU" sz="2800" dirty="0"/>
              <a:t>в любой Т*</a:t>
            </a:r>
            <a:endParaRPr lang="en-US" sz="2800" dirty="0"/>
          </a:p>
          <a:p>
            <a:r>
              <a:rPr lang="ru-RU" sz="2800" dirty="0">
                <a:solidFill>
                  <a:schemeClr val="bg1"/>
                </a:solidFill>
              </a:rPr>
              <a:t>Любой Т* в </a:t>
            </a:r>
            <a:r>
              <a:rPr lang="en-US" sz="2800" dirty="0">
                <a:solidFill>
                  <a:schemeClr val="bg1"/>
                </a:solidFill>
              </a:rPr>
              <a:t>void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en-US" sz="2800" dirty="0" err="1">
                <a:solidFill>
                  <a:schemeClr val="bg1"/>
                </a:solidFill>
              </a:rPr>
              <a:t>const</a:t>
            </a:r>
            <a:r>
              <a:rPr lang="en-US" sz="2800" dirty="0">
                <a:solidFill>
                  <a:schemeClr val="bg1"/>
                </a:solidFill>
              </a:rPr>
              <a:t>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volatile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well-defined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49064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Целое 0 в указатель любого типа</a:t>
            </a:r>
          </a:p>
          <a:p>
            <a:pPr lvl="1"/>
            <a:r>
              <a:rPr lang="ru-RU" sz="2400" dirty="0"/>
              <a:t>Получается указатель</a:t>
            </a:r>
            <a:r>
              <a:rPr lang="en-US" sz="2400" dirty="0"/>
              <a:t> NULL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/>
              <a:t>void* </a:t>
            </a:r>
            <a:r>
              <a:rPr lang="ru-RU" sz="2800" dirty="0"/>
              <a:t>в любой Т*</a:t>
            </a:r>
            <a:endParaRPr lang="en-US" sz="2800" dirty="0"/>
          </a:p>
          <a:p>
            <a:r>
              <a:rPr lang="ru-RU" sz="2800" dirty="0"/>
              <a:t>Любой Т* в </a:t>
            </a:r>
            <a:r>
              <a:rPr lang="en-US" sz="2800" dirty="0"/>
              <a:t>void</a:t>
            </a:r>
            <a:r>
              <a:rPr lang="ru-RU" sz="2800" dirty="0"/>
              <a:t>*</a:t>
            </a:r>
          </a:p>
          <a:p>
            <a:r>
              <a:rPr lang="ru-RU" sz="2800" dirty="0">
                <a:solidFill>
                  <a:schemeClr val="bg1"/>
                </a:solidFill>
              </a:rPr>
              <a:t>Любой </a:t>
            </a:r>
            <a:r>
              <a:rPr lang="en-US" sz="2800" dirty="0">
                <a:solidFill>
                  <a:schemeClr val="bg1"/>
                </a:solidFill>
              </a:rPr>
              <a:t>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в </a:t>
            </a:r>
            <a:r>
              <a:rPr lang="en-US" sz="2800" dirty="0" err="1">
                <a:solidFill>
                  <a:schemeClr val="bg1"/>
                </a:solidFill>
              </a:rPr>
              <a:t>const</a:t>
            </a:r>
            <a:r>
              <a:rPr lang="en-US" sz="2800" dirty="0">
                <a:solidFill>
                  <a:schemeClr val="bg1"/>
                </a:solidFill>
              </a:rPr>
              <a:t>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ru-RU" sz="2800" dirty="0">
                <a:solidFill>
                  <a:schemeClr val="bg1"/>
                </a:solidFill>
              </a:rPr>
              <a:t>и </a:t>
            </a:r>
            <a:r>
              <a:rPr lang="en-US" sz="2800" dirty="0">
                <a:solidFill>
                  <a:schemeClr val="bg1"/>
                </a:solidFill>
              </a:rPr>
              <a:t>volatile T</a:t>
            </a:r>
            <a:r>
              <a:rPr lang="ru-RU" sz="2800" dirty="0">
                <a:solidFill>
                  <a:schemeClr val="bg1"/>
                </a:solidFill>
              </a:rPr>
              <a:t>*</a:t>
            </a:r>
          </a:p>
          <a:p>
            <a:endParaRPr lang="ru-RU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well-defined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4298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Целое 0 в указатель любого типа</a:t>
            </a:r>
          </a:p>
          <a:p>
            <a:pPr lvl="1"/>
            <a:r>
              <a:rPr lang="ru-RU" sz="2400" dirty="0"/>
              <a:t>Получается указатель</a:t>
            </a:r>
            <a:r>
              <a:rPr lang="en-US" sz="2400" dirty="0"/>
              <a:t> NULL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/>
              <a:t>void* </a:t>
            </a:r>
            <a:r>
              <a:rPr lang="ru-RU" sz="2800" dirty="0"/>
              <a:t>в любой Т*</a:t>
            </a:r>
            <a:endParaRPr lang="en-US" sz="2800" dirty="0"/>
          </a:p>
          <a:p>
            <a:r>
              <a:rPr lang="ru-RU" sz="2800" dirty="0"/>
              <a:t>Любой Т* в </a:t>
            </a:r>
            <a:r>
              <a:rPr lang="en-US" sz="2800" dirty="0"/>
              <a:t>void</a:t>
            </a:r>
            <a:r>
              <a:rPr lang="ru-RU" sz="2800" dirty="0"/>
              <a:t>*</a:t>
            </a:r>
          </a:p>
          <a:p>
            <a:r>
              <a:rPr lang="ru-RU" sz="2800" dirty="0"/>
              <a:t>Любой </a:t>
            </a:r>
            <a:r>
              <a:rPr lang="en-US" sz="2800" dirty="0"/>
              <a:t>T</a:t>
            </a:r>
            <a:r>
              <a:rPr lang="ru-RU" sz="2800" dirty="0"/>
              <a:t>*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dirty="0" err="1"/>
              <a:t>const</a:t>
            </a:r>
            <a:r>
              <a:rPr lang="en-US" sz="2800" dirty="0"/>
              <a:t> T</a:t>
            </a:r>
            <a:r>
              <a:rPr lang="ru-RU" sz="2800" dirty="0"/>
              <a:t>*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volatile T</a:t>
            </a:r>
            <a:r>
              <a:rPr lang="ru-RU" sz="2800" dirty="0"/>
              <a:t>*</a:t>
            </a:r>
          </a:p>
          <a:p>
            <a:endParaRPr lang="ru-RU" sz="2800" dirty="0"/>
          </a:p>
          <a:p>
            <a:r>
              <a:rPr lang="ru-RU" sz="2800" dirty="0">
                <a:solidFill>
                  <a:schemeClr val="bg1"/>
                </a:solidFill>
              </a:rPr>
              <a:t>Во всех случаях: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только тип выражения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Значение указателя не меняется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well-defined</a:t>
            </a:r>
            <a:endParaRPr lang="ru-RU" sz="2400" dirty="0">
              <a:solidFill>
                <a:schemeClr val="bg1"/>
              </a:solidFill>
            </a:endParaRPr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263524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2800" dirty="0"/>
              <a:t>Целое 0 в указатель любого типа</a:t>
            </a:r>
          </a:p>
          <a:p>
            <a:pPr lvl="1"/>
            <a:r>
              <a:rPr lang="ru-RU" sz="2400" dirty="0"/>
              <a:t>Получается указатель</a:t>
            </a:r>
            <a:r>
              <a:rPr lang="en-US" sz="2400" dirty="0"/>
              <a:t> NULL</a:t>
            </a:r>
            <a:endParaRPr lang="ru-RU" sz="2400" dirty="0"/>
          </a:p>
          <a:p>
            <a:endParaRPr lang="ru-RU" sz="2800" dirty="0"/>
          </a:p>
          <a:p>
            <a:r>
              <a:rPr lang="en-US" sz="2800" dirty="0"/>
              <a:t>void* </a:t>
            </a:r>
            <a:r>
              <a:rPr lang="ru-RU" sz="2800" dirty="0"/>
              <a:t>в любой Т*</a:t>
            </a:r>
            <a:endParaRPr lang="en-US" sz="2800" dirty="0"/>
          </a:p>
          <a:p>
            <a:r>
              <a:rPr lang="ru-RU" sz="2800" dirty="0"/>
              <a:t>Любой Т* в </a:t>
            </a:r>
            <a:r>
              <a:rPr lang="en-US" sz="2800" dirty="0"/>
              <a:t>void</a:t>
            </a:r>
            <a:r>
              <a:rPr lang="ru-RU" sz="2800" dirty="0"/>
              <a:t>*</a:t>
            </a:r>
          </a:p>
          <a:p>
            <a:r>
              <a:rPr lang="ru-RU" sz="2800" dirty="0"/>
              <a:t>Любой </a:t>
            </a:r>
            <a:r>
              <a:rPr lang="en-US" sz="2800" dirty="0"/>
              <a:t>T</a:t>
            </a:r>
            <a:r>
              <a:rPr lang="ru-RU" sz="2800" dirty="0"/>
              <a:t>*</a:t>
            </a:r>
            <a:r>
              <a:rPr lang="en-US" sz="2800" dirty="0"/>
              <a:t> </a:t>
            </a:r>
            <a:r>
              <a:rPr lang="ru-RU" sz="2800" dirty="0"/>
              <a:t>в </a:t>
            </a:r>
            <a:r>
              <a:rPr lang="en-US" sz="2800" dirty="0" err="1"/>
              <a:t>const</a:t>
            </a:r>
            <a:r>
              <a:rPr lang="en-US" sz="2800" dirty="0"/>
              <a:t> T</a:t>
            </a:r>
            <a:r>
              <a:rPr lang="ru-RU" sz="2800" dirty="0"/>
              <a:t>*</a:t>
            </a:r>
            <a:r>
              <a:rPr lang="en-US" sz="2800" dirty="0"/>
              <a:t> </a:t>
            </a:r>
            <a:r>
              <a:rPr lang="ru-RU" sz="2800" dirty="0"/>
              <a:t>и </a:t>
            </a:r>
            <a:r>
              <a:rPr lang="en-US" sz="2800" dirty="0"/>
              <a:t>volatile T</a:t>
            </a:r>
            <a:r>
              <a:rPr lang="ru-RU" sz="2800" dirty="0"/>
              <a:t>*</a:t>
            </a:r>
          </a:p>
          <a:p>
            <a:endParaRPr lang="ru-RU" sz="2800" dirty="0"/>
          </a:p>
          <a:p>
            <a:r>
              <a:rPr lang="ru-RU" sz="2800" dirty="0"/>
              <a:t>Во всех случаях:</a:t>
            </a:r>
          </a:p>
          <a:p>
            <a:pPr lvl="1"/>
            <a:r>
              <a:rPr lang="ru-RU" sz="2400" dirty="0"/>
              <a:t>Меняется только тип выражения</a:t>
            </a:r>
          </a:p>
          <a:p>
            <a:pPr lvl="1"/>
            <a:r>
              <a:rPr lang="ru-RU" sz="2400" dirty="0"/>
              <a:t>Значение указателя не меняется</a:t>
            </a:r>
          </a:p>
          <a:p>
            <a:pPr lvl="1"/>
            <a:r>
              <a:rPr lang="en-US" sz="2400" dirty="0"/>
              <a:t>well-defined</a:t>
            </a:r>
            <a:endParaRPr lang="ru-RU" sz="2400" dirty="0"/>
          </a:p>
          <a:p>
            <a:endParaRPr lang="ru-RU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6690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>
                <a:solidFill>
                  <a:schemeClr val="bg1"/>
                </a:solidFill>
              </a:rPr>
              <a:t>Целое в указатель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Implementation-defined, </a:t>
            </a:r>
            <a:r>
              <a:rPr lang="ru-RU" sz="2400" dirty="0">
                <a:solidFill>
                  <a:schemeClr val="bg1"/>
                </a:solidFill>
              </a:rPr>
              <a:t>результат может быть «негодным» указателем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Указатель Т* в целое типа Т1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Implementation-defined,</a:t>
            </a:r>
            <a:r>
              <a:rPr lang="ru-RU" sz="2400" dirty="0">
                <a:solidFill>
                  <a:schemeClr val="bg1"/>
                </a:solidFill>
              </a:rPr>
              <a:t> если </a:t>
            </a:r>
            <a:r>
              <a:rPr lang="en-US" sz="2400" dirty="0" err="1">
                <a:solidFill>
                  <a:schemeClr val="bg1"/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(T*) &lt;= </a:t>
            </a:r>
            <a:r>
              <a:rPr lang="en-US" sz="2400" dirty="0" err="1">
                <a:solidFill>
                  <a:schemeClr val="bg1"/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ru-RU" sz="2400" dirty="0">
                <a:solidFill>
                  <a:schemeClr val="bg1"/>
                </a:solidFill>
              </a:rPr>
              <a:t>Т1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 </a:t>
            </a:r>
            <a:r>
              <a:rPr lang="ru-RU" sz="2400" dirty="0">
                <a:solidFill>
                  <a:schemeClr val="bg1"/>
                </a:solidFill>
              </a:rPr>
              <a:t>иначе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Указатель на функцию в указатель на любую другую функцию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390922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/>
              <a:t>Целое в указатель</a:t>
            </a:r>
          </a:p>
          <a:p>
            <a:pPr lvl="1"/>
            <a:r>
              <a:rPr lang="en-US" sz="2400" dirty="0"/>
              <a:t>Implementation-defined, </a:t>
            </a:r>
            <a:r>
              <a:rPr lang="ru-RU" sz="2400" dirty="0"/>
              <a:t>результат может быть «негодным» указателем</a:t>
            </a:r>
          </a:p>
          <a:p>
            <a:endParaRPr lang="en-US" sz="2800" dirty="0"/>
          </a:p>
          <a:p>
            <a:r>
              <a:rPr lang="ru-RU" sz="2800" dirty="0">
                <a:solidFill>
                  <a:schemeClr val="bg1"/>
                </a:solidFill>
              </a:rPr>
              <a:t>Указатель Т* в целое типа Т1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Implementation-defined,</a:t>
            </a:r>
            <a:r>
              <a:rPr lang="ru-RU" sz="2400" dirty="0">
                <a:solidFill>
                  <a:schemeClr val="bg1"/>
                </a:solidFill>
              </a:rPr>
              <a:t> если </a:t>
            </a:r>
            <a:r>
              <a:rPr lang="en-US" sz="2400" dirty="0" err="1">
                <a:solidFill>
                  <a:schemeClr val="bg1"/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(T*) &lt;= </a:t>
            </a:r>
            <a:r>
              <a:rPr lang="en-US" sz="2400" dirty="0" err="1">
                <a:solidFill>
                  <a:schemeClr val="bg1"/>
                </a:solidFill>
              </a:rPr>
              <a:t>sizeof</a:t>
            </a:r>
            <a:r>
              <a:rPr lang="en-US" sz="2400" dirty="0">
                <a:solidFill>
                  <a:schemeClr val="bg1"/>
                </a:solidFill>
              </a:rPr>
              <a:t>(</a:t>
            </a:r>
            <a:r>
              <a:rPr lang="ru-RU" sz="2400" dirty="0">
                <a:solidFill>
                  <a:schemeClr val="bg1"/>
                </a:solidFill>
              </a:rPr>
              <a:t>Т1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ru-RU" sz="2400" dirty="0">
              <a:solidFill>
                <a:schemeClr val="bg1"/>
              </a:solidFill>
            </a:endParaRP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 </a:t>
            </a:r>
            <a:r>
              <a:rPr lang="ru-RU" sz="2400" dirty="0">
                <a:solidFill>
                  <a:schemeClr val="bg1"/>
                </a:solidFill>
              </a:rPr>
              <a:t>иначе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Указатель на функцию в указатель на любую другую функцию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91012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/>
              <a:t>Целое в указатель</a:t>
            </a:r>
          </a:p>
          <a:p>
            <a:pPr lvl="1"/>
            <a:r>
              <a:rPr lang="en-US" sz="2400" dirty="0"/>
              <a:t>Implementation-defined, </a:t>
            </a:r>
            <a:r>
              <a:rPr lang="ru-RU" sz="2400" dirty="0"/>
              <a:t>результат может быть «негодным» указателем</a:t>
            </a:r>
          </a:p>
          <a:p>
            <a:endParaRPr lang="en-US" sz="2800" dirty="0"/>
          </a:p>
          <a:p>
            <a:r>
              <a:rPr lang="ru-RU" sz="2800" dirty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/>
              <a:t> если </a:t>
            </a:r>
            <a:r>
              <a:rPr lang="en-US" sz="2400" dirty="0" err="1"/>
              <a:t>sizeof</a:t>
            </a:r>
            <a:r>
              <a:rPr lang="en-US" sz="2400" dirty="0"/>
              <a:t>(T*) &lt;=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ru-RU" sz="2400" dirty="0"/>
              <a:t>Т1</a:t>
            </a:r>
            <a:r>
              <a:rPr lang="en-US" sz="2400" dirty="0"/>
              <a:t>)</a:t>
            </a:r>
            <a:endParaRPr lang="ru-RU" sz="2400" dirty="0"/>
          </a:p>
          <a:p>
            <a:pPr lvl="1"/>
            <a:r>
              <a:rPr lang="en-US" sz="2400" dirty="0"/>
              <a:t>Undefined behavior </a:t>
            </a:r>
            <a:r>
              <a:rPr lang="ru-RU" sz="2400" dirty="0"/>
              <a:t>иначе</a:t>
            </a:r>
          </a:p>
          <a:p>
            <a:endParaRPr lang="en-US" sz="2800" dirty="0"/>
          </a:p>
          <a:p>
            <a:r>
              <a:rPr lang="ru-RU" sz="2800" dirty="0">
                <a:solidFill>
                  <a:schemeClr val="bg1"/>
                </a:solidFill>
              </a:rPr>
              <a:t>Любой Т1* в Т2*</a:t>
            </a: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значение указателя не выравнено для типа Т2</a:t>
            </a:r>
          </a:p>
          <a:p>
            <a:endParaRPr lang="en-US" sz="2800" dirty="0">
              <a:solidFill>
                <a:schemeClr val="bg1"/>
              </a:solidFill>
            </a:endParaRPr>
          </a:p>
          <a:p>
            <a:r>
              <a:rPr lang="ru-RU" sz="2800" dirty="0">
                <a:solidFill>
                  <a:schemeClr val="bg1"/>
                </a:solidFill>
              </a:rPr>
              <a:t>Указатель на функцию в указатель на любую другую функцию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6822560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Явные преобразования указателей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ru-RU" sz="2800" dirty="0"/>
              <a:t>Целое в указатель</a:t>
            </a:r>
          </a:p>
          <a:p>
            <a:pPr lvl="1"/>
            <a:r>
              <a:rPr lang="en-US" sz="2400" dirty="0"/>
              <a:t>Implementation-defined, </a:t>
            </a:r>
            <a:r>
              <a:rPr lang="ru-RU" sz="2400" dirty="0"/>
              <a:t>результат может быть «негодным» указателем</a:t>
            </a:r>
          </a:p>
          <a:p>
            <a:endParaRPr lang="en-US" sz="2800" dirty="0"/>
          </a:p>
          <a:p>
            <a:r>
              <a:rPr lang="ru-RU" sz="2800" dirty="0"/>
              <a:t>Указатель Т* в целое типа Т1</a:t>
            </a:r>
          </a:p>
          <a:p>
            <a:pPr lvl="1"/>
            <a:r>
              <a:rPr lang="en-US" sz="2400" dirty="0"/>
              <a:t>Implementation-defined,</a:t>
            </a:r>
            <a:r>
              <a:rPr lang="ru-RU" sz="2400" dirty="0"/>
              <a:t> если </a:t>
            </a:r>
            <a:r>
              <a:rPr lang="en-US" sz="2400" dirty="0" err="1"/>
              <a:t>sizeof</a:t>
            </a:r>
            <a:r>
              <a:rPr lang="en-US" sz="2400" dirty="0"/>
              <a:t>(T*) &lt;= </a:t>
            </a:r>
            <a:r>
              <a:rPr lang="en-US" sz="2400" dirty="0" err="1"/>
              <a:t>sizeof</a:t>
            </a:r>
            <a:r>
              <a:rPr lang="en-US" sz="2400" dirty="0"/>
              <a:t>(</a:t>
            </a:r>
            <a:r>
              <a:rPr lang="ru-RU" sz="2400" dirty="0"/>
              <a:t>Т1</a:t>
            </a:r>
            <a:r>
              <a:rPr lang="en-US" sz="2400" dirty="0"/>
              <a:t>)</a:t>
            </a:r>
            <a:endParaRPr lang="ru-RU" sz="2400" dirty="0"/>
          </a:p>
          <a:p>
            <a:pPr lvl="1"/>
            <a:r>
              <a:rPr lang="en-US" sz="2400" dirty="0"/>
              <a:t>Undefined behavior </a:t>
            </a:r>
            <a:r>
              <a:rPr lang="ru-RU" sz="2400" dirty="0"/>
              <a:t>иначе</a:t>
            </a:r>
          </a:p>
          <a:p>
            <a:endParaRPr lang="en-US" sz="2800" dirty="0"/>
          </a:p>
          <a:p>
            <a:r>
              <a:rPr lang="ru-RU" sz="2800" dirty="0"/>
              <a:t>Любой Т1* в Т2*</a:t>
            </a:r>
          </a:p>
          <a:p>
            <a:pPr lvl="1"/>
            <a:r>
              <a:rPr lang="ru-RU" sz="2400" dirty="0"/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/>
              <a:t>Undefined behavior, </a:t>
            </a:r>
            <a:r>
              <a:rPr lang="ru-RU" sz="2400" dirty="0"/>
              <a:t>если значение указателя не выравнено для типа Т2</a:t>
            </a:r>
          </a:p>
          <a:p>
            <a:endParaRPr lang="en-US" sz="2800" dirty="0"/>
          </a:p>
          <a:p>
            <a:r>
              <a:rPr lang="ru-RU" sz="2800" dirty="0">
                <a:solidFill>
                  <a:schemeClr val="bg1"/>
                </a:solidFill>
              </a:rPr>
              <a:t>Указатель на функцию в указатель на любую другую функцию</a:t>
            </a:r>
            <a:endParaRPr lang="en-US" sz="2800" dirty="0">
              <a:solidFill>
                <a:schemeClr val="bg1"/>
              </a:solidFill>
            </a:endParaRPr>
          </a:p>
          <a:p>
            <a:pPr lvl="1"/>
            <a:r>
              <a:rPr lang="ru-RU" sz="2400" dirty="0">
                <a:solidFill>
                  <a:schemeClr val="bg1"/>
                </a:solidFill>
              </a:rPr>
              <a:t>Меняется тип выражения, значение указателя сохраняется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Undefined behavior, </a:t>
            </a:r>
            <a:r>
              <a:rPr lang="ru-RU" sz="2400" dirty="0">
                <a:solidFill>
                  <a:schemeClr val="bg1"/>
                </a:solidFill>
              </a:rPr>
              <a:t>если при вызове тип именующего выражения функции не совместим с типом вызываемой функции</a:t>
            </a:r>
            <a:endParaRPr lang="en-US" sz="28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0E2822-3F92-4355-B47E-F2E8C9595EE5}" type="slidenum">
              <a:rPr lang="ru-RU" smtClean="0"/>
              <a:t>99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3140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142281</TotalTime>
  <Words>7861</Words>
  <Application>Microsoft Office PowerPoint</Application>
  <PresentationFormat>Widescreen</PresentationFormat>
  <Paragraphs>1518</Paragraphs>
  <Slides>101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101</vt:i4>
      </vt:variant>
    </vt:vector>
  </HeadingPairs>
  <TitlesOfParts>
    <vt:vector size="105" baseType="lpstr">
      <vt:lpstr>Arial</vt:lpstr>
      <vt:lpstr>Calibri</vt:lpstr>
      <vt:lpstr>Consolas</vt:lpstr>
      <vt:lpstr>Office Theme</vt:lpstr>
      <vt:lpstr>Преобразования типов</vt:lpstr>
      <vt:lpstr>План лекции</vt:lpstr>
      <vt:lpstr>Понятие преобразования типа </vt:lpstr>
      <vt:lpstr>Понятие преобразования типа </vt:lpstr>
      <vt:lpstr>Понятие преобразования типа </vt:lpstr>
      <vt:lpstr>Понятие преобразования типа </vt:lpstr>
      <vt:lpstr>Понятие преобразования типа </vt:lpstr>
      <vt:lpstr>Явное и неявное преобразование типа в Си</vt:lpstr>
      <vt:lpstr>Явное и неявное преобразование типа в Си</vt:lpstr>
      <vt:lpstr>Явное и неявное преобразование типа в Си</vt:lpstr>
      <vt:lpstr>Явное и неявное преобразование типа в Си</vt:lpstr>
      <vt:lpstr>Явное и неявное преобразование типа в Си</vt:lpstr>
      <vt:lpstr>Явное и неявное преобразование типа в Си</vt:lpstr>
      <vt:lpstr>Явное и неявное преобразование типа в Си</vt:lpstr>
      <vt:lpstr>Явное и неявное преобразование типа в Си</vt:lpstr>
      <vt:lpstr>Явное и неявное преобразование типа в Си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Общий тип, целочисленное повышение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Примеры определения общего типа</vt:lpstr>
      <vt:lpstr>Неявные арифметические преобразования</vt:lpstr>
      <vt:lpstr>Неявные арифметические преобразования</vt:lpstr>
      <vt:lpstr>Неявные арифметические преобразования</vt:lpstr>
      <vt:lpstr>Неявные арифметические преобразования</vt:lpstr>
      <vt:lpstr>Примеры неявных арифметич. преобразований</vt:lpstr>
      <vt:lpstr>Примеры неявных арифметич. преобразований</vt:lpstr>
      <vt:lpstr>Примеры неявных арифметич. преобразований</vt:lpstr>
      <vt:lpstr>Примеры неявных арифметич. преобразований</vt:lpstr>
      <vt:lpstr>Примеры неявных арифметич. преобразований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Преобразования целых</vt:lpstr>
      <vt:lpstr>Примеры преобразования целых</vt:lpstr>
      <vt:lpstr>Примеры преобразования целых</vt:lpstr>
      <vt:lpstr>Примеры преобразования целых</vt:lpstr>
      <vt:lpstr>Примеры преобразования целых</vt:lpstr>
      <vt:lpstr>Примеры преобразования целых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целых и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для типов с плавающей точкой</vt:lpstr>
      <vt:lpstr>Преобразования других целых типов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Неявное преобразование массива в указатель</vt:lpstr>
      <vt:lpstr>Пример [не]генерации указателя</vt:lpstr>
      <vt:lpstr>Пример [не]генерации указателя</vt:lpstr>
      <vt:lpstr>Пример [не]генерации указателя</vt:lpstr>
      <vt:lpstr>Пример [не]генерации указателя</vt:lpstr>
      <vt:lpstr>Пример [не]генерации указателя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Неявное преобразование функциональных типов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[Явные и неявные] преобразования типа void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Неявные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Явные преобразования указателей</vt:lpstr>
      <vt:lpstr>Заключение</vt:lpstr>
    </vt:vector>
  </TitlesOfParts>
  <Company>Intel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Простые типы данных языка С</dc:title>
  <dc:creator>Petrov, Evgueni S</dc:creator>
  <cp:lastModifiedBy>Evgenii Petrov</cp:lastModifiedBy>
  <cp:revision>478</cp:revision>
  <dcterms:created xsi:type="dcterms:W3CDTF">2012-09-17T07:39:46Z</dcterms:created>
  <dcterms:modified xsi:type="dcterms:W3CDTF">2022-10-11T16:06:23Z</dcterms:modified>
</cp:coreProperties>
</file>