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8"/>
  </p:notesMasterIdLst>
  <p:sldIdLst>
    <p:sldId id="351" r:id="rId2"/>
    <p:sldId id="365" r:id="rId3"/>
    <p:sldId id="350" r:id="rId4"/>
    <p:sldId id="352" r:id="rId5"/>
    <p:sldId id="384" r:id="rId6"/>
    <p:sldId id="385" r:id="rId7"/>
    <p:sldId id="386" r:id="rId8"/>
    <p:sldId id="358" r:id="rId9"/>
    <p:sldId id="387" r:id="rId10"/>
    <p:sldId id="388" r:id="rId11"/>
    <p:sldId id="389" r:id="rId12"/>
    <p:sldId id="390" r:id="rId13"/>
    <p:sldId id="391" r:id="rId14"/>
    <p:sldId id="392" r:id="rId15"/>
    <p:sldId id="359" r:id="rId16"/>
    <p:sldId id="393" r:id="rId17"/>
    <p:sldId id="394" r:id="rId18"/>
    <p:sldId id="395" r:id="rId19"/>
    <p:sldId id="396" r:id="rId20"/>
    <p:sldId id="397" r:id="rId21"/>
    <p:sldId id="398" r:id="rId22"/>
    <p:sldId id="360" r:id="rId23"/>
    <p:sldId id="399" r:id="rId24"/>
    <p:sldId id="400" r:id="rId25"/>
    <p:sldId id="401" r:id="rId26"/>
    <p:sldId id="402" r:id="rId27"/>
    <p:sldId id="403" r:id="rId28"/>
    <p:sldId id="404" r:id="rId29"/>
    <p:sldId id="361" r:id="rId30"/>
    <p:sldId id="405" r:id="rId31"/>
    <p:sldId id="406" r:id="rId32"/>
    <p:sldId id="407" r:id="rId33"/>
    <p:sldId id="408" r:id="rId34"/>
    <p:sldId id="356" r:id="rId35"/>
    <p:sldId id="409" r:id="rId36"/>
    <p:sldId id="410" r:id="rId37"/>
    <p:sldId id="411" r:id="rId38"/>
    <p:sldId id="412" r:id="rId39"/>
    <p:sldId id="36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64" r:id="rId48"/>
    <p:sldId id="420" r:id="rId49"/>
    <p:sldId id="421" r:id="rId50"/>
    <p:sldId id="422" r:id="rId51"/>
    <p:sldId id="334" r:id="rId52"/>
    <p:sldId id="423" r:id="rId53"/>
    <p:sldId id="424" r:id="rId54"/>
    <p:sldId id="425" r:id="rId55"/>
    <p:sldId id="426" r:id="rId56"/>
    <p:sldId id="427" r:id="rId57"/>
    <p:sldId id="428" r:id="rId58"/>
    <p:sldId id="287" r:id="rId59"/>
    <p:sldId id="429" r:id="rId60"/>
    <p:sldId id="430" r:id="rId61"/>
    <p:sldId id="434" r:id="rId62"/>
    <p:sldId id="431" r:id="rId63"/>
    <p:sldId id="432" r:id="rId64"/>
    <p:sldId id="433" r:id="rId65"/>
    <p:sldId id="335" r:id="rId66"/>
    <p:sldId id="298" r:id="rId67"/>
    <p:sldId id="435" r:id="rId68"/>
    <p:sldId id="336" r:id="rId69"/>
    <p:sldId id="436" r:id="rId70"/>
    <p:sldId id="437" r:id="rId71"/>
    <p:sldId id="438" r:id="rId72"/>
    <p:sldId id="366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338" r:id="rId81"/>
    <p:sldId id="340" r:id="rId82"/>
    <p:sldId id="363" r:id="rId83"/>
    <p:sldId id="342" r:id="rId84"/>
    <p:sldId id="446" r:id="rId85"/>
    <p:sldId id="447" r:id="rId86"/>
    <p:sldId id="344" r:id="rId87"/>
    <p:sldId id="448" r:id="rId88"/>
    <p:sldId id="449" r:id="rId89"/>
    <p:sldId id="450" r:id="rId90"/>
    <p:sldId id="261" r:id="rId91"/>
    <p:sldId id="275" r:id="rId92"/>
    <p:sldId id="348" r:id="rId93"/>
    <p:sldId id="451" r:id="rId94"/>
    <p:sldId id="452" r:id="rId95"/>
    <p:sldId id="289" r:id="rId96"/>
    <p:sldId id="453" r:id="rId97"/>
    <p:sldId id="454" r:id="rId98"/>
    <p:sldId id="455" r:id="rId99"/>
    <p:sldId id="456" r:id="rId100"/>
    <p:sldId id="305" r:id="rId101"/>
    <p:sldId id="457" r:id="rId102"/>
    <p:sldId id="458" r:id="rId103"/>
    <p:sldId id="459" r:id="rId104"/>
    <p:sldId id="460" r:id="rId105"/>
    <p:sldId id="313" r:id="rId106"/>
    <p:sldId id="461" r:id="rId107"/>
    <p:sldId id="462" r:id="rId108"/>
    <p:sldId id="463" r:id="rId109"/>
    <p:sldId id="464" r:id="rId110"/>
    <p:sldId id="465" r:id="rId111"/>
    <p:sldId id="466" r:id="rId112"/>
    <p:sldId id="467" r:id="rId113"/>
    <p:sldId id="490" r:id="rId114"/>
    <p:sldId id="471" r:id="rId115"/>
    <p:sldId id="486" r:id="rId116"/>
    <p:sldId id="487" r:id="rId117"/>
    <p:sldId id="488" r:id="rId118"/>
    <p:sldId id="489" r:id="rId119"/>
    <p:sldId id="483" r:id="rId120"/>
    <p:sldId id="333" r:id="rId121"/>
    <p:sldId id="481" r:id="rId122"/>
    <p:sldId id="503" r:id="rId123"/>
    <p:sldId id="504" r:id="rId124"/>
    <p:sldId id="505" r:id="rId125"/>
    <p:sldId id="506" r:id="rId126"/>
    <p:sldId id="474" r:id="rId127"/>
    <p:sldId id="507" r:id="rId128"/>
    <p:sldId id="508" r:id="rId129"/>
    <p:sldId id="509" r:id="rId130"/>
    <p:sldId id="510" r:id="rId131"/>
    <p:sldId id="492" r:id="rId132"/>
    <p:sldId id="493" r:id="rId133"/>
    <p:sldId id="494" r:id="rId134"/>
    <p:sldId id="495" r:id="rId135"/>
    <p:sldId id="496" r:id="rId136"/>
    <p:sldId id="497" r:id="rId137"/>
    <p:sldId id="498" r:id="rId138"/>
    <p:sldId id="499" r:id="rId139"/>
    <p:sldId id="500" r:id="rId140"/>
    <p:sldId id="501" r:id="rId141"/>
    <p:sldId id="485" r:id="rId142"/>
    <p:sldId id="330" r:id="rId143"/>
    <p:sldId id="502" r:id="rId144"/>
    <p:sldId id="331" r:id="rId145"/>
    <p:sldId id="349" r:id="rId146"/>
    <p:sldId id="477" r:id="rId147"/>
    <p:sldId id="476" r:id="rId148"/>
    <p:sldId id="475" r:id="rId149"/>
    <p:sldId id="375" r:id="rId150"/>
    <p:sldId id="376" r:id="rId151"/>
    <p:sldId id="377" r:id="rId152"/>
    <p:sldId id="378" r:id="rId153"/>
    <p:sldId id="379" r:id="rId154"/>
    <p:sldId id="380" r:id="rId155"/>
    <p:sldId id="381" r:id="rId156"/>
    <p:sldId id="382" r:id="rId15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14" autoAdjust="0"/>
  </p:normalViewPr>
  <p:slideViewPr>
    <p:cSldViewPr>
      <p:cViewPr varScale="1">
        <p:scale>
          <a:sx n="99" d="100"/>
          <a:sy n="99" d="100"/>
        </p:scale>
        <p:origin x="108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2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15.11.2022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69B91-8AE2-4A32-A317-F8B8FB0CE148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41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05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27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1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53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7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94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97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85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437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0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8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0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17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95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96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0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97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7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98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42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99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34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61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3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68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41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30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250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20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49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1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5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89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31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14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53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86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761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309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37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75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564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890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540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07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403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5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238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6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92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123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4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517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76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105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010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202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2042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737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349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061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465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0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724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2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2654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39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385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771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065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79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7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885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8610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463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265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2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A49D8-B675-41E7-9BD5-707CA9B87E04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7316B-4AE7-4B53-99BE-E6ADA656CCFD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4E8E6-8E2B-42AC-9045-E1D3DB57B32C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89B56-C6AC-4058-B87C-995E61423821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88E53-ADB8-4911-B880-E540B69CD4A5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902A0-E646-4F72-A885-26F47B9D342C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1F554-A561-447C-884D-B4D8F1B7C860}" type="datetime1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EBA62-0EB1-427D-8099-050EB73C0BDA}" type="datetime1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4519D-73EE-4381-B21D-BF1DC190C368}" type="datetime1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193FD-FBEC-462D-B20C-BE58E4BA7ACA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B1288-79E3-4B1F-A57D-C9F233D5BFBF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BE42F-ED26-4A0A-966F-CA5D5208F1C0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6.jp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6.jp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6.jp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6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omputerhope.com/people/charles_hamblin.htm" TargetMode="External"/><Relationship Id="rId4" Type="http://schemas.openxmlformats.org/officeDocument/2006/relationships/image" Target="../media/image16.jp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WD/MCReps/MR35.PD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писок и</a:t>
            </a:r>
            <a:br>
              <a:rPr lang="ru-RU" dirty="0"/>
            </a:br>
            <a:r>
              <a:rPr lang="ru-RU" dirty="0"/>
              <a:t>другие абстрактные типы данных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014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Последний добавленный в стек элемент называется вершиной стека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Последний добавленный в стек элемент называется вершиной стека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755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109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420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стек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элементов происходит только на одном конце</a:t>
            </a:r>
          </a:p>
          <a:p>
            <a:r>
              <a:rPr lang="ru-RU" sz="2400" dirty="0"/>
              <a:t>Последний добавленный в стек элемент называется вершиной стека</a:t>
            </a:r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9133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9187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Обозначение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Действие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Выражение через АТД</a:t>
                      </a:r>
                      <a:r>
                        <a:rPr lang="ru-RU" sz="2000" baseline="0" dirty="0">
                          <a:solidFill>
                            <a:schemeClr val="bg1"/>
                          </a:solidFill>
                        </a:rPr>
                        <a:t> список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создать пустой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5576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создать пустой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650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3278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3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184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</a:rPr>
                        <a:t> 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599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934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2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973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7642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S, x)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092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939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ush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добавить новый элемент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(S)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57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7054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Выражение через АТД</a:t>
                      </a:r>
                      <a:r>
                        <a:rPr lang="ru-RU" sz="2000" baseline="0" dirty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CreateStack</a:t>
                      </a:r>
                      <a:r>
                        <a:rPr lang="en-US" sz="2400" dirty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создать пустой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GetT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ru-RU" sz="2400" baseline="0" dirty="0"/>
                        <a:t> 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op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вернуть вершину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 удалить её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ru-RU" sz="2400" dirty="0" err="1"/>
                        <a:t>ush</a:t>
                      </a:r>
                      <a:r>
                        <a:rPr lang="ru-RU" sz="2400" dirty="0"/>
                        <a:t>(</a:t>
                      </a:r>
                      <a:r>
                        <a:rPr lang="en-US" sz="2400" dirty="0"/>
                        <a:t>&amp;</a:t>
                      </a:r>
                      <a:r>
                        <a:rPr lang="ru-RU" sz="2400" dirty="0"/>
                        <a:t>S,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добавить новый элемент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IsE</a:t>
                      </a:r>
                      <a:r>
                        <a:rPr lang="ru-RU" sz="2400" dirty="0" err="1"/>
                        <a:t>mpty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проверить наличие элементов в стеке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ru-RU" sz="2400" dirty="0" err="1"/>
                        <a:t>estroy</a:t>
                      </a:r>
                      <a:r>
                        <a:rPr lang="en-US" sz="2400" dirty="0"/>
                        <a:t>Stack</a:t>
                      </a:r>
                      <a:r>
                        <a:rPr lang="ru-RU" sz="2400" dirty="0"/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уничтожить стек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42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113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0AC53-B537-EF80-B58C-43BBF8D35D96}"/>
              </a:ext>
            </a:extLst>
          </p:cNvPr>
          <p:cNvSpPr/>
          <p:nvPr/>
        </p:nvSpPr>
        <p:spPr>
          <a:xfrm>
            <a:off x="335360" y="1417638"/>
            <a:ext cx="11247040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71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114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95D97-44DE-AC3B-2DD1-13DED75A3664}"/>
              </a:ext>
            </a:extLst>
          </p:cNvPr>
          <p:cNvSpPr/>
          <p:nvPr/>
        </p:nvSpPr>
        <p:spPr>
          <a:xfrm>
            <a:off x="6312024" y="1417638"/>
            <a:ext cx="5270376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539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115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554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492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3 * -		7 - 2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*		(7 - 2) * 3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117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30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118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30AC40-B2A3-D6DB-2977-0E246135C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8" y="1600200"/>
            <a:ext cx="4525963" cy="4525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468FB-343B-5020-E1CF-14A0373585F2}"/>
              </a:ext>
            </a:extLst>
          </p:cNvPr>
          <p:cNvSpPr txBox="1"/>
          <p:nvPr/>
        </p:nvSpPr>
        <p:spPr>
          <a:xfrm>
            <a:off x="6627018" y="1600200"/>
            <a:ext cx="45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«The new Hewlett-Packard 9100A personal computer» is «ready, willing, and able… to relieve you of waiting to get on the big computer.»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0494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калькулятор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Конец 1960-х, </a:t>
            </a:r>
            <a:r>
              <a:rPr lang="en-US" sz="2800" dirty="0"/>
              <a:t>Hewlett-Packard 9100A</a:t>
            </a:r>
            <a:endParaRPr lang="ru-RU" sz="2800" dirty="0"/>
          </a:p>
          <a:p>
            <a:endParaRPr lang="en-US" dirty="0"/>
          </a:p>
          <a:p>
            <a:r>
              <a:rPr lang="ru-RU" dirty="0"/>
              <a:t>Вычисление постфиксных выражений</a:t>
            </a:r>
          </a:p>
          <a:p>
            <a:pPr lvl="1"/>
            <a:r>
              <a:rPr lang="ru-RU" dirty="0"/>
              <a:t>операнды расположены перед операторами</a:t>
            </a:r>
          </a:p>
          <a:p>
            <a:pPr lvl="2"/>
            <a:r>
              <a:rPr lang="ru-RU" dirty="0"/>
              <a:t>7 2 3 * -		7 - 2 * 3</a:t>
            </a:r>
          </a:p>
          <a:p>
            <a:pPr lvl="2"/>
            <a:r>
              <a:rPr lang="ru-RU" dirty="0"/>
              <a:t>7 2 - 3 *		(7 - 2) * 3</a:t>
            </a:r>
          </a:p>
          <a:p>
            <a:pPr lvl="2"/>
            <a:r>
              <a:rPr lang="ru-RU" dirty="0"/>
              <a:t>7 2 - 3 5 + *		(7 - 2) * (3 + 5)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 =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постфиксное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постфиксное = постфиксное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операнды, значение(х))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оператор: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операнды,</a:t>
            </a: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применить(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 a, b))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результат =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Destroy(&amp;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операнды)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результат</a:t>
            </a:r>
            <a:endParaRPr lang="ru-RU" sz="4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119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2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673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550644" y="270180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>
                <a:latin typeface="+mj-lt"/>
                <a:cs typeface="Times New Roman" pitchFamily="18" charset="0"/>
              </a:rPr>
              <a:t>  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61691" y="3054352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1691" y="3554414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33128" y="562610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33128" y="5126040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33128" y="4125915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33128" y="462597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614639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29139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00764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471890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57828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774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400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026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7652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277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903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529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55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0781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1406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2032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2658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3284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1169" y="377031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05542" y="377031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95008" y="375545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95787" y="375241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80390" y="374938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10834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4726 0.4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1888 0.3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358 0.25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36505 L 2.08333E-7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26 0.43865 L 0.18295 0.25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46041 0.19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7187 0.365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30794 0.292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8698 0.256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94 0.29236 L 0.0168 0.25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36504 L -0.0776 0.25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46237 0.1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51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2838 0.2567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37 0.11759 L -0.13216 0.007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41 0.1912 L -0.26614 0.0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46146 0.1932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3789 0.3650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21145 0.256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89 0.36504 L -0.10768 0.2546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46 0.19328 L -0.26719 0.0092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46159 0.1937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1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4974 0.2567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59 0.19375 L -0.26732 0.009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51203 L 0.22448 0.2546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46289 0.2675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5625 0.43865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33919 0.25671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25 0.43865 L -0.23229 0.2546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9 0.26759 L -0.27447 0.0101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-0.16667 -0.097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0"/>
                            </p:stCondLst>
                            <p:childTnLst>
                              <p:par>
                                <p:cTn id="312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000"/>
                            </p:stCondLst>
                            <p:childTnLst>
                              <p:par>
                                <p:cTn id="3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6000"/>
                            </p:stCondLst>
                            <p:childTnLst>
                              <p:par>
                                <p:cTn id="3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3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6" grpId="1"/>
      <p:bldP spid="56" grpId="2"/>
      <p:bldP spid="56" grpId="3"/>
      <p:bldP spid="2" grpId="0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6" grpId="0"/>
      <p:bldP spid="46" grpId="1"/>
      <p:bldP spid="47" grpId="0"/>
      <p:bldP spid="47" grpId="1"/>
      <p:bldP spid="47" grpId="2"/>
      <p:bldP spid="48" grpId="0"/>
      <p:bldP spid="48" grpId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36" grpId="0"/>
      <p:bldP spid="36" grpId="2"/>
      <p:bldP spid="49" grpId="0"/>
      <p:bldP spid="49" grpId="2"/>
      <p:bldP spid="50" grpId="0"/>
      <p:bldP spid="50" grpId="1"/>
      <p:bldP spid="57" grpId="0"/>
      <p:bldP spid="57" grpId="1"/>
      <p:bldP spid="58" grpId="0"/>
      <p:bldP spid="58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66D12-DEF5-568A-BA87-394BCFB2FB3A}"/>
              </a:ext>
            </a:extLst>
          </p:cNvPr>
          <p:cNvSpPr/>
          <p:nvPr/>
        </p:nvSpPr>
        <p:spPr>
          <a:xfrm>
            <a:off x="551384" y="1124744"/>
            <a:ext cx="11521280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214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768E7-5F9D-1279-E7C6-F09532FF4293}"/>
              </a:ext>
            </a:extLst>
          </p:cNvPr>
          <p:cNvSpPr/>
          <p:nvPr/>
        </p:nvSpPr>
        <p:spPr>
          <a:xfrm>
            <a:off x="2279576" y="1124744"/>
            <a:ext cx="979308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012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BBBCE-699D-1451-08F6-6A144F729D4C}"/>
              </a:ext>
            </a:extLst>
          </p:cNvPr>
          <p:cNvSpPr/>
          <p:nvPr/>
        </p:nvSpPr>
        <p:spPr>
          <a:xfrm>
            <a:off x="6197600" y="1124744"/>
            <a:ext cx="5875064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563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657BF-D366-F9BB-E15B-97869743C595}"/>
              </a:ext>
            </a:extLst>
          </p:cNvPr>
          <p:cNvSpPr/>
          <p:nvPr/>
        </p:nvSpPr>
        <p:spPr>
          <a:xfrm>
            <a:off x="6197600" y="1124744"/>
            <a:ext cx="321076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275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Постфиксная запись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vert="vert270">
            <a:normAutofit/>
          </a:bodyPr>
          <a:lstStyle/>
          <a:p>
            <a:r>
              <a:rPr lang="ru-RU" sz="2400" dirty="0"/>
              <a:t>1920 -- польская запись</a:t>
            </a:r>
          </a:p>
          <a:p>
            <a:pPr lvl="1"/>
            <a:r>
              <a:rPr lang="ru-RU" sz="2000" dirty="0"/>
              <a:t>Польский логик Ян Лукашевич (1878-1956)</a:t>
            </a:r>
          </a:p>
          <a:p>
            <a:pPr lvl="1"/>
            <a:r>
              <a:rPr lang="ru-RU" sz="2000" dirty="0"/>
              <a:t>Операторы перед операндами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pPr eaLnBrk="1" hangingPunct="1">
              <a:buFont typeface="Arial" charset="0"/>
              <a:buNone/>
            </a:pP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37" y="1600201"/>
            <a:ext cx="3518415" cy="452596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F665CE-61DA-F34E-EAE0-5838D9C72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vert">
            <a:normAutofit/>
          </a:bodyPr>
          <a:lstStyle/>
          <a:p>
            <a:r>
              <a:rPr lang="ru-RU" sz="2400" dirty="0"/>
              <a:t>1957 -- обратная польская запись</a:t>
            </a:r>
          </a:p>
          <a:p>
            <a:pPr lvl="1"/>
            <a:r>
              <a:rPr lang="ru-RU" sz="2000" dirty="0"/>
              <a:t>Австралийский философ, логик, информатик </a:t>
            </a:r>
            <a:r>
              <a:rPr lang="en-US" sz="2000" dirty="0"/>
              <a:t>Charles Hamblin (1922-1985)</a:t>
            </a:r>
            <a:endParaRPr lang="ru-RU" sz="2000" dirty="0"/>
          </a:p>
          <a:p>
            <a:pPr lvl="1"/>
            <a:r>
              <a:rPr lang="ru-RU" sz="2000" dirty="0"/>
              <a:t>Операторы после операндов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13" name="Picture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0AF7E5A5-3811-0772-04E6-43A5200EE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2" y="2140163"/>
            <a:ext cx="2756830" cy="34460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ADD34-D0A5-3AF6-6FBB-585CADBB83A6}"/>
              </a:ext>
            </a:extLst>
          </p:cNvPr>
          <p:cNvSpPr txBox="1"/>
          <p:nvPr/>
        </p:nvSpPr>
        <p:spPr>
          <a:xfrm rot="5400000">
            <a:off x="9550126" y="3822873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https://www.computerhope.com/people/charles_hamblin.htm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7176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/>
              <a:t>Онлайн архив сканов статей </a:t>
            </a:r>
            <a:r>
              <a:rPr lang="ru-RU" dirty="0" err="1"/>
              <a:t>Дейкстры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https://www.cs.utexas.edu/~EWD/MCReps/MR35.PDF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126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21D78F-3A7E-B7CF-634F-3A32187931CC}"/>
              </a:ext>
            </a:extLst>
          </p:cNvPr>
          <p:cNvSpPr/>
          <p:nvPr/>
        </p:nvSpPr>
        <p:spPr>
          <a:xfrm>
            <a:off x="492324" y="1124744"/>
            <a:ext cx="10972800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382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>
                <a:solidFill>
                  <a:schemeClr val="bg1"/>
                </a:solidFill>
              </a:rPr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127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6E731-FE2B-EE12-F91A-2C27965FEB3B}"/>
              </a:ext>
            </a:extLst>
          </p:cNvPr>
          <p:cNvSpPr/>
          <p:nvPr/>
        </p:nvSpPr>
        <p:spPr>
          <a:xfrm>
            <a:off x="6197600" y="1124744"/>
            <a:ext cx="5010968" cy="523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93151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>
                <a:solidFill>
                  <a:schemeClr val="bg1"/>
                </a:solidFill>
              </a:rPr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128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39241744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>
                <a:solidFill>
                  <a:schemeClr val="bg1"/>
                </a:solidFill>
              </a:rPr>
              <a:t>Онлайн архив сканов статей </a:t>
            </a:r>
            <a:r>
              <a:rPr lang="ru-RU" dirty="0" err="1">
                <a:solidFill>
                  <a:schemeClr val="bg1"/>
                </a:solidFill>
              </a:rPr>
              <a:t>Дейкстры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https://www.cs.utexas.edu/~EWD/MCReps/MR35.PDF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129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105341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75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 (1930-2002)</a:t>
            </a:r>
          </a:p>
          <a:p>
            <a:r>
              <a:rPr lang="ru-RU" dirty="0"/>
              <a:t>1961 -- «Алгоритм сортировочной станции»</a:t>
            </a:r>
          </a:p>
          <a:p>
            <a:r>
              <a:rPr lang="ru-RU" dirty="0"/>
              <a:t>Онлайн архив сканов статей </a:t>
            </a:r>
            <a:r>
              <a:rPr lang="ru-RU" dirty="0" err="1"/>
              <a:t>Дейкстры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https://www.cs.utexas.edu/~EWD/MCReps/MR35.PDF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2" name="Content Placeholder 41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53E6FF11-CBC7-BA91-A37D-E4CA86811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64" y="1600200"/>
            <a:ext cx="339447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130</a:t>
            </a:fld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C16A-942C-C6D5-CE18-284EC4578082}"/>
              </a:ext>
            </a:extLst>
          </p:cNvPr>
          <p:cNvSpPr txBox="1"/>
          <p:nvPr/>
        </p:nvSpPr>
        <p:spPr>
          <a:xfrm rot="16200000">
            <a:off x="9550094" y="3678515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Премия Тьюринга 1972</a:t>
            </a:r>
          </a:p>
        </p:txBody>
      </p:sp>
    </p:spTree>
    <p:extLst>
      <p:ext uri="{BB962C8B-B14F-4D97-AF65-F5344CB8AC3E}">
        <p14:creationId xmlns:p14="http://schemas.microsoft.com/office/powerpoint/2010/main" val="1417638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8" name="Picture 17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BD17CDE5-B2F9-5896-3D42-4DEEFDAB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7" b="80450"/>
          <a:stretch/>
        </p:blipFill>
        <p:spPr>
          <a:xfrm>
            <a:off x="3337309" y="2206000"/>
            <a:ext cx="5517382" cy="2446001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7019577-4894-D82A-74AB-008E2D1A8B05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6966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7" name="Picture 26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176A831-C9D7-E045-E819-AD7C9916FA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b="80245"/>
          <a:stretch/>
        </p:blipFill>
        <p:spPr>
          <a:xfrm>
            <a:off x="3336899" y="2193030"/>
            <a:ext cx="5518203" cy="2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71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8" name="Picture 27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40513EA-441A-A9E2-ED72-09D54963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6" r="50057" b="60075"/>
          <a:stretch/>
        </p:blipFill>
        <p:spPr>
          <a:xfrm>
            <a:off x="3336899" y="2115199"/>
            <a:ext cx="5518203" cy="26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82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2" name="Picture 31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02B03F79-DB7B-CB0B-8CC4-FE6A49823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18629" b="59392"/>
          <a:stretch/>
        </p:blipFill>
        <p:spPr>
          <a:xfrm>
            <a:off x="3336899" y="2053885"/>
            <a:ext cx="5518203" cy="27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29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9" name="Picture 28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3F6F940-FFBD-D815-3798-E9CB4464D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2" r="50057" b="40225"/>
          <a:stretch/>
        </p:blipFill>
        <p:spPr>
          <a:xfrm>
            <a:off x="3336899" y="2138723"/>
            <a:ext cx="5518203" cy="25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46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3" name="Picture 32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37D93AAD-0DC7-C548-9821-D0CE4BDAA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39070" b="40981"/>
          <a:stretch/>
        </p:blipFill>
        <p:spPr>
          <a:xfrm>
            <a:off x="3336899" y="2180892"/>
            <a:ext cx="5518203" cy="24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1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" name="Picture 29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D6EE45F-9481-AE53-98B5-AC7F9850E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9" r="50057" b="20491"/>
          <a:stretch/>
        </p:blipFill>
        <p:spPr>
          <a:xfrm>
            <a:off x="3336899" y="2115136"/>
            <a:ext cx="5518203" cy="26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0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4" name="Picture 33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1A15716B-F782-F56A-8383-9A06C6D19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59450" b="20795"/>
          <a:stretch/>
        </p:blipFill>
        <p:spPr>
          <a:xfrm>
            <a:off x="3336899" y="2193030"/>
            <a:ext cx="5518203" cy="2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93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1" name="Picture 30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916E7549-6E3B-798E-CBC8-6CFFA9EA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0" r="50057"/>
          <a:stretch/>
        </p:blipFill>
        <p:spPr>
          <a:xfrm>
            <a:off x="3336899" y="2115136"/>
            <a:ext cx="5518203" cy="2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скорости</a:t>
            </a:r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Получить текущие параметры </a:t>
            </a:r>
            <a:endParaRPr lang="en-US" sz="2000" dirty="0"/>
          </a:p>
          <a:p>
            <a:pPr marL="525780" indent="-457200"/>
            <a:r>
              <a:rPr lang="ru-RU" sz="2000" dirty="0"/>
              <a:t>Восстановить предыдущее</a:t>
            </a:r>
            <a:r>
              <a:rPr lang="en-US" sz="2000" dirty="0"/>
              <a:t> </a:t>
            </a:r>
            <a:r>
              <a:rPr lang="ru-RU" sz="2000" dirty="0"/>
              <a:t>значение скорости</a:t>
            </a:r>
            <a:endParaRPr lang="en-US" sz="2000" dirty="0"/>
          </a:p>
          <a:p>
            <a:pPr marL="525780" indent="-457200"/>
            <a:r>
              <a:rPr lang="ru-RU" sz="2000" dirty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Кофемолка</a:t>
            </a:r>
          </a:p>
          <a:p>
            <a:pPr marL="525780" indent="-457200"/>
            <a:r>
              <a:rPr lang="ru-RU" sz="2000" dirty="0"/>
              <a:t>Включить </a:t>
            </a:r>
            <a:endParaRPr lang="en-US" sz="2000" dirty="0"/>
          </a:p>
          <a:p>
            <a:pPr marL="525780" indent="-457200"/>
            <a:r>
              <a:rPr lang="ru-RU" sz="2000" dirty="0"/>
              <a:t>Выключить </a:t>
            </a:r>
            <a:endParaRPr lang="en-US" sz="20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/>
          </a:p>
          <a:p>
            <a:pPr marL="525780" indent="-457200"/>
            <a:r>
              <a:rPr lang="ru-RU" sz="2000" dirty="0"/>
              <a:t>Начать</a:t>
            </a:r>
            <a:br>
              <a:rPr lang="en-US" sz="2000" dirty="0"/>
            </a:br>
            <a:r>
              <a:rPr lang="ru-RU" sz="2000" dirty="0"/>
              <a:t>перемалывание</a:t>
            </a:r>
            <a:endParaRPr lang="en-US" sz="2000" dirty="0"/>
          </a:p>
          <a:p>
            <a:pPr marL="525780" indent="-457200"/>
            <a:r>
              <a:rPr lang="ru-RU" sz="2000" dirty="0"/>
              <a:t>Прекратить</a:t>
            </a:r>
            <a:br>
              <a:rPr lang="en-US" sz="2000" dirty="0"/>
            </a:br>
            <a:r>
              <a:rPr lang="ru-RU" sz="2000" dirty="0"/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833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сортировочной станции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46A7B-966F-57F9-930B-36A0C1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5" name="Picture 34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A2C5C950-41AC-EF98-8444-6DC653EA6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9000"/>
          <a:stretch/>
        </p:blipFill>
        <p:spPr>
          <a:xfrm>
            <a:off x="3336899" y="2115136"/>
            <a:ext cx="5518203" cy="2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168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инфиксная запись арифметического выражения</a:t>
            </a:r>
          </a:p>
          <a:p>
            <a:r>
              <a:rPr lang="ru-RU" sz="2800" dirty="0"/>
              <a:t>Выход: постфиксная запись того 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71976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Приоритет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/>
                        <a:t>*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/>
                        <a:t>+  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80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5025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!= []: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х, инфиксная = инфиксная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 или переменная: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[х]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):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!=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убрать саму 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П(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x)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&amp;&amp; П(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оп)) &gt;= 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B494C-4901-ECDD-C7C3-0D9EFD4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оп):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постфиксная += [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Pop(&amp;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DestroyStack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142</a:t>
            </a:fld>
            <a:endParaRPr lang="ru-RU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постфиксной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!= []: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х, инфиксная = инфиксная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– это число или переменная: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[х]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х == ):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!= (: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убрать саму 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П(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x)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 &amp;&amp; П(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оп)) &gt;= </a:t>
            </a:r>
            <a:r>
              <a:rPr lang="ru-R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Пх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постфиксная += 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Push(&amp;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оп, х)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B494C-4901-ECDD-C7C3-0D9EFD4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оп):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постфиксная += [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Pop(&amp;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DestroyStack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оп)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143</a:t>
            </a:fld>
            <a:endParaRPr lang="ru-RU"/>
          </a:p>
        </p:txBody>
      </p:sp>
      <p:sp>
        <p:nvSpPr>
          <p:cNvPr id="6" name="Line Callout 1 (No Border) 1">
            <a:extLst>
              <a:ext uri="{FF2B5EF4-FFF2-40B4-BE49-F238E27FC236}">
                <a16:creationId xmlns:a16="http://schemas.microsoft.com/office/drawing/2014/main" id="{3FFF5E0F-B073-8387-4336-EF93763B7CF8}"/>
              </a:ext>
            </a:extLst>
          </p:cNvPr>
          <p:cNvSpPr/>
          <p:nvPr/>
        </p:nvSpPr>
        <p:spPr>
          <a:xfrm>
            <a:off x="8256240" y="3068960"/>
            <a:ext cx="3254152" cy="1080120"/>
          </a:xfrm>
          <a:prstGeom prst="callout1">
            <a:avLst>
              <a:gd name="adj1" fmla="val 18750"/>
              <a:gd name="adj2" fmla="val -8333"/>
              <a:gd name="adj3" fmla="val 186779"/>
              <a:gd name="adj4" fmla="val -116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для удобства считаем П</a:t>
            </a:r>
            <a:r>
              <a:rPr lang="en-US" dirty="0">
                <a:solidFill>
                  <a:schemeClr val="bg1"/>
                </a:solidFill>
              </a:rPr>
              <a:t>(() &lt; </a:t>
            </a:r>
            <a:r>
              <a:rPr lang="ru-RU" dirty="0">
                <a:solidFill>
                  <a:schemeClr val="bg1"/>
                </a:solidFill>
              </a:rPr>
              <a:t>приоритет любой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5719530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/>
              <a:t>АТД на основе списков</a:t>
            </a:r>
          </a:p>
          <a:p>
            <a:pPr lvl="1"/>
            <a:r>
              <a:rPr lang="ru-RU" dirty="0"/>
              <a:t>Стек, очередь, дек</a:t>
            </a:r>
          </a:p>
          <a:p>
            <a:r>
              <a:rPr lang="ru-RU" dirty="0"/>
              <a:t>Примеры использования стека</a:t>
            </a:r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= [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+,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–, x, +, y, –, z, –,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опер-р с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незаконч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2-м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арг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-то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инфиксная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инфиксная = инфиксная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х – это число или переменная: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постфиксная += [x]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постфиксная += [оп]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оп = х</a:t>
            </a: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[оп]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5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инфиксная = [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+,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–, x, +, y, –, z, –, </a:t>
            </a:r>
            <a:r>
              <a:rPr lang="ru-RU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постфиксная = []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оп 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опер-р с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незаконч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2-м </a:t>
            </a:r>
            <a:r>
              <a:rPr lang="ru-RU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арг</a:t>
            </a:r>
            <a:r>
              <a:rPr lang="ru-RU" sz="2800" dirty="0">
                <a:solidFill>
                  <a:srgbClr val="6A9955"/>
                </a:solidFill>
                <a:latin typeface="Consolas" panose="020B0609020204030204" pitchFamily="49" charset="0"/>
              </a:rPr>
              <a:t>-то</a:t>
            </a:r>
            <a:r>
              <a:rPr lang="ru-RU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инфиксная != []: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х, инфиксная = инфиксная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х – это число или переменная: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постфиксная += [x]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постфиксная += [оп]</a:t>
            </a: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оп = х</a:t>
            </a:r>
          </a:p>
          <a:p>
            <a:pPr marL="0" indent="0">
              <a:buNone/>
            </a:pPr>
            <a:r>
              <a:rPr lang="ru-RU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оп != </a:t>
            </a:r>
            <a:r>
              <a:rPr lang="ru-RU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ru-R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постфиксная += [оп]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147</a:t>
            </a:fld>
            <a:endParaRPr lang="ru-R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A127CD-5E3D-7714-8420-F418C731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87717"/>
              </p:ext>
            </p:extLst>
          </p:nvPr>
        </p:nvGraphicFramePr>
        <p:xfrm>
          <a:off x="7896200" y="1600201"/>
          <a:ext cx="3686199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инфиксная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постфиксная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оп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1</a:t>
                      </a:r>
                      <a:r>
                        <a:rPr lang="en-US" sz="1600" dirty="0"/>
                        <a:t> +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x 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 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 2 + </a:t>
                      </a:r>
                      <a:r>
                        <a:rPr lang="en-US" sz="1600" dirty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y 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</a:t>
                      </a:r>
                      <a:r>
                        <a:rPr lang="ru-RU" sz="1600" dirty="0"/>
                        <a:t> 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+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2 </a:t>
                      </a:r>
                      <a:r>
                        <a:rPr lang="ru-RU" sz="1600" baseline="0" dirty="0"/>
                        <a:t>+</a:t>
                      </a:r>
                      <a:r>
                        <a:rPr lang="en-US" sz="1600" baseline="0" dirty="0"/>
                        <a:t> x </a:t>
                      </a:r>
                      <a:r>
                        <a:rPr lang="ru-RU" sz="1600" baseline="0" dirty="0"/>
                        <a:t>- </a:t>
                      </a:r>
                      <a:r>
                        <a:rPr lang="en-US" sz="1600" baseline="0" dirty="0"/>
                        <a:t>y </a:t>
                      </a:r>
                      <a:r>
                        <a:rPr lang="ru-RU" sz="1600" baseline="0" dirty="0"/>
                        <a:t>+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</a:t>
                      </a:r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x </a:t>
                      </a:r>
                      <a:r>
                        <a:rPr lang="ru-RU" sz="1600" dirty="0"/>
                        <a:t>- </a:t>
                      </a:r>
                      <a:r>
                        <a:rPr lang="en-US" sz="1600" dirty="0"/>
                        <a:t>y </a:t>
                      </a:r>
                      <a:r>
                        <a:rPr lang="ru-RU" sz="1600" dirty="0"/>
                        <a:t>+</a:t>
                      </a:r>
                      <a:r>
                        <a:rPr lang="en-US" sz="1600" dirty="0"/>
                        <a:t> z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4809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721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1577"/>
              </p:ext>
            </p:extLst>
          </p:nvPr>
        </p:nvGraphicFramePr>
        <p:xfrm>
          <a:off x="7896201" y="1600201"/>
          <a:ext cx="3681197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скобочная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польская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1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2</a:t>
                      </a:r>
                      <a:r>
                        <a:rPr lang="en-US" sz="1600" dirty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 2 * </a:t>
                      </a:r>
                      <a:r>
                        <a:rPr lang="en-US" sz="1600" dirty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2 * x y 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2 * x y / z *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8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301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оператор1 = </a:t>
            </a:r>
            <a:r>
              <a:rPr lang="en-US" dirty="0"/>
              <a:t>None, </a:t>
            </a:r>
            <a:r>
              <a:rPr lang="ru-RU" dirty="0"/>
              <a:t>оператор2 = </a:t>
            </a:r>
            <a:r>
              <a:rPr lang="en-US" dirty="0"/>
              <a:t>None,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  <a:endParaRPr lang="en-US" dirty="0"/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</a:t>
            </a:r>
            <a:r>
              <a:rPr lang="en-US" dirty="0"/>
              <a:t>1</a:t>
            </a:r>
            <a:r>
              <a:rPr lang="ru-RU" dirty="0"/>
              <a:t>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оператор2 = оператор1, оператор1 = х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оператор1 == </a:t>
            </a:r>
            <a:r>
              <a:rPr lang="en-US" dirty="0"/>
              <a:t>None, </a:t>
            </a:r>
            <a:r>
              <a:rPr lang="ru-RU" dirty="0"/>
              <a:t>то оператор1 = х</a:t>
            </a:r>
          </a:p>
          <a:p>
            <a:pPr lvl="2"/>
            <a:r>
              <a:rPr lang="ru-RU" dirty="0"/>
              <a:t>если оператор1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</a:p>
          <a:p>
            <a:r>
              <a:rPr lang="ru-RU" dirty="0"/>
              <a:t>польская += оператор1</a:t>
            </a:r>
          </a:p>
          <a:p>
            <a:r>
              <a:rPr lang="ru-RU" dirty="0"/>
              <a:t>если оператор2 != </a:t>
            </a:r>
            <a:r>
              <a:rPr lang="en-US" dirty="0"/>
              <a:t>None, </a:t>
            </a:r>
            <a:r>
              <a:rPr lang="ru-RU" dirty="0"/>
              <a:t>то польская += оператор2</a:t>
            </a:r>
            <a:r>
              <a:rPr lang="en-US" dirty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121967" y="3738451"/>
            <a:ext cx="2736304" cy="169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935760" y="4881564"/>
            <a:ext cx="2592288" cy="16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319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2"/>
            <a:r>
              <a:rPr lang="ru-RU" dirty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3863752" y="330868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7340014" y="350100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5179774" y="371544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863752" y="412220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382205" y="431452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2289515" y="5036875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7707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  <a:endParaRPr lang="en-US" dirty="0"/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ничего не делать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если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pPr lvl="4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4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1775520" y="4077072"/>
            <a:ext cx="48245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291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</a:t>
            </a:r>
            <a:endParaRPr lang="en-US" dirty="0"/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/>
              <a:t>то 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/>
              <a:t>,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ничего не делать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847528" y="3573016"/>
            <a:ext cx="5544616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775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если х – это * или /,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 – это </a:t>
            </a:r>
            <a:r>
              <a:rPr lang="en-US" dirty="0"/>
              <a:t>* </a:t>
            </a:r>
            <a:r>
              <a:rPr lang="ru-RU" dirty="0"/>
              <a:t>или /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ru-RU" dirty="0"/>
              <a:t>если х – это + или –, 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415480" y="3429000"/>
            <a:ext cx="6120680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95670" y="4264097"/>
            <a:ext cx="2972138" cy="55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630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иначе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приоритет(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) </a:t>
            </a:r>
            <a:r>
              <a:rPr lang="en-US" dirty="0"/>
              <a:t>&gt;= </a:t>
            </a:r>
            <a:r>
              <a:rPr lang="ru-RU" dirty="0"/>
              <a:t>приоритет(</a:t>
            </a:r>
            <a:r>
              <a:rPr lang="en-US" dirty="0"/>
              <a:t>x</a:t>
            </a:r>
            <a:r>
              <a:rPr lang="ru-RU" dirty="0"/>
              <a:t>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2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</a:p>
          <a:p>
            <a:r>
              <a:rPr lang="ru-RU" dirty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983432" y="5085184"/>
            <a:ext cx="8856984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5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Сумма произведений без скобок</a:t>
            </a:r>
            <a:r>
              <a:rPr lang="en-US" dirty="0"/>
              <a:t> </a:t>
            </a:r>
            <a:r>
              <a:rPr lang="ru-RU" dirty="0"/>
              <a:t>со стеком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скобочная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 </a:t>
            </a:r>
            <a:r>
              <a:rPr lang="ru-RU" dirty="0"/>
              <a:t>*</a:t>
            </a:r>
            <a:r>
              <a:rPr lang="en-US" dirty="0"/>
              <a:t> 2 – x </a:t>
            </a:r>
            <a:r>
              <a:rPr lang="ru-RU" dirty="0"/>
              <a:t>/</a:t>
            </a:r>
            <a:r>
              <a:rPr lang="en-US" dirty="0"/>
              <a:t> y </a:t>
            </a:r>
            <a:r>
              <a:rPr lang="ru-RU" dirty="0"/>
              <a:t>*</a:t>
            </a:r>
            <a:r>
              <a:rPr lang="en-US" dirty="0"/>
              <a:t> z – 5</a:t>
            </a:r>
            <a:endParaRPr lang="ru-RU" dirty="0"/>
          </a:p>
          <a:p>
            <a:r>
              <a:rPr lang="ru-RU" dirty="0"/>
              <a:t>операторы = </a:t>
            </a:r>
            <a:r>
              <a:rPr lang="en-US" dirty="0" err="1"/>
              <a:t>CreateStack</a:t>
            </a:r>
            <a:r>
              <a:rPr lang="en-US" dirty="0"/>
              <a:t>(), </a:t>
            </a:r>
            <a:r>
              <a:rPr lang="ru-RU" dirty="0"/>
              <a:t>польская = «»</a:t>
            </a:r>
          </a:p>
          <a:p>
            <a:r>
              <a:rPr lang="ru-RU" dirty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/>
              <a:t>ПерваяЛексема</a:t>
            </a:r>
            <a:r>
              <a:rPr lang="ru-RU" dirty="0"/>
              <a:t>(скобочная), Удалить(х, скобочная)</a:t>
            </a:r>
          </a:p>
          <a:p>
            <a:pPr lvl="1"/>
            <a:r>
              <a:rPr lang="ru-RU" dirty="0"/>
              <a:t>если х</a:t>
            </a:r>
            <a:r>
              <a:rPr lang="en-US" dirty="0"/>
              <a:t> – </a:t>
            </a:r>
            <a:r>
              <a:rPr lang="ru-RU" dirty="0"/>
              <a:t>это число или</a:t>
            </a:r>
            <a:r>
              <a:rPr lang="en-US" dirty="0"/>
              <a:t> </a:t>
            </a:r>
            <a:r>
              <a:rPr lang="ru-RU" dirty="0"/>
              <a:t>переменная, то </a:t>
            </a:r>
          </a:p>
          <a:p>
            <a:pPr lvl="2"/>
            <a:r>
              <a:rPr lang="ru-RU" dirty="0"/>
              <a:t>польская += х</a:t>
            </a:r>
          </a:p>
          <a:p>
            <a:pPr lvl="1"/>
            <a:r>
              <a:rPr lang="ru-RU" dirty="0"/>
              <a:t>иначе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 и приоритет(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/>
              <a:t>) </a:t>
            </a:r>
            <a:r>
              <a:rPr lang="en-US" dirty="0"/>
              <a:t>&gt;= </a:t>
            </a:r>
            <a:r>
              <a:rPr lang="ru-RU" dirty="0"/>
              <a:t>приоритет(</a:t>
            </a:r>
            <a:r>
              <a:rPr lang="en-US" dirty="0"/>
              <a:t>x</a:t>
            </a:r>
            <a:r>
              <a:rPr lang="ru-RU" dirty="0"/>
              <a:t>)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</a:p>
          <a:p>
            <a:pPr lvl="2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en-US" dirty="0"/>
          </a:p>
          <a:p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</a:p>
          <a:p>
            <a:pPr lvl="1"/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4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2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Заполнить бак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Слить топливо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емкость топливного бака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1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Удалить элемент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элемент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4.thingpic.com/images/6h/qfYzpcNesddAKVe9AeuXHGLR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4250" r="2182" b="6502"/>
          <a:stretch/>
        </p:blipFill>
        <p:spPr bwMode="auto">
          <a:xfrm>
            <a:off x="695400" y="68627"/>
            <a:ext cx="10801200" cy="6720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2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Создать/уничтожить список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Вставить/удалить/изменить элемент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Навигация по элементам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5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Топливный бак</a:t>
            </a:r>
          </a:p>
          <a:p>
            <a:pPr marL="525780" indent="-457200"/>
            <a:r>
              <a:rPr lang="ru-RU" sz="2000" dirty="0"/>
              <a:t>Заполнить бак</a:t>
            </a:r>
          </a:p>
          <a:p>
            <a:pPr marL="525780" indent="-457200"/>
            <a:r>
              <a:rPr lang="ru-RU" sz="2000" dirty="0"/>
              <a:t>Слить топливо</a:t>
            </a:r>
          </a:p>
          <a:p>
            <a:pPr marL="525780" indent="-457200"/>
            <a:r>
              <a:rPr lang="ru-RU" sz="2000" dirty="0"/>
              <a:t>Получить емкость топливного бака</a:t>
            </a:r>
          </a:p>
          <a:p>
            <a:pPr marL="525780" indent="-457200"/>
            <a:r>
              <a:rPr lang="ru-RU" sz="2000" dirty="0"/>
              <a:t>Получить статус топливного бака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Список</a:t>
            </a:r>
          </a:p>
          <a:p>
            <a:pPr marL="525780" indent="-457200"/>
            <a:r>
              <a:rPr lang="ru-RU" sz="2000" dirty="0"/>
              <a:t>Создать/уничтожить список</a:t>
            </a:r>
          </a:p>
          <a:p>
            <a:pPr marL="525780" indent="-457200"/>
            <a:r>
              <a:rPr lang="ru-RU" sz="2000" dirty="0"/>
              <a:t>Вставить/удалить/изменить элемент </a:t>
            </a:r>
          </a:p>
          <a:p>
            <a:pPr marL="525780" indent="-457200"/>
            <a:r>
              <a:rPr lang="ru-RU" sz="2000" dirty="0"/>
              <a:t>Навигация по элементам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Фонарь 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9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Фонарь 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Включить</a:t>
            </a:r>
            <a:endParaRPr lang="en-US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3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0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Инициализировать стек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Поместить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Извлечь элемент</a:t>
            </a:r>
          </a:p>
          <a:p>
            <a:pPr marL="525780" indent="-457200"/>
            <a:r>
              <a:rPr lang="ru-RU" dirty="0">
                <a:solidFill>
                  <a:schemeClr val="bg1"/>
                </a:solidFill>
              </a:rPr>
              <a:t>Проверить наличие элементов</a:t>
            </a: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5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Фонарь </a:t>
            </a:r>
            <a:endParaRPr lang="en-US" dirty="0"/>
          </a:p>
          <a:p>
            <a:pPr marL="525780" indent="-457200"/>
            <a:r>
              <a:rPr lang="ru-RU" dirty="0"/>
              <a:t>Включить</a:t>
            </a:r>
            <a:endParaRPr lang="en-US" dirty="0"/>
          </a:p>
          <a:p>
            <a:pPr marL="525780" indent="-457200"/>
            <a:r>
              <a:rPr lang="ru-RU" dirty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Стек</a:t>
            </a:r>
          </a:p>
          <a:p>
            <a:pPr marL="525780" indent="-457200"/>
            <a:r>
              <a:rPr lang="ru-RU" dirty="0"/>
              <a:t>Инициализировать стек</a:t>
            </a:r>
          </a:p>
          <a:p>
            <a:pPr marL="525780" indent="-457200"/>
            <a:r>
              <a:rPr lang="ru-RU" dirty="0"/>
              <a:t>Поместить элемент</a:t>
            </a:r>
          </a:p>
          <a:p>
            <a:pPr marL="525780" indent="-457200"/>
            <a:r>
              <a:rPr lang="ru-RU" dirty="0"/>
              <a:t>Извлечь элемент</a:t>
            </a:r>
          </a:p>
          <a:p>
            <a:pPr marL="525780" indent="-457200"/>
            <a:r>
              <a:rPr lang="ru-RU" dirty="0"/>
              <a:t>Проверить наличие элементов</a:t>
            </a: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6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/>
              <a:t>АТД на основе списков</a:t>
            </a:r>
          </a:p>
          <a:p>
            <a:r>
              <a:rPr lang="ru-RU" dirty="0"/>
              <a:t>Примеры использования стека</a:t>
            </a:r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6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18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</a:t>
            </a:r>
          </a:p>
          <a:p>
            <a:r>
              <a:rPr lang="ru-RU" dirty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позицию чтения/записи</a:t>
            </a:r>
          </a:p>
          <a:p>
            <a:r>
              <a:rPr lang="ru-RU" dirty="0">
                <a:solidFill>
                  <a:schemeClr val="bg1"/>
                </a:solidFill>
              </a:rPr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8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Указатель</a:t>
            </a:r>
          </a:p>
          <a:p>
            <a:r>
              <a:rPr lang="ru-RU" dirty="0"/>
              <a:t>Выделить блок памяти</a:t>
            </a:r>
          </a:p>
          <a:p>
            <a:r>
              <a:rPr lang="ru-RU" dirty="0"/>
              <a:t>Освободить блок памяти</a:t>
            </a:r>
          </a:p>
          <a:p>
            <a:r>
              <a:rPr lang="ru-RU" dirty="0"/>
              <a:t>Изменить объем выделенной 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</a:t>
            </a:r>
          </a:p>
          <a:p>
            <a:r>
              <a:rPr lang="ru-RU" dirty="0"/>
              <a:t>Открыть</a:t>
            </a:r>
          </a:p>
          <a:p>
            <a:r>
              <a:rPr lang="ru-RU" dirty="0"/>
              <a:t>Прочитать байты</a:t>
            </a:r>
          </a:p>
          <a:p>
            <a:r>
              <a:rPr lang="ru-RU" dirty="0"/>
              <a:t>Записать байты</a:t>
            </a:r>
          </a:p>
          <a:p>
            <a:r>
              <a:rPr lang="ru-RU" dirty="0"/>
              <a:t>Установить позицию чтения/записи</a:t>
            </a:r>
          </a:p>
          <a:p>
            <a:r>
              <a:rPr lang="ru-RU" dirty="0"/>
              <a:t>Закрыть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52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3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73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Абстрактный тип данных – это множество значений и набор операций, для которых не важно представление этих значений в памяти</a:t>
            </a:r>
          </a:p>
          <a:p>
            <a:endParaRPr lang="ru-RU" dirty="0"/>
          </a:p>
          <a:p>
            <a:r>
              <a:rPr lang="ru-RU" dirty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/>
          </a:p>
          <a:p>
            <a:r>
              <a:rPr lang="ru-RU" dirty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/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/>
              <a:t>Один АТД может допускать несколько принципиально разных реализаций</a:t>
            </a:r>
          </a:p>
          <a:p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12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Контейнер – это АТД, использующийся для группировки элементов и доступа к ним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44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8807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59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4516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85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662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42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5675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33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165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6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09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Список (</a:t>
                      </a:r>
                      <a:r>
                        <a:rPr lang="en-US" sz="1800" u="none" strike="noStrike" dirty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Очередь (</a:t>
                      </a:r>
                      <a:r>
                        <a:rPr lang="en-US" sz="1800" u="none" strike="noStrike" dirty="0">
                          <a:effectLst/>
                        </a:rPr>
                        <a:t>queue</a:t>
                      </a:r>
                      <a:r>
                        <a:rPr lang="ru-RU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Дек</a:t>
                      </a:r>
                      <a:r>
                        <a:rPr lang="en-US" sz="1800" u="none" strike="noStrike" dirty="0">
                          <a:effectLst/>
                        </a:rPr>
                        <a:t> (double-ended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Стек</a:t>
                      </a:r>
                      <a:r>
                        <a:rPr lang="en-US" sz="1800" u="none" strike="noStrike" dirty="0">
                          <a:effectLst/>
                        </a:rPr>
                        <a:t> (stack)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Магазин, </a:t>
                      </a:r>
                      <a:r>
                        <a:rPr lang="en-US" sz="1800" u="none" strike="noStrike" dirty="0"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Массив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en-US" sz="1800" u="none" strike="noStrike" baseline="0" dirty="0">
                          <a:effectLst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Словарь, </a:t>
                      </a:r>
                      <a:r>
                        <a:rPr lang="en-US" sz="1800" u="none" strike="noStrike" dirty="0">
                          <a:effectLst/>
                        </a:rPr>
                        <a:t>dictionary, hash map, hash, map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 Множество</a:t>
                      </a:r>
                      <a:r>
                        <a:rPr lang="en-US" sz="1800" u="none" strike="noStrike" dirty="0">
                          <a:effectLst/>
                        </a:rPr>
                        <a:t> 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хэш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33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Реализация АТД</a:t>
            </a: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Скрываем детали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использования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Использование АТД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40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>
                <a:solidFill>
                  <a:schemeClr val="bg1"/>
                </a:solidFill>
              </a:rPr>
              <a:t>Скрываем детали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использования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01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/>
              <a:t>Скрываем детали реализации</a:t>
            </a:r>
          </a:p>
          <a:p>
            <a:pPr lvl="1"/>
            <a:r>
              <a:rPr lang="ru-RU" dirty="0"/>
              <a:t>Упрощаем оптимизацию кода</a:t>
            </a:r>
          </a:p>
          <a:p>
            <a:r>
              <a:rPr lang="ru-RU" dirty="0"/>
              <a:t>Ограничиваем область использования данных</a:t>
            </a:r>
          </a:p>
          <a:p>
            <a:r>
              <a:rPr lang="ru-RU" dirty="0"/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Пишем более понятно</a:t>
            </a:r>
          </a:p>
          <a:p>
            <a:r>
              <a:rPr lang="ru-RU" dirty="0">
                <a:solidFill>
                  <a:schemeClr val="bg1"/>
                </a:solidFill>
              </a:rPr>
              <a:t>Работаем с сущностями решаемой </a:t>
            </a:r>
            <a:r>
              <a:rPr lang="ru-RU" dirty="0" err="1">
                <a:solidFill>
                  <a:schemeClr val="bg1"/>
                </a:solidFill>
              </a:rPr>
              <a:t>задаи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А не с деталями реализации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Барбара Лисков р. 1939</a:t>
            </a:r>
          </a:p>
          <a:p>
            <a:r>
              <a:rPr lang="ru-RU" dirty="0">
                <a:solidFill>
                  <a:schemeClr val="bg1"/>
                </a:solidFill>
              </a:rPr>
              <a:t>Стивен Жиль р. ?</a:t>
            </a:r>
          </a:p>
          <a:p>
            <a:r>
              <a:rPr lang="en-US" dirty="0" err="1">
                <a:solidFill>
                  <a:schemeClr val="bg1"/>
                </a:solidFill>
              </a:rPr>
              <a:t>Liskov</a:t>
            </a:r>
            <a:r>
              <a:rPr lang="en-US" dirty="0">
                <a:solidFill>
                  <a:schemeClr val="bg1"/>
                </a:solidFill>
              </a:rPr>
              <a:t> B., </a:t>
            </a:r>
            <a:r>
              <a:rPr lang="en-US" dirty="0" err="1">
                <a:solidFill>
                  <a:schemeClr val="bg1"/>
                </a:solidFill>
              </a:rPr>
              <a:t>Zilles</a:t>
            </a:r>
            <a:r>
              <a:rPr lang="en-US" dirty="0">
                <a:solidFill>
                  <a:schemeClr val="bg1"/>
                </a:solidFill>
              </a:rPr>
              <a:t> S. Programming with abstract data types // </a:t>
            </a:r>
            <a:r>
              <a:rPr lang="en-US" dirty="0" err="1">
                <a:solidFill>
                  <a:schemeClr val="bg1"/>
                </a:solidFill>
              </a:rPr>
              <a:t>SIGPlan</a:t>
            </a:r>
            <a:r>
              <a:rPr lang="en-US" dirty="0">
                <a:solidFill>
                  <a:schemeClr val="bg1"/>
                </a:solidFill>
              </a:rPr>
              <a:t> Notices, vol. 9, no. 4, 1974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метода абстракции в программировании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3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АТД?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АТД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dirty="0"/>
              <a:t>Скрываем детали реализации</a:t>
            </a:r>
          </a:p>
          <a:p>
            <a:pPr lvl="1"/>
            <a:r>
              <a:rPr lang="ru-RU" dirty="0"/>
              <a:t>Упрощаем оптимизацию кода</a:t>
            </a:r>
          </a:p>
          <a:p>
            <a:r>
              <a:rPr lang="ru-RU" dirty="0"/>
              <a:t>Ограничиваем область использования данных</a:t>
            </a:r>
          </a:p>
          <a:p>
            <a:r>
              <a:rPr lang="ru-RU" dirty="0"/>
              <a:t>Ограничиваем область изменений в коде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Использование АТД</a:t>
            </a:r>
          </a:p>
          <a:p>
            <a:endParaRPr lang="ru-RU" dirty="0"/>
          </a:p>
          <a:p>
            <a:r>
              <a:rPr lang="ru-RU" dirty="0"/>
              <a:t>Пишем более понятно</a:t>
            </a:r>
          </a:p>
          <a:p>
            <a:pPr lvl="1"/>
            <a:r>
              <a:rPr lang="ru-RU" dirty="0"/>
              <a:t>Про сущности решаемой задачи, а не про детали реализации</a:t>
            </a:r>
          </a:p>
          <a:p>
            <a:r>
              <a:rPr lang="ru-RU" dirty="0"/>
              <a:t>Решаем задачу независимо от реализации АТД</a:t>
            </a:r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88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Конечная последовательность элементов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Создать пустой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Создать пустой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73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00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02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89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/>
              <a:t>Получить элемент, следующий за данным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Добавить элемент после данного элемента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Конечная последовательность элементов</a:t>
            </a:r>
          </a:p>
          <a:p>
            <a:endParaRPr lang="ru-RU" sz="2800" dirty="0"/>
          </a:p>
          <a:p>
            <a:pPr lvl="1"/>
            <a:r>
              <a:rPr lang="ru-RU" sz="2400" dirty="0"/>
              <a:t>Создать пустой список</a:t>
            </a:r>
          </a:p>
          <a:p>
            <a:pPr lvl="1"/>
            <a:r>
              <a:rPr lang="ru-RU" sz="2400" dirty="0"/>
              <a:t>Уничтожить список</a:t>
            </a:r>
          </a:p>
          <a:p>
            <a:pPr lvl="1"/>
            <a:r>
              <a:rPr lang="ru-RU" sz="2400" dirty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«элемент» списка, следующий за последним элементом</a:t>
            </a:r>
          </a:p>
          <a:p>
            <a:pPr lvl="1"/>
            <a:r>
              <a:rPr lang="ru-RU" sz="2400" dirty="0"/>
              <a:t>Получить значение элемента списка</a:t>
            </a:r>
          </a:p>
          <a:p>
            <a:pPr lvl="1"/>
            <a:r>
              <a:rPr lang="ru-RU" sz="2400" dirty="0"/>
              <a:t>Изменить значение элемента списка</a:t>
            </a:r>
          </a:p>
          <a:p>
            <a:pPr lvl="1"/>
            <a:r>
              <a:rPr lang="ru-RU" sz="2400" dirty="0"/>
              <a:t>Получить элемент, следующий за данным</a:t>
            </a:r>
          </a:p>
          <a:p>
            <a:pPr lvl="1"/>
            <a:r>
              <a:rPr lang="ru-RU" sz="2400" dirty="0"/>
              <a:t>Добавить элемент после данного элемента</a:t>
            </a:r>
          </a:p>
          <a:p>
            <a:pPr lvl="1"/>
            <a:r>
              <a:rPr lang="ru-RU" sz="2400" dirty="0"/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13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0 или </a:t>
            </a:r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соседа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Барбара Лисков р. 1939</a:t>
            </a:r>
          </a:p>
          <a:p>
            <a:r>
              <a:rPr lang="ru-RU" dirty="0"/>
              <a:t>Стивен Жиль</a:t>
            </a:r>
          </a:p>
          <a:p>
            <a:r>
              <a:rPr lang="en-US" dirty="0" err="1"/>
              <a:t>Liskov</a:t>
            </a:r>
            <a:r>
              <a:rPr lang="en-US" dirty="0"/>
              <a:t> B., </a:t>
            </a:r>
            <a:r>
              <a:rPr lang="en-US" dirty="0" err="1"/>
              <a:t>Zilles</a:t>
            </a:r>
            <a:r>
              <a:rPr lang="en-US" dirty="0"/>
              <a:t> S. Programming 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1974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метода абстракции в программировании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r>
              <a:rPr lang="en-US" sz="1200" dirty="0"/>
              <a:t> 1939</a:t>
            </a:r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59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0 или </a:t>
            </a:r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290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08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49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XOR-</a:t>
            </a:r>
            <a:r>
              <a:rPr lang="ru-RU" dirty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хранит </a:t>
            </a:r>
            <a:r>
              <a:rPr lang="en-US" dirty="0" err="1">
                <a:solidFill>
                  <a:schemeClr val="bg1"/>
                </a:solidFill>
              </a:rPr>
              <a:t>xor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адресов своих соседей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a, 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-&gt; (b, next(b)),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(a), a)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36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АТД список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список</a:t>
            </a:r>
          </a:p>
          <a:p>
            <a:pPr lvl="1"/>
            <a:r>
              <a:rPr lang="ru-RU" dirty="0"/>
              <a:t>элемент имеет 0 или </a:t>
            </a:r>
            <a:r>
              <a:rPr lang="en-US" dirty="0"/>
              <a:t>1 </a:t>
            </a:r>
            <a:r>
              <a:rPr lang="ru-RU" dirty="0"/>
              <a:t>соседа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Развернутый список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XOR-</a:t>
            </a:r>
            <a:r>
              <a:rPr lang="ru-RU" dirty="0"/>
              <a:t>связный список</a:t>
            </a:r>
          </a:p>
          <a:p>
            <a:pPr lvl="1"/>
            <a:r>
              <a:rPr lang="ru-RU" dirty="0"/>
              <a:t>элемент хранит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ru-RU" dirty="0"/>
              <a:t>адресов своих соседей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(a), a)</a:t>
            </a:r>
            <a:r>
              <a:rPr lang="ru-RU" dirty="0"/>
              <a:t> </a:t>
            </a:r>
            <a:r>
              <a:rPr lang="en-US" dirty="0"/>
              <a:t>&lt;- </a:t>
            </a:r>
            <a:r>
              <a:rPr lang="ru-RU" dirty="0"/>
              <a:t>(</a:t>
            </a:r>
            <a:r>
              <a:rPr lang="en-US" dirty="0"/>
              <a:t>a, b</a:t>
            </a:r>
            <a:r>
              <a:rPr lang="ru-RU" dirty="0"/>
              <a:t>)</a:t>
            </a:r>
            <a:r>
              <a:rPr lang="en-US" dirty="0"/>
              <a:t> -&gt; (b, next(b))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>
                    <a:solidFill>
                      <a:schemeClr val="tx1"/>
                    </a:solidFill>
                  </a:rPr>
                  <a:t>элемент</a:t>
                </a: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элементов</a:t>
              </a: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41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АТД список на языке 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TValue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значения</a:t>
            </a: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 списка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АТД список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Проверить присутствие значения в 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 ==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Перепишите с помощью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АТД список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Проверить присутствие значения в 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 ==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Перепишите с помощью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1664" y="237058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287688" y="2732254"/>
            <a:ext cx="936104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351584" y="309066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83632" y="4198376"/>
            <a:ext cx="1008112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79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TValue 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придумал абстрактные типы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Барбара Лисков р. 1939</a:t>
            </a:r>
          </a:p>
          <a:p>
            <a:r>
              <a:rPr lang="ru-RU" dirty="0"/>
              <a:t>Стивен Жиль</a:t>
            </a:r>
          </a:p>
          <a:p>
            <a:r>
              <a:rPr lang="en-US" dirty="0" err="1"/>
              <a:t>Liskov</a:t>
            </a:r>
            <a:r>
              <a:rPr lang="en-US" dirty="0"/>
              <a:t> B., </a:t>
            </a:r>
            <a:r>
              <a:rPr lang="en-US" dirty="0" err="1"/>
              <a:t>Zilles</a:t>
            </a:r>
            <a:r>
              <a:rPr lang="en-US" dirty="0"/>
              <a:t> S. Programming 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1974</a:t>
            </a:r>
            <a:endParaRPr lang="ru-RU" dirty="0"/>
          </a:p>
          <a:p>
            <a:pPr lvl="1"/>
            <a:r>
              <a:rPr lang="ru-RU" dirty="0"/>
              <a:t>Использование метода абстракции в программировании</a:t>
            </a:r>
            <a:r>
              <a:rPr lang="en-US" dirty="0"/>
              <a:t> </a:t>
            </a:r>
            <a:r>
              <a:rPr lang="ru-RU" dirty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Барбара Лисков </a:t>
            </a:r>
            <a:r>
              <a:rPr lang="en-US" sz="1200" dirty="0"/>
              <a:t>Barbara </a:t>
            </a:r>
            <a:r>
              <a:rPr lang="en-US" sz="1200" dirty="0" err="1"/>
              <a:t>Liskov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https://en.wikipedia.org/wiki/Barbara_Liskov</a:t>
            </a:r>
            <a:endParaRPr lang="en-US" sz="1200" dirty="0"/>
          </a:p>
          <a:p>
            <a:r>
              <a:rPr lang="ru-RU" sz="1200" dirty="0"/>
              <a:t>Премия Тьюринга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955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75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1-связный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4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 !=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98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 !=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11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09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23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45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assert(item != NULL);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74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операции, кроме </a:t>
            </a:r>
            <a:r>
              <a:rPr lang="en-US" dirty="0" err="1"/>
              <a:t>InsertAfter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73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InsertAfter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new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*new);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(new 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new-&gt;Value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вставка в начало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new;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new-&gt;Next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new-&gt;Next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new;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1-связный список в общем случае</a:t>
            </a:r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3066" y="2898894"/>
            <a:ext cx="8691399" cy="21862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19024" y="3540014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3407" y="351677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833" y="460210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784" y="4051023"/>
            <a:ext cx="5760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new</a:t>
            </a:r>
            <a:endParaRPr lang="ru-RU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7593" y="3540147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600" y="2898895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item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065" y="3551432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8050" y="4613000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3489" y="3546967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6320" y="352306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3865" y="4570373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2024" y="4546945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RemoveAfter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удалить первый 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item);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871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*list    </a:t>
            </a:r>
            <a:r>
              <a:rPr lang="en-US" sz="1600" dirty="0" err="1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Из середины списка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Из начала списка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item                         </a:t>
            </a:r>
            <a:r>
              <a:rPr lang="en-US" sz="1600" dirty="0" err="1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6977" y="4262868"/>
            <a:ext cx="7127875" cy="1961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567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из 1-связного списка в общем случае</a:t>
            </a:r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*list    </a:t>
            </a:r>
            <a:r>
              <a:rPr lang="en-US" sz="1600" dirty="0" err="1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Из середины списка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Из начала списка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+mn-lt"/>
              </a:rPr>
              <a:t>item                         </a:t>
            </a:r>
            <a:r>
              <a:rPr lang="en-US" sz="1600" dirty="0" err="1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45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TValue 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08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110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2-связный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5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скорости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Получить текущие параметры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значение скорости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Кофемолка</a:t>
            </a: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Выключить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Начать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  <a:endParaRPr lang="en-US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Прекратить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перемалывание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https://commons.wikimedia.org/w/index.php?curid=1086183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1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544" y="3789040"/>
            <a:ext cx="80645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2-связного списка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-&gt;Next-&gt;Next-&gt;Previous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q-&gt;Next;   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free(q);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8920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8224" y="4566040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35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4923" y="4884299"/>
            <a:ext cx="5404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96566" y="4269161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78284" y="4255283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09577" y="4251060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245784" y="4873190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635136" y="4884299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127782" y="3861073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98734" y="393944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2335205" y="4068105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45808" y="394200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(2)</a:t>
            </a:r>
            <a:endParaRPr lang="ru-RU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44770" y="5161297"/>
            <a:ext cx="33646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(1)</a:t>
            </a:r>
            <a:endParaRPr lang="ru-RU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1"/>
            <a:ext cx="8089114" cy="29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 2-связный список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(q !=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-&gt;Next-&gt;Previous = q;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q-&gt;Next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q;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q-&gt;Previous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93457" y="2434100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53113" y="20256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5906" y="27523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89438" y="1642012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2771" y="2448000"/>
            <a:ext cx="5043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7673" y="20395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60466" y="27662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032" y="2455974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93688" y="2047496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66481" y="2774203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403389" y="3851156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3045" y="3442678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35838" y="4169385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/>
              <a:t>prev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855884" y="3851125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q</a:t>
            </a:r>
            <a:endParaRPr lang="ru-R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Циклический список</a:t>
            </a:r>
          </a:p>
          <a:p>
            <a:r>
              <a:rPr lang="ru-RU" dirty="0">
                <a:solidFill>
                  <a:schemeClr val="bg1"/>
                </a:solidFill>
              </a:rPr>
              <a:t>Стек</a:t>
            </a:r>
            <a:r>
              <a:rPr lang="en-US" dirty="0">
                <a:solidFill>
                  <a:schemeClr val="bg1"/>
                </a:solidFill>
              </a:rPr>
              <a:t> (stack)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Очередь</a:t>
            </a:r>
            <a:r>
              <a:rPr lang="en-US" dirty="0">
                <a:solidFill>
                  <a:schemeClr val="bg1"/>
                </a:solidFill>
              </a:rPr>
              <a:t> (queue)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Дек (</a:t>
            </a:r>
            <a:r>
              <a:rPr lang="en-US" dirty="0">
                <a:solidFill>
                  <a:schemeClr val="bg1"/>
                </a:solidFill>
              </a:rPr>
              <a:t>double-ended queue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deque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двухголовая очередь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Циклический список</a:t>
            </a:r>
          </a:p>
          <a:p>
            <a:r>
              <a:rPr lang="ru-RU" dirty="0"/>
              <a:t>Стек</a:t>
            </a:r>
            <a:r>
              <a:rPr lang="en-US" dirty="0"/>
              <a:t> (stack)</a:t>
            </a:r>
            <a:endParaRPr lang="ru-RU" dirty="0"/>
          </a:p>
          <a:p>
            <a:r>
              <a:rPr lang="ru-RU" dirty="0"/>
              <a:t>Очередь</a:t>
            </a:r>
            <a:r>
              <a:rPr lang="en-US" dirty="0"/>
              <a:t> (queue)</a:t>
            </a:r>
            <a:endParaRPr lang="ru-RU" dirty="0"/>
          </a:p>
          <a:p>
            <a:r>
              <a:rPr lang="ru-RU" dirty="0"/>
              <a:t>Дек (</a:t>
            </a:r>
            <a:r>
              <a:rPr lang="en-US" dirty="0"/>
              <a:t>double-ended queue</a:t>
            </a:r>
            <a:r>
              <a:rPr lang="ru-RU" dirty="0"/>
              <a:t>, </a:t>
            </a:r>
            <a:r>
              <a:rPr lang="en-US" dirty="0" err="1"/>
              <a:t>deque</a:t>
            </a:r>
            <a:r>
              <a:rPr lang="en-US" dirty="0"/>
              <a:t>, </a:t>
            </a:r>
            <a:r>
              <a:rPr lang="ru-RU" dirty="0"/>
              <a:t>двухголовая очередь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5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на основе списков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Циклический список</a:t>
            </a:r>
          </a:p>
          <a:p>
            <a:r>
              <a:rPr lang="ru-RU" dirty="0"/>
              <a:t>Стек</a:t>
            </a:r>
            <a:r>
              <a:rPr lang="en-US" dirty="0"/>
              <a:t> (stack)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(queue)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Дек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double-ended queue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deque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двухголовая очередь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117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64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340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493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циклический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Операции АТД список + создание одноэлементного цикла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определить наличие периода, 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68659</TotalTime>
  <Words>10000</Words>
  <Application>Microsoft Office PowerPoint</Application>
  <PresentationFormat>Widescreen</PresentationFormat>
  <Paragraphs>2324</Paragraphs>
  <Slides>156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0" baseType="lpstr">
      <vt:lpstr>Arial</vt:lpstr>
      <vt:lpstr>Calibri</vt:lpstr>
      <vt:lpstr>Consolas</vt:lpstr>
      <vt:lpstr>Office Theme</vt:lpstr>
      <vt:lpstr>Cписок и другие абстрактные типы данных</vt:lpstr>
      <vt:lpstr>PowerPoint Presentation</vt:lpstr>
      <vt:lpstr>План лекции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Определение АТД</vt:lpstr>
      <vt:lpstr>Определение АТД</vt:lpstr>
      <vt:lpstr>Определение АТД</vt:lpstr>
      <vt:lpstr>Определение АТД</vt:lpstr>
      <vt:lpstr>Определение АТД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Зачем использовать АТД?</vt:lpstr>
      <vt:lpstr>Зачем использовать АТД?</vt:lpstr>
      <vt:lpstr>Зачем использовать АТД?</vt:lpstr>
      <vt:lpstr>Зачем использовать АТД?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Описание АТД список на языке Си</vt:lpstr>
      <vt:lpstr>Пример использования АТД список</vt:lpstr>
      <vt:lpstr>Пример использования АТД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Реализация InsertAfter</vt:lpstr>
      <vt:lpstr>Вставка в 1-связный список в общем случае</vt:lpstr>
      <vt:lpstr>Реализация RemoveAfter</vt:lpstr>
      <vt:lpstr>Удаление из 1-связного списка в общем случае</vt:lpstr>
      <vt:lpstr>Удаление из 1-связного списка в общем случае</vt:lpstr>
      <vt:lpstr>Удаление из 1-связного списка в общем случае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Удаление из 2-связного списка</vt:lpstr>
      <vt:lpstr>Вставка в 2-связный список</vt:lpstr>
      <vt:lpstr>АТД на основе списков</vt:lpstr>
      <vt:lpstr>АТД на основе списков</vt:lpstr>
      <vt:lpstr>АТД на основе списков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стек</vt:lpstr>
      <vt:lpstr>АТД стек</vt:lpstr>
      <vt:lpstr>АТД стек</vt:lpstr>
      <vt:lpstr>АТД стек</vt:lpstr>
      <vt:lpstr>АТД стек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Стековый калькулятор</vt:lpstr>
      <vt:lpstr>Пример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Постфиксная запись выражений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Алгоритм сортировочной станции</vt:lpstr>
      <vt:lpstr>Построение постфиксной записи</vt:lpstr>
      <vt:lpstr>Построение постфиксной записи</vt:lpstr>
      <vt:lpstr>Построение постфиксной записи</vt:lpstr>
      <vt:lpstr>Пример</vt:lpstr>
      <vt:lpstr>Заключение</vt:lpstr>
      <vt:lpstr>Сумма без скобок</vt:lpstr>
      <vt:lpstr>Сумма без скобок</vt:lpstr>
      <vt:lpstr>Сумма произведений без скобок</vt:lpstr>
      <vt:lpstr>Сумма произведений без скобок</vt:lpstr>
      <vt:lpstr>Сумма произведений без скобок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684</cp:revision>
  <dcterms:created xsi:type="dcterms:W3CDTF">2009-10-04T13:10:58Z</dcterms:created>
  <dcterms:modified xsi:type="dcterms:W3CDTF">2022-11-15T18:41:38Z</dcterms:modified>
</cp:coreProperties>
</file>