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8"/>
  </p:notesMasterIdLst>
  <p:sldIdLst>
    <p:sldId id="256" r:id="rId2"/>
    <p:sldId id="257" r:id="rId3"/>
    <p:sldId id="391" r:id="rId4"/>
    <p:sldId id="408" r:id="rId5"/>
    <p:sldId id="409" r:id="rId6"/>
    <p:sldId id="410" r:id="rId7"/>
    <p:sldId id="432" r:id="rId8"/>
    <p:sldId id="433" r:id="rId9"/>
    <p:sldId id="434" r:id="rId10"/>
    <p:sldId id="435" r:id="rId11"/>
    <p:sldId id="412" r:id="rId12"/>
    <p:sldId id="414" r:id="rId13"/>
    <p:sldId id="415" r:id="rId14"/>
    <p:sldId id="416" r:id="rId15"/>
    <p:sldId id="417" r:id="rId16"/>
    <p:sldId id="413" r:id="rId17"/>
    <p:sldId id="418" r:id="rId18"/>
    <p:sldId id="419" r:id="rId19"/>
    <p:sldId id="420" r:id="rId20"/>
    <p:sldId id="375" r:id="rId21"/>
    <p:sldId id="421" r:id="rId22"/>
    <p:sldId id="422" r:id="rId23"/>
    <p:sldId id="423" r:id="rId24"/>
    <p:sldId id="424" r:id="rId25"/>
    <p:sldId id="350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339" r:id="rId34"/>
    <p:sldId id="344" r:id="rId35"/>
    <p:sldId id="451" r:id="rId36"/>
    <p:sldId id="452" r:id="rId37"/>
    <p:sldId id="453" r:id="rId38"/>
    <p:sldId id="454" r:id="rId39"/>
    <p:sldId id="477" r:id="rId40"/>
    <p:sldId id="340" r:id="rId41"/>
    <p:sldId id="341" r:id="rId42"/>
    <p:sldId id="342" r:id="rId43"/>
    <p:sldId id="377" r:id="rId44"/>
    <p:sldId id="392" r:id="rId45"/>
    <p:sldId id="376" r:id="rId46"/>
    <p:sldId id="378" r:id="rId47"/>
    <p:sldId id="379" r:id="rId48"/>
    <p:sldId id="381" r:id="rId49"/>
    <p:sldId id="380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3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78" r:id="rId69"/>
    <p:sldId id="354" r:id="rId70"/>
    <p:sldId id="437" r:id="rId71"/>
    <p:sldId id="438" r:id="rId72"/>
    <p:sldId id="439" r:id="rId73"/>
    <p:sldId id="440" r:id="rId74"/>
    <p:sldId id="353" r:id="rId75"/>
    <p:sldId id="441" r:id="rId76"/>
    <p:sldId id="442" r:id="rId77"/>
    <p:sldId id="443" r:id="rId78"/>
    <p:sldId id="444" r:id="rId79"/>
    <p:sldId id="445" r:id="rId80"/>
    <p:sldId id="446" r:id="rId81"/>
    <p:sldId id="447" r:id="rId82"/>
    <p:sldId id="343" r:id="rId83"/>
    <p:sldId id="352" r:id="rId84"/>
    <p:sldId id="448" r:id="rId85"/>
    <p:sldId id="449" r:id="rId86"/>
    <p:sldId id="450" r:id="rId87"/>
    <p:sldId id="479" r:id="rId88"/>
    <p:sldId id="455" r:id="rId89"/>
    <p:sldId id="355" r:id="rId90"/>
    <p:sldId id="356" r:id="rId91"/>
    <p:sldId id="456" r:id="rId92"/>
    <p:sldId id="457" r:id="rId93"/>
    <p:sldId id="458" r:id="rId94"/>
    <p:sldId id="459" r:id="rId95"/>
    <p:sldId id="460" r:id="rId96"/>
    <p:sldId id="461" r:id="rId97"/>
    <p:sldId id="357" r:id="rId98"/>
    <p:sldId id="462" r:id="rId99"/>
    <p:sldId id="463" r:id="rId100"/>
    <p:sldId id="464" r:id="rId101"/>
    <p:sldId id="465" r:id="rId102"/>
    <p:sldId id="359" r:id="rId103"/>
    <p:sldId id="466" r:id="rId104"/>
    <p:sldId id="467" r:id="rId105"/>
    <p:sldId id="468" r:id="rId106"/>
    <p:sldId id="469" r:id="rId107"/>
    <p:sldId id="358" r:id="rId108"/>
    <p:sldId id="470" r:id="rId109"/>
    <p:sldId id="471" r:id="rId110"/>
    <p:sldId id="472" r:id="rId111"/>
    <p:sldId id="473" r:id="rId112"/>
    <p:sldId id="436" r:id="rId113"/>
    <p:sldId id="474" r:id="rId114"/>
    <p:sldId id="475" r:id="rId115"/>
    <p:sldId id="476" r:id="rId116"/>
    <p:sldId id="374" r:id="rId1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BB53-0814-42BF-9B93-4FC15E88B468}" type="datetime1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A073-A9EB-475A-BD0B-509EDD6FDFF4}" type="datetime1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0B62-3F14-4981-87D7-BBE161508939}" type="datetime1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79380-1CDA-4480-84FA-5AC15036C02B}" type="datetime1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39CA-79F1-4723-9E0B-AC5A367C9E54}" type="datetime1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CE64-84D5-4DF1-9C06-FEA53BC747AD}" type="datetime1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E4E9-E782-4BE4-B47D-4D373834D24E}" type="datetime1">
              <a:rPr lang="ru-RU" smtClean="0"/>
              <a:t>16.09.2022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067-811C-4009-98CC-3D4CF30F5548}" type="datetime1">
              <a:rPr lang="ru-RU" smtClean="0"/>
              <a:t>16.09.2022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801D-8E5F-4CB5-8F92-766231BF944F}" type="datetime1">
              <a:rPr lang="ru-RU" smtClean="0"/>
              <a:t>16.09.2022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78F7-9EA6-4ABC-8EC5-DE073D6BFD42}" type="datetime1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330-6A84-473F-9F28-9B91D0A7AE78}" type="datetime1">
              <a:rPr lang="ru-RU" smtClean="0"/>
              <a:t>16.09.2022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62D4-F27F-4100-B5DA-E0D301E30DF7}" type="datetime1">
              <a:rPr lang="ru-RU" smtClean="0"/>
              <a:t>16.09.2022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Выражения </a:t>
            </a:r>
            <a:r>
              <a:rPr lang="ru-RU"/>
              <a:t>языка Си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/>
              <a:t>Идентификаторы</a:t>
            </a:r>
          </a:p>
          <a:p>
            <a:endParaRPr lang="ru-RU" dirty="0"/>
          </a:p>
          <a:p>
            <a:r>
              <a:rPr lang="ru-RU" dirty="0"/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8572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Побочный эффект *q++ != 0 проявится до начала вычисления *p = *q </a:t>
            </a:r>
            <a:endParaRPr lang="en-US" dirty="0"/>
          </a:p>
          <a:p>
            <a:pPr lvl="1"/>
            <a:r>
              <a:rPr lang="ru-RU" dirty="0"/>
              <a:t>Конец выражения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/>
          </a:p>
          <a:p>
            <a:pPr marL="12573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307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Побочный эффект *q++ != 0 проявится до начала вычисления *p = *q </a:t>
            </a:r>
            <a:endParaRPr lang="en-US" dirty="0"/>
          </a:p>
          <a:p>
            <a:pPr lvl="1"/>
            <a:r>
              <a:rPr lang="ru-RU" dirty="0"/>
              <a:t>Конец выражения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 != 0 &amp;&amp; *q != 0) *p++ = *q++;</a:t>
            </a:r>
          </a:p>
          <a:p>
            <a:pPr marL="857250" lvl="1" indent="-45720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(*q != 0) *p++ = *q++;</a:t>
            </a:r>
          </a:p>
          <a:p>
            <a:pPr marL="125730" indent="0">
              <a:buNone/>
            </a:pPr>
            <a:endParaRPr lang="ru-RU" dirty="0"/>
          </a:p>
          <a:p>
            <a:pPr marL="125730" indent="0">
              <a:buNone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2383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a = (*p++) ? (*p++) : 0; // чему равно a?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4053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Точка следования находится после первого *p++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838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p уже увеличена на 1 при вычислении второго *p++ 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5679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/>
              <a:t>p уже увеличена на 1 при вычислении второго *p++ 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140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A[3] = { 1,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2 }, *p = A;</a:t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(*p++) ? (*p++) : 0;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чему равно a?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  <a:p>
            <a:pPr lvl="1"/>
            <a:r>
              <a:rPr lang="ru-RU" sz="2400" dirty="0"/>
              <a:t>Точка следования находится после первого *p++</a:t>
            </a:r>
          </a:p>
          <a:p>
            <a:endParaRPr lang="ru-RU" sz="2800" dirty="0"/>
          </a:p>
          <a:p>
            <a:pPr lvl="1"/>
            <a:r>
              <a:rPr lang="ru-RU" sz="2400" dirty="0"/>
              <a:t>p уже увеличена на 1 при вычислении второго *p++ </a:t>
            </a:r>
          </a:p>
          <a:p>
            <a:endParaRPr lang="ru-RU" sz="2800" dirty="0"/>
          </a:p>
          <a:p>
            <a:r>
              <a:rPr lang="ru-RU" sz="2800" dirty="0"/>
              <a:t>Никогда, никогда не пишите так!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347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int i = 0, j = i++, k = i++;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// (1) </a:t>
            </a:r>
            <a:b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// (2)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7921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5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Не определен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93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60239"/>
              </p:ext>
            </p:extLst>
          </p:nvPr>
        </p:nvGraphicFramePr>
        <p:xfrm>
          <a:off x="762000" y="2354422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Число операндов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Приоритет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2 или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815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/>
              <a:t>Не определен</a:t>
            </a:r>
          </a:p>
          <a:p>
            <a:pPr lvl="2"/>
            <a:r>
              <a:rPr lang="ru-RU" dirty="0"/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i, </a:t>
            </a:r>
            <a:r>
              <a:rPr lang="ru-RU" dirty="0">
                <a:solidFill>
                  <a:schemeClr val="bg1"/>
                </a:solidFill>
              </a:rPr>
              <a:t>j и k – глобальные переменные, то не определены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j и k внутри f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и k внутри </a:t>
            </a:r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Значения </a:t>
            </a:r>
            <a:r>
              <a:rPr lang="en-US" dirty="0">
                <a:solidFill>
                  <a:schemeClr val="bg1"/>
                </a:solidFill>
              </a:rPr>
              <a:t>i </a:t>
            </a:r>
            <a:r>
              <a:rPr lang="ru-RU" dirty="0">
                <a:solidFill>
                  <a:schemeClr val="bg1"/>
                </a:solidFill>
              </a:rPr>
              <a:t>и j внутри </a:t>
            </a: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707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0, j = i++, k = i++;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(1) </a:t>
            </a:r>
            <a:b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 = f(i++) + g(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+ h(k++);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  <a:p>
            <a:r>
              <a:rPr lang="ru-RU" dirty="0"/>
              <a:t>Каждая из переменных i, j и k принимает новое значение перед входом в f, g и h соответственно, но при этом…</a:t>
            </a:r>
          </a:p>
          <a:p>
            <a:endParaRPr lang="ru-RU" dirty="0"/>
          </a:p>
          <a:p>
            <a:pPr lvl="1"/>
            <a:r>
              <a:rPr lang="ru-RU" dirty="0"/>
              <a:t>Не определен</a:t>
            </a:r>
          </a:p>
          <a:p>
            <a:pPr lvl="2"/>
            <a:r>
              <a:rPr lang="ru-RU" dirty="0"/>
              <a:t>Порядок вызова функций f(), g(), h() и порядок инкрементов i, j, k в строке 2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i, </a:t>
            </a:r>
            <a:r>
              <a:rPr lang="ru-RU" dirty="0"/>
              <a:t>j и k – глобальные переменные, то не определены</a:t>
            </a:r>
          </a:p>
          <a:p>
            <a:pPr lvl="2"/>
            <a:r>
              <a:rPr lang="ru-RU" dirty="0"/>
              <a:t>Значения j и k внутри f</a:t>
            </a:r>
          </a:p>
          <a:p>
            <a:pPr lvl="2"/>
            <a:r>
              <a:rPr lang="ru-RU" dirty="0"/>
              <a:t>Значения </a:t>
            </a:r>
            <a:r>
              <a:rPr lang="en-US" dirty="0"/>
              <a:t>i</a:t>
            </a:r>
            <a:r>
              <a:rPr lang="ru-RU" dirty="0"/>
              <a:t> и k внутри 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Значения </a:t>
            </a:r>
            <a:r>
              <a:rPr lang="en-US" dirty="0"/>
              <a:t>i </a:t>
            </a:r>
            <a:r>
              <a:rPr lang="ru-RU" dirty="0"/>
              <a:t>и j внутри </a:t>
            </a:r>
            <a:r>
              <a:rPr lang="en-US" dirty="0"/>
              <a:t>h</a:t>
            </a: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2075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не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682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Меньше побочных эффектов – лучше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689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 побочных эффектов – лучше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Более одного побочного эффекта с одним и тем же </a:t>
            </a:r>
            <a:r>
              <a:rPr lang="en-US" dirty="0">
                <a:solidFill>
                  <a:schemeClr val="bg1"/>
                </a:solidFill>
              </a:rPr>
              <a:t>l-value </a:t>
            </a:r>
            <a:r>
              <a:rPr lang="ru-RU" dirty="0">
                <a:solidFill>
                  <a:schemeClr val="bg1"/>
                </a:solidFill>
              </a:rPr>
              <a:t>между соседними точками следования ==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14469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Советы по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sz="4100" dirty="0"/>
              <a:t>использованию</a:t>
            </a:r>
            <a:r>
              <a:rPr lang="ru-RU" dirty="0"/>
              <a:t> побочных эффектов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Меньше побочных эффектов – лучше </a:t>
            </a:r>
          </a:p>
          <a:p>
            <a:endParaRPr lang="en-US" dirty="0"/>
          </a:p>
          <a:p>
            <a:r>
              <a:rPr lang="ru-RU" dirty="0"/>
              <a:t>Более одного побочного эффекта с одним и тем же </a:t>
            </a:r>
            <a:r>
              <a:rPr lang="en-US" dirty="0"/>
              <a:t>l-value </a:t>
            </a:r>
            <a:r>
              <a:rPr lang="ru-RU" dirty="0"/>
              <a:t>между соседними точками следования == </a:t>
            </a:r>
            <a:r>
              <a:rPr lang="en-US" dirty="0"/>
              <a:t>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528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Особенности исполнения операторов языка Си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Требования к операндам, значение и тип результата, побочные эффекты,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well-defined/implementation-specific/unspecified/undefined behavior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L-value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Точки следования</a:t>
            </a:r>
          </a:p>
          <a:p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16013"/>
              </p:ext>
            </p:extLst>
          </p:nvPr>
        </p:nvGraphicFramePr>
        <p:xfrm>
          <a:off x="762000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Приоритет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натуральное число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7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25846"/>
              </p:ext>
            </p:extLst>
          </p:nvPr>
        </p:nvGraphicFramePr>
        <p:xfrm>
          <a:off x="762285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Ассоциативность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нет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>
                          <a:solidFill>
                            <a:schemeClr val="bg1"/>
                          </a:solidFill>
                        </a:rPr>
                        <a:t>левая или правая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34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81296"/>
              </p:ext>
            </p:extLst>
          </p:nvPr>
        </p:nvGraphicFramePr>
        <p:xfrm>
          <a:off x="762000" y="1752601"/>
          <a:ext cx="109728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левая или 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40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Используются для неявной расстановки скобок в бесскобочных выражениях с двумя и более операторами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операторов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16223"/>
              </p:ext>
            </p:extLst>
          </p:nvPr>
        </p:nvGraphicFramePr>
        <p:xfrm>
          <a:off x="758139" y="1602319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Число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Приоритет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Ассоциативность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r>
                        <a:rPr lang="ru-RU" sz="4000" dirty="0"/>
                        <a:t>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префиксный)</a:t>
                      </a:r>
                      <a:endParaRPr lang="ru-RU" sz="4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натуральное число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0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0" dirty="0"/>
                        <a:t>1 </a:t>
                      </a:r>
                      <a:r>
                        <a:rPr lang="ru-RU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400" dirty="0"/>
                        <a:t>постфиксный)</a:t>
                      </a:r>
                      <a:endParaRPr lang="ru-RU" sz="6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натуральное число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 или 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левая или правая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65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в выражении нет скобок и есть два или более операторов, то связываем скобками 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одноместные операторы с идентификаторами и константами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2- и 3-местные операторы 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При одинаковом приоритете в соответствии с ассоциативностью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74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 выражении нет скобок и есть два или более операторов, то связываем скобками </a:t>
            </a:r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одноместные операторы с идентификаторами и константами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2- и 3-местные операторы 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При одинаковом приоритете в соответствии с ассоциативностью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7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 выражении нет скобок и есть два или более операторов, то связываем скобками </a:t>
            </a:r>
          </a:p>
          <a:p>
            <a:pPr lvl="1"/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все одноместные операторы с идентификаторами и константами </a:t>
            </a:r>
          </a:p>
          <a:p>
            <a:pPr lvl="2"/>
            <a:r>
              <a:rPr lang="ru-RU" dirty="0"/>
              <a:t>В порядке убывания приоритетов</a:t>
            </a:r>
            <a:r>
              <a:rPr lang="en-US" dirty="0"/>
              <a:t> (</a:t>
            </a:r>
            <a:r>
              <a:rPr lang="ru-RU" dirty="0"/>
              <a:t>если есть префиксные и постфиксные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2- и 3-местные операторы 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порядке убывания приоритетов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При одинаковом приоритете в соответствии с ассоциативностью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0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Неявная расстановка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 выражении нет скобок и есть два или более операторов, то связываем скобками </a:t>
            </a:r>
          </a:p>
          <a:p>
            <a:pPr lvl="1"/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все одноместные операторы с идентификаторами и константами </a:t>
            </a:r>
          </a:p>
          <a:p>
            <a:pPr lvl="2"/>
            <a:r>
              <a:rPr lang="ru-RU" dirty="0"/>
              <a:t>В порядке убывания приоритетов </a:t>
            </a:r>
            <a:r>
              <a:rPr lang="en-US" dirty="0"/>
              <a:t>(</a:t>
            </a:r>
            <a:r>
              <a:rPr lang="ru-RU" dirty="0"/>
              <a:t>если есть префиксные и постфиксные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ru-RU" dirty="0"/>
          </a:p>
          <a:p>
            <a:pPr marL="971550" lvl="1" indent="-514350">
              <a:buFont typeface="+mj-lt"/>
              <a:buAutoNum type="arabicPeriod" startAt="2"/>
            </a:pPr>
            <a:r>
              <a:rPr lang="ru-RU" dirty="0"/>
              <a:t>все 2- и 3-местные операторы с оставшимися идентификаторами и константами и получившимися на предыдущем шаге выражениями в скобках</a:t>
            </a:r>
          </a:p>
          <a:p>
            <a:pPr lvl="2"/>
            <a:r>
              <a:rPr lang="ru-RU" dirty="0"/>
              <a:t>В порядке убывания приоритетов</a:t>
            </a:r>
          </a:p>
          <a:p>
            <a:pPr lvl="3"/>
            <a:r>
              <a:rPr lang="ru-RU" dirty="0"/>
              <a:t>При одинаковом приоритете в соответствии с ассоциативностью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5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Из чего и как строятся выражения?</a:t>
            </a:r>
          </a:p>
          <a:p>
            <a:pPr lvl="1"/>
            <a:r>
              <a:rPr lang="ru-RU" dirty="0"/>
              <a:t>Характеристики операторов</a:t>
            </a:r>
          </a:p>
          <a:p>
            <a:pPr lvl="1"/>
            <a:r>
              <a:rPr lang="ru-RU" dirty="0"/>
              <a:t>Неявная расстановка скобок</a:t>
            </a:r>
          </a:p>
          <a:p>
            <a:r>
              <a:rPr lang="ru-RU" dirty="0"/>
              <a:t>Что такое побочный эффект</a:t>
            </a:r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well-defined/implementation-specific/unspecified/undefined behavior</a:t>
            </a:r>
            <a:endParaRPr lang="ru-RU" dirty="0"/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Точки следования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16666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П(*) </a:t>
                      </a:r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?</a:t>
                      </a:r>
                      <a:r>
                        <a:rPr lang="en-US" sz="32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П(+)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Возможные расстановки скобок в х*х+у*у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52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60265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4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33959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(х*(х+у))*у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33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24841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(х*(х+у))*у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((х*х)+у)*у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х*(х+(у*у))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))*у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х*((</a:t>
                      </a:r>
                      <a:r>
                        <a:rPr lang="ru-RU" sz="3200" dirty="0" err="1">
                          <a:solidFill>
                            <a:schemeClr val="bg1"/>
                          </a:solidFill>
                        </a:rPr>
                        <a:t>х+у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)*у)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chemeClr val="bg1"/>
                          </a:solidFill>
                        </a:rPr>
                        <a:t>(х*х)+(у*у)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32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приоритетов</a:t>
            </a:r>
            <a:r>
              <a:rPr lang="en-US" dirty="0"/>
              <a:t> </a:t>
            </a:r>
            <a:r>
              <a:rPr lang="ru-RU" dirty="0"/>
              <a:t>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38762"/>
              </p:ext>
            </p:extLst>
          </p:nvPr>
        </p:nvGraphicFramePr>
        <p:xfrm>
          <a:off x="609600" y="1628800"/>
          <a:ext cx="10972800" cy="463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9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4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П(*) </a:t>
                      </a:r>
                      <a:r>
                        <a:rPr lang="en-US" sz="3200" dirty="0"/>
                        <a:t>?</a:t>
                      </a:r>
                      <a:r>
                        <a:rPr lang="en-US" sz="3200" baseline="0" dirty="0"/>
                        <a:t> </a:t>
                      </a:r>
                      <a:r>
                        <a:rPr lang="ru-RU" sz="3200" dirty="0"/>
                        <a:t>П(+)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Возможные расстановки скобок в х*х+у*у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</a:t>
                      </a:r>
                      <a:endParaRPr lang="ru-RU" sz="32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3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(х*(х+у))*у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380">
                <a:tc rowSpan="3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==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((х*х)+у)*у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х*(х+(у*у))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))*у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/>
                        <a:t>х*((</a:t>
                      </a:r>
                      <a:r>
                        <a:rPr lang="ru-RU" sz="3200" dirty="0" err="1"/>
                        <a:t>х+у</a:t>
                      </a:r>
                      <a:r>
                        <a:rPr lang="ru-RU" sz="3200" dirty="0"/>
                        <a:t>)*у)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(х*х)+(у*у)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53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Левоассоциативные</a:t>
            </a:r>
            <a:r>
              <a:rPr lang="ru-RU" sz="2800" dirty="0">
                <a:solidFill>
                  <a:schemeClr val="bg1"/>
                </a:solidFill>
              </a:rPr>
              <a:t> – слева направо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Правоассоциативные</a:t>
            </a:r>
            <a:r>
              <a:rPr lang="ru-RU" sz="2800" dirty="0">
                <a:solidFill>
                  <a:schemeClr val="bg1"/>
                </a:solidFill>
              </a:rPr>
              <a:t>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138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26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2939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78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sz="2800" dirty="0"/>
              <a:t>Левая – слева направо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Правая – справа налево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61518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609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sz="2800" dirty="0"/>
              <a:t>Левая – слева направо</a:t>
            </a:r>
          </a:p>
          <a:p>
            <a:endParaRPr lang="ru-RU" sz="2800" dirty="0"/>
          </a:p>
          <a:p>
            <a:r>
              <a:rPr lang="ru-RU" sz="2800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расстановка скобок неоднозначна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31903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7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74472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А(–)</a:t>
                      </a:r>
                    </a:p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А(+)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Расстановка скобок в х-х+у-у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Выражение – это последовательность операторов, операндов и скобок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Именует значение или функцию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записывает значения в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1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439715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л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((х-х)+у)-у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16716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((х-х)+у)-у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п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>
                          <a:solidFill>
                            <a:schemeClr val="bg1"/>
                          </a:solidFill>
                        </a:rPr>
                        <a:t>х-(х+(у-у))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33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Влияние ассоциативности на расстановку скобок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800" dirty="0"/>
              <a:t>Ассоциативность задает неявную расстановку скобок в выражениях, содержащих операторы одного приоритета</a:t>
            </a:r>
          </a:p>
          <a:p>
            <a:endParaRPr lang="ru-RU" sz="2800" dirty="0"/>
          </a:p>
          <a:p>
            <a:r>
              <a:rPr lang="ru-RU" dirty="0"/>
              <a:t>Левая – слева направо</a:t>
            </a:r>
          </a:p>
          <a:p>
            <a:endParaRPr lang="ru-RU" dirty="0"/>
          </a:p>
          <a:p>
            <a:r>
              <a:rPr lang="ru-RU" dirty="0"/>
              <a:t>Правая – справа налево</a:t>
            </a:r>
          </a:p>
          <a:p>
            <a:endParaRPr lang="ru-RU" sz="2800" dirty="0"/>
          </a:p>
          <a:p>
            <a:r>
              <a:rPr lang="ru-RU" sz="2800" dirty="0"/>
              <a:t>Операторы языка Си одного приоритета имеют одинаковую ассоциативность</a:t>
            </a:r>
          </a:p>
          <a:p>
            <a:pPr lvl="1"/>
            <a:r>
              <a:rPr lang="ru-RU" sz="2400" dirty="0"/>
              <a:t>Иначе расстановка скобок неоднозначна</a:t>
            </a:r>
            <a:endParaRPr lang="ru-RU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388960"/>
              </p:ext>
            </p:extLst>
          </p:nvPr>
        </p:nvGraphicFramePr>
        <p:xfrm>
          <a:off x="6197598" y="1600201"/>
          <a:ext cx="5384801" cy="452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6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А(–)</a:t>
                      </a:r>
                    </a:p>
                    <a:p>
                      <a:pPr algn="ctr"/>
                      <a:r>
                        <a:rPr lang="ru-RU" sz="3600" dirty="0"/>
                        <a:t>А(+)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Расстановка скобок в х-х+у-у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((х-х)+у)-у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654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х-(х+(у-у))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867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/>
              <a:t>Что такое побочный эффект</a:t>
            </a:r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well-defined/implementation-specific/unspecified/undefined behavior</a:t>
            </a:r>
            <a:endParaRPr lang="ru-RU" dirty="0"/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Точки следования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972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Побочный эффект вычисления (</a:t>
            </a:r>
            <a:r>
              <a:rPr lang="en-US" dirty="0">
                <a:solidFill>
                  <a:schemeClr val="bg1"/>
                </a:solidFill>
              </a:rPr>
              <a:t>side effect</a:t>
            </a:r>
            <a:r>
              <a:rPr lang="ru-RU" dirty="0">
                <a:solidFill>
                  <a:schemeClr val="bg1"/>
                </a:solidFill>
              </a:rPr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Обычное присваивание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78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Обычное присваивание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x = 1;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978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Постфиксные ++ и --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0; A[i++]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i++;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64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i++;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>
                <a:solidFill>
                  <a:schemeClr val="bg1"/>
                </a:solidFill>
              </a:rPr>
              <a:t>A[0]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A[1]</a:t>
            </a:r>
            <a:r>
              <a:rPr lang="ru-RU" dirty="0">
                <a:solidFill>
                  <a:schemeClr val="bg1"/>
                </a:solidFill>
              </a:rPr>
              <a:t>? Чему будет равно: </a:t>
            </a:r>
            <a:r>
              <a:rPr lang="en-US" dirty="0">
                <a:solidFill>
                  <a:schemeClr val="bg1"/>
                </a:solidFill>
              </a:rPr>
              <a:t>0 </a:t>
            </a:r>
            <a:r>
              <a:rPr lang="ru-RU" dirty="0">
                <a:solidFill>
                  <a:schemeClr val="bg1"/>
                </a:solidFill>
              </a:rPr>
              <a:t>или 1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В каком порядке исполнятся ++?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Определён ли вообще порядок исполнения ++?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02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побочный эффект?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Побочный эффект вычисления (</a:t>
            </a:r>
            <a:r>
              <a:rPr lang="en-US" dirty="0"/>
              <a:t>side effect</a:t>
            </a:r>
            <a:r>
              <a:rPr lang="ru-RU" dirty="0"/>
              <a:t>) выражения – это факт изменения содержимого ячеек памяти в процессе вычисления выражения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Обычное присваивание</a:t>
            </a:r>
          </a:p>
          <a:p>
            <a:pPr lvl="1"/>
            <a:r>
              <a:rPr lang="en-US" dirty="0"/>
              <a:t>x = 1;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Постфиксные ++ и --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0; A[i++]</a:t>
            </a:r>
            <a:r>
              <a:rPr lang="ru-RU" dirty="0"/>
              <a:t>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en-US" dirty="0"/>
              <a:t>i++;</a:t>
            </a:r>
            <a:endParaRPr lang="ru-RU" dirty="0"/>
          </a:p>
          <a:p>
            <a:pPr lvl="2"/>
            <a:r>
              <a:rPr lang="ru-RU" dirty="0"/>
              <a:t>Изменится </a:t>
            </a:r>
            <a:r>
              <a:rPr lang="en-US" dirty="0"/>
              <a:t>A[0] </a:t>
            </a:r>
            <a:r>
              <a:rPr lang="ru-RU" dirty="0"/>
              <a:t>или </a:t>
            </a:r>
            <a:r>
              <a:rPr lang="en-US" dirty="0"/>
              <a:t>A[1]</a:t>
            </a:r>
            <a:r>
              <a:rPr lang="ru-RU" dirty="0"/>
              <a:t>? Чему будет равно: </a:t>
            </a:r>
            <a:r>
              <a:rPr lang="en-US" dirty="0"/>
              <a:t>0 </a:t>
            </a:r>
            <a:r>
              <a:rPr lang="ru-RU" dirty="0"/>
              <a:t>или 1</a:t>
            </a:r>
            <a:r>
              <a:rPr lang="en-US" dirty="0"/>
              <a:t>?</a:t>
            </a:r>
            <a:endParaRPr lang="ru-RU" dirty="0"/>
          </a:p>
          <a:p>
            <a:pPr lvl="2"/>
            <a:r>
              <a:rPr lang="ru-RU" dirty="0"/>
              <a:t>В каком порядке исполнятся ++?</a:t>
            </a:r>
          </a:p>
          <a:p>
            <a:pPr lvl="2"/>
            <a:r>
              <a:rPr lang="ru-RU" dirty="0"/>
              <a:t>Определён ли вообще порядок исполнения ++?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73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/>
              <a:t>Особенности исполнения операторов языка Си</a:t>
            </a:r>
          </a:p>
          <a:p>
            <a:pPr lvl="1"/>
            <a:r>
              <a:rPr lang="ru-RU" dirty="0"/>
              <a:t>Требования к операндам, значение и тип результата, побочные эффекты, </a:t>
            </a:r>
            <a:r>
              <a:rPr lang="en-US" dirty="0"/>
              <a:t>well-defined/implementation-specific/unspecified/undefined behavior</a:t>
            </a:r>
            <a:endParaRPr lang="ru-RU" dirty="0"/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Точки следования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92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Описывает вычисление значения, либо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Именует значение или функцию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47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199561"/>
              </p:ext>
            </p:extLst>
          </p:nvPr>
        </p:nvGraphicFramePr>
        <p:xfrm>
          <a:off x="335359" y="1268760"/>
          <a:ext cx="1152128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Ассоц-ность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Переменные</a:t>
                      </a:r>
                    </a:p>
                    <a:p>
                      <a:pPr algn="ctr"/>
                      <a:r>
                        <a:rPr lang="ru-RU" sz="1400" dirty="0"/>
                        <a:t>Константы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значению константы или переменной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атомарный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a[k]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элементу массива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Вызов функции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элементу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 err="1"/>
                        <a:t>struct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/>
                        <a:t>union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Доступ к элементу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dirty="0" err="1"/>
                        <a:t>struct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/>
                        <a:t>union</a:t>
                      </a:r>
                      <a:r>
                        <a:rPr lang="ru-RU" sz="1400" dirty="0"/>
                        <a:t> через</a:t>
                      </a:r>
                      <a:r>
                        <a:rPr lang="ru-RU" sz="1400" baseline="0" dirty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++ </a:t>
                      </a:r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к значению </a:t>
                      </a:r>
                      <a:r>
                        <a:rPr lang="en-US" sz="1400" dirty="0"/>
                        <a:t>k </a:t>
                      </a:r>
                      <a:r>
                        <a:rPr lang="ru-RU" sz="1400" dirty="0"/>
                        <a:t>и</a:t>
                      </a:r>
                      <a:r>
                        <a:rPr lang="ru-RU" sz="1400" baseline="0" dirty="0"/>
                        <a:t> послед. у</a:t>
                      </a:r>
                      <a:r>
                        <a:rPr lang="ru-RU" sz="1400" dirty="0"/>
                        <a:t>величение или уменьшение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k </a:t>
                      </a:r>
                      <a:r>
                        <a:rPr lang="ru-RU" sz="1400" baseline="0" dirty="0"/>
                        <a:t>на 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постфиксный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++</a:t>
                      </a:r>
                      <a:r>
                        <a:rPr lang="en-US" sz="1400" dirty="0"/>
                        <a:t>k</a:t>
                      </a:r>
                      <a:r>
                        <a:rPr lang="ru-RU" sz="1400" dirty="0"/>
                        <a:t> --</a:t>
                      </a:r>
                      <a:r>
                        <a:rPr lang="en-US" sz="1400" dirty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Увеличение или уменьшение</a:t>
                      </a:r>
                      <a:r>
                        <a:rPr lang="ru-RU" sz="1400" baseline="0" dirty="0"/>
                        <a:t> </a:t>
                      </a:r>
                      <a:r>
                        <a:rPr lang="en-US" sz="1400" baseline="0" dirty="0"/>
                        <a:t>k </a:t>
                      </a:r>
                      <a:r>
                        <a:rPr lang="ru-RU" sz="1400" baseline="0" dirty="0"/>
                        <a:t>на 1 и послед. д</a:t>
                      </a:r>
                      <a:r>
                        <a:rPr lang="ru-RU" sz="1400" dirty="0"/>
                        <a:t>оступ к полученному значению </a:t>
                      </a:r>
                      <a:r>
                        <a:rPr lang="en-US" sz="1400" dirty="0"/>
                        <a:t>k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sizeof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Размер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значения</a:t>
                      </a:r>
                      <a:r>
                        <a:rPr lang="ru-RU" sz="1400" baseline="0" dirty="0"/>
                        <a:t> или типа </a:t>
                      </a:r>
                      <a:r>
                        <a:rPr lang="ru-RU" sz="1400" dirty="0"/>
                        <a:t>в</a:t>
                      </a:r>
                      <a:r>
                        <a:rPr lang="ru-RU" sz="1400" baseline="0" dirty="0"/>
                        <a:t> байтах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НЕ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-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Смена знака числа (-) или НОП (+)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Взятие</a:t>
                      </a:r>
                      <a:r>
                        <a:rPr lang="ru-RU" sz="1400" baseline="0" dirty="0"/>
                        <a:t> </a:t>
                      </a:r>
                      <a:r>
                        <a:rPr lang="ru-RU" sz="1400" dirty="0"/>
                        <a:t>адреса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39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5027"/>
              </p:ext>
            </p:extLst>
          </p:nvPr>
        </p:nvGraphicFramePr>
        <p:xfrm>
          <a:off x="335360" y="1268760"/>
          <a:ext cx="1152128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6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Ассоциативность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Доступ через</a:t>
                      </a:r>
                      <a:r>
                        <a:rPr lang="ru-RU" sz="1400" baseline="0" dirty="0"/>
                        <a:t> указатель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префиксный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(имя типа)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i="0" dirty="0"/>
                        <a:t>Преобразование</a:t>
                      </a:r>
                      <a:r>
                        <a:rPr lang="ru-RU" sz="1400" dirty="0"/>
                        <a:t> типа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префиксный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* /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Умножение, деление, 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Сложение, вычитание чисел и указателей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&lt;&lt; 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Сдвиг влево или вправо в 2 с.с.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&lt; &gt; &lt;=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Сравнение чисел и указателей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==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Проверка равенства и различия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исключающее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Побитовое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Логическое ИЛИ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 ? в1 : в2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baseline="0" dirty="0"/>
                        <a:t>в1 (если с != 0) или в2 (если с == 0)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тернарный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925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Приоритеты операторов в языке Си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805603"/>
              </p:ext>
            </p:extLst>
          </p:nvPr>
        </p:nvGraphicFramePr>
        <p:xfrm>
          <a:off x="407368" y="2885936"/>
          <a:ext cx="11377265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Лексемы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Класс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Приор-т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Ассоц-ность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= += -= *= /= %= &lt;&lt;= &gt;&gt;= &amp;= ^= 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Вычисление</a:t>
                      </a:r>
                      <a:r>
                        <a:rPr lang="ru-RU" sz="1400" baseline="0" dirty="0"/>
                        <a:t> правого операнда и послед. запись полученного значения в ячеку памяти, определяемую левым операндом (п</a:t>
                      </a:r>
                      <a:r>
                        <a:rPr lang="ru-RU" sz="1400" dirty="0"/>
                        <a:t>рисваивание)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справа налево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Последовательное вычисление операндов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бинарный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слева направо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32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языка Си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792965"/>
              </p:ext>
            </p:extLst>
          </p:nvPr>
        </p:nvGraphicFramePr>
        <p:xfrm>
          <a:off x="609600" y="1600200"/>
          <a:ext cx="109728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 меняется состояние памяти при </a:t>
                      </a:r>
                      <a:r>
                        <a:rPr lang="ru-RU" baseline="0" dirty="0"/>
                        <a:t>исполнения самой операции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исключая побочные эффекты при вычислении операндов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</a:t>
                      </a:r>
                      <a:r>
                        <a:rPr lang="ru-RU" baseline="0" dirty="0"/>
                        <a:t>-</a:t>
                      </a:r>
                      <a:r>
                        <a:rPr lang="en-US" baseline="0" dirty="0"/>
                        <a:t>defined</a:t>
                      </a:r>
                      <a:r>
                        <a:rPr lang="ru-RU" baseline="0" dirty="0"/>
                        <a:t> (</a:t>
                      </a:r>
                      <a:r>
                        <a:rPr lang="en-US" baseline="0" dirty="0"/>
                        <a:t>standard</a:t>
                      </a:r>
                      <a:r>
                        <a:rPr lang="ru-RU" baseline="0" dirty="0"/>
                        <a:t>)</a:t>
                      </a:r>
                      <a:r>
                        <a:rPr lang="en-US" baseline="0" dirty="0"/>
                        <a:t>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Поведение, описанное в стандарте</a:t>
                      </a:r>
                      <a:r>
                        <a:rPr lang="ru-RU" baseline="0" dirty="0"/>
                        <a:t>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Implementation-defined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r>
                        <a:rPr lang="ru-RU" baseline="0" dirty="0"/>
                        <a:t>оведение, описанное в документации компилятора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Одно из нескольких поведений, описанных в стандарте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Поведение, неописанное ни в стандарте, ни в документации компилятора языка 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74105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004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Первичные выражения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983210"/>
              </p:ext>
            </p:extLst>
          </p:nvPr>
        </p:nvGraphicFramePr>
        <p:xfrm>
          <a:off x="609599" y="1600201"/>
          <a:ext cx="10972801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5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Идентификатор, явная константа, строковый литерал или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по описанию; константа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по записи; литерал, функция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указатель;</a:t>
                      </a:r>
                      <a:r>
                        <a:rPr lang="ru-RU" baseline="0" dirty="0"/>
                        <a:t> (</a:t>
                      </a:r>
                      <a:r>
                        <a:rPr lang="ru-RU" baseline="0" dirty="0" err="1"/>
                        <a:t>выр</a:t>
                      </a:r>
                      <a:r>
                        <a:rPr lang="ru-RU" baseline="0" dirty="0"/>
                        <a:t>)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тип </a:t>
                      </a:r>
                      <a:r>
                        <a:rPr lang="ru-RU" dirty="0" err="1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читаем из памяти во время исполнения;</a:t>
                      </a:r>
                      <a:endParaRPr lang="en-US" dirty="0"/>
                    </a:p>
                    <a:p>
                      <a:r>
                        <a:rPr lang="ru-RU" dirty="0"/>
                        <a:t>константа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по записи во время компиляции;</a:t>
                      </a:r>
                      <a:endParaRPr lang="en-US" dirty="0"/>
                    </a:p>
                    <a:p>
                      <a:r>
                        <a:rPr lang="ru-RU" dirty="0"/>
                        <a:t>литерал, функция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во время линковки;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вычисляем </a:t>
                      </a:r>
                      <a:r>
                        <a:rPr lang="ru-RU" dirty="0" err="1"/>
                        <a:t>выр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</a:t>
                      </a:r>
                      <a:r>
                        <a:rPr lang="ru-RU" baseline="0" dirty="0"/>
                        <a:t>-</a:t>
                      </a:r>
                      <a:r>
                        <a:rPr lang="en-US" baseline="0" dirty="0"/>
                        <a:t>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Константы, литералы, функции, (</a:t>
                      </a:r>
                      <a:r>
                        <a:rPr lang="ru-RU" dirty="0" err="1"/>
                        <a:t>выр</a:t>
                      </a:r>
                      <a:r>
                        <a:rPr lang="ru-RU" dirty="0"/>
                        <a:t>)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всегда; переменная 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если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Вещественные константы</a:t>
                      </a:r>
                      <a:r>
                        <a:rPr lang="ru-RU" baseline="0" dirty="0"/>
                        <a:t>, записанные в 10 </a:t>
                      </a:r>
                      <a:r>
                        <a:rPr lang="ru-RU" baseline="0" dirty="0" err="1"/>
                        <a:t>с.с</a:t>
                      </a:r>
                      <a:r>
                        <a:rPr lang="ru-RU" baseline="0" dirty="0"/>
                        <a:t>. и </a:t>
                      </a:r>
                      <a:r>
                        <a:rPr lang="ru-RU" dirty="0"/>
                        <a:t>неточно представимые в 2 </a:t>
                      </a:r>
                      <a:r>
                        <a:rPr lang="ru-RU" dirty="0" err="1"/>
                        <a:t>с.с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&gt;</a:t>
                      </a:r>
                      <a:r>
                        <a:rPr lang="ru-RU" dirty="0"/>
                        <a:t> если</a:t>
                      </a:r>
                      <a:r>
                        <a:rPr lang="ru-RU" baseline="0" dirty="0"/>
                        <a:t> не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70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массива</a:t>
            </a:r>
            <a:r>
              <a:rPr lang="en-US" dirty="0"/>
              <a:t> A[k]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115712"/>
              </p:ext>
            </p:extLst>
          </p:nvPr>
        </p:nvGraphicFramePr>
        <p:xfrm>
          <a:off x="630841" y="1602000"/>
          <a:ext cx="1097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имеет тип </a:t>
                      </a:r>
                      <a:r>
                        <a:rPr lang="en-US" dirty="0"/>
                        <a:t>T*, </a:t>
                      </a:r>
                      <a:r>
                        <a:rPr lang="ru-RU" dirty="0"/>
                        <a:t>выражение </a:t>
                      </a:r>
                      <a:r>
                        <a:rPr lang="en-US" dirty="0"/>
                        <a:t>k </a:t>
                      </a:r>
                      <a:r>
                        <a:rPr lang="ru-RU" dirty="0"/>
                        <a:t>имеет целочисленный</a:t>
                      </a:r>
                      <a:r>
                        <a:rPr lang="ru-RU" baseline="0" dirty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</a:t>
                      </a:r>
                      <a:r>
                        <a:rPr lang="ru-RU" baseline="0" dirty="0"/>
                        <a:t>начение, начиная с адреса </a:t>
                      </a:r>
                      <a:r>
                        <a:rPr lang="en-US" dirty="0"/>
                        <a:t>A + k*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по адресам </a:t>
                      </a:r>
                      <a:r>
                        <a:rPr lang="en-US" dirty="0"/>
                        <a:t>[A + 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(T)*k, A + </a:t>
                      </a:r>
                      <a:r>
                        <a:rPr lang="ru-RU" dirty="0"/>
                        <a:t>размер</a:t>
                      </a:r>
                      <a:r>
                        <a:rPr lang="en-US" dirty="0"/>
                        <a:t>(T)*(k+1) - 1</a:t>
                      </a:r>
                      <a:r>
                        <a:rPr lang="en-US" baseline="0" dirty="0"/>
                        <a:t> ]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доступна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</a:t>
                      </a:r>
                      <a:r>
                        <a:rPr lang="ru-RU" baseline="0" dirty="0"/>
                        <a:t> ей присвоено значение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адрес 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кратен размер(Т)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Очередность вычисления А и 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Нарушены условия </a:t>
                      </a:r>
                      <a:r>
                        <a:rPr lang="en-US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6839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276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Вызов функции </a:t>
            </a:r>
            <a:r>
              <a:rPr lang="en-US" dirty="0"/>
              <a:t>f(…)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480095"/>
              </p:ext>
            </p:extLst>
          </p:nvPr>
        </p:nvGraphicFramePr>
        <p:xfrm>
          <a:off x="609600" y="1602000"/>
          <a:ext cx="1097280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2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f </a:t>
                      </a:r>
                      <a:r>
                        <a:rPr lang="ru-RU" baseline="0" dirty="0"/>
                        <a:t>– функция</a:t>
                      </a:r>
                    </a:p>
                    <a:p>
                      <a:r>
                        <a:rPr lang="ru-RU" baseline="0" dirty="0"/>
                        <a:t>типы выражений в </a:t>
                      </a:r>
                      <a:r>
                        <a:rPr lang="en-US" baseline="0" dirty="0"/>
                        <a:t>... </a:t>
                      </a:r>
                      <a:r>
                        <a:rPr lang="ru-RU" baseline="0" dirty="0"/>
                        <a:t>неявно преобразуются к типам параметров </a:t>
                      </a:r>
                      <a:r>
                        <a:rPr lang="en-US" baseline="0" dirty="0"/>
                        <a:t>f</a:t>
                      </a:r>
                      <a:r>
                        <a:rPr lang="ru-RU" baseline="0" dirty="0"/>
                        <a:t> -- см.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Вычисление </a:t>
                      </a:r>
                      <a:r>
                        <a:rPr lang="ru-RU" baseline="0" dirty="0"/>
                        <a:t>выражений в </a:t>
                      </a:r>
                      <a:r>
                        <a:rPr lang="en-US" baseline="0" dirty="0"/>
                        <a:t>...</a:t>
                      </a:r>
                      <a:r>
                        <a:rPr lang="ru-RU" baseline="0" dirty="0"/>
                        <a:t>, в</a:t>
                      </a:r>
                      <a:r>
                        <a:rPr lang="ru-RU" dirty="0"/>
                        <a:t>ычисление выражения </a:t>
                      </a:r>
                      <a:r>
                        <a:rPr lang="en-US" dirty="0"/>
                        <a:t>f</a:t>
                      </a:r>
                      <a:r>
                        <a:rPr lang="ru-RU" dirty="0"/>
                        <a:t>, исполнение тела </a:t>
                      </a:r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Создание «стекового кадра» на время работы тела </a:t>
                      </a:r>
                      <a:r>
                        <a:rPr lang="en-US" dirty="0"/>
                        <a:t>f</a:t>
                      </a:r>
                      <a:r>
                        <a:rPr lang="ru-RU" dirty="0"/>
                        <a:t> для</a:t>
                      </a:r>
                      <a:r>
                        <a:rPr lang="ru-RU" baseline="0" dirty="0"/>
                        <a:t> хранения локальных переменных из тела </a:t>
                      </a:r>
                      <a:r>
                        <a:rPr lang="en-US" baseline="0" dirty="0"/>
                        <a:t>f</a:t>
                      </a:r>
                      <a:r>
                        <a:rPr lang="ru-RU" baseline="0" dirty="0"/>
                        <a:t>, результата </a:t>
                      </a:r>
                      <a:r>
                        <a:rPr lang="en-US" baseline="0" dirty="0"/>
                        <a:t>f</a:t>
                      </a:r>
                      <a:r>
                        <a:rPr lang="ru-RU" baseline="0" dirty="0"/>
                        <a:t> и адреса возврата из </a:t>
                      </a:r>
                      <a:r>
                        <a:rPr lang="en-US" baseline="0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Достаточно</a:t>
                      </a:r>
                      <a:r>
                        <a:rPr lang="ru-RU" baseline="0" dirty="0"/>
                        <a:t> памяти для создания стекового кадра; одинаковый формат стекового кадра у вызывающего и у вызываемого; память адресу </a:t>
                      </a:r>
                      <a:r>
                        <a:rPr lang="en-US" baseline="0" dirty="0"/>
                        <a:t>f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Одно из неявных преобразований к типам параметров </a:t>
                      </a:r>
                      <a:r>
                        <a:rPr lang="en-US" dirty="0"/>
                        <a:t>f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Очередность вычисления фактических параметров</a:t>
                      </a:r>
                      <a:r>
                        <a:rPr lang="ru-RU" baseline="0" dirty="0"/>
                        <a:t> и выражения </a:t>
                      </a:r>
                      <a:r>
                        <a:rPr lang="en-US" baseline="0" dirty="0"/>
                        <a:t>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8759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</a:t>
            </a:r>
            <a:r>
              <a:rPr lang="en-US" dirty="0" err="1"/>
              <a:t>s.x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733979"/>
              </p:ext>
            </p:extLst>
          </p:nvPr>
        </p:nvGraphicFramePr>
        <p:xfrm>
          <a:off x="609600" y="1602000"/>
          <a:ext cx="109728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4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Пусть Т -- 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. 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–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union, x – </a:t>
                      </a:r>
                      <a:r>
                        <a:rPr lang="ru-RU" dirty="0"/>
                        <a:t>имя</a:t>
                      </a:r>
                      <a:r>
                        <a:rPr lang="ru-RU" baseline="0" dirty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элемента с именем</a:t>
                      </a:r>
                      <a:r>
                        <a:rPr lang="en-US" baseline="0" dirty="0"/>
                        <a:t> x </a:t>
                      </a:r>
                      <a:r>
                        <a:rPr lang="ru-RU" baseline="0" dirty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элемента с именем х в значении выражения </a:t>
                      </a:r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Элементу с именем х в значении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416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элементу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union s-&gt;x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493203"/>
              </p:ext>
            </p:extLst>
          </p:nvPr>
        </p:nvGraphicFramePr>
        <p:xfrm>
          <a:off x="609600" y="1602000"/>
          <a:ext cx="109728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Пусть Т</a:t>
                      </a:r>
                      <a:r>
                        <a:rPr lang="en-US" dirty="0"/>
                        <a:t>*</a:t>
                      </a:r>
                      <a:r>
                        <a:rPr lang="ru-RU" dirty="0"/>
                        <a:t> -- 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. Т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–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или </a:t>
                      </a:r>
                      <a:r>
                        <a:rPr lang="en-US" dirty="0"/>
                        <a:t>union, x – </a:t>
                      </a:r>
                      <a:r>
                        <a:rPr lang="ru-RU" dirty="0"/>
                        <a:t>имя</a:t>
                      </a:r>
                      <a:r>
                        <a:rPr lang="ru-RU" baseline="0" dirty="0"/>
                        <a:t> элемента в Т; см. лекцию 7 про структуры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элемента с именем</a:t>
                      </a:r>
                      <a:r>
                        <a:rPr lang="en-US" baseline="0" dirty="0"/>
                        <a:t> x </a:t>
                      </a:r>
                      <a:r>
                        <a:rPr lang="ru-RU" baseline="0" dirty="0"/>
                        <a:t>в Т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 элемента с именем х в значении,</a:t>
                      </a:r>
                      <a:r>
                        <a:rPr lang="ru-RU" baseline="0" dirty="0"/>
                        <a:t> хранящемся под адресу, равному значению</a:t>
                      </a:r>
                      <a:r>
                        <a:rPr lang="ru-RU" dirty="0"/>
                        <a:t> выражения </a:t>
                      </a:r>
                      <a:r>
                        <a:rPr lang="en-US" dirty="0"/>
                        <a:t>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Элементу с именем х в значении, хранящемся по адресу,</a:t>
                      </a:r>
                      <a:r>
                        <a:rPr lang="ru-RU" baseline="0" dirty="0"/>
                        <a:t> равному</a:t>
                      </a:r>
                      <a:r>
                        <a:rPr lang="ru-RU" dirty="0"/>
                        <a:t> значению выражения </a:t>
                      </a:r>
                      <a:r>
                        <a:rPr lang="en-US" dirty="0"/>
                        <a:t>s</a:t>
                      </a:r>
                      <a:r>
                        <a:rPr lang="ru-RU" dirty="0"/>
                        <a:t>,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Нарушено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30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Постфиксный инкремент/декремент </a:t>
            </a:r>
            <a:r>
              <a:rPr lang="en-US" dirty="0"/>
              <a:t>k++, k--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8E020420-5DC3-4941-9E93-8380114CA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075870"/>
              </p:ext>
            </p:extLst>
          </p:nvPr>
        </p:nvGraphicFramePr>
        <p:xfrm>
          <a:off x="609600" y="1602000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целый, указатель или вещественное, является </a:t>
                      </a:r>
                      <a:r>
                        <a:rPr lang="en-US" baseline="0" dirty="0"/>
                        <a:t>l-value – </a:t>
                      </a:r>
                      <a:r>
                        <a:rPr lang="ru-RU" baseline="0" dirty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k++, k-- ---&gt; 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k++</a:t>
                      </a:r>
                      <a:r>
                        <a:rPr lang="en-US" baseline="0" dirty="0"/>
                        <a:t> ---&gt; k = k + 1, k-- ---&gt; k = k - 1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Память, хранящая</a:t>
                      </a:r>
                      <a:r>
                        <a:rPr lang="ru-RU" baseline="0" dirty="0"/>
                        <a:t> значение выражения </a:t>
                      </a:r>
                      <a:r>
                        <a:rPr lang="en-US" baseline="0" dirty="0"/>
                        <a:t>k</a:t>
                      </a:r>
                      <a:r>
                        <a:rPr lang="ru-RU" baseline="0" dirty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момент проявления побочного эффекта – см. эту лекцию про точки следования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11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/>
              <a:t>Выражение</a:t>
            </a:r>
          </a:p>
          <a:p>
            <a:pPr lvl="1"/>
            <a:r>
              <a:rPr lang="ru-RU" dirty="0"/>
              <a:t>Описывает вычисление значения, либо</a:t>
            </a:r>
          </a:p>
          <a:p>
            <a:pPr lvl="1"/>
            <a:r>
              <a:rPr lang="ru-RU" dirty="0"/>
              <a:t>Именует значение или функцию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Выражение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записывать значения в память или в файл на диске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176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инкремент/декремент </a:t>
            </a:r>
            <a:r>
              <a:rPr lang="en-US" dirty="0"/>
              <a:t>++k, --k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времени компиляции</a:t>
            </a:r>
            <a:endParaRPr lang="en-US" dirty="0"/>
          </a:p>
          <a:p>
            <a:pPr lvl="1"/>
            <a:r>
              <a:rPr lang="en-US" dirty="0"/>
              <a:t>k </a:t>
            </a:r>
            <a:r>
              <a:rPr lang="ru-RU" dirty="0"/>
              <a:t>имеет целочисленный тип</a:t>
            </a:r>
          </a:p>
          <a:p>
            <a:pPr lvl="1"/>
            <a:r>
              <a:rPr lang="en-US" dirty="0"/>
              <a:t>k </a:t>
            </a:r>
            <a:r>
              <a:rPr lang="ru-RU" dirty="0"/>
              <a:t>является</a:t>
            </a:r>
            <a:r>
              <a:rPr lang="en-US" dirty="0"/>
              <a:t> l-value</a:t>
            </a:r>
            <a:endParaRPr lang="ru-RU" dirty="0"/>
          </a:p>
          <a:p>
            <a:r>
              <a:rPr lang="ru-RU" dirty="0"/>
              <a:t>Выражения </a:t>
            </a:r>
            <a:r>
              <a:rPr lang="en-US" dirty="0"/>
              <a:t>++k</a:t>
            </a:r>
            <a:r>
              <a:rPr lang="ru-RU" dirty="0"/>
              <a:t> и</a:t>
            </a:r>
            <a:r>
              <a:rPr lang="en-US" dirty="0"/>
              <a:t> --k </a:t>
            </a:r>
            <a:r>
              <a:rPr lang="ru-RU" dirty="0"/>
              <a:t>имеют тот же тип, что </a:t>
            </a:r>
            <a:r>
              <a:rPr lang="en-US" dirty="0"/>
              <a:t>k</a:t>
            </a:r>
          </a:p>
          <a:p>
            <a:r>
              <a:rPr lang="ru-RU" dirty="0"/>
              <a:t>Значение </a:t>
            </a:r>
            <a:r>
              <a:rPr lang="en-US" dirty="0"/>
              <a:t>++k</a:t>
            </a:r>
            <a:r>
              <a:rPr lang="ru-RU" dirty="0"/>
              <a:t> = </a:t>
            </a:r>
            <a:r>
              <a:rPr lang="en-US" dirty="0"/>
              <a:t>k + 1</a:t>
            </a:r>
            <a:r>
              <a:rPr lang="ru-RU" dirty="0"/>
              <a:t>, значение </a:t>
            </a:r>
            <a:r>
              <a:rPr lang="en-US" dirty="0"/>
              <a:t>k-- </a:t>
            </a:r>
            <a:r>
              <a:rPr lang="ru-RU" dirty="0"/>
              <a:t>= </a:t>
            </a:r>
            <a:r>
              <a:rPr lang="en-US" dirty="0"/>
              <a:t>k - 1</a:t>
            </a:r>
          </a:p>
          <a:p>
            <a:r>
              <a:rPr lang="ru-RU" dirty="0"/>
              <a:t>Побочный эффект – </a:t>
            </a:r>
            <a:r>
              <a:rPr lang="en-US" dirty="0"/>
              <a:t>k = k + 1 </a:t>
            </a:r>
            <a:r>
              <a:rPr lang="ru-RU" dirty="0"/>
              <a:t>или </a:t>
            </a:r>
            <a:r>
              <a:rPr lang="en-US" dirty="0"/>
              <a:t>k = k - 1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677664"/>
              </p:ext>
            </p:extLst>
          </p:nvPr>
        </p:nvGraphicFramePr>
        <p:xfrm>
          <a:off x="609600" y="1600200"/>
          <a:ext cx="109728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</a:t>
                      </a:r>
                      <a:r>
                        <a:rPr lang="en-US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целый, указатель или вещественное, является </a:t>
                      </a:r>
                      <a:r>
                        <a:rPr lang="en-US" baseline="0" dirty="0"/>
                        <a:t>l-value – </a:t>
                      </a:r>
                      <a:r>
                        <a:rPr lang="ru-RU" baseline="0" dirty="0"/>
                        <a:t>см. эту лекцию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</a:t>
                      </a:r>
                      <a:r>
                        <a:rPr lang="en-US" baseline="0" dirty="0"/>
                        <a:t>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++k --&gt; k + 1, --k --&gt; k –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++k </a:t>
                      </a:r>
                      <a:r>
                        <a:rPr lang="en-US" baseline="0" dirty="0"/>
                        <a:t>--&gt; k = k + 1, --k --&gt; k = k - 1 </a:t>
                      </a:r>
                      <a:r>
                        <a:rPr lang="ru-RU" baseline="0" dirty="0"/>
                        <a:t>к моменту вычисления значения выражения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Память, хранящая</a:t>
                      </a:r>
                      <a:r>
                        <a:rPr lang="ru-RU" baseline="0" dirty="0"/>
                        <a:t> значение выражения </a:t>
                      </a:r>
                      <a:r>
                        <a:rPr lang="en-US" baseline="0" dirty="0"/>
                        <a:t>k</a:t>
                      </a:r>
                      <a:r>
                        <a:rPr lang="ru-RU" baseline="0" dirty="0"/>
                        <a:t>, доступна для чтения и записи и присвоено 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Нарушено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89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значения или типа </a:t>
            </a:r>
            <a:r>
              <a:rPr lang="en-US" dirty="0" err="1"/>
              <a:t>sizeof</a:t>
            </a:r>
            <a:r>
              <a:rPr lang="en-US" dirty="0"/>
              <a:t> 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13767"/>
              </p:ext>
            </p:extLst>
          </p:nvPr>
        </p:nvGraphicFramePr>
        <p:xfrm>
          <a:off x="609600" y="1602000"/>
          <a:ext cx="109728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-- выражение или конструкция вида ( </a:t>
                      </a:r>
                      <a:r>
                        <a:rPr lang="ru-RU" i="1" baseline="0" dirty="0"/>
                        <a:t>тип</a:t>
                      </a:r>
                      <a:r>
                        <a:rPr lang="ru-RU" baseline="0" dirty="0"/>
                        <a:t> 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size_t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из </a:t>
                      </a:r>
                      <a:r>
                        <a:rPr lang="en-US" baseline="0" dirty="0" err="1"/>
                        <a:t>stddef.h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</a:t>
                      </a:r>
                      <a:r>
                        <a:rPr lang="ru-RU" baseline="0" dirty="0"/>
                        <a:t> время компиляции; размер памяти в байтах, занимаемый значениями типа, который имеет выражение х или абстрактный объявитель;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* x = </a:t>
                      </a:r>
                      <a:r>
                        <a:rPr lang="en-US" dirty="0" err="1"/>
                        <a:t>malloc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(*x)); // OK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872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Побитовое НЕ </a:t>
            </a:r>
            <a:r>
              <a:rPr lang="en-US" dirty="0"/>
              <a:t>~x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265521"/>
              </p:ext>
            </p:extLst>
          </p:nvPr>
        </p:nvGraphicFramePr>
        <p:xfrm>
          <a:off x="603844" y="1602000"/>
          <a:ext cx="10972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ыражение х имеет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</a:t>
                      </a:r>
                      <a:r>
                        <a:rPr lang="ru-RU" baseline="0" dirty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 --&gt; 0, 0 --&gt; 1 </a:t>
                      </a:r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всех битов в значении выражения х, включая незначащие нули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64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Логическое НЕ !</a:t>
            </a:r>
            <a:r>
              <a:rPr lang="en-US" dirty="0"/>
              <a:t>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7217664"/>
              </p:ext>
            </p:extLst>
          </p:nvPr>
        </p:nvGraphicFramePr>
        <p:xfrm>
          <a:off x="609600" y="1602000"/>
          <a:ext cx="10972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r>
                        <a:rPr lang="ru-RU" dirty="0"/>
                        <a:t> или неявно преобразуется к </a:t>
                      </a: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</a:t>
                      </a:r>
                      <a:r>
                        <a:rPr lang="ru-RU" dirty="0"/>
                        <a:t>0 --</a:t>
                      </a:r>
                      <a:r>
                        <a:rPr lang="en-US" dirty="0"/>
                        <a:t>&gt; 1, x != 0 --&gt;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Всегда, кроме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к </a:t>
                      </a:r>
                      <a:r>
                        <a:rPr lang="en-US" dirty="0"/>
                        <a:t>int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0959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62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Смена/сохранение знака числа -х и +х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13672"/>
              </p:ext>
            </p:extLst>
          </p:nvPr>
        </p:nvGraphicFramePr>
        <p:xfrm>
          <a:off x="609600" y="16020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</a:t>
                      </a:r>
                      <a:r>
                        <a:rPr lang="ru-RU" baseline="0" dirty="0"/>
                        <a:t> х имеет числовой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-х --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- значение</a:t>
                      </a:r>
                      <a:r>
                        <a:rPr lang="ru-RU" baseline="0" dirty="0"/>
                        <a:t> выражения х; +х --</a:t>
                      </a:r>
                      <a:r>
                        <a:rPr lang="en-US" baseline="0" dirty="0"/>
                        <a:t>&gt; </a:t>
                      </a:r>
                      <a:r>
                        <a:rPr lang="ru-RU" baseline="0" dirty="0"/>
                        <a:t>значение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841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Взятие адреса </a:t>
            </a:r>
            <a:r>
              <a:rPr lang="en-US" dirty="0"/>
              <a:t>&amp;</a:t>
            </a:r>
            <a:r>
              <a:rPr lang="ru-RU" dirty="0"/>
              <a:t>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010915"/>
              </p:ext>
            </p:extLst>
          </p:nvPr>
        </p:nvGraphicFramePr>
        <p:xfrm>
          <a:off x="609600" y="16020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х является </a:t>
                      </a:r>
                      <a:r>
                        <a:rPr lang="en-US" dirty="0"/>
                        <a:t>l-value – </a:t>
                      </a:r>
                      <a:r>
                        <a:rPr lang="ru-RU" dirty="0"/>
                        <a:t>см. эту лекцию дальше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Т*, где Т – тип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Адрес, по которому хранится значение выражения 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23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Доступ через указатель *х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052702"/>
              </p:ext>
            </p:extLst>
          </p:nvPr>
        </p:nvGraphicFramePr>
        <p:xfrm>
          <a:off x="614750" y="1602000"/>
          <a:ext cx="109728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Выражение х имеет тип Т*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Значение, хранящееся по</a:t>
                      </a:r>
                      <a:r>
                        <a:rPr lang="ru-RU" baseline="0" dirty="0"/>
                        <a:t> адресу, равному значению выражения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по адресу, равному значению выражения х, доступна для</a:t>
                      </a:r>
                      <a:r>
                        <a:rPr lang="ru-RU" baseline="0" dirty="0"/>
                        <a:t> чтения </a:t>
                      </a:r>
                      <a:r>
                        <a:rPr lang="ru-RU" dirty="0"/>
                        <a:t>и присвоено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</a:t>
                      </a:r>
                      <a:r>
                        <a:rPr lang="en-US" dirty="0"/>
                        <a:t>well defined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9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ru-RU" dirty="0"/>
              <a:t>Преобразование типа (</a:t>
            </a:r>
            <a:r>
              <a:rPr lang="en-US" dirty="0"/>
              <a:t>T) </a:t>
            </a:r>
            <a:r>
              <a:rPr lang="ru-RU" dirty="0"/>
              <a:t>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360393"/>
              </p:ext>
            </p:extLst>
          </p:nvPr>
        </p:nvGraphicFramePr>
        <p:xfrm>
          <a:off x="609600" y="1602000"/>
          <a:ext cx="109728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выражения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– либо простой тип, либо тип функции, либо указатель, либо </a:t>
                      </a:r>
                      <a:r>
                        <a:rPr lang="en-US" dirty="0" err="1"/>
                        <a:t>enum</a:t>
                      </a:r>
                      <a:r>
                        <a:rPr lang="ru-RU" dirty="0"/>
                        <a:t> (скалярный тип)</a:t>
                      </a:r>
                      <a:br>
                        <a:rPr lang="ru-RU" dirty="0"/>
                      </a:br>
                      <a:r>
                        <a:rPr lang="ru-RU" dirty="0"/>
                        <a:t>связь типа </a:t>
                      </a:r>
                      <a:r>
                        <a:rPr lang="en-US" dirty="0"/>
                        <a:t>x </a:t>
                      </a:r>
                      <a:r>
                        <a:rPr lang="ru-RU" dirty="0"/>
                        <a:t>и типа </a:t>
                      </a:r>
                      <a:r>
                        <a:rPr lang="en-US" dirty="0"/>
                        <a:t>T </a:t>
                      </a:r>
                      <a:r>
                        <a:rPr lang="ru-RU" dirty="0"/>
                        <a:t>– см. </a:t>
                      </a:r>
                      <a:r>
                        <a:rPr lang="ru-RU" baseline="0" dirty="0"/>
                        <a:t>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</a:t>
                      </a:r>
                      <a:r>
                        <a:rPr lang="ru-RU" baseline="0" dirty="0"/>
                        <a:t> лекцию про преобразования типов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561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ctr"/>
            <a:r>
              <a:rPr lang="ru-RU" dirty="0"/>
              <a:t>Умножение, деление,</a:t>
            </a:r>
            <a:r>
              <a:rPr lang="en-US" dirty="0"/>
              <a:t> </a:t>
            </a:r>
            <a:r>
              <a:rPr lang="ru-RU" dirty="0"/>
              <a:t>остаток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*/%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553427"/>
              </p:ext>
            </p:extLst>
          </p:nvPr>
        </p:nvGraphicFramePr>
        <p:xfrm>
          <a:off x="609600" y="1600201"/>
          <a:ext cx="10972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Выражения х и у имеют числовой тип</a:t>
                      </a:r>
                      <a:endParaRPr lang="en-US" dirty="0"/>
                    </a:p>
                    <a:p>
                      <a:r>
                        <a:rPr lang="en-US" dirty="0"/>
                        <a:t>op = </a:t>
                      </a:r>
                      <a:r>
                        <a:rPr lang="ru-RU" baseline="0" dirty="0"/>
                        <a:t>% </a:t>
                      </a:r>
                      <a:r>
                        <a:rPr lang="en-US" baseline="0" dirty="0"/>
                        <a:t>--&gt;</a:t>
                      </a:r>
                      <a:r>
                        <a:rPr lang="ru-RU" baseline="0" dirty="0"/>
                        <a:t> х и у имеют целочисленный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правило неявных преобразований типов из лекции про преобразования типов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Пусть</a:t>
                      </a:r>
                      <a:r>
                        <a:rPr lang="ru-RU" baseline="0" dirty="0"/>
                        <a:t> Т -- тип</a:t>
                      </a:r>
                      <a:r>
                        <a:rPr lang="en-US" baseline="0" dirty="0"/>
                        <a:t>(x op y)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х или у вещественные, то (Т)х ор (Т)у; иначе</a:t>
                      </a:r>
                      <a:r>
                        <a:rPr lang="ru-RU" baseline="0" dirty="0"/>
                        <a:t> (Т)((Т)</a:t>
                      </a:r>
                      <a:r>
                        <a:rPr lang="ru-RU" dirty="0"/>
                        <a:t>х ор (Т)у).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возникает переполнения; </a:t>
                      </a:r>
                      <a:r>
                        <a:rPr lang="en-US" dirty="0"/>
                        <a:t>op = </a:t>
                      </a:r>
                      <a:r>
                        <a:rPr lang="ru-RU" baseline="0" dirty="0"/>
                        <a:t>% </a:t>
                      </a:r>
                      <a:r>
                        <a:rPr lang="en-US" baseline="0" dirty="0"/>
                        <a:t>--&gt; </a:t>
                      </a:r>
                      <a:r>
                        <a:rPr lang="ru-RU" baseline="0" dirty="0"/>
                        <a:t>х </a:t>
                      </a:r>
                      <a:r>
                        <a:rPr lang="en-US" baseline="0" dirty="0"/>
                        <a:t>&gt;= 0,</a:t>
                      </a:r>
                      <a:r>
                        <a:rPr lang="ru-RU" baseline="0" dirty="0"/>
                        <a:t> у </a:t>
                      </a:r>
                      <a:r>
                        <a:rPr lang="en-US" baseline="0" dirty="0"/>
                        <a:t>&gt; 0</a:t>
                      </a:r>
                      <a:r>
                        <a:rPr lang="ru-RU" baseline="0" dirty="0"/>
                        <a:t>; </a:t>
                      </a:r>
                      <a:r>
                        <a:rPr lang="en-US" baseline="0" dirty="0"/>
                        <a:t>op = </a:t>
                      </a:r>
                      <a:r>
                        <a:rPr lang="ru-RU" baseline="0" dirty="0"/>
                        <a:t>/ </a:t>
                      </a:r>
                      <a:r>
                        <a:rPr lang="en-US" baseline="0" dirty="0"/>
                        <a:t>--&gt; </a:t>
                      </a:r>
                      <a:r>
                        <a:rPr lang="ru-RU" baseline="0" dirty="0"/>
                        <a:t>у !=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Implementation</a:t>
                      </a:r>
                      <a:r>
                        <a:rPr lang="ru-RU" baseline="0" dirty="0"/>
                        <a:t>-</a:t>
                      </a:r>
                      <a:r>
                        <a:rPr lang="en-US" baseline="0" dirty="0"/>
                        <a:t>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х % у и х либо у </a:t>
                      </a:r>
                      <a:r>
                        <a:rPr lang="en-US" baseline="0" dirty="0"/>
                        <a:t>&lt; 0; x / y </a:t>
                      </a:r>
                      <a:r>
                        <a:rPr lang="ru-RU" baseline="0" dirty="0"/>
                        <a:t>и х != 0 и у =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Очерёдность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Условия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% 0,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0</a:t>
                      </a:r>
                      <a:r>
                        <a:rPr lang="en-US" baseline="0" dirty="0"/>
                        <a:t> / 0, </a:t>
                      </a:r>
                      <a:r>
                        <a:rPr lang="ru-RU" baseline="0" dirty="0"/>
                        <a:t>переполнение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0144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367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Сложение, вычитание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</a:t>
            </a:r>
            <a:r>
              <a:rPr lang="ru-RU" dirty="0"/>
              <a:t>+-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439211"/>
              </p:ext>
            </p:extLst>
          </p:nvPr>
        </p:nvGraphicFramePr>
        <p:xfrm>
          <a:off x="609600" y="1602000"/>
          <a:ext cx="10972800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 выражений х и у числовые, или один из них целочисленный, а второй</a:t>
                      </a:r>
                      <a:r>
                        <a:rPr lang="ru-RU" baseline="0" dirty="0"/>
                        <a:t> – указатель, или ор = - и оба указатели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</a:t>
                      </a:r>
                      <a:r>
                        <a:rPr lang="ru-RU" baseline="0" dirty="0"/>
                        <a:t> типы выражений числовые, то к</a:t>
                      </a:r>
                      <a:r>
                        <a:rPr lang="ru-RU" dirty="0"/>
                        <a:t>ак для * / %; иначе</a:t>
                      </a:r>
                      <a:r>
                        <a:rPr lang="ru-RU" baseline="0" dirty="0"/>
                        <a:t>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числовых типов см. слайд про * / %</a:t>
                      </a:r>
                      <a:br>
                        <a:rPr lang="ru-RU" dirty="0"/>
                      </a:br>
                      <a:r>
                        <a:rPr lang="ru-RU" dirty="0"/>
                        <a:t>Для указателей см. лекцию 6 про указатели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Well-defined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числовых типов -- </a:t>
                      </a:r>
                      <a:r>
                        <a:rPr lang="ru-RU" baseline="0" dirty="0"/>
                        <a:t>отсутствие</a:t>
                      </a:r>
                      <a:r>
                        <a:rPr lang="ru-RU" dirty="0"/>
                        <a:t> переполнения</a:t>
                      </a:r>
                    </a:p>
                    <a:p>
                      <a:r>
                        <a:rPr lang="ru-RU" dirty="0"/>
                        <a:t>Для указателей см. лекцию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числовых типов нет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Для указателей см. лекцию 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 слайд про </a:t>
                      </a:r>
                      <a:r>
                        <a:rPr lang="en-US" dirty="0"/>
                        <a:t>* /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Переполнение для числовых типов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798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0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Выражение – это последовательность операторов, операндов и скобок</a:t>
            </a:r>
          </a:p>
          <a:p>
            <a:endParaRPr lang="ru-RU" dirty="0"/>
          </a:p>
          <a:p>
            <a:r>
              <a:rPr lang="ru-RU" dirty="0"/>
              <a:t>Выражение</a:t>
            </a:r>
          </a:p>
          <a:p>
            <a:pPr lvl="1"/>
            <a:r>
              <a:rPr lang="ru-RU" dirty="0"/>
              <a:t>Описывает вычисление значения, либо</a:t>
            </a:r>
          </a:p>
          <a:p>
            <a:pPr lvl="1"/>
            <a:r>
              <a:rPr lang="ru-RU" dirty="0"/>
              <a:t>Именует значение или функцию</a:t>
            </a:r>
          </a:p>
          <a:p>
            <a:endParaRPr lang="ru-RU" dirty="0"/>
          </a:p>
          <a:p>
            <a:r>
              <a:rPr lang="ru-RU" dirty="0"/>
              <a:t>Выражение может иметь побочные эффекты</a:t>
            </a:r>
          </a:p>
          <a:p>
            <a:pPr lvl="1"/>
            <a:r>
              <a:rPr lang="ru-RU" dirty="0"/>
              <a:t>Например, записывать значения в память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123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Сдвиг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&lt;&lt; &gt;&gt;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91559"/>
              </p:ext>
            </p:extLst>
          </p:nvPr>
        </p:nvGraphicFramePr>
        <p:xfrm>
          <a:off x="609600" y="1602000"/>
          <a:ext cx="10972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Выражения х и у имеют целочисленный</a:t>
                      </a:r>
                      <a:r>
                        <a:rPr lang="ru-RU" baseline="0" dirty="0"/>
                        <a:t> тип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размер(х ор у) = МАХ(размер(х), размер(</a:t>
                      </a:r>
                      <a:r>
                        <a:rPr lang="en-US" baseline="0" dirty="0" err="1"/>
                        <a:t>int</a:t>
                      </a:r>
                      <a:r>
                        <a:rPr lang="ru-RU" baseline="0" dirty="0"/>
                        <a:t>))</a:t>
                      </a:r>
                    </a:p>
                    <a:p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 ор у) =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en-US" dirty="0"/>
                        <a:t>x </a:t>
                      </a:r>
                      <a:r>
                        <a:rPr lang="en-US" baseline="0" dirty="0"/>
                        <a:t>&gt;&gt; </a:t>
                      </a:r>
                      <a:r>
                        <a:rPr lang="ru-RU" baseline="0" dirty="0"/>
                        <a:t>у</a:t>
                      </a:r>
                      <a:r>
                        <a:rPr lang="en-US" baseline="0" dirty="0"/>
                        <a:t> = </a:t>
                      </a:r>
                      <a:r>
                        <a:rPr lang="ru-RU" baseline="0" dirty="0"/>
                        <a:t>значение </a:t>
                      </a:r>
                      <a:r>
                        <a:rPr lang="en-US" baseline="0" dirty="0"/>
                        <a:t>x / 2</a:t>
                      </a:r>
                      <a:r>
                        <a:rPr lang="ru-RU" baseline="30000" dirty="0"/>
                        <a:t>значение у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 &lt;&lt; y = </a:t>
                      </a:r>
                      <a:r>
                        <a:rPr lang="ru-RU" baseline="0" dirty="0"/>
                        <a:t>(значение </a:t>
                      </a:r>
                      <a:r>
                        <a:rPr lang="en-US" baseline="0" dirty="0"/>
                        <a:t>x * 2</a:t>
                      </a:r>
                      <a:r>
                        <a:rPr lang="ru-RU" baseline="30000" dirty="0"/>
                        <a:t>значение у</a:t>
                      </a:r>
                      <a:r>
                        <a:rPr lang="ru-RU" baseline="0" dirty="0"/>
                        <a:t>) </a:t>
                      </a:r>
                      <a:r>
                        <a:rPr lang="en-US" baseline="0" dirty="0"/>
                        <a:t>mod 2</a:t>
                      </a:r>
                      <a:r>
                        <a:rPr lang="en-US" baseline="30000" dirty="0"/>
                        <a:t>8*</a:t>
                      </a:r>
                      <a:r>
                        <a:rPr lang="ru-RU" baseline="30000" dirty="0"/>
                        <a:t>размер(х </a:t>
                      </a:r>
                      <a:r>
                        <a:rPr lang="en-US" baseline="30000" dirty="0"/>
                        <a:t>&lt;&lt;</a:t>
                      </a:r>
                      <a:r>
                        <a:rPr lang="ru-RU" baseline="30000" dirty="0"/>
                        <a:t> у)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0" dirty="0"/>
                        <a:t> = &gt;&gt; </a:t>
                      </a:r>
                      <a:r>
                        <a:rPr lang="ru-RU" baseline="0" dirty="0"/>
                        <a:t>и </a:t>
                      </a:r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х </a:t>
                      </a:r>
                      <a:r>
                        <a:rPr lang="en-US" baseline="0" dirty="0"/>
                        <a:t>&gt;= 0</a:t>
                      </a:r>
                      <a:r>
                        <a:rPr lang="ru-RU" baseline="0" dirty="0"/>
                        <a:t>; ор = </a:t>
                      </a:r>
                      <a:r>
                        <a:rPr lang="en-US" baseline="0" dirty="0"/>
                        <a:t>&lt;&lt; </a:t>
                      </a:r>
                      <a:r>
                        <a:rPr lang="ru-RU" baseline="0" dirty="0"/>
                        <a:t>и тип х без знака; ор = </a:t>
                      </a:r>
                      <a:r>
                        <a:rPr lang="en-US" baseline="0" dirty="0"/>
                        <a:t>&lt;&lt;, </a:t>
                      </a:r>
                      <a:r>
                        <a:rPr lang="ru-RU" baseline="0" dirty="0"/>
                        <a:t>тип х со знаком, значение х </a:t>
                      </a:r>
                      <a:r>
                        <a:rPr lang="en-US" baseline="0" dirty="0"/>
                        <a:t>&gt;= 0 </a:t>
                      </a:r>
                      <a:r>
                        <a:rPr lang="ru-RU" baseline="0" dirty="0"/>
                        <a:t>и значение </a:t>
                      </a:r>
                      <a:r>
                        <a:rPr lang="en-US" baseline="0" dirty="0"/>
                        <a:t>x &lt;&lt; y</a:t>
                      </a:r>
                      <a:r>
                        <a:rPr lang="ru-RU" baseline="0" dirty="0"/>
                        <a:t> представимо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  <a:r>
                        <a:rPr lang="en-US" baseline="0" dirty="0"/>
                        <a:t> = &gt;&gt;, </a:t>
                      </a:r>
                      <a:r>
                        <a:rPr lang="ru-RU" dirty="0"/>
                        <a:t>значение х </a:t>
                      </a:r>
                      <a:r>
                        <a:rPr lang="en-US" dirty="0"/>
                        <a:t>&lt;</a:t>
                      </a:r>
                      <a:r>
                        <a:rPr lang="en-US" baseline="0" dirty="0"/>
                        <a:t> 0, </a:t>
                      </a:r>
                      <a:r>
                        <a:rPr lang="ru-RU" baseline="0" dirty="0"/>
                        <a:t>значение у от 0 до </a:t>
                      </a:r>
                      <a:r>
                        <a:rPr lang="en-US" baseline="0" dirty="0"/>
                        <a:t>8*</a:t>
                      </a:r>
                      <a:r>
                        <a:rPr lang="ru-RU" baseline="0" dirty="0"/>
                        <a:t>размер(х ор у) </a:t>
                      </a:r>
                      <a:r>
                        <a:rPr lang="en-US" baseline="0" dirty="0"/>
                        <a:t>–</a:t>
                      </a:r>
                      <a:r>
                        <a:rPr lang="ru-RU" baseline="0" dirty="0"/>
                        <a:t>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Очерёдность</a:t>
                      </a:r>
                      <a:r>
                        <a:rPr lang="ru-RU" baseline="0" dirty="0"/>
                        <a:t>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у </a:t>
                      </a:r>
                      <a:r>
                        <a:rPr lang="en-US" baseline="0" dirty="0"/>
                        <a:t>&lt; 0 </a:t>
                      </a:r>
                      <a:r>
                        <a:rPr lang="ru-RU" baseline="0" dirty="0"/>
                        <a:t>или </a:t>
                      </a:r>
                      <a:r>
                        <a:rPr lang="en-US" baseline="0" dirty="0"/>
                        <a:t>&gt;=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8*</a:t>
                      </a:r>
                      <a:r>
                        <a:rPr lang="ru-RU" baseline="0" dirty="0"/>
                        <a:t>размер(х ор 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9181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195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Сравнение х ор у, ор = &lt; &gt; &lt;= &gt;=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076588"/>
              </p:ext>
            </p:extLst>
          </p:nvPr>
        </p:nvGraphicFramePr>
        <p:xfrm>
          <a:off x="609600" y="1613205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  <a:r>
                        <a:rPr lang="ru-RU" baseline="0" dirty="0"/>
                        <a:t> х и у скалярные, и если один из них указатель, то другой не вещественный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Т = наименьший тип, к которому неявно преобразуются </a:t>
                      </a:r>
                      <a:r>
                        <a:rPr lang="ru-RU" dirty="0"/>
                        <a:t>тип </a:t>
                      </a:r>
                      <a:r>
                        <a:rPr lang="ru-RU" baseline="0" dirty="0"/>
                        <a:t>х и тип у</a:t>
                      </a:r>
                      <a:endParaRPr lang="ru-RU" dirty="0"/>
                    </a:p>
                    <a:p>
                      <a:r>
                        <a:rPr lang="ru-RU" dirty="0"/>
                        <a:t>Если для значений (Т)х и (Т)у выполнено ор, то 1; иначе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х и тип у числовые; тип х и тип</a:t>
                      </a:r>
                      <a:r>
                        <a:rPr lang="ru-RU" baseline="0" dirty="0"/>
                        <a:t> у указатели на элементы одного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, union</a:t>
                      </a:r>
                      <a:r>
                        <a:rPr lang="ru-RU" baseline="0" dirty="0"/>
                        <a:t>, или массива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+ один элемент за концом массива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из типов целочисленный,</a:t>
                      </a:r>
                      <a:r>
                        <a:rPr lang="ru-RU" baseline="0" dirty="0"/>
                        <a:t> второй – указатель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очерёдность</a:t>
                      </a:r>
                      <a:r>
                        <a:rPr lang="ru-RU" baseline="0" dirty="0"/>
                        <a:t>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664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Проверка равенства </a:t>
            </a:r>
            <a:r>
              <a:rPr lang="en-US" dirty="0"/>
              <a:t>x op y</a:t>
            </a:r>
            <a:r>
              <a:rPr lang="ru-RU" dirty="0"/>
              <a:t>, </a:t>
            </a:r>
            <a:r>
              <a:rPr lang="en-US" dirty="0"/>
              <a:t>op = </a:t>
            </a:r>
            <a:r>
              <a:rPr lang="ru-RU" dirty="0"/>
              <a:t>== !=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231091"/>
              </p:ext>
            </p:extLst>
          </p:nvPr>
        </p:nvGraphicFramePr>
        <p:xfrm>
          <a:off x="609600" y="1610612"/>
          <a:ext cx="109728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см. </a:t>
                      </a:r>
                      <a:r>
                        <a:rPr lang="en-US" dirty="0"/>
                        <a:t>&lt; &gt; &lt;= &gt;=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Типы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х и у скалярные, и если один из них указатель, то другой не вещественный 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Пусть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Т – наименьший тип, к которому преобразуются </a:t>
                      </a:r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х и тип у.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Если для значений (Т)х и (Т)у выполнено ор, то 1; иначе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тип х и тип у числовые; тип х и тип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у указатели на элементы одного </a:t>
                      </a:r>
                      <a:r>
                        <a:rPr lang="en-US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struct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union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или массива</a:t>
                      </a:r>
                      <a:r>
                        <a:rPr lang="en-US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+ один элемент за концом массива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один из типов целочисленный,</a:t>
                      </a:r>
                      <a:r>
                        <a:rPr lang="ru-RU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второй – указатель</a:t>
                      </a:r>
                      <a:endParaRPr lang="ru-RU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очерёдность вычисления х и 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05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6641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Побитовое И, </a:t>
            </a:r>
            <a:r>
              <a:rPr lang="ru-RU" dirty="0" err="1"/>
              <a:t>ИсклИЛИ</a:t>
            </a:r>
            <a:r>
              <a:rPr lang="ru-RU" dirty="0"/>
              <a:t>, ИЛИ  </a:t>
            </a:r>
            <a:r>
              <a:rPr lang="en-US" dirty="0"/>
              <a:t>x </a:t>
            </a:r>
            <a:r>
              <a:rPr lang="ru-RU" dirty="0"/>
              <a:t>ор</a:t>
            </a:r>
            <a:r>
              <a:rPr lang="en-US" dirty="0"/>
              <a:t> y</a:t>
            </a:r>
            <a:r>
              <a:rPr lang="ru-RU" dirty="0"/>
              <a:t>, ор = </a:t>
            </a:r>
            <a:r>
              <a:rPr lang="en-US" dirty="0"/>
              <a:t>&amp;^|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69033"/>
              </p:ext>
            </p:extLst>
          </p:nvPr>
        </p:nvGraphicFramePr>
        <p:xfrm>
          <a:off x="609600" y="1600201"/>
          <a:ext cx="1097280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Типы</a:t>
                      </a:r>
                      <a:r>
                        <a:rPr lang="ru-RU" baseline="0" dirty="0"/>
                        <a:t> выражений х и у целочисленные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размер(х ор у) = МАХ(размер(х), размер(у))</a:t>
                      </a:r>
                    </a:p>
                    <a:p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 ор у) =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(х) ИЛИ </a:t>
                      </a:r>
                      <a:r>
                        <a:rPr lang="ru-RU" baseline="0" dirty="0" err="1"/>
                        <a:t>беззнака</a:t>
                      </a:r>
                      <a:r>
                        <a:rPr lang="ru-RU" baseline="0" dirty="0"/>
                        <a:t>(у)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бит значения х ор</a:t>
                      </a:r>
                      <a:r>
                        <a:rPr lang="ru-RU" baseline="0" dirty="0"/>
                        <a:t> у вычисляется по соответствующим битам значений х и у, включая незначащие нули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&amp; 0 1  ^ 0 1  | 0 1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0 0 0  0 0 1  0 0 1</a:t>
                      </a:r>
                    </a:p>
                    <a:p>
                      <a:r>
                        <a:rPr lang="en-US" baseline="0" dirty="0">
                          <a:latin typeface="Consolas" panose="020B0609020204030204" pitchFamily="49" charset="0"/>
                        </a:rPr>
                        <a:t>1 0 1  1 1 0  1 1 1</a:t>
                      </a:r>
                      <a:endParaRPr lang="ru-RU" baseline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nspecified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Очерёдность вычисления х и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601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Логические И </a:t>
            </a:r>
            <a:r>
              <a:rPr lang="ru-RU" dirty="0" err="1"/>
              <a:t>и</a:t>
            </a:r>
            <a:r>
              <a:rPr lang="ru-RU" dirty="0"/>
              <a:t> ИЛИ х ор у, ор = </a:t>
            </a:r>
            <a:r>
              <a:rPr lang="en-US" dirty="0"/>
              <a:t>&amp;&amp; ||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164904"/>
              </p:ext>
            </p:extLst>
          </p:nvPr>
        </p:nvGraphicFramePr>
        <p:xfrm>
          <a:off x="609600" y="1602000"/>
          <a:ext cx="109728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ru-RU" dirty="0"/>
                        <a:t>или неявно преобразуется к </a:t>
                      </a: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ор = </a:t>
                      </a:r>
                      <a:r>
                        <a:rPr lang="en-US" baseline="0" dirty="0"/>
                        <a:t>&amp;&amp;</a:t>
                      </a:r>
                      <a:r>
                        <a:rPr lang="ru-RU" baseline="0" dirty="0"/>
                        <a:t>: если значение х == 0, то 0; иначе значение !!у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ор = </a:t>
                      </a:r>
                      <a:r>
                        <a:rPr lang="en-US" baseline="0" dirty="0"/>
                        <a:t>||:</a:t>
                      </a:r>
                      <a:r>
                        <a:rPr lang="ru-RU" baseline="0" dirty="0"/>
                        <a:t> если значение х </a:t>
                      </a:r>
                      <a:r>
                        <a:rPr lang="en-US" baseline="0" dirty="0"/>
                        <a:t>!</a:t>
                      </a:r>
                      <a:r>
                        <a:rPr lang="ru-RU" baseline="0" dirty="0"/>
                        <a:t>= </a:t>
                      </a:r>
                      <a:r>
                        <a:rPr lang="en-US" baseline="0" dirty="0"/>
                        <a:t>0</a:t>
                      </a:r>
                      <a:r>
                        <a:rPr lang="ru-RU" baseline="0" dirty="0"/>
                        <a:t>, то 1; иначе значение !!</a:t>
                      </a:r>
                      <a:r>
                        <a:rPr lang="en-US" baseline="0" dirty="0"/>
                        <a:t>y</a:t>
                      </a:r>
                    </a:p>
                    <a:p>
                      <a:r>
                        <a:rPr lang="ru-RU" baseline="0" dirty="0"/>
                        <a:t>Первым вычисляется х и потом, возможно,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всегда,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кроме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к </a:t>
                      </a:r>
                      <a:r>
                        <a:rPr lang="en-US" dirty="0"/>
                        <a:t>int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2265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326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Условное выражение </a:t>
            </a:r>
            <a:r>
              <a:rPr lang="en-US" dirty="0"/>
              <a:t>c ? e1 : e2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28487"/>
              </p:ext>
            </p:extLst>
          </p:nvPr>
        </p:nvGraphicFramePr>
        <p:xfrm>
          <a:off x="609600" y="1600200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выражения с скалярный, и выполнено одно из условий: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тип выражений е1 и е2 -- </a:t>
                      </a:r>
                      <a:r>
                        <a:rPr lang="en-US" baseline="0" dirty="0"/>
                        <a:t>void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типы выражений е1 и е2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-- не </a:t>
                      </a:r>
                      <a:r>
                        <a:rPr lang="en-US" baseline="0" dirty="0"/>
                        <a:t>void </a:t>
                      </a:r>
                      <a:r>
                        <a:rPr lang="ru-RU" baseline="0" dirty="0"/>
                        <a:t>и есть тип </a:t>
                      </a:r>
                      <a:r>
                        <a:rPr lang="en-US" baseline="0" dirty="0"/>
                        <a:t>T</a:t>
                      </a:r>
                      <a:r>
                        <a:rPr lang="ru-RU" baseline="0" dirty="0"/>
                        <a:t>, к которому они преобразуются с помощью неявных преобразований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оба типа </a:t>
                      </a:r>
                      <a:r>
                        <a:rPr lang="en-US" dirty="0"/>
                        <a:t>void,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то </a:t>
                      </a:r>
                      <a:r>
                        <a:rPr lang="en-US" baseline="0" dirty="0"/>
                        <a:t>void; </a:t>
                      </a:r>
                      <a:r>
                        <a:rPr lang="ru-RU" baseline="0" dirty="0"/>
                        <a:t>иначе </a:t>
                      </a:r>
                      <a:r>
                        <a:rPr lang="en-US" baseline="0" dirty="0"/>
                        <a:t>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значение с !=</a:t>
                      </a:r>
                      <a:r>
                        <a:rPr lang="ru-RU" baseline="0" dirty="0"/>
                        <a:t> 0, то значение е1; иначе значение е2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Всегда, кроме </a:t>
                      </a:r>
                      <a:r>
                        <a:rPr lang="en-US" dirty="0"/>
                        <a:t>implementation 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к </a:t>
                      </a:r>
                      <a:r>
                        <a:rPr lang="en-US" dirty="0"/>
                        <a:t>T </a:t>
                      </a:r>
                      <a:r>
                        <a:rPr lang="ru-RU" dirty="0"/>
                        <a:t>является </a:t>
                      </a:r>
                      <a:r>
                        <a:rPr lang="en-US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84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Присваивание </a:t>
            </a:r>
            <a:r>
              <a:rPr lang="en-US" dirty="0"/>
              <a:t>x op y, op = = += -= *= …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732136"/>
              </p:ext>
            </p:extLst>
          </p:nvPr>
        </p:nvGraphicFramePr>
        <p:xfrm>
          <a:off x="609600" y="1602000"/>
          <a:ext cx="109728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у может быть</a:t>
                      </a:r>
                      <a:r>
                        <a:rPr lang="ru-RU" baseline="0" dirty="0"/>
                        <a:t> неявно </a:t>
                      </a:r>
                      <a:r>
                        <a:rPr lang="ru-RU" dirty="0"/>
                        <a:t>преобразован к типу х; х является </a:t>
                      </a:r>
                      <a:r>
                        <a:rPr lang="en-US" dirty="0"/>
                        <a:t>l-value</a:t>
                      </a:r>
                      <a:r>
                        <a:rPr lang="ru-RU" baseline="0" dirty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  <a:r>
                        <a:rPr lang="ru-RU" baseline="0" dirty="0"/>
                        <a:t> 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ор = ор</a:t>
                      </a:r>
                      <a:r>
                        <a:rPr lang="ru-RU" baseline="-25000" dirty="0"/>
                        <a:t>1</a:t>
                      </a:r>
                      <a:r>
                        <a:rPr lang="ru-RU" dirty="0"/>
                        <a:t>= --</a:t>
                      </a:r>
                      <a:r>
                        <a:rPr lang="en-US" dirty="0"/>
                        <a:t>&gt; </a:t>
                      </a:r>
                      <a:r>
                        <a:rPr lang="ru-RU" dirty="0"/>
                        <a:t>(значение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выражения х) ор</a:t>
                      </a:r>
                      <a:r>
                        <a:rPr lang="ru-RU" baseline="-25000" dirty="0"/>
                        <a:t>1</a:t>
                      </a:r>
                      <a:r>
                        <a:rPr lang="ru-RU" dirty="0"/>
                        <a:t> (значение выражения у, преобразованное к типу х)</a:t>
                      </a:r>
                      <a:endParaRPr lang="en-US" dirty="0"/>
                    </a:p>
                    <a:p>
                      <a:r>
                        <a:rPr lang="ru-RU" dirty="0"/>
                        <a:t>Например, </a:t>
                      </a:r>
                      <a:r>
                        <a:rPr lang="en-US" dirty="0"/>
                        <a:t>x</a:t>
                      </a:r>
                      <a:r>
                        <a:rPr lang="en-US" baseline="0" dirty="0"/>
                        <a:t> += 1 --&gt; x = x + 1</a:t>
                      </a:r>
                      <a:r>
                        <a:rPr lang="ru-RU" baseline="0" dirty="0"/>
                        <a:t> (</a:t>
                      </a:r>
                      <a:r>
                        <a:rPr lang="en-US" baseline="0" dirty="0"/>
                        <a:t>op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= +</a:t>
                      </a:r>
                      <a:r>
                        <a:rPr lang="ru-RU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Память </a:t>
                      </a:r>
                      <a:r>
                        <a:rPr lang="ru-RU" baseline="0" dirty="0"/>
                        <a:t>по адресу, равному адресу значения х, заменяется на результат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 кроме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implementation specific </a:t>
                      </a:r>
                      <a:r>
                        <a:rPr lang="ru-RU" baseline="0" dirty="0"/>
                        <a:t>и </a:t>
                      </a:r>
                      <a:r>
                        <a:rPr lang="en-US" baseline="0" dirty="0"/>
                        <a:t>undefined behavior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</a:t>
                      </a:r>
                      <a:r>
                        <a:rPr lang="en-US" baseline="0" dirty="0"/>
                        <a:t>mplementation-specific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преобразование к типу </a:t>
                      </a:r>
                      <a:r>
                        <a:rPr lang="en-US" baseline="0" dirty="0"/>
                        <a:t>x </a:t>
                      </a:r>
                      <a:r>
                        <a:rPr lang="ru-RU" baseline="0" dirty="0"/>
                        <a:t>является </a:t>
                      </a:r>
                      <a:r>
                        <a:rPr lang="en-US" baseline="0" dirty="0"/>
                        <a:t>implementation-specific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</a:t>
                      </a:r>
                      <a:r>
                        <a:rPr lang="en-US" baseline="0" dirty="0"/>
                        <a:t>ndefined behavior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Память по адресу значения х не доступна для</a:t>
                      </a:r>
                      <a:r>
                        <a:rPr lang="ru-RU" baseline="0" dirty="0"/>
                        <a:t> чтения и записи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3482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ctr"/>
            <a:r>
              <a:rPr lang="ru-RU" dirty="0"/>
              <a:t>Последовательное вычисление </a:t>
            </a:r>
            <a:r>
              <a:rPr lang="en-US" dirty="0"/>
              <a:t>x , 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251977"/>
              </p:ext>
            </p:extLst>
          </p:nvPr>
        </p:nvGraphicFramePr>
        <p:xfrm>
          <a:off x="609600" y="1600200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виду и типам операндов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определения типа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Правило вычисления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Вычисляем значение х; </a:t>
                      </a:r>
                      <a:r>
                        <a:rPr lang="ru-RU" baseline="0" dirty="0"/>
                        <a:t>результат = </a:t>
                      </a:r>
                      <a:r>
                        <a:rPr lang="ru-RU" dirty="0"/>
                        <a:t>значение</a:t>
                      </a:r>
                      <a:r>
                        <a:rPr lang="ru-RU" baseline="0" dirty="0"/>
                        <a:t> 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Побочные эффекты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0" dirty="0"/>
                        <a:t>ell-defined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4525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Особенности исполнения операторов языка Си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Требования к операндам, значение и тип результата, побочные эффекты,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well-defined/implementation-specific/unspecified/undefined behavior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/>
              <a:t>L-value</a:t>
            </a:r>
            <a:endParaRPr lang="ru-RU" dirty="0"/>
          </a:p>
          <a:p>
            <a:r>
              <a:rPr lang="ru-RU" dirty="0"/>
              <a:t>Точки следования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705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L-value </a:t>
            </a:r>
            <a:r>
              <a:rPr lang="ru-RU" sz="2800" dirty="0">
                <a:solidFill>
                  <a:schemeClr val="bg1"/>
                </a:solidFill>
              </a:rPr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Прагматика </a:t>
            </a:r>
            <a:r>
              <a:rPr lang="en-US" sz="2800" dirty="0">
                <a:solidFill>
                  <a:schemeClr val="bg1"/>
                </a:solidFill>
              </a:rPr>
              <a:t>l-value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Константы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587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Прагматика </a:t>
            </a:r>
            <a:r>
              <a:rPr lang="en-US" sz="2800" dirty="0">
                <a:solidFill>
                  <a:schemeClr val="bg1"/>
                </a:solidFill>
              </a:rPr>
              <a:t>l-value</a:t>
            </a:r>
            <a:endParaRPr lang="ru-RU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6420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marL="1085850" lvl="2" indent="-285750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  // не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1720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780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l-value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 </a:t>
            </a:r>
            <a:r>
              <a:rPr lang="ru-RU" sz="2800" dirty="0"/>
              <a:t>– значение, которому гарантировано соответствует участок памяти</a:t>
            </a:r>
          </a:p>
          <a:p>
            <a:pPr marL="0" indent="0">
              <a:buNone/>
            </a:pPr>
            <a:endParaRPr lang="ru-RU" sz="2800" dirty="0"/>
          </a:p>
          <a:p>
            <a:r>
              <a:rPr lang="ru-RU" sz="2800" dirty="0"/>
              <a:t>Прагматика </a:t>
            </a:r>
            <a:r>
              <a:rPr lang="en-US" sz="2800" dirty="0"/>
              <a:t>l-value</a:t>
            </a:r>
            <a:endParaRPr lang="ru-RU" sz="2800" dirty="0"/>
          </a:p>
          <a:p>
            <a:pPr lvl="1"/>
            <a:r>
              <a:rPr lang="ru-RU" sz="2400" dirty="0"/>
              <a:t>Придание точного смысла операторам, использующим адреса памяти</a:t>
            </a: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&amp;(A[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A[j])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5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2" indent="-28575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A[j] = 5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// не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400" dirty="0"/>
              <a:t>Больше свободы компилятору при оптимизации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08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l-value</a:t>
            </a:r>
            <a:r>
              <a:rPr lang="ru-RU" sz="2800" dirty="0">
                <a:solidFill>
                  <a:schemeClr val="bg1"/>
                </a:solidFill>
              </a:rPr>
              <a:t> получаются при выполнении операторов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45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значению переменной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656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741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элементу массива </a:t>
            </a:r>
            <a:r>
              <a:rPr lang="en-US" sz="2400" dirty="0">
                <a:solidFill>
                  <a:schemeClr val="bg1"/>
                </a:solidFill>
              </a:rPr>
              <a:t>a[k]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971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</a:t>
            </a:r>
            <a:r>
              <a:rPr lang="en-US" sz="2400" dirty="0">
                <a:solidFill>
                  <a:schemeClr val="bg1"/>
                </a:solidFill>
              </a:rPr>
              <a:t> student.name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631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Доступ к полю структуры или объединения через указатель</a:t>
            </a:r>
            <a:r>
              <a:rPr lang="en-US" sz="2400" dirty="0">
                <a:solidFill>
                  <a:schemeClr val="bg1"/>
                </a:solidFill>
              </a:rPr>
              <a:t> student-&gt;name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60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707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student-&gt;name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Все остальные операторы возвращают обычные значения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Хранить или нет эти значения в памяти решает компилятор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479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возвращающие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l-value</a:t>
            </a:r>
            <a:r>
              <a:rPr lang="ru-RU" sz="2800" dirty="0"/>
              <a:t> получаются при выполнении операторов</a:t>
            </a:r>
          </a:p>
          <a:p>
            <a:pPr lvl="1"/>
            <a:r>
              <a:rPr lang="ru-RU" sz="2400" dirty="0"/>
              <a:t>Доступ к значению переменной</a:t>
            </a:r>
            <a:endParaRPr lang="en-US" sz="2400" dirty="0"/>
          </a:p>
          <a:p>
            <a:pPr lvl="1"/>
            <a:r>
              <a:rPr lang="ru-RU" sz="2400" dirty="0"/>
              <a:t>Доступ через указатель *</a:t>
            </a:r>
          </a:p>
          <a:p>
            <a:pPr lvl="1"/>
            <a:r>
              <a:rPr lang="ru-RU" sz="2400" dirty="0"/>
              <a:t>Доступ к элементу массива </a:t>
            </a:r>
            <a:r>
              <a:rPr lang="en-US" sz="2400" dirty="0"/>
              <a:t>a[k]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</a:t>
            </a:r>
            <a:r>
              <a:rPr lang="en-US" sz="2400" dirty="0"/>
              <a:t> student.name</a:t>
            </a:r>
            <a:endParaRPr lang="ru-RU" sz="2400" dirty="0"/>
          </a:p>
          <a:p>
            <a:pPr lvl="1"/>
            <a:r>
              <a:rPr lang="ru-RU" sz="2400" dirty="0"/>
              <a:t>Доступ к полю структуры или объединения через указатель</a:t>
            </a:r>
            <a:r>
              <a:rPr lang="en-US" sz="2400" dirty="0"/>
              <a:t> student-&gt;name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/>
              <a:t>Все остальные операторы возвращают обычные значения</a:t>
            </a:r>
          </a:p>
          <a:p>
            <a:pPr lvl="1"/>
            <a:r>
              <a:rPr lang="ru-RU" sz="2400" dirty="0"/>
              <a:t>Хранить или нет эти значения в памяти решает компилятор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314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Операторы, требующие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Левый операнд во всех видах присваивания</a:t>
            </a:r>
            <a:r>
              <a:rPr lang="en-US" dirty="0"/>
              <a:t> =, +=</a:t>
            </a:r>
            <a:r>
              <a:rPr lang="ru-RU" dirty="0"/>
              <a:t> и т.п.</a:t>
            </a:r>
          </a:p>
          <a:p>
            <a:r>
              <a:rPr lang="ru-RU" dirty="0"/>
              <a:t>Взятие адреса </a:t>
            </a:r>
            <a:r>
              <a:rPr lang="en-US" dirty="0"/>
              <a:t>&amp;</a:t>
            </a:r>
            <a:endParaRPr lang="ru-RU" dirty="0"/>
          </a:p>
          <a:p>
            <a:r>
              <a:rPr lang="ru-RU" dirty="0"/>
              <a:t>Префиксные и постфиксные ++ и --</a:t>
            </a: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37745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x = 2; // x – l-value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A[5] = 5+x; // A[5] – l-value, 5+x –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038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(x &lt; y ? x : y) = 1;//  ошибка, т.к. (x &lt; y ? x : y) не l-value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chemeClr val="bg1"/>
                </a:solidFill>
                <a:latin typeface="Consolas" panose="020B0609020204030204" pitchFamily="49" charset="0"/>
              </a:rPr>
              <a:t>*(x &lt; y ? &amp;x : &amp;y) = 1; // ОК, т.к. *(x &lt; y ? &amp;x : &amp;y) – l-value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0935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: A[j])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ошибка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: j ] = 1; //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ОК </a:t>
            </a:r>
          </a:p>
          <a:p>
            <a:pPr marL="6858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6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с </a:t>
            </a:r>
            <a:r>
              <a:rPr lang="en-US" dirty="0"/>
              <a:t>l-value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Пример 1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 = 2;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x –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A[10];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A[5] = 5+x;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A[5] – l-value, 5+x –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l-value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2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(x &lt; y ? x : y) = 1;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 ошибка, т.к. (x &lt; y ? x : y) не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*(x &lt; y ? &amp;x : &amp;y) = 1; </a:t>
            </a:r>
            <a:r>
              <a:rPr lang="es-E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ОК, т.к. *(x &lt; y ? &amp;x : &amp;y) – l-value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r>
              <a:rPr lang="ru-RU" sz="2400" dirty="0"/>
              <a:t>Пример 3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: A[j])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A[ A[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&lt; A[j] ?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j ] = 1;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ОК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743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Из чего и как строятся выражения?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Характеристики операторов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Неявная расстановка скобок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Что такое побочный эффект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Особенности исполнения операторов языка Си</a:t>
            </a:r>
          </a:p>
          <a:p>
            <a:pPr lvl="1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Требования к операндам, значение и тип результата, побочные эффекты,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well-defined/implementation-specific/unspecified/undefined behavior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L-value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Точки следования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934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точка следования?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Точка следования (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equence point)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момент исполнения программы, когда гарантируется, что все побочные эффекты предыдущих вычислений уже случились, а побочные эффекты последующих – ещё 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9898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точка следования?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Точка следования (</a:t>
            </a:r>
            <a:r>
              <a:rPr lang="en-US" dirty="0"/>
              <a:t>s</a:t>
            </a:r>
            <a:r>
              <a:rPr lang="ru-RU" dirty="0"/>
              <a:t>equence point)</a:t>
            </a:r>
            <a:r>
              <a:rPr lang="en-US" dirty="0"/>
              <a:t> – </a:t>
            </a:r>
            <a:r>
              <a:rPr lang="ru-RU" dirty="0"/>
              <a:t>момент исполнения программы, когда гарантируется, что все побочные эффекты предыдущих вычислений уже случились, а побочные эффекты последующих – ещё 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6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операндов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Константы</a:t>
            </a:r>
          </a:p>
          <a:p>
            <a:endParaRPr lang="ru-RU" dirty="0"/>
          </a:p>
          <a:p>
            <a:r>
              <a:rPr lang="ru-RU" dirty="0"/>
              <a:t>Идентификаторы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Любые выражения, заключенные в скобки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716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Между вычислением левого и правого операндов в операциях &amp;&amp;, || и , (запятая)</a:t>
            </a: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Между вычислением первого и второго или третьего операндов в операции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088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вычисления первого операнда </a:t>
            </a:r>
            <a:r>
              <a:rPr lang="en-US" sz="2800" dirty="0">
                <a:solidFill>
                  <a:schemeClr val="bg1"/>
                </a:solidFill>
              </a:rPr>
              <a:t>?:</a:t>
            </a: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5499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410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9192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>
              <a:solidFill>
                <a:schemeClr val="bg1"/>
              </a:solidFill>
            </a:endParaRPr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0079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/>
          </a:p>
          <a:p>
            <a:pPr marL="582930" indent="-514350"/>
            <a:r>
              <a:rPr lang="ru-RU" sz="2800" dirty="0">
                <a:solidFill>
                  <a:schemeClr val="bg1"/>
                </a:solidFill>
              </a:rPr>
              <a:t>В остальном порядок побочных эффектов является </a:t>
            </a:r>
            <a:r>
              <a:rPr lang="en-US" sz="2800" dirty="0">
                <a:solidFill>
                  <a:schemeClr val="bg1"/>
                </a:solidFill>
              </a:rPr>
              <a:t>undefined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9779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точек 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левого операнда &amp;&amp;, || и , (запятая)</a:t>
            </a:r>
            <a:endParaRPr lang="en-US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вычисления первого операнда </a:t>
            </a:r>
            <a:r>
              <a:rPr lang="en-US" sz="2800" dirty="0"/>
              <a:t>?:</a:t>
            </a:r>
            <a:endParaRPr lang="ru-RU" sz="28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конце всего выражения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Перед входом в вызываемую функцию</a:t>
            </a:r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В объявлении с инициализацией на момент завершения вычисления инициализирующего значения</a:t>
            </a:r>
          </a:p>
          <a:p>
            <a:pPr marL="582930" indent="-514350"/>
            <a:endParaRPr lang="ru-RU" sz="2800" dirty="0"/>
          </a:p>
          <a:p>
            <a:pPr marL="582930" indent="-514350"/>
            <a:r>
              <a:rPr lang="ru-RU" sz="2800" dirty="0"/>
              <a:t>В остальном порядок побочных эффектов является </a:t>
            </a:r>
            <a:r>
              <a:rPr lang="en-US" sz="2800" dirty="0"/>
              <a:t>undefined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9358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(*p++ != 0 &amp;&amp; *q++ != 0) *p = *q;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не пишите так =)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*p++ != 0 проявится до начала вычисления *q++ != 0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0485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Побочный эффект *p++ != 0 проявится до начала вычисления *q++ != 0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первого операнда </a:t>
            </a:r>
            <a:r>
              <a:rPr lang="en-US" dirty="0">
                <a:solidFill>
                  <a:schemeClr val="bg1"/>
                </a:solidFill>
              </a:rPr>
              <a:t>&amp;&amp;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578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(*p++ != 0 &amp;&amp; *q++ != 0) *p = *q;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Никогда не пишите так =)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Побочный эффект *p++ != 0 проявится до начала вычисления *q++ != 0 </a:t>
            </a:r>
          </a:p>
          <a:p>
            <a:pPr lvl="1"/>
            <a:r>
              <a:rPr lang="ru-RU" dirty="0"/>
              <a:t>Конец первого операнда </a:t>
            </a:r>
            <a:r>
              <a:rPr lang="en-US" dirty="0"/>
              <a:t>&amp;&amp;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Побочный эффект *q++ != 0 проявится до начала вычисления *p = *q 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Конец выражения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точек следования в каждом из этих операторов?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(*p != 0 &amp;&amp; *q != 0) *p++ = *q++;</a:t>
            </a:r>
          </a:p>
          <a:p>
            <a:pPr marL="857250" lvl="1" indent="-45720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while (*q != 0) *p++ = *q++;</a:t>
            </a: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12573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30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136226</TotalTime>
  <Words>8535</Words>
  <Application>Microsoft Office PowerPoint</Application>
  <PresentationFormat>Widescreen</PresentationFormat>
  <Paragraphs>1553</Paragraphs>
  <Slides>116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Arial</vt:lpstr>
      <vt:lpstr>Calibri</vt:lpstr>
      <vt:lpstr>Consolas</vt:lpstr>
      <vt:lpstr>Office Theme</vt:lpstr>
      <vt:lpstr>Выражения языка Си</vt:lpstr>
      <vt:lpstr>План лекции</vt:lpstr>
      <vt:lpstr>Выражения языка Си</vt:lpstr>
      <vt:lpstr>Выражения языка Си</vt:lpstr>
      <vt:lpstr>Выражения языка Си</vt:lpstr>
      <vt:lpstr>Выражения языка Си</vt:lpstr>
      <vt:lpstr>Виды операндов</vt:lpstr>
      <vt:lpstr>Виды операндов</vt:lpstr>
      <vt:lpstr>Виды операндов</vt:lpstr>
      <vt:lpstr>Виды операндов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Характеристики операторов</vt:lpstr>
      <vt:lpstr>Неявная расстановка скобок</vt:lpstr>
      <vt:lpstr>Неявная расстановка скобок</vt:lpstr>
      <vt:lpstr>Неявная расстановка скобок</vt:lpstr>
      <vt:lpstr>Неявная расстановка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приоритетов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Влияние ассоциативности на расстановку скобок</vt:lpstr>
      <vt:lpstr>PowerPoint Presentation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Что такое побочный эффект?</vt:lpstr>
      <vt:lpstr>PowerPoint Presentation</vt:lpstr>
      <vt:lpstr>Приоритеты операторов в языке Си</vt:lpstr>
      <vt:lpstr>Приоритеты операторов в языке Си</vt:lpstr>
      <vt:lpstr>Приоритеты операторов в языке Си</vt:lpstr>
      <vt:lpstr>Операторы языка Си</vt:lpstr>
      <vt:lpstr>Первичные выражения</vt:lpstr>
      <vt:lpstr>Доступ к элементу массива A[k]</vt:lpstr>
      <vt:lpstr>Вызов функции f(…)</vt:lpstr>
      <vt:lpstr>Доступ к элементу struct или union s.x</vt:lpstr>
      <vt:lpstr>Доступ к элементу struct или union s-&gt;x</vt:lpstr>
      <vt:lpstr>Постфиксный инкремент/декремент k++, k--</vt:lpstr>
      <vt:lpstr>Префиксный инкремент/декремент ++k, --k</vt:lpstr>
      <vt:lpstr>Размер значения или типа sizeof x</vt:lpstr>
      <vt:lpstr>Побитовое НЕ ~x</vt:lpstr>
      <vt:lpstr>Логическое НЕ !x</vt:lpstr>
      <vt:lpstr>Смена/сохранение знака числа -х и +х</vt:lpstr>
      <vt:lpstr>Взятие адреса &amp;х</vt:lpstr>
      <vt:lpstr>Доступ через указатель *х</vt:lpstr>
      <vt:lpstr>Преобразование типа (T) х</vt:lpstr>
      <vt:lpstr>Умножение, деление, остаток x op y, op = */%</vt:lpstr>
      <vt:lpstr>Сложение, вычитание x op y, op = +-</vt:lpstr>
      <vt:lpstr>Сдвиг x op y, op = &lt;&lt; &gt;&gt;</vt:lpstr>
      <vt:lpstr>Сравнение х ор у, ор = &lt; &gt; &lt;= &gt;=</vt:lpstr>
      <vt:lpstr>Проверка равенства x op y, op = == !=</vt:lpstr>
      <vt:lpstr>Побитовое И, ИсклИЛИ, ИЛИ  x ор y, ор = &amp;^|</vt:lpstr>
      <vt:lpstr>Логические И и ИЛИ х ор у, ор = &amp;&amp; ||</vt:lpstr>
      <vt:lpstr>Условное выражение c ? e1 : e2</vt:lpstr>
      <vt:lpstr>Присваивание x op y, op = = += -= *= …</vt:lpstr>
      <vt:lpstr>Последовательное вычисление x , y</vt:lpstr>
      <vt:lpstr>PowerPoint Presentation</vt:lpstr>
      <vt:lpstr>Что такое l-value?</vt:lpstr>
      <vt:lpstr>Что такое l-value?</vt:lpstr>
      <vt:lpstr>Что такое l-value?</vt:lpstr>
      <vt:lpstr>Что такое l-value?</vt:lpstr>
      <vt:lpstr>Что такое l-value?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возвращающие l-value</vt:lpstr>
      <vt:lpstr>Операторы, требующие l-value</vt:lpstr>
      <vt:lpstr>Примеры с l-value</vt:lpstr>
      <vt:lpstr>Примеры с l-value</vt:lpstr>
      <vt:lpstr>Примеры с l-value</vt:lpstr>
      <vt:lpstr>Примеры с l-value</vt:lpstr>
      <vt:lpstr>PowerPoint Presentation</vt:lpstr>
      <vt:lpstr>Что такое точка следования?</vt:lpstr>
      <vt:lpstr>Что такое точка следования?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Виды точек следования</vt:lpstr>
      <vt:lpstr>Пример 1</vt:lpstr>
      <vt:lpstr>Пример 1</vt:lpstr>
      <vt:lpstr>Пример 1</vt:lpstr>
      <vt:lpstr>Пример 1</vt:lpstr>
      <vt:lpstr>Пример 1</vt:lpstr>
      <vt:lpstr>Пример 2</vt:lpstr>
      <vt:lpstr>Пример 2</vt:lpstr>
      <vt:lpstr>Пример 2</vt:lpstr>
      <vt:lpstr>Пример 2</vt:lpstr>
      <vt:lpstr>Пример 2</vt:lpstr>
      <vt:lpstr>Пример 3</vt:lpstr>
      <vt:lpstr>Пример 3</vt:lpstr>
      <vt:lpstr>Пример 3</vt:lpstr>
      <vt:lpstr>Пример 3</vt:lpstr>
      <vt:lpstr>Пример 3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Советы по [не]использованию побочных эффектов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487</cp:revision>
  <dcterms:created xsi:type="dcterms:W3CDTF">2012-09-17T07:39:46Z</dcterms:created>
  <dcterms:modified xsi:type="dcterms:W3CDTF">2022-09-20T17:26:43Z</dcterms:modified>
</cp:coreProperties>
</file>