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468" r:id="rId4"/>
    <p:sldId id="474" r:id="rId5"/>
    <p:sldId id="475" r:id="rId6"/>
    <p:sldId id="469" r:id="rId7"/>
    <p:sldId id="476" r:id="rId8"/>
    <p:sldId id="470" r:id="rId9"/>
    <p:sldId id="471" r:id="rId10"/>
    <p:sldId id="477" r:id="rId11"/>
    <p:sldId id="478" r:id="rId12"/>
    <p:sldId id="472" r:id="rId13"/>
    <p:sldId id="481" r:id="rId14"/>
    <p:sldId id="479" r:id="rId15"/>
    <p:sldId id="482" r:id="rId16"/>
    <p:sldId id="295" r:id="rId17"/>
    <p:sldId id="306" r:id="rId18"/>
    <p:sldId id="307" r:id="rId19"/>
    <p:sldId id="308" r:id="rId20"/>
    <p:sldId id="309" r:id="rId21"/>
    <p:sldId id="310" r:id="rId22"/>
    <p:sldId id="311" r:id="rId23"/>
    <p:sldId id="312" r:id="rId24"/>
    <p:sldId id="276" r:id="rId25"/>
    <p:sldId id="313" r:id="rId26"/>
    <p:sldId id="314" r:id="rId27"/>
    <p:sldId id="315" r:id="rId28"/>
    <p:sldId id="316" r:id="rId29"/>
    <p:sldId id="267" r:id="rId30"/>
    <p:sldId id="317" r:id="rId31"/>
    <p:sldId id="318" r:id="rId32"/>
    <p:sldId id="319" r:id="rId33"/>
    <p:sldId id="320" r:id="rId34"/>
    <p:sldId id="321" r:id="rId35"/>
    <p:sldId id="322" r:id="rId36"/>
    <p:sldId id="323" r:id="rId37"/>
    <p:sldId id="278" r:id="rId38"/>
    <p:sldId id="324" r:id="rId39"/>
    <p:sldId id="325" r:id="rId40"/>
    <p:sldId id="326" r:id="rId41"/>
    <p:sldId id="280" r:id="rId42"/>
    <p:sldId id="327" r:id="rId43"/>
    <p:sldId id="328" r:id="rId44"/>
    <p:sldId id="283" r:id="rId45"/>
    <p:sldId id="329" r:id="rId46"/>
    <p:sldId id="330" r:id="rId47"/>
    <p:sldId id="302" r:id="rId48"/>
    <p:sldId id="331" r:id="rId49"/>
    <p:sldId id="279" r:id="rId50"/>
    <p:sldId id="332" r:id="rId51"/>
    <p:sldId id="333" r:id="rId52"/>
    <p:sldId id="334" r:id="rId53"/>
    <p:sldId id="335" r:id="rId54"/>
    <p:sldId id="336" r:id="rId55"/>
    <p:sldId id="289" r:id="rId56"/>
    <p:sldId id="337" r:id="rId57"/>
    <p:sldId id="338" r:id="rId58"/>
    <p:sldId id="339" r:id="rId59"/>
    <p:sldId id="282" r:id="rId60"/>
    <p:sldId id="340" r:id="rId61"/>
    <p:sldId id="341" r:id="rId62"/>
    <p:sldId id="342" r:id="rId63"/>
    <p:sldId id="343" r:id="rId64"/>
    <p:sldId id="347" r:id="rId65"/>
    <p:sldId id="348" r:id="rId66"/>
    <p:sldId id="349" r:id="rId67"/>
    <p:sldId id="350" r:id="rId68"/>
    <p:sldId id="351" r:id="rId69"/>
    <p:sldId id="352" r:id="rId70"/>
    <p:sldId id="353" r:id="rId71"/>
    <p:sldId id="354" r:id="rId72"/>
    <p:sldId id="300" r:id="rId73"/>
    <p:sldId id="355" r:id="rId74"/>
    <p:sldId id="356" r:id="rId75"/>
    <p:sldId id="357" r:id="rId76"/>
    <p:sldId id="296" r:id="rId77"/>
    <p:sldId id="358" r:id="rId78"/>
    <p:sldId id="359" r:id="rId79"/>
    <p:sldId id="360" r:id="rId80"/>
    <p:sldId id="361" r:id="rId81"/>
    <p:sldId id="362" r:id="rId82"/>
    <p:sldId id="363" r:id="rId83"/>
    <p:sldId id="364" r:id="rId84"/>
    <p:sldId id="271" r:id="rId85"/>
    <p:sldId id="365" r:id="rId86"/>
    <p:sldId id="366" r:id="rId87"/>
    <p:sldId id="367" r:id="rId88"/>
    <p:sldId id="368" r:id="rId89"/>
    <p:sldId id="369" r:id="rId90"/>
    <p:sldId id="370" r:id="rId91"/>
    <p:sldId id="371" r:id="rId92"/>
    <p:sldId id="372" r:id="rId93"/>
    <p:sldId id="373" r:id="rId94"/>
    <p:sldId id="374" r:id="rId95"/>
    <p:sldId id="375" r:id="rId96"/>
    <p:sldId id="376" r:id="rId97"/>
    <p:sldId id="291" r:id="rId98"/>
    <p:sldId id="377" r:id="rId99"/>
    <p:sldId id="378" r:id="rId100"/>
    <p:sldId id="290" r:id="rId101"/>
    <p:sldId id="379" r:id="rId102"/>
    <p:sldId id="380" r:id="rId103"/>
    <p:sldId id="381" r:id="rId104"/>
    <p:sldId id="382" r:id="rId105"/>
    <p:sldId id="297" r:id="rId106"/>
    <p:sldId id="383" r:id="rId107"/>
    <p:sldId id="384" r:id="rId108"/>
    <p:sldId id="388" r:id="rId109"/>
    <p:sldId id="385" r:id="rId110"/>
    <p:sldId id="386" r:id="rId111"/>
    <p:sldId id="387" r:id="rId112"/>
    <p:sldId id="287" r:id="rId113"/>
    <p:sldId id="389" r:id="rId114"/>
    <p:sldId id="390" r:id="rId115"/>
    <p:sldId id="391" r:id="rId116"/>
    <p:sldId id="392" r:id="rId117"/>
    <p:sldId id="393" r:id="rId118"/>
    <p:sldId id="298" r:id="rId119"/>
    <p:sldId id="394" r:id="rId120"/>
    <p:sldId id="395" r:id="rId121"/>
    <p:sldId id="396" r:id="rId122"/>
    <p:sldId id="397" r:id="rId123"/>
    <p:sldId id="398" r:id="rId124"/>
    <p:sldId id="399" r:id="rId125"/>
    <p:sldId id="400" r:id="rId126"/>
    <p:sldId id="401" r:id="rId127"/>
    <p:sldId id="402" r:id="rId128"/>
    <p:sldId id="403" r:id="rId129"/>
    <p:sldId id="404" r:id="rId130"/>
    <p:sldId id="405" r:id="rId131"/>
    <p:sldId id="293" r:id="rId132"/>
    <p:sldId id="406" r:id="rId133"/>
    <p:sldId id="407" r:id="rId134"/>
    <p:sldId id="408" r:id="rId135"/>
    <p:sldId id="284" r:id="rId136"/>
    <p:sldId id="409" r:id="rId137"/>
    <p:sldId id="410" r:id="rId138"/>
    <p:sldId id="411" r:id="rId139"/>
    <p:sldId id="412" r:id="rId140"/>
    <p:sldId id="413" r:id="rId141"/>
    <p:sldId id="414" r:id="rId142"/>
    <p:sldId id="415" r:id="rId143"/>
    <p:sldId id="301" r:id="rId144"/>
    <p:sldId id="416" r:id="rId145"/>
    <p:sldId id="417" r:id="rId146"/>
    <p:sldId id="418" r:id="rId147"/>
    <p:sldId id="419" r:id="rId148"/>
    <p:sldId id="420" r:id="rId149"/>
    <p:sldId id="421" r:id="rId150"/>
    <p:sldId id="294" r:id="rId151"/>
    <p:sldId id="422" r:id="rId152"/>
    <p:sldId id="423" r:id="rId153"/>
    <p:sldId id="424" r:id="rId154"/>
    <p:sldId id="425" r:id="rId155"/>
    <p:sldId id="273" r:id="rId156"/>
    <p:sldId id="428" r:id="rId157"/>
    <p:sldId id="429" r:id="rId158"/>
    <p:sldId id="430" r:id="rId159"/>
    <p:sldId id="431" r:id="rId160"/>
    <p:sldId id="432" r:id="rId161"/>
    <p:sldId id="433" r:id="rId162"/>
    <p:sldId id="434" r:id="rId163"/>
    <p:sldId id="435" r:id="rId164"/>
    <p:sldId id="426" r:id="rId165"/>
    <p:sldId id="427" r:id="rId166"/>
    <p:sldId id="303" r:id="rId167"/>
    <p:sldId id="436" r:id="rId168"/>
    <p:sldId id="437" r:id="rId169"/>
    <p:sldId id="438" r:id="rId170"/>
    <p:sldId id="439" r:id="rId171"/>
    <p:sldId id="440" r:id="rId172"/>
    <p:sldId id="441" r:id="rId173"/>
    <p:sldId id="442" r:id="rId174"/>
    <p:sldId id="443" r:id="rId175"/>
    <p:sldId id="444" r:id="rId176"/>
    <p:sldId id="445" r:id="rId177"/>
    <p:sldId id="446" r:id="rId178"/>
    <p:sldId id="447" r:id="rId179"/>
    <p:sldId id="304" r:id="rId180"/>
    <p:sldId id="448" r:id="rId181"/>
    <p:sldId id="449" r:id="rId182"/>
    <p:sldId id="450" r:id="rId183"/>
    <p:sldId id="451" r:id="rId184"/>
    <p:sldId id="452" r:id="rId185"/>
    <p:sldId id="453" r:id="rId186"/>
    <p:sldId id="454" r:id="rId187"/>
    <p:sldId id="455" r:id="rId188"/>
    <p:sldId id="456" r:id="rId189"/>
    <p:sldId id="457" r:id="rId190"/>
    <p:sldId id="458" r:id="rId191"/>
    <p:sldId id="459" r:id="rId192"/>
    <p:sldId id="461" r:id="rId193"/>
    <p:sldId id="292" r:id="rId194"/>
    <p:sldId id="462" r:id="rId195"/>
    <p:sldId id="463" r:id="rId196"/>
    <p:sldId id="464" r:id="rId197"/>
    <p:sldId id="465" r:id="rId198"/>
    <p:sldId id="466" r:id="rId199"/>
    <p:sldId id="467" r:id="rId200"/>
    <p:sldId id="288" r:id="rId20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23" autoAdjust="0"/>
    <p:restoredTop sz="94660"/>
  </p:normalViewPr>
  <p:slideViewPr>
    <p:cSldViewPr>
      <p:cViewPr varScale="1">
        <p:scale>
          <a:sx n="113" d="100"/>
          <a:sy n="113" d="100"/>
        </p:scale>
        <p:origin x="270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tableStyles" Target="tableStyles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199" Type="http://schemas.openxmlformats.org/officeDocument/2006/relationships/slide" Target="slides/slide198.xml"/><Relationship Id="rId203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190" Type="http://schemas.openxmlformats.org/officeDocument/2006/relationships/slide" Target="slides/slide189.xml"/><Relationship Id="rId204" Type="http://schemas.openxmlformats.org/officeDocument/2006/relationships/theme" Target="theme/theme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201" Type="http://schemas.openxmlformats.org/officeDocument/2006/relationships/slide" Target="slides/slide200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202" Type="http://schemas.openxmlformats.org/officeDocument/2006/relationships/presProps" Target="presProps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8113B-3B55-4CDC-B7C7-FCD3EFFDAC82}" type="datetimeFigureOut">
              <a:rPr lang="ru-RU" smtClean="0"/>
              <a:t>23.03.2023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2119C-7CE9-4E1F-B7A7-85FE29139B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1025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8113B-3B55-4CDC-B7C7-FCD3EFFDAC82}" type="datetimeFigureOut">
              <a:rPr lang="ru-RU" smtClean="0"/>
              <a:t>23.03.2023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2119C-7CE9-4E1F-B7A7-85FE29139B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4750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8113B-3B55-4CDC-B7C7-FCD3EFFDAC82}" type="datetimeFigureOut">
              <a:rPr lang="ru-RU" smtClean="0"/>
              <a:t>23.03.2023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2119C-7CE9-4E1F-B7A7-85FE29139B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087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8113B-3B55-4CDC-B7C7-FCD3EFFDAC82}" type="datetimeFigureOut">
              <a:rPr lang="ru-RU" smtClean="0"/>
              <a:t>23.03.2023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2119C-7CE9-4E1F-B7A7-85FE29139B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8314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8113B-3B55-4CDC-B7C7-FCD3EFFDAC82}" type="datetimeFigureOut">
              <a:rPr lang="ru-RU" smtClean="0"/>
              <a:t>23.03.2023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2119C-7CE9-4E1F-B7A7-85FE29139B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2053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8113B-3B55-4CDC-B7C7-FCD3EFFDAC82}" type="datetimeFigureOut">
              <a:rPr lang="ru-RU" smtClean="0"/>
              <a:t>23.03.2023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2119C-7CE9-4E1F-B7A7-85FE29139B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8678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8113B-3B55-4CDC-B7C7-FCD3EFFDAC82}" type="datetimeFigureOut">
              <a:rPr lang="ru-RU" smtClean="0"/>
              <a:t>23.03.2023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2119C-7CE9-4E1F-B7A7-85FE29139B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3387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8113B-3B55-4CDC-B7C7-FCD3EFFDAC82}" type="datetimeFigureOut">
              <a:rPr lang="ru-RU" smtClean="0"/>
              <a:t>23.03.2023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2119C-7CE9-4E1F-B7A7-85FE29139B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6187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8113B-3B55-4CDC-B7C7-FCD3EFFDAC82}" type="datetimeFigureOut">
              <a:rPr lang="ru-RU" smtClean="0"/>
              <a:t>23.03.2023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2119C-7CE9-4E1F-B7A7-85FE29139B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3609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8113B-3B55-4CDC-B7C7-FCD3EFFDAC82}" type="datetimeFigureOut">
              <a:rPr lang="ru-RU" smtClean="0"/>
              <a:t>23.03.2023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2119C-7CE9-4E1F-B7A7-85FE29139B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7385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8113B-3B55-4CDC-B7C7-FCD3EFFDAC82}" type="datetimeFigureOut">
              <a:rPr lang="ru-RU" smtClean="0"/>
              <a:t>23.03.2023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2119C-7CE9-4E1F-B7A7-85FE29139B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2583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18113B-3B55-4CDC-B7C7-FCD3EFFDAC82}" type="datetimeFigureOut">
              <a:rPr lang="ru-RU" smtClean="0"/>
              <a:t>23.03.2023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82119C-7CE9-4E1F-B7A7-85FE29139B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0751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Mike_Lesk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Mike_Lesk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Mike_Lesk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Mike_Lesk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Mike_Lesk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Препроцессор языка Си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лекция </a:t>
            </a:r>
            <a:r>
              <a:rPr lang="en-US" dirty="0"/>
              <a:t>25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252813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62D11-5FBE-D51F-AA01-28B9531A7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Несерьёзная часть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BF7E32-833F-E51C-F35B-7A58994EC7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else</a:t>
            </a:r>
            <a:endParaRPr lang="ru-RU" sz="2000" b="0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000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(x &gt; y) {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x;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 </a:t>
            </a:r>
            <a:r>
              <a:rPr lang="en-US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y;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5155AF1-E67C-7D9D-7542-355492487E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000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(x &gt; y) {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x;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 {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y;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279926319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Условная компиляция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>
                <a:solidFill>
                  <a:schemeClr val="bg1"/>
                </a:solidFill>
              </a:rPr>
              <a:t>#</a:t>
            </a:r>
            <a:r>
              <a:rPr lang="ru-RU" dirty="0" err="1">
                <a:solidFill>
                  <a:schemeClr val="bg1"/>
                </a:solidFill>
              </a:rPr>
              <a:t>if</a:t>
            </a:r>
            <a:r>
              <a:rPr lang="ru-RU" dirty="0">
                <a:solidFill>
                  <a:schemeClr val="bg1"/>
                </a:solidFill>
              </a:rPr>
              <a:t> условие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текст-1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#el</a:t>
            </a:r>
            <a:r>
              <a:rPr lang="en-US" dirty="0">
                <a:solidFill>
                  <a:schemeClr val="bg1"/>
                </a:solidFill>
              </a:rPr>
              <a:t>se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текст-0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#</a:t>
            </a:r>
            <a:r>
              <a:rPr lang="ru-RU" dirty="0" err="1">
                <a:solidFill>
                  <a:schemeClr val="bg1"/>
                </a:solidFill>
              </a:rPr>
              <a:t>endif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Ещё варианты: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#</a:t>
            </a:r>
            <a:r>
              <a:rPr lang="ru-RU" dirty="0" err="1">
                <a:solidFill>
                  <a:schemeClr val="bg1"/>
                </a:solidFill>
              </a:rPr>
              <a:t>if</a:t>
            </a:r>
            <a:r>
              <a:rPr lang="ru-RU" dirty="0">
                <a:solidFill>
                  <a:schemeClr val="bg1"/>
                </a:solidFill>
              </a:rPr>
              <a:t> - #</a:t>
            </a:r>
            <a:r>
              <a:rPr lang="ru-RU" dirty="0" err="1">
                <a:solidFill>
                  <a:schemeClr val="bg1"/>
                </a:solidFill>
              </a:rPr>
              <a:t>endif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#</a:t>
            </a:r>
            <a:r>
              <a:rPr lang="ru-RU" dirty="0" err="1">
                <a:solidFill>
                  <a:schemeClr val="bg1"/>
                </a:solidFill>
              </a:rPr>
              <a:t>if</a:t>
            </a:r>
            <a:r>
              <a:rPr lang="ru-RU" dirty="0">
                <a:solidFill>
                  <a:schemeClr val="bg1"/>
                </a:solidFill>
              </a:rPr>
              <a:t> - #</a:t>
            </a:r>
            <a:r>
              <a:rPr lang="ru-RU" dirty="0" err="1">
                <a:solidFill>
                  <a:schemeClr val="bg1"/>
                </a:solidFill>
              </a:rPr>
              <a:t>el</a:t>
            </a:r>
            <a:r>
              <a:rPr lang="en-US" dirty="0">
                <a:solidFill>
                  <a:schemeClr val="bg1"/>
                </a:solidFill>
              </a:rPr>
              <a:t>if</a:t>
            </a:r>
            <a:r>
              <a:rPr lang="ru-RU" dirty="0">
                <a:solidFill>
                  <a:schemeClr val="bg1"/>
                </a:solidFill>
              </a:rPr>
              <a:t> … - #</a:t>
            </a:r>
            <a:r>
              <a:rPr lang="ru-RU" dirty="0" err="1">
                <a:solidFill>
                  <a:schemeClr val="bg1"/>
                </a:solidFill>
              </a:rPr>
              <a:t>el</a:t>
            </a:r>
            <a:r>
              <a:rPr lang="en-US" dirty="0">
                <a:solidFill>
                  <a:schemeClr val="bg1"/>
                </a:solidFill>
              </a:rPr>
              <a:t>if </a:t>
            </a:r>
            <a:r>
              <a:rPr lang="ru-RU" dirty="0">
                <a:solidFill>
                  <a:schemeClr val="bg1"/>
                </a:solidFill>
              </a:rPr>
              <a:t>- </a:t>
            </a:r>
            <a:r>
              <a:rPr lang="en-US" dirty="0">
                <a:solidFill>
                  <a:schemeClr val="bg1"/>
                </a:solidFill>
              </a:rPr>
              <a:t>#else</a:t>
            </a:r>
            <a:r>
              <a:rPr lang="ru-RU" dirty="0">
                <a:solidFill>
                  <a:schemeClr val="bg1"/>
                </a:solidFill>
              </a:rPr>
              <a:t> -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#</a:t>
            </a:r>
            <a:r>
              <a:rPr lang="ru-RU" dirty="0" err="1">
                <a:solidFill>
                  <a:schemeClr val="bg1"/>
                </a:solidFill>
              </a:rPr>
              <a:t>endif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#</a:t>
            </a:r>
            <a:r>
              <a:rPr lang="en-US" dirty="0" err="1">
                <a:solidFill>
                  <a:schemeClr val="bg1"/>
                </a:solidFill>
              </a:rPr>
              <a:t>ifdef</a:t>
            </a:r>
            <a:r>
              <a:rPr lang="en-US" dirty="0">
                <a:solidFill>
                  <a:schemeClr val="bg1"/>
                </a:solidFill>
              </a:rPr>
              <a:t> …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#</a:t>
            </a:r>
            <a:r>
              <a:rPr lang="en-US" dirty="0" err="1">
                <a:solidFill>
                  <a:schemeClr val="bg1"/>
                </a:solidFill>
              </a:rPr>
              <a:t>ifndef</a:t>
            </a:r>
            <a:r>
              <a:rPr lang="en-US" dirty="0">
                <a:solidFill>
                  <a:schemeClr val="bg1"/>
                </a:solidFill>
              </a:rPr>
              <a:t> …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Если значение выражения условие != 0, то добавить в выходную последовательность результат </a:t>
            </a:r>
            <a:r>
              <a:rPr lang="ru-RU" dirty="0" err="1">
                <a:solidFill>
                  <a:schemeClr val="bg1"/>
                </a:solidFill>
              </a:rPr>
              <a:t>препроцессирования</a:t>
            </a:r>
            <a:r>
              <a:rPr lang="ru-RU" dirty="0">
                <a:solidFill>
                  <a:schemeClr val="bg1"/>
                </a:solidFill>
              </a:rPr>
              <a:t> текст-1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Иначе добавить в выходную последовательность результат </a:t>
            </a:r>
            <a:r>
              <a:rPr lang="ru-RU" dirty="0" err="1">
                <a:solidFill>
                  <a:schemeClr val="bg1"/>
                </a:solidFill>
              </a:rPr>
              <a:t>препроцессирования</a:t>
            </a:r>
            <a:r>
              <a:rPr lang="ru-RU" dirty="0">
                <a:solidFill>
                  <a:schemeClr val="bg1"/>
                </a:solidFill>
              </a:rPr>
              <a:t> текст-0 </a:t>
            </a:r>
          </a:p>
        </p:txBody>
      </p:sp>
    </p:spTree>
    <p:extLst>
      <p:ext uri="{BB962C8B-B14F-4D97-AF65-F5344CB8AC3E}">
        <p14:creationId xmlns:p14="http://schemas.microsoft.com/office/powerpoint/2010/main" val="2659440626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Условная компиляция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#</a:t>
            </a:r>
            <a:r>
              <a:rPr lang="ru-RU" dirty="0" err="1"/>
              <a:t>if</a:t>
            </a:r>
            <a:r>
              <a:rPr lang="ru-RU" dirty="0"/>
              <a:t> условие</a:t>
            </a:r>
            <a:br>
              <a:rPr lang="ru-RU" dirty="0"/>
            </a:br>
            <a:r>
              <a:rPr lang="ru-RU" dirty="0"/>
              <a:t>текст-1</a:t>
            </a:r>
            <a:br>
              <a:rPr lang="ru-RU" dirty="0"/>
            </a:br>
            <a:r>
              <a:rPr lang="ru-RU" dirty="0"/>
              <a:t>#el</a:t>
            </a:r>
            <a:r>
              <a:rPr lang="en-US" dirty="0"/>
              <a:t>se</a:t>
            </a:r>
            <a:br>
              <a:rPr lang="ru-RU" dirty="0"/>
            </a:br>
            <a:r>
              <a:rPr lang="ru-RU" dirty="0"/>
              <a:t>текст-0</a:t>
            </a:r>
            <a:br>
              <a:rPr lang="ru-RU" dirty="0"/>
            </a:br>
            <a:r>
              <a:rPr lang="ru-RU" dirty="0"/>
              <a:t>#</a:t>
            </a:r>
            <a:r>
              <a:rPr lang="ru-RU" dirty="0" err="1"/>
              <a:t>endif</a:t>
            </a:r>
            <a:endParaRPr lang="ru-RU" dirty="0"/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Ещё варианты: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#</a:t>
            </a:r>
            <a:r>
              <a:rPr lang="ru-RU" dirty="0" err="1">
                <a:solidFill>
                  <a:schemeClr val="bg1"/>
                </a:solidFill>
              </a:rPr>
              <a:t>if</a:t>
            </a:r>
            <a:r>
              <a:rPr lang="ru-RU" dirty="0">
                <a:solidFill>
                  <a:schemeClr val="bg1"/>
                </a:solidFill>
              </a:rPr>
              <a:t> - #</a:t>
            </a:r>
            <a:r>
              <a:rPr lang="ru-RU" dirty="0" err="1">
                <a:solidFill>
                  <a:schemeClr val="bg1"/>
                </a:solidFill>
              </a:rPr>
              <a:t>endif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#</a:t>
            </a:r>
            <a:r>
              <a:rPr lang="ru-RU" dirty="0" err="1">
                <a:solidFill>
                  <a:schemeClr val="bg1"/>
                </a:solidFill>
              </a:rPr>
              <a:t>if</a:t>
            </a:r>
            <a:r>
              <a:rPr lang="ru-RU" dirty="0">
                <a:solidFill>
                  <a:schemeClr val="bg1"/>
                </a:solidFill>
              </a:rPr>
              <a:t> - #</a:t>
            </a:r>
            <a:r>
              <a:rPr lang="ru-RU" dirty="0" err="1">
                <a:solidFill>
                  <a:schemeClr val="bg1"/>
                </a:solidFill>
              </a:rPr>
              <a:t>el</a:t>
            </a:r>
            <a:r>
              <a:rPr lang="en-US" dirty="0">
                <a:solidFill>
                  <a:schemeClr val="bg1"/>
                </a:solidFill>
              </a:rPr>
              <a:t>if</a:t>
            </a:r>
            <a:r>
              <a:rPr lang="ru-RU" dirty="0">
                <a:solidFill>
                  <a:schemeClr val="bg1"/>
                </a:solidFill>
              </a:rPr>
              <a:t> … - #</a:t>
            </a:r>
            <a:r>
              <a:rPr lang="ru-RU" dirty="0" err="1">
                <a:solidFill>
                  <a:schemeClr val="bg1"/>
                </a:solidFill>
              </a:rPr>
              <a:t>el</a:t>
            </a:r>
            <a:r>
              <a:rPr lang="en-US" dirty="0">
                <a:solidFill>
                  <a:schemeClr val="bg1"/>
                </a:solidFill>
              </a:rPr>
              <a:t>if </a:t>
            </a:r>
            <a:r>
              <a:rPr lang="ru-RU" dirty="0">
                <a:solidFill>
                  <a:schemeClr val="bg1"/>
                </a:solidFill>
              </a:rPr>
              <a:t>- </a:t>
            </a:r>
            <a:r>
              <a:rPr lang="en-US" dirty="0">
                <a:solidFill>
                  <a:schemeClr val="bg1"/>
                </a:solidFill>
              </a:rPr>
              <a:t>#else</a:t>
            </a:r>
            <a:r>
              <a:rPr lang="ru-RU" dirty="0">
                <a:solidFill>
                  <a:schemeClr val="bg1"/>
                </a:solidFill>
              </a:rPr>
              <a:t> -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#</a:t>
            </a:r>
            <a:r>
              <a:rPr lang="ru-RU" dirty="0" err="1">
                <a:solidFill>
                  <a:schemeClr val="bg1"/>
                </a:solidFill>
              </a:rPr>
              <a:t>endif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#</a:t>
            </a:r>
            <a:r>
              <a:rPr lang="en-US" dirty="0" err="1">
                <a:solidFill>
                  <a:schemeClr val="bg1"/>
                </a:solidFill>
              </a:rPr>
              <a:t>ifdef</a:t>
            </a:r>
            <a:r>
              <a:rPr lang="en-US" dirty="0">
                <a:solidFill>
                  <a:schemeClr val="bg1"/>
                </a:solidFill>
              </a:rPr>
              <a:t> …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#</a:t>
            </a:r>
            <a:r>
              <a:rPr lang="en-US" dirty="0" err="1">
                <a:solidFill>
                  <a:schemeClr val="bg1"/>
                </a:solidFill>
              </a:rPr>
              <a:t>ifndef</a:t>
            </a:r>
            <a:r>
              <a:rPr lang="en-US" dirty="0">
                <a:solidFill>
                  <a:schemeClr val="bg1"/>
                </a:solidFill>
              </a:rPr>
              <a:t> …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/>
          </a:p>
          <a:p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Если значение выражения условие != 0, то добавить в выходную последовательность результат </a:t>
            </a:r>
            <a:r>
              <a:rPr lang="ru-RU" dirty="0" err="1">
                <a:solidFill>
                  <a:schemeClr val="bg1"/>
                </a:solidFill>
              </a:rPr>
              <a:t>препроцессирования</a:t>
            </a:r>
            <a:r>
              <a:rPr lang="ru-RU" dirty="0">
                <a:solidFill>
                  <a:schemeClr val="bg1"/>
                </a:solidFill>
              </a:rPr>
              <a:t> текст-1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Иначе добавить в выходную последовательность результат </a:t>
            </a:r>
            <a:r>
              <a:rPr lang="ru-RU" dirty="0" err="1">
                <a:solidFill>
                  <a:schemeClr val="bg1"/>
                </a:solidFill>
              </a:rPr>
              <a:t>препроцессирования</a:t>
            </a:r>
            <a:r>
              <a:rPr lang="ru-RU" dirty="0">
                <a:solidFill>
                  <a:schemeClr val="bg1"/>
                </a:solidFill>
              </a:rPr>
              <a:t> текст-0 </a:t>
            </a:r>
          </a:p>
        </p:txBody>
      </p:sp>
    </p:spTree>
    <p:extLst>
      <p:ext uri="{BB962C8B-B14F-4D97-AF65-F5344CB8AC3E}">
        <p14:creationId xmlns:p14="http://schemas.microsoft.com/office/powerpoint/2010/main" val="1981789757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Условная компиляция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#</a:t>
            </a:r>
            <a:r>
              <a:rPr lang="ru-RU" dirty="0" err="1"/>
              <a:t>if</a:t>
            </a:r>
            <a:r>
              <a:rPr lang="ru-RU" dirty="0"/>
              <a:t> условие</a:t>
            </a:r>
            <a:br>
              <a:rPr lang="ru-RU" dirty="0"/>
            </a:br>
            <a:r>
              <a:rPr lang="ru-RU" dirty="0"/>
              <a:t>текст-1</a:t>
            </a:r>
            <a:br>
              <a:rPr lang="ru-RU" dirty="0"/>
            </a:br>
            <a:r>
              <a:rPr lang="ru-RU" dirty="0"/>
              <a:t>#el</a:t>
            </a:r>
            <a:r>
              <a:rPr lang="en-US" dirty="0"/>
              <a:t>se</a:t>
            </a:r>
            <a:br>
              <a:rPr lang="ru-RU" dirty="0"/>
            </a:br>
            <a:r>
              <a:rPr lang="ru-RU" dirty="0"/>
              <a:t>текст-0</a:t>
            </a:r>
            <a:br>
              <a:rPr lang="ru-RU" dirty="0"/>
            </a:br>
            <a:r>
              <a:rPr lang="ru-RU" dirty="0"/>
              <a:t>#</a:t>
            </a:r>
            <a:r>
              <a:rPr lang="ru-RU" dirty="0" err="1"/>
              <a:t>endif</a:t>
            </a:r>
            <a:endParaRPr lang="ru-RU" dirty="0"/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Ещё варианты: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#</a:t>
            </a:r>
            <a:r>
              <a:rPr lang="ru-RU" dirty="0" err="1">
                <a:solidFill>
                  <a:schemeClr val="bg1"/>
                </a:solidFill>
              </a:rPr>
              <a:t>if</a:t>
            </a:r>
            <a:r>
              <a:rPr lang="ru-RU" dirty="0">
                <a:solidFill>
                  <a:schemeClr val="bg1"/>
                </a:solidFill>
              </a:rPr>
              <a:t> - #</a:t>
            </a:r>
            <a:r>
              <a:rPr lang="ru-RU" dirty="0" err="1">
                <a:solidFill>
                  <a:schemeClr val="bg1"/>
                </a:solidFill>
              </a:rPr>
              <a:t>endif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#</a:t>
            </a:r>
            <a:r>
              <a:rPr lang="ru-RU" dirty="0" err="1">
                <a:solidFill>
                  <a:schemeClr val="bg1"/>
                </a:solidFill>
              </a:rPr>
              <a:t>if</a:t>
            </a:r>
            <a:r>
              <a:rPr lang="ru-RU" dirty="0">
                <a:solidFill>
                  <a:schemeClr val="bg1"/>
                </a:solidFill>
              </a:rPr>
              <a:t> - #</a:t>
            </a:r>
            <a:r>
              <a:rPr lang="ru-RU" dirty="0" err="1">
                <a:solidFill>
                  <a:schemeClr val="bg1"/>
                </a:solidFill>
              </a:rPr>
              <a:t>el</a:t>
            </a:r>
            <a:r>
              <a:rPr lang="en-US" dirty="0">
                <a:solidFill>
                  <a:schemeClr val="bg1"/>
                </a:solidFill>
              </a:rPr>
              <a:t>if</a:t>
            </a:r>
            <a:r>
              <a:rPr lang="ru-RU" dirty="0">
                <a:solidFill>
                  <a:schemeClr val="bg1"/>
                </a:solidFill>
              </a:rPr>
              <a:t> … - #</a:t>
            </a:r>
            <a:r>
              <a:rPr lang="ru-RU" dirty="0" err="1">
                <a:solidFill>
                  <a:schemeClr val="bg1"/>
                </a:solidFill>
              </a:rPr>
              <a:t>el</a:t>
            </a:r>
            <a:r>
              <a:rPr lang="en-US" dirty="0">
                <a:solidFill>
                  <a:schemeClr val="bg1"/>
                </a:solidFill>
              </a:rPr>
              <a:t>if </a:t>
            </a:r>
            <a:r>
              <a:rPr lang="ru-RU" dirty="0">
                <a:solidFill>
                  <a:schemeClr val="bg1"/>
                </a:solidFill>
              </a:rPr>
              <a:t>- </a:t>
            </a:r>
            <a:r>
              <a:rPr lang="en-US" dirty="0">
                <a:solidFill>
                  <a:schemeClr val="bg1"/>
                </a:solidFill>
              </a:rPr>
              <a:t>#else</a:t>
            </a:r>
            <a:r>
              <a:rPr lang="ru-RU" dirty="0">
                <a:solidFill>
                  <a:schemeClr val="bg1"/>
                </a:solidFill>
              </a:rPr>
              <a:t> -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#</a:t>
            </a:r>
            <a:r>
              <a:rPr lang="ru-RU" dirty="0" err="1">
                <a:solidFill>
                  <a:schemeClr val="bg1"/>
                </a:solidFill>
              </a:rPr>
              <a:t>endif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#</a:t>
            </a:r>
            <a:r>
              <a:rPr lang="en-US" dirty="0" err="1">
                <a:solidFill>
                  <a:schemeClr val="bg1"/>
                </a:solidFill>
              </a:rPr>
              <a:t>ifdef</a:t>
            </a:r>
            <a:r>
              <a:rPr lang="en-US" dirty="0">
                <a:solidFill>
                  <a:schemeClr val="bg1"/>
                </a:solidFill>
              </a:rPr>
              <a:t> …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#</a:t>
            </a:r>
            <a:r>
              <a:rPr lang="en-US" dirty="0" err="1">
                <a:solidFill>
                  <a:schemeClr val="bg1"/>
                </a:solidFill>
              </a:rPr>
              <a:t>ifndef</a:t>
            </a:r>
            <a:r>
              <a:rPr lang="en-US" dirty="0">
                <a:solidFill>
                  <a:schemeClr val="bg1"/>
                </a:solidFill>
              </a:rPr>
              <a:t> …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/>
          </a:p>
          <a:p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Если значение выражения условие != 0, то добавить в выходную последовательность результат </a:t>
            </a:r>
            <a:r>
              <a:rPr lang="ru-RU" dirty="0" err="1"/>
              <a:t>препроцессирования</a:t>
            </a:r>
            <a:r>
              <a:rPr lang="ru-RU" dirty="0"/>
              <a:t> текст-1</a:t>
            </a: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Иначе добавить в выходную последовательность результат </a:t>
            </a:r>
            <a:r>
              <a:rPr lang="ru-RU" dirty="0" err="1">
                <a:solidFill>
                  <a:schemeClr val="bg1"/>
                </a:solidFill>
              </a:rPr>
              <a:t>препроцессирования</a:t>
            </a:r>
            <a:r>
              <a:rPr lang="ru-RU" dirty="0">
                <a:solidFill>
                  <a:schemeClr val="bg1"/>
                </a:solidFill>
              </a:rPr>
              <a:t> текст-0 </a:t>
            </a:r>
          </a:p>
        </p:txBody>
      </p:sp>
    </p:spTree>
    <p:extLst>
      <p:ext uri="{BB962C8B-B14F-4D97-AF65-F5344CB8AC3E}">
        <p14:creationId xmlns:p14="http://schemas.microsoft.com/office/powerpoint/2010/main" val="16927561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Условная компиляция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#</a:t>
            </a:r>
            <a:r>
              <a:rPr lang="ru-RU" dirty="0" err="1"/>
              <a:t>if</a:t>
            </a:r>
            <a:r>
              <a:rPr lang="ru-RU" dirty="0"/>
              <a:t> условие</a:t>
            </a:r>
            <a:br>
              <a:rPr lang="ru-RU" dirty="0"/>
            </a:br>
            <a:r>
              <a:rPr lang="ru-RU" dirty="0"/>
              <a:t>текст-1</a:t>
            </a:r>
            <a:br>
              <a:rPr lang="ru-RU" dirty="0"/>
            </a:br>
            <a:r>
              <a:rPr lang="ru-RU" dirty="0"/>
              <a:t>#el</a:t>
            </a:r>
            <a:r>
              <a:rPr lang="en-US" dirty="0"/>
              <a:t>se</a:t>
            </a:r>
            <a:br>
              <a:rPr lang="ru-RU" dirty="0"/>
            </a:br>
            <a:r>
              <a:rPr lang="ru-RU" dirty="0"/>
              <a:t>текст-0</a:t>
            </a:r>
            <a:br>
              <a:rPr lang="ru-RU" dirty="0"/>
            </a:br>
            <a:r>
              <a:rPr lang="ru-RU" dirty="0"/>
              <a:t>#</a:t>
            </a:r>
            <a:r>
              <a:rPr lang="ru-RU" dirty="0" err="1"/>
              <a:t>endif</a:t>
            </a:r>
            <a:endParaRPr lang="ru-RU" dirty="0"/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Ещё варианты: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#</a:t>
            </a:r>
            <a:r>
              <a:rPr lang="ru-RU" dirty="0" err="1">
                <a:solidFill>
                  <a:schemeClr val="bg1"/>
                </a:solidFill>
              </a:rPr>
              <a:t>if</a:t>
            </a:r>
            <a:r>
              <a:rPr lang="ru-RU" dirty="0">
                <a:solidFill>
                  <a:schemeClr val="bg1"/>
                </a:solidFill>
              </a:rPr>
              <a:t> - #</a:t>
            </a:r>
            <a:r>
              <a:rPr lang="ru-RU" dirty="0" err="1">
                <a:solidFill>
                  <a:schemeClr val="bg1"/>
                </a:solidFill>
              </a:rPr>
              <a:t>endif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#</a:t>
            </a:r>
            <a:r>
              <a:rPr lang="ru-RU" dirty="0" err="1">
                <a:solidFill>
                  <a:schemeClr val="bg1"/>
                </a:solidFill>
              </a:rPr>
              <a:t>if</a:t>
            </a:r>
            <a:r>
              <a:rPr lang="ru-RU" dirty="0">
                <a:solidFill>
                  <a:schemeClr val="bg1"/>
                </a:solidFill>
              </a:rPr>
              <a:t> - #</a:t>
            </a:r>
            <a:r>
              <a:rPr lang="ru-RU" dirty="0" err="1">
                <a:solidFill>
                  <a:schemeClr val="bg1"/>
                </a:solidFill>
              </a:rPr>
              <a:t>el</a:t>
            </a:r>
            <a:r>
              <a:rPr lang="en-US" dirty="0">
                <a:solidFill>
                  <a:schemeClr val="bg1"/>
                </a:solidFill>
              </a:rPr>
              <a:t>if</a:t>
            </a:r>
            <a:r>
              <a:rPr lang="ru-RU" dirty="0">
                <a:solidFill>
                  <a:schemeClr val="bg1"/>
                </a:solidFill>
              </a:rPr>
              <a:t> … - #</a:t>
            </a:r>
            <a:r>
              <a:rPr lang="ru-RU" dirty="0" err="1">
                <a:solidFill>
                  <a:schemeClr val="bg1"/>
                </a:solidFill>
              </a:rPr>
              <a:t>el</a:t>
            </a:r>
            <a:r>
              <a:rPr lang="en-US" dirty="0">
                <a:solidFill>
                  <a:schemeClr val="bg1"/>
                </a:solidFill>
              </a:rPr>
              <a:t>if </a:t>
            </a:r>
            <a:r>
              <a:rPr lang="ru-RU" dirty="0">
                <a:solidFill>
                  <a:schemeClr val="bg1"/>
                </a:solidFill>
              </a:rPr>
              <a:t>- </a:t>
            </a:r>
            <a:r>
              <a:rPr lang="en-US" dirty="0">
                <a:solidFill>
                  <a:schemeClr val="bg1"/>
                </a:solidFill>
              </a:rPr>
              <a:t>#else</a:t>
            </a:r>
            <a:r>
              <a:rPr lang="ru-RU" dirty="0">
                <a:solidFill>
                  <a:schemeClr val="bg1"/>
                </a:solidFill>
              </a:rPr>
              <a:t> -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#</a:t>
            </a:r>
            <a:r>
              <a:rPr lang="ru-RU" dirty="0" err="1">
                <a:solidFill>
                  <a:schemeClr val="bg1"/>
                </a:solidFill>
              </a:rPr>
              <a:t>endif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#</a:t>
            </a:r>
            <a:r>
              <a:rPr lang="en-US" dirty="0" err="1">
                <a:solidFill>
                  <a:schemeClr val="bg1"/>
                </a:solidFill>
              </a:rPr>
              <a:t>ifdef</a:t>
            </a:r>
            <a:r>
              <a:rPr lang="en-US" dirty="0">
                <a:solidFill>
                  <a:schemeClr val="bg1"/>
                </a:solidFill>
              </a:rPr>
              <a:t> …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#</a:t>
            </a:r>
            <a:r>
              <a:rPr lang="en-US" dirty="0" err="1">
                <a:solidFill>
                  <a:schemeClr val="bg1"/>
                </a:solidFill>
              </a:rPr>
              <a:t>ifndef</a:t>
            </a:r>
            <a:r>
              <a:rPr lang="en-US" dirty="0">
                <a:solidFill>
                  <a:schemeClr val="bg1"/>
                </a:solidFill>
              </a:rPr>
              <a:t> …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/>
          </a:p>
          <a:p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Если значение выражения условие != 0, то добавить в выходную последовательность результат </a:t>
            </a:r>
            <a:r>
              <a:rPr lang="ru-RU" dirty="0" err="1"/>
              <a:t>препроцессирования</a:t>
            </a:r>
            <a:r>
              <a:rPr lang="ru-RU" dirty="0"/>
              <a:t> текст-1</a:t>
            </a:r>
          </a:p>
          <a:p>
            <a:endParaRPr lang="ru-RU" dirty="0"/>
          </a:p>
          <a:p>
            <a:r>
              <a:rPr lang="ru-RU" dirty="0"/>
              <a:t>Иначе добавить в выходную последовательность результат </a:t>
            </a:r>
            <a:r>
              <a:rPr lang="ru-RU" dirty="0" err="1"/>
              <a:t>препроцессирования</a:t>
            </a:r>
            <a:r>
              <a:rPr lang="ru-RU" dirty="0"/>
              <a:t> текст-0 </a:t>
            </a:r>
          </a:p>
        </p:txBody>
      </p:sp>
    </p:spTree>
    <p:extLst>
      <p:ext uri="{BB962C8B-B14F-4D97-AF65-F5344CB8AC3E}">
        <p14:creationId xmlns:p14="http://schemas.microsoft.com/office/powerpoint/2010/main" val="1559190649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Условная компиляция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#</a:t>
            </a:r>
            <a:r>
              <a:rPr lang="ru-RU" dirty="0" err="1"/>
              <a:t>if</a:t>
            </a:r>
            <a:r>
              <a:rPr lang="ru-RU" dirty="0"/>
              <a:t> условие</a:t>
            </a:r>
            <a:br>
              <a:rPr lang="ru-RU" dirty="0"/>
            </a:br>
            <a:r>
              <a:rPr lang="ru-RU" dirty="0"/>
              <a:t>текст-1</a:t>
            </a:r>
            <a:br>
              <a:rPr lang="ru-RU" dirty="0"/>
            </a:br>
            <a:r>
              <a:rPr lang="ru-RU" dirty="0"/>
              <a:t>#el</a:t>
            </a:r>
            <a:r>
              <a:rPr lang="en-US" dirty="0"/>
              <a:t>se</a:t>
            </a:r>
            <a:br>
              <a:rPr lang="ru-RU" dirty="0"/>
            </a:br>
            <a:r>
              <a:rPr lang="ru-RU" dirty="0"/>
              <a:t>текст-0</a:t>
            </a:r>
            <a:br>
              <a:rPr lang="ru-RU" dirty="0"/>
            </a:br>
            <a:r>
              <a:rPr lang="ru-RU" dirty="0"/>
              <a:t>#</a:t>
            </a:r>
            <a:r>
              <a:rPr lang="ru-RU" dirty="0" err="1"/>
              <a:t>endif</a:t>
            </a:r>
            <a:endParaRPr lang="ru-RU" dirty="0"/>
          </a:p>
          <a:p>
            <a:endParaRPr lang="ru-RU" dirty="0"/>
          </a:p>
          <a:p>
            <a:r>
              <a:rPr lang="ru-RU" dirty="0"/>
              <a:t>Ещё варианты:</a:t>
            </a:r>
            <a:endParaRPr lang="en-US" dirty="0"/>
          </a:p>
          <a:p>
            <a:pPr lvl="1"/>
            <a:r>
              <a:rPr lang="ru-RU" dirty="0"/>
              <a:t>#</a:t>
            </a:r>
            <a:r>
              <a:rPr lang="ru-RU" dirty="0" err="1"/>
              <a:t>if</a:t>
            </a:r>
            <a:r>
              <a:rPr lang="ru-RU" dirty="0"/>
              <a:t> - #</a:t>
            </a:r>
            <a:r>
              <a:rPr lang="ru-RU" dirty="0" err="1"/>
              <a:t>endif</a:t>
            </a:r>
            <a:endParaRPr lang="ru-RU" dirty="0"/>
          </a:p>
          <a:p>
            <a:pPr lvl="1"/>
            <a:r>
              <a:rPr lang="ru-RU" dirty="0"/>
              <a:t>#</a:t>
            </a:r>
            <a:r>
              <a:rPr lang="ru-RU" dirty="0" err="1"/>
              <a:t>if</a:t>
            </a:r>
            <a:r>
              <a:rPr lang="ru-RU" dirty="0"/>
              <a:t> - #</a:t>
            </a:r>
            <a:r>
              <a:rPr lang="ru-RU" dirty="0" err="1"/>
              <a:t>el</a:t>
            </a:r>
            <a:r>
              <a:rPr lang="en-US" dirty="0"/>
              <a:t>if</a:t>
            </a:r>
            <a:r>
              <a:rPr lang="ru-RU" dirty="0"/>
              <a:t> … - #</a:t>
            </a:r>
            <a:r>
              <a:rPr lang="ru-RU" dirty="0" err="1"/>
              <a:t>el</a:t>
            </a:r>
            <a:r>
              <a:rPr lang="en-US" dirty="0"/>
              <a:t>if </a:t>
            </a:r>
            <a:r>
              <a:rPr lang="ru-RU" dirty="0"/>
              <a:t>- </a:t>
            </a:r>
            <a:r>
              <a:rPr lang="en-US" dirty="0"/>
              <a:t>#else</a:t>
            </a:r>
            <a:r>
              <a:rPr lang="ru-RU" dirty="0"/>
              <a:t> -</a:t>
            </a:r>
            <a:r>
              <a:rPr lang="en-US" dirty="0"/>
              <a:t> </a:t>
            </a:r>
            <a:r>
              <a:rPr lang="ru-RU" dirty="0"/>
              <a:t>#</a:t>
            </a:r>
            <a:r>
              <a:rPr lang="ru-RU" dirty="0" err="1"/>
              <a:t>endif</a:t>
            </a:r>
            <a:endParaRPr lang="ru-RU" dirty="0"/>
          </a:p>
          <a:p>
            <a:pPr lvl="1"/>
            <a:r>
              <a:rPr lang="en-US" dirty="0"/>
              <a:t>#</a:t>
            </a:r>
            <a:r>
              <a:rPr lang="en-US" dirty="0" err="1"/>
              <a:t>ifdef</a:t>
            </a:r>
            <a:r>
              <a:rPr lang="en-US" dirty="0"/>
              <a:t> …</a:t>
            </a:r>
          </a:p>
          <a:p>
            <a:pPr lvl="1"/>
            <a:r>
              <a:rPr lang="en-US" dirty="0"/>
              <a:t>#</a:t>
            </a:r>
            <a:r>
              <a:rPr lang="en-US" dirty="0" err="1"/>
              <a:t>ifndef</a:t>
            </a:r>
            <a:r>
              <a:rPr lang="en-US" dirty="0"/>
              <a:t> …</a:t>
            </a:r>
            <a:endParaRPr lang="ru-RU" dirty="0"/>
          </a:p>
          <a:p>
            <a:endParaRPr lang="ru-RU" dirty="0"/>
          </a:p>
          <a:p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Если значение выражения условие != 0, то добавить в выходную последовательность результат </a:t>
            </a:r>
            <a:r>
              <a:rPr lang="ru-RU" dirty="0" err="1"/>
              <a:t>препроцессирования</a:t>
            </a:r>
            <a:r>
              <a:rPr lang="ru-RU" dirty="0"/>
              <a:t> текст-1</a:t>
            </a:r>
          </a:p>
          <a:p>
            <a:endParaRPr lang="ru-RU" dirty="0"/>
          </a:p>
          <a:p>
            <a:r>
              <a:rPr lang="ru-RU" dirty="0"/>
              <a:t>Иначе добавить в выходную последовательность результат </a:t>
            </a:r>
            <a:r>
              <a:rPr lang="ru-RU" dirty="0" err="1"/>
              <a:t>препроцессирования</a:t>
            </a:r>
            <a:r>
              <a:rPr lang="ru-RU" dirty="0"/>
              <a:t> текст-0 </a:t>
            </a:r>
          </a:p>
        </p:txBody>
      </p:sp>
    </p:spTree>
    <p:extLst>
      <p:ext uri="{BB962C8B-B14F-4D97-AF65-F5344CB8AC3E}">
        <p14:creationId xmlns:p14="http://schemas.microsoft.com/office/powerpoint/2010/main" val="1683575064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Условная компиляция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def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PreprocessIf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(macros, input):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c, t1, t0, input =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ParseIf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    macros, input)</a:t>
            </a:r>
            <a:endParaRPr lang="en-US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Calc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(macros, c):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macros, t1 + input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else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macros, t0 + input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def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ParseIf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(macros, input):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# condition – </a:t>
            </a: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условие</a:t>
            </a:r>
          </a:p>
          <a:p>
            <a:pPr marL="0" indent="0">
              <a:buNone/>
            </a:pP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# text1 – </a:t>
            </a: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часть «то»</a:t>
            </a:r>
          </a:p>
          <a:p>
            <a:pPr marL="0" indent="0">
              <a:buNone/>
            </a:pP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# text0 – </a:t>
            </a: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часть «иначе»</a:t>
            </a:r>
          </a:p>
          <a:p>
            <a:pPr marL="0" indent="0">
              <a:buNone/>
            </a:pP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#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nextInput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– </a:t>
            </a: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строки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после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endif</a:t>
            </a:r>
            <a:endParaRPr lang="en-US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...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(condition,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    text1, text0,</a:t>
            </a:r>
            <a:endParaRPr lang="ru-RU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nextInput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19201447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Условная компиляция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err="1">
                <a:latin typeface="Consolas" panose="020B0609020204030204" pitchFamily="49" charset="0"/>
              </a:rPr>
              <a:t>def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ProcessIf</a:t>
            </a:r>
            <a:r>
              <a:rPr lang="en-US" sz="2000" dirty="0">
                <a:latin typeface="Consolas" panose="020B0609020204030204" pitchFamily="49" charset="0"/>
              </a:rPr>
              <a:t>(macros, input):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c, t1, t0, input =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ParseIf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    macros, input)</a:t>
            </a:r>
            <a:endParaRPr lang="en-US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Calc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(macros, c):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macros, t1 + input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else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macros, t0 + input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err="1">
                <a:latin typeface="Consolas" panose="020B0609020204030204" pitchFamily="49" charset="0"/>
              </a:rPr>
              <a:t>def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ParseIf</a:t>
            </a:r>
            <a:r>
              <a:rPr lang="en-US" sz="2000" dirty="0">
                <a:latin typeface="Consolas" panose="020B0609020204030204" pitchFamily="49" charset="0"/>
              </a:rPr>
              <a:t>(macros, input):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# condition – </a:t>
            </a: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условие</a:t>
            </a:r>
          </a:p>
          <a:p>
            <a:pPr marL="0" indent="0">
              <a:buNone/>
            </a:pP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# text1 – </a:t>
            </a: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часть «то»</a:t>
            </a:r>
          </a:p>
          <a:p>
            <a:pPr marL="0" indent="0">
              <a:buNone/>
            </a:pP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# text0 – </a:t>
            </a: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часть «иначе»</a:t>
            </a:r>
          </a:p>
          <a:p>
            <a:pPr marL="0" indent="0">
              <a:buNone/>
            </a:pP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#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nextInput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– </a:t>
            </a: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строки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после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endif</a:t>
            </a:r>
            <a:endParaRPr lang="en-US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...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(condition,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    text1, text0,</a:t>
            </a:r>
            <a:endParaRPr lang="ru-RU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nextInput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61538733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Условная компиляция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err="1">
                <a:latin typeface="Consolas" panose="020B0609020204030204" pitchFamily="49" charset="0"/>
              </a:rPr>
              <a:t>def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ProcessIf</a:t>
            </a:r>
            <a:r>
              <a:rPr lang="en-US" sz="2000" dirty="0">
                <a:latin typeface="Consolas" panose="020B0609020204030204" pitchFamily="49" charset="0"/>
              </a:rPr>
              <a:t>(macros, input):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c, t1, t0, input = </a:t>
            </a:r>
            <a:r>
              <a:rPr lang="en-US" sz="2000" dirty="0" err="1">
                <a:latin typeface="Consolas" panose="020B0609020204030204" pitchFamily="49" charset="0"/>
              </a:rPr>
              <a:t>ParseIf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 macros, input)</a:t>
            </a:r>
            <a:endParaRPr lang="en-US" sz="2000" dirty="0"/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Calc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(macros, c):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macros, t1 + input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else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macros, t0 + input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err="1">
                <a:latin typeface="Consolas" panose="020B0609020204030204" pitchFamily="49" charset="0"/>
              </a:rPr>
              <a:t>def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ParseIf</a:t>
            </a:r>
            <a:r>
              <a:rPr lang="en-US" sz="2000" dirty="0">
                <a:latin typeface="Consolas" panose="020B0609020204030204" pitchFamily="49" charset="0"/>
              </a:rPr>
              <a:t>(macros, input):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# condition – </a:t>
            </a: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условие</a:t>
            </a:r>
          </a:p>
          <a:p>
            <a:pPr marL="0" indent="0">
              <a:buNone/>
            </a:pP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# text1 – </a:t>
            </a: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часть «то»</a:t>
            </a:r>
          </a:p>
          <a:p>
            <a:pPr marL="0" indent="0">
              <a:buNone/>
            </a:pP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# text0 – </a:t>
            </a: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часть «иначе»</a:t>
            </a:r>
          </a:p>
          <a:p>
            <a:pPr marL="0" indent="0">
              <a:buNone/>
            </a:pP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#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nextInput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– </a:t>
            </a: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строки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после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endif</a:t>
            </a:r>
            <a:endParaRPr lang="en-US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...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(condition,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    text1, text0,</a:t>
            </a:r>
            <a:endParaRPr lang="ru-RU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nextInput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76559434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Условная компиляция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err="1">
                <a:latin typeface="Consolas" panose="020B0609020204030204" pitchFamily="49" charset="0"/>
              </a:rPr>
              <a:t>def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ProcessIf</a:t>
            </a:r>
            <a:r>
              <a:rPr lang="en-US" sz="2000" dirty="0">
                <a:latin typeface="Consolas" panose="020B0609020204030204" pitchFamily="49" charset="0"/>
              </a:rPr>
              <a:t>(macros, input):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c, t1, t0, input = </a:t>
            </a:r>
            <a:r>
              <a:rPr lang="en-US" sz="2000" dirty="0" err="1">
                <a:latin typeface="Consolas" panose="020B0609020204030204" pitchFamily="49" charset="0"/>
              </a:rPr>
              <a:t>ParseIf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 macros, input)</a:t>
            </a:r>
            <a:endParaRPr lang="en-US" sz="2000" dirty="0"/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b="1" dirty="0">
                <a:latin typeface="Consolas" panose="020B0609020204030204" pitchFamily="49" charset="0"/>
              </a:rPr>
              <a:t>if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Calc</a:t>
            </a:r>
            <a:r>
              <a:rPr lang="en-US" sz="2000" dirty="0">
                <a:latin typeface="Consolas" panose="020B0609020204030204" pitchFamily="49" charset="0"/>
              </a:rPr>
              <a:t>(macros, c):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macros, t1 + input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b="1" dirty="0">
                <a:latin typeface="Consolas" panose="020B0609020204030204" pitchFamily="49" charset="0"/>
              </a:rPr>
              <a:t>else</a:t>
            </a:r>
            <a:r>
              <a:rPr lang="en-US" sz="20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macros, t0 + input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err="1">
                <a:latin typeface="Consolas" panose="020B0609020204030204" pitchFamily="49" charset="0"/>
              </a:rPr>
              <a:t>def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ParseIf</a:t>
            </a:r>
            <a:r>
              <a:rPr lang="en-US" sz="2000" dirty="0">
                <a:latin typeface="Consolas" panose="020B0609020204030204" pitchFamily="49" charset="0"/>
              </a:rPr>
              <a:t>(macros, input):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# condition – </a:t>
            </a: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условие</a:t>
            </a:r>
          </a:p>
          <a:p>
            <a:pPr marL="0" indent="0">
              <a:buNone/>
            </a:pP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# text1 – </a:t>
            </a: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часть «то»</a:t>
            </a:r>
          </a:p>
          <a:p>
            <a:pPr marL="0" indent="0">
              <a:buNone/>
            </a:pP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# text0 – </a:t>
            </a: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часть «иначе»</a:t>
            </a:r>
          </a:p>
          <a:p>
            <a:pPr marL="0" indent="0">
              <a:buNone/>
            </a:pP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#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nextInput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– </a:t>
            </a: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строки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после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endif</a:t>
            </a:r>
            <a:endParaRPr lang="en-US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...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(condition,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    text1, text0,</a:t>
            </a:r>
            <a:endParaRPr lang="ru-RU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nextInput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60076903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Условная компиляция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err="1">
                <a:latin typeface="Consolas" panose="020B0609020204030204" pitchFamily="49" charset="0"/>
              </a:rPr>
              <a:t>def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ProcessIf</a:t>
            </a:r>
            <a:r>
              <a:rPr lang="en-US" sz="2000" dirty="0">
                <a:latin typeface="Consolas" panose="020B0609020204030204" pitchFamily="49" charset="0"/>
              </a:rPr>
              <a:t>(macros, input):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c, t1, t0, input = </a:t>
            </a:r>
            <a:r>
              <a:rPr lang="en-US" sz="2000" dirty="0" err="1">
                <a:latin typeface="Consolas" panose="020B0609020204030204" pitchFamily="49" charset="0"/>
              </a:rPr>
              <a:t>ParseIf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 macros, input)</a:t>
            </a:r>
            <a:endParaRPr lang="en-US" sz="2000" dirty="0"/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b="1" dirty="0">
                <a:latin typeface="Consolas" panose="020B0609020204030204" pitchFamily="49" charset="0"/>
              </a:rPr>
              <a:t>if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Calc</a:t>
            </a:r>
            <a:r>
              <a:rPr lang="en-US" sz="2000" dirty="0">
                <a:latin typeface="Consolas" panose="020B0609020204030204" pitchFamily="49" charset="0"/>
              </a:rPr>
              <a:t>(macros, c):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 </a:t>
            </a:r>
            <a:r>
              <a:rPr lang="en-US" sz="2000" b="1" dirty="0">
                <a:latin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</a:rPr>
              <a:t> macros, t1 + input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b="1" dirty="0">
                <a:latin typeface="Consolas" panose="020B0609020204030204" pitchFamily="49" charset="0"/>
              </a:rPr>
              <a:t>else</a:t>
            </a:r>
            <a:r>
              <a:rPr lang="en-US" sz="20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macros, t0 + input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err="1">
                <a:latin typeface="Consolas" panose="020B0609020204030204" pitchFamily="49" charset="0"/>
              </a:rPr>
              <a:t>def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ParseIf</a:t>
            </a:r>
            <a:r>
              <a:rPr lang="en-US" sz="2000" dirty="0">
                <a:latin typeface="Consolas" panose="020B0609020204030204" pitchFamily="49" charset="0"/>
              </a:rPr>
              <a:t>(macros, input):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# condition – </a:t>
            </a: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условие</a:t>
            </a:r>
          </a:p>
          <a:p>
            <a:pPr marL="0" indent="0">
              <a:buNone/>
            </a:pP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# text1 – </a:t>
            </a: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часть «то»</a:t>
            </a:r>
          </a:p>
          <a:p>
            <a:pPr marL="0" indent="0">
              <a:buNone/>
            </a:pP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# text0 – </a:t>
            </a: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часть «иначе»</a:t>
            </a:r>
          </a:p>
          <a:p>
            <a:pPr marL="0" indent="0">
              <a:buNone/>
            </a:pP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#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nextInput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– </a:t>
            </a: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строки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после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endif</a:t>
            </a:r>
            <a:endParaRPr lang="en-US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...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(condition,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    text1, text0,</a:t>
            </a:r>
            <a:endParaRPr lang="ru-RU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nextInput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795198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62D11-5FBE-D51F-AA01-28B9531A7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Несерьёзная часть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BF7E32-833F-E51C-F35B-7A58994EC7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else</a:t>
            </a:r>
            <a:endParaRPr lang="ru-RU" sz="2000" b="0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000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(x &gt; y) {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x;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 </a:t>
            </a:r>
            <a:r>
              <a:rPr lang="en-US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y;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5155AF1-E67C-7D9D-7542-355492487E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000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(x &gt; y) {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x;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 {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y;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ru-RU" sz="2000" dirty="0"/>
          </a:p>
        </p:txBody>
      </p:sp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8D63FEB4-B1D8-29D4-DF7C-BA88FCC8A7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37" t="19031" r="30647" b="19033"/>
          <a:stretch/>
        </p:blipFill>
        <p:spPr>
          <a:xfrm flipH="1">
            <a:off x="10180154" y="3284984"/>
            <a:ext cx="1388454" cy="1430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814204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Условная компиляция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err="1">
                <a:latin typeface="Consolas" panose="020B0609020204030204" pitchFamily="49" charset="0"/>
              </a:rPr>
              <a:t>def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ProcessIf</a:t>
            </a:r>
            <a:r>
              <a:rPr lang="en-US" sz="2000" dirty="0">
                <a:latin typeface="Consolas" panose="020B0609020204030204" pitchFamily="49" charset="0"/>
              </a:rPr>
              <a:t>(macros, input):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c, t1, t0, input = </a:t>
            </a:r>
            <a:r>
              <a:rPr lang="en-US" sz="2000" dirty="0" err="1">
                <a:latin typeface="Consolas" panose="020B0609020204030204" pitchFamily="49" charset="0"/>
              </a:rPr>
              <a:t>ParseIf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 macros, input)</a:t>
            </a:r>
            <a:endParaRPr lang="en-US" sz="2000" dirty="0"/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b="1" dirty="0">
                <a:latin typeface="Consolas" panose="020B0609020204030204" pitchFamily="49" charset="0"/>
              </a:rPr>
              <a:t>if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Calc</a:t>
            </a:r>
            <a:r>
              <a:rPr lang="en-US" sz="2000" dirty="0">
                <a:latin typeface="Consolas" panose="020B0609020204030204" pitchFamily="49" charset="0"/>
              </a:rPr>
              <a:t>(macros, c):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 </a:t>
            </a:r>
            <a:r>
              <a:rPr lang="en-US" sz="2000" b="1" dirty="0">
                <a:latin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</a:rPr>
              <a:t> macros, t1 + input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b="1" dirty="0">
                <a:latin typeface="Consolas" panose="020B0609020204030204" pitchFamily="49" charset="0"/>
              </a:rPr>
              <a:t>else</a:t>
            </a:r>
            <a:r>
              <a:rPr lang="en-US" sz="20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 </a:t>
            </a:r>
            <a:r>
              <a:rPr lang="en-US" sz="2000" b="1" dirty="0">
                <a:latin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</a:rPr>
              <a:t> macros, t0 + input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err="1">
                <a:latin typeface="Consolas" panose="020B0609020204030204" pitchFamily="49" charset="0"/>
              </a:rPr>
              <a:t>def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ParseIf</a:t>
            </a:r>
            <a:r>
              <a:rPr lang="en-US" sz="2000" dirty="0">
                <a:latin typeface="Consolas" panose="020B0609020204030204" pitchFamily="49" charset="0"/>
              </a:rPr>
              <a:t>(macros, input):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# condition – </a:t>
            </a: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условие</a:t>
            </a:r>
          </a:p>
          <a:p>
            <a:pPr marL="0" indent="0">
              <a:buNone/>
            </a:pP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# text1 – </a:t>
            </a: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часть «то»</a:t>
            </a:r>
          </a:p>
          <a:p>
            <a:pPr marL="0" indent="0">
              <a:buNone/>
            </a:pP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# text0 – </a:t>
            </a: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часть «иначе»</a:t>
            </a:r>
          </a:p>
          <a:p>
            <a:pPr marL="0" indent="0">
              <a:buNone/>
            </a:pP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#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nextInput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– </a:t>
            </a: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строки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после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endif</a:t>
            </a:r>
            <a:endParaRPr lang="en-US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...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(condition,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    text1, text0,</a:t>
            </a:r>
            <a:endParaRPr lang="ru-RU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nextInput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22054375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Условная компиляция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err="1">
                <a:latin typeface="Consolas" panose="020B0609020204030204" pitchFamily="49" charset="0"/>
              </a:rPr>
              <a:t>def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ProcessIf</a:t>
            </a:r>
            <a:r>
              <a:rPr lang="en-US" sz="2000" dirty="0">
                <a:latin typeface="Consolas" panose="020B0609020204030204" pitchFamily="49" charset="0"/>
              </a:rPr>
              <a:t>(macros, input):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c, t1, t0, input = </a:t>
            </a:r>
            <a:r>
              <a:rPr lang="en-US" sz="2000" dirty="0" err="1">
                <a:latin typeface="Consolas" panose="020B0609020204030204" pitchFamily="49" charset="0"/>
              </a:rPr>
              <a:t>ParseIf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 macros, input)</a:t>
            </a:r>
            <a:endParaRPr lang="en-US" sz="2000" dirty="0"/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b="1" dirty="0">
                <a:latin typeface="Consolas" panose="020B0609020204030204" pitchFamily="49" charset="0"/>
              </a:rPr>
              <a:t>if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Calc</a:t>
            </a:r>
            <a:r>
              <a:rPr lang="en-US" sz="2000" dirty="0">
                <a:latin typeface="Consolas" panose="020B0609020204030204" pitchFamily="49" charset="0"/>
              </a:rPr>
              <a:t>(macros, c):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 </a:t>
            </a:r>
            <a:r>
              <a:rPr lang="en-US" sz="2000" b="1" dirty="0">
                <a:latin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</a:rPr>
              <a:t> macros, t1 + input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b="1" dirty="0">
                <a:latin typeface="Consolas" panose="020B0609020204030204" pitchFamily="49" charset="0"/>
              </a:rPr>
              <a:t>else</a:t>
            </a:r>
            <a:r>
              <a:rPr lang="en-US" sz="20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 </a:t>
            </a:r>
            <a:r>
              <a:rPr lang="en-US" sz="2000" b="1" dirty="0">
                <a:latin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</a:rPr>
              <a:t> macros, t0 + input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err="1">
                <a:latin typeface="Consolas" panose="020B0609020204030204" pitchFamily="49" charset="0"/>
              </a:rPr>
              <a:t>def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ParseIf</a:t>
            </a:r>
            <a:r>
              <a:rPr lang="en-US" sz="2000" dirty="0">
                <a:latin typeface="Consolas" panose="020B0609020204030204" pitchFamily="49" charset="0"/>
              </a:rPr>
              <a:t>(macros, input):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# condition – </a:t>
            </a:r>
            <a:r>
              <a:rPr lang="ru-RU" sz="2000" dirty="0">
                <a:latin typeface="Consolas" panose="020B0609020204030204" pitchFamily="49" charset="0"/>
              </a:rPr>
              <a:t>условие</a:t>
            </a:r>
          </a:p>
          <a:p>
            <a:pPr marL="0" indent="0">
              <a:buNone/>
            </a:pPr>
            <a:r>
              <a:rPr lang="ru-RU" sz="2000" dirty="0">
                <a:latin typeface="Consolas" panose="020B0609020204030204" pitchFamily="49" charset="0"/>
              </a:rPr>
              <a:t>    </a:t>
            </a:r>
            <a:r>
              <a:rPr lang="en-US" sz="2000" dirty="0">
                <a:latin typeface="Consolas" panose="020B0609020204030204" pitchFamily="49" charset="0"/>
              </a:rPr>
              <a:t># text1 – </a:t>
            </a:r>
            <a:r>
              <a:rPr lang="ru-RU" sz="2000" dirty="0">
                <a:latin typeface="Consolas" panose="020B0609020204030204" pitchFamily="49" charset="0"/>
              </a:rPr>
              <a:t>часть «то»</a:t>
            </a:r>
          </a:p>
          <a:p>
            <a:pPr marL="0" indent="0">
              <a:buNone/>
            </a:pPr>
            <a:r>
              <a:rPr lang="ru-RU" sz="2000" dirty="0">
                <a:latin typeface="Consolas" panose="020B0609020204030204" pitchFamily="49" charset="0"/>
              </a:rPr>
              <a:t>    </a:t>
            </a:r>
            <a:r>
              <a:rPr lang="en-US" sz="2000" dirty="0">
                <a:latin typeface="Consolas" panose="020B0609020204030204" pitchFamily="49" charset="0"/>
              </a:rPr>
              <a:t># text0 – </a:t>
            </a:r>
            <a:r>
              <a:rPr lang="ru-RU" sz="2000" dirty="0">
                <a:latin typeface="Consolas" panose="020B0609020204030204" pitchFamily="49" charset="0"/>
              </a:rPr>
              <a:t>часть «иначе»</a:t>
            </a:r>
          </a:p>
          <a:p>
            <a:pPr marL="0" indent="0">
              <a:buNone/>
            </a:pPr>
            <a:r>
              <a:rPr lang="ru-RU" sz="2000" dirty="0">
                <a:latin typeface="Consolas" panose="020B0609020204030204" pitchFamily="49" charset="0"/>
              </a:rPr>
              <a:t>    </a:t>
            </a:r>
            <a:r>
              <a:rPr lang="en-US" sz="2000" dirty="0">
                <a:latin typeface="Consolas" panose="020B0609020204030204" pitchFamily="49" charset="0"/>
              </a:rPr>
              <a:t># </a:t>
            </a:r>
            <a:r>
              <a:rPr lang="en-US" sz="2000" dirty="0" err="1">
                <a:latin typeface="Consolas" panose="020B0609020204030204" pitchFamily="49" charset="0"/>
              </a:rPr>
              <a:t>nextInput</a:t>
            </a:r>
            <a:r>
              <a:rPr lang="en-US" sz="2000" dirty="0">
                <a:latin typeface="Consolas" panose="020B0609020204030204" pitchFamily="49" charset="0"/>
              </a:rPr>
              <a:t> – </a:t>
            </a:r>
            <a:r>
              <a:rPr lang="ru-RU" sz="2000" dirty="0">
                <a:latin typeface="Consolas" panose="020B0609020204030204" pitchFamily="49" charset="0"/>
              </a:rPr>
              <a:t>строки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ru-RU" sz="2000" dirty="0">
                <a:latin typeface="Consolas" panose="020B0609020204030204" pitchFamily="49" charset="0"/>
              </a:rPr>
              <a:t>после </a:t>
            </a:r>
            <a:r>
              <a:rPr lang="en-US" sz="2000" dirty="0" err="1">
                <a:latin typeface="Consolas" panose="020B0609020204030204" pitchFamily="49" charset="0"/>
              </a:rPr>
              <a:t>endif</a:t>
            </a: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...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b="1" dirty="0">
                <a:latin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</a:rPr>
              <a:t> (condition,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 text1, text0,</a:t>
            </a:r>
            <a:endParaRPr lang="ru-RU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>
                <a:latin typeface="Consolas" panose="020B0609020204030204" pitchFamily="49" charset="0"/>
              </a:rPr>
              <a:t>        </a:t>
            </a:r>
            <a:r>
              <a:rPr lang="en-US" sz="2000" dirty="0" err="1">
                <a:latin typeface="Consolas" panose="020B0609020204030204" pitchFamily="49" charset="0"/>
              </a:rPr>
              <a:t>nextInput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4920226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Вычисление условий в директивах </a:t>
            </a:r>
            <a:r>
              <a:rPr lang="en-US" dirty="0"/>
              <a:t>#if </a:t>
            </a:r>
            <a:r>
              <a:rPr lang="ru-RU" dirty="0"/>
              <a:t>и </a:t>
            </a:r>
            <a:r>
              <a:rPr lang="en-US" dirty="0"/>
              <a:t>#</a:t>
            </a:r>
            <a:r>
              <a:rPr lang="en-US" dirty="0" err="1"/>
              <a:t>elif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>
                <a:solidFill>
                  <a:schemeClr val="bg1"/>
                </a:solidFill>
              </a:rPr>
              <a:t>Условия строятся с использованием скобок () из следующих лексем: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Целые числа и символы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Значение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Имена макросов без параметров или с параметрами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Выполняем макро подстановку и вычисляем получившееся условие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Арифметические, побитовые, сравнения, логические операторы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Запись, приоритеты, ассоциативность и правила вычисления как в языке Си 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Унарный оператор </a:t>
            </a:r>
            <a:r>
              <a:rPr lang="ru-RU" dirty="0" err="1">
                <a:solidFill>
                  <a:schemeClr val="bg1"/>
                </a:solidFill>
              </a:rPr>
              <a:t>defined</a:t>
            </a:r>
            <a:r>
              <a:rPr lang="ru-RU" dirty="0">
                <a:solidFill>
                  <a:schemeClr val="bg1"/>
                </a:solidFill>
              </a:rPr>
              <a:t> макрос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0, если определение макроса не задано; 1 иначе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5091221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Вычисление условий в директивах </a:t>
            </a:r>
            <a:r>
              <a:rPr lang="en-US" dirty="0"/>
              <a:t>#if </a:t>
            </a:r>
            <a:r>
              <a:rPr lang="ru-RU" dirty="0"/>
              <a:t>и </a:t>
            </a:r>
            <a:r>
              <a:rPr lang="en-US" dirty="0"/>
              <a:t>#</a:t>
            </a:r>
            <a:r>
              <a:rPr lang="en-US" dirty="0" err="1"/>
              <a:t>elif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Условия строятся с использованием скобок () из следующих лексем: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Целые числа и символы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Значение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Имена макросов без параметров или с параметрами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Выполняем макро подстановку и вычисляем получившееся условие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Арифметические, побитовые, сравнения, логические операторы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Запись, приоритеты, ассоциативность и правила вычисления как в языке Си 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Унарный оператор </a:t>
            </a:r>
            <a:r>
              <a:rPr lang="ru-RU" dirty="0" err="1">
                <a:solidFill>
                  <a:schemeClr val="bg1"/>
                </a:solidFill>
              </a:rPr>
              <a:t>defined</a:t>
            </a:r>
            <a:r>
              <a:rPr lang="ru-RU" dirty="0">
                <a:solidFill>
                  <a:schemeClr val="bg1"/>
                </a:solidFill>
              </a:rPr>
              <a:t> макрос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0, если определение макроса не задано; 1 иначе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75022778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Вычисление условий в директивах </a:t>
            </a:r>
            <a:r>
              <a:rPr lang="en-US" dirty="0"/>
              <a:t>#if </a:t>
            </a:r>
            <a:r>
              <a:rPr lang="ru-RU" dirty="0"/>
              <a:t>и </a:t>
            </a:r>
            <a:r>
              <a:rPr lang="en-US" dirty="0"/>
              <a:t>#</a:t>
            </a:r>
            <a:r>
              <a:rPr lang="en-US" dirty="0" err="1"/>
              <a:t>elif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Условия строятся с использованием скобок () из следующих лексем:</a:t>
            </a:r>
          </a:p>
          <a:p>
            <a:pPr lvl="1"/>
            <a:r>
              <a:rPr lang="ru-RU" dirty="0"/>
              <a:t>Целые числа и символы</a:t>
            </a:r>
          </a:p>
          <a:p>
            <a:pPr lvl="2"/>
            <a:r>
              <a:rPr lang="ru-RU" dirty="0"/>
              <a:t>Значение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Имена макросов без параметров или с параметрами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Выполняем макро подстановку и вычисляем получившееся условие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Арифметические, побитовые, сравнения, логические операторы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Запись, приоритеты, ассоциативность и правила вычисления как в языке Си 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Унарный оператор </a:t>
            </a:r>
            <a:r>
              <a:rPr lang="ru-RU" dirty="0" err="1">
                <a:solidFill>
                  <a:schemeClr val="bg1"/>
                </a:solidFill>
              </a:rPr>
              <a:t>defined</a:t>
            </a:r>
            <a:r>
              <a:rPr lang="ru-RU" dirty="0">
                <a:solidFill>
                  <a:schemeClr val="bg1"/>
                </a:solidFill>
              </a:rPr>
              <a:t> макрос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0, если определение макроса не задано; 1 иначе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74639263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Вычисление условий в директивах </a:t>
            </a:r>
            <a:r>
              <a:rPr lang="en-US" dirty="0"/>
              <a:t>#if </a:t>
            </a:r>
            <a:r>
              <a:rPr lang="ru-RU" dirty="0"/>
              <a:t>и </a:t>
            </a:r>
            <a:r>
              <a:rPr lang="en-US" dirty="0"/>
              <a:t>#</a:t>
            </a:r>
            <a:r>
              <a:rPr lang="en-US" dirty="0" err="1"/>
              <a:t>elif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Условия строятся с использованием скобок () из следующих лексем:</a:t>
            </a:r>
          </a:p>
          <a:p>
            <a:pPr lvl="1"/>
            <a:r>
              <a:rPr lang="ru-RU" dirty="0"/>
              <a:t>Целые числа и символы</a:t>
            </a:r>
          </a:p>
          <a:p>
            <a:pPr lvl="2"/>
            <a:r>
              <a:rPr lang="ru-RU" dirty="0"/>
              <a:t>Значение</a:t>
            </a:r>
          </a:p>
          <a:p>
            <a:pPr lvl="1"/>
            <a:r>
              <a:rPr lang="ru-RU" dirty="0"/>
              <a:t>Имена макросов без параметров или с параметрами</a:t>
            </a:r>
          </a:p>
          <a:p>
            <a:pPr lvl="2"/>
            <a:r>
              <a:rPr lang="ru-RU" dirty="0"/>
              <a:t>Выполняем макро подстановку и вычисляем получившееся условие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Арифметические, побитовые, сравнения, логические операторы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Запись, приоритеты, ассоциативность и правила вычисления как в языке Си 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Унарный оператор </a:t>
            </a:r>
            <a:r>
              <a:rPr lang="ru-RU" dirty="0" err="1">
                <a:solidFill>
                  <a:schemeClr val="bg1"/>
                </a:solidFill>
              </a:rPr>
              <a:t>defined</a:t>
            </a:r>
            <a:r>
              <a:rPr lang="ru-RU" dirty="0">
                <a:solidFill>
                  <a:schemeClr val="bg1"/>
                </a:solidFill>
              </a:rPr>
              <a:t> макрос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0, если определение макроса не задано; 1 иначе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4494258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Вычисление условий в директивах </a:t>
            </a:r>
            <a:r>
              <a:rPr lang="en-US" dirty="0"/>
              <a:t>#if </a:t>
            </a:r>
            <a:r>
              <a:rPr lang="ru-RU" dirty="0"/>
              <a:t>и </a:t>
            </a:r>
            <a:r>
              <a:rPr lang="en-US" dirty="0"/>
              <a:t>#</a:t>
            </a:r>
            <a:r>
              <a:rPr lang="en-US" dirty="0" err="1"/>
              <a:t>elif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Условия строятся с использованием скобок () из следующих лексем:</a:t>
            </a:r>
          </a:p>
          <a:p>
            <a:pPr lvl="1"/>
            <a:r>
              <a:rPr lang="ru-RU" dirty="0"/>
              <a:t>Целые числа и символы</a:t>
            </a:r>
          </a:p>
          <a:p>
            <a:pPr lvl="2"/>
            <a:r>
              <a:rPr lang="ru-RU" dirty="0"/>
              <a:t>Значение</a:t>
            </a:r>
          </a:p>
          <a:p>
            <a:pPr lvl="1"/>
            <a:r>
              <a:rPr lang="ru-RU" dirty="0"/>
              <a:t>Имена макросов без параметров или с параметрами</a:t>
            </a:r>
          </a:p>
          <a:p>
            <a:pPr lvl="2"/>
            <a:r>
              <a:rPr lang="ru-RU" dirty="0"/>
              <a:t>Выполняем макро подстановку и вычисляем получившееся условие</a:t>
            </a:r>
          </a:p>
          <a:p>
            <a:pPr lvl="1"/>
            <a:r>
              <a:rPr lang="ru-RU" dirty="0"/>
              <a:t>Арифметические, побитовые, сравнения, логические операторы</a:t>
            </a:r>
          </a:p>
          <a:p>
            <a:pPr lvl="2"/>
            <a:r>
              <a:rPr lang="ru-RU" dirty="0"/>
              <a:t>Запись, приоритеты, ассоциативность и правила вычисления как в языке Си 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Унарный оператор </a:t>
            </a:r>
            <a:r>
              <a:rPr lang="ru-RU" dirty="0" err="1">
                <a:solidFill>
                  <a:schemeClr val="bg1"/>
                </a:solidFill>
              </a:rPr>
              <a:t>defined</a:t>
            </a:r>
            <a:r>
              <a:rPr lang="ru-RU" dirty="0">
                <a:solidFill>
                  <a:schemeClr val="bg1"/>
                </a:solidFill>
              </a:rPr>
              <a:t> макрос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0, если определение макроса не задано; 1 иначе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03279952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Вычисление условий в директивах </a:t>
            </a:r>
            <a:r>
              <a:rPr lang="en-US" dirty="0"/>
              <a:t>#if </a:t>
            </a:r>
            <a:r>
              <a:rPr lang="ru-RU" dirty="0"/>
              <a:t>и </a:t>
            </a:r>
            <a:r>
              <a:rPr lang="en-US" dirty="0"/>
              <a:t>#</a:t>
            </a:r>
            <a:r>
              <a:rPr lang="en-US" dirty="0" err="1"/>
              <a:t>elif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Условия строятся с использованием скобок () из следующих лексем:</a:t>
            </a:r>
          </a:p>
          <a:p>
            <a:pPr lvl="1"/>
            <a:r>
              <a:rPr lang="ru-RU" dirty="0"/>
              <a:t>Целые числа и символы</a:t>
            </a:r>
          </a:p>
          <a:p>
            <a:pPr lvl="2"/>
            <a:r>
              <a:rPr lang="ru-RU" dirty="0"/>
              <a:t>Значение</a:t>
            </a:r>
          </a:p>
          <a:p>
            <a:pPr lvl="1"/>
            <a:r>
              <a:rPr lang="ru-RU" dirty="0"/>
              <a:t>Имена макросов без параметров или с параметрами</a:t>
            </a:r>
          </a:p>
          <a:p>
            <a:pPr lvl="2"/>
            <a:r>
              <a:rPr lang="ru-RU" dirty="0"/>
              <a:t>Выполняем макро подстановку и вычисляем получившееся условие</a:t>
            </a:r>
          </a:p>
          <a:p>
            <a:pPr lvl="1"/>
            <a:r>
              <a:rPr lang="ru-RU" dirty="0"/>
              <a:t>Арифметические, побитовые, сравнения, логические операторы</a:t>
            </a:r>
          </a:p>
          <a:p>
            <a:pPr lvl="2"/>
            <a:r>
              <a:rPr lang="ru-RU" dirty="0"/>
              <a:t>Запись, приоритеты, ассоциативность и правила вычисления как в языке Си </a:t>
            </a:r>
          </a:p>
          <a:p>
            <a:pPr lvl="1"/>
            <a:r>
              <a:rPr lang="ru-RU" dirty="0"/>
              <a:t>Унарный оператор </a:t>
            </a:r>
            <a:r>
              <a:rPr lang="ru-RU" dirty="0" err="1"/>
              <a:t>defined</a:t>
            </a:r>
            <a:r>
              <a:rPr lang="ru-RU" dirty="0"/>
              <a:t> макрос</a:t>
            </a:r>
          </a:p>
          <a:p>
            <a:pPr lvl="2"/>
            <a:r>
              <a:rPr lang="ru-RU" dirty="0"/>
              <a:t>0, если определение макроса не задано; 1 иначе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24102296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Вычисление условий в директивах </a:t>
            </a:r>
            <a:r>
              <a:rPr lang="en-US" dirty="0"/>
              <a:t>#if </a:t>
            </a:r>
            <a:r>
              <a:rPr lang="ru-RU" dirty="0"/>
              <a:t>и </a:t>
            </a:r>
            <a:r>
              <a:rPr lang="en-US" dirty="0"/>
              <a:t>#</a:t>
            </a:r>
            <a:r>
              <a:rPr lang="en-US" dirty="0" err="1"/>
              <a:t>elif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def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Calc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(macros, tokens):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tokens == []: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None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mms = macros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op, L, R =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ParseOp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(mms, tokens)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L == []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and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R == []:</a:t>
            </a:r>
            <a:endParaRPr lang="ru-RU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op[0]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in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mms: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      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Calc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(mms,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(op, mms))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op[0]  # </a:t>
            </a: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константа</a:t>
            </a:r>
            <a:endParaRPr lang="en-US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op[0] == 'defined':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return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R[0]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in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mms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a, b =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Calc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(mms, L),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Calc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(mms, R)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return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DoOp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(op[0], a, b)</a:t>
            </a:r>
            <a:endParaRPr lang="ru-RU" sz="2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def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ParseOp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(macros, tokens):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# op, left, right – </a:t>
            </a: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списки лексем</a:t>
            </a:r>
            <a:endParaRPr lang="en-US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# op – </a:t>
            </a:r>
            <a:r>
              <a:rPr lang="ru-RU" sz="1700" dirty="0">
                <a:solidFill>
                  <a:schemeClr val="bg1"/>
                </a:solidFill>
                <a:latin typeface="Consolas" panose="020B0609020204030204" pitchFamily="49" charset="0"/>
              </a:rPr>
              <a:t>оператор</a:t>
            </a:r>
            <a:r>
              <a:rPr lang="en-US" sz="1700" dirty="0">
                <a:solidFill>
                  <a:schemeClr val="bg1"/>
                </a:solidFill>
                <a:latin typeface="Consolas" panose="020B0609020204030204" pitchFamily="49" charset="0"/>
              </a:rPr>
              <a:t>,</a:t>
            </a:r>
            <a:r>
              <a:rPr lang="ru-RU" sz="1700" dirty="0">
                <a:solidFill>
                  <a:schemeClr val="bg1"/>
                </a:solidFill>
                <a:latin typeface="Consolas" panose="020B0609020204030204" pitchFamily="49" charset="0"/>
              </a:rPr>
              <a:t> константа</a:t>
            </a:r>
            <a:r>
              <a:rPr lang="en-US" sz="17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1700" dirty="0">
                <a:solidFill>
                  <a:schemeClr val="bg1"/>
                </a:solidFill>
                <a:latin typeface="Consolas" panose="020B0609020204030204" pitchFamily="49" charset="0"/>
              </a:rPr>
              <a:t>или макрос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# left – </a:t>
            </a: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левый операнд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или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[]</a:t>
            </a:r>
            <a:endParaRPr lang="ru-RU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# right – </a:t>
            </a: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правый операнд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или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[]</a:t>
            </a:r>
            <a:endParaRPr lang="ru-RU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...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op, left, right</a:t>
            </a:r>
            <a:endParaRPr lang="ru-RU" sz="2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0549413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Вычисление условий в директивах </a:t>
            </a:r>
            <a:r>
              <a:rPr lang="en-US" dirty="0"/>
              <a:t>#if </a:t>
            </a:r>
            <a:r>
              <a:rPr lang="ru-RU" dirty="0"/>
              <a:t>и </a:t>
            </a:r>
            <a:r>
              <a:rPr lang="en-US" dirty="0"/>
              <a:t>#</a:t>
            </a:r>
            <a:r>
              <a:rPr lang="en-US" dirty="0" err="1"/>
              <a:t>elif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b="1" dirty="0" err="1">
                <a:latin typeface="Consolas" panose="020B0609020204030204" pitchFamily="49" charset="0"/>
              </a:rPr>
              <a:t>def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Calc</a:t>
            </a:r>
            <a:r>
              <a:rPr lang="en-US" sz="2000" dirty="0">
                <a:latin typeface="Consolas" panose="020B0609020204030204" pitchFamily="49" charset="0"/>
              </a:rPr>
              <a:t>(macros, tokens):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tokens == []: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None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mms = macros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op, L, R =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ParseOp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(mms, tokens)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L == []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and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R == []:</a:t>
            </a:r>
            <a:endParaRPr lang="ru-RU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op[0]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in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mms: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      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Calc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(mms,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(op, mms))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op[0]  # </a:t>
            </a: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константа</a:t>
            </a:r>
            <a:endParaRPr lang="en-US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op[0] == 'defined':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return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R[0]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in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mms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a, b =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Calc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(mms, L),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Calc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(mms, R)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return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DoOp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(op[0], a, b)</a:t>
            </a:r>
            <a:endParaRPr lang="ru-RU" sz="2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b="1" dirty="0" err="1">
                <a:latin typeface="Consolas" panose="020B0609020204030204" pitchFamily="49" charset="0"/>
              </a:rPr>
              <a:t>def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ParseOp</a:t>
            </a:r>
            <a:r>
              <a:rPr lang="en-US" sz="2000" dirty="0">
                <a:latin typeface="Consolas" panose="020B0609020204030204" pitchFamily="49" charset="0"/>
              </a:rPr>
              <a:t>(macros, tokens):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# op, left, right – </a:t>
            </a: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списки лексем</a:t>
            </a:r>
            <a:endParaRPr lang="en-US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# op – </a:t>
            </a:r>
            <a:r>
              <a:rPr lang="ru-RU" sz="1700" dirty="0">
                <a:solidFill>
                  <a:schemeClr val="bg1"/>
                </a:solidFill>
                <a:latin typeface="Consolas" panose="020B0609020204030204" pitchFamily="49" charset="0"/>
              </a:rPr>
              <a:t>оператор</a:t>
            </a:r>
            <a:r>
              <a:rPr lang="en-US" sz="1700" dirty="0">
                <a:solidFill>
                  <a:schemeClr val="bg1"/>
                </a:solidFill>
                <a:latin typeface="Consolas" panose="020B0609020204030204" pitchFamily="49" charset="0"/>
              </a:rPr>
              <a:t>,</a:t>
            </a:r>
            <a:r>
              <a:rPr lang="ru-RU" sz="1700" dirty="0">
                <a:solidFill>
                  <a:schemeClr val="bg1"/>
                </a:solidFill>
                <a:latin typeface="Consolas" panose="020B0609020204030204" pitchFamily="49" charset="0"/>
              </a:rPr>
              <a:t> константа</a:t>
            </a:r>
            <a:r>
              <a:rPr lang="en-US" sz="17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1700" dirty="0">
                <a:solidFill>
                  <a:schemeClr val="bg1"/>
                </a:solidFill>
                <a:latin typeface="Consolas" panose="020B0609020204030204" pitchFamily="49" charset="0"/>
              </a:rPr>
              <a:t>или макрос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# left – </a:t>
            </a: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левый операнд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или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[]</a:t>
            </a:r>
            <a:endParaRPr lang="ru-RU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# right – </a:t>
            </a: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правый операнд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или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[]</a:t>
            </a:r>
            <a:endParaRPr lang="ru-RU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...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op, left, right</a:t>
            </a:r>
            <a:endParaRPr lang="ru-RU" sz="2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24745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62D11-5FBE-D51F-AA01-28B9531A7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Несерьёзная часть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BF7E32-833F-E51C-F35B-7A58994EC7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2400" b="0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400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x &gt; y ? x : y;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5155AF1-E67C-7D9D-7542-355492487E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stdlib.h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400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x &gt; y ? x : y;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01F0EFE-C10E-90FF-1288-8E5BC1252441}"/>
              </a:ext>
            </a:extLst>
          </p:cNvPr>
          <p:cNvSpPr/>
          <p:nvPr/>
        </p:nvSpPr>
        <p:spPr>
          <a:xfrm>
            <a:off x="6096000" y="1196752"/>
            <a:ext cx="5904656" cy="51845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9353218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Вычисление условий в директивах </a:t>
            </a:r>
            <a:r>
              <a:rPr lang="en-US" dirty="0"/>
              <a:t>#if </a:t>
            </a:r>
            <a:r>
              <a:rPr lang="ru-RU" dirty="0"/>
              <a:t>и </a:t>
            </a:r>
            <a:r>
              <a:rPr lang="en-US" dirty="0"/>
              <a:t>#</a:t>
            </a:r>
            <a:r>
              <a:rPr lang="en-US" dirty="0" err="1"/>
              <a:t>elif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b="1" dirty="0" err="1">
                <a:latin typeface="Consolas" panose="020B0609020204030204" pitchFamily="49" charset="0"/>
              </a:rPr>
              <a:t>def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Calc</a:t>
            </a:r>
            <a:r>
              <a:rPr lang="en-US" sz="2000" dirty="0">
                <a:latin typeface="Consolas" panose="020B0609020204030204" pitchFamily="49" charset="0"/>
              </a:rPr>
              <a:t>(macros, tokens):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b="1" dirty="0">
                <a:latin typeface="Consolas" panose="020B0609020204030204" pitchFamily="49" charset="0"/>
              </a:rPr>
              <a:t>if</a:t>
            </a:r>
            <a:r>
              <a:rPr lang="en-US" sz="2000" dirty="0">
                <a:latin typeface="Consolas" panose="020B0609020204030204" pitchFamily="49" charset="0"/>
              </a:rPr>
              <a:t> tokens == []: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 </a:t>
            </a:r>
            <a:r>
              <a:rPr lang="en-US" sz="2000" b="1" dirty="0">
                <a:latin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b="1" dirty="0">
                <a:latin typeface="Consolas" panose="020B0609020204030204" pitchFamily="49" charset="0"/>
              </a:rPr>
              <a:t>None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mms = macros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op, L, R =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ParseOp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(mms, tokens)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L == []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and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R == []:</a:t>
            </a:r>
            <a:endParaRPr lang="ru-RU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op[0]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in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mms: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      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Calc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(mms,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(op, mms))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op[0]  # </a:t>
            </a: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константа</a:t>
            </a:r>
            <a:endParaRPr lang="en-US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op[0] == 'defined':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return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R[0]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in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mms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a, b =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Calc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(mms, L),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Calc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(mms, R)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return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DoOp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(op[0], a, b)</a:t>
            </a:r>
            <a:endParaRPr lang="ru-RU" sz="2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b="1" dirty="0" err="1">
                <a:latin typeface="Consolas" panose="020B0609020204030204" pitchFamily="49" charset="0"/>
              </a:rPr>
              <a:t>def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ParseOp</a:t>
            </a:r>
            <a:r>
              <a:rPr lang="en-US" sz="2000" dirty="0">
                <a:latin typeface="Consolas" panose="020B0609020204030204" pitchFamily="49" charset="0"/>
              </a:rPr>
              <a:t>(macros, tokens):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# op, left, right – </a:t>
            </a: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списки лексем</a:t>
            </a:r>
            <a:endParaRPr lang="en-US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# op – </a:t>
            </a:r>
            <a:r>
              <a:rPr lang="ru-RU" sz="1700" dirty="0">
                <a:solidFill>
                  <a:schemeClr val="bg1"/>
                </a:solidFill>
                <a:latin typeface="Consolas" panose="020B0609020204030204" pitchFamily="49" charset="0"/>
              </a:rPr>
              <a:t>оператор</a:t>
            </a:r>
            <a:r>
              <a:rPr lang="en-US" sz="1700" dirty="0">
                <a:solidFill>
                  <a:schemeClr val="bg1"/>
                </a:solidFill>
                <a:latin typeface="Consolas" panose="020B0609020204030204" pitchFamily="49" charset="0"/>
              </a:rPr>
              <a:t>,</a:t>
            </a:r>
            <a:r>
              <a:rPr lang="ru-RU" sz="1700" dirty="0">
                <a:solidFill>
                  <a:schemeClr val="bg1"/>
                </a:solidFill>
                <a:latin typeface="Consolas" panose="020B0609020204030204" pitchFamily="49" charset="0"/>
              </a:rPr>
              <a:t> константа</a:t>
            </a:r>
            <a:r>
              <a:rPr lang="en-US" sz="17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1700" dirty="0">
                <a:solidFill>
                  <a:schemeClr val="bg1"/>
                </a:solidFill>
                <a:latin typeface="Consolas" panose="020B0609020204030204" pitchFamily="49" charset="0"/>
              </a:rPr>
              <a:t>или макрос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# left – </a:t>
            </a: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левый операнд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или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[]</a:t>
            </a:r>
            <a:endParaRPr lang="ru-RU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# right – </a:t>
            </a: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правый операнд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или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[]</a:t>
            </a:r>
            <a:endParaRPr lang="ru-RU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...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op, left, right</a:t>
            </a:r>
            <a:endParaRPr lang="ru-RU" sz="2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1031306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Вычисление условий в директивах </a:t>
            </a:r>
            <a:r>
              <a:rPr lang="en-US" dirty="0"/>
              <a:t>#if </a:t>
            </a:r>
            <a:r>
              <a:rPr lang="ru-RU" dirty="0"/>
              <a:t>и </a:t>
            </a:r>
            <a:r>
              <a:rPr lang="en-US" dirty="0"/>
              <a:t>#</a:t>
            </a:r>
            <a:r>
              <a:rPr lang="en-US" dirty="0" err="1"/>
              <a:t>elif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b="1" dirty="0" err="1">
                <a:latin typeface="Consolas" panose="020B0609020204030204" pitchFamily="49" charset="0"/>
              </a:rPr>
              <a:t>def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Calc</a:t>
            </a:r>
            <a:r>
              <a:rPr lang="en-US" sz="2000" dirty="0">
                <a:latin typeface="Consolas" panose="020B0609020204030204" pitchFamily="49" charset="0"/>
              </a:rPr>
              <a:t>(macros, tokens):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b="1" dirty="0">
                <a:latin typeface="Consolas" panose="020B0609020204030204" pitchFamily="49" charset="0"/>
              </a:rPr>
              <a:t>if</a:t>
            </a:r>
            <a:r>
              <a:rPr lang="en-US" sz="2000" dirty="0">
                <a:latin typeface="Consolas" panose="020B0609020204030204" pitchFamily="49" charset="0"/>
              </a:rPr>
              <a:t> tokens == []: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 </a:t>
            </a:r>
            <a:r>
              <a:rPr lang="en-US" sz="2000" b="1" dirty="0">
                <a:latin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b="1" dirty="0">
                <a:latin typeface="Consolas" panose="020B0609020204030204" pitchFamily="49" charset="0"/>
              </a:rPr>
              <a:t>None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mms = macros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op, L, R = </a:t>
            </a:r>
            <a:r>
              <a:rPr lang="en-US" sz="2000" dirty="0" err="1">
                <a:latin typeface="Consolas" panose="020B0609020204030204" pitchFamily="49" charset="0"/>
              </a:rPr>
              <a:t>ParseOp</a:t>
            </a:r>
            <a:r>
              <a:rPr lang="en-US" sz="2000" dirty="0">
                <a:latin typeface="Consolas" panose="020B0609020204030204" pitchFamily="49" charset="0"/>
              </a:rPr>
              <a:t>(mms, tokens)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L == []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and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R == []:</a:t>
            </a:r>
            <a:endParaRPr lang="ru-RU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op[0]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in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mms: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      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Calc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(mms,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(op, mms))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op[0]  # </a:t>
            </a: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константа</a:t>
            </a:r>
            <a:endParaRPr lang="en-US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op[0] == 'defined':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return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R[0]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in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mms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a, b =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Calc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(mms, L),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Calc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(mms, R)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return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DoOp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(op[0], a, b)</a:t>
            </a:r>
            <a:endParaRPr lang="ru-RU" sz="2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b="1" dirty="0" err="1">
                <a:latin typeface="Consolas" panose="020B0609020204030204" pitchFamily="49" charset="0"/>
              </a:rPr>
              <a:t>def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ParseOp</a:t>
            </a:r>
            <a:r>
              <a:rPr lang="en-US" sz="2000" dirty="0">
                <a:latin typeface="Consolas" panose="020B0609020204030204" pitchFamily="49" charset="0"/>
              </a:rPr>
              <a:t>(macros, tokens):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# op, left, right – </a:t>
            </a: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списки лексем</a:t>
            </a:r>
            <a:endParaRPr lang="en-US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# op – </a:t>
            </a:r>
            <a:r>
              <a:rPr lang="ru-RU" sz="1700" dirty="0">
                <a:solidFill>
                  <a:schemeClr val="bg1"/>
                </a:solidFill>
                <a:latin typeface="Consolas" panose="020B0609020204030204" pitchFamily="49" charset="0"/>
              </a:rPr>
              <a:t>оператор</a:t>
            </a:r>
            <a:r>
              <a:rPr lang="en-US" sz="1700" dirty="0">
                <a:solidFill>
                  <a:schemeClr val="bg1"/>
                </a:solidFill>
                <a:latin typeface="Consolas" panose="020B0609020204030204" pitchFamily="49" charset="0"/>
              </a:rPr>
              <a:t>,</a:t>
            </a:r>
            <a:r>
              <a:rPr lang="ru-RU" sz="1700" dirty="0">
                <a:solidFill>
                  <a:schemeClr val="bg1"/>
                </a:solidFill>
                <a:latin typeface="Consolas" panose="020B0609020204030204" pitchFamily="49" charset="0"/>
              </a:rPr>
              <a:t> константа</a:t>
            </a:r>
            <a:r>
              <a:rPr lang="en-US" sz="17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1700" dirty="0">
                <a:solidFill>
                  <a:schemeClr val="bg1"/>
                </a:solidFill>
                <a:latin typeface="Consolas" panose="020B0609020204030204" pitchFamily="49" charset="0"/>
              </a:rPr>
              <a:t>или макрос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# left – </a:t>
            </a: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левый операнд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или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[]</a:t>
            </a:r>
            <a:endParaRPr lang="ru-RU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# right – </a:t>
            </a: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правый операнд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или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[]</a:t>
            </a:r>
            <a:endParaRPr lang="ru-RU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...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op, left, right</a:t>
            </a:r>
            <a:endParaRPr lang="ru-RU" sz="2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9676661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Вычисление условий в директивах </a:t>
            </a:r>
            <a:r>
              <a:rPr lang="en-US" dirty="0"/>
              <a:t>#if </a:t>
            </a:r>
            <a:r>
              <a:rPr lang="ru-RU" dirty="0"/>
              <a:t>и </a:t>
            </a:r>
            <a:r>
              <a:rPr lang="en-US" dirty="0"/>
              <a:t>#</a:t>
            </a:r>
            <a:r>
              <a:rPr lang="en-US" dirty="0" err="1"/>
              <a:t>elif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b="1" dirty="0" err="1">
                <a:latin typeface="Consolas" panose="020B0609020204030204" pitchFamily="49" charset="0"/>
              </a:rPr>
              <a:t>def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Calc</a:t>
            </a:r>
            <a:r>
              <a:rPr lang="en-US" sz="2000" dirty="0">
                <a:latin typeface="Consolas" panose="020B0609020204030204" pitchFamily="49" charset="0"/>
              </a:rPr>
              <a:t>(macros, tokens):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b="1" dirty="0">
                <a:latin typeface="Consolas" panose="020B0609020204030204" pitchFamily="49" charset="0"/>
              </a:rPr>
              <a:t>if</a:t>
            </a:r>
            <a:r>
              <a:rPr lang="en-US" sz="2000" dirty="0">
                <a:latin typeface="Consolas" panose="020B0609020204030204" pitchFamily="49" charset="0"/>
              </a:rPr>
              <a:t> tokens == []: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 </a:t>
            </a:r>
            <a:r>
              <a:rPr lang="en-US" sz="2000" b="1" dirty="0">
                <a:latin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b="1" dirty="0">
                <a:latin typeface="Consolas" panose="020B0609020204030204" pitchFamily="49" charset="0"/>
              </a:rPr>
              <a:t>None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mms = macros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op, L, R = </a:t>
            </a:r>
            <a:r>
              <a:rPr lang="en-US" sz="2000" dirty="0" err="1">
                <a:latin typeface="Consolas" panose="020B0609020204030204" pitchFamily="49" charset="0"/>
              </a:rPr>
              <a:t>ParseOp</a:t>
            </a:r>
            <a:r>
              <a:rPr lang="en-US" sz="2000" dirty="0">
                <a:latin typeface="Consolas" panose="020B0609020204030204" pitchFamily="49" charset="0"/>
              </a:rPr>
              <a:t>(mms, tokens)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b="1" dirty="0">
                <a:latin typeface="Consolas" panose="020B0609020204030204" pitchFamily="49" charset="0"/>
              </a:rPr>
              <a:t>if</a:t>
            </a:r>
            <a:r>
              <a:rPr lang="en-US" sz="2000" dirty="0">
                <a:latin typeface="Consolas" panose="020B0609020204030204" pitchFamily="49" charset="0"/>
              </a:rPr>
              <a:t> L == [] </a:t>
            </a:r>
            <a:r>
              <a:rPr lang="en-US" sz="2000" b="1" dirty="0">
                <a:latin typeface="Consolas" panose="020B0609020204030204" pitchFamily="49" charset="0"/>
              </a:rPr>
              <a:t>and</a:t>
            </a:r>
            <a:r>
              <a:rPr lang="en-US" sz="2000" dirty="0">
                <a:latin typeface="Consolas" panose="020B0609020204030204" pitchFamily="49" charset="0"/>
              </a:rPr>
              <a:t> R == []:</a:t>
            </a:r>
            <a:endParaRPr lang="ru-RU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>
                <a:latin typeface="Consolas" panose="020B0609020204030204" pitchFamily="49" charset="0"/>
              </a:rPr>
              <a:t>      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op[0]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in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mms: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      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Calc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(mms,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(op, mms))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op[0]  # </a:t>
            </a: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константа</a:t>
            </a:r>
            <a:endParaRPr lang="en-US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op[0] == 'defined':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return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R[0]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in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mms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a, b =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Calc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(mms, L),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Calc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(mms, R)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return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DoOp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(op[0], a, b)</a:t>
            </a:r>
            <a:endParaRPr lang="ru-RU" sz="2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b="1" dirty="0" err="1">
                <a:latin typeface="Consolas" panose="020B0609020204030204" pitchFamily="49" charset="0"/>
              </a:rPr>
              <a:t>def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ParseOp</a:t>
            </a:r>
            <a:r>
              <a:rPr lang="en-US" sz="2000" dirty="0">
                <a:latin typeface="Consolas" panose="020B0609020204030204" pitchFamily="49" charset="0"/>
              </a:rPr>
              <a:t>(macros, tokens):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# op, left, right – </a:t>
            </a: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списки лексем</a:t>
            </a:r>
            <a:endParaRPr lang="en-US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# op – </a:t>
            </a:r>
            <a:r>
              <a:rPr lang="ru-RU" sz="1700" dirty="0">
                <a:solidFill>
                  <a:schemeClr val="bg1"/>
                </a:solidFill>
                <a:latin typeface="Consolas" panose="020B0609020204030204" pitchFamily="49" charset="0"/>
              </a:rPr>
              <a:t>оператор</a:t>
            </a:r>
            <a:r>
              <a:rPr lang="en-US" sz="1700" dirty="0">
                <a:solidFill>
                  <a:schemeClr val="bg1"/>
                </a:solidFill>
                <a:latin typeface="Consolas" panose="020B0609020204030204" pitchFamily="49" charset="0"/>
              </a:rPr>
              <a:t>,</a:t>
            </a:r>
            <a:r>
              <a:rPr lang="ru-RU" sz="1700" dirty="0">
                <a:solidFill>
                  <a:schemeClr val="bg1"/>
                </a:solidFill>
                <a:latin typeface="Consolas" panose="020B0609020204030204" pitchFamily="49" charset="0"/>
              </a:rPr>
              <a:t> константа</a:t>
            </a:r>
            <a:r>
              <a:rPr lang="en-US" sz="17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1700" dirty="0">
                <a:solidFill>
                  <a:schemeClr val="bg1"/>
                </a:solidFill>
                <a:latin typeface="Consolas" panose="020B0609020204030204" pitchFamily="49" charset="0"/>
              </a:rPr>
              <a:t>или макрос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# left – </a:t>
            </a: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левый операнд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или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[]</a:t>
            </a:r>
            <a:endParaRPr lang="ru-RU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# right – </a:t>
            </a: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правый операнд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или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[]</a:t>
            </a:r>
            <a:endParaRPr lang="ru-RU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...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op, left, right</a:t>
            </a:r>
            <a:endParaRPr lang="ru-RU" sz="2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5847397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Вычисление условий в директивах </a:t>
            </a:r>
            <a:r>
              <a:rPr lang="en-US" dirty="0"/>
              <a:t>#if </a:t>
            </a:r>
            <a:r>
              <a:rPr lang="ru-RU" dirty="0"/>
              <a:t>и </a:t>
            </a:r>
            <a:r>
              <a:rPr lang="en-US" dirty="0"/>
              <a:t>#</a:t>
            </a:r>
            <a:r>
              <a:rPr lang="en-US" dirty="0" err="1"/>
              <a:t>elif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b="1" dirty="0" err="1">
                <a:latin typeface="Consolas" panose="020B0609020204030204" pitchFamily="49" charset="0"/>
              </a:rPr>
              <a:t>def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Calc</a:t>
            </a:r>
            <a:r>
              <a:rPr lang="en-US" sz="2000" dirty="0">
                <a:latin typeface="Consolas" panose="020B0609020204030204" pitchFamily="49" charset="0"/>
              </a:rPr>
              <a:t>(macros, tokens):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b="1" dirty="0">
                <a:latin typeface="Consolas" panose="020B0609020204030204" pitchFamily="49" charset="0"/>
              </a:rPr>
              <a:t>if</a:t>
            </a:r>
            <a:r>
              <a:rPr lang="en-US" sz="2000" dirty="0">
                <a:latin typeface="Consolas" panose="020B0609020204030204" pitchFamily="49" charset="0"/>
              </a:rPr>
              <a:t> tokens == []: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 </a:t>
            </a:r>
            <a:r>
              <a:rPr lang="en-US" sz="2000" b="1" dirty="0">
                <a:latin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b="1" dirty="0">
                <a:latin typeface="Consolas" panose="020B0609020204030204" pitchFamily="49" charset="0"/>
              </a:rPr>
              <a:t>None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mms = macros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op, L, R = </a:t>
            </a:r>
            <a:r>
              <a:rPr lang="en-US" sz="2000" dirty="0" err="1">
                <a:latin typeface="Consolas" panose="020B0609020204030204" pitchFamily="49" charset="0"/>
              </a:rPr>
              <a:t>ParseOp</a:t>
            </a:r>
            <a:r>
              <a:rPr lang="en-US" sz="2000" dirty="0">
                <a:latin typeface="Consolas" panose="020B0609020204030204" pitchFamily="49" charset="0"/>
              </a:rPr>
              <a:t>(mms, tokens)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b="1" dirty="0">
                <a:latin typeface="Consolas" panose="020B0609020204030204" pitchFamily="49" charset="0"/>
              </a:rPr>
              <a:t>if</a:t>
            </a:r>
            <a:r>
              <a:rPr lang="en-US" sz="2000" dirty="0">
                <a:latin typeface="Consolas" panose="020B0609020204030204" pitchFamily="49" charset="0"/>
              </a:rPr>
              <a:t> L == [] </a:t>
            </a:r>
            <a:r>
              <a:rPr lang="en-US" sz="2000" b="1" dirty="0">
                <a:latin typeface="Consolas" panose="020B0609020204030204" pitchFamily="49" charset="0"/>
              </a:rPr>
              <a:t>and</a:t>
            </a:r>
            <a:r>
              <a:rPr lang="en-US" sz="2000" dirty="0">
                <a:latin typeface="Consolas" panose="020B0609020204030204" pitchFamily="49" charset="0"/>
              </a:rPr>
              <a:t> R == []:</a:t>
            </a:r>
            <a:endParaRPr lang="ru-RU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>
                <a:latin typeface="Consolas" panose="020B0609020204030204" pitchFamily="49" charset="0"/>
              </a:rPr>
              <a:t>        </a:t>
            </a:r>
            <a:r>
              <a:rPr lang="en-US" sz="2000" b="1" dirty="0">
                <a:latin typeface="Consolas" panose="020B0609020204030204" pitchFamily="49" charset="0"/>
              </a:rPr>
              <a:t>if</a:t>
            </a:r>
            <a:r>
              <a:rPr lang="en-US" sz="2000" dirty="0">
                <a:latin typeface="Consolas" panose="020B0609020204030204" pitchFamily="49" charset="0"/>
              </a:rPr>
              <a:t> op[0] </a:t>
            </a:r>
            <a:r>
              <a:rPr lang="en-US" sz="2000" b="1" dirty="0">
                <a:latin typeface="Consolas" panose="020B0609020204030204" pitchFamily="49" charset="0"/>
              </a:rPr>
              <a:t>in</a:t>
            </a:r>
            <a:r>
              <a:rPr lang="en-US" sz="2000" dirty="0">
                <a:latin typeface="Consolas" panose="020B0609020204030204" pitchFamily="49" charset="0"/>
              </a:rPr>
              <a:t> mms: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   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Calc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(mms,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(op, mms))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op[0]  # </a:t>
            </a: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константа</a:t>
            </a:r>
            <a:endParaRPr lang="en-US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op[0] == 'defined':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return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R[0]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in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mms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a, b =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Calc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(mms, L),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Calc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(mms, R)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return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DoOp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(op[0], a, b)</a:t>
            </a:r>
            <a:endParaRPr lang="ru-RU" sz="2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b="1" dirty="0" err="1">
                <a:latin typeface="Consolas" panose="020B0609020204030204" pitchFamily="49" charset="0"/>
              </a:rPr>
              <a:t>def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ParseOp</a:t>
            </a:r>
            <a:r>
              <a:rPr lang="en-US" sz="2000" dirty="0">
                <a:latin typeface="Consolas" panose="020B0609020204030204" pitchFamily="49" charset="0"/>
              </a:rPr>
              <a:t>(macros, tokens):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# op, left, right – </a:t>
            </a: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списки лексем</a:t>
            </a:r>
            <a:endParaRPr lang="en-US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# op – </a:t>
            </a:r>
            <a:r>
              <a:rPr lang="ru-RU" sz="1700" dirty="0">
                <a:solidFill>
                  <a:schemeClr val="bg1"/>
                </a:solidFill>
                <a:latin typeface="Consolas" panose="020B0609020204030204" pitchFamily="49" charset="0"/>
              </a:rPr>
              <a:t>оператор</a:t>
            </a:r>
            <a:r>
              <a:rPr lang="en-US" sz="1700" dirty="0">
                <a:solidFill>
                  <a:schemeClr val="bg1"/>
                </a:solidFill>
                <a:latin typeface="Consolas" panose="020B0609020204030204" pitchFamily="49" charset="0"/>
              </a:rPr>
              <a:t>,</a:t>
            </a:r>
            <a:r>
              <a:rPr lang="ru-RU" sz="1700" dirty="0">
                <a:solidFill>
                  <a:schemeClr val="bg1"/>
                </a:solidFill>
                <a:latin typeface="Consolas" panose="020B0609020204030204" pitchFamily="49" charset="0"/>
              </a:rPr>
              <a:t> константа</a:t>
            </a:r>
            <a:r>
              <a:rPr lang="en-US" sz="17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1700" dirty="0">
                <a:solidFill>
                  <a:schemeClr val="bg1"/>
                </a:solidFill>
                <a:latin typeface="Consolas" panose="020B0609020204030204" pitchFamily="49" charset="0"/>
              </a:rPr>
              <a:t>или макрос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# left – </a:t>
            </a: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левый операнд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или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[]</a:t>
            </a:r>
            <a:endParaRPr lang="ru-RU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# right – </a:t>
            </a: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правый операнд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или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[]</a:t>
            </a:r>
            <a:endParaRPr lang="ru-RU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...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op, left, right</a:t>
            </a:r>
            <a:endParaRPr lang="ru-RU" sz="2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3165282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Вычисление условий в директивах </a:t>
            </a:r>
            <a:r>
              <a:rPr lang="en-US" dirty="0"/>
              <a:t>#if </a:t>
            </a:r>
            <a:r>
              <a:rPr lang="ru-RU" dirty="0"/>
              <a:t>и </a:t>
            </a:r>
            <a:r>
              <a:rPr lang="en-US" dirty="0"/>
              <a:t>#</a:t>
            </a:r>
            <a:r>
              <a:rPr lang="en-US" dirty="0" err="1"/>
              <a:t>elif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b="1" dirty="0" err="1">
                <a:latin typeface="Consolas" panose="020B0609020204030204" pitchFamily="49" charset="0"/>
              </a:rPr>
              <a:t>def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Calc</a:t>
            </a:r>
            <a:r>
              <a:rPr lang="en-US" sz="2000" dirty="0">
                <a:latin typeface="Consolas" panose="020B0609020204030204" pitchFamily="49" charset="0"/>
              </a:rPr>
              <a:t>(macros, tokens):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b="1" dirty="0">
                <a:latin typeface="Consolas" panose="020B0609020204030204" pitchFamily="49" charset="0"/>
              </a:rPr>
              <a:t>if</a:t>
            </a:r>
            <a:r>
              <a:rPr lang="en-US" sz="2000" dirty="0">
                <a:latin typeface="Consolas" panose="020B0609020204030204" pitchFamily="49" charset="0"/>
              </a:rPr>
              <a:t> tokens == []: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 </a:t>
            </a:r>
            <a:r>
              <a:rPr lang="en-US" sz="2000" b="1" dirty="0">
                <a:latin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b="1" dirty="0">
                <a:latin typeface="Consolas" panose="020B0609020204030204" pitchFamily="49" charset="0"/>
              </a:rPr>
              <a:t>None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mms = macros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op, L, R = </a:t>
            </a:r>
            <a:r>
              <a:rPr lang="en-US" sz="2000" dirty="0" err="1">
                <a:latin typeface="Consolas" panose="020B0609020204030204" pitchFamily="49" charset="0"/>
              </a:rPr>
              <a:t>ParseOp</a:t>
            </a:r>
            <a:r>
              <a:rPr lang="en-US" sz="2000" dirty="0">
                <a:latin typeface="Consolas" panose="020B0609020204030204" pitchFamily="49" charset="0"/>
              </a:rPr>
              <a:t>(mms, tokens)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b="1" dirty="0">
                <a:latin typeface="Consolas" panose="020B0609020204030204" pitchFamily="49" charset="0"/>
              </a:rPr>
              <a:t>if</a:t>
            </a:r>
            <a:r>
              <a:rPr lang="en-US" sz="2000" dirty="0">
                <a:latin typeface="Consolas" panose="020B0609020204030204" pitchFamily="49" charset="0"/>
              </a:rPr>
              <a:t> L == [] </a:t>
            </a:r>
            <a:r>
              <a:rPr lang="en-US" sz="2000" b="1" dirty="0">
                <a:latin typeface="Consolas" panose="020B0609020204030204" pitchFamily="49" charset="0"/>
              </a:rPr>
              <a:t>and</a:t>
            </a:r>
            <a:r>
              <a:rPr lang="en-US" sz="2000" dirty="0">
                <a:latin typeface="Consolas" panose="020B0609020204030204" pitchFamily="49" charset="0"/>
              </a:rPr>
              <a:t> R == []:</a:t>
            </a:r>
            <a:endParaRPr lang="ru-RU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>
                <a:latin typeface="Consolas" panose="020B0609020204030204" pitchFamily="49" charset="0"/>
              </a:rPr>
              <a:t>        </a:t>
            </a:r>
            <a:r>
              <a:rPr lang="en-US" sz="2000" b="1" dirty="0">
                <a:latin typeface="Consolas" panose="020B0609020204030204" pitchFamily="49" charset="0"/>
              </a:rPr>
              <a:t>if</a:t>
            </a:r>
            <a:r>
              <a:rPr lang="en-US" sz="2000" dirty="0">
                <a:latin typeface="Consolas" panose="020B0609020204030204" pitchFamily="49" charset="0"/>
              </a:rPr>
              <a:t> op[0] </a:t>
            </a:r>
            <a:r>
              <a:rPr lang="en-US" sz="2000" b="1" dirty="0">
                <a:latin typeface="Consolas" panose="020B0609020204030204" pitchFamily="49" charset="0"/>
              </a:rPr>
              <a:t>in</a:t>
            </a:r>
            <a:r>
              <a:rPr lang="en-US" sz="2000" dirty="0">
                <a:latin typeface="Consolas" panose="020B0609020204030204" pitchFamily="49" charset="0"/>
              </a:rPr>
              <a:t> mms: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     </a:t>
            </a:r>
            <a:r>
              <a:rPr lang="en-US" sz="2000" b="1" dirty="0">
                <a:latin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Calc</a:t>
            </a:r>
            <a:r>
              <a:rPr lang="en-US" sz="2000" dirty="0">
                <a:latin typeface="Consolas" panose="020B0609020204030204" pitchFamily="49" charset="0"/>
              </a:rPr>
              <a:t>(mms, 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         </a:t>
            </a:r>
            <a:r>
              <a:rPr lang="en-US" sz="2000" dirty="0" err="1">
                <a:latin typeface="Consolas" panose="020B0609020204030204" pitchFamily="49" charset="0"/>
              </a:rPr>
              <a:t>ExpandMacros</a:t>
            </a:r>
            <a:r>
              <a:rPr lang="en-US" sz="2000" dirty="0">
                <a:latin typeface="Consolas" panose="020B0609020204030204" pitchFamily="49" charset="0"/>
              </a:rPr>
              <a:t>(op, mms))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op[0]  # </a:t>
            </a: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константа</a:t>
            </a:r>
            <a:endParaRPr lang="en-US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op[0] == 'defined':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return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R[0]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in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mms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a, b =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Calc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(mms, L),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Calc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(mms, R)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return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DoOp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(op[0], a, b)</a:t>
            </a:r>
            <a:endParaRPr lang="ru-RU" sz="2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b="1" dirty="0" err="1">
                <a:latin typeface="Consolas" panose="020B0609020204030204" pitchFamily="49" charset="0"/>
              </a:rPr>
              <a:t>def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ParseOp</a:t>
            </a:r>
            <a:r>
              <a:rPr lang="en-US" sz="2000" dirty="0">
                <a:latin typeface="Consolas" panose="020B0609020204030204" pitchFamily="49" charset="0"/>
              </a:rPr>
              <a:t>(macros, tokens):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# op, left, right – </a:t>
            </a: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списки лексем</a:t>
            </a:r>
            <a:endParaRPr lang="en-US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# op – </a:t>
            </a:r>
            <a:r>
              <a:rPr lang="ru-RU" sz="1700" dirty="0">
                <a:solidFill>
                  <a:schemeClr val="bg1"/>
                </a:solidFill>
                <a:latin typeface="Consolas" panose="020B0609020204030204" pitchFamily="49" charset="0"/>
              </a:rPr>
              <a:t>оператор</a:t>
            </a:r>
            <a:r>
              <a:rPr lang="en-US" sz="1700" dirty="0">
                <a:solidFill>
                  <a:schemeClr val="bg1"/>
                </a:solidFill>
                <a:latin typeface="Consolas" panose="020B0609020204030204" pitchFamily="49" charset="0"/>
              </a:rPr>
              <a:t>,</a:t>
            </a:r>
            <a:r>
              <a:rPr lang="ru-RU" sz="1700" dirty="0">
                <a:solidFill>
                  <a:schemeClr val="bg1"/>
                </a:solidFill>
                <a:latin typeface="Consolas" panose="020B0609020204030204" pitchFamily="49" charset="0"/>
              </a:rPr>
              <a:t> константа</a:t>
            </a:r>
            <a:r>
              <a:rPr lang="en-US" sz="17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1700" dirty="0">
                <a:solidFill>
                  <a:schemeClr val="bg1"/>
                </a:solidFill>
                <a:latin typeface="Consolas" panose="020B0609020204030204" pitchFamily="49" charset="0"/>
              </a:rPr>
              <a:t>или макрос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# left – </a:t>
            </a: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левый операнд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или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[]</a:t>
            </a:r>
            <a:endParaRPr lang="ru-RU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# right – </a:t>
            </a: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правый операнд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или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[]</a:t>
            </a:r>
            <a:endParaRPr lang="ru-RU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...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op, left, right</a:t>
            </a:r>
            <a:endParaRPr lang="ru-RU" sz="2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1023197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Вычисление условий в директивах </a:t>
            </a:r>
            <a:r>
              <a:rPr lang="en-US" dirty="0"/>
              <a:t>#if </a:t>
            </a:r>
            <a:r>
              <a:rPr lang="ru-RU" dirty="0"/>
              <a:t>и </a:t>
            </a:r>
            <a:r>
              <a:rPr lang="en-US" dirty="0"/>
              <a:t>#</a:t>
            </a:r>
            <a:r>
              <a:rPr lang="en-US" dirty="0" err="1"/>
              <a:t>elif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b="1" dirty="0" err="1">
                <a:latin typeface="Consolas" panose="020B0609020204030204" pitchFamily="49" charset="0"/>
              </a:rPr>
              <a:t>def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Calc</a:t>
            </a:r>
            <a:r>
              <a:rPr lang="en-US" sz="2000" dirty="0">
                <a:latin typeface="Consolas" panose="020B0609020204030204" pitchFamily="49" charset="0"/>
              </a:rPr>
              <a:t>(macros, tokens):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b="1" dirty="0">
                <a:latin typeface="Consolas" panose="020B0609020204030204" pitchFamily="49" charset="0"/>
              </a:rPr>
              <a:t>if</a:t>
            </a:r>
            <a:r>
              <a:rPr lang="en-US" sz="2000" dirty="0">
                <a:latin typeface="Consolas" panose="020B0609020204030204" pitchFamily="49" charset="0"/>
              </a:rPr>
              <a:t> tokens == []: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 </a:t>
            </a:r>
            <a:r>
              <a:rPr lang="en-US" sz="2000" b="1" dirty="0">
                <a:latin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b="1" dirty="0">
                <a:latin typeface="Consolas" panose="020B0609020204030204" pitchFamily="49" charset="0"/>
              </a:rPr>
              <a:t>None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mms = macros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op, L, R = </a:t>
            </a:r>
            <a:r>
              <a:rPr lang="en-US" sz="2000" dirty="0" err="1">
                <a:latin typeface="Consolas" panose="020B0609020204030204" pitchFamily="49" charset="0"/>
              </a:rPr>
              <a:t>ParseOp</a:t>
            </a:r>
            <a:r>
              <a:rPr lang="en-US" sz="2000" dirty="0">
                <a:latin typeface="Consolas" panose="020B0609020204030204" pitchFamily="49" charset="0"/>
              </a:rPr>
              <a:t>(mms, tokens)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b="1" dirty="0">
                <a:latin typeface="Consolas" panose="020B0609020204030204" pitchFamily="49" charset="0"/>
              </a:rPr>
              <a:t>if</a:t>
            </a:r>
            <a:r>
              <a:rPr lang="en-US" sz="2000" dirty="0">
                <a:latin typeface="Consolas" panose="020B0609020204030204" pitchFamily="49" charset="0"/>
              </a:rPr>
              <a:t> L == [] </a:t>
            </a:r>
            <a:r>
              <a:rPr lang="en-US" sz="2000" b="1" dirty="0">
                <a:latin typeface="Consolas" panose="020B0609020204030204" pitchFamily="49" charset="0"/>
              </a:rPr>
              <a:t>and</a:t>
            </a:r>
            <a:r>
              <a:rPr lang="en-US" sz="2000" dirty="0">
                <a:latin typeface="Consolas" panose="020B0609020204030204" pitchFamily="49" charset="0"/>
              </a:rPr>
              <a:t> R == []:</a:t>
            </a:r>
            <a:endParaRPr lang="ru-RU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>
                <a:latin typeface="Consolas" panose="020B0609020204030204" pitchFamily="49" charset="0"/>
              </a:rPr>
              <a:t>        </a:t>
            </a:r>
            <a:r>
              <a:rPr lang="en-US" sz="2000" b="1" dirty="0">
                <a:latin typeface="Consolas" panose="020B0609020204030204" pitchFamily="49" charset="0"/>
              </a:rPr>
              <a:t>if</a:t>
            </a:r>
            <a:r>
              <a:rPr lang="en-US" sz="2000" dirty="0">
                <a:latin typeface="Consolas" panose="020B0609020204030204" pitchFamily="49" charset="0"/>
              </a:rPr>
              <a:t> op[0] </a:t>
            </a:r>
            <a:r>
              <a:rPr lang="en-US" sz="2000" b="1" dirty="0">
                <a:latin typeface="Consolas" panose="020B0609020204030204" pitchFamily="49" charset="0"/>
              </a:rPr>
              <a:t>in</a:t>
            </a:r>
            <a:r>
              <a:rPr lang="en-US" sz="2000" dirty="0">
                <a:latin typeface="Consolas" panose="020B0609020204030204" pitchFamily="49" charset="0"/>
              </a:rPr>
              <a:t> mms: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     </a:t>
            </a:r>
            <a:r>
              <a:rPr lang="en-US" sz="2000" b="1" dirty="0">
                <a:latin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Calc</a:t>
            </a:r>
            <a:r>
              <a:rPr lang="en-US" sz="2000" dirty="0">
                <a:latin typeface="Consolas" panose="020B0609020204030204" pitchFamily="49" charset="0"/>
              </a:rPr>
              <a:t>(mms, 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         </a:t>
            </a:r>
            <a:r>
              <a:rPr lang="en-US" sz="2000" dirty="0" err="1">
                <a:latin typeface="Consolas" panose="020B0609020204030204" pitchFamily="49" charset="0"/>
              </a:rPr>
              <a:t>ExpandMacros</a:t>
            </a:r>
            <a:r>
              <a:rPr lang="en-US" sz="2000" dirty="0">
                <a:latin typeface="Consolas" panose="020B0609020204030204" pitchFamily="49" charset="0"/>
              </a:rPr>
              <a:t>(op, mms))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 </a:t>
            </a:r>
            <a:r>
              <a:rPr lang="en-US" sz="2000" b="1" dirty="0">
                <a:latin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</a:rPr>
              <a:t> op[0]  # </a:t>
            </a:r>
            <a:r>
              <a:rPr lang="ru-RU" sz="2000" dirty="0">
                <a:latin typeface="Consolas" panose="020B0609020204030204" pitchFamily="49" charset="0"/>
              </a:rPr>
              <a:t>константа</a:t>
            </a: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op[0] == 'defined':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return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R[0]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in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mms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a, b =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Calc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(mms, L),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Calc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(mms, R)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return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DoOp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(op[0], a, b)</a:t>
            </a:r>
            <a:endParaRPr lang="ru-RU" sz="2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b="1" dirty="0" err="1">
                <a:latin typeface="Consolas" panose="020B0609020204030204" pitchFamily="49" charset="0"/>
              </a:rPr>
              <a:t>def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ParseOp</a:t>
            </a:r>
            <a:r>
              <a:rPr lang="en-US" sz="2000" dirty="0">
                <a:latin typeface="Consolas" panose="020B0609020204030204" pitchFamily="49" charset="0"/>
              </a:rPr>
              <a:t>(macros, tokens):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# op, left, right – </a:t>
            </a: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списки лексем</a:t>
            </a:r>
            <a:endParaRPr lang="en-US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# op – </a:t>
            </a:r>
            <a:r>
              <a:rPr lang="ru-RU" sz="1700" dirty="0">
                <a:solidFill>
                  <a:schemeClr val="bg1"/>
                </a:solidFill>
                <a:latin typeface="Consolas" panose="020B0609020204030204" pitchFamily="49" charset="0"/>
              </a:rPr>
              <a:t>оператор</a:t>
            </a:r>
            <a:r>
              <a:rPr lang="en-US" sz="1700" dirty="0">
                <a:solidFill>
                  <a:schemeClr val="bg1"/>
                </a:solidFill>
                <a:latin typeface="Consolas" panose="020B0609020204030204" pitchFamily="49" charset="0"/>
              </a:rPr>
              <a:t>,</a:t>
            </a:r>
            <a:r>
              <a:rPr lang="ru-RU" sz="1700" dirty="0">
                <a:solidFill>
                  <a:schemeClr val="bg1"/>
                </a:solidFill>
                <a:latin typeface="Consolas" panose="020B0609020204030204" pitchFamily="49" charset="0"/>
              </a:rPr>
              <a:t> константа</a:t>
            </a:r>
            <a:r>
              <a:rPr lang="en-US" sz="17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1700" dirty="0">
                <a:solidFill>
                  <a:schemeClr val="bg1"/>
                </a:solidFill>
                <a:latin typeface="Consolas" panose="020B0609020204030204" pitchFamily="49" charset="0"/>
              </a:rPr>
              <a:t>или макрос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# left – </a:t>
            </a: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левый операнд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или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[]</a:t>
            </a:r>
            <a:endParaRPr lang="ru-RU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# right – </a:t>
            </a: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правый операнд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или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[]</a:t>
            </a:r>
            <a:endParaRPr lang="ru-RU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...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op, left, right</a:t>
            </a:r>
            <a:endParaRPr lang="ru-RU" sz="2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9376697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Вычисление условий в директивах </a:t>
            </a:r>
            <a:r>
              <a:rPr lang="en-US" dirty="0"/>
              <a:t>#if </a:t>
            </a:r>
            <a:r>
              <a:rPr lang="ru-RU" dirty="0"/>
              <a:t>и </a:t>
            </a:r>
            <a:r>
              <a:rPr lang="en-US" dirty="0"/>
              <a:t>#</a:t>
            </a:r>
            <a:r>
              <a:rPr lang="en-US" dirty="0" err="1"/>
              <a:t>elif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b="1" dirty="0" err="1">
                <a:latin typeface="Consolas" panose="020B0609020204030204" pitchFamily="49" charset="0"/>
              </a:rPr>
              <a:t>def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Calc</a:t>
            </a:r>
            <a:r>
              <a:rPr lang="en-US" sz="2000" dirty="0">
                <a:latin typeface="Consolas" panose="020B0609020204030204" pitchFamily="49" charset="0"/>
              </a:rPr>
              <a:t>(macros, tokens):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b="1" dirty="0">
                <a:latin typeface="Consolas" panose="020B0609020204030204" pitchFamily="49" charset="0"/>
              </a:rPr>
              <a:t>if</a:t>
            </a:r>
            <a:r>
              <a:rPr lang="en-US" sz="2000" dirty="0">
                <a:latin typeface="Consolas" panose="020B0609020204030204" pitchFamily="49" charset="0"/>
              </a:rPr>
              <a:t> tokens == []: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 </a:t>
            </a:r>
            <a:r>
              <a:rPr lang="en-US" sz="2000" b="1" dirty="0">
                <a:latin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b="1" dirty="0">
                <a:latin typeface="Consolas" panose="020B0609020204030204" pitchFamily="49" charset="0"/>
              </a:rPr>
              <a:t>None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mms = macros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op, L, R = </a:t>
            </a:r>
            <a:r>
              <a:rPr lang="en-US" sz="2000" dirty="0" err="1">
                <a:latin typeface="Consolas" panose="020B0609020204030204" pitchFamily="49" charset="0"/>
              </a:rPr>
              <a:t>ParseOp</a:t>
            </a:r>
            <a:r>
              <a:rPr lang="en-US" sz="2000" dirty="0">
                <a:latin typeface="Consolas" panose="020B0609020204030204" pitchFamily="49" charset="0"/>
              </a:rPr>
              <a:t>(mms, tokens)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b="1" dirty="0">
                <a:latin typeface="Consolas" panose="020B0609020204030204" pitchFamily="49" charset="0"/>
              </a:rPr>
              <a:t>if</a:t>
            </a:r>
            <a:r>
              <a:rPr lang="en-US" sz="2000" dirty="0">
                <a:latin typeface="Consolas" panose="020B0609020204030204" pitchFamily="49" charset="0"/>
              </a:rPr>
              <a:t> L == [] </a:t>
            </a:r>
            <a:r>
              <a:rPr lang="en-US" sz="2000" b="1" dirty="0">
                <a:latin typeface="Consolas" panose="020B0609020204030204" pitchFamily="49" charset="0"/>
              </a:rPr>
              <a:t>and</a:t>
            </a:r>
            <a:r>
              <a:rPr lang="en-US" sz="2000" dirty="0">
                <a:latin typeface="Consolas" panose="020B0609020204030204" pitchFamily="49" charset="0"/>
              </a:rPr>
              <a:t> R == []:</a:t>
            </a:r>
            <a:endParaRPr lang="ru-RU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>
                <a:latin typeface="Consolas" panose="020B0609020204030204" pitchFamily="49" charset="0"/>
              </a:rPr>
              <a:t>        </a:t>
            </a:r>
            <a:r>
              <a:rPr lang="en-US" sz="2000" b="1" dirty="0">
                <a:latin typeface="Consolas" panose="020B0609020204030204" pitchFamily="49" charset="0"/>
              </a:rPr>
              <a:t>if</a:t>
            </a:r>
            <a:r>
              <a:rPr lang="en-US" sz="2000" dirty="0">
                <a:latin typeface="Consolas" panose="020B0609020204030204" pitchFamily="49" charset="0"/>
              </a:rPr>
              <a:t> op[0] </a:t>
            </a:r>
            <a:r>
              <a:rPr lang="en-US" sz="2000" b="1" dirty="0">
                <a:latin typeface="Consolas" panose="020B0609020204030204" pitchFamily="49" charset="0"/>
              </a:rPr>
              <a:t>in</a:t>
            </a:r>
            <a:r>
              <a:rPr lang="en-US" sz="2000" dirty="0">
                <a:latin typeface="Consolas" panose="020B0609020204030204" pitchFamily="49" charset="0"/>
              </a:rPr>
              <a:t> mms: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     </a:t>
            </a:r>
            <a:r>
              <a:rPr lang="en-US" sz="2000" b="1" dirty="0">
                <a:latin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Calc</a:t>
            </a:r>
            <a:r>
              <a:rPr lang="en-US" sz="2000" dirty="0">
                <a:latin typeface="Consolas" panose="020B0609020204030204" pitchFamily="49" charset="0"/>
              </a:rPr>
              <a:t>(mms, 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         </a:t>
            </a:r>
            <a:r>
              <a:rPr lang="en-US" sz="2000" dirty="0" err="1">
                <a:latin typeface="Consolas" panose="020B0609020204030204" pitchFamily="49" charset="0"/>
              </a:rPr>
              <a:t>ExpandMacros</a:t>
            </a:r>
            <a:r>
              <a:rPr lang="en-US" sz="2000" dirty="0">
                <a:latin typeface="Consolas" panose="020B0609020204030204" pitchFamily="49" charset="0"/>
              </a:rPr>
              <a:t>(op, mms))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 </a:t>
            </a:r>
            <a:r>
              <a:rPr lang="en-US" sz="2000" b="1" dirty="0">
                <a:latin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</a:rPr>
              <a:t> op[0]  # </a:t>
            </a:r>
            <a:r>
              <a:rPr lang="ru-RU" sz="2000" dirty="0">
                <a:latin typeface="Consolas" panose="020B0609020204030204" pitchFamily="49" charset="0"/>
              </a:rPr>
              <a:t>константа</a:t>
            </a: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b="1" dirty="0">
                <a:latin typeface="Consolas" panose="020B0609020204030204" pitchFamily="49" charset="0"/>
              </a:rPr>
              <a:t>if</a:t>
            </a:r>
            <a:r>
              <a:rPr lang="en-US" sz="2000" dirty="0">
                <a:latin typeface="Consolas" panose="020B0609020204030204" pitchFamily="49" charset="0"/>
              </a:rPr>
              <a:t> op[0] == 'defined':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return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R[0]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in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mms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a, b =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Calc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(mms, L),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Calc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(mms, R)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return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DoOp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(op[0], a, b)</a:t>
            </a:r>
            <a:endParaRPr lang="ru-RU" sz="2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b="1" dirty="0" err="1">
                <a:latin typeface="Consolas" panose="020B0609020204030204" pitchFamily="49" charset="0"/>
              </a:rPr>
              <a:t>def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ParseOp</a:t>
            </a:r>
            <a:r>
              <a:rPr lang="en-US" sz="2000" dirty="0">
                <a:latin typeface="Consolas" panose="020B0609020204030204" pitchFamily="49" charset="0"/>
              </a:rPr>
              <a:t>(macros, tokens):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# op, left, right – </a:t>
            </a: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списки лексем</a:t>
            </a:r>
            <a:endParaRPr lang="en-US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# op – </a:t>
            </a:r>
            <a:r>
              <a:rPr lang="ru-RU" sz="1700" dirty="0">
                <a:solidFill>
                  <a:schemeClr val="bg1"/>
                </a:solidFill>
                <a:latin typeface="Consolas" panose="020B0609020204030204" pitchFamily="49" charset="0"/>
              </a:rPr>
              <a:t>оператор</a:t>
            </a:r>
            <a:r>
              <a:rPr lang="en-US" sz="1700" dirty="0">
                <a:solidFill>
                  <a:schemeClr val="bg1"/>
                </a:solidFill>
                <a:latin typeface="Consolas" panose="020B0609020204030204" pitchFamily="49" charset="0"/>
              </a:rPr>
              <a:t>,</a:t>
            </a:r>
            <a:r>
              <a:rPr lang="ru-RU" sz="1700" dirty="0">
                <a:solidFill>
                  <a:schemeClr val="bg1"/>
                </a:solidFill>
                <a:latin typeface="Consolas" panose="020B0609020204030204" pitchFamily="49" charset="0"/>
              </a:rPr>
              <a:t> константа</a:t>
            </a:r>
            <a:r>
              <a:rPr lang="en-US" sz="17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1700" dirty="0">
                <a:solidFill>
                  <a:schemeClr val="bg1"/>
                </a:solidFill>
                <a:latin typeface="Consolas" panose="020B0609020204030204" pitchFamily="49" charset="0"/>
              </a:rPr>
              <a:t>или макрос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# left – </a:t>
            </a: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левый операнд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или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[]</a:t>
            </a:r>
            <a:endParaRPr lang="ru-RU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# right – </a:t>
            </a: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правый операнд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или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[]</a:t>
            </a:r>
            <a:endParaRPr lang="ru-RU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...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op, left, right</a:t>
            </a:r>
            <a:endParaRPr lang="ru-RU" sz="2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8854869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Вычисление условий в директивах </a:t>
            </a:r>
            <a:r>
              <a:rPr lang="en-US" dirty="0"/>
              <a:t>#if </a:t>
            </a:r>
            <a:r>
              <a:rPr lang="ru-RU" dirty="0"/>
              <a:t>и </a:t>
            </a:r>
            <a:r>
              <a:rPr lang="en-US" dirty="0"/>
              <a:t>#</a:t>
            </a:r>
            <a:r>
              <a:rPr lang="en-US" dirty="0" err="1"/>
              <a:t>elif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b="1" dirty="0" err="1">
                <a:latin typeface="Consolas" panose="020B0609020204030204" pitchFamily="49" charset="0"/>
              </a:rPr>
              <a:t>def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Calc</a:t>
            </a:r>
            <a:r>
              <a:rPr lang="en-US" sz="2000" dirty="0">
                <a:latin typeface="Consolas" panose="020B0609020204030204" pitchFamily="49" charset="0"/>
              </a:rPr>
              <a:t>(macros, tokens):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b="1" dirty="0">
                <a:latin typeface="Consolas" panose="020B0609020204030204" pitchFamily="49" charset="0"/>
              </a:rPr>
              <a:t>if</a:t>
            </a:r>
            <a:r>
              <a:rPr lang="en-US" sz="2000" dirty="0">
                <a:latin typeface="Consolas" panose="020B0609020204030204" pitchFamily="49" charset="0"/>
              </a:rPr>
              <a:t> tokens == []: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 </a:t>
            </a:r>
            <a:r>
              <a:rPr lang="en-US" sz="2000" b="1" dirty="0">
                <a:latin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b="1" dirty="0">
                <a:latin typeface="Consolas" panose="020B0609020204030204" pitchFamily="49" charset="0"/>
              </a:rPr>
              <a:t>None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mms = macros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op, L, R = </a:t>
            </a:r>
            <a:r>
              <a:rPr lang="en-US" sz="2000" dirty="0" err="1">
                <a:latin typeface="Consolas" panose="020B0609020204030204" pitchFamily="49" charset="0"/>
              </a:rPr>
              <a:t>ParseOp</a:t>
            </a:r>
            <a:r>
              <a:rPr lang="en-US" sz="2000" dirty="0">
                <a:latin typeface="Consolas" panose="020B0609020204030204" pitchFamily="49" charset="0"/>
              </a:rPr>
              <a:t>(mms, tokens)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b="1" dirty="0">
                <a:latin typeface="Consolas" panose="020B0609020204030204" pitchFamily="49" charset="0"/>
              </a:rPr>
              <a:t>if</a:t>
            </a:r>
            <a:r>
              <a:rPr lang="en-US" sz="2000" dirty="0">
                <a:latin typeface="Consolas" panose="020B0609020204030204" pitchFamily="49" charset="0"/>
              </a:rPr>
              <a:t> L == [] </a:t>
            </a:r>
            <a:r>
              <a:rPr lang="en-US" sz="2000" b="1" dirty="0">
                <a:latin typeface="Consolas" panose="020B0609020204030204" pitchFamily="49" charset="0"/>
              </a:rPr>
              <a:t>and</a:t>
            </a:r>
            <a:r>
              <a:rPr lang="en-US" sz="2000" dirty="0">
                <a:latin typeface="Consolas" panose="020B0609020204030204" pitchFamily="49" charset="0"/>
              </a:rPr>
              <a:t> R == []:</a:t>
            </a:r>
            <a:endParaRPr lang="ru-RU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>
                <a:latin typeface="Consolas" panose="020B0609020204030204" pitchFamily="49" charset="0"/>
              </a:rPr>
              <a:t>        </a:t>
            </a:r>
            <a:r>
              <a:rPr lang="en-US" sz="2000" b="1" dirty="0">
                <a:latin typeface="Consolas" panose="020B0609020204030204" pitchFamily="49" charset="0"/>
              </a:rPr>
              <a:t>if</a:t>
            </a:r>
            <a:r>
              <a:rPr lang="en-US" sz="2000" dirty="0">
                <a:latin typeface="Consolas" panose="020B0609020204030204" pitchFamily="49" charset="0"/>
              </a:rPr>
              <a:t> op[0] </a:t>
            </a:r>
            <a:r>
              <a:rPr lang="en-US" sz="2000" b="1" dirty="0">
                <a:latin typeface="Consolas" panose="020B0609020204030204" pitchFamily="49" charset="0"/>
              </a:rPr>
              <a:t>in</a:t>
            </a:r>
            <a:r>
              <a:rPr lang="en-US" sz="2000" dirty="0">
                <a:latin typeface="Consolas" panose="020B0609020204030204" pitchFamily="49" charset="0"/>
              </a:rPr>
              <a:t> mms: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     </a:t>
            </a:r>
            <a:r>
              <a:rPr lang="en-US" sz="2000" b="1" dirty="0">
                <a:latin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Calc</a:t>
            </a:r>
            <a:r>
              <a:rPr lang="en-US" sz="2000" dirty="0">
                <a:latin typeface="Consolas" panose="020B0609020204030204" pitchFamily="49" charset="0"/>
              </a:rPr>
              <a:t>(mms, 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         </a:t>
            </a:r>
            <a:r>
              <a:rPr lang="en-US" sz="2000" dirty="0" err="1">
                <a:latin typeface="Consolas" panose="020B0609020204030204" pitchFamily="49" charset="0"/>
              </a:rPr>
              <a:t>ExpandMacros</a:t>
            </a:r>
            <a:r>
              <a:rPr lang="en-US" sz="2000" dirty="0">
                <a:latin typeface="Consolas" panose="020B0609020204030204" pitchFamily="49" charset="0"/>
              </a:rPr>
              <a:t>(op, mms))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 </a:t>
            </a:r>
            <a:r>
              <a:rPr lang="en-US" sz="2000" b="1" dirty="0">
                <a:latin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</a:rPr>
              <a:t> op[0]  # </a:t>
            </a:r>
            <a:r>
              <a:rPr lang="ru-RU" sz="2000" dirty="0">
                <a:latin typeface="Consolas" panose="020B0609020204030204" pitchFamily="49" charset="0"/>
              </a:rPr>
              <a:t>константа</a:t>
            </a: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b="1" dirty="0">
                <a:latin typeface="Consolas" panose="020B0609020204030204" pitchFamily="49" charset="0"/>
              </a:rPr>
              <a:t>if</a:t>
            </a:r>
            <a:r>
              <a:rPr lang="en-US" sz="2000" dirty="0">
                <a:latin typeface="Consolas" panose="020B0609020204030204" pitchFamily="49" charset="0"/>
              </a:rPr>
              <a:t> op[0] == 'defined':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 </a:t>
            </a:r>
            <a:r>
              <a:rPr lang="en-US" sz="2000" b="1" dirty="0">
                <a:latin typeface="Consolas" panose="020B0609020204030204" pitchFamily="49" charset="0"/>
              </a:rPr>
              <a:t>return </a:t>
            </a:r>
            <a:r>
              <a:rPr lang="en-US" sz="2000" dirty="0">
                <a:latin typeface="Consolas" panose="020B0609020204030204" pitchFamily="49" charset="0"/>
              </a:rPr>
              <a:t>R[0] </a:t>
            </a:r>
            <a:r>
              <a:rPr lang="en-US" sz="2000" b="1" dirty="0">
                <a:latin typeface="Consolas" panose="020B0609020204030204" pitchFamily="49" charset="0"/>
              </a:rPr>
              <a:t>in</a:t>
            </a:r>
            <a:r>
              <a:rPr lang="en-US" sz="2000" dirty="0">
                <a:latin typeface="Consolas" panose="020B0609020204030204" pitchFamily="49" charset="0"/>
              </a:rPr>
              <a:t> mms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a, b =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Calc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(mms, L),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Calc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(mms, R)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return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DoOp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(op[0], a, b)</a:t>
            </a:r>
            <a:endParaRPr lang="ru-RU" sz="2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b="1" dirty="0" err="1">
                <a:latin typeface="Consolas" panose="020B0609020204030204" pitchFamily="49" charset="0"/>
              </a:rPr>
              <a:t>def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ParseOp</a:t>
            </a:r>
            <a:r>
              <a:rPr lang="en-US" sz="2000" dirty="0">
                <a:latin typeface="Consolas" panose="020B0609020204030204" pitchFamily="49" charset="0"/>
              </a:rPr>
              <a:t>(macros, tokens):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# op, left, right – </a:t>
            </a: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списки лексем</a:t>
            </a:r>
            <a:endParaRPr lang="en-US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# op – </a:t>
            </a:r>
            <a:r>
              <a:rPr lang="ru-RU" sz="1700" dirty="0">
                <a:solidFill>
                  <a:schemeClr val="bg1"/>
                </a:solidFill>
                <a:latin typeface="Consolas" panose="020B0609020204030204" pitchFamily="49" charset="0"/>
              </a:rPr>
              <a:t>оператор</a:t>
            </a:r>
            <a:r>
              <a:rPr lang="en-US" sz="1700" dirty="0">
                <a:solidFill>
                  <a:schemeClr val="bg1"/>
                </a:solidFill>
                <a:latin typeface="Consolas" panose="020B0609020204030204" pitchFamily="49" charset="0"/>
              </a:rPr>
              <a:t>,</a:t>
            </a:r>
            <a:r>
              <a:rPr lang="ru-RU" sz="1700" dirty="0">
                <a:solidFill>
                  <a:schemeClr val="bg1"/>
                </a:solidFill>
                <a:latin typeface="Consolas" panose="020B0609020204030204" pitchFamily="49" charset="0"/>
              </a:rPr>
              <a:t> константа</a:t>
            </a:r>
            <a:r>
              <a:rPr lang="en-US" sz="17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1700" dirty="0">
                <a:solidFill>
                  <a:schemeClr val="bg1"/>
                </a:solidFill>
                <a:latin typeface="Consolas" panose="020B0609020204030204" pitchFamily="49" charset="0"/>
              </a:rPr>
              <a:t>или макрос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# left – </a:t>
            </a: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левый операнд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или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[]</a:t>
            </a:r>
            <a:endParaRPr lang="ru-RU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# right – </a:t>
            </a: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правый операнд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или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[]</a:t>
            </a:r>
            <a:endParaRPr lang="ru-RU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...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op, left, right</a:t>
            </a:r>
            <a:endParaRPr lang="ru-RU" sz="2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9286620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Вычисление условий в директивах </a:t>
            </a:r>
            <a:r>
              <a:rPr lang="en-US" dirty="0"/>
              <a:t>#if </a:t>
            </a:r>
            <a:r>
              <a:rPr lang="ru-RU" dirty="0"/>
              <a:t>и </a:t>
            </a:r>
            <a:r>
              <a:rPr lang="en-US" dirty="0"/>
              <a:t>#</a:t>
            </a:r>
            <a:r>
              <a:rPr lang="en-US" dirty="0" err="1"/>
              <a:t>elif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b="1" dirty="0" err="1">
                <a:latin typeface="Consolas" panose="020B0609020204030204" pitchFamily="49" charset="0"/>
              </a:rPr>
              <a:t>def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Calc</a:t>
            </a:r>
            <a:r>
              <a:rPr lang="en-US" sz="2000" dirty="0">
                <a:latin typeface="Consolas" panose="020B0609020204030204" pitchFamily="49" charset="0"/>
              </a:rPr>
              <a:t>(macros, tokens):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b="1" dirty="0">
                <a:latin typeface="Consolas" panose="020B0609020204030204" pitchFamily="49" charset="0"/>
              </a:rPr>
              <a:t>if</a:t>
            </a:r>
            <a:r>
              <a:rPr lang="en-US" sz="2000" dirty="0">
                <a:latin typeface="Consolas" panose="020B0609020204030204" pitchFamily="49" charset="0"/>
              </a:rPr>
              <a:t> tokens == []: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 </a:t>
            </a:r>
            <a:r>
              <a:rPr lang="en-US" sz="2000" b="1" dirty="0">
                <a:latin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b="1" dirty="0">
                <a:latin typeface="Consolas" panose="020B0609020204030204" pitchFamily="49" charset="0"/>
              </a:rPr>
              <a:t>None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mms = macros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op, L, R = </a:t>
            </a:r>
            <a:r>
              <a:rPr lang="en-US" sz="2000" dirty="0" err="1">
                <a:latin typeface="Consolas" panose="020B0609020204030204" pitchFamily="49" charset="0"/>
              </a:rPr>
              <a:t>ParseOp</a:t>
            </a:r>
            <a:r>
              <a:rPr lang="en-US" sz="2000" dirty="0">
                <a:latin typeface="Consolas" panose="020B0609020204030204" pitchFamily="49" charset="0"/>
              </a:rPr>
              <a:t>(mms, tokens)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b="1" dirty="0">
                <a:latin typeface="Consolas" panose="020B0609020204030204" pitchFamily="49" charset="0"/>
              </a:rPr>
              <a:t>if</a:t>
            </a:r>
            <a:r>
              <a:rPr lang="en-US" sz="2000" dirty="0">
                <a:latin typeface="Consolas" panose="020B0609020204030204" pitchFamily="49" charset="0"/>
              </a:rPr>
              <a:t> L == [] </a:t>
            </a:r>
            <a:r>
              <a:rPr lang="en-US" sz="2000" b="1" dirty="0">
                <a:latin typeface="Consolas" panose="020B0609020204030204" pitchFamily="49" charset="0"/>
              </a:rPr>
              <a:t>and</a:t>
            </a:r>
            <a:r>
              <a:rPr lang="en-US" sz="2000" dirty="0">
                <a:latin typeface="Consolas" panose="020B0609020204030204" pitchFamily="49" charset="0"/>
              </a:rPr>
              <a:t> R == []:</a:t>
            </a:r>
            <a:endParaRPr lang="ru-RU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>
                <a:latin typeface="Consolas" panose="020B0609020204030204" pitchFamily="49" charset="0"/>
              </a:rPr>
              <a:t>        </a:t>
            </a:r>
            <a:r>
              <a:rPr lang="en-US" sz="2000" b="1" dirty="0">
                <a:latin typeface="Consolas" panose="020B0609020204030204" pitchFamily="49" charset="0"/>
              </a:rPr>
              <a:t>if</a:t>
            </a:r>
            <a:r>
              <a:rPr lang="en-US" sz="2000" dirty="0">
                <a:latin typeface="Consolas" panose="020B0609020204030204" pitchFamily="49" charset="0"/>
              </a:rPr>
              <a:t> op[0] </a:t>
            </a:r>
            <a:r>
              <a:rPr lang="en-US" sz="2000" b="1" dirty="0">
                <a:latin typeface="Consolas" panose="020B0609020204030204" pitchFamily="49" charset="0"/>
              </a:rPr>
              <a:t>in</a:t>
            </a:r>
            <a:r>
              <a:rPr lang="en-US" sz="2000" dirty="0">
                <a:latin typeface="Consolas" panose="020B0609020204030204" pitchFamily="49" charset="0"/>
              </a:rPr>
              <a:t> mms: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     </a:t>
            </a:r>
            <a:r>
              <a:rPr lang="en-US" sz="2000" b="1" dirty="0">
                <a:latin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Calc</a:t>
            </a:r>
            <a:r>
              <a:rPr lang="en-US" sz="2000" dirty="0">
                <a:latin typeface="Consolas" panose="020B0609020204030204" pitchFamily="49" charset="0"/>
              </a:rPr>
              <a:t>(mms, 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         </a:t>
            </a:r>
            <a:r>
              <a:rPr lang="en-US" sz="2000" dirty="0" err="1">
                <a:latin typeface="Consolas" panose="020B0609020204030204" pitchFamily="49" charset="0"/>
              </a:rPr>
              <a:t>ExpandMacros</a:t>
            </a:r>
            <a:r>
              <a:rPr lang="en-US" sz="2000" dirty="0">
                <a:latin typeface="Consolas" panose="020B0609020204030204" pitchFamily="49" charset="0"/>
              </a:rPr>
              <a:t>(op, mms))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 </a:t>
            </a:r>
            <a:r>
              <a:rPr lang="en-US" sz="2000" b="1" dirty="0">
                <a:latin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</a:rPr>
              <a:t> op[0]  # </a:t>
            </a:r>
            <a:r>
              <a:rPr lang="ru-RU" sz="2000" dirty="0">
                <a:latin typeface="Consolas" panose="020B0609020204030204" pitchFamily="49" charset="0"/>
              </a:rPr>
              <a:t>константа</a:t>
            </a: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b="1" dirty="0">
                <a:latin typeface="Consolas" panose="020B0609020204030204" pitchFamily="49" charset="0"/>
              </a:rPr>
              <a:t>if</a:t>
            </a:r>
            <a:r>
              <a:rPr lang="en-US" sz="2000" dirty="0">
                <a:latin typeface="Consolas" panose="020B0609020204030204" pitchFamily="49" charset="0"/>
              </a:rPr>
              <a:t> op[0] == 'defined':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 </a:t>
            </a:r>
            <a:r>
              <a:rPr lang="en-US" sz="2000" b="1" dirty="0">
                <a:latin typeface="Consolas" panose="020B0609020204030204" pitchFamily="49" charset="0"/>
              </a:rPr>
              <a:t>return </a:t>
            </a:r>
            <a:r>
              <a:rPr lang="en-US" sz="2000" dirty="0">
                <a:latin typeface="Consolas" panose="020B0609020204030204" pitchFamily="49" charset="0"/>
              </a:rPr>
              <a:t>R[0] </a:t>
            </a:r>
            <a:r>
              <a:rPr lang="en-US" sz="2000" b="1" dirty="0">
                <a:latin typeface="Consolas" panose="020B0609020204030204" pitchFamily="49" charset="0"/>
              </a:rPr>
              <a:t>in</a:t>
            </a:r>
            <a:r>
              <a:rPr lang="en-US" sz="2000" dirty="0">
                <a:latin typeface="Consolas" panose="020B0609020204030204" pitchFamily="49" charset="0"/>
              </a:rPr>
              <a:t> mms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a, b = </a:t>
            </a:r>
            <a:r>
              <a:rPr lang="en-US" sz="2000" dirty="0" err="1">
                <a:latin typeface="Consolas" panose="020B0609020204030204" pitchFamily="49" charset="0"/>
              </a:rPr>
              <a:t>Calc</a:t>
            </a:r>
            <a:r>
              <a:rPr lang="en-US" sz="2000" dirty="0">
                <a:latin typeface="Consolas" panose="020B0609020204030204" pitchFamily="49" charset="0"/>
              </a:rPr>
              <a:t>(mms, L), </a:t>
            </a:r>
            <a:r>
              <a:rPr lang="en-US" sz="2000" dirty="0" err="1">
                <a:latin typeface="Consolas" panose="020B0609020204030204" pitchFamily="49" charset="0"/>
              </a:rPr>
              <a:t>Calc</a:t>
            </a:r>
            <a:r>
              <a:rPr lang="en-US" sz="2000" dirty="0">
                <a:latin typeface="Consolas" panose="020B0609020204030204" pitchFamily="49" charset="0"/>
              </a:rPr>
              <a:t>(mms, R)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return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DoOp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(op[0], a, b)</a:t>
            </a:r>
            <a:endParaRPr lang="ru-RU" sz="2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b="1" dirty="0" err="1">
                <a:latin typeface="Consolas" panose="020B0609020204030204" pitchFamily="49" charset="0"/>
              </a:rPr>
              <a:t>def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ParseOp</a:t>
            </a:r>
            <a:r>
              <a:rPr lang="en-US" sz="2000" dirty="0">
                <a:latin typeface="Consolas" panose="020B0609020204030204" pitchFamily="49" charset="0"/>
              </a:rPr>
              <a:t>(macros, tokens):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# op, left, right – </a:t>
            </a: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списки лексем</a:t>
            </a:r>
            <a:endParaRPr lang="en-US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# op – </a:t>
            </a:r>
            <a:r>
              <a:rPr lang="ru-RU" sz="1700" dirty="0">
                <a:solidFill>
                  <a:schemeClr val="bg1"/>
                </a:solidFill>
                <a:latin typeface="Consolas" panose="020B0609020204030204" pitchFamily="49" charset="0"/>
              </a:rPr>
              <a:t>оператор</a:t>
            </a:r>
            <a:r>
              <a:rPr lang="en-US" sz="1700" dirty="0">
                <a:solidFill>
                  <a:schemeClr val="bg1"/>
                </a:solidFill>
                <a:latin typeface="Consolas" panose="020B0609020204030204" pitchFamily="49" charset="0"/>
              </a:rPr>
              <a:t>,</a:t>
            </a:r>
            <a:r>
              <a:rPr lang="ru-RU" sz="1700" dirty="0">
                <a:solidFill>
                  <a:schemeClr val="bg1"/>
                </a:solidFill>
                <a:latin typeface="Consolas" panose="020B0609020204030204" pitchFamily="49" charset="0"/>
              </a:rPr>
              <a:t> константа</a:t>
            </a:r>
            <a:r>
              <a:rPr lang="en-US" sz="17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1700" dirty="0">
                <a:solidFill>
                  <a:schemeClr val="bg1"/>
                </a:solidFill>
                <a:latin typeface="Consolas" panose="020B0609020204030204" pitchFamily="49" charset="0"/>
              </a:rPr>
              <a:t>или макрос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# left – </a:t>
            </a: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левый операнд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или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[]</a:t>
            </a:r>
            <a:endParaRPr lang="ru-RU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# right – </a:t>
            </a: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правый операнд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или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[]</a:t>
            </a:r>
            <a:endParaRPr lang="ru-RU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...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op, left, right</a:t>
            </a:r>
            <a:endParaRPr lang="ru-RU" sz="2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5887179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Вычисление условий в директивах </a:t>
            </a:r>
            <a:r>
              <a:rPr lang="en-US" dirty="0"/>
              <a:t>#if </a:t>
            </a:r>
            <a:r>
              <a:rPr lang="ru-RU" dirty="0"/>
              <a:t>и </a:t>
            </a:r>
            <a:r>
              <a:rPr lang="en-US" dirty="0"/>
              <a:t>#</a:t>
            </a:r>
            <a:r>
              <a:rPr lang="en-US" dirty="0" err="1"/>
              <a:t>elif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b="1" dirty="0" err="1">
                <a:latin typeface="Consolas" panose="020B0609020204030204" pitchFamily="49" charset="0"/>
              </a:rPr>
              <a:t>def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Calc</a:t>
            </a:r>
            <a:r>
              <a:rPr lang="en-US" sz="2000" dirty="0">
                <a:latin typeface="Consolas" panose="020B0609020204030204" pitchFamily="49" charset="0"/>
              </a:rPr>
              <a:t>(macros, tokens):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b="1" dirty="0">
                <a:latin typeface="Consolas" panose="020B0609020204030204" pitchFamily="49" charset="0"/>
              </a:rPr>
              <a:t>if</a:t>
            </a:r>
            <a:r>
              <a:rPr lang="en-US" sz="2000" dirty="0">
                <a:latin typeface="Consolas" panose="020B0609020204030204" pitchFamily="49" charset="0"/>
              </a:rPr>
              <a:t> tokens == []: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 </a:t>
            </a:r>
            <a:r>
              <a:rPr lang="en-US" sz="2000" b="1" dirty="0">
                <a:latin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b="1" dirty="0">
                <a:latin typeface="Consolas" panose="020B0609020204030204" pitchFamily="49" charset="0"/>
              </a:rPr>
              <a:t>None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mms = macros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op, L, R = </a:t>
            </a:r>
            <a:r>
              <a:rPr lang="en-US" sz="2000" dirty="0" err="1">
                <a:latin typeface="Consolas" panose="020B0609020204030204" pitchFamily="49" charset="0"/>
              </a:rPr>
              <a:t>ParseOp</a:t>
            </a:r>
            <a:r>
              <a:rPr lang="en-US" sz="2000" dirty="0">
                <a:latin typeface="Consolas" panose="020B0609020204030204" pitchFamily="49" charset="0"/>
              </a:rPr>
              <a:t>(mms, tokens)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b="1" dirty="0">
                <a:latin typeface="Consolas" panose="020B0609020204030204" pitchFamily="49" charset="0"/>
              </a:rPr>
              <a:t>if</a:t>
            </a:r>
            <a:r>
              <a:rPr lang="en-US" sz="2000" dirty="0">
                <a:latin typeface="Consolas" panose="020B0609020204030204" pitchFamily="49" charset="0"/>
              </a:rPr>
              <a:t> L == [] </a:t>
            </a:r>
            <a:r>
              <a:rPr lang="en-US" sz="2000" b="1" dirty="0">
                <a:latin typeface="Consolas" panose="020B0609020204030204" pitchFamily="49" charset="0"/>
              </a:rPr>
              <a:t>and</a:t>
            </a:r>
            <a:r>
              <a:rPr lang="en-US" sz="2000" dirty="0">
                <a:latin typeface="Consolas" panose="020B0609020204030204" pitchFamily="49" charset="0"/>
              </a:rPr>
              <a:t> R == []:</a:t>
            </a:r>
            <a:endParaRPr lang="ru-RU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>
                <a:latin typeface="Consolas" panose="020B0609020204030204" pitchFamily="49" charset="0"/>
              </a:rPr>
              <a:t>        </a:t>
            </a:r>
            <a:r>
              <a:rPr lang="en-US" sz="2000" b="1" dirty="0">
                <a:latin typeface="Consolas" panose="020B0609020204030204" pitchFamily="49" charset="0"/>
              </a:rPr>
              <a:t>if</a:t>
            </a:r>
            <a:r>
              <a:rPr lang="en-US" sz="2000" dirty="0">
                <a:latin typeface="Consolas" panose="020B0609020204030204" pitchFamily="49" charset="0"/>
              </a:rPr>
              <a:t> op[0] </a:t>
            </a:r>
            <a:r>
              <a:rPr lang="en-US" sz="2000" b="1" dirty="0">
                <a:latin typeface="Consolas" panose="020B0609020204030204" pitchFamily="49" charset="0"/>
              </a:rPr>
              <a:t>in</a:t>
            </a:r>
            <a:r>
              <a:rPr lang="en-US" sz="2000" dirty="0">
                <a:latin typeface="Consolas" panose="020B0609020204030204" pitchFamily="49" charset="0"/>
              </a:rPr>
              <a:t> mms: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     </a:t>
            </a:r>
            <a:r>
              <a:rPr lang="en-US" sz="2000" b="1" dirty="0">
                <a:latin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Calc</a:t>
            </a:r>
            <a:r>
              <a:rPr lang="en-US" sz="2000" dirty="0">
                <a:latin typeface="Consolas" panose="020B0609020204030204" pitchFamily="49" charset="0"/>
              </a:rPr>
              <a:t>(mms, 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         </a:t>
            </a:r>
            <a:r>
              <a:rPr lang="en-US" sz="2000" dirty="0" err="1">
                <a:latin typeface="Consolas" panose="020B0609020204030204" pitchFamily="49" charset="0"/>
              </a:rPr>
              <a:t>ExpandMacros</a:t>
            </a:r>
            <a:r>
              <a:rPr lang="en-US" sz="2000" dirty="0">
                <a:latin typeface="Consolas" panose="020B0609020204030204" pitchFamily="49" charset="0"/>
              </a:rPr>
              <a:t>(op, mms))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 </a:t>
            </a:r>
            <a:r>
              <a:rPr lang="en-US" sz="2000" b="1" dirty="0">
                <a:latin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</a:rPr>
              <a:t> op[0]  # </a:t>
            </a:r>
            <a:r>
              <a:rPr lang="ru-RU" sz="2000" dirty="0">
                <a:latin typeface="Consolas" panose="020B0609020204030204" pitchFamily="49" charset="0"/>
              </a:rPr>
              <a:t>константа</a:t>
            </a: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b="1" dirty="0">
                <a:latin typeface="Consolas" panose="020B0609020204030204" pitchFamily="49" charset="0"/>
              </a:rPr>
              <a:t>if</a:t>
            </a:r>
            <a:r>
              <a:rPr lang="en-US" sz="2000" dirty="0">
                <a:latin typeface="Consolas" panose="020B0609020204030204" pitchFamily="49" charset="0"/>
              </a:rPr>
              <a:t> op[0] == 'defined':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 </a:t>
            </a:r>
            <a:r>
              <a:rPr lang="en-US" sz="2000" b="1" dirty="0">
                <a:latin typeface="Consolas" panose="020B0609020204030204" pitchFamily="49" charset="0"/>
              </a:rPr>
              <a:t>return </a:t>
            </a:r>
            <a:r>
              <a:rPr lang="en-US" sz="2000" dirty="0">
                <a:latin typeface="Consolas" panose="020B0609020204030204" pitchFamily="49" charset="0"/>
              </a:rPr>
              <a:t>R[0] </a:t>
            </a:r>
            <a:r>
              <a:rPr lang="en-US" sz="2000" b="1" dirty="0">
                <a:latin typeface="Consolas" panose="020B0609020204030204" pitchFamily="49" charset="0"/>
              </a:rPr>
              <a:t>in</a:t>
            </a:r>
            <a:r>
              <a:rPr lang="en-US" sz="2000" dirty="0">
                <a:latin typeface="Consolas" panose="020B0609020204030204" pitchFamily="49" charset="0"/>
              </a:rPr>
              <a:t> mms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a, b = </a:t>
            </a:r>
            <a:r>
              <a:rPr lang="en-US" sz="2000" dirty="0" err="1">
                <a:latin typeface="Consolas" panose="020B0609020204030204" pitchFamily="49" charset="0"/>
              </a:rPr>
              <a:t>Calc</a:t>
            </a:r>
            <a:r>
              <a:rPr lang="en-US" sz="2000" dirty="0">
                <a:latin typeface="Consolas" panose="020B0609020204030204" pitchFamily="49" charset="0"/>
              </a:rPr>
              <a:t>(mms, L), </a:t>
            </a:r>
            <a:r>
              <a:rPr lang="en-US" sz="2000" dirty="0" err="1">
                <a:latin typeface="Consolas" panose="020B0609020204030204" pitchFamily="49" charset="0"/>
              </a:rPr>
              <a:t>Calc</a:t>
            </a:r>
            <a:r>
              <a:rPr lang="en-US" sz="2000" dirty="0">
                <a:latin typeface="Consolas" panose="020B0609020204030204" pitchFamily="49" charset="0"/>
              </a:rPr>
              <a:t>(mms, R)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b="1" dirty="0">
                <a:latin typeface="Consolas" panose="020B0609020204030204" pitchFamily="49" charset="0"/>
              </a:rPr>
              <a:t>return </a:t>
            </a:r>
            <a:r>
              <a:rPr lang="en-US" sz="2000" dirty="0" err="1">
                <a:latin typeface="Consolas" panose="020B0609020204030204" pitchFamily="49" charset="0"/>
              </a:rPr>
              <a:t>DoOp</a:t>
            </a:r>
            <a:r>
              <a:rPr lang="en-US" sz="2000" dirty="0">
                <a:latin typeface="Consolas" panose="020B0609020204030204" pitchFamily="49" charset="0"/>
              </a:rPr>
              <a:t>(op[0], a, b)</a:t>
            </a:r>
            <a:endParaRPr lang="ru-RU" sz="2000" dirty="0">
              <a:latin typeface="Consolas" panose="020B0609020204030204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b="1" dirty="0" err="1">
                <a:latin typeface="Consolas" panose="020B0609020204030204" pitchFamily="49" charset="0"/>
              </a:rPr>
              <a:t>def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ParseOp</a:t>
            </a:r>
            <a:r>
              <a:rPr lang="en-US" sz="2000" dirty="0">
                <a:latin typeface="Consolas" panose="020B0609020204030204" pitchFamily="49" charset="0"/>
              </a:rPr>
              <a:t>(macros, tokens):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# op, left, right – </a:t>
            </a: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списки лексем</a:t>
            </a:r>
            <a:endParaRPr lang="en-US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# op – </a:t>
            </a:r>
            <a:r>
              <a:rPr lang="ru-RU" sz="1700" dirty="0">
                <a:solidFill>
                  <a:schemeClr val="bg1"/>
                </a:solidFill>
                <a:latin typeface="Consolas" panose="020B0609020204030204" pitchFamily="49" charset="0"/>
              </a:rPr>
              <a:t>оператор</a:t>
            </a:r>
            <a:r>
              <a:rPr lang="en-US" sz="1700" dirty="0">
                <a:solidFill>
                  <a:schemeClr val="bg1"/>
                </a:solidFill>
                <a:latin typeface="Consolas" panose="020B0609020204030204" pitchFamily="49" charset="0"/>
              </a:rPr>
              <a:t>,</a:t>
            </a:r>
            <a:r>
              <a:rPr lang="ru-RU" sz="1700" dirty="0">
                <a:solidFill>
                  <a:schemeClr val="bg1"/>
                </a:solidFill>
                <a:latin typeface="Consolas" panose="020B0609020204030204" pitchFamily="49" charset="0"/>
              </a:rPr>
              <a:t> константа</a:t>
            </a:r>
            <a:r>
              <a:rPr lang="en-US" sz="17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1700" dirty="0">
                <a:solidFill>
                  <a:schemeClr val="bg1"/>
                </a:solidFill>
                <a:latin typeface="Consolas" panose="020B0609020204030204" pitchFamily="49" charset="0"/>
              </a:rPr>
              <a:t>или макрос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# left – </a:t>
            </a: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левый операнд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или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[]</a:t>
            </a:r>
            <a:endParaRPr lang="ru-RU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# right – </a:t>
            </a: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правый операнд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или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[]</a:t>
            </a:r>
            <a:endParaRPr lang="ru-RU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...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op, left, right</a:t>
            </a:r>
            <a:endParaRPr lang="ru-RU" sz="2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88341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62D11-5FBE-D51F-AA01-28B9531A7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Несерьёзная часть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BF7E32-833F-E51C-F35B-7A58994EC7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stdlib.h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</a:t>
            </a:r>
            <a:endParaRPr lang="ru-RU" sz="2400" b="0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400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x &gt; y ? x : y;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5155AF1-E67C-7D9D-7542-355492487E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stdlib.h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400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x &gt; y ? x : y;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F8C464E-A88D-7901-F437-EF182EFAC583}"/>
              </a:ext>
            </a:extLst>
          </p:cNvPr>
          <p:cNvSpPr/>
          <p:nvPr/>
        </p:nvSpPr>
        <p:spPr>
          <a:xfrm>
            <a:off x="6096000" y="1196752"/>
            <a:ext cx="5904656" cy="51845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0727139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Вычисление условий в директивах </a:t>
            </a:r>
            <a:r>
              <a:rPr lang="en-US" dirty="0"/>
              <a:t>#if </a:t>
            </a:r>
            <a:r>
              <a:rPr lang="ru-RU" dirty="0"/>
              <a:t>и </a:t>
            </a:r>
            <a:r>
              <a:rPr lang="en-US" dirty="0"/>
              <a:t>#</a:t>
            </a:r>
            <a:r>
              <a:rPr lang="en-US" dirty="0" err="1"/>
              <a:t>elif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b="1" dirty="0" err="1">
                <a:latin typeface="Consolas" panose="020B0609020204030204" pitchFamily="49" charset="0"/>
              </a:rPr>
              <a:t>def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Calc</a:t>
            </a:r>
            <a:r>
              <a:rPr lang="en-US" sz="2000" dirty="0">
                <a:latin typeface="Consolas" panose="020B0609020204030204" pitchFamily="49" charset="0"/>
              </a:rPr>
              <a:t>(macros, tokens):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b="1" dirty="0">
                <a:latin typeface="Consolas" panose="020B0609020204030204" pitchFamily="49" charset="0"/>
              </a:rPr>
              <a:t>if</a:t>
            </a:r>
            <a:r>
              <a:rPr lang="en-US" sz="2000" dirty="0">
                <a:latin typeface="Consolas" panose="020B0609020204030204" pitchFamily="49" charset="0"/>
              </a:rPr>
              <a:t> tokens == []: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 </a:t>
            </a:r>
            <a:r>
              <a:rPr lang="en-US" sz="2000" b="1" dirty="0">
                <a:latin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b="1" dirty="0">
                <a:latin typeface="Consolas" panose="020B0609020204030204" pitchFamily="49" charset="0"/>
              </a:rPr>
              <a:t>None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mms = macros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op, L, R = </a:t>
            </a:r>
            <a:r>
              <a:rPr lang="en-US" sz="2000" dirty="0" err="1">
                <a:latin typeface="Consolas" panose="020B0609020204030204" pitchFamily="49" charset="0"/>
              </a:rPr>
              <a:t>ParseOp</a:t>
            </a:r>
            <a:r>
              <a:rPr lang="en-US" sz="2000" dirty="0">
                <a:latin typeface="Consolas" panose="020B0609020204030204" pitchFamily="49" charset="0"/>
              </a:rPr>
              <a:t>(mms, tokens)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b="1" dirty="0">
                <a:latin typeface="Consolas" panose="020B0609020204030204" pitchFamily="49" charset="0"/>
              </a:rPr>
              <a:t>if</a:t>
            </a:r>
            <a:r>
              <a:rPr lang="en-US" sz="2000" dirty="0">
                <a:latin typeface="Consolas" panose="020B0609020204030204" pitchFamily="49" charset="0"/>
              </a:rPr>
              <a:t> L == [] </a:t>
            </a:r>
            <a:r>
              <a:rPr lang="en-US" sz="2000" b="1" dirty="0">
                <a:latin typeface="Consolas" panose="020B0609020204030204" pitchFamily="49" charset="0"/>
              </a:rPr>
              <a:t>and</a:t>
            </a:r>
            <a:r>
              <a:rPr lang="en-US" sz="2000" dirty="0">
                <a:latin typeface="Consolas" panose="020B0609020204030204" pitchFamily="49" charset="0"/>
              </a:rPr>
              <a:t> R == []:</a:t>
            </a:r>
            <a:endParaRPr lang="ru-RU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>
                <a:latin typeface="Consolas" panose="020B0609020204030204" pitchFamily="49" charset="0"/>
              </a:rPr>
              <a:t>        </a:t>
            </a:r>
            <a:r>
              <a:rPr lang="en-US" sz="2000" b="1" dirty="0">
                <a:latin typeface="Consolas" panose="020B0609020204030204" pitchFamily="49" charset="0"/>
              </a:rPr>
              <a:t>if</a:t>
            </a:r>
            <a:r>
              <a:rPr lang="en-US" sz="2000" dirty="0">
                <a:latin typeface="Consolas" panose="020B0609020204030204" pitchFamily="49" charset="0"/>
              </a:rPr>
              <a:t> op[0] </a:t>
            </a:r>
            <a:r>
              <a:rPr lang="en-US" sz="2000" b="1" dirty="0">
                <a:latin typeface="Consolas" panose="020B0609020204030204" pitchFamily="49" charset="0"/>
              </a:rPr>
              <a:t>in</a:t>
            </a:r>
            <a:r>
              <a:rPr lang="en-US" sz="2000" dirty="0">
                <a:latin typeface="Consolas" panose="020B0609020204030204" pitchFamily="49" charset="0"/>
              </a:rPr>
              <a:t> mms: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     </a:t>
            </a:r>
            <a:r>
              <a:rPr lang="en-US" sz="2000" b="1" dirty="0">
                <a:latin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Calc</a:t>
            </a:r>
            <a:r>
              <a:rPr lang="en-US" sz="2000" dirty="0">
                <a:latin typeface="Consolas" panose="020B0609020204030204" pitchFamily="49" charset="0"/>
              </a:rPr>
              <a:t>(mms, 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         </a:t>
            </a:r>
            <a:r>
              <a:rPr lang="en-US" sz="2000" dirty="0" err="1">
                <a:latin typeface="Consolas" panose="020B0609020204030204" pitchFamily="49" charset="0"/>
              </a:rPr>
              <a:t>ExpandMacros</a:t>
            </a:r>
            <a:r>
              <a:rPr lang="en-US" sz="2000" dirty="0">
                <a:latin typeface="Consolas" panose="020B0609020204030204" pitchFamily="49" charset="0"/>
              </a:rPr>
              <a:t>(op, mms))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 </a:t>
            </a:r>
            <a:r>
              <a:rPr lang="en-US" sz="2000" b="1" dirty="0">
                <a:latin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</a:rPr>
              <a:t> op[0]  # </a:t>
            </a:r>
            <a:r>
              <a:rPr lang="ru-RU" sz="2000" dirty="0">
                <a:latin typeface="Consolas" panose="020B0609020204030204" pitchFamily="49" charset="0"/>
              </a:rPr>
              <a:t>константа</a:t>
            </a: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b="1" dirty="0">
                <a:latin typeface="Consolas" panose="020B0609020204030204" pitchFamily="49" charset="0"/>
              </a:rPr>
              <a:t>if</a:t>
            </a:r>
            <a:r>
              <a:rPr lang="en-US" sz="2000" dirty="0">
                <a:latin typeface="Consolas" panose="020B0609020204030204" pitchFamily="49" charset="0"/>
              </a:rPr>
              <a:t> op[0] == 'defined':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 </a:t>
            </a:r>
            <a:r>
              <a:rPr lang="en-US" sz="2000" b="1" dirty="0">
                <a:latin typeface="Consolas" panose="020B0609020204030204" pitchFamily="49" charset="0"/>
              </a:rPr>
              <a:t>return </a:t>
            </a:r>
            <a:r>
              <a:rPr lang="en-US" sz="2000" dirty="0">
                <a:latin typeface="Consolas" panose="020B0609020204030204" pitchFamily="49" charset="0"/>
              </a:rPr>
              <a:t>R[0] </a:t>
            </a:r>
            <a:r>
              <a:rPr lang="en-US" sz="2000" b="1" dirty="0">
                <a:latin typeface="Consolas" panose="020B0609020204030204" pitchFamily="49" charset="0"/>
              </a:rPr>
              <a:t>in</a:t>
            </a:r>
            <a:r>
              <a:rPr lang="en-US" sz="2000" dirty="0">
                <a:latin typeface="Consolas" panose="020B0609020204030204" pitchFamily="49" charset="0"/>
              </a:rPr>
              <a:t> mms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a, b = </a:t>
            </a:r>
            <a:r>
              <a:rPr lang="en-US" sz="2000" dirty="0" err="1">
                <a:latin typeface="Consolas" panose="020B0609020204030204" pitchFamily="49" charset="0"/>
              </a:rPr>
              <a:t>Calc</a:t>
            </a:r>
            <a:r>
              <a:rPr lang="en-US" sz="2000" dirty="0">
                <a:latin typeface="Consolas" panose="020B0609020204030204" pitchFamily="49" charset="0"/>
              </a:rPr>
              <a:t>(mms, L), </a:t>
            </a:r>
            <a:r>
              <a:rPr lang="en-US" sz="2000" dirty="0" err="1">
                <a:latin typeface="Consolas" panose="020B0609020204030204" pitchFamily="49" charset="0"/>
              </a:rPr>
              <a:t>Calc</a:t>
            </a:r>
            <a:r>
              <a:rPr lang="en-US" sz="2000" dirty="0">
                <a:latin typeface="Consolas" panose="020B0609020204030204" pitchFamily="49" charset="0"/>
              </a:rPr>
              <a:t>(mms, R)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b="1" dirty="0">
                <a:latin typeface="Consolas" panose="020B0609020204030204" pitchFamily="49" charset="0"/>
              </a:rPr>
              <a:t>return </a:t>
            </a:r>
            <a:r>
              <a:rPr lang="en-US" sz="2000" dirty="0" err="1">
                <a:latin typeface="Consolas" panose="020B0609020204030204" pitchFamily="49" charset="0"/>
              </a:rPr>
              <a:t>DoOp</a:t>
            </a:r>
            <a:r>
              <a:rPr lang="en-US" sz="2000" dirty="0">
                <a:latin typeface="Consolas" panose="020B0609020204030204" pitchFamily="49" charset="0"/>
              </a:rPr>
              <a:t>(op[0], a, b)</a:t>
            </a:r>
            <a:endParaRPr lang="ru-RU" sz="2000" dirty="0">
              <a:latin typeface="Consolas" panose="020B0609020204030204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b="1" dirty="0" err="1">
                <a:latin typeface="Consolas" panose="020B0609020204030204" pitchFamily="49" charset="0"/>
              </a:rPr>
              <a:t>def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ParseOp</a:t>
            </a:r>
            <a:r>
              <a:rPr lang="en-US" sz="2000" dirty="0">
                <a:latin typeface="Consolas" panose="020B0609020204030204" pitchFamily="49" charset="0"/>
              </a:rPr>
              <a:t>(macros, tokens):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# op, left, right – </a:t>
            </a:r>
            <a:r>
              <a:rPr lang="ru-RU" sz="2000" dirty="0">
                <a:latin typeface="Consolas" panose="020B0609020204030204" pitchFamily="49" charset="0"/>
              </a:rPr>
              <a:t>списки лексем</a:t>
            </a: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# op – </a:t>
            </a:r>
            <a:r>
              <a:rPr lang="ru-RU" sz="1700" dirty="0">
                <a:latin typeface="Consolas" panose="020B0609020204030204" pitchFamily="49" charset="0"/>
              </a:rPr>
              <a:t>оператор</a:t>
            </a:r>
            <a:r>
              <a:rPr lang="en-US" sz="1700" dirty="0">
                <a:latin typeface="Consolas" panose="020B0609020204030204" pitchFamily="49" charset="0"/>
              </a:rPr>
              <a:t>,</a:t>
            </a:r>
            <a:r>
              <a:rPr lang="ru-RU" sz="1700" dirty="0">
                <a:latin typeface="Consolas" panose="020B0609020204030204" pitchFamily="49" charset="0"/>
              </a:rPr>
              <a:t> константа</a:t>
            </a:r>
            <a:r>
              <a:rPr lang="en-US" sz="1700" dirty="0">
                <a:latin typeface="Consolas" panose="020B0609020204030204" pitchFamily="49" charset="0"/>
              </a:rPr>
              <a:t> </a:t>
            </a:r>
            <a:r>
              <a:rPr lang="ru-RU" sz="1700" dirty="0">
                <a:latin typeface="Consolas" panose="020B0609020204030204" pitchFamily="49" charset="0"/>
              </a:rPr>
              <a:t>или макрос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# left – </a:t>
            </a:r>
            <a:r>
              <a:rPr lang="ru-RU" sz="2000" dirty="0">
                <a:latin typeface="Consolas" panose="020B0609020204030204" pitchFamily="49" charset="0"/>
              </a:rPr>
              <a:t>левый операнд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ru-RU" sz="2000" dirty="0">
                <a:latin typeface="Consolas" panose="020B0609020204030204" pitchFamily="49" charset="0"/>
              </a:rPr>
              <a:t>или </a:t>
            </a:r>
            <a:r>
              <a:rPr lang="en-US" sz="2000" dirty="0">
                <a:latin typeface="Consolas" panose="020B0609020204030204" pitchFamily="49" charset="0"/>
              </a:rPr>
              <a:t>[]</a:t>
            </a:r>
            <a:endParaRPr lang="ru-RU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>
                <a:latin typeface="Consolas" panose="020B0609020204030204" pitchFamily="49" charset="0"/>
              </a:rPr>
              <a:t>    </a:t>
            </a:r>
            <a:r>
              <a:rPr lang="en-US" sz="2000" dirty="0">
                <a:latin typeface="Consolas" panose="020B0609020204030204" pitchFamily="49" charset="0"/>
              </a:rPr>
              <a:t># right – </a:t>
            </a:r>
            <a:r>
              <a:rPr lang="ru-RU" sz="2000" dirty="0">
                <a:latin typeface="Consolas" panose="020B0609020204030204" pitchFamily="49" charset="0"/>
              </a:rPr>
              <a:t>правый операнд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ru-RU" sz="2000" dirty="0">
                <a:latin typeface="Consolas" panose="020B0609020204030204" pitchFamily="49" charset="0"/>
              </a:rPr>
              <a:t>или </a:t>
            </a:r>
            <a:r>
              <a:rPr lang="en-US" sz="2000" dirty="0">
                <a:latin typeface="Consolas" panose="020B0609020204030204" pitchFamily="49" charset="0"/>
              </a:rPr>
              <a:t>[]</a:t>
            </a:r>
            <a:endParaRPr lang="ru-RU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>
                <a:latin typeface="Consolas" panose="020B0609020204030204" pitchFamily="49" charset="0"/>
              </a:rPr>
              <a:t>    </a:t>
            </a:r>
            <a:r>
              <a:rPr lang="en-US" sz="2000" dirty="0">
                <a:latin typeface="Consolas" panose="020B0609020204030204" pitchFamily="49" charset="0"/>
              </a:rPr>
              <a:t>...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b="1" dirty="0">
                <a:latin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</a:rPr>
              <a:t> op, left, right</a:t>
            </a:r>
            <a:endParaRPr lang="ru-RU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9836498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 определения макросов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solidFill>
            <a:schemeClr val="bg1">
              <a:lumMod val="95000"/>
            </a:schemeClr>
          </a:solidFill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#define MAX_SIZE_OF_ARRAY (1000 * 1000)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#define MAX(LEFT, RIGHT) ((LEFT) &lt; (RIGHT) ? (RIGHT) : (LEFT))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#if defined _DEBUG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#define DEBUG_I_AM_HERE do {\</a:t>
            </a:r>
            <a:b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("%s %d\n", __FILE__, __LINE__);\</a:t>
            </a:r>
            <a:b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} while (0)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#else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#define DEBUG_I_AM_HERE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#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endif</a:t>
            </a:r>
            <a:endParaRPr lang="en-US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  <a:p>
            <a:endParaRPr lang="ru-RU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  <a:p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6826260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 определения макросов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solidFill>
            <a:schemeClr val="bg1">
              <a:lumMod val="95000"/>
            </a:schemeClr>
          </a:solidFill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#define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MAX_SIZE_OF_ARRAY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(1000 * 1000)</a:t>
            </a:r>
          </a:p>
          <a:p>
            <a:pPr marL="0" indent="0">
              <a:buNone/>
            </a:pPr>
            <a:endParaRPr lang="en-US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#define MAX(LEFT, RIGHT) ((LEFT) &lt; (RIGHT) ? (RIGHT) : (LEFT))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#if defined _DEBUG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#define DEBUG_I_AM_HERE do {\</a:t>
            </a:r>
            <a:b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("%s %d\n", __FILE__, __LINE__);\</a:t>
            </a:r>
            <a:b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} while (0)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#else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#define DEBUG_I_AM_HERE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#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endif</a:t>
            </a:r>
            <a:endParaRPr lang="en-US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45917245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 определения макросов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solidFill>
            <a:schemeClr val="bg1">
              <a:lumMod val="95000"/>
            </a:schemeClr>
          </a:solidFill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#define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MAX_SIZE_OF_ARRAY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(1000 * 1000)</a:t>
            </a:r>
          </a:p>
          <a:p>
            <a:pPr marL="0" indent="0">
              <a:buNone/>
            </a:pPr>
            <a:endParaRPr lang="en-US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#define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MAX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(LEFT, RIGHT) ((LEFT) &lt; (RIGHT) ? (RIGHT) : (LEFT))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#if defined _DEBUG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#define DEBUG_I_AM_HERE do {\</a:t>
            </a:r>
            <a:b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("%s %d\n", __FILE__, __LINE__);\</a:t>
            </a:r>
            <a:b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} while (0)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#else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#define DEBUG_I_AM_HERE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#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endif</a:t>
            </a:r>
            <a:endParaRPr lang="en-US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89671888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 определения макросов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solidFill>
            <a:schemeClr val="bg1">
              <a:lumMod val="95000"/>
            </a:schemeClr>
          </a:solidFill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#define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MAX_SIZE_OF_ARRAY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(1000 * 1000)</a:t>
            </a:r>
          </a:p>
          <a:p>
            <a:pPr marL="0" indent="0">
              <a:buNone/>
            </a:pPr>
            <a:endParaRPr lang="en-US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#define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MAX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(LEFT, RIGHT) ((LEFT) &lt; (RIGHT) ? (RIGHT) : (LEFT))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#if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defined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_DEBUG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#define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DEBUG_I_AM_HERE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{\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"%s %d\n"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__FILE__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__LINE__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);\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(0)</a:t>
            </a:r>
          </a:p>
          <a:p>
            <a:pPr marL="0" indent="0">
              <a:buNone/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#else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#define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DEBUG_I_AM_HERE </a:t>
            </a:r>
          </a:p>
          <a:p>
            <a:pPr marL="0" indent="0">
              <a:buNone/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#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endif</a:t>
            </a:r>
            <a:endParaRPr lang="en-US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08772677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Определение макросов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>
                <a:solidFill>
                  <a:schemeClr val="bg1"/>
                </a:solidFill>
              </a:rPr>
              <a:t>#</a:t>
            </a:r>
            <a:r>
              <a:rPr lang="ru-RU" dirty="0" err="1">
                <a:solidFill>
                  <a:schemeClr val="bg1"/>
                </a:solidFill>
              </a:rPr>
              <a:t>define</a:t>
            </a:r>
            <a:r>
              <a:rPr lang="ru-RU" dirty="0">
                <a:solidFill>
                  <a:schemeClr val="bg1"/>
                </a:solidFill>
              </a:rPr>
              <a:t> макрос правая-часть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#</a:t>
            </a:r>
            <a:r>
              <a:rPr lang="ru-RU" dirty="0" err="1">
                <a:solidFill>
                  <a:schemeClr val="bg1"/>
                </a:solidFill>
              </a:rPr>
              <a:t>define</a:t>
            </a:r>
            <a:r>
              <a:rPr lang="ru-RU" dirty="0">
                <a:solidFill>
                  <a:schemeClr val="bg1"/>
                </a:solidFill>
              </a:rPr>
              <a:t> макрос(парам</a:t>
            </a:r>
            <a:r>
              <a:rPr lang="ru-RU" baseline="-25000" dirty="0">
                <a:solidFill>
                  <a:schemeClr val="bg1"/>
                </a:solidFill>
              </a:rPr>
              <a:t>1</a:t>
            </a:r>
            <a:r>
              <a:rPr lang="ru-RU" dirty="0">
                <a:solidFill>
                  <a:schemeClr val="bg1"/>
                </a:solidFill>
              </a:rPr>
              <a:t>, …, парам</a:t>
            </a:r>
            <a:r>
              <a:rPr lang="en-US" baseline="-25000" dirty="0">
                <a:solidFill>
                  <a:schemeClr val="bg1"/>
                </a:solidFill>
              </a:rPr>
              <a:t>N</a:t>
            </a:r>
            <a:r>
              <a:rPr lang="ru-RU" dirty="0">
                <a:solidFill>
                  <a:schemeClr val="bg1"/>
                </a:solidFill>
              </a:rPr>
              <a:t>) правая-часть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Начиная с С99 есть макросы с переменным числом параметров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#</a:t>
            </a:r>
            <a:r>
              <a:rPr lang="en-US" dirty="0" err="1">
                <a:solidFill>
                  <a:schemeClr val="bg1"/>
                </a:solidFill>
              </a:rPr>
              <a:t>undef</a:t>
            </a:r>
            <a:r>
              <a:rPr lang="ru-RU" dirty="0">
                <a:solidFill>
                  <a:schemeClr val="bg1"/>
                </a:solidFill>
              </a:rPr>
              <a:t> макрос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Добавить в таблицу макросов для макрос список имен параметров (возможно, пустой) и правую-часть (возможно, пустую)</a:t>
            </a:r>
          </a:p>
          <a:p>
            <a:r>
              <a:rPr lang="ru-RU" dirty="0">
                <a:solidFill>
                  <a:schemeClr val="bg1"/>
                </a:solidFill>
              </a:rPr>
              <a:t>Если </a:t>
            </a:r>
            <a:r>
              <a:rPr lang="en-US" dirty="0">
                <a:solidFill>
                  <a:schemeClr val="bg1"/>
                </a:solidFill>
              </a:rPr>
              <a:t>A </a:t>
            </a:r>
            <a:r>
              <a:rPr lang="ru-RU" dirty="0">
                <a:solidFill>
                  <a:schemeClr val="bg1"/>
                </a:solidFill>
              </a:rPr>
              <a:t>и </a:t>
            </a:r>
            <a:r>
              <a:rPr lang="en-US" dirty="0">
                <a:solidFill>
                  <a:schemeClr val="bg1"/>
                </a:solidFill>
              </a:rPr>
              <a:t>B – </a:t>
            </a:r>
            <a:r>
              <a:rPr lang="ru-RU" dirty="0">
                <a:solidFill>
                  <a:schemeClr val="bg1"/>
                </a:solidFill>
              </a:rPr>
              <a:t>параметры макроса, то в правой-части: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A ## B </a:t>
            </a:r>
            <a:r>
              <a:rPr lang="ru-RU" dirty="0">
                <a:solidFill>
                  <a:schemeClr val="bg1"/>
                </a:solidFill>
              </a:rPr>
              <a:t>обозначает конкатенацию фактических значений </a:t>
            </a:r>
            <a:r>
              <a:rPr lang="en-US" dirty="0">
                <a:solidFill>
                  <a:schemeClr val="bg1"/>
                </a:solidFill>
              </a:rPr>
              <a:t>A </a:t>
            </a:r>
            <a:r>
              <a:rPr lang="ru-RU" dirty="0">
                <a:solidFill>
                  <a:schemeClr val="bg1"/>
                </a:solidFill>
              </a:rPr>
              <a:t>и </a:t>
            </a:r>
            <a:r>
              <a:rPr lang="en-US" dirty="0">
                <a:solidFill>
                  <a:schemeClr val="bg1"/>
                </a:solidFill>
              </a:rPr>
              <a:t>B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#A </a:t>
            </a:r>
            <a:r>
              <a:rPr lang="ru-RU" dirty="0">
                <a:solidFill>
                  <a:schemeClr val="bg1"/>
                </a:solidFill>
              </a:rPr>
              <a:t>обозначает строковый литерал, равный фактическому значению </a:t>
            </a:r>
            <a:r>
              <a:rPr lang="en-US" dirty="0">
                <a:solidFill>
                  <a:schemeClr val="bg1"/>
                </a:solidFill>
              </a:rPr>
              <a:t>A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Удалить макрос из таблицы макросов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217174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Определение макросов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#</a:t>
            </a:r>
            <a:r>
              <a:rPr lang="ru-RU" dirty="0" err="1"/>
              <a:t>define</a:t>
            </a:r>
            <a:r>
              <a:rPr lang="ru-RU" dirty="0"/>
              <a:t> макрос правая-часть</a:t>
            </a:r>
          </a:p>
          <a:p>
            <a:endParaRPr lang="ru-RU" dirty="0"/>
          </a:p>
          <a:p>
            <a:r>
              <a:rPr lang="ru-RU" dirty="0"/>
              <a:t>#</a:t>
            </a:r>
            <a:r>
              <a:rPr lang="ru-RU" dirty="0" err="1"/>
              <a:t>define</a:t>
            </a:r>
            <a:r>
              <a:rPr lang="ru-RU" dirty="0"/>
              <a:t> макрос(парам</a:t>
            </a:r>
            <a:r>
              <a:rPr lang="ru-RU" baseline="-25000" dirty="0"/>
              <a:t>1</a:t>
            </a:r>
            <a:r>
              <a:rPr lang="ru-RU" dirty="0"/>
              <a:t>, …, парам</a:t>
            </a:r>
            <a:r>
              <a:rPr lang="en-US" baseline="-25000" dirty="0"/>
              <a:t>N</a:t>
            </a:r>
            <a:r>
              <a:rPr lang="ru-RU" dirty="0"/>
              <a:t>) правая-часть</a:t>
            </a:r>
            <a:endParaRPr lang="en-US" dirty="0"/>
          </a:p>
          <a:p>
            <a:pPr lvl="1"/>
            <a:r>
              <a:rPr lang="ru-RU" dirty="0"/>
              <a:t>Начиная с С99 есть макросы с переменным числом параметров</a:t>
            </a:r>
          </a:p>
          <a:p>
            <a:endParaRPr lang="ru-RU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chemeClr val="bg1"/>
                </a:solidFill>
              </a:rPr>
              <a:t>#</a:t>
            </a:r>
            <a:r>
              <a:rPr lang="en-US" dirty="0" err="1">
                <a:solidFill>
                  <a:schemeClr val="bg1"/>
                </a:solidFill>
              </a:rPr>
              <a:t>undef</a:t>
            </a:r>
            <a:r>
              <a:rPr lang="ru-RU" dirty="0">
                <a:solidFill>
                  <a:schemeClr val="bg1"/>
                </a:solidFill>
              </a:rPr>
              <a:t> макрос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Добавить в таблицу макросов для макрос список имен параметров (возможно, пустой) и правую-часть (возможно, пустую)</a:t>
            </a:r>
          </a:p>
          <a:p>
            <a:r>
              <a:rPr lang="ru-RU" dirty="0">
                <a:solidFill>
                  <a:schemeClr val="bg1"/>
                </a:solidFill>
              </a:rPr>
              <a:t>Если </a:t>
            </a:r>
            <a:r>
              <a:rPr lang="en-US" dirty="0">
                <a:solidFill>
                  <a:schemeClr val="bg1"/>
                </a:solidFill>
              </a:rPr>
              <a:t>A </a:t>
            </a:r>
            <a:r>
              <a:rPr lang="ru-RU" dirty="0">
                <a:solidFill>
                  <a:schemeClr val="bg1"/>
                </a:solidFill>
              </a:rPr>
              <a:t>и </a:t>
            </a:r>
            <a:r>
              <a:rPr lang="en-US" dirty="0">
                <a:solidFill>
                  <a:schemeClr val="bg1"/>
                </a:solidFill>
              </a:rPr>
              <a:t>B – </a:t>
            </a:r>
            <a:r>
              <a:rPr lang="ru-RU" dirty="0">
                <a:solidFill>
                  <a:schemeClr val="bg1"/>
                </a:solidFill>
              </a:rPr>
              <a:t>параметры макроса, то в правой-части: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A ## B </a:t>
            </a:r>
            <a:r>
              <a:rPr lang="ru-RU" dirty="0">
                <a:solidFill>
                  <a:schemeClr val="bg1"/>
                </a:solidFill>
              </a:rPr>
              <a:t>обозначает конкатенацию фактических значений </a:t>
            </a:r>
            <a:r>
              <a:rPr lang="en-US" dirty="0">
                <a:solidFill>
                  <a:schemeClr val="bg1"/>
                </a:solidFill>
              </a:rPr>
              <a:t>A </a:t>
            </a:r>
            <a:r>
              <a:rPr lang="ru-RU" dirty="0">
                <a:solidFill>
                  <a:schemeClr val="bg1"/>
                </a:solidFill>
              </a:rPr>
              <a:t>и </a:t>
            </a:r>
            <a:r>
              <a:rPr lang="en-US" dirty="0">
                <a:solidFill>
                  <a:schemeClr val="bg1"/>
                </a:solidFill>
              </a:rPr>
              <a:t>B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#A </a:t>
            </a:r>
            <a:r>
              <a:rPr lang="ru-RU" dirty="0">
                <a:solidFill>
                  <a:schemeClr val="bg1"/>
                </a:solidFill>
              </a:rPr>
              <a:t>обозначает строковый литерал, равный фактическому значению </a:t>
            </a:r>
            <a:r>
              <a:rPr lang="en-US" dirty="0">
                <a:solidFill>
                  <a:schemeClr val="bg1"/>
                </a:solidFill>
              </a:rPr>
              <a:t>A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Удалить макрос из таблицы макросов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8318278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Определение макросов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#</a:t>
            </a:r>
            <a:r>
              <a:rPr lang="ru-RU" dirty="0" err="1"/>
              <a:t>define</a:t>
            </a:r>
            <a:r>
              <a:rPr lang="ru-RU" dirty="0"/>
              <a:t> макрос правая-часть</a:t>
            </a:r>
          </a:p>
          <a:p>
            <a:endParaRPr lang="ru-RU" dirty="0"/>
          </a:p>
          <a:p>
            <a:r>
              <a:rPr lang="ru-RU" dirty="0"/>
              <a:t>#</a:t>
            </a:r>
            <a:r>
              <a:rPr lang="ru-RU" dirty="0" err="1"/>
              <a:t>define</a:t>
            </a:r>
            <a:r>
              <a:rPr lang="ru-RU" dirty="0"/>
              <a:t> макрос(парам</a:t>
            </a:r>
            <a:r>
              <a:rPr lang="ru-RU" baseline="-25000" dirty="0"/>
              <a:t>1</a:t>
            </a:r>
            <a:r>
              <a:rPr lang="ru-RU" dirty="0"/>
              <a:t>, …, парам</a:t>
            </a:r>
            <a:r>
              <a:rPr lang="en-US" baseline="-25000" dirty="0"/>
              <a:t>N</a:t>
            </a:r>
            <a:r>
              <a:rPr lang="ru-RU" dirty="0"/>
              <a:t>) правая-часть</a:t>
            </a:r>
            <a:endParaRPr lang="en-US" dirty="0"/>
          </a:p>
          <a:p>
            <a:pPr lvl="1"/>
            <a:r>
              <a:rPr lang="ru-RU" dirty="0"/>
              <a:t>Начиная с С99 есть макросы с переменным числом параметров</a:t>
            </a:r>
          </a:p>
          <a:p>
            <a:endParaRPr lang="ru-RU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chemeClr val="bg1"/>
                </a:solidFill>
              </a:rPr>
              <a:t>#</a:t>
            </a:r>
            <a:r>
              <a:rPr lang="en-US" dirty="0" err="1">
                <a:solidFill>
                  <a:schemeClr val="bg1"/>
                </a:solidFill>
              </a:rPr>
              <a:t>undef</a:t>
            </a:r>
            <a:r>
              <a:rPr lang="ru-RU" dirty="0">
                <a:solidFill>
                  <a:schemeClr val="bg1"/>
                </a:solidFill>
              </a:rPr>
              <a:t> макрос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Добавить в словарь макросов для макрос список имен параметров (возможно, пустой) и правую-часть (возможно, пустую)</a:t>
            </a:r>
          </a:p>
          <a:p>
            <a:r>
              <a:rPr lang="ru-RU" dirty="0">
                <a:solidFill>
                  <a:schemeClr val="bg1"/>
                </a:solidFill>
              </a:rPr>
              <a:t>Если </a:t>
            </a:r>
            <a:r>
              <a:rPr lang="en-US" dirty="0">
                <a:solidFill>
                  <a:schemeClr val="bg1"/>
                </a:solidFill>
              </a:rPr>
              <a:t>A </a:t>
            </a:r>
            <a:r>
              <a:rPr lang="ru-RU" dirty="0">
                <a:solidFill>
                  <a:schemeClr val="bg1"/>
                </a:solidFill>
              </a:rPr>
              <a:t>и </a:t>
            </a:r>
            <a:r>
              <a:rPr lang="en-US" dirty="0">
                <a:solidFill>
                  <a:schemeClr val="bg1"/>
                </a:solidFill>
              </a:rPr>
              <a:t>B – </a:t>
            </a:r>
            <a:r>
              <a:rPr lang="ru-RU" dirty="0">
                <a:solidFill>
                  <a:schemeClr val="bg1"/>
                </a:solidFill>
              </a:rPr>
              <a:t>параметры макроса, то в правой-части: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A ## B </a:t>
            </a:r>
            <a:r>
              <a:rPr lang="ru-RU" dirty="0">
                <a:solidFill>
                  <a:schemeClr val="bg1"/>
                </a:solidFill>
              </a:rPr>
              <a:t>обозначает конкатенацию фактических значений </a:t>
            </a:r>
            <a:r>
              <a:rPr lang="en-US" dirty="0">
                <a:solidFill>
                  <a:schemeClr val="bg1"/>
                </a:solidFill>
              </a:rPr>
              <a:t>A </a:t>
            </a:r>
            <a:r>
              <a:rPr lang="ru-RU" dirty="0">
                <a:solidFill>
                  <a:schemeClr val="bg1"/>
                </a:solidFill>
              </a:rPr>
              <a:t>и </a:t>
            </a:r>
            <a:r>
              <a:rPr lang="en-US" dirty="0">
                <a:solidFill>
                  <a:schemeClr val="bg1"/>
                </a:solidFill>
              </a:rPr>
              <a:t>B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#A </a:t>
            </a:r>
            <a:r>
              <a:rPr lang="ru-RU" dirty="0">
                <a:solidFill>
                  <a:schemeClr val="bg1"/>
                </a:solidFill>
              </a:rPr>
              <a:t>обозначает строковый литерал, равный фактическому значению </a:t>
            </a:r>
            <a:r>
              <a:rPr lang="en-US" dirty="0">
                <a:solidFill>
                  <a:schemeClr val="bg1"/>
                </a:solidFill>
              </a:rPr>
              <a:t>A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Удалить макрос из таблицы макросов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375119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Определение макросов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#</a:t>
            </a:r>
            <a:r>
              <a:rPr lang="ru-RU" dirty="0" err="1"/>
              <a:t>define</a:t>
            </a:r>
            <a:r>
              <a:rPr lang="ru-RU" dirty="0"/>
              <a:t> макрос правая-часть</a:t>
            </a:r>
          </a:p>
          <a:p>
            <a:endParaRPr lang="ru-RU" dirty="0"/>
          </a:p>
          <a:p>
            <a:r>
              <a:rPr lang="ru-RU" dirty="0"/>
              <a:t>#</a:t>
            </a:r>
            <a:r>
              <a:rPr lang="ru-RU" dirty="0" err="1"/>
              <a:t>define</a:t>
            </a:r>
            <a:r>
              <a:rPr lang="ru-RU" dirty="0"/>
              <a:t> макрос(парам</a:t>
            </a:r>
            <a:r>
              <a:rPr lang="ru-RU" baseline="-25000" dirty="0"/>
              <a:t>1</a:t>
            </a:r>
            <a:r>
              <a:rPr lang="ru-RU" dirty="0"/>
              <a:t>, …, парам</a:t>
            </a:r>
            <a:r>
              <a:rPr lang="en-US" baseline="-25000" dirty="0"/>
              <a:t>N</a:t>
            </a:r>
            <a:r>
              <a:rPr lang="ru-RU" dirty="0"/>
              <a:t>) правая-часть</a:t>
            </a:r>
            <a:endParaRPr lang="en-US" dirty="0"/>
          </a:p>
          <a:p>
            <a:pPr lvl="1"/>
            <a:r>
              <a:rPr lang="ru-RU" dirty="0"/>
              <a:t>Начиная с С99 есть макросы с переменным числом параметров</a:t>
            </a:r>
          </a:p>
          <a:p>
            <a:endParaRPr lang="ru-RU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chemeClr val="bg1"/>
                </a:solidFill>
              </a:rPr>
              <a:t>#</a:t>
            </a:r>
            <a:r>
              <a:rPr lang="en-US" dirty="0" err="1">
                <a:solidFill>
                  <a:schemeClr val="bg1"/>
                </a:solidFill>
              </a:rPr>
              <a:t>undef</a:t>
            </a:r>
            <a:r>
              <a:rPr lang="ru-RU" dirty="0">
                <a:solidFill>
                  <a:schemeClr val="bg1"/>
                </a:solidFill>
              </a:rPr>
              <a:t> макрос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Добавить в словарь макросов для макрос список имен параметров (возможно, пустой) и правую-часть (возможно, пустую)</a:t>
            </a:r>
          </a:p>
          <a:p>
            <a:r>
              <a:rPr lang="ru-RU" dirty="0"/>
              <a:t>Если </a:t>
            </a:r>
            <a:r>
              <a:rPr lang="en-US" dirty="0"/>
              <a:t>A </a:t>
            </a:r>
            <a:r>
              <a:rPr lang="ru-RU" dirty="0"/>
              <a:t>и </a:t>
            </a:r>
            <a:r>
              <a:rPr lang="en-US" dirty="0"/>
              <a:t>B – </a:t>
            </a:r>
            <a:r>
              <a:rPr lang="ru-RU" dirty="0"/>
              <a:t>параметры макроса, то в правой-части: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A ## B </a:t>
            </a:r>
            <a:r>
              <a:rPr lang="ru-RU" dirty="0">
                <a:solidFill>
                  <a:schemeClr val="bg1"/>
                </a:solidFill>
              </a:rPr>
              <a:t>обозначает конкатенацию фактических значений </a:t>
            </a:r>
            <a:r>
              <a:rPr lang="en-US" dirty="0">
                <a:solidFill>
                  <a:schemeClr val="bg1"/>
                </a:solidFill>
              </a:rPr>
              <a:t>A </a:t>
            </a:r>
            <a:r>
              <a:rPr lang="ru-RU" dirty="0">
                <a:solidFill>
                  <a:schemeClr val="bg1"/>
                </a:solidFill>
              </a:rPr>
              <a:t>и </a:t>
            </a:r>
            <a:r>
              <a:rPr lang="en-US" dirty="0">
                <a:solidFill>
                  <a:schemeClr val="bg1"/>
                </a:solidFill>
              </a:rPr>
              <a:t>B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#A </a:t>
            </a:r>
            <a:r>
              <a:rPr lang="ru-RU" dirty="0">
                <a:solidFill>
                  <a:schemeClr val="bg1"/>
                </a:solidFill>
              </a:rPr>
              <a:t>обозначает строковый литерал, равный фактическому значению </a:t>
            </a:r>
            <a:r>
              <a:rPr lang="en-US" dirty="0">
                <a:solidFill>
                  <a:schemeClr val="bg1"/>
                </a:solidFill>
              </a:rPr>
              <a:t>A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Удалить макрос из таблицы макросов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002945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Определение макросов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#</a:t>
            </a:r>
            <a:r>
              <a:rPr lang="ru-RU" dirty="0" err="1"/>
              <a:t>define</a:t>
            </a:r>
            <a:r>
              <a:rPr lang="ru-RU" dirty="0"/>
              <a:t> макрос правая-часть</a:t>
            </a:r>
          </a:p>
          <a:p>
            <a:endParaRPr lang="ru-RU" dirty="0"/>
          </a:p>
          <a:p>
            <a:r>
              <a:rPr lang="ru-RU" dirty="0"/>
              <a:t>#</a:t>
            </a:r>
            <a:r>
              <a:rPr lang="ru-RU" dirty="0" err="1"/>
              <a:t>define</a:t>
            </a:r>
            <a:r>
              <a:rPr lang="ru-RU" dirty="0"/>
              <a:t> макрос(парам</a:t>
            </a:r>
            <a:r>
              <a:rPr lang="ru-RU" baseline="-25000" dirty="0"/>
              <a:t>1</a:t>
            </a:r>
            <a:r>
              <a:rPr lang="ru-RU" dirty="0"/>
              <a:t>, …, парам</a:t>
            </a:r>
            <a:r>
              <a:rPr lang="en-US" baseline="-25000" dirty="0"/>
              <a:t>N</a:t>
            </a:r>
            <a:r>
              <a:rPr lang="ru-RU" dirty="0"/>
              <a:t>) правая-часть</a:t>
            </a:r>
            <a:endParaRPr lang="en-US" dirty="0"/>
          </a:p>
          <a:p>
            <a:pPr lvl="1"/>
            <a:r>
              <a:rPr lang="ru-RU" dirty="0"/>
              <a:t>Начиная с С99 есть макросы с переменным числом параметров</a:t>
            </a:r>
          </a:p>
          <a:p>
            <a:endParaRPr lang="ru-RU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chemeClr val="bg1"/>
                </a:solidFill>
              </a:rPr>
              <a:t>#</a:t>
            </a:r>
            <a:r>
              <a:rPr lang="en-US" dirty="0" err="1">
                <a:solidFill>
                  <a:schemeClr val="bg1"/>
                </a:solidFill>
              </a:rPr>
              <a:t>undef</a:t>
            </a:r>
            <a:r>
              <a:rPr lang="ru-RU" dirty="0">
                <a:solidFill>
                  <a:schemeClr val="bg1"/>
                </a:solidFill>
              </a:rPr>
              <a:t> макрос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Добавить в словарь макросов для макрос список имен параметров (возможно, пустой) и правую-часть (возможно, пустую)</a:t>
            </a:r>
          </a:p>
          <a:p>
            <a:r>
              <a:rPr lang="ru-RU" dirty="0"/>
              <a:t>Если </a:t>
            </a:r>
            <a:r>
              <a:rPr lang="en-US" dirty="0"/>
              <a:t>A </a:t>
            </a:r>
            <a:r>
              <a:rPr lang="ru-RU" dirty="0"/>
              <a:t>и </a:t>
            </a:r>
            <a:r>
              <a:rPr lang="en-US" dirty="0"/>
              <a:t>B – </a:t>
            </a:r>
            <a:r>
              <a:rPr lang="ru-RU" dirty="0"/>
              <a:t>параметры макроса, то в правой-части:</a:t>
            </a:r>
          </a:p>
          <a:p>
            <a:pPr lvl="1"/>
            <a:r>
              <a:rPr lang="en-US" dirty="0"/>
              <a:t>A ## B </a:t>
            </a:r>
            <a:r>
              <a:rPr lang="ru-RU" dirty="0"/>
              <a:t>обозначает конкатенацию фактических значений </a:t>
            </a:r>
            <a:r>
              <a:rPr lang="en-US" dirty="0"/>
              <a:t>A </a:t>
            </a:r>
            <a:r>
              <a:rPr lang="ru-RU" dirty="0"/>
              <a:t>и </a:t>
            </a:r>
            <a:r>
              <a:rPr lang="en-US" dirty="0"/>
              <a:t>B</a:t>
            </a:r>
            <a:endParaRPr lang="ru-RU" dirty="0"/>
          </a:p>
          <a:p>
            <a:pPr lvl="1"/>
            <a:r>
              <a:rPr lang="en-US" dirty="0">
                <a:solidFill>
                  <a:schemeClr val="bg1"/>
                </a:solidFill>
              </a:rPr>
              <a:t>#A </a:t>
            </a:r>
            <a:r>
              <a:rPr lang="ru-RU" dirty="0">
                <a:solidFill>
                  <a:schemeClr val="bg1"/>
                </a:solidFill>
              </a:rPr>
              <a:t>обозначает строковый литерал, равный фактическому значению </a:t>
            </a:r>
            <a:r>
              <a:rPr lang="en-US" dirty="0">
                <a:solidFill>
                  <a:schemeClr val="bg1"/>
                </a:solidFill>
              </a:rPr>
              <a:t>A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Удалить макрос из таблицы макросов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86622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62D11-5FBE-D51F-AA01-28B9531A7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Несерьёзная часть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BF7E32-833F-E51C-F35B-7A58994EC7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stdlib.h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</a:t>
            </a:r>
            <a:endParaRPr lang="ru-RU" sz="2400" b="0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400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x &gt; y ? x : y;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5155AF1-E67C-7D9D-7542-355492487E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2400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400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(((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x) &gt; (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y)) ? </a:t>
            </a:r>
            <a:endParaRPr lang="ru-RU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x) : (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y)) {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x &gt; y ? x : y;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65942419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Определение макросов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#</a:t>
            </a:r>
            <a:r>
              <a:rPr lang="ru-RU" dirty="0" err="1"/>
              <a:t>define</a:t>
            </a:r>
            <a:r>
              <a:rPr lang="ru-RU" dirty="0"/>
              <a:t> макрос правая-часть</a:t>
            </a:r>
          </a:p>
          <a:p>
            <a:endParaRPr lang="ru-RU" dirty="0"/>
          </a:p>
          <a:p>
            <a:r>
              <a:rPr lang="ru-RU" dirty="0"/>
              <a:t>#</a:t>
            </a:r>
            <a:r>
              <a:rPr lang="ru-RU" dirty="0" err="1"/>
              <a:t>define</a:t>
            </a:r>
            <a:r>
              <a:rPr lang="ru-RU" dirty="0"/>
              <a:t> макрос(парам</a:t>
            </a:r>
            <a:r>
              <a:rPr lang="ru-RU" baseline="-25000" dirty="0"/>
              <a:t>1</a:t>
            </a:r>
            <a:r>
              <a:rPr lang="ru-RU" dirty="0"/>
              <a:t>, …, парам</a:t>
            </a:r>
            <a:r>
              <a:rPr lang="en-US" baseline="-25000" dirty="0"/>
              <a:t>N</a:t>
            </a:r>
            <a:r>
              <a:rPr lang="ru-RU" dirty="0"/>
              <a:t>) правая-часть</a:t>
            </a:r>
            <a:endParaRPr lang="en-US" dirty="0"/>
          </a:p>
          <a:p>
            <a:pPr lvl="1"/>
            <a:r>
              <a:rPr lang="ru-RU" dirty="0"/>
              <a:t>Начиная с С99 есть макросы с переменным числом параметров</a:t>
            </a:r>
          </a:p>
          <a:p>
            <a:endParaRPr lang="ru-RU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chemeClr val="bg1"/>
                </a:solidFill>
              </a:rPr>
              <a:t>#</a:t>
            </a:r>
            <a:r>
              <a:rPr lang="en-US" dirty="0" err="1">
                <a:solidFill>
                  <a:schemeClr val="bg1"/>
                </a:solidFill>
              </a:rPr>
              <a:t>undef</a:t>
            </a:r>
            <a:r>
              <a:rPr lang="ru-RU" dirty="0">
                <a:solidFill>
                  <a:schemeClr val="bg1"/>
                </a:solidFill>
              </a:rPr>
              <a:t> макрос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Добавить в словарь макросов для макрос список имен параметров (возможно, пустой) и правую-часть (возможно, пустую)</a:t>
            </a:r>
          </a:p>
          <a:p>
            <a:r>
              <a:rPr lang="ru-RU" dirty="0"/>
              <a:t>Если </a:t>
            </a:r>
            <a:r>
              <a:rPr lang="en-US" dirty="0"/>
              <a:t>A </a:t>
            </a:r>
            <a:r>
              <a:rPr lang="ru-RU" dirty="0"/>
              <a:t>и </a:t>
            </a:r>
            <a:r>
              <a:rPr lang="en-US" dirty="0"/>
              <a:t>B – </a:t>
            </a:r>
            <a:r>
              <a:rPr lang="ru-RU" dirty="0"/>
              <a:t>параметры макроса, то в правой-части:</a:t>
            </a:r>
          </a:p>
          <a:p>
            <a:pPr lvl="1"/>
            <a:r>
              <a:rPr lang="en-US" dirty="0"/>
              <a:t>A ## B </a:t>
            </a:r>
            <a:r>
              <a:rPr lang="ru-RU" dirty="0"/>
              <a:t>обозначает конкатенацию фактических значений </a:t>
            </a:r>
            <a:r>
              <a:rPr lang="en-US" dirty="0"/>
              <a:t>A </a:t>
            </a:r>
            <a:r>
              <a:rPr lang="ru-RU" dirty="0"/>
              <a:t>и </a:t>
            </a:r>
            <a:r>
              <a:rPr lang="en-US" dirty="0"/>
              <a:t>B</a:t>
            </a:r>
            <a:endParaRPr lang="ru-RU" dirty="0"/>
          </a:p>
          <a:p>
            <a:pPr lvl="1"/>
            <a:r>
              <a:rPr lang="en-US" dirty="0"/>
              <a:t>#A </a:t>
            </a:r>
            <a:r>
              <a:rPr lang="ru-RU" dirty="0"/>
              <a:t>обозначает строковый литерал, равный фактическому значению </a:t>
            </a:r>
            <a:r>
              <a:rPr lang="en-US" dirty="0"/>
              <a:t>A</a:t>
            </a:r>
            <a:endParaRPr lang="ru-RU" dirty="0"/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Удалить макрос из таблицы макросов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965665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Определение макросов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#</a:t>
            </a:r>
            <a:r>
              <a:rPr lang="ru-RU" dirty="0" err="1"/>
              <a:t>define</a:t>
            </a:r>
            <a:r>
              <a:rPr lang="ru-RU" dirty="0"/>
              <a:t> макрос правая-часть</a:t>
            </a:r>
          </a:p>
          <a:p>
            <a:endParaRPr lang="ru-RU" dirty="0"/>
          </a:p>
          <a:p>
            <a:r>
              <a:rPr lang="ru-RU" dirty="0"/>
              <a:t>#</a:t>
            </a:r>
            <a:r>
              <a:rPr lang="ru-RU" dirty="0" err="1"/>
              <a:t>define</a:t>
            </a:r>
            <a:r>
              <a:rPr lang="ru-RU" dirty="0"/>
              <a:t> макрос(парам</a:t>
            </a:r>
            <a:r>
              <a:rPr lang="ru-RU" baseline="-25000" dirty="0"/>
              <a:t>1</a:t>
            </a:r>
            <a:r>
              <a:rPr lang="ru-RU" dirty="0"/>
              <a:t>, …, парам</a:t>
            </a:r>
            <a:r>
              <a:rPr lang="en-US" baseline="-25000" dirty="0"/>
              <a:t>N</a:t>
            </a:r>
            <a:r>
              <a:rPr lang="ru-RU" dirty="0"/>
              <a:t>) правая-часть</a:t>
            </a:r>
            <a:endParaRPr lang="en-US" dirty="0"/>
          </a:p>
          <a:p>
            <a:pPr lvl="1"/>
            <a:r>
              <a:rPr lang="ru-RU" dirty="0"/>
              <a:t>Начиная с С99 есть макросы с переменным числом параметров</a:t>
            </a:r>
          </a:p>
          <a:p>
            <a:endParaRPr lang="ru-RU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#</a:t>
            </a:r>
            <a:r>
              <a:rPr lang="en-US" dirty="0" err="1"/>
              <a:t>undef</a:t>
            </a:r>
            <a:r>
              <a:rPr lang="ru-RU" dirty="0"/>
              <a:t> макрос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Добавить в словарь макросов для макрос список имен параметров (возможно, пустой) и правую-часть (возможно, пустую)</a:t>
            </a:r>
          </a:p>
          <a:p>
            <a:r>
              <a:rPr lang="ru-RU" dirty="0"/>
              <a:t>Если </a:t>
            </a:r>
            <a:r>
              <a:rPr lang="en-US" dirty="0"/>
              <a:t>A </a:t>
            </a:r>
            <a:r>
              <a:rPr lang="ru-RU" dirty="0"/>
              <a:t>и </a:t>
            </a:r>
            <a:r>
              <a:rPr lang="en-US" dirty="0"/>
              <a:t>B – </a:t>
            </a:r>
            <a:r>
              <a:rPr lang="ru-RU" dirty="0"/>
              <a:t>параметры макроса, то в правой-части:</a:t>
            </a:r>
          </a:p>
          <a:p>
            <a:pPr lvl="1"/>
            <a:r>
              <a:rPr lang="en-US" dirty="0"/>
              <a:t>A ## B </a:t>
            </a:r>
            <a:r>
              <a:rPr lang="ru-RU" dirty="0"/>
              <a:t>обозначает конкатенацию фактических значений </a:t>
            </a:r>
            <a:r>
              <a:rPr lang="en-US" dirty="0"/>
              <a:t>A </a:t>
            </a:r>
            <a:r>
              <a:rPr lang="ru-RU" dirty="0"/>
              <a:t>и </a:t>
            </a:r>
            <a:r>
              <a:rPr lang="en-US" dirty="0"/>
              <a:t>B</a:t>
            </a:r>
            <a:endParaRPr lang="ru-RU" dirty="0"/>
          </a:p>
          <a:p>
            <a:pPr lvl="1"/>
            <a:r>
              <a:rPr lang="en-US" dirty="0"/>
              <a:t>#A </a:t>
            </a:r>
            <a:r>
              <a:rPr lang="ru-RU" dirty="0"/>
              <a:t>обозначает строковый литерал, равный фактическому значению </a:t>
            </a:r>
            <a:r>
              <a:rPr lang="en-US" dirty="0"/>
              <a:t>A</a:t>
            </a:r>
            <a:endParaRPr lang="ru-RU" dirty="0"/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Удалить макрос из таблицы макросов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697352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Определение макросов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#</a:t>
            </a:r>
            <a:r>
              <a:rPr lang="ru-RU" dirty="0" err="1"/>
              <a:t>define</a:t>
            </a:r>
            <a:r>
              <a:rPr lang="ru-RU" dirty="0"/>
              <a:t> макрос правая-часть</a:t>
            </a:r>
          </a:p>
          <a:p>
            <a:endParaRPr lang="ru-RU" dirty="0"/>
          </a:p>
          <a:p>
            <a:r>
              <a:rPr lang="ru-RU" dirty="0"/>
              <a:t>#</a:t>
            </a:r>
            <a:r>
              <a:rPr lang="ru-RU" dirty="0" err="1"/>
              <a:t>define</a:t>
            </a:r>
            <a:r>
              <a:rPr lang="ru-RU" dirty="0"/>
              <a:t> макрос(парам</a:t>
            </a:r>
            <a:r>
              <a:rPr lang="ru-RU" baseline="-25000" dirty="0"/>
              <a:t>1</a:t>
            </a:r>
            <a:r>
              <a:rPr lang="ru-RU" dirty="0"/>
              <a:t>, …, парам</a:t>
            </a:r>
            <a:r>
              <a:rPr lang="en-US" baseline="-25000" dirty="0"/>
              <a:t>N</a:t>
            </a:r>
            <a:r>
              <a:rPr lang="ru-RU" dirty="0"/>
              <a:t>) правая-часть</a:t>
            </a:r>
            <a:endParaRPr lang="en-US" dirty="0"/>
          </a:p>
          <a:p>
            <a:pPr lvl="1"/>
            <a:r>
              <a:rPr lang="ru-RU" dirty="0"/>
              <a:t>Начиная с С99 есть макросы с переменным числом параметров</a:t>
            </a:r>
          </a:p>
          <a:p>
            <a:endParaRPr lang="ru-RU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#</a:t>
            </a:r>
            <a:r>
              <a:rPr lang="en-US" dirty="0" err="1"/>
              <a:t>undef</a:t>
            </a:r>
            <a:r>
              <a:rPr lang="ru-RU" dirty="0"/>
              <a:t> макрос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Добавить в словарь макросов для макрос список имен параметров (возможно, пустой) и правую-часть (возможно, пустую)</a:t>
            </a:r>
          </a:p>
          <a:p>
            <a:r>
              <a:rPr lang="ru-RU" dirty="0"/>
              <a:t>Если </a:t>
            </a:r>
            <a:r>
              <a:rPr lang="en-US" dirty="0"/>
              <a:t>A </a:t>
            </a:r>
            <a:r>
              <a:rPr lang="ru-RU" dirty="0"/>
              <a:t>и </a:t>
            </a:r>
            <a:r>
              <a:rPr lang="en-US" dirty="0"/>
              <a:t>B – </a:t>
            </a:r>
            <a:r>
              <a:rPr lang="ru-RU" dirty="0"/>
              <a:t>параметры макроса, то в правой-части:</a:t>
            </a:r>
          </a:p>
          <a:p>
            <a:pPr lvl="1"/>
            <a:r>
              <a:rPr lang="en-US" dirty="0"/>
              <a:t>A ## B </a:t>
            </a:r>
            <a:r>
              <a:rPr lang="ru-RU" dirty="0"/>
              <a:t>обозначает конкатенацию фактических значений </a:t>
            </a:r>
            <a:r>
              <a:rPr lang="en-US" dirty="0"/>
              <a:t>A </a:t>
            </a:r>
            <a:r>
              <a:rPr lang="ru-RU" dirty="0"/>
              <a:t>и </a:t>
            </a:r>
            <a:r>
              <a:rPr lang="en-US" dirty="0"/>
              <a:t>B</a:t>
            </a:r>
            <a:endParaRPr lang="ru-RU" dirty="0"/>
          </a:p>
          <a:p>
            <a:pPr lvl="1"/>
            <a:r>
              <a:rPr lang="en-US" dirty="0"/>
              <a:t>#A </a:t>
            </a:r>
            <a:r>
              <a:rPr lang="ru-RU" dirty="0"/>
              <a:t>обозначает строковый литерал, равный фактическому значению </a:t>
            </a:r>
            <a:r>
              <a:rPr lang="en-US" dirty="0"/>
              <a:t>A</a:t>
            </a:r>
            <a:endParaRPr lang="ru-RU" dirty="0"/>
          </a:p>
          <a:p>
            <a:endParaRPr lang="ru-RU" dirty="0"/>
          </a:p>
          <a:p>
            <a:r>
              <a:rPr lang="ru-RU" dirty="0"/>
              <a:t>Удалить макрос из словаря макросов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091853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Определение макросов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def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ProcessDefine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(macros, input):</a:t>
            </a:r>
          </a:p>
          <a:p>
            <a:pPr marL="0" lv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m, p,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rhs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, input =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ParseDefine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</a:p>
          <a:p>
            <a:pPr marL="0" lv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    macros, input)</a:t>
            </a:r>
          </a:p>
          <a:p>
            <a:pPr marL="0" lv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macros[m] = (p,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rhs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macros, input</a:t>
            </a: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2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def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ProcessUndef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(macros, input):</a:t>
            </a:r>
          </a:p>
          <a:p>
            <a:pPr marL="0" lv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m, input =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ParseUndef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</a:p>
          <a:p>
            <a:pPr marL="0" lv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    macros, input)</a:t>
            </a:r>
          </a:p>
          <a:p>
            <a:pPr marL="0" lv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macros.pop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(m,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None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macros, input</a:t>
            </a:r>
            <a:endParaRPr lang="ru-RU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lang="en-US" sz="19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def</a:t>
            </a: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ParseDefine</a:t>
            </a: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macros</a:t>
            </a: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, input):</a:t>
            </a:r>
          </a:p>
          <a:p>
            <a:pPr marL="0" lvl="0" indent="0">
              <a:buNone/>
            </a:pPr>
            <a:r>
              <a:rPr lang="ru-RU" sz="19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# macro – </a:t>
            </a:r>
            <a:r>
              <a:rPr lang="ru-RU" sz="1900" dirty="0">
                <a:solidFill>
                  <a:schemeClr val="bg1"/>
                </a:solidFill>
                <a:latin typeface="Consolas" panose="020B0609020204030204" pitchFamily="49" charset="0"/>
              </a:rPr>
              <a:t>имя макроса</a:t>
            </a:r>
          </a:p>
          <a:p>
            <a:pPr marL="0" lvl="0" indent="0">
              <a:buNone/>
            </a:pP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    # </a:t>
            </a:r>
            <a:r>
              <a:rPr lang="en-US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params</a:t>
            </a: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 – </a:t>
            </a:r>
            <a:r>
              <a:rPr lang="ru-RU" sz="1900" dirty="0">
                <a:solidFill>
                  <a:schemeClr val="bg1"/>
                </a:solidFill>
                <a:latin typeface="Consolas" panose="020B0609020204030204" pitchFamily="49" charset="0"/>
              </a:rPr>
              <a:t>список параметров</a:t>
            </a:r>
          </a:p>
          <a:p>
            <a:pPr marL="0" lvl="0" indent="0">
              <a:buNone/>
            </a:pPr>
            <a:r>
              <a:rPr lang="ru-RU" sz="19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# </a:t>
            </a:r>
            <a:r>
              <a:rPr lang="en-US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rhs</a:t>
            </a: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 – </a:t>
            </a:r>
            <a:r>
              <a:rPr lang="ru-RU" sz="1900" dirty="0">
                <a:solidFill>
                  <a:schemeClr val="bg1"/>
                </a:solidFill>
                <a:latin typeface="Consolas" panose="020B0609020204030204" pitchFamily="49" charset="0"/>
              </a:rPr>
              <a:t>список</a:t>
            </a: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1900" dirty="0">
                <a:solidFill>
                  <a:schemeClr val="bg1"/>
                </a:solidFill>
                <a:latin typeface="Consolas" panose="020B0609020204030204" pitchFamily="49" charset="0"/>
              </a:rPr>
              <a:t>лексем из правой части</a:t>
            </a:r>
          </a:p>
          <a:p>
            <a:pPr marL="0" lvl="0" indent="0">
              <a:buNone/>
            </a:pP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   </a:t>
            </a:r>
            <a:r>
              <a:rPr lang="ru-RU" sz="19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# </a:t>
            </a:r>
            <a:r>
              <a:rPr lang="en-US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nextInput</a:t>
            </a: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 – </a:t>
            </a:r>
            <a:r>
              <a:rPr lang="ru-RU" sz="1900" dirty="0">
                <a:solidFill>
                  <a:schemeClr val="bg1"/>
                </a:solidFill>
                <a:latin typeface="Consolas" panose="020B0609020204030204" pitchFamily="49" charset="0"/>
              </a:rPr>
              <a:t>строки</a:t>
            </a: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1900" dirty="0">
                <a:solidFill>
                  <a:schemeClr val="bg1"/>
                </a:solidFill>
                <a:latin typeface="Consolas" panose="020B0609020204030204" pitchFamily="49" charset="0"/>
              </a:rPr>
              <a:t>после </a:t>
            </a: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define</a:t>
            </a:r>
          </a:p>
          <a:p>
            <a:pPr marL="0" lvl="0" indent="0">
              <a:buNone/>
            </a:pPr>
            <a:r>
              <a:rPr lang="ru-RU" sz="19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...</a:t>
            </a:r>
          </a:p>
          <a:p>
            <a:pPr marL="0" lvl="0" indent="0">
              <a:buNone/>
            </a:pP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9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 (macro, </a:t>
            </a:r>
          </a:p>
          <a:p>
            <a:pPr marL="0" lvl="0" indent="0">
              <a:buNone/>
            </a:pP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params</a:t>
            </a: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rhs</a:t>
            </a: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nextInput</a:t>
            </a: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>
              <a:buNone/>
            </a:pPr>
            <a:endParaRPr lang="en-US" sz="19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sz="19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def</a:t>
            </a: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ParseUndef</a:t>
            </a: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macros</a:t>
            </a: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, input):</a:t>
            </a:r>
          </a:p>
          <a:p>
            <a:pPr marL="0" lvl="0" indent="0">
              <a:buNone/>
            </a:pPr>
            <a:r>
              <a:rPr lang="ru-RU" sz="19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# macro – </a:t>
            </a:r>
            <a:r>
              <a:rPr lang="ru-RU" sz="1900" dirty="0">
                <a:solidFill>
                  <a:schemeClr val="bg1"/>
                </a:solidFill>
                <a:latin typeface="Consolas" panose="020B0609020204030204" pitchFamily="49" charset="0"/>
              </a:rPr>
              <a:t>имя макроса</a:t>
            </a:r>
          </a:p>
          <a:p>
            <a:pPr marL="0" lvl="0" indent="0">
              <a:buNone/>
            </a:pP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    # </a:t>
            </a:r>
            <a:r>
              <a:rPr lang="en-US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nextInput</a:t>
            </a: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 – </a:t>
            </a:r>
            <a:r>
              <a:rPr lang="ru-RU" sz="1900" dirty="0">
                <a:solidFill>
                  <a:schemeClr val="bg1"/>
                </a:solidFill>
                <a:latin typeface="Consolas" panose="020B0609020204030204" pitchFamily="49" charset="0"/>
              </a:rPr>
              <a:t>строки</a:t>
            </a: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1900" dirty="0">
                <a:solidFill>
                  <a:schemeClr val="bg1"/>
                </a:solidFill>
                <a:latin typeface="Consolas" panose="020B0609020204030204" pitchFamily="49" charset="0"/>
              </a:rPr>
              <a:t>после </a:t>
            </a:r>
            <a:r>
              <a:rPr lang="en-US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undef</a:t>
            </a:r>
            <a:endParaRPr lang="en-US" sz="19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ru-RU" sz="19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...</a:t>
            </a:r>
          </a:p>
          <a:p>
            <a:pPr marL="0" lvl="0" indent="0">
              <a:buNone/>
            </a:pP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9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 macro, </a:t>
            </a:r>
            <a:r>
              <a:rPr lang="en-US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nextInput</a:t>
            </a:r>
            <a:endParaRPr lang="en-US" sz="19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2228619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Определение макросов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lang="en-US" sz="2000" b="1" dirty="0" err="1">
                <a:solidFill>
                  <a:prstClr val="black"/>
                </a:solidFill>
                <a:latin typeface="Consolas" panose="020B0609020204030204" pitchFamily="49" charset="0"/>
              </a:rPr>
              <a:t>def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Consolas" panose="020B0609020204030204" pitchFamily="49" charset="0"/>
              </a:rPr>
              <a:t>ProcessDefine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latin typeface="Consolas" panose="020B0609020204030204" pitchFamily="49" charset="0"/>
              </a:rPr>
              <a:t>macros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, input):</a:t>
            </a:r>
          </a:p>
          <a:p>
            <a:pPr marL="0" lvl="0" indent="0">
              <a:buNone/>
            </a:pP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m, p,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rhs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, input =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ParseDefine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</a:p>
          <a:p>
            <a:pPr marL="0" lv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    macros, input)</a:t>
            </a:r>
          </a:p>
          <a:p>
            <a:pPr marL="0" lv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macros[m] = (p,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rhs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macros, input</a:t>
            </a: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2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def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ProcessUndef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(macros, input):</a:t>
            </a:r>
          </a:p>
          <a:p>
            <a:pPr marL="0" lv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m, input =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ParseUndef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</a:p>
          <a:p>
            <a:pPr marL="0" lv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    macros, input)</a:t>
            </a:r>
          </a:p>
          <a:p>
            <a:pPr marL="0" lv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macros.pop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(m,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None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macros, input</a:t>
            </a:r>
            <a:endParaRPr lang="ru-RU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lang="en-US" sz="1900" b="1" dirty="0" err="1">
                <a:solidFill>
                  <a:prstClr val="black"/>
                </a:solidFill>
                <a:latin typeface="Consolas" panose="020B0609020204030204" pitchFamily="49" charset="0"/>
              </a:rPr>
              <a:t>def</a:t>
            </a:r>
            <a:r>
              <a:rPr lang="en-US" sz="19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900" dirty="0" err="1">
                <a:solidFill>
                  <a:prstClr val="black"/>
                </a:solidFill>
                <a:latin typeface="Consolas" panose="020B0609020204030204" pitchFamily="49" charset="0"/>
              </a:rPr>
              <a:t>ParseDefine</a:t>
            </a:r>
            <a:r>
              <a:rPr lang="en-US" sz="190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latin typeface="Consolas" panose="020B0609020204030204" pitchFamily="49" charset="0"/>
              </a:rPr>
              <a:t>macros</a:t>
            </a:r>
            <a:r>
              <a:rPr lang="en-US" sz="1900" dirty="0">
                <a:solidFill>
                  <a:prstClr val="black"/>
                </a:solidFill>
                <a:latin typeface="Consolas" panose="020B0609020204030204" pitchFamily="49" charset="0"/>
              </a:rPr>
              <a:t>, input):</a:t>
            </a:r>
          </a:p>
          <a:p>
            <a:pPr marL="0" lvl="0" indent="0">
              <a:buNone/>
            </a:pPr>
            <a:r>
              <a:rPr lang="ru-RU" sz="190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# macro – </a:t>
            </a:r>
            <a:r>
              <a:rPr lang="ru-RU" sz="1900" dirty="0">
                <a:solidFill>
                  <a:schemeClr val="bg1"/>
                </a:solidFill>
                <a:latin typeface="Consolas" panose="020B0609020204030204" pitchFamily="49" charset="0"/>
              </a:rPr>
              <a:t>имя макроса</a:t>
            </a:r>
          </a:p>
          <a:p>
            <a:pPr marL="0" lvl="0" indent="0">
              <a:buNone/>
            </a:pP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    # </a:t>
            </a:r>
            <a:r>
              <a:rPr lang="en-US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params</a:t>
            </a: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 – </a:t>
            </a:r>
            <a:r>
              <a:rPr lang="ru-RU" sz="1900" dirty="0">
                <a:solidFill>
                  <a:schemeClr val="bg1"/>
                </a:solidFill>
                <a:latin typeface="Consolas" panose="020B0609020204030204" pitchFamily="49" charset="0"/>
              </a:rPr>
              <a:t>список параметров</a:t>
            </a:r>
          </a:p>
          <a:p>
            <a:pPr marL="0" lvl="0" indent="0">
              <a:buNone/>
            </a:pPr>
            <a:r>
              <a:rPr lang="ru-RU" sz="19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# </a:t>
            </a:r>
            <a:r>
              <a:rPr lang="en-US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rhs</a:t>
            </a: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 – </a:t>
            </a:r>
            <a:r>
              <a:rPr lang="ru-RU" sz="1900" dirty="0">
                <a:solidFill>
                  <a:schemeClr val="bg1"/>
                </a:solidFill>
                <a:latin typeface="Consolas" panose="020B0609020204030204" pitchFamily="49" charset="0"/>
              </a:rPr>
              <a:t>список</a:t>
            </a: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1900" dirty="0">
                <a:solidFill>
                  <a:schemeClr val="bg1"/>
                </a:solidFill>
                <a:latin typeface="Consolas" panose="020B0609020204030204" pitchFamily="49" charset="0"/>
              </a:rPr>
              <a:t>лексем из правой части</a:t>
            </a:r>
          </a:p>
          <a:p>
            <a:pPr marL="0" lvl="0" indent="0">
              <a:buNone/>
            </a:pP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   </a:t>
            </a:r>
            <a:r>
              <a:rPr lang="ru-RU" sz="19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# </a:t>
            </a:r>
            <a:r>
              <a:rPr lang="en-US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nextInput</a:t>
            </a: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 – </a:t>
            </a:r>
            <a:r>
              <a:rPr lang="ru-RU" sz="1900" dirty="0">
                <a:solidFill>
                  <a:schemeClr val="bg1"/>
                </a:solidFill>
                <a:latin typeface="Consolas" panose="020B0609020204030204" pitchFamily="49" charset="0"/>
              </a:rPr>
              <a:t>строки</a:t>
            </a: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1900" dirty="0">
                <a:solidFill>
                  <a:schemeClr val="bg1"/>
                </a:solidFill>
                <a:latin typeface="Consolas" panose="020B0609020204030204" pitchFamily="49" charset="0"/>
              </a:rPr>
              <a:t>после </a:t>
            </a: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define</a:t>
            </a:r>
          </a:p>
          <a:p>
            <a:pPr marL="0" lvl="0" indent="0">
              <a:buNone/>
            </a:pPr>
            <a:r>
              <a:rPr lang="ru-RU" sz="19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...</a:t>
            </a:r>
          </a:p>
          <a:p>
            <a:pPr marL="0" lvl="0" indent="0">
              <a:buNone/>
            </a:pP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9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 (macro, </a:t>
            </a:r>
          </a:p>
          <a:p>
            <a:pPr marL="0" lvl="0" indent="0">
              <a:buNone/>
            </a:pP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params</a:t>
            </a: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rhs</a:t>
            </a: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nextInput</a:t>
            </a: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>
              <a:buNone/>
            </a:pPr>
            <a:endParaRPr lang="en-US" sz="19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sz="19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def</a:t>
            </a: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ParseUndef</a:t>
            </a: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macros</a:t>
            </a: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, input):</a:t>
            </a:r>
          </a:p>
          <a:p>
            <a:pPr marL="0" lvl="0" indent="0">
              <a:buNone/>
            </a:pPr>
            <a:r>
              <a:rPr lang="ru-RU" sz="19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# macro – </a:t>
            </a:r>
            <a:r>
              <a:rPr lang="ru-RU" sz="1900" dirty="0">
                <a:solidFill>
                  <a:schemeClr val="bg1"/>
                </a:solidFill>
                <a:latin typeface="Consolas" panose="020B0609020204030204" pitchFamily="49" charset="0"/>
              </a:rPr>
              <a:t>имя макроса</a:t>
            </a:r>
          </a:p>
          <a:p>
            <a:pPr marL="0" lvl="0" indent="0">
              <a:buNone/>
            </a:pP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    # </a:t>
            </a:r>
            <a:r>
              <a:rPr lang="en-US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nextInput</a:t>
            </a: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 – </a:t>
            </a:r>
            <a:r>
              <a:rPr lang="ru-RU" sz="1900" dirty="0">
                <a:solidFill>
                  <a:schemeClr val="bg1"/>
                </a:solidFill>
                <a:latin typeface="Consolas" panose="020B0609020204030204" pitchFamily="49" charset="0"/>
              </a:rPr>
              <a:t>строки</a:t>
            </a: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1900" dirty="0">
                <a:solidFill>
                  <a:schemeClr val="bg1"/>
                </a:solidFill>
                <a:latin typeface="Consolas" panose="020B0609020204030204" pitchFamily="49" charset="0"/>
              </a:rPr>
              <a:t>после </a:t>
            </a:r>
            <a:r>
              <a:rPr lang="en-US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undef</a:t>
            </a:r>
            <a:endParaRPr lang="en-US" sz="19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ru-RU" sz="19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...</a:t>
            </a:r>
          </a:p>
          <a:p>
            <a:pPr marL="0" lvl="0" indent="0">
              <a:buNone/>
            </a:pP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9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 macro, </a:t>
            </a:r>
            <a:r>
              <a:rPr lang="en-US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nextInput</a:t>
            </a:r>
            <a:endParaRPr lang="en-US" sz="19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2883167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Определение макросов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lang="en-US" sz="2000" b="1" dirty="0" err="1">
                <a:solidFill>
                  <a:prstClr val="black"/>
                </a:solidFill>
                <a:latin typeface="Consolas" panose="020B0609020204030204" pitchFamily="49" charset="0"/>
              </a:rPr>
              <a:t>def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Consolas" panose="020B0609020204030204" pitchFamily="49" charset="0"/>
              </a:rPr>
              <a:t>ProcessDefine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latin typeface="Consolas" panose="020B0609020204030204" pitchFamily="49" charset="0"/>
              </a:rPr>
              <a:t>macros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, input):</a:t>
            </a:r>
          </a:p>
          <a:p>
            <a:pPr marL="0" lvl="0" indent="0">
              <a:buNone/>
            </a:pP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   m, p, </a:t>
            </a:r>
            <a:r>
              <a:rPr lang="en-US" sz="2000" dirty="0" err="1">
                <a:solidFill>
                  <a:prstClr val="black"/>
                </a:solidFill>
                <a:latin typeface="Consolas" panose="020B0609020204030204" pitchFamily="49" charset="0"/>
              </a:rPr>
              <a:t>rhs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, input = </a:t>
            </a:r>
            <a:r>
              <a:rPr lang="en-US" sz="2000" dirty="0" err="1">
                <a:solidFill>
                  <a:prstClr val="black"/>
                </a:solidFill>
                <a:latin typeface="Consolas" panose="020B0609020204030204" pitchFamily="49" charset="0"/>
              </a:rPr>
              <a:t>ParseDefine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</a:p>
          <a:p>
            <a:pPr marL="0" lvl="0" indent="0">
              <a:buNone/>
            </a:pP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       </a:t>
            </a:r>
            <a:r>
              <a:rPr lang="en-US" sz="2000" dirty="0">
                <a:latin typeface="Consolas" panose="020B0609020204030204" pitchFamily="49" charset="0"/>
              </a:rPr>
              <a:t>macros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, input)</a:t>
            </a:r>
          </a:p>
          <a:p>
            <a:pPr marL="0" lv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macros[m] = (p, </a:t>
            </a:r>
            <a:r>
              <a:rPr lang="en-US" sz="2000" dirty="0" err="1">
                <a:latin typeface="Consolas" panose="020B0609020204030204" pitchFamily="49" charset="0"/>
              </a:rPr>
              <a:t>rhs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b="1" dirty="0">
                <a:latin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</a:rPr>
              <a:t> macros, input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200" dirty="0"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def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ProcessUndef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(macros, input):</a:t>
            </a:r>
          </a:p>
          <a:p>
            <a:pPr marL="0" lv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m, input =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ParseUndef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</a:p>
          <a:p>
            <a:pPr marL="0" lv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    macros, input)</a:t>
            </a:r>
          </a:p>
          <a:p>
            <a:pPr marL="0" lv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macros.pop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(m,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None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macros, input</a:t>
            </a:r>
            <a:endParaRPr lang="ru-RU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000" dirty="0">
              <a:latin typeface="Consolas" panose="020B0609020204030204" pitchFamily="49" charset="0"/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lang="en-US" sz="1900" b="1" dirty="0" err="1">
                <a:solidFill>
                  <a:prstClr val="black"/>
                </a:solidFill>
                <a:latin typeface="Consolas" panose="020B0609020204030204" pitchFamily="49" charset="0"/>
              </a:rPr>
              <a:t>def</a:t>
            </a:r>
            <a:r>
              <a:rPr lang="en-US" sz="19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900" dirty="0" err="1">
                <a:solidFill>
                  <a:prstClr val="black"/>
                </a:solidFill>
                <a:latin typeface="Consolas" panose="020B0609020204030204" pitchFamily="49" charset="0"/>
              </a:rPr>
              <a:t>ParseDefine</a:t>
            </a:r>
            <a:r>
              <a:rPr lang="en-US" sz="190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latin typeface="Consolas" panose="020B0609020204030204" pitchFamily="49" charset="0"/>
              </a:rPr>
              <a:t>macros</a:t>
            </a:r>
            <a:r>
              <a:rPr lang="en-US" sz="1900" dirty="0">
                <a:solidFill>
                  <a:prstClr val="black"/>
                </a:solidFill>
                <a:latin typeface="Consolas" panose="020B0609020204030204" pitchFamily="49" charset="0"/>
              </a:rPr>
              <a:t>, input):</a:t>
            </a:r>
          </a:p>
          <a:p>
            <a:pPr marL="0" lvl="0" indent="0">
              <a:buNone/>
            </a:pPr>
            <a:r>
              <a:rPr lang="ru-RU" sz="190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# macro – </a:t>
            </a:r>
            <a:r>
              <a:rPr lang="ru-RU" sz="1900" dirty="0">
                <a:solidFill>
                  <a:schemeClr val="bg1"/>
                </a:solidFill>
                <a:latin typeface="Consolas" panose="020B0609020204030204" pitchFamily="49" charset="0"/>
              </a:rPr>
              <a:t>имя макроса</a:t>
            </a:r>
          </a:p>
          <a:p>
            <a:pPr marL="0" lvl="0" indent="0">
              <a:buNone/>
            </a:pP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    # </a:t>
            </a:r>
            <a:r>
              <a:rPr lang="en-US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params</a:t>
            </a: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 – </a:t>
            </a:r>
            <a:r>
              <a:rPr lang="ru-RU" sz="1900" dirty="0">
                <a:solidFill>
                  <a:schemeClr val="bg1"/>
                </a:solidFill>
                <a:latin typeface="Consolas" panose="020B0609020204030204" pitchFamily="49" charset="0"/>
              </a:rPr>
              <a:t>список параметров</a:t>
            </a:r>
          </a:p>
          <a:p>
            <a:pPr marL="0" lvl="0" indent="0">
              <a:buNone/>
            </a:pPr>
            <a:r>
              <a:rPr lang="ru-RU" sz="19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# </a:t>
            </a:r>
            <a:r>
              <a:rPr lang="en-US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rhs</a:t>
            </a: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 – </a:t>
            </a:r>
            <a:r>
              <a:rPr lang="ru-RU" sz="1900" dirty="0">
                <a:solidFill>
                  <a:schemeClr val="bg1"/>
                </a:solidFill>
                <a:latin typeface="Consolas" panose="020B0609020204030204" pitchFamily="49" charset="0"/>
              </a:rPr>
              <a:t>список</a:t>
            </a: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1900" dirty="0">
                <a:solidFill>
                  <a:schemeClr val="bg1"/>
                </a:solidFill>
                <a:latin typeface="Consolas" panose="020B0609020204030204" pitchFamily="49" charset="0"/>
              </a:rPr>
              <a:t>лексем из правой части</a:t>
            </a:r>
          </a:p>
          <a:p>
            <a:pPr marL="0" lvl="0" indent="0">
              <a:buNone/>
            </a:pP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   </a:t>
            </a:r>
            <a:r>
              <a:rPr lang="ru-RU" sz="19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# </a:t>
            </a:r>
            <a:r>
              <a:rPr lang="en-US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nextInput</a:t>
            </a: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 – </a:t>
            </a:r>
            <a:r>
              <a:rPr lang="ru-RU" sz="1900" dirty="0">
                <a:solidFill>
                  <a:schemeClr val="bg1"/>
                </a:solidFill>
                <a:latin typeface="Consolas" panose="020B0609020204030204" pitchFamily="49" charset="0"/>
              </a:rPr>
              <a:t>строки</a:t>
            </a: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1900" dirty="0">
                <a:solidFill>
                  <a:schemeClr val="bg1"/>
                </a:solidFill>
                <a:latin typeface="Consolas" panose="020B0609020204030204" pitchFamily="49" charset="0"/>
              </a:rPr>
              <a:t>после </a:t>
            </a: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define</a:t>
            </a:r>
          </a:p>
          <a:p>
            <a:pPr marL="0" lvl="0" indent="0">
              <a:buNone/>
            </a:pPr>
            <a:r>
              <a:rPr lang="ru-RU" sz="19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...</a:t>
            </a:r>
          </a:p>
          <a:p>
            <a:pPr marL="0" lvl="0" indent="0">
              <a:buNone/>
            </a:pP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9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 (macro, </a:t>
            </a:r>
          </a:p>
          <a:p>
            <a:pPr marL="0" lvl="0" indent="0">
              <a:buNone/>
            </a:pP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params</a:t>
            </a: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rhs</a:t>
            </a: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nextInput</a:t>
            </a: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>
              <a:buNone/>
            </a:pPr>
            <a:endParaRPr lang="en-US" sz="19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sz="19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def</a:t>
            </a: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ParseUndef</a:t>
            </a: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macros</a:t>
            </a: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, input):</a:t>
            </a:r>
          </a:p>
          <a:p>
            <a:pPr marL="0" lvl="0" indent="0">
              <a:buNone/>
            </a:pPr>
            <a:r>
              <a:rPr lang="ru-RU" sz="19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# macro – </a:t>
            </a:r>
            <a:r>
              <a:rPr lang="ru-RU" sz="1900" dirty="0">
                <a:solidFill>
                  <a:schemeClr val="bg1"/>
                </a:solidFill>
                <a:latin typeface="Consolas" panose="020B0609020204030204" pitchFamily="49" charset="0"/>
              </a:rPr>
              <a:t>имя макроса</a:t>
            </a:r>
          </a:p>
          <a:p>
            <a:pPr marL="0" lvl="0" indent="0">
              <a:buNone/>
            </a:pP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    # </a:t>
            </a:r>
            <a:r>
              <a:rPr lang="en-US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nextInput</a:t>
            </a: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 – </a:t>
            </a:r>
            <a:r>
              <a:rPr lang="ru-RU" sz="1900" dirty="0">
                <a:solidFill>
                  <a:schemeClr val="bg1"/>
                </a:solidFill>
                <a:latin typeface="Consolas" panose="020B0609020204030204" pitchFamily="49" charset="0"/>
              </a:rPr>
              <a:t>строки</a:t>
            </a: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1900" dirty="0">
                <a:solidFill>
                  <a:schemeClr val="bg1"/>
                </a:solidFill>
                <a:latin typeface="Consolas" panose="020B0609020204030204" pitchFamily="49" charset="0"/>
              </a:rPr>
              <a:t>после </a:t>
            </a:r>
            <a:r>
              <a:rPr lang="en-US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undef</a:t>
            </a:r>
            <a:endParaRPr lang="en-US" sz="19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ru-RU" sz="19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...</a:t>
            </a:r>
          </a:p>
          <a:p>
            <a:pPr marL="0" lvl="0" indent="0">
              <a:buNone/>
            </a:pP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9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 macro, </a:t>
            </a:r>
            <a:r>
              <a:rPr lang="en-US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nextInput</a:t>
            </a:r>
            <a:endParaRPr lang="en-US" sz="19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8268179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Определение макросов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lang="en-US" sz="2000" b="1" dirty="0" err="1">
                <a:solidFill>
                  <a:prstClr val="black"/>
                </a:solidFill>
                <a:latin typeface="Consolas" panose="020B0609020204030204" pitchFamily="49" charset="0"/>
              </a:rPr>
              <a:t>def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Consolas" panose="020B0609020204030204" pitchFamily="49" charset="0"/>
              </a:rPr>
              <a:t>ProcessDefine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latin typeface="Consolas" panose="020B0609020204030204" pitchFamily="49" charset="0"/>
              </a:rPr>
              <a:t>macros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, input):</a:t>
            </a:r>
          </a:p>
          <a:p>
            <a:pPr marL="0" lvl="0" indent="0">
              <a:buNone/>
            </a:pP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   m, p, </a:t>
            </a:r>
            <a:r>
              <a:rPr lang="en-US" sz="2000" dirty="0" err="1">
                <a:solidFill>
                  <a:prstClr val="black"/>
                </a:solidFill>
                <a:latin typeface="Consolas" panose="020B0609020204030204" pitchFamily="49" charset="0"/>
              </a:rPr>
              <a:t>rhs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, input = </a:t>
            </a:r>
            <a:r>
              <a:rPr lang="en-US" sz="2000" dirty="0" err="1">
                <a:solidFill>
                  <a:prstClr val="black"/>
                </a:solidFill>
                <a:latin typeface="Consolas" panose="020B0609020204030204" pitchFamily="49" charset="0"/>
              </a:rPr>
              <a:t>ParseDefine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</a:p>
          <a:p>
            <a:pPr marL="0" lvl="0" indent="0">
              <a:buNone/>
            </a:pP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       </a:t>
            </a:r>
            <a:r>
              <a:rPr lang="en-US" sz="2000" dirty="0">
                <a:latin typeface="Consolas" panose="020B0609020204030204" pitchFamily="49" charset="0"/>
              </a:rPr>
              <a:t>macros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, input)</a:t>
            </a:r>
          </a:p>
          <a:p>
            <a:pPr marL="0" lv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macros[m] = (p, </a:t>
            </a:r>
            <a:r>
              <a:rPr lang="en-US" sz="2000" dirty="0" err="1">
                <a:latin typeface="Consolas" panose="020B0609020204030204" pitchFamily="49" charset="0"/>
              </a:rPr>
              <a:t>rhs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b="1" dirty="0">
                <a:latin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</a:rPr>
              <a:t> macros, input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200" dirty="0"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def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ProcessUndef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(macros, input):</a:t>
            </a:r>
          </a:p>
          <a:p>
            <a:pPr marL="0" lv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m, input =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ParseUndef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</a:p>
          <a:p>
            <a:pPr marL="0" lv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    macros, input)</a:t>
            </a:r>
          </a:p>
          <a:p>
            <a:pPr marL="0" lv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macros.pop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(m,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None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macros, input</a:t>
            </a:r>
            <a:endParaRPr lang="ru-RU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000" dirty="0">
              <a:latin typeface="Consolas" panose="020B0609020204030204" pitchFamily="49" charset="0"/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lang="en-US" sz="1900" b="1" dirty="0" err="1">
                <a:solidFill>
                  <a:prstClr val="black"/>
                </a:solidFill>
                <a:latin typeface="Consolas" panose="020B0609020204030204" pitchFamily="49" charset="0"/>
              </a:rPr>
              <a:t>def</a:t>
            </a:r>
            <a:r>
              <a:rPr lang="en-US" sz="19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900" dirty="0" err="1">
                <a:solidFill>
                  <a:prstClr val="black"/>
                </a:solidFill>
                <a:latin typeface="Consolas" panose="020B0609020204030204" pitchFamily="49" charset="0"/>
              </a:rPr>
              <a:t>ParseDefine</a:t>
            </a:r>
            <a:r>
              <a:rPr lang="en-US" sz="190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latin typeface="Consolas" panose="020B0609020204030204" pitchFamily="49" charset="0"/>
              </a:rPr>
              <a:t>macros</a:t>
            </a:r>
            <a:r>
              <a:rPr lang="en-US" sz="1900" dirty="0">
                <a:solidFill>
                  <a:prstClr val="black"/>
                </a:solidFill>
                <a:latin typeface="Consolas" panose="020B0609020204030204" pitchFamily="49" charset="0"/>
              </a:rPr>
              <a:t>, input):</a:t>
            </a:r>
          </a:p>
          <a:p>
            <a:pPr marL="0" lvl="0" indent="0">
              <a:buNone/>
            </a:pPr>
            <a:r>
              <a:rPr lang="ru-RU" sz="190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sz="1900" dirty="0">
                <a:solidFill>
                  <a:prstClr val="black"/>
                </a:solidFill>
                <a:latin typeface="Consolas" panose="020B0609020204030204" pitchFamily="49" charset="0"/>
              </a:rPr>
              <a:t># macro – </a:t>
            </a:r>
            <a:r>
              <a:rPr lang="ru-RU" sz="1900" dirty="0">
                <a:solidFill>
                  <a:prstClr val="black"/>
                </a:solidFill>
                <a:latin typeface="Consolas" panose="020B0609020204030204" pitchFamily="49" charset="0"/>
              </a:rPr>
              <a:t>имя макроса</a:t>
            </a:r>
          </a:p>
          <a:p>
            <a:pPr marL="0" lvl="0" indent="0">
              <a:buNone/>
            </a:pPr>
            <a:r>
              <a:rPr lang="en-US" sz="1900" dirty="0">
                <a:solidFill>
                  <a:prstClr val="black"/>
                </a:solidFill>
                <a:latin typeface="Consolas" panose="020B0609020204030204" pitchFamily="49" charset="0"/>
              </a:rPr>
              <a:t>    # </a:t>
            </a:r>
            <a:r>
              <a:rPr lang="en-US" sz="1900" dirty="0" err="1">
                <a:solidFill>
                  <a:prstClr val="black"/>
                </a:solidFill>
                <a:latin typeface="Consolas" panose="020B0609020204030204" pitchFamily="49" charset="0"/>
              </a:rPr>
              <a:t>params</a:t>
            </a:r>
            <a:r>
              <a:rPr lang="en-US" sz="1900" dirty="0">
                <a:solidFill>
                  <a:prstClr val="black"/>
                </a:solidFill>
                <a:latin typeface="Consolas" panose="020B0609020204030204" pitchFamily="49" charset="0"/>
              </a:rPr>
              <a:t> – </a:t>
            </a:r>
            <a:r>
              <a:rPr lang="ru-RU" sz="1900" dirty="0">
                <a:solidFill>
                  <a:prstClr val="black"/>
                </a:solidFill>
                <a:latin typeface="Consolas" panose="020B0609020204030204" pitchFamily="49" charset="0"/>
              </a:rPr>
              <a:t>список параметров</a:t>
            </a:r>
          </a:p>
          <a:p>
            <a:pPr marL="0" lvl="0" indent="0">
              <a:buNone/>
            </a:pPr>
            <a:r>
              <a:rPr lang="ru-RU" sz="190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sz="1900" dirty="0">
                <a:solidFill>
                  <a:prstClr val="black"/>
                </a:solidFill>
                <a:latin typeface="Consolas" panose="020B0609020204030204" pitchFamily="49" charset="0"/>
              </a:rPr>
              <a:t># </a:t>
            </a:r>
            <a:r>
              <a:rPr lang="en-US" sz="1900" dirty="0" err="1">
                <a:solidFill>
                  <a:prstClr val="black"/>
                </a:solidFill>
                <a:latin typeface="Consolas" panose="020B0609020204030204" pitchFamily="49" charset="0"/>
              </a:rPr>
              <a:t>rhs</a:t>
            </a:r>
            <a:r>
              <a:rPr lang="en-US" sz="1900" dirty="0">
                <a:solidFill>
                  <a:prstClr val="black"/>
                </a:solidFill>
                <a:latin typeface="Consolas" panose="020B0609020204030204" pitchFamily="49" charset="0"/>
              </a:rPr>
              <a:t> – </a:t>
            </a:r>
            <a:r>
              <a:rPr lang="ru-RU" sz="1900" dirty="0">
                <a:solidFill>
                  <a:prstClr val="black"/>
                </a:solidFill>
                <a:latin typeface="Consolas" panose="020B0609020204030204" pitchFamily="49" charset="0"/>
              </a:rPr>
              <a:t>список</a:t>
            </a:r>
            <a:r>
              <a:rPr lang="en-US" sz="19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ru-RU" sz="1900" dirty="0">
                <a:solidFill>
                  <a:prstClr val="black"/>
                </a:solidFill>
                <a:latin typeface="Consolas" panose="020B0609020204030204" pitchFamily="49" charset="0"/>
              </a:rPr>
              <a:t>лексем из правой части</a:t>
            </a:r>
          </a:p>
          <a:p>
            <a:pPr marL="0" lvl="0" indent="0">
              <a:buNone/>
            </a:pPr>
            <a:r>
              <a:rPr lang="en-US" sz="1900" dirty="0">
                <a:latin typeface="Consolas" panose="020B0609020204030204" pitchFamily="49" charset="0"/>
              </a:rPr>
              <a:t>   </a:t>
            </a:r>
            <a:r>
              <a:rPr lang="ru-RU" sz="1900" dirty="0">
                <a:latin typeface="Consolas" panose="020B0609020204030204" pitchFamily="49" charset="0"/>
              </a:rPr>
              <a:t> </a:t>
            </a:r>
            <a:r>
              <a:rPr lang="en-US" sz="1900" dirty="0">
                <a:latin typeface="Consolas" panose="020B0609020204030204" pitchFamily="49" charset="0"/>
              </a:rPr>
              <a:t># </a:t>
            </a:r>
            <a:r>
              <a:rPr lang="en-US" sz="1900" dirty="0" err="1">
                <a:latin typeface="Consolas" panose="020B0609020204030204" pitchFamily="49" charset="0"/>
              </a:rPr>
              <a:t>nextInput</a:t>
            </a:r>
            <a:r>
              <a:rPr lang="en-US" sz="1900" dirty="0">
                <a:latin typeface="Consolas" panose="020B0609020204030204" pitchFamily="49" charset="0"/>
              </a:rPr>
              <a:t> – </a:t>
            </a:r>
            <a:r>
              <a:rPr lang="ru-RU" sz="1900" dirty="0">
                <a:latin typeface="Consolas" panose="020B0609020204030204" pitchFamily="49" charset="0"/>
              </a:rPr>
              <a:t>строки</a:t>
            </a:r>
            <a:r>
              <a:rPr lang="en-US" sz="1900" dirty="0">
                <a:latin typeface="Consolas" panose="020B0609020204030204" pitchFamily="49" charset="0"/>
              </a:rPr>
              <a:t> </a:t>
            </a:r>
            <a:r>
              <a:rPr lang="ru-RU" sz="1900" dirty="0">
                <a:latin typeface="Consolas" panose="020B0609020204030204" pitchFamily="49" charset="0"/>
              </a:rPr>
              <a:t>после </a:t>
            </a:r>
            <a:r>
              <a:rPr lang="en-US" sz="1900" dirty="0">
                <a:latin typeface="Consolas" panose="020B0609020204030204" pitchFamily="49" charset="0"/>
              </a:rPr>
              <a:t>define</a:t>
            </a:r>
          </a:p>
          <a:p>
            <a:pPr marL="0" lvl="0" indent="0">
              <a:buNone/>
            </a:pPr>
            <a:r>
              <a:rPr lang="ru-RU" sz="190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sz="1900" dirty="0">
                <a:solidFill>
                  <a:prstClr val="black"/>
                </a:solidFill>
                <a:latin typeface="Consolas" panose="020B0609020204030204" pitchFamily="49" charset="0"/>
              </a:rPr>
              <a:t>...</a:t>
            </a:r>
          </a:p>
          <a:p>
            <a:pPr marL="0" lvl="0" indent="0">
              <a:buNone/>
            </a:pPr>
            <a:r>
              <a:rPr lang="en-US" sz="190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sz="1900" b="1" dirty="0">
                <a:solidFill>
                  <a:prstClr val="black"/>
                </a:solidFill>
                <a:latin typeface="Consolas" panose="020B0609020204030204" pitchFamily="49" charset="0"/>
              </a:rPr>
              <a:t>return</a:t>
            </a:r>
            <a:r>
              <a:rPr lang="en-US" sz="1900" dirty="0">
                <a:solidFill>
                  <a:prstClr val="black"/>
                </a:solidFill>
                <a:latin typeface="Consolas" panose="020B0609020204030204" pitchFamily="49" charset="0"/>
              </a:rPr>
              <a:t> (macro, </a:t>
            </a:r>
          </a:p>
          <a:p>
            <a:pPr marL="0" lvl="0" indent="0">
              <a:buNone/>
            </a:pPr>
            <a:r>
              <a:rPr lang="en-US" sz="1900" dirty="0">
                <a:solidFill>
                  <a:prstClr val="black"/>
                </a:solidFill>
                <a:latin typeface="Consolas" panose="020B0609020204030204" pitchFamily="49" charset="0"/>
              </a:rPr>
              <a:t>        </a:t>
            </a:r>
            <a:r>
              <a:rPr lang="en-US" sz="1900" dirty="0" err="1">
                <a:solidFill>
                  <a:prstClr val="black"/>
                </a:solidFill>
                <a:latin typeface="Consolas" panose="020B0609020204030204" pitchFamily="49" charset="0"/>
              </a:rPr>
              <a:t>params</a:t>
            </a:r>
            <a:r>
              <a:rPr lang="en-US" sz="1900" dirty="0">
                <a:solidFill>
                  <a:prstClr val="black"/>
                </a:solidFill>
                <a:latin typeface="Consolas" panose="020B0609020204030204" pitchFamily="49" charset="0"/>
              </a:rPr>
              <a:t>, </a:t>
            </a:r>
            <a:r>
              <a:rPr lang="en-US" sz="1900" dirty="0" err="1">
                <a:solidFill>
                  <a:prstClr val="black"/>
                </a:solidFill>
                <a:latin typeface="Consolas" panose="020B0609020204030204" pitchFamily="49" charset="0"/>
              </a:rPr>
              <a:t>rhs</a:t>
            </a:r>
            <a:r>
              <a:rPr lang="en-US" sz="1900" dirty="0">
                <a:solidFill>
                  <a:prstClr val="black"/>
                </a:solidFill>
                <a:latin typeface="Consolas" panose="020B0609020204030204" pitchFamily="49" charset="0"/>
              </a:rPr>
              <a:t>, </a:t>
            </a:r>
            <a:r>
              <a:rPr lang="en-US" sz="1900" dirty="0" err="1">
                <a:solidFill>
                  <a:prstClr val="black"/>
                </a:solidFill>
                <a:latin typeface="Consolas" panose="020B0609020204030204" pitchFamily="49" charset="0"/>
              </a:rPr>
              <a:t>nextInput</a:t>
            </a:r>
            <a:r>
              <a:rPr lang="en-US" sz="1900" dirty="0">
                <a:solidFill>
                  <a:prstClr val="black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>
              <a:buNone/>
            </a:pPr>
            <a:endParaRPr lang="en-US" sz="1900" b="1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sz="19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def</a:t>
            </a: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ParseUndef</a:t>
            </a: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macros</a:t>
            </a: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, input):</a:t>
            </a:r>
          </a:p>
          <a:p>
            <a:pPr marL="0" lvl="0" indent="0">
              <a:buNone/>
            </a:pPr>
            <a:r>
              <a:rPr lang="ru-RU" sz="19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# macro – </a:t>
            </a:r>
            <a:r>
              <a:rPr lang="ru-RU" sz="1900" dirty="0">
                <a:solidFill>
                  <a:schemeClr val="bg1"/>
                </a:solidFill>
                <a:latin typeface="Consolas" panose="020B0609020204030204" pitchFamily="49" charset="0"/>
              </a:rPr>
              <a:t>имя макроса</a:t>
            </a:r>
          </a:p>
          <a:p>
            <a:pPr marL="0" lvl="0" indent="0">
              <a:buNone/>
            </a:pP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    # </a:t>
            </a:r>
            <a:r>
              <a:rPr lang="en-US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nextInput</a:t>
            </a: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 – </a:t>
            </a:r>
            <a:r>
              <a:rPr lang="ru-RU" sz="1900" dirty="0">
                <a:solidFill>
                  <a:schemeClr val="bg1"/>
                </a:solidFill>
                <a:latin typeface="Consolas" panose="020B0609020204030204" pitchFamily="49" charset="0"/>
              </a:rPr>
              <a:t>строки</a:t>
            </a: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1900" dirty="0">
                <a:solidFill>
                  <a:schemeClr val="bg1"/>
                </a:solidFill>
                <a:latin typeface="Consolas" panose="020B0609020204030204" pitchFamily="49" charset="0"/>
              </a:rPr>
              <a:t>после </a:t>
            </a:r>
            <a:r>
              <a:rPr lang="en-US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undef</a:t>
            </a:r>
            <a:endParaRPr lang="en-US" sz="19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ru-RU" sz="19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...</a:t>
            </a:r>
          </a:p>
          <a:p>
            <a:pPr marL="0" lvl="0" indent="0">
              <a:buNone/>
            </a:pP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9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 macro, </a:t>
            </a:r>
            <a:r>
              <a:rPr lang="en-US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nextInput</a:t>
            </a:r>
            <a:endParaRPr lang="en-US" sz="19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2719623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Определение макросов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lang="en-US" sz="2000" b="1" dirty="0" err="1">
                <a:solidFill>
                  <a:prstClr val="black"/>
                </a:solidFill>
                <a:latin typeface="Consolas" panose="020B0609020204030204" pitchFamily="49" charset="0"/>
              </a:rPr>
              <a:t>def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Consolas" panose="020B0609020204030204" pitchFamily="49" charset="0"/>
              </a:rPr>
              <a:t>ProcessDefine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latin typeface="Consolas" panose="020B0609020204030204" pitchFamily="49" charset="0"/>
              </a:rPr>
              <a:t>macros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, input):</a:t>
            </a:r>
          </a:p>
          <a:p>
            <a:pPr marL="0" lvl="0" indent="0">
              <a:buNone/>
            </a:pP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   m, p, </a:t>
            </a:r>
            <a:r>
              <a:rPr lang="en-US" sz="2000" dirty="0" err="1">
                <a:solidFill>
                  <a:prstClr val="black"/>
                </a:solidFill>
                <a:latin typeface="Consolas" panose="020B0609020204030204" pitchFamily="49" charset="0"/>
              </a:rPr>
              <a:t>rhs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, input = </a:t>
            </a:r>
            <a:r>
              <a:rPr lang="en-US" sz="2000" dirty="0" err="1">
                <a:solidFill>
                  <a:prstClr val="black"/>
                </a:solidFill>
                <a:latin typeface="Consolas" panose="020B0609020204030204" pitchFamily="49" charset="0"/>
              </a:rPr>
              <a:t>ParseDefine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</a:p>
          <a:p>
            <a:pPr marL="0" lvl="0" indent="0">
              <a:buNone/>
            </a:pP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       </a:t>
            </a:r>
            <a:r>
              <a:rPr lang="en-US" sz="2000" dirty="0">
                <a:latin typeface="Consolas" panose="020B0609020204030204" pitchFamily="49" charset="0"/>
              </a:rPr>
              <a:t>macros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, input)</a:t>
            </a:r>
          </a:p>
          <a:p>
            <a:pPr marL="0" lv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macros[m] = (p, </a:t>
            </a:r>
            <a:r>
              <a:rPr lang="en-US" sz="2000" dirty="0" err="1">
                <a:latin typeface="Consolas" panose="020B0609020204030204" pitchFamily="49" charset="0"/>
              </a:rPr>
              <a:t>rhs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b="1" dirty="0">
                <a:latin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</a:rPr>
              <a:t> macros, input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200" dirty="0"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sz="2000" b="1" dirty="0" err="1">
                <a:solidFill>
                  <a:prstClr val="black"/>
                </a:solidFill>
                <a:latin typeface="Consolas" panose="020B0609020204030204" pitchFamily="49" charset="0"/>
              </a:rPr>
              <a:t>def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Consolas" panose="020B0609020204030204" pitchFamily="49" charset="0"/>
              </a:rPr>
              <a:t>ProcessUndef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latin typeface="Consolas" panose="020B0609020204030204" pitchFamily="49" charset="0"/>
              </a:rPr>
              <a:t>macros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, input):</a:t>
            </a:r>
          </a:p>
          <a:p>
            <a:pPr marL="0" lvl="0" indent="0">
              <a:buNone/>
            </a:pP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m, input =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ParseUndef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</a:p>
          <a:p>
            <a:pPr marL="0" lv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    macros, input)</a:t>
            </a:r>
          </a:p>
          <a:p>
            <a:pPr marL="0" lv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macros.pop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(m,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None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macros, input</a:t>
            </a:r>
            <a:endParaRPr lang="ru-RU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000" dirty="0">
              <a:latin typeface="Consolas" panose="020B0609020204030204" pitchFamily="49" charset="0"/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lang="en-US" sz="1900" b="1" dirty="0" err="1">
                <a:solidFill>
                  <a:prstClr val="black"/>
                </a:solidFill>
                <a:latin typeface="Consolas" panose="020B0609020204030204" pitchFamily="49" charset="0"/>
              </a:rPr>
              <a:t>def</a:t>
            </a:r>
            <a:r>
              <a:rPr lang="en-US" sz="19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900" dirty="0" err="1">
                <a:solidFill>
                  <a:prstClr val="black"/>
                </a:solidFill>
                <a:latin typeface="Consolas" panose="020B0609020204030204" pitchFamily="49" charset="0"/>
              </a:rPr>
              <a:t>ParseDefine</a:t>
            </a:r>
            <a:r>
              <a:rPr lang="en-US" sz="190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latin typeface="Consolas" panose="020B0609020204030204" pitchFamily="49" charset="0"/>
              </a:rPr>
              <a:t>macros</a:t>
            </a:r>
            <a:r>
              <a:rPr lang="en-US" sz="1900" dirty="0">
                <a:solidFill>
                  <a:prstClr val="black"/>
                </a:solidFill>
                <a:latin typeface="Consolas" panose="020B0609020204030204" pitchFamily="49" charset="0"/>
              </a:rPr>
              <a:t>, input):</a:t>
            </a:r>
          </a:p>
          <a:p>
            <a:pPr marL="0" lvl="0" indent="0">
              <a:buNone/>
            </a:pPr>
            <a:r>
              <a:rPr lang="ru-RU" sz="190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sz="1900" dirty="0">
                <a:solidFill>
                  <a:prstClr val="black"/>
                </a:solidFill>
                <a:latin typeface="Consolas" panose="020B0609020204030204" pitchFamily="49" charset="0"/>
              </a:rPr>
              <a:t># macro – </a:t>
            </a:r>
            <a:r>
              <a:rPr lang="ru-RU" sz="1900" dirty="0">
                <a:solidFill>
                  <a:prstClr val="black"/>
                </a:solidFill>
                <a:latin typeface="Consolas" panose="020B0609020204030204" pitchFamily="49" charset="0"/>
              </a:rPr>
              <a:t>имя макроса</a:t>
            </a:r>
          </a:p>
          <a:p>
            <a:pPr marL="0" lvl="0" indent="0">
              <a:buNone/>
            </a:pPr>
            <a:r>
              <a:rPr lang="en-US" sz="1900" dirty="0">
                <a:solidFill>
                  <a:prstClr val="black"/>
                </a:solidFill>
                <a:latin typeface="Consolas" panose="020B0609020204030204" pitchFamily="49" charset="0"/>
              </a:rPr>
              <a:t>    # </a:t>
            </a:r>
            <a:r>
              <a:rPr lang="en-US" sz="1900" dirty="0" err="1">
                <a:solidFill>
                  <a:prstClr val="black"/>
                </a:solidFill>
                <a:latin typeface="Consolas" panose="020B0609020204030204" pitchFamily="49" charset="0"/>
              </a:rPr>
              <a:t>params</a:t>
            </a:r>
            <a:r>
              <a:rPr lang="en-US" sz="1900" dirty="0">
                <a:solidFill>
                  <a:prstClr val="black"/>
                </a:solidFill>
                <a:latin typeface="Consolas" panose="020B0609020204030204" pitchFamily="49" charset="0"/>
              </a:rPr>
              <a:t> – </a:t>
            </a:r>
            <a:r>
              <a:rPr lang="ru-RU" sz="1900" dirty="0">
                <a:solidFill>
                  <a:prstClr val="black"/>
                </a:solidFill>
                <a:latin typeface="Consolas" panose="020B0609020204030204" pitchFamily="49" charset="0"/>
              </a:rPr>
              <a:t>список параметров</a:t>
            </a:r>
          </a:p>
          <a:p>
            <a:pPr marL="0" lvl="0" indent="0">
              <a:buNone/>
            </a:pPr>
            <a:r>
              <a:rPr lang="ru-RU" sz="190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sz="1900" dirty="0">
                <a:solidFill>
                  <a:prstClr val="black"/>
                </a:solidFill>
                <a:latin typeface="Consolas" panose="020B0609020204030204" pitchFamily="49" charset="0"/>
              </a:rPr>
              <a:t># </a:t>
            </a:r>
            <a:r>
              <a:rPr lang="en-US" sz="1900" dirty="0" err="1">
                <a:solidFill>
                  <a:prstClr val="black"/>
                </a:solidFill>
                <a:latin typeface="Consolas" panose="020B0609020204030204" pitchFamily="49" charset="0"/>
              </a:rPr>
              <a:t>rhs</a:t>
            </a:r>
            <a:r>
              <a:rPr lang="en-US" sz="1900" dirty="0">
                <a:solidFill>
                  <a:prstClr val="black"/>
                </a:solidFill>
                <a:latin typeface="Consolas" panose="020B0609020204030204" pitchFamily="49" charset="0"/>
              </a:rPr>
              <a:t> – </a:t>
            </a:r>
            <a:r>
              <a:rPr lang="ru-RU" sz="1900" dirty="0">
                <a:solidFill>
                  <a:prstClr val="black"/>
                </a:solidFill>
                <a:latin typeface="Consolas" panose="020B0609020204030204" pitchFamily="49" charset="0"/>
              </a:rPr>
              <a:t>список</a:t>
            </a:r>
            <a:r>
              <a:rPr lang="en-US" sz="19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ru-RU" sz="1900" dirty="0">
                <a:solidFill>
                  <a:prstClr val="black"/>
                </a:solidFill>
                <a:latin typeface="Consolas" panose="020B0609020204030204" pitchFamily="49" charset="0"/>
              </a:rPr>
              <a:t>лексем из правой части</a:t>
            </a:r>
          </a:p>
          <a:p>
            <a:pPr marL="0" lvl="0" indent="0">
              <a:buNone/>
            </a:pPr>
            <a:r>
              <a:rPr lang="en-US" sz="1900" dirty="0">
                <a:latin typeface="Consolas" panose="020B0609020204030204" pitchFamily="49" charset="0"/>
              </a:rPr>
              <a:t>   </a:t>
            </a:r>
            <a:r>
              <a:rPr lang="ru-RU" sz="1900" dirty="0">
                <a:latin typeface="Consolas" panose="020B0609020204030204" pitchFamily="49" charset="0"/>
              </a:rPr>
              <a:t> </a:t>
            </a:r>
            <a:r>
              <a:rPr lang="en-US" sz="1900" dirty="0">
                <a:latin typeface="Consolas" panose="020B0609020204030204" pitchFamily="49" charset="0"/>
              </a:rPr>
              <a:t># </a:t>
            </a:r>
            <a:r>
              <a:rPr lang="en-US" sz="1900" dirty="0" err="1">
                <a:latin typeface="Consolas" panose="020B0609020204030204" pitchFamily="49" charset="0"/>
              </a:rPr>
              <a:t>nextInput</a:t>
            </a:r>
            <a:r>
              <a:rPr lang="en-US" sz="1900" dirty="0">
                <a:latin typeface="Consolas" panose="020B0609020204030204" pitchFamily="49" charset="0"/>
              </a:rPr>
              <a:t> – </a:t>
            </a:r>
            <a:r>
              <a:rPr lang="ru-RU" sz="1900" dirty="0">
                <a:latin typeface="Consolas" panose="020B0609020204030204" pitchFamily="49" charset="0"/>
              </a:rPr>
              <a:t>строки</a:t>
            </a:r>
            <a:r>
              <a:rPr lang="en-US" sz="1900" dirty="0">
                <a:latin typeface="Consolas" panose="020B0609020204030204" pitchFamily="49" charset="0"/>
              </a:rPr>
              <a:t> </a:t>
            </a:r>
            <a:r>
              <a:rPr lang="ru-RU" sz="1900" dirty="0">
                <a:latin typeface="Consolas" panose="020B0609020204030204" pitchFamily="49" charset="0"/>
              </a:rPr>
              <a:t>после </a:t>
            </a:r>
            <a:r>
              <a:rPr lang="en-US" sz="1900" dirty="0">
                <a:latin typeface="Consolas" panose="020B0609020204030204" pitchFamily="49" charset="0"/>
              </a:rPr>
              <a:t>define</a:t>
            </a:r>
          </a:p>
          <a:p>
            <a:pPr marL="0" lvl="0" indent="0">
              <a:buNone/>
            </a:pPr>
            <a:r>
              <a:rPr lang="ru-RU" sz="190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sz="1900" dirty="0">
                <a:solidFill>
                  <a:prstClr val="black"/>
                </a:solidFill>
                <a:latin typeface="Consolas" panose="020B0609020204030204" pitchFamily="49" charset="0"/>
              </a:rPr>
              <a:t>...</a:t>
            </a:r>
          </a:p>
          <a:p>
            <a:pPr marL="0" lvl="0" indent="0">
              <a:buNone/>
            </a:pPr>
            <a:r>
              <a:rPr lang="en-US" sz="190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sz="1900" b="1" dirty="0">
                <a:solidFill>
                  <a:prstClr val="black"/>
                </a:solidFill>
                <a:latin typeface="Consolas" panose="020B0609020204030204" pitchFamily="49" charset="0"/>
              </a:rPr>
              <a:t>return</a:t>
            </a:r>
            <a:r>
              <a:rPr lang="en-US" sz="1900" dirty="0">
                <a:solidFill>
                  <a:prstClr val="black"/>
                </a:solidFill>
                <a:latin typeface="Consolas" panose="020B0609020204030204" pitchFamily="49" charset="0"/>
              </a:rPr>
              <a:t> (macro, </a:t>
            </a:r>
          </a:p>
          <a:p>
            <a:pPr marL="0" lvl="0" indent="0">
              <a:buNone/>
            </a:pPr>
            <a:r>
              <a:rPr lang="en-US" sz="1900" dirty="0">
                <a:solidFill>
                  <a:prstClr val="black"/>
                </a:solidFill>
                <a:latin typeface="Consolas" panose="020B0609020204030204" pitchFamily="49" charset="0"/>
              </a:rPr>
              <a:t>        </a:t>
            </a:r>
            <a:r>
              <a:rPr lang="en-US" sz="1900" dirty="0" err="1">
                <a:solidFill>
                  <a:prstClr val="black"/>
                </a:solidFill>
                <a:latin typeface="Consolas" panose="020B0609020204030204" pitchFamily="49" charset="0"/>
              </a:rPr>
              <a:t>params</a:t>
            </a:r>
            <a:r>
              <a:rPr lang="en-US" sz="1900" dirty="0">
                <a:solidFill>
                  <a:prstClr val="black"/>
                </a:solidFill>
                <a:latin typeface="Consolas" panose="020B0609020204030204" pitchFamily="49" charset="0"/>
              </a:rPr>
              <a:t>, </a:t>
            </a:r>
            <a:r>
              <a:rPr lang="en-US" sz="1900" dirty="0" err="1">
                <a:solidFill>
                  <a:prstClr val="black"/>
                </a:solidFill>
                <a:latin typeface="Consolas" panose="020B0609020204030204" pitchFamily="49" charset="0"/>
              </a:rPr>
              <a:t>rhs</a:t>
            </a:r>
            <a:r>
              <a:rPr lang="en-US" sz="1900" dirty="0">
                <a:solidFill>
                  <a:prstClr val="black"/>
                </a:solidFill>
                <a:latin typeface="Consolas" panose="020B0609020204030204" pitchFamily="49" charset="0"/>
              </a:rPr>
              <a:t>, </a:t>
            </a:r>
            <a:r>
              <a:rPr lang="en-US" sz="1900" dirty="0" err="1">
                <a:solidFill>
                  <a:prstClr val="black"/>
                </a:solidFill>
                <a:latin typeface="Consolas" panose="020B0609020204030204" pitchFamily="49" charset="0"/>
              </a:rPr>
              <a:t>nextInput</a:t>
            </a:r>
            <a:r>
              <a:rPr lang="en-US" sz="1900" dirty="0">
                <a:solidFill>
                  <a:prstClr val="black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>
              <a:buNone/>
            </a:pPr>
            <a:endParaRPr lang="en-US" sz="1900" b="1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sz="1900" b="1" dirty="0" err="1">
                <a:solidFill>
                  <a:prstClr val="black"/>
                </a:solidFill>
                <a:latin typeface="Consolas" panose="020B0609020204030204" pitchFamily="49" charset="0"/>
              </a:rPr>
              <a:t>def</a:t>
            </a:r>
            <a:r>
              <a:rPr lang="en-US" sz="19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900" dirty="0" err="1">
                <a:solidFill>
                  <a:prstClr val="black"/>
                </a:solidFill>
                <a:latin typeface="Consolas" panose="020B0609020204030204" pitchFamily="49" charset="0"/>
              </a:rPr>
              <a:t>ParseUndef</a:t>
            </a:r>
            <a:r>
              <a:rPr lang="en-US" sz="190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latin typeface="Consolas" panose="020B0609020204030204" pitchFamily="49" charset="0"/>
              </a:rPr>
              <a:t>macros</a:t>
            </a:r>
            <a:r>
              <a:rPr lang="en-US" sz="1900" dirty="0">
                <a:solidFill>
                  <a:prstClr val="black"/>
                </a:solidFill>
                <a:latin typeface="Consolas" panose="020B0609020204030204" pitchFamily="49" charset="0"/>
              </a:rPr>
              <a:t>, input):</a:t>
            </a:r>
          </a:p>
          <a:p>
            <a:pPr marL="0" lvl="0" indent="0">
              <a:buNone/>
            </a:pPr>
            <a:r>
              <a:rPr lang="ru-RU" sz="190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# macro – </a:t>
            </a:r>
            <a:r>
              <a:rPr lang="ru-RU" sz="1900" dirty="0">
                <a:solidFill>
                  <a:schemeClr val="bg1"/>
                </a:solidFill>
                <a:latin typeface="Consolas" panose="020B0609020204030204" pitchFamily="49" charset="0"/>
              </a:rPr>
              <a:t>имя макроса</a:t>
            </a:r>
          </a:p>
          <a:p>
            <a:pPr marL="0" lvl="0" indent="0">
              <a:buNone/>
            </a:pP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    # </a:t>
            </a:r>
            <a:r>
              <a:rPr lang="en-US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nextInput</a:t>
            </a: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 – </a:t>
            </a:r>
            <a:r>
              <a:rPr lang="ru-RU" sz="1900" dirty="0">
                <a:solidFill>
                  <a:schemeClr val="bg1"/>
                </a:solidFill>
                <a:latin typeface="Consolas" panose="020B0609020204030204" pitchFamily="49" charset="0"/>
              </a:rPr>
              <a:t>строки</a:t>
            </a: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1900" dirty="0">
                <a:solidFill>
                  <a:schemeClr val="bg1"/>
                </a:solidFill>
                <a:latin typeface="Consolas" panose="020B0609020204030204" pitchFamily="49" charset="0"/>
              </a:rPr>
              <a:t>после </a:t>
            </a:r>
            <a:r>
              <a:rPr lang="en-US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undef</a:t>
            </a:r>
            <a:endParaRPr lang="en-US" sz="19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ru-RU" sz="19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...</a:t>
            </a:r>
          </a:p>
          <a:p>
            <a:pPr marL="0" lvl="0" indent="0">
              <a:buNone/>
            </a:pP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9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 macro, </a:t>
            </a:r>
            <a:r>
              <a:rPr lang="en-US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nextInput</a:t>
            </a:r>
            <a:endParaRPr lang="en-US" sz="19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2185310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Определение макросов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lang="en-US" sz="2000" b="1" dirty="0" err="1">
                <a:solidFill>
                  <a:prstClr val="black"/>
                </a:solidFill>
                <a:latin typeface="Consolas" panose="020B0609020204030204" pitchFamily="49" charset="0"/>
              </a:rPr>
              <a:t>def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Consolas" panose="020B0609020204030204" pitchFamily="49" charset="0"/>
              </a:rPr>
              <a:t>ProcessDefine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latin typeface="Consolas" panose="020B0609020204030204" pitchFamily="49" charset="0"/>
              </a:rPr>
              <a:t>macros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, input):</a:t>
            </a:r>
          </a:p>
          <a:p>
            <a:pPr marL="0" lvl="0" indent="0">
              <a:buNone/>
            </a:pP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   m, p, </a:t>
            </a:r>
            <a:r>
              <a:rPr lang="en-US" sz="2000" dirty="0" err="1">
                <a:solidFill>
                  <a:prstClr val="black"/>
                </a:solidFill>
                <a:latin typeface="Consolas" panose="020B0609020204030204" pitchFamily="49" charset="0"/>
              </a:rPr>
              <a:t>rhs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, input = </a:t>
            </a:r>
            <a:r>
              <a:rPr lang="en-US" sz="2000" dirty="0" err="1">
                <a:solidFill>
                  <a:prstClr val="black"/>
                </a:solidFill>
                <a:latin typeface="Consolas" panose="020B0609020204030204" pitchFamily="49" charset="0"/>
              </a:rPr>
              <a:t>ParseDefine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</a:p>
          <a:p>
            <a:pPr marL="0" lvl="0" indent="0">
              <a:buNone/>
            </a:pP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       </a:t>
            </a:r>
            <a:r>
              <a:rPr lang="en-US" sz="2000" dirty="0">
                <a:latin typeface="Consolas" panose="020B0609020204030204" pitchFamily="49" charset="0"/>
              </a:rPr>
              <a:t>macros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, input)</a:t>
            </a:r>
          </a:p>
          <a:p>
            <a:pPr marL="0" lv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macros[m] = (p, </a:t>
            </a:r>
            <a:r>
              <a:rPr lang="en-US" sz="2000" dirty="0" err="1">
                <a:latin typeface="Consolas" panose="020B0609020204030204" pitchFamily="49" charset="0"/>
              </a:rPr>
              <a:t>rhs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b="1" dirty="0">
                <a:latin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</a:rPr>
              <a:t> macros, input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200" dirty="0"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sz="2000" b="1" dirty="0" err="1">
                <a:solidFill>
                  <a:prstClr val="black"/>
                </a:solidFill>
                <a:latin typeface="Consolas" panose="020B0609020204030204" pitchFamily="49" charset="0"/>
              </a:rPr>
              <a:t>def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Consolas" panose="020B0609020204030204" pitchFamily="49" charset="0"/>
              </a:rPr>
              <a:t>ProcessUndef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latin typeface="Consolas" panose="020B0609020204030204" pitchFamily="49" charset="0"/>
              </a:rPr>
              <a:t>macros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, input):</a:t>
            </a:r>
          </a:p>
          <a:p>
            <a:pPr marL="0" lvl="0" indent="0">
              <a:buNone/>
            </a:pP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   m, input = </a:t>
            </a:r>
            <a:r>
              <a:rPr lang="en-US" sz="2000" dirty="0" err="1">
                <a:solidFill>
                  <a:prstClr val="black"/>
                </a:solidFill>
                <a:latin typeface="Consolas" panose="020B0609020204030204" pitchFamily="49" charset="0"/>
              </a:rPr>
              <a:t>ParseUndef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</a:p>
          <a:p>
            <a:pPr marL="0" lvl="0" indent="0">
              <a:buNone/>
            </a:pP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       </a:t>
            </a:r>
            <a:r>
              <a:rPr lang="en-US" sz="2000" dirty="0">
                <a:latin typeface="Consolas" panose="020B0609020204030204" pitchFamily="49" charset="0"/>
              </a:rPr>
              <a:t>macros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, input)</a:t>
            </a:r>
          </a:p>
          <a:p>
            <a:pPr marL="0" lv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</a:rPr>
              <a:t>macros.pop</a:t>
            </a:r>
            <a:r>
              <a:rPr lang="en-US" sz="2000" dirty="0">
                <a:latin typeface="Consolas" panose="020B0609020204030204" pitchFamily="49" charset="0"/>
              </a:rPr>
              <a:t>(m, </a:t>
            </a:r>
            <a:r>
              <a:rPr lang="en-US" sz="2000" b="1" dirty="0">
                <a:latin typeface="Consolas" panose="020B0609020204030204" pitchFamily="49" charset="0"/>
              </a:rPr>
              <a:t>None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b="1" dirty="0">
                <a:latin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</a:rPr>
              <a:t> macros, input</a:t>
            </a:r>
            <a:endParaRPr lang="ru-RU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000" dirty="0">
              <a:latin typeface="Consolas" panose="020B0609020204030204" pitchFamily="49" charset="0"/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lang="en-US" sz="1900" b="1" dirty="0" err="1">
                <a:solidFill>
                  <a:prstClr val="black"/>
                </a:solidFill>
                <a:latin typeface="Consolas" panose="020B0609020204030204" pitchFamily="49" charset="0"/>
              </a:rPr>
              <a:t>def</a:t>
            </a:r>
            <a:r>
              <a:rPr lang="en-US" sz="19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900" dirty="0" err="1">
                <a:solidFill>
                  <a:prstClr val="black"/>
                </a:solidFill>
                <a:latin typeface="Consolas" panose="020B0609020204030204" pitchFamily="49" charset="0"/>
              </a:rPr>
              <a:t>ParseDefine</a:t>
            </a:r>
            <a:r>
              <a:rPr lang="en-US" sz="190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latin typeface="Consolas" panose="020B0609020204030204" pitchFamily="49" charset="0"/>
              </a:rPr>
              <a:t>macros</a:t>
            </a:r>
            <a:r>
              <a:rPr lang="en-US" sz="1900" dirty="0">
                <a:solidFill>
                  <a:prstClr val="black"/>
                </a:solidFill>
                <a:latin typeface="Consolas" panose="020B0609020204030204" pitchFamily="49" charset="0"/>
              </a:rPr>
              <a:t>, input):</a:t>
            </a:r>
          </a:p>
          <a:p>
            <a:pPr marL="0" lvl="0" indent="0">
              <a:buNone/>
            </a:pPr>
            <a:r>
              <a:rPr lang="ru-RU" sz="190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sz="1900" dirty="0">
                <a:solidFill>
                  <a:prstClr val="black"/>
                </a:solidFill>
                <a:latin typeface="Consolas" panose="020B0609020204030204" pitchFamily="49" charset="0"/>
              </a:rPr>
              <a:t># macro – </a:t>
            </a:r>
            <a:r>
              <a:rPr lang="ru-RU" sz="1900" dirty="0">
                <a:solidFill>
                  <a:prstClr val="black"/>
                </a:solidFill>
                <a:latin typeface="Consolas" panose="020B0609020204030204" pitchFamily="49" charset="0"/>
              </a:rPr>
              <a:t>имя макроса</a:t>
            </a:r>
          </a:p>
          <a:p>
            <a:pPr marL="0" lvl="0" indent="0">
              <a:buNone/>
            </a:pPr>
            <a:r>
              <a:rPr lang="en-US" sz="1900" dirty="0">
                <a:solidFill>
                  <a:prstClr val="black"/>
                </a:solidFill>
                <a:latin typeface="Consolas" panose="020B0609020204030204" pitchFamily="49" charset="0"/>
              </a:rPr>
              <a:t>    # </a:t>
            </a:r>
            <a:r>
              <a:rPr lang="en-US" sz="1900" dirty="0" err="1">
                <a:solidFill>
                  <a:prstClr val="black"/>
                </a:solidFill>
                <a:latin typeface="Consolas" panose="020B0609020204030204" pitchFamily="49" charset="0"/>
              </a:rPr>
              <a:t>params</a:t>
            </a:r>
            <a:r>
              <a:rPr lang="en-US" sz="1900" dirty="0">
                <a:solidFill>
                  <a:prstClr val="black"/>
                </a:solidFill>
                <a:latin typeface="Consolas" panose="020B0609020204030204" pitchFamily="49" charset="0"/>
              </a:rPr>
              <a:t> – </a:t>
            </a:r>
            <a:r>
              <a:rPr lang="ru-RU" sz="1900" dirty="0">
                <a:solidFill>
                  <a:prstClr val="black"/>
                </a:solidFill>
                <a:latin typeface="Consolas" panose="020B0609020204030204" pitchFamily="49" charset="0"/>
              </a:rPr>
              <a:t>список параметров</a:t>
            </a:r>
          </a:p>
          <a:p>
            <a:pPr marL="0" lvl="0" indent="0">
              <a:buNone/>
            </a:pPr>
            <a:r>
              <a:rPr lang="ru-RU" sz="190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sz="1900" dirty="0">
                <a:solidFill>
                  <a:prstClr val="black"/>
                </a:solidFill>
                <a:latin typeface="Consolas" panose="020B0609020204030204" pitchFamily="49" charset="0"/>
              </a:rPr>
              <a:t># </a:t>
            </a:r>
            <a:r>
              <a:rPr lang="en-US" sz="1900" dirty="0" err="1">
                <a:solidFill>
                  <a:prstClr val="black"/>
                </a:solidFill>
                <a:latin typeface="Consolas" panose="020B0609020204030204" pitchFamily="49" charset="0"/>
              </a:rPr>
              <a:t>rhs</a:t>
            </a:r>
            <a:r>
              <a:rPr lang="en-US" sz="1900" dirty="0">
                <a:solidFill>
                  <a:prstClr val="black"/>
                </a:solidFill>
                <a:latin typeface="Consolas" panose="020B0609020204030204" pitchFamily="49" charset="0"/>
              </a:rPr>
              <a:t> – </a:t>
            </a:r>
            <a:r>
              <a:rPr lang="ru-RU" sz="1900" dirty="0">
                <a:solidFill>
                  <a:prstClr val="black"/>
                </a:solidFill>
                <a:latin typeface="Consolas" panose="020B0609020204030204" pitchFamily="49" charset="0"/>
              </a:rPr>
              <a:t>список</a:t>
            </a:r>
            <a:r>
              <a:rPr lang="en-US" sz="19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ru-RU" sz="1900" dirty="0">
                <a:solidFill>
                  <a:prstClr val="black"/>
                </a:solidFill>
                <a:latin typeface="Consolas" panose="020B0609020204030204" pitchFamily="49" charset="0"/>
              </a:rPr>
              <a:t>лексем из правой части</a:t>
            </a:r>
          </a:p>
          <a:p>
            <a:pPr marL="0" lvl="0" indent="0">
              <a:buNone/>
            </a:pPr>
            <a:r>
              <a:rPr lang="en-US" sz="1900" dirty="0">
                <a:latin typeface="Consolas" panose="020B0609020204030204" pitchFamily="49" charset="0"/>
              </a:rPr>
              <a:t>   </a:t>
            </a:r>
            <a:r>
              <a:rPr lang="ru-RU" sz="1900" dirty="0">
                <a:latin typeface="Consolas" panose="020B0609020204030204" pitchFamily="49" charset="0"/>
              </a:rPr>
              <a:t> </a:t>
            </a:r>
            <a:r>
              <a:rPr lang="en-US" sz="1900" dirty="0">
                <a:latin typeface="Consolas" panose="020B0609020204030204" pitchFamily="49" charset="0"/>
              </a:rPr>
              <a:t># </a:t>
            </a:r>
            <a:r>
              <a:rPr lang="en-US" sz="1900" dirty="0" err="1">
                <a:latin typeface="Consolas" panose="020B0609020204030204" pitchFamily="49" charset="0"/>
              </a:rPr>
              <a:t>nextInput</a:t>
            </a:r>
            <a:r>
              <a:rPr lang="en-US" sz="1900" dirty="0">
                <a:latin typeface="Consolas" panose="020B0609020204030204" pitchFamily="49" charset="0"/>
              </a:rPr>
              <a:t> – </a:t>
            </a:r>
            <a:r>
              <a:rPr lang="ru-RU" sz="1900" dirty="0">
                <a:latin typeface="Consolas" panose="020B0609020204030204" pitchFamily="49" charset="0"/>
              </a:rPr>
              <a:t>строки</a:t>
            </a:r>
            <a:r>
              <a:rPr lang="en-US" sz="1900" dirty="0">
                <a:latin typeface="Consolas" panose="020B0609020204030204" pitchFamily="49" charset="0"/>
              </a:rPr>
              <a:t> </a:t>
            </a:r>
            <a:r>
              <a:rPr lang="ru-RU" sz="1900" dirty="0">
                <a:latin typeface="Consolas" panose="020B0609020204030204" pitchFamily="49" charset="0"/>
              </a:rPr>
              <a:t>после </a:t>
            </a:r>
            <a:r>
              <a:rPr lang="en-US" sz="1900" dirty="0">
                <a:latin typeface="Consolas" panose="020B0609020204030204" pitchFamily="49" charset="0"/>
              </a:rPr>
              <a:t>define</a:t>
            </a:r>
          </a:p>
          <a:p>
            <a:pPr marL="0" lvl="0" indent="0">
              <a:buNone/>
            </a:pPr>
            <a:r>
              <a:rPr lang="ru-RU" sz="190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sz="1900" dirty="0">
                <a:solidFill>
                  <a:prstClr val="black"/>
                </a:solidFill>
                <a:latin typeface="Consolas" panose="020B0609020204030204" pitchFamily="49" charset="0"/>
              </a:rPr>
              <a:t>...</a:t>
            </a:r>
          </a:p>
          <a:p>
            <a:pPr marL="0" lvl="0" indent="0">
              <a:buNone/>
            </a:pPr>
            <a:r>
              <a:rPr lang="en-US" sz="190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sz="1900" b="1" dirty="0">
                <a:solidFill>
                  <a:prstClr val="black"/>
                </a:solidFill>
                <a:latin typeface="Consolas" panose="020B0609020204030204" pitchFamily="49" charset="0"/>
              </a:rPr>
              <a:t>return</a:t>
            </a:r>
            <a:r>
              <a:rPr lang="en-US" sz="1900" dirty="0">
                <a:solidFill>
                  <a:prstClr val="black"/>
                </a:solidFill>
                <a:latin typeface="Consolas" panose="020B0609020204030204" pitchFamily="49" charset="0"/>
              </a:rPr>
              <a:t> (macro, </a:t>
            </a:r>
          </a:p>
          <a:p>
            <a:pPr marL="0" lvl="0" indent="0">
              <a:buNone/>
            </a:pPr>
            <a:r>
              <a:rPr lang="en-US" sz="1900" dirty="0">
                <a:solidFill>
                  <a:prstClr val="black"/>
                </a:solidFill>
                <a:latin typeface="Consolas" panose="020B0609020204030204" pitchFamily="49" charset="0"/>
              </a:rPr>
              <a:t>        </a:t>
            </a:r>
            <a:r>
              <a:rPr lang="en-US" sz="1900" dirty="0" err="1">
                <a:solidFill>
                  <a:prstClr val="black"/>
                </a:solidFill>
                <a:latin typeface="Consolas" panose="020B0609020204030204" pitchFamily="49" charset="0"/>
              </a:rPr>
              <a:t>params</a:t>
            </a:r>
            <a:r>
              <a:rPr lang="en-US" sz="1900" dirty="0">
                <a:solidFill>
                  <a:prstClr val="black"/>
                </a:solidFill>
                <a:latin typeface="Consolas" panose="020B0609020204030204" pitchFamily="49" charset="0"/>
              </a:rPr>
              <a:t>, </a:t>
            </a:r>
            <a:r>
              <a:rPr lang="en-US" sz="1900" dirty="0" err="1">
                <a:solidFill>
                  <a:prstClr val="black"/>
                </a:solidFill>
                <a:latin typeface="Consolas" panose="020B0609020204030204" pitchFamily="49" charset="0"/>
              </a:rPr>
              <a:t>rhs</a:t>
            </a:r>
            <a:r>
              <a:rPr lang="en-US" sz="1900" dirty="0">
                <a:solidFill>
                  <a:prstClr val="black"/>
                </a:solidFill>
                <a:latin typeface="Consolas" panose="020B0609020204030204" pitchFamily="49" charset="0"/>
              </a:rPr>
              <a:t>, </a:t>
            </a:r>
            <a:r>
              <a:rPr lang="en-US" sz="1900" dirty="0" err="1">
                <a:solidFill>
                  <a:prstClr val="black"/>
                </a:solidFill>
                <a:latin typeface="Consolas" panose="020B0609020204030204" pitchFamily="49" charset="0"/>
              </a:rPr>
              <a:t>nextInput</a:t>
            </a:r>
            <a:r>
              <a:rPr lang="en-US" sz="1900" dirty="0">
                <a:solidFill>
                  <a:prstClr val="black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>
              <a:buNone/>
            </a:pPr>
            <a:endParaRPr lang="en-US" sz="1900" b="1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sz="1900" b="1" dirty="0" err="1">
                <a:solidFill>
                  <a:prstClr val="black"/>
                </a:solidFill>
                <a:latin typeface="Consolas" panose="020B0609020204030204" pitchFamily="49" charset="0"/>
              </a:rPr>
              <a:t>def</a:t>
            </a:r>
            <a:r>
              <a:rPr lang="en-US" sz="19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900" dirty="0" err="1">
                <a:solidFill>
                  <a:prstClr val="black"/>
                </a:solidFill>
                <a:latin typeface="Consolas" panose="020B0609020204030204" pitchFamily="49" charset="0"/>
              </a:rPr>
              <a:t>ParseUndef</a:t>
            </a:r>
            <a:r>
              <a:rPr lang="en-US" sz="190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latin typeface="Consolas" panose="020B0609020204030204" pitchFamily="49" charset="0"/>
              </a:rPr>
              <a:t>macros</a:t>
            </a:r>
            <a:r>
              <a:rPr lang="en-US" sz="1900" dirty="0">
                <a:solidFill>
                  <a:prstClr val="black"/>
                </a:solidFill>
                <a:latin typeface="Consolas" panose="020B0609020204030204" pitchFamily="49" charset="0"/>
              </a:rPr>
              <a:t>, input):</a:t>
            </a:r>
          </a:p>
          <a:p>
            <a:pPr marL="0" lvl="0" indent="0">
              <a:buNone/>
            </a:pPr>
            <a:r>
              <a:rPr lang="ru-RU" sz="190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# macro – </a:t>
            </a:r>
            <a:r>
              <a:rPr lang="ru-RU" sz="1900" dirty="0">
                <a:solidFill>
                  <a:schemeClr val="bg1"/>
                </a:solidFill>
                <a:latin typeface="Consolas" panose="020B0609020204030204" pitchFamily="49" charset="0"/>
              </a:rPr>
              <a:t>имя макроса</a:t>
            </a:r>
          </a:p>
          <a:p>
            <a:pPr marL="0" lvl="0" indent="0">
              <a:buNone/>
            </a:pP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    # </a:t>
            </a:r>
            <a:r>
              <a:rPr lang="en-US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nextInput</a:t>
            </a: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 – </a:t>
            </a:r>
            <a:r>
              <a:rPr lang="ru-RU" sz="1900" dirty="0">
                <a:solidFill>
                  <a:schemeClr val="bg1"/>
                </a:solidFill>
                <a:latin typeface="Consolas" panose="020B0609020204030204" pitchFamily="49" charset="0"/>
              </a:rPr>
              <a:t>строки</a:t>
            </a: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1900" dirty="0">
                <a:solidFill>
                  <a:schemeClr val="bg1"/>
                </a:solidFill>
                <a:latin typeface="Consolas" panose="020B0609020204030204" pitchFamily="49" charset="0"/>
              </a:rPr>
              <a:t>после </a:t>
            </a:r>
            <a:r>
              <a:rPr lang="en-US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undef</a:t>
            </a:r>
            <a:endParaRPr lang="en-US" sz="19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ru-RU" sz="19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...</a:t>
            </a:r>
          </a:p>
          <a:p>
            <a:pPr marL="0" lvl="0" indent="0">
              <a:buNone/>
            </a:pP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9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 macro, </a:t>
            </a:r>
            <a:r>
              <a:rPr lang="en-US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nextInput</a:t>
            </a:r>
            <a:endParaRPr lang="en-US" sz="19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3599859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Определение макросов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lang="en-US" sz="2000" b="1" dirty="0" err="1">
                <a:solidFill>
                  <a:prstClr val="black"/>
                </a:solidFill>
                <a:latin typeface="Consolas" panose="020B0609020204030204" pitchFamily="49" charset="0"/>
              </a:rPr>
              <a:t>def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Consolas" panose="020B0609020204030204" pitchFamily="49" charset="0"/>
              </a:rPr>
              <a:t>ProcessDefine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latin typeface="Consolas" panose="020B0609020204030204" pitchFamily="49" charset="0"/>
              </a:rPr>
              <a:t>macros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, input):</a:t>
            </a:r>
          </a:p>
          <a:p>
            <a:pPr marL="0" lvl="0" indent="0">
              <a:buNone/>
            </a:pP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   m, p, </a:t>
            </a:r>
            <a:r>
              <a:rPr lang="en-US" sz="2000" dirty="0" err="1">
                <a:solidFill>
                  <a:prstClr val="black"/>
                </a:solidFill>
                <a:latin typeface="Consolas" panose="020B0609020204030204" pitchFamily="49" charset="0"/>
              </a:rPr>
              <a:t>rhs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, input = </a:t>
            </a:r>
            <a:r>
              <a:rPr lang="en-US" sz="2000" dirty="0" err="1">
                <a:solidFill>
                  <a:prstClr val="black"/>
                </a:solidFill>
                <a:latin typeface="Consolas" panose="020B0609020204030204" pitchFamily="49" charset="0"/>
              </a:rPr>
              <a:t>ParseDefine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</a:p>
          <a:p>
            <a:pPr marL="0" lvl="0" indent="0">
              <a:buNone/>
            </a:pP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       </a:t>
            </a:r>
            <a:r>
              <a:rPr lang="en-US" sz="2000" dirty="0">
                <a:latin typeface="Consolas" panose="020B0609020204030204" pitchFamily="49" charset="0"/>
              </a:rPr>
              <a:t>macros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, input)</a:t>
            </a:r>
          </a:p>
          <a:p>
            <a:pPr marL="0" lv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macros[m] = (p, </a:t>
            </a:r>
            <a:r>
              <a:rPr lang="en-US" sz="2000" dirty="0" err="1">
                <a:latin typeface="Consolas" panose="020B0609020204030204" pitchFamily="49" charset="0"/>
              </a:rPr>
              <a:t>rhs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b="1" dirty="0">
                <a:latin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</a:rPr>
              <a:t> macros, input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200" dirty="0"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sz="2000" b="1" dirty="0" err="1">
                <a:solidFill>
                  <a:prstClr val="black"/>
                </a:solidFill>
                <a:latin typeface="Consolas" panose="020B0609020204030204" pitchFamily="49" charset="0"/>
              </a:rPr>
              <a:t>def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Consolas" panose="020B0609020204030204" pitchFamily="49" charset="0"/>
              </a:rPr>
              <a:t>ProcessUndef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latin typeface="Consolas" panose="020B0609020204030204" pitchFamily="49" charset="0"/>
              </a:rPr>
              <a:t>macros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, input):</a:t>
            </a:r>
          </a:p>
          <a:p>
            <a:pPr marL="0" lvl="0" indent="0">
              <a:buNone/>
            </a:pP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   m, input = </a:t>
            </a:r>
            <a:r>
              <a:rPr lang="en-US" sz="2000" dirty="0" err="1">
                <a:solidFill>
                  <a:prstClr val="black"/>
                </a:solidFill>
                <a:latin typeface="Consolas" panose="020B0609020204030204" pitchFamily="49" charset="0"/>
              </a:rPr>
              <a:t>ParseUndef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</a:p>
          <a:p>
            <a:pPr marL="0" lvl="0" indent="0">
              <a:buNone/>
            </a:pP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       </a:t>
            </a:r>
            <a:r>
              <a:rPr lang="en-US" sz="2000" dirty="0">
                <a:latin typeface="Consolas" panose="020B0609020204030204" pitchFamily="49" charset="0"/>
              </a:rPr>
              <a:t>macros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, input)</a:t>
            </a:r>
          </a:p>
          <a:p>
            <a:pPr marL="0" lv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</a:rPr>
              <a:t>macros.pop</a:t>
            </a:r>
            <a:r>
              <a:rPr lang="en-US" sz="2000" dirty="0">
                <a:latin typeface="Consolas" panose="020B0609020204030204" pitchFamily="49" charset="0"/>
              </a:rPr>
              <a:t>(m, </a:t>
            </a:r>
            <a:r>
              <a:rPr lang="en-US" sz="2000" b="1" dirty="0">
                <a:latin typeface="Consolas" panose="020B0609020204030204" pitchFamily="49" charset="0"/>
              </a:rPr>
              <a:t>None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b="1" dirty="0">
                <a:latin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</a:rPr>
              <a:t> macros, input</a:t>
            </a:r>
            <a:endParaRPr lang="ru-RU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000" dirty="0">
              <a:latin typeface="Consolas" panose="020B0609020204030204" pitchFamily="49" charset="0"/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lang="en-US" sz="1900" b="1" dirty="0" err="1">
                <a:solidFill>
                  <a:prstClr val="black"/>
                </a:solidFill>
                <a:latin typeface="Consolas" panose="020B0609020204030204" pitchFamily="49" charset="0"/>
              </a:rPr>
              <a:t>def</a:t>
            </a:r>
            <a:r>
              <a:rPr lang="en-US" sz="19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900" dirty="0" err="1">
                <a:solidFill>
                  <a:prstClr val="black"/>
                </a:solidFill>
                <a:latin typeface="Consolas" panose="020B0609020204030204" pitchFamily="49" charset="0"/>
              </a:rPr>
              <a:t>ParseDefine</a:t>
            </a:r>
            <a:r>
              <a:rPr lang="en-US" sz="190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latin typeface="Consolas" panose="020B0609020204030204" pitchFamily="49" charset="0"/>
              </a:rPr>
              <a:t>macros</a:t>
            </a:r>
            <a:r>
              <a:rPr lang="en-US" sz="1900" dirty="0">
                <a:solidFill>
                  <a:prstClr val="black"/>
                </a:solidFill>
                <a:latin typeface="Consolas" panose="020B0609020204030204" pitchFamily="49" charset="0"/>
              </a:rPr>
              <a:t>, input):</a:t>
            </a:r>
          </a:p>
          <a:p>
            <a:pPr marL="0" lvl="0" indent="0">
              <a:buNone/>
            </a:pPr>
            <a:r>
              <a:rPr lang="ru-RU" sz="190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sz="1900" dirty="0">
                <a:solidFill>
                  <a:prstClr val="black"/>
                </a:solidFill>
                <a:latin typeface="Consolas" panose="020B0609020204030204" pitchFamily="49" charset="0"/>
              </a:rPr>
              <a:t># macro – </a:t>
            </a:r>
            <a:r>
              <a:rPr lang="ru-RU" sz="1900" dirty="0">
                <a:solidFill>
                  <a:prstClr val="black"/>
                </a:solidFill>
                <a:latin typeface="Consolas" panose="020B0609020204030204" pitchFamily="49" charset="0"/>
              </a:rPr>
              <a:t>имя макроса</a:t>
            </a:r>
          </a:p>
          <a:p>
            <a:pPr marL="0" lvl="0" indent="0">
              <a:buNone/>
            </a:pPr>
            <a:r>
              <a:rPr lang="en-US" sz="1900" dirty="0">
                <a:solidFill>
                  <a:prstClr val="black"/>
                </a:solidFill>
                <a:latin typeface="Consolas" panose="020B0609020204030204" pitchFamily="49" charset="0"/>
              </a:rPr>
              <a:t>    # </a:t>
            </a:r>
            <a:r>
              <a:rPr lang="en-US" sz="1900" dirty="0" err="1">
                <a:solidFill>
                  <a:prstClr val="black"/>
                </a:solidFill>
                <a:latin typeface="Consolas" panose="020B0609020204030204" pitchFamily="49" charset="0"/>
              </a:rPr>
              <a:t>params</a:t>
            </a:r>
            <a:r>
              <a:rPr lang="en-US" sz="1900" dirty="0">
                <a:solidFill>
                  <a:prstClr val="black"/>
                </a:solidFill>
                <a:latin typeface="Consolas" panose="020B0609020204030204" pitchFamily="49" charset="0"/>
              </a:rPr>
              <a:t> – </a:t>
            </a:r>
            <a:r>
              <a:rPr lang="ru-RU" sz="1900" dirty="0">
                <a:solidFill>
                  <a:prstClr val="black"/>
                </a:solidFill>
                <a:latin typeface="Consolas" panose="020B0609020204030204" pitchFamily="49" charset="0"/>
              </a:rPr>
              <a:t>список параметров</a:t>
            </a:r>
          </a:p>
          <a:p>
            <a:pPr marL="0" lvl="0" indent="0">
              <a:buNone/>
            </a:pPr>
            <a:r>
              <a:rPr lang="ru-RU" sz="190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sz="1900" dirty="0">
                <a:solidFill>
                  <a:prstClr val="black"/>
                </a:solidFill>
                <a:latin typeface="Consolas" panose="020B0609020204030204" pitchFamily="49" charset="0"/>
              </a:rPr>
              <a:t># </a:t>
            </a:r>
            <a:r>
              <a:rPr lang="en-US" sz="1900" dirty="0" err="1">
                <a:solidFill>
                  <a:prstClr val="black"/>
                </a:solidFill>
                <a:latin typeface="Consolas" panose="020B0609020204030204" pitchFamily="49" charset="0"/>
              </a:rPr>
              <a:t>rhs</a:t>
            </a:r>
            <a:r>
              <a:rPr lang="en-US" sz="1900" dirty="0">
                <a:solidFill>
                  <a:prstClr val="black"/>
                </a:solidFill>
                <a:latin typeface="Consolas" panose="020B0609020204030204" pitchFamily="49" charset="0"/>
              </a:rPr>
              <a:t> – </a:t>
            </a:r>
            <a:r>
              <a:rPr lang="ru-RU" sz="1900" dirty="0">
                <a:solidFill>
                  <a:prstClr val="black"/>
                </a:solidFill>
                <a:latin typeface="Consolas" panose="020B0609020204030204" pitchFamily="49" charset="0"/>
              </a:rPr>
              <a:t>список</a:t>
            </a:r>
            <a:r>
              <a:rPr lang="en-US" sz="19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ru-RU" sz="1900" dirty="0">
                <a:solidFill>
                  <a:prstClr val="black"/>
                </a:solidFill>
                <a:latin typeface="Consolas" panose="020B0609020204030204" pitchFamily="49" charset="0"/>
              </a:rPr>
              <a:t>лексем из правой части</a:t>
            </a:r>
          </a:p>
          <a:p>
            <a:pPr marL="0" lvl="0" indent="0">
              <a:buNone/>
            </a:pPr>
            <a:r>
              <a:rPr lang="en-US" sz="1900" dirty="0">
                <a:latin typeface="Consolas" panose="020B0609020204030204" pitchFamily="49" charset="0"/>
              </a:rPr>
              <a:t>   </a:t>
            </a:r>
            <a:r>
              <a:rPr lang="ru-RU" sz="1900" dirty="0">
                <a:latin typeface="Consolas" panose="020B0609020204030204" pitchFamily="49" charset="0"/>
              </a:rPr>
              <a:t> </a:t>
            </a:r>
            <a:r>
              <a:rPr lang="en-US" sz="1900" dirty="0">
                <a:latin typeface="Consolas" panose="020B0609020204030204" pitchFamily="49" charset="0"/>
              </a:rPr>
              <a:t># </a:t>
            </a:r>
            <a:r>
              <a:rPr lang="en-US" sz="1900" dirty="0" err="1">
                <a:latin typeface="Consolas" panose="020B0609020204030204" pitchFamily="49" charset="0"/>
              </a:rPr>
              <a:t>nextInput</a:t>
            </a:r>
            <a:r>
              <a:rPr lang="en-US" sz="1900" dirty="0">
                <a:latin typeface="Consolas" panose="020B0609020204030204" pitchFamily="49" charset="0"/>
              </a:rPr>
              <a:t> – </a:t>
            </a:r>
            <a:r>
              <a:rPr lang="ru-RU" sz="1900" dirty="0">
                <a:latin typeface="Consolas" panose="020B0609020204030204" pitchFamily="49" charset="0"/>
              </a:rPr>
              <a:t>строки</a:t>
            </a:r>
            <a:r>
              <a:rPr lang="en-US" sz="1900" dirty="0">
                <a:latin typeface="Consolas" panose="020B0609020204030204" pitchFamily="49" charset="0"/>
              </a:rPr>
              <a:t> </a:t>
            </a:r>
            <a:r>
              <a:rPr lang="ru-RU" sz="1900" dirty="0">
                <a:latin typeface="Consolas" panose="020B0609020204030204" pitchFamily="49" charset="0"/>
              </a:rPr>
              <a:t>после </a:t>
            </a:r>
            <a:r>
              <a:rPr lang="en-US" sz="1900" dirty="0">
                <a:latin typeface="Consolas" panose="020B0609020204030204" pitchFamily="49" charset="0"/>
              </a:rPr>
              <a:t>define</a:t>
            </a:r>
          </a:p>
          <a:p>
            <a:pPr marL="0" lvl="0" indent="0">
              <a:buNone/>
            </a:pPr>
            <a:r>
              <a:rPr lang="ru-RU" sz="190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sz="1900" dirty="0">
                <a:solidFill>
                  <a:prstClr val="black"/>
                </a:solidFill>
                <a:latin typeface="Consolas" panose="020B0609020204030204" pitchFamily="49" charset="0"/>
              </a:rPr>
              <a:t>...</a:t>
            </a:r>
          </a:p>
          <a:p>
            <a:pPr marL="0" lvl="0" indent="0">
              <a:buNone/>
            </a:pPr>
            <a:r>
              <a:rPr lang="en-US" sz="190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sz="1900" b="1" dirty="0">
                <a:solidFill>
                  <a:prstClr val="black"/>
                </a:solidFill>
                <a:latin typeface="Consolas" panose="020B0609020204030204" pitchFamily="49" charset="0"/>
              </a:rPr>
              <a:t>return</a:t>
            </a:r>
            <a:r>
              <a:rPr lang="en-US" sz="1900" dirty="0">
                <a:solidFill>
                  <a:prstClr val="black"/>
                </a:solidFill>
                <a:latin typeface="Consolas" panose="020B0609020204030204" pitchFamily="49" charset="0"/>
              </a:rPr>
              <a:t> (macro, </a:t>
            </a:r>
          </a:p>
          <a:p>
            <a:pPr marL="0" lvl="0" indent="0">
              <a:buNone/>
            </a:pPr>
            <a:r>
              <a:rPr lang="en-US" sz="1900" dirty="0">
                <a:solidFill>
                  <a:prstClr val="black"/>
                </a:solidFill>
                <a:latin typeface="Consolas" panose="020B0609020204030204" pitchFamily="49" charset="0"/>
              </a:rPr>
              <a:t>        </a:t>
            </a:r>
            <a:r>
              <a:rPr lang="en-US" sz="1900" dirty="0" err="1">
                <a:solidFill>
                  <a:prstClr val="black"/>
                </a:solidFill>
                <a:latin typeface="Consolas" panose="020B0609020204030204" pitchFamily="49" charset="0"/>
              </a:rPr>
              <a:t>params</a:t>
            </a:r>
            <a:r>
              <a:rPr lang="en-US" sz="1900" dirty="0">
                <a:solidFill>
                  <a:prstClr val="black"/>
                </a:solidFill>
                <a:latin typeface="Consolas" panose="020B0609020204030204" pitchFamily="49" charset="0"/>
              </a:rPr>
              <a:t>, </a:t>
            </a:r>
            <a:r>
              <a:rPr lang="en-US" sz="1900" dirty="0" err="1">
                <a:solidFill>
                  <a:prstClr val="black"/>
                </a:solidFill>
                <a:latin typeface="Consolas" panose="020B0609020204030204" pitchFamily="49" charset="0"/>
              </a:rPr>
              <a:t>rhs</a:t>
            </a:r>
            <a:r>
              <a:rPr lang="en-US" sz="1900" dirty="0">
                <a:solidFill>
                  <a:prstClr val="black"/>
                </a:solidFill>
                <a:latin typeface="Consolas" panose="020B0609020204030204" pitchFamily="49" charset="0"/>
              </a:rPr>
              <a:t>, </a:t>
            </a:r>
            <a:r>
              <a:rPr lang="en-US" sz="1900" dirty="0" err="1">
                <a:solidFill>
                  <a:prstClr val="black"/>
                </a:solidFill>
                <a:latin typeface="Consolas" panose="020B0609020204030204" pitchFamily="49" charset="0"/>
              </a:rPr>
              <a:t>nextInput</a:t>
            </a:r>
            <a:r>
              <a:rPr lang="en-US" sz="1900" dirty="0">
                <a:solidFill>
                  <a:prstClr val="black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>
              <a:buNone/>
            </a:pPr>
            <a:endParaRPr lang="en-US" sz="1900" b="1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sz="1900" b="1" dirty="0" err="1">
                <a:solidFill>
                  <a:prstClr val="black"/>
                </a:solidFill>
                <a:latin typeface="Consolas" panose="020B0609020204030204" pitchFamily="49" charset="0"/>
              </a:rPr>
              <a:t>def</a:t>
            </a:r>
            <a:r>
              <a:rPr lang="en-US" sz="19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900" dirty="0" err="1">
                <a:solidFill>
                  <a:prstClr val="black"/>
                </a:solidFill>
                <a:latin typeface="Consolas" panose="020B0609020204030204" pitchFamily="49" charset="0"/>
              </a:rPr>
              <a:t>ParseUndef</a:t>
            </a:r>
            <a:r>
              <a:rPr lang="en-US" sz="190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latin typeface="Consolas" panose="020B0609020204030204" pitchFamily="49" charset="0"/>
              </a:rPr>
              <a:t>macros</a:t>
            </a:r>
            <a:r>
              <a:rPr lang="en-US" sz="1900" dirty="0">
                <a:solidFill>
                  <a:prstClr val="black"/>
                </a:solidFill>
                <a:latin typeface="Consolas" panose="020B0609020204030204" pitchFamily="49" charset="0"/>
              </a:rPr>
              <a:t>, input):</a:t>
            </a:r>
          </a:p>
          <a:p>
            <a:pPr marL="0" lvl="0" indent="0">
              <a:buNone/>
            </a:pPr>
            <a:r>
              <a:rPr lang="ru-RU" sz="190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sz="1900" dirty="0">
                <a:solidFill>
                  <a:prstClr val="black"/>
                </a:solidFill>
                <a:latin typeface="Consolas" panose="020B0609020204030204" pitchFamily="49" charset="0"/>
              </a:rPr>
              <a:t># macro – </a:t>
            </a:r>
            <a:r>
              <a:rPr lang="ru-RU" sz="1900" dirty="0">
                <a:solidFill>
                  <a:prstClr val="black"/>
                </a:solidFill>
                <a:latin typeface="Consolas" panose="020B0609020204030204" pitchFamily="49" charset="0"/>
              </a:rPr>
              <a:t>имя макроса</a:t>
            </a:r>
          </a:p>
          <a:p>
            <a:pPr marL="0" lvl="0" indent="0">
              <a:buNone/>
            </a:pPr>
            <a:r>
              <a:rPr lang="en-US" sz="1900" dirty="0">
                <a:solidFill>
                  <a:prstClr val="black"/>
                </a:solidFill>
                <a:latin typeface="Consolas" panose="020B0609020204030204" pitchFamily="49" charset="0"/>
              </a:rPr>
              <a:t>    # </a:t>
            </a:r>
            <a:r>
              <a:rPr lang="en-US" sz="1900" dirty="0" err="1">
                <a:solidFill>
                  <a:prstClr val="black"/>
                </a:solidFill>
                <a:latin typeface="Consolas" panose="020B0609020204030204" pitchFamily="49" charset="0"/>
              </a:rPr>
              <a:t>nextInput</a:t>
            </a:r>
            <a:r>
              <a:rPr lang="en-US" sz="1900" dirty="0">
                <a:solidFill>
                  <a:prstClr val="black"/>
                </a:solidFill>
                <a:latin typeface="Consolas" panose="020B0609020204030204" pitchFamily="49" charset="0"/>
              </a:rPr>
              <a:t> – </a:t>
            </a:r>
            <a:r>
              <a:rPr lang="ru-RU" sz="1900" dirty="0">
                <a:solidFill>
                  <a:prstClr val="black"/>
                </a:solidFill>
                <a:latin typeface="Consolas" panose="020B0609020204030204" pitchFamily="49" charset="0"/>
              </a:rPr>
              <a:t>строки</a:t>
            </a:r>
            <a:r>
              <a:rPr lang="en-US" sz="19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ru-RU" sz="1900" dirty="0">
                <a:solidFill>
                  <a:prstClr val="black"/>
                </a:solidFill>
                <a:latin typeface="Consolas" panose="020B0609020204030204" pitchFamily="49" charset="0"/>
              </a:rPr>
              <a:t>после </a:t>
            </a:r>
            <a:r>
              <a:rPr lang="en-US" sz="1900" dirty="0" err="1">
                <a:solidFill>
                  <a:prstClr val="black"/>
                </a:solidFill>
                <a:latin typeface="Consolas" panose="020B0609020204030204" pitchFamily="49" charset="0"/>
              </a:rPr>
              <a:t>undef</a:t>
            </a:r>
            <a:endParaRPr lang="en-US" sz="19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ru-RU" sz="190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sz="1900" dirty="0">
                <a:solidFill>
                  <a:prstClr val="black"/>
                </a:solidFill>
                <a:latin typeface="Consolas" panose="020B0609020204030204" pitchFamily="49" charset="0"/>
              </a:rPr>
              <a:t>...</a:t>
            </a:r>
          </a:p>
          <a:p>
            <a:pPr marL="0" lvl="0" indent="0">
              <a:buNone/>
            </a:pPr>
            <a:r>
              <a:rPr lang="en-US" sz="190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sz="1900" b="1" dirty="0">
                <a:solidFill>
                  <a:prstClr val="black"/>
                </a:solidFill>
                <a:latin typeface="Consolas" panose="020B0609020204030204" pitchFamily="49" charset="0"/>
              </a:rPr>
              <a:t>return</a:t>
            </a:r>
            <a:r>
              <a:rPr lang="en-US" sz="1900" dirty="0">
                <a:solidFill>
                  <a:prstClr val="black"/>
                </a:solidFill>
                <a:latin typeface="Consolas" panose="020B0609020204030204" pitchFamily="49" charset="0"/>
              </a:rPr>
              <a:t> macro, </a:t>
            </a:r>
            <a:r>
              <a:rPr lang="en-US" sz="1900" dirty="0" err="1">
                <a:solidFill>
                  <a:prstClr val="black"/>
                </a:solidFill>
                <a:latin typeface="Consolas" panose="020B0609020204030204" pitchFamily="49" charset="0"/>
              </a:rPr>
              <a:t>nextInput</a:t>
            </a:r>
            <a:endParaRPr lang="en-US" sz="19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75100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62D11-5FBE-D51F-AA01-28B9531A7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Несерьёзная часть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BF7E32-833F-E51C-F35B-7A58994EC7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stdlib.h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</a:t>
            </a:r>
            <a:endParaRPr lang="ru-RU" sz="2400" b="0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400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x &gt; y ? x : y;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5155AF1-E67C-7D9D-7542-355492487E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2400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400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(((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x) &gt; (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y)) ? </a:t>
            </a:r>
            <a:endParaRPr lang="ru-RU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x) : (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y)) {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x &gt; y ? x : y;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EA9FB968-4A59-3DD9-3A17-756DE45EB0B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8448" y="3717032"/>
            <a:ext cx="1388454" cy="1388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55415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Служебные макросы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__LINE__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__FILE__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__TIME__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__FUNCTION__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Номер текущей строки (целое)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Имя текущего файла (строковый литерал)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Время  (строковый литерал)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Имя текущей функции (строковый литерал)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8033636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Служебные макросы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__LINE__</a:t>
            </a:r>
          </a:p>
          <a:p>
            <a:endParaRPr lang="en-US" dirty="0"/>
          </a:p>
          <a:p>
            <a:r>
              <a:rPr lang="en-US" dirty="0">
                <a:solidFill>
                  <a:schemeClr val="bg1"/>
                </a:solidFill>
              </a:rPr>
              <a:t>__FILE__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__TIME__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__FUNCTION__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dirty="0"/>
              <a:t>Номер текущей строки (целое)</a:t>
            </a:r>
            <a:endParaRPr lang="en-US" dirty="0"/>
          </a:p>
          <a:p>
            <a:endParaRPr lang="en-US" dirty="0"/>
          </a:p>
          <a:p>
            <a:r>
              <a:rPr lang="ru-RU" dirty="0">
                <a:solidFill>
                  <a:schemeClr val="bg1"/>
                </a:solidFill>
              </a:rPr>
              <a:t>Имя текущего файла (строковый литерал)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Время  (строковый литерал)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Имя текущей функции (строковый литерал)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15126041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Служебные макросы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__LINE__</a:t>
            </a:r>
          </a:p>
          <a:p>
            <a:endParaRPr lang="en-US" dirty="0"/>
          </a:p>
          <a:p>
            <a:r>
              <a:rPr lang="en-US" dirty="0"/>
              <a:t>__FILE__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chemeClr val="bg1"/>
                </a:solidFill>
              </a:rPr>
              <a:t>__TIME__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__FUNCTION__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dirty="0"/>
              <a:t>Номер текущей строки (целое)</a:t>
            </a:r>
            <a:endParaRPr lang="en-US" dirty="0"/>
          </a:p>
          <a:p>
            <a:endParaRPr lang="en-US" dirty="0"/>
          </a:p>
          <a:p>
            <a:r>
              <a:rPr lang="ru-RU" dirty="0"/>
              <a:t>Имя текущего файла (строковый литерал)</a:t>
            </a:r>
            <a:endParaRPr lang="en-US" dirty="0"/>
          </a:p>
          <a:p>
            <a:endParaRPr lang="en-US" dirty="0"/>
          </a:p>
          <a:p>
            <a:r>
              <a:rPr lang="ru-RU" dirty="0">
                <a:solidFill>
                  <a:schemeClr val="bg1"/>
                </a:solidFill>
              </a:rPr>
              <a:t>Время  (строковый литерал)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Имя текущей функции (строковый литерал)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8158957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Служебные макросы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__LINE__</a:t>
            </a:r>
          </a:p>
          <a:p>
            <a:endParaRPr lang="en-US" dirty="0"/>
          </a:p>
          <a:p>
            <a:r>
              <a:rPr lang="en-US" dirty="0"/>
              <a:t>__FILE__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r>
              <a:rPr lang="en-US" dirty="0"/>
              <a:t>__TIME__</a:t>
            </a:r>
            <a:endParaRPr lang="ru-RU" dirty="0"/>
          </a:p>
          <a:p>
            <a:endParaRPr lang="en-US" dirty="0"/>
          </a:p>
          <a:p>
            <a:r>
              <a:rPr lang="en-US" dirty="0">
                <a:solidFill>
                  <a:schemeClr val="bg1"/>
                </a:solidFill>
              </a:rPr>
              <a:t>__FUNCTION__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dirty="0"/>
              <a:t>Номер текущей строки (целое)</a:t>
            </a:r>
            <a:endParaRPr lang="en-US" dirty="0"/>
          </a:p>
          <a:p>
            <a:endParaRPr lang="en-US" dirty="0"/>
          </a:p>
          <a:p>
            <a:r>
              <a:rPr lang="ru-RU" dirty="0"/>
              <a:t>Имя текущего файла (строковый литерал)</a:t>
            </a:r>
            <a:endParaRPr lang="en-US" dirty="0"/>
          </a:p>
          <a:p>
            <a:endParaRPr lang="en-US" dirty="0"/>
          </a:p>
          <a:p>
            <a:r>
              <a:rPr lang="ru-RU" dirty="0"/>
              <a:t>Время  (строковый литерал)</a:t>
            </a:r>
            <a:endParaRPr lang="en-US" dirty="0"/>
          </a:p>
          <a:p>
            <a:endParaRPr lang="en-US" dirty="0"/>
          </a:p>
          <a:p>
            <a:r>
              <a:rPr lang="ru-RU" dirty="0">
                <a:solidFill>
                  <a:schemeClr val="bg1"/>
                </a:solidFill>
              </a:rPr>
              <a:t>Имя текущей функции (строковый литерал)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21895910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Служебные макросы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__LINE__</a:t>
            </a:r>
          </a:p>
          <a:p>
            <a:endParaRPr lang="en-US" dirty="0"/>
          </a:p>
          <a:p>
            <a:r>
              <a:rPr lang="en-US" dirty="0"/>
              <a:t>__FILE__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r>
              <a:rPr lang="en-US" dirty="0"/>
              <a:t>__TIME__</a:t>
            </a:r>
            <a:endParaRPr lang="ru-RU" dirty="0"/>
          </a:p>
          <a:p>
            <a:endParaRPr lang="en-US" dirty="0"/>
          </a:p>
          <a:p>
            <a:r>
              <a:rPr lang="en-US" dirty="0"/>
              <a:t>__FUNCTION__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dirty="0"/>
              <a:t>Номер текущей строки (целое)</a:t>
            </a:r>
            <a:endParaRPr lang="en-US" dirty="0"/>
          </a:p>
          <a:p>
            <a:endParaRPr lang="en-US" dirty="0"/>
          </a:p>
          <a:p>
            <a:r>
              <a:rPr lang="ru-RU" dirty="0"/>
              <a:t>Имя текущего файла (строковый литерал)</a:t>
            </a:r>
            <a:endParaRPr lang="en-US" dirty="0"/>
          </a:p>
          <a:p>
            <a:endParaRPr lang="en-US" dirty="0"/>
          </a:p>
          <a:p>
            <a:r>
              <a:rPr lang="ru-RU" dirty="0"/>
              <a:t>Время  (строковый литерал)</a:t>
            </a:r>
            <a:endParaRPr lang="en-US" dirty="0"/>
          </a:p>
          <a:p>
            <a:endParaRPr lang="en-US" dirty="0"/>
          </a:p>
          <a:p>
            <a:r>
              <a:rPr lang="ru-RU" dirty="0"/>
              <a:t>Имя текущей функции (строковый литерал)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54633604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подстановки</a:t>
            </a:r>
            <a:r>
              <a:rPr lang="en-US" dirty="0"/>
              <a:t> </a:t>
            </a:r>
            <a:r>
              <a:rPr lang="ru-RU" dirty="0"/>
              <a:t>макросов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def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(tokens, macros):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   (token, tokens) =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GetFirstToken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(tokens)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not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token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in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macros: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[token]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+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(tokens, macros)</a:t>
            </a: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   (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tokensForParams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, tokens) =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GetTokensForParams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(macros[token], tokens)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valuesForParams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= [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tokensForParam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, macros)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for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                      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tokensForParam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in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tokensForParams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expandedMacro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ReplaceParamsInRhs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valuesForParams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, macros[token])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macrosCopy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= Copy(macros)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macrosCopy.pop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(token)</a:t>
            </a:r>
            <a:endParaRPr lang="ru-RU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expandedMacro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+ tokens,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macrosCopy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endParaRPr lang="ru-RU" sz="2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2605697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подстановки</a:t>
            </a:r>
            <a:r>
              <a:rPr lang="en-US" dirty="0"/>
              <a:t> </a:t>
            </a:r>
            <a:r>
              <a:rPr lang="ru-RU" dirty="0"/>
              <a:t>макросов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400" b="1" dirty="0" err="1">
                <a:latin typeface="Consolas" panose="020B0609020204030204" pitchFamily="49" charset="0"/>
              </a:rPr>
              <a:t>def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ExpandMacros</a:t>
            </a:r>
            <a:r>
              <a:rPr lang="en-US" sz="2400" dirty="0">
                <a:latin typeface="Consolas" panose="020B0609020204030204" pitchFamily="49" charset="0"/>
              </a:rPr>
              <a:t>(tokens, macros):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(token, tokens) =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GetFirstToken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(tokens)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not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token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in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macros: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[token]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+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(tokens, macros)</a:t>
            </a: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   (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tokensForParams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, tokens) =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GetTokensForParams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(macros[token], tokens)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valuesForParams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= [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tokensForParam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, macros)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for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                      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tokensForParam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in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tokensForParams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expandedMacro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ReplaceParamsInRhs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valuesForParams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, macros[token])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macrosCopy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= Copy(macros)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macrosCopy.pop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(token)</a:t>
            </a:r>
            <a:endParaRPr lang="ru-RU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expandedMacro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+ tokens,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macrosCopy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endParaRPr lang="ru-RU" sz="2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9724088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подстановки</a:t>
            </a:r>
            <a:r>
              <a:rPr lang="en-US" dirty="0"/>
              <a:t> </a:t>
            </a:r>
            <a:r>
              <a:rPr lang="ru-RU" dirty="0"/>
              <a:t>макросов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400" b="1" dirty="0" err="1">
                <a:latin typeface="Consolas" panose="020B0609020204030204" pitchFamily="49" charset="0"/>
              </a:rPr>
              <a:t>def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ExpandMacros</a:t>
            </a:r>
            <a:r>
              <a:rPr lang="en-US" sz="2400" dirty="0">
                <a:latin typeface="Consolas" panose="020B0609020204030204" pitchFamily="49" charset="0"/>
              </a:rPr>
              <a:t>(tokens, macros):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(token, tokens) = </a:t>
            </a:r>
            <a:r>
              <a:rPr lang="en-US" sz="2400" dirty="0" err="1">
                <a:latin typeface="Consolas" panose="020B0609020204030204" pitchFamily="49" charset="0"/>
              </a:rPr>
              <a:t>GetFirstToken</a:t>
            </a:r>
            <a:r>
              <a:rPr lang="en-US" sz="2400" dirty="0">
                <a:latin typeface="Consolas" panose="020B0609020204030204" pitchFamily="49" charset="0"/>
              </a:rPr>
              <a:t>(tokens)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not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token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in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macros: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[token]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+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(tokens, macros)</a:t>
            </a: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   (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tokensForParams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, tokens) =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GetTokensForParams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(macros[token], tokens)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valuesForParams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= [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tokensForParam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, macros)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for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                      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tokensForParam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in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tokensForParams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expandedMacro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ReplaceParamsInRhs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valuesForParams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, macros[token])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macrosCopy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= Copy(macros)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macrosCopy.pop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(token)</a:t>
            </a:r>
            <a:endParaRPr lang="ru-RU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expandedMacro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+ tokens,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macrosCopy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endParaRPr lang="ru-RU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6438848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подстановки</a:t>
            </a:r>
            <a:r>
              <a:rPr lang="en-US" dirty="0"/>
              <a:t> </a:t>
            </a:r>
            <a:r>
              <a:rPr lang="ru-RU" dirty="0"/>
              <a:t>макросов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400" b="1" dirty="0" err="1">
                <a:latin typeface="Consolas" panose="020B0609020204030204" pitchFamily="49" charset="0"/>
              </a:rPr>
              <a:t>def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ExpandMacros</a:t>
            </a:r>
            <a:r>
              <a:rPr lang="en-US" sz="2400" dirty="0">
                <a:latin typeface="Consolas" panose="020B0609020204030204" pitchFamily="49" charset="0"/>
              </a:rPr>
              <a:t>(tokens, macros):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(token, tokens) = </a:t>
            </a:r>
            <a:r>
              <a:rPr lang="en-US" sz="2400" dirty="0" err="1">
                <a:latin typeface="Consolas" panose="020B0609020204030204" pitchFamily="49" charset="0"/>
              </a:rPr>
              <a:t>GetFirstToken</a:t>
            </a:r>
            <a:r>
              <a:rPr lang="en-US" sz="2400" dirty="0">
                <a:latin typeface="Consolas" panose="020B0609020204030204" pitchFamily="49" charset="0"/>
              </a:rPr>
              <a:t>(tokens)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if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b="1" dirty="0">
                <a:latin typeface="Consolas" panose="020B0609020204030204" pitchFamily="49" charset="0"/>
              </a:rPr>
              <a:t>not </a:t>
            </a:r>
            <a:r>
              <a:rPr lang="en-US" sz="2400" dirty="0">
                <a:latin typeface="Consolas" panose="020B0609020204030204" pitchFamily="49" charset="0"/>
              </a:rPr>
              <a:t>token </a:t>
            </a:r>
            <a:r>
              <a:rPr lang="en-US" sz="2400" b="1" dirty="0">
                <a:latin typeface="Consolas" panose="020B0609020204030204" pitchFamily="49" charset="0"/>
              </a:rPr>
              <a:t>in</a:t>
            </a:r>
            <a:r>
              <a:rPr lang="en-US" sz="2400" dirty="0">
                <a:latin typeface="Consolas" panose="020B0609020204030204" pitchFamily="49" charset="0"/>
              </a:rPr>
              <a:t> macros: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    </a:t>
            </a:r>
            <a:r>
              <a:rPr lang="en-US" sz="2400" b="1" dirty="0"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[token]</a:t>
            </a:r>
            <a:r>
              <a:rPr lang="en-US" sz="2400" b="1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</a:rPr>
              <a:t>+ </a:t>
            </a:r>
            <a:r>
              <a:rPr lang="en-US" sz="2400" dirty="0" err="1">
                <a:latin typeface="Consolas" panose="020B0609020204030204" pitchFamily="49" charset="0"/>
              </a:rPr>
              <a:t>ExpandMacros</a:t>
            </a:r>
            <a:r>
              <a:rPr lang="en-US" sz="2400" dirty="0">
                <a:latin typeface="Consolas" panose="020B0609020204030204" pitchFamily="49" charset="0"/>
              </a:rPr>
              <a:t>(tokens, macros)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tokensForParams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, tokens) =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GetTokensForParams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(macros[token], tokens)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valuesForParams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= [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tokensForParam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, macros)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for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                      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tokensForParam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in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tokensForParams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expandedMacro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ReplaceParamsInRhs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valuesForParams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, macros[token])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macrosCopy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= Copy(macros)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macrosCopy.pop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(token)</a:t>
            </a:r>
            <a:endParaRPr lang="ru-RU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expandedMacro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+ tokens,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macrosCopy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endParaRPr lang="ru-RU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0424652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подстановки</a:t>
            </a:r>
            <a:r>
              <a:rPr lang="en-US" dirty="0"/>
              <a:t> </a:t>
            </a:r>
            <a:r>
              <a:rPr lang="ru-RU" dirty="0"/>
              <a:t>макросов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400" b="1" dirty="0" err="1">
                <a:latin typeface="Consolas" panose="020B0609020204030204" pitchFamily="49" charset="0"/>
              </a:rPr>
              <a:t>def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ExpandMacros</a:t>
            </a:r>
            <a:r>
              <a:rPr lang="en-US" sz="2400" dirty="0">
                <a:latin typeface="Consolas" panose="020B0609020204030204" pitchFamily="49" charset="0"/>
              </a:rPr>
              <a:t>(tokens, macros):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(token, tokens) = </a:t>
            </a:r>
            <a:r>
              <a:rPr lang="en-US" sz="2400" dirty="0" err="1">
                <a:latin typeface="Consolas" panose="020B0609020204030204" pitchFamily="49" charset="0"/>
              </a:rPr>
              <a:t>GetFirstToken</a:t>
            </a:r>
            <a:r>
              <a:rPr lang="en-US" sz="2400" dirty="0">
                <a:latin typeface="Consolas" panose="020B0609020204030204" pitchFamily="49" charset="0"/>
              </a:rPr>
              <a:t>(tokens)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if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b="1" dirty="0">
                <a:latin typeface="Consolas" panose="020B0609020204030204" pitchFamily="49" charset="0"/>
              </a:rPr>
              <a:t>not </a:t>
            </a:r>
            <a:r>
              <a:rPr lang="en-US" sz="2400" dirty="0">
                <a:latin typeface="Consolas" panose="020B0609020204030204" pitchFamily="49" charset="0"/>
              </a:rPr>
              <a:t>token </a:t>
            </a:r>
            <a:r>
              <a:rPr lang="en-US" sz="2400" b="1" dirty="0">
                <a:latin typeface="Consolas" panose="020B0609020204030204" pitchFamily="49" charset="0"/>
              </a:rPr>
              <a:t>in</a:t>
            </a:r>
            <a:r>
              <a:rPr lang="en-US" sz="2400" dirty="0">
                <a:latin typeface="Consolas" panose="020B0609020204030204" pitchFamily="49" charset="0"/>
              </a:rPr>
              <a:t> macros: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    </a:t>
            </a:r>
            <a:r>
              <a:rPr lang="en-US" sz="2400" b="1" dirty="0"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[token]</a:t>
            </a:r>
            <a:r>
              <a:rPr lang="en-US" sz="2400" b="1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</a:rPr>
              <a:t>+ </a:t>
            </a:r>
            <a:r>
              <a:rPr lang="en-US" sz="2400" dirty="0" err="1">
                <a:latin typeface="Consolas" panose="020B0609020204030204" pitchFamily="49" charset="0"/>
              </a:rPr>
              <a:t>ExpandMacros</a:t>
            </a:r>
            <a:r>
              <a:rPr lang="en-US" sz="2400" dirty="0">
                <a:latin typeface="Consolas" panose="020B0609020204030204" pitchFamily="49" charset="0"/>
              </a:rPr>
              <a:t>(tokens, macros)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(</a:t>
            </a:r>
            <a:r>
              <a:rPr lang="en-US" sz="2400" dirty="0" err="1">
                <a:latin typeface="Consolas" panose="020B0609020204030204" pitchFamily="49" charset="0"/>
              </a:rPr>
              <a:t>tokensForParams</a:t>
            </a:r>
            <a:r>
              <a:rPr lang="en-US" sz="2400" dirty="0">
                <a:latin typeface="Consolas" panose="020B0609020204030204" pitchFamily="49" charset="0"/>
              </a:rPr>
              <a:t>, tokens) = </a:t>
            </a:r>
            <a:r>
              <a:rPr lang="en-US" sz="2400" dirty="0" err="1">
                <a:latin typeface="Consolas" panose="020B0609020204030204" pitchFamily="49" charset="0"/>
              </a:rPr>
              <a:t>GetTokensForParams</a:t>
            </a:r>
            <a:r>
              <a:rPr lang="en-US" sz="2400" dirty="0">
                <a:latin typeface="Consolas" panose="020B0609020204030204" pitchFamily="49" charset="0"/>
              </a:rPr>
              <a:t>(macros[token], tokens)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valuesForParams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= [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tokensForParam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, macros)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for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                      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tokensForParam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in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tokensForParams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expandedMacro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ReplaceParamsInRhs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valuesForParams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, macros[token])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macrosCopy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= Copy(macros)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macrosCopy.pop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(token)</a:t>
            </a:r>
            <a:endParaRPr lang="ru-RU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expandedMacro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+ tokens,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macrosCopy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endParaRPr lang="ru-RU" sz="2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4328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</a:t>
            </a:r>
            <a:r>
              <a:rPr lang="ru-RU" dirty="0" err="1"/>
              <a:t>препроцессинг</a:t>
            </a:r>
            <a:r>
              <a:rPr lang="ru-RU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Автоматическое преобразование исходного кода перед компиляцией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Один исходный код -</a:t>
            </a:r>
            <a:r>
              <a:rPr lang="en-US" dirty="0">
                <a:solidFill>
                  <a:schemeClr val="bg1"/>
                </a:solidFill>
              </a:rPr>
              <a:t>&gt; </a:t>
            </a:r>
            <a:r>
              <a:rPr lang="ru-RU" dirty="0">
                <a:solidFill>
                  <a:schemeClr val="bg1"/>
                </a:solidFill>
              </a:rPr>
              <a:t>разные «версии» исполняемого файла</a:t>
            </a:r>
            <a:endParaRPr lang="en-US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Типичная цель – это адаптация исходного кода к 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режиму сборки 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версиям используемых библиотек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компилятору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операционной системе</a:t>
            </a:r>
          </a:p>
        </p:txBody>
      </p:sp>
    </p:spTree>
    <p:extLst>
      <p:ext uri="{BB962C8B-B14F-4D97-AF65-F5344CB8AC3E}">
        <p14:creationId xmlns:p14="http://schemas.microsoft.com/office/powerpoint/2010/main" val="2625892310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подстановки</a:t>
            </a:r>
            <a:r>
              <a:rPr lang="en-US" dirty="0"/>
              <a:t> </a:t>
            </a:r>
            <a:r>
              <a:rPr lang="ru-RU" dirty="0"/>
              <a:t>макросов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400" b="1" dirty="0" err="1">
                <a:latin typeface="Consolas" panose="020B0609020204030204" pitchFamily="49" charset="0"/>
              </a:rPr>
              <a:t>def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ExpandMacros</a:t>
            </a:r>
            <a:r>
              <a:rPr lang="en-US" sz="2400" dirty="0">
                <a:latin typeface="Consolas" panose="020B0609020204030204" pitchFamily="49" charset="0"/>
              </a:rPr>
              <a:t>(tokens, macros):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(token, tokens) = </a:t>
            </a:r>
            <a:r>
              <a:rPr lang="en-US" sz="2400" dirty="0" err="1">
                <a:latin typeface="Consolas" panose="020B0609020204030204" pitchFamily="49" charset="0"/>
              </a:rPr>
              <a:t>GetFirstToken</a:t>
            </a:r>
            <a:r>
              <a:rPr lang="en-US" sz="2400" dirty="0">
                <a:latin typeface="Consolas" panose="020B0609020204030204" pitchFamily="49" charset="0"/>
              </a:rPr>
              <a:t>(tokens)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if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b="1" dirty="0">
                <a:latin typeface="Consolas" panose="020B0609020204030204" pitchFamily="49" charset="0"/>
              </a:rPr>
              <a:t>not </a:t>
            </a:r>
            <a:r>
              <a:rPr lang="en-US" sz="2400" dirty="0">
                <a:latin typeface="Consolas" panose="020B0609020204030204" pitchFamily="49" charset="0"/>
              </a:rPr>
              <a:t>token </a:t>
            </a:r>
            <a:r>
              <a:rPr lang="en-US" sz="2400" b="1" dirty="0">
                <a:latin typeface="Consolas" panose="020B0609020204030204" pitchFamily="49" charset="0"/>
              </a:rPr>
              <a:t>in</a:t>
            </a:r>
            <a:r>
              <a:rPr lang="en-US" sz="2400" dirty="0">
                <a:latin typeface="Consolas" panose="020B0609020204030204" pitchFamily="49" charset="0"/>
              </a:rPr>
              <a:t> macros: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    </a:t>
            </a:r>
            <a:r>
              <a:rPr lang="en-US" sz="2400" b="1" dirty="0"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[token]</a:t>
            </a:r>
            <a:r>
              <a:rPr lang="en-US" sz="2400" b="1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</a:rPr>
              <a:t>+ </a:t>
            </a:r>
            <a:r>
              <a:rPr lang="en-US" sz="2400" dirty="0" err="1">
                <a:latin typeface="Consolas" panose="020B0609020204030204" pitchFamily="49" charset="0"/>
              </a:rPr>
              <a:t>ExpandMacros</a:t>
            </a:r>
            <a:r>
              <a:rPr lang="en-US" sz="2400" dirty="0">
                <a:latin typeface="Consolas" panose="020B0609020204030204" pitchFamily="49" charset="0"/>
              </a:rPr>
              <a:t>(tokens, macros)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(</a:t>
            </a:r>
            <a:r>
              <a:rPr lang="en-US" sz="2400" dirty="0" err="1">
                <a:latin typeface="Consolas" panose="020B0609020204030204" pitchFamily="49" charset="0"/>
              </a:rPr>
              <a:t>tokensForParams</a:t>
            </a:r>
            <a:r>
              <a:rPr lang="en-US" sz="2400" dirty="0">
                <a:latin typeface="Consolas" panose="020B0609020204030204" pitchFamily="49" charset="0"/>
              </a:rPr>
              <a:t>, tokens) = </a:t>
            </a:r>
            <a:r>
              <a:rPr lang="en-US" sz="2400" dirty="0" err="1">
                <a:latin typeface="Consolas" panose="020B0609020204030204" pitchFamily="49" charset="0"/>
              </a:rPr>
              <a:t>GetTokensForParams</a:t>
            </a:r>
            <a:r>
              <a:rPr lang="en-US" sz="2400" dirty="0">
                <a:latin typeface="Consolas" panose="020B0609020204030204" pitchFamily="49" charset="0"/>
              </a:rPr>
              <a:t>(macros[token], tokens)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</a:rPr>
              <a:t>valuesForParams</a:t>
            </a:r>
            <a:r>
              <a:rPr lang="en-US" sz="2400" dirty="0">
                <a:latin typeface="Consolas" panose="020B0609020204030204" pitchFamily="49" charset="0"/>
              </a:rPr>
              <a:t> = [</a:t>
            </a:r>
            <a:r>
              <a:rPr lang="en-US" sz="2400" dirty="0" err="1">
                <a:latin typeface="Consolas" panose="020B0609020204030204" pitchFamily="49" charset="0"/>
              </a:rPr>
              <a:t>ExpandMacros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tokensForParam</a:t>
            </a:r>
            <a:r>
              <a:rPr lang="en-US" sz="2400" dirty="0">
                <a:latin typeface="Consolas" panose="020B0609020204030204" pitchFamily="49" charset="0"/>
              </a:rPr>
              <a:t>, macros) </a:t>
            </a:r>
            <a:r>
              <a:rPr lang="en-US" sz="2400" b="1" dirty="0">
                <a:latin typeface="Consolas" panose="020B0609020204030204" pitchFamily="49" charset="0"/>
              </a:rPr>
              <a:t>for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                    </a:t>
            </a:r>
            <a:r>
              <a:rPr lang="en-US" sz="2400" dirty="0" err="1">
                <a:latin typeface="Consolas" panose="020B0609020204030204" pitchFamily="49" charset="0"/>
              </a:rPr>
              <a:t>tokensForParam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b="1" dirty="0">
                <a:latin typeface="Consolas" panose="020B0609020204030204" pitchFamily="49" charset="0"/>
              </a:rPr>
              <a:t>in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tokensForParams</a:t>
            </a:r>
            <a:r>
              <a:rPr lang="en-US" sz="2400" dirty="0"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expandedMacro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ReplaceParamsInRhs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valuesForParams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, macros[token])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macrosCopy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= Copy(macros)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macrosCopy.pop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(token)</a:t>
            </a:r>
            <a:endParaRPr lang="ru-RU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expandedMacro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+ tokens,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macrosCopy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endParaRPr lang="ru-RU" sz="2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081413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подстановки</a:t>
            </a:r>
            <a:r>
              <a:rPr lang="en-US" dirty="0"/>
              <a:t> </a:t>
            </a:r>
            <a:r>
              <a:rPr lang="ru-RU" dirty="0"/>
              <a:t>макросов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400" b="1" dirty="0" err="1">
                <a:latin typeface="Consolas" panose="020B0609020204030204" pitchFamily="49" charset="0"/>
              </a:rPr>
              <a:t>def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ExpandMacros</a:t>
            </a:r>
            <a:r>
              <a:rPr lang="en-US" sz="2400" dirty="0">
                <a:latin typeface="Consolas" panose="020B0609020204030204" pitchFamily="49" charset="0"/>
              </a:rPr>
              <a:t>(tokens, macros):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(token, tokens) = </a:t>
            </a:r>
            <a:r>
              <a:rPr lang="en-US" sz="2400" dirty="0" err="1">
                <a:latin typeface="Consolas" panose="020B0609020204030204" pitchFamily="49" charset="0"/>
              </a:rPr>
              <a:t>GetFirstToken</a:t>
            </a:r>
            <a:r>
              <a:rPr lang="en-US" sz="2400" dirty="0">
                <a:latin typeface="Consolas" panose="020B0609020204030204" pitchFamily="49" charset="0"/>
              </a:rPr>
              <a:t>(tokens)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if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b="1" dirty="0">
                <a:latin typeface="Consolas" panose="020B0609020204030204" pitchFamily="49" charset="0"/>
              </a:rPr>
              <a:t>not </a:t>
            </a:r>
            <a:r>
              <a:rPr lang="en-US" sz="2400" dirty="0">
                <a:latin typeface="Consolas" panose="020B0609020204030204" pitchFamily="49" charset="0"/>
              </a:rPr>
              <a:t>token </a:t>
            </a:r>
            <a:r>
              <a:rPr lang="en-US" sz="2400" b="1" dirty="0">
                <a:latin typeface="Consolas" panose="020B0609020204030204" pitchFamily="49" charset="0"/>
              </a:rPr>
              <a:t>in</a:t>
            </a:r>
            <a:r>
              <a:rPr lang="en-US" sz="2400" dirty="0">
                <a:latin typeface="Consolas" panose="020B0609020204030204" pitchFamily="49" charset="0"/>
              </a:rPr>
              <a:t> macros: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    </a:t>
            </a:r>
            <a:r>
              <a:rPr lang="en-US" sz="2400" b="1" dirty="0"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[token]</a:t>
            </a:r>
            <a:r>
              <a:rPr lang="en-US" sz="2400" b="1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</a:rPr>
              <a:t>+ </a:t>
            </a:r>
            <a:r>
              <a:rPr lang="en-US" sz="2400" dirty="0" err="1">
                <a:latin typeface="Consolas" panose="020B0609020204030204" pitchFamily="49" charset="0"/>
              </a:rPr>
              <a:t>ExpandMacros</a:t>
            </a:r>
            <a:r>
              <a:rPr lang="en-US" sz="2400" dirty="0">
                <a:latin typeface="Consolas" panose="020B0609020204030204" pitchFamily="49" charset="0"/>
              </a:rPr>
              <a:t>(tokens, macros)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(</a:t>
            </a:r>
            <a:r>
              <a:rPr lang="en-US" sz="2400" dirty="0" err="1">
                <a:latin typeface="Consolas" panose="020B0609020204030204" pitchFamily="49" charset="0"/>
              </a:rPr>
              <a:t>tokensForParams</a:t>
            </a:r>
            <a:r>
              <a:rPr lang="en-US" sz="2400" dirty="0">
                <a:latin typeface="Consolas" panose="020B0609020204030204" pitchFamily="49" charset="0"/>
              </a:rPr>
              <a:t>, tokens) = </a:t>
            </a:r>
            <a:r>
              <a:rPr lang="en-US" sz="2400" dirty="0" err="1">
                <a:latin typeface="Consolas" panose="020B0609020204030204" pitchFamily="49" charset="0"/>
              </a:rPr>
              <a:t>GetTokensForParams</a:t>
            </a:r>
            <a:r>
              <a:rPr lang="en-US" sz="2400" dirty="0">
                <a:latin typeface="Consolas" panose="020B0609020204030204" pitchFamily="49" charset="0"/>
              </a:rPr>
              <a:t>(macros[token], tokens)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</a:rPr>
              <a:t>valuesForParams</a:t>
            </a:r>
            <a:r>
              <a:rPr lang="en-US" sz="2400" dirty="0">
                <a:latin typeface="Consolas" panose="020B0609020204030204" pitchFamily="49" charset="0"/>
              </a:rPr>
              <a:t> = [</a:t>
            </a:r>
            <a:r>
              <a:rPr lang="en-US" sz="2400" dirty="0" err="1">
                <a:latin typeface="Consolas" panose="020B0609020204030204" pitchFamily="49" charset="0"/>
              </a:rPr>
              <a:t>ExpandMacros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tokensForParam</a:t>
            </a:r>
            <a:r>
              <a:rPr lang="en-US" sz="2400" dirty="0">
                <a:latin typeface="Consolas" panose="020B0609020204030204" pitchFamily="49" charset="0"/>
              </a:rPr>
              <a:t>, macros) </a:t>
            </a:r>
            <a:r>
              <a:rPr lang="en-US" sz="2400" b="1" dirty="0">
                <a:latin typeface="Consolas" panose="020B0609020204030204" pitchFamily="49" charset="0"/>
              </a:rPr>
              <a:t>for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                    </a:t>
            </a:r>
            <a:r>
              <a:rPr lang="en-US" sz="2400" dirty="0" err="1">
                <a:latin typeface="Consolas" panose="020B0609020204030204" pitchFamily="49" charset="0"/>
              </a:rPr>
              <a:t>tokensForParam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b="1" dirty="0">
                <a:latin typeface="Consolas" panose="020B0609020204030204" pitchFamily="49" charset="0"/>
              </a:rPr>
              <a:t>in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tokensForParams</a:t>
            </a:r>
            <a:r>
              <a:rPr lang="en-US" sz="2400" dirty="0"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</a:rPr>
              <a:t>expandedMacro</a:t>
            </a:r>
            <a:r>
              <a:rPr lang="en-US" sz="2400" dirty="0">
                <a:latin typeface="Consolas" panose="020B0609020204030204" pitchFamily="49" charset="0"/>
              </a:rPr>
              <a:t> = </a:t>
            </a:r>
            <a:r>
              <a:rPr lang="en-US" sz="2400" dirty="0" err="1">
                <a:latin typeface="Consolas" panose="020B0609020204030204" pitchFamily="49" charset="0"/>
              </a:rPr>
              <a:t>ReplaceParamsInRhs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valuesForParams</a:t>
            </a:r>
            <a:r>
              <a:rPr lang="en-US" sz="2400" dirty="0">
                <a:latin typeface="Consolas" panose="020B0609020204030204" pitchFamily="49" charset="0"/>
              </a:rPr>
              <a:t>, macros[token])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macrosCopy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= Copy(macros)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macrosCopy.pop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(token)</a:t>
            </a:r>
            <a:endParaRPr lang="ru-RU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expandedMacro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+ tokens,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macrosCopy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endParaRPr lang="ru-RU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2562024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подстановки</a:t>
            </a:r>
            <a:r>
              <a:rPr lang="en-US" dirty="0"/>
              <a:t> </a:t>
            </a:r>
            <a:r>
              <a:rPr lang="ru-RU" dirty="0"/>
              <a:t>макросов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400" b="1" dirty="0" err="1">
                <a:latin typeface="Consolas" panose="020B0609020204030204" pitchFamily="49" charset="0"/>
              </a:rPr>
              <a:t>def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ExpandMacros</a:t>
            </a:r>
            <a:r>
              <a:rPr lang="en-US" sz="2400" dirty="0">
                <a:latin typeface="Consolas" panose="020B0609020204030204" pitchFamily="49" charset="0"/>
              </a:rPr>
              <a:t>(tokens, macros):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(token, tokens) = </a:t>
            </a:r>
            <a:r>
              <a:rPr lang="en-US" sz="2400" dirty="0" err="1">
                <a:latin typeface="Consolas" panose="020B0609020204030204" pitchFamily="49" charset="0"/>
              </a:rPr>
              <a:t>GetFirstToken</a:t>
            </a:r>
            <a:r>
              <a:rPr lang="en-US" sz="2400" dirty="0">
                <a:latin typeface="Consolas" panose="020B0609020204030204" pitchFamily="49" charset="0"/>
              </a:rPr>
              <a:t>(tokens)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if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b="1" dirty="0">
                <a:latin typeface="Consolas" panose="020B0609020204030204" pitchFamily="49" charset="0"/>
              </a:rPr>
              <a:t>not </a:t>
            </a:r>
            <a:r>
              <a:rPr lang="en-US" sz="2400" dirty="0">
                <a:latin typeface="Consolas" panose="020B0609020204030204" pitchFamily="49" charset="0"/>
              </a:rPr>
              <a:t>token </a:t>
            </a:r>
            <a:r>
              <a:rPr lang="en-US" sz="2400" b="1" dirty="0">
                <a:latin typeface="Consolas" panose="020B0609020204030204" pitchFamily="49" charset="0"/>
              </a:rPr>
              <a:t>in</a:t>
            </a:r>
            <a:r>
              <a:rPr lang="en-US" sz="2400" dirty="0">
                <a:latin typeface="Consolas" panose="020B0609020204030204" pitchFamily="49" charset="0"/>
              </a:rPr>
              <a:t> macros: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    </a:t>
            </a:r>
            <a:r>
              <a:rPr lang="en-US" sz="2400" b="1" dirty="0"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[token]</a:t>
            </a:r>
            <a:r>
              <a:rPr lang="en-US" sz="2400" b="1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</a:rPr>
              <a:t>+ </a:t>
            </a:r>
            <a:r>
              <a:rPr lang="en-US" sz="2400" dirty="0" err="1">
                <a:latin typeface="Consolas" panose="020B0609020204030204" pitchFamily="49" charset="0"/>
              </a:rPr>
              <a:t>ExpandMacros</a:t>
            </a:r>
            <a:r>
              <a:rPr lang="en-US" sz="2400" dirty="0">
                <a:latin typeface="Consolas" panose="020B0609020204030204" pitchFamily="49" charset="0"/>
              </a:rPr>
              <a:t>(tokens, macros)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(</a:t>
            </a:r>
            <a:r>
              <a:rPr lang="en-US" sz="2400" dirty="0" err="1">
                <a:latin typeface="Consolas" panose="020B0609020204030204" pitchFamily="49" charset="0"/>
              </a:rPr>
              <a:t>tokensForParams</a:t>
            </a:r>
            <a:r>
              <a:rPr lang="en-US" sz="2400" dirty="0">
                <a:latin typeface="Consolas" panose="020B0609020204030204" pitchFamily="49" charset="0"/>
              </a:rPr>
              <a:t>, tokens) = </a:t>
            </a:r>
            <a:r>
              <a:rPr lang="en-US" sz="2400" dirty="0" err="1">
                <a:latin typeface="Consolas" panose="020B0609020204030204" pitchFamily="49" charset="0"/>
              </a:rPr>
              <a:t>GetTokensForParams</a:t>
            </a:r>
            <a:r>
              <a:rPr lang="en-US" sz="2400" dirty="0">
                <a:latin typeface="Consolas" panose="020B0609020204030204" pitchFamily="49" charset="0"/>
              </a:rPr>
              <a:t>(macros[token], tokens)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</a:rPr>
              <a:t>valuesForParams</a:t>
            </a:r>
            <a:r>
              <a:rPr lang="en-US" sz="2400" dirty="0">
                <a:latin typeface="Consolas" panose="020B0609020204030204" pitchFamily="49" charset="0"/>
              </a:rPr>
              <a:t> = [</a:t>
            </a:r>
            <a:r>
              <a:rPr lang="en-US" sz="2400" dirty="0" err="1">
                <a:latin typeface="Consolas" panose="020B0609020204030204" pitchFamily="49" charset="0"/>
              </a:rPr>
              <a:t>ExpandMacros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tokensForParam</a:t>
            </a:r>
            <a:r>
              <a:rPr lang="en-US" sz="2400" dirty="0">
                <a:latin typeface="Consolas" panose="020B0609020204030204" pitchFamily="49" charset="0"/>
              </a:rPr>
              <a:t>, macros) </a:t>
            </a:r>
            <a:r>
              <a:rPr lang="en-US" sz="2400" b="1" dirty="0">
                <a:latin typeface="Consolas" panose="020B0609020204030204" pitchFamily="49" charset="0"/>
              </a:rPr>
              <a:t>for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                    </a:t>
            </a:r>
            <a:r>
              <a:rPr lang="en-US" sz="2400" dirty="0" err="1">
                <a:latin typeface="Consolas" panose="020B0609020204030204" pitchFamily="49" charset="0"/>
              </a:rPr>
              <a:t>tokensForParam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b="1" dirty="0">
                <a:latin typeface="Consolas" panose="020B0609020204030204" pitchFamily="49" charset="0"/>
              </a:rPr>
              <a:t>in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tokensForParams</a:t>
            </a:r>
            <a:r>
              <a:rPr lang="en-US" sz="2400" dirty="0"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</a:rPr>
              <a:t>expandedMacro</a:t>
            </a:r>
            <a:r>
              <a:rPr lang="en-US" sz="2400" dirty="0">
                <a:latin typeface="Consolas" panose="020B0609020204030204" pitchFamily="49" charset="0"/>
              </a:rPr>
              <a:t> = </a:t>
            </a:r>
            <a:r>
              <a:rPr lang="en-US" sz="2400" dirty="0" err="1">
                <a:latin typeface="Consolas" panose="020B0609020204030204" pitchFamily="49" charset="0"/>
              </a:rPr>
              <a:t>ReplaceParamsInRhs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valuesForParams</a:t>
            </a:r>
            <a:r>
              <a:rPr lang="en-US" sz="2400" dirty="0">
                <a:latin typeface="Consolas" panose="020B0609020204030204" pitchFamily="49" charset="0"/>
              </a:rPr>
              <a:t>, macros[token])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</a:rPr>
              <a:t>macrosCopy</a:t>
            </a:r>
            <a:r>
              <a:rPr lang="en-US" sz="2400" dirty="0">
                <a:latin typeface="Consolas" panose="020B0609020204030204" pitchFamily="49" charset="0"/>
              </a:rPr>
              <a:t> = Copy(macros)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</a:rPr>
              <a:t>macrosCopy.pop</a:t>
            </a:r>
            <a:r>
              <a:rPr lang="en-US" sz="2400" dirty="0">
                <a:latin typeface="Consolas" panose="020B0609020204030204" pitchFamily="49" charset="0"/>
              </a:rPr>
              <a:t>(token)</a:t>
            </a:r>
            <a:endParaRPr lang="ru-RU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expandedMacro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+ tokens,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macrosCopy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endParaRPr lang="ru-RU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9987393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подстановки</a:t>
            </a:r>
            <a:r>
              <a:rPr lang="en-US" dirty="0"/>
              <a:t> </a:t>
            </a:r>
            <a:r>
              <a:rPr lang="ru-RU" dirty="0"/>
              <a:t>макросов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400" b="1" dirty="0" err="1">
                <a:latin typeface="Consolas" panose="020B0609020204030204" pitchFamily="49" charset="0"/>
              </a:rPr>
              <a:t>def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ExpandMacros</a:t>
            </a:r>
            <a:r>
              <a:rPr lang="en-US" sz="2400" dirty="0">
                <a:latin typeface="Consolas" panose="020B0609020204030204" pitchFamily="49" charset="0"/>
              </a:rPr>
              <a:t>(tokens, macros):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(token, tokens) = </a:t>
            </a:r>
            <a:r>
              <a:rPr lang="en-US" sz="2400" dirty="0" err="1">
                <a:latin typeface="Consolas" panose="020B0609020204030204" pitchFamily="49" charset="0"/>
              </a:rPr>
              <a:t>GetFirstToken</a:t>
            </a:r>
            <a:r>
              <a:rPr lang="en-US" sz="2400" dirty="0">
                <a:latin typeface="Consolas" panose="020B0609020204030204" pitchFamily="49" charset="0"/>
              </a:rPr>
              <a:t>(tokens)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if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b="1" dirty="0">
                <a:latin typeface="Consolas" panose="020B0609020204030204" pitchFamily="49" charset="0"/>
              </a:rPr>
              <a:t>not </a:t>
            </a:r>
            <a:r>
              <a:rPr lang="en-US" sz="2400" dirty="0">
                <a:latin typeface="Consolas" panose="020B0609020204030204" pitchFamily="49" charset="0"/>
              </a:rPr>
              <a:t>token </a:t>
            </a:r>
            <a:r>
              <a:rPr lang="en-US" sz="2400" b="1" dirty="0">
                <a:latin typeface="Consolas" panose="020B0609020204030204" pitchFamily="49" charset="0"/>
              </a:rPr>
              <a:t>in</a:t>
            </a:r>
            <a:r>
              <a:rPr lang="en-US" sz="2400" dirty="0">
                <a:latin typeface="Consolas" panose="020B0609020204030204" pitchFamily="49" charset="0"/>
              </a:rPr>
              <a:t> macros: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    </a:t>
            </a:r>
            <a:r>
              <a:rPr lang="en-US" sz="2400" b="1" dirty="0"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[token]</a:t>
            </a:r>
            <a:r>
              <a:rPr lang="en-US" sz="2400" b="1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</a:rPr>
              <a:t>+ </a:t>
            </a:r>
            <a:r>
              <a:rPr lang="en-US" sz="2400" dirty="0" err="1">
                <a:latin typeface="Consolas" panose="020B0609020204030204" pitchFamily="49" charset="0"/>
              </a:rPr>
              <a:t>ExpandMacros</a:t>
            </a:r>
            <a:r>
              <a:rPr lang="en-US" sz="2400" dirty="0">
                <a:latin typeface="Consolas" panose="020B0609020204030204" pitchFamily="49" charset="0"/>
              </a:rPr>
              <a:t>(tokens, macros)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(</a:t>
            </a:r>
            <a:r>
              <a:rPr lang="en-US" sz="2400" dirty="0" err="1">
                <a:latin typeface="Consolas" panose="020B0609020204030204" pitchFamily="49" charset="0"/>
              </a:rPr>
              <a:t>tokensForParams</a:t>
            </a:r>
            <a:r>
              <a:rPr lang="en-US" sz="2400" dirty="0">
                <a:latin typeface="Consolas" panose="020B0609020204030204" pitchFamily="49" charset="0"/>
              </a:rPr>
              <a:t>, tokens) = </a:t>
            </a:r>
            <a:r>
              <a:rPr lang="en-US" sz="2400" dirty="0" err="1">
                <a:latin typeface="Consolas" panose="020B0609020204030204" pitchFamily="49" charset="0"/>
              </a:rPr>
              <a:t>GetTokensForParams</a:t>
            </a:r>
            <a:r>
              <a:rPr lang="en-US" sz="2400" dirty="0">
                <a:latin typeface="Consolas" panose="020B0609020204030204" pitchFamily="49" charset="0"/>
              </a:rPr>
              <a:t>(macros[token], tokens)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</a:rPr>
              <a:t>valuesForParams</a:t>
            </a:r>
            <a:r>
              <a:rPr lang="en-US" sz="2400" dirty="0">
                <a:latin typeface="Consolas" panose="020B0609020204030204" pitchFamily="49" charset="0"/>
              </a:rPr>
              <a:t> = [</a:t>
            </a:r>
            <a:r>
              <a:rPr lang="en-US" sz="2400" dirty="0" err="1">
                <a:latin typeface="Consolas" panose="020B0609020204030204" pitchFamily="49" charset="0"/>
              </a:rPr>
              <a:t>ExpandMacros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tokensForParam</a:t>
            </a:r>
            <a:r>
              <a:rPr lang="en-US" sz="2400" dirty="0">
                <a:latin typeface="Consolas" panose="020B0609020204030204" pitchFamily="49" charset="0"/>
              </a:rPr>
              <a:t>, macros) </a:t>
            </a:r>
            <a:r>
              <a:rPr lang="en-US" sz="2400" b="1" dirty="0">
                <a:latin typeface="Consolas" panose="020B0609020204030204" pitchFamily="49" charset="0"/>
              </a:rPr>
              <a:t>for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                    </a:t>
            </a:r>
            <a:r>
              <a:rPr lang="en-US" sz="2400" dirty="0" err="1">
                <a:latin typeface="Consolas" panose="020B0609020204030204" pitchFamily="49" charset="0"/>
              </a:rPr>
              <a:t>tokensForParam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b="1" dirty="0">
                <a:latin typeface="Consolas" panose="020B0609020204030204" pitchFamily="49" charset="0"/>
              </a:rPr>
              <a:t>in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tokensForParams</a:t>
            </a:r>
            <a:r>
              <a:rPr lang="en-US" sz="2400" dirty="0"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</a:rPr>
              <a:t>expandedMacro</a:t>
            </a:r>
            <a:r>
              <a:rPr lang="en-US" sz="2400" dirty="0">
                <a:latin typeface="Consolas" panose="020B0609020204030204" pitchFamily="49" charset="0"/>
              </a:rPr>
              <a:t> = </a:t>
            </a:r>
            <a:r>
              <a:rPr lang="en-US" sz="2400" dirty="0" err="1">
                <a:latin typeface="Consolas" panose="020B0609020204030204" pitchFamily="49" charset="0"/>
              </a:rPr>
              <a:t>ReplaceParamsInRhs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valuesForParams</a:t>
            </a:r>
            <a:r>
              <a:rPr lang="en-US" sz="2400" dirty="0">
                <a:latin typeface="Consolas" panose="020B0609020204030204" pitchFamily="49" charset="0"/>
              </a:rPr>
              <a:t>, macros[token])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</a:rPr>
              <a:t>macrosCopy</a:t>
            </a:r>
            <a:r>
              <a:rPr lang="en-US" sz="2400" dirty="0">
                <a:latin typeface="Consolas" panose="020B0609020204030204" pitchFamily="49" charset="0"/>
              </a:rPr>
              <a:t> = Copy(macros)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</a:rPr>
              <a:t>macrosCopy.pop</a:t>
            </a:r>
            <a:r>
              <a:rPr lang="en-US" sz="2400" dirty="0">
                <a:latin typeface="Consolas" panose="020B0609020204030204" pitchFamily="49" charset="0"/>
              </a:rPr>
              <a:t>(token)</a:t>
            </a:r>
            <a:endParaRPr lang="ru-RU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ExpandMacros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expandedMacro</a:t>
            </a:r>
            <a:r>
              <a:rPr lang="en-US" sz="2400" dirty="0">
                <a:latin typeface="Consolas" panose="020B0609020204030204" pitchFamily="49" charset="0"/>
              </a:rPr>
              <a:t> + tokens, </a:t>
            </a:r>
            <a:r>
              <a:rPr lang="en-US" sz="2400" dirty="0" err="1">
                <a:latin typeface="Consolas" panose="020B0609020204030204" pitchFamily="49" charset="0"/>
              </a:rPr>
              <a:t>macrosCopy</a:t>
            </a:r>
            <a:r>
              <a:rPr lang="en-US" sz="2400" dirty="0">
                <a:latin typeface="Consolas" panose="020B0609020204030204" pitchFamily="49" charset="0"/>
              </a:rPr>
              <a:t>)</a:t>
            </a:r>
          </a:p>
          <a:p>
            <a:endParaRPr lang="ru-RU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8563663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подстановки</a:t>
            </a:r>
            <a:r>
              <a:rPr lang="en-US" dirty="0"/>
              <a:t> </a:t>
            </a:r>
            <a:r>
              <a:rPr lang="ru-RU" dirty="0"/>
              <a:t>макросов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400" b="1" dirty="0" err="1">
                <a:latin typeface="Consolas" panose="020B0609020204030204" pitchFamily="49" charset="0"/>
              </a:rPr>
              <a:t>def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ExpandMacros</a:t>
            </a:r>
            <a:r>
              <a:rPr lang="en-US" sz="2400" dirty="0">
                <a:latin typeface="Consolas" panose="020B0609020204030204" pitchFamily="49" charset="0"/>
              </a:rPr>
              <a:t>(tokens, macros):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(token, tokens) = </a:t>
            </a:r>
            <a:r>
              <a:rPr lang="en-US" sz="2400" dirty="0" err="1">
                <a:latin typeface="Consolas" panose="020B0609020204030204" pitchFamily="49" charset="0"/>
              </a:rPr>
              <a:t>GetFirstToken</a:t>
            </a:r>
            <a:r>
              <a:rPr lang="en-US" sz="2400" dirty="0">
                <a:latin typeface="Consolas" panose="020B0609020204030204" pitchFamily="49" charset="0"/>
              </a:rPr>
              <a:t>(tokens)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if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b="1" dirty="0">
                <a:latin typeface="Consolas" panose="020B0609020204030204" pitchFamily="49" charset="0"/>
              </a:rPr>
              <a:t>not </a:t>
            </a:r>
            <a:r>
              <a:rPr lang="en-US" sz="2400" dirty="0">
                <a:latin typeface="Consolas" panose="020B0609020204030204" pitchFamily="49" charset="0"/>
              </a:rPr>
              <a:t>token </a:t>
            </a:r>
            <a:r>
              <a:rPr lang="en-US" sz="2400" b="1" dirty="0">
                <a:latin typeface="Consolas" panose="020B0609020204030204" pitchFamily="49" charset="0"/>
              </a:rPr>
              <a:t>in</a:t>
            </a:r>
            <a:r>
              <a:rPr lang="en-US" sz="2400" dirty="0">
                <a:latin typeface="Consolas" panose="020B0609020204030204" pitchFamily="49" charset="0"/>
              </a:rPr>
              <a:t> macros: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    </a:t>
            </a:r>
            <a:r>
              <a:rPr lang="en-US" sz="2400" b="1" dirty="0"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[token]</a:t>
            </a:r>
            <a:r>
              <a:rPr lang="en-US" sz="2400" b="1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</a:rPr>
              <a:t>+ </a:t>
            </a:r>
            <a:r>
              <a:rPr lang="en-US" sz="2400" dirty="0" err="1">
                <a:latin typeface="Consolas" panose="020B0609020204030204" pitchFamily="49" charset="0"/>
              </a:rPr>
              <a:t>ExpandMacros</a:t>
            </a:r>
            <a:r>
              <a:rPr lang="en-US" sz="2400" dirty="0">
                <a:latin typeface="Consolas" panose="020B0609020204030204" pitchFamily="49" charset="0"/>
              </a:rPr>
              <a:t>(tokens, macros)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(</a:t>
            </a:r>
            <a:r>
              <a:rPr lang="en-US" sz="2400" dirty="0" err="1">
                <a:latin typeface="Consolas" panose="020B0609020204030204" pitchFamily="49" charset="0"/>
              </a:rPr>
              <a:t>tokensForParams</a:t>
            </a:r>
            <a:r>
              <a:rPr lang="en-US" sz="2400" dirty="0">
                <a:latin typeface="Consolas" panose="020B0609020204030204" pitchFamily="49" charset="0"/>
              </a:rPr>
              <a:t>, tokens) = </a:t>
            </a:r>
            <a:r>
              <a:rPr lang="en-US" sz="2400" dirty="0" err="1">
                <a:latin typeface="Consolas" panose="020B0609020204030204" pitchFamily="49" charset="0"/>
              </a:rPr>
              <a:t>GetTokensForParams</a:t>
            </a:r>
            <a:r>
              <a:rPr lang="en-US" sz="2400" dirty="0">
                <a:latin typeface="Consolas" panose="020B0609020204030204" pitchFamily="49" charset="0"/>
              </a:rPr>
              <a:t>(macros[token], tokens)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</a:rPr>
              <a:t>valuesForParams</a:t>
            </a:r>
            <a:r>
              <a:rPr lang="en-US" sz="2400" dirty="0">
                <a:latin typeface="Consolas" panose="020B0609020204030204" pitchFamily="49" charset="0"/>
              </a:rPr>
              <a:t> = [</a:t>
            </a:r>
            <a:r>
              <a:rPr lang="en-US" sz="2400" dirty="0" err="1">
                <a:latin typeface="Consolas" panose="020B0609020204030204" pitchFamily="49" charset="0"/>
              </a:rPr>
              <a:t>ExpandMacros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tokensForParam</a:t>
            </a:r>
            <a:r>
              <a:rPr lang="en-US" sz="2400" dirty="0">
                <a:latin typeface="Consolas" panose="020B0609020204030204" pitchFamily="49" charset="0"/>
              </a:rPr>
              <a:t>, macros) </a:t>
            </a:r>
            <a:r>
              <a:rPr lang="en-US" sz="2400" b="1" dirty="0">
                <a:latin typeface="Consolas" panose="020B0609020204030204" pitchFamily="49" charset="0"/>
              </a:rPr>
              <a:t>for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                    </a:t>
            </a:r>
            <a:r>
              <a:rPr lang="en-US" sz="2400" dirty="0" err="1">
                <a:latin typeface="Consolas" panose="020B0609020204030204" pitchFamily="49" charset="0"/>
              </a:rPr>
              <a:t>tokensForParam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b="1" dirty="0">
                <a:latin typeface="Consolas" panose="020B0609020204030204" pitchFamily="49" charset="0"/>
              </a:rPr>
              <a:t>in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tokensForParams</a:t>
            </a:r>
            <a:r>
              <a:rPr lang="en-US" sz="2400" dirty="0"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</a:rPr>
              <a:t>expandedMacro</a:t>
            </a:r>
            <a:r>
              <a:rPr lang="en-US" sz="2400" dirty="0">
                <a:latin typeface="Consolas" panose="020B0609020204030204" pitchFamily="49" charset="0"/>
              </a:rPr>
              <a:t> = </a:t>
            </a:r>
            <a:r>
              <a:rPr lang="en-US" sz="2400" dirty="0" err="1">
                <a:latin typeface="Consolas" panose="020B0609020204030204" pitchFamily="49" charset="0"/>
              </a:rPr>
              <a:t>ReplaceParamsInRhs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valuesForParams</a:t>
            </a:r>
            <a:r>
              <a:rPr lang="en-US" sz="2400" dirty="0">
                <a:latin typeface="Consolas" panose="020B0609020204030204" pitchFamily="49" charset="0"/>
              </a:rPr>
              <a:t>, macros[token])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</a:rPr>
              <a:t>macrosCopy</a:t>
            </a:r>
            <a:r>
              <a:rPr lang="en-US" sz="2400" dirty="0">
                <a:latin typeface="Consolas" panose="020B0609020204030204" pitchFamily="49" charset="0"/>
              </a:rPr>
              <a:t> = Copy(macros)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</a:rPr>
              <a:t>macrosCopy.pop</a:t>
            </a:r>
            <a:r>
              <a:rPr lang="en-US" sz="2400" dirty="0">
                <a:latin typeface="Consolas" panose="020B0609020204030204" pitchFamily="49" charset="0"/>
              </a:rPr>
              <a:t>(token)</a:t>
            </a:r>
            <a:endParaRPr lang="ru-RU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ExpandMacros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expandedMacro</a:t>
            </a:r>
            <a:r>
              <a:rPr lang="en-US" sz="2400" dirty="0">
                <a:latin typeface="Consolas" panose="020B0609020204030204" pitchFamily="49" charset="0"/>
              </a:rPr>
              <a:t> + tokens, </a:t>
            </a:r>
            <a:r>
              <a:rPr lang="en-US" sz="2400" dirty="0" err="1">
                <a:latin typeface="Consolas" panose="020B0609020204030204" pitchFamily="49" charset="0"/>
              </a:rPr>
              <a:t>macrosCopy</a:t>
            </a:r>
            <a:r>
              <a:rPr lang="en-US" sz="2400" dirty="0">
                <a:latin typeface="Consolas" panose="020B0609020204030204" pitchFamily="49" charset="0"/>
              </a:rPr>
              <a:t>)</a:t>
            </a:r>
          </a:p>
          <a:p>
            <a:endParaRPr lang="ru-RU" sz="2400" dirty="0">
              <a:latin typeface="Consolas" panose="020B0609020204030204" pitchFamily="49" charset="0"/>
            </a:endParaRPr>
          </a:p>
        </p:txBody>
      </p:sp>
      <p:sp>
        <p:nvSpPr>
          <p:cNvPr id="6" name="Выноска 1 5"/>
          <p:cNvSpPr/>
          <p:nvPr/>
        </p:nvSpPr>
        <p:spPr>
          <a:xfrm>
            <a:off x="8904312" y="2060848"/>
            <a:ext cx="2664296" cy="1114532"/>
          </a:xfrm>
          <a:prstGeom prst="borderCallout1">
            <a:avLst>
              <a:gd name="adj1" fmla="val 74714"/>
              <a:gd name="adj2" fmla="val -2963"/>
              <a:gd name="adj3" fmla="val 95837"/>
              <a:gd name="adj4" fmla="val -108109"/>
            </a:avLst>
          </a:prstGeom>
          <a:noFill/>
          <a:ln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>
                <a:solidFill>
                  <a:schemeClr val="tx1"/>
                </a:solidFill>
              </a:rPr>
              <a:t>… так, чтобы для каждого параметра соблюдался баланс скобок</a:t>
            </a:r>
          </a:p>
        </p:txBody>
      </p:sp>
    </p:spTree>
    <p:extLst>
      <p:ext uri="{BB962C8B-B14F-4D97-AF65-F5344CB8AC3E}">
        <p14:creationId xmlns:p14="http://schemas.microsoft.com/office/powerpoint/2010/main" val="968714535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подстановки</a:t>
            </a:r>
            <a:r>
              <a:rPr lang="en-US" dirty="0"/>
              <a:t> </a:t>
            </a:r>
            <a:r>
              <a:rPr lang="ru-RU" dirty="0"/>
              <a:t>макросов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400" b="1" dirty="0" err="1">
                <a:latin typeface="Consolas" panose="020B0609020204030204" pitchFamily="49" charset="0"/>
              </a:rPr>
              <a:t>def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ExpandMacros</a:t>
            </a:r>
            <a:r>
              <a:rPr lang="en-US" sz="2400" dirty="0">
                <a:latin typeface="Consolas" panose="020B0609020204030204" pitchFamily="49" charset="0"/>
              </a:rPr>
              <a:t>(tokens, macros):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(token, tokens) = </a:t>
            </a:r>
            <a:r>
              <a:rPr lang="en-US" sz="2400" dirty="0" err="1">
                <a:latin typeface="Consolas" panose="020B0609020204030204" pitchFamily="49" charset="0"/>
              </a:rPr>
              <a:t>GetFirstToken</a:t>
            </a:r>
            <a:r>
              <a:rPr lang="en-US" sz="2400" dirty="0">
                <a:latin typeface="Consolas" panose="020B0609020204030204" pitchFamily="49" charset="0"/>
              </a:rPr>
              <a:t>(tokens)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if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b="1" dirty="0">
                <a:latin typeface="Consolas" panose="020B0609020204030204" pitchFamily="49" charset="0"/>
              </a:rPr>
              <a:t>not </a:t>
            </a:r>
            <a:r>
              <a:rPr lang="en-US" sz="2400" dirty="0">
                <a:latin typeface="Consolas" panose="020B0609020204030204" pitchFamily="49" charset="0"/>
              </a:rPr>
              <a:t>token </a:t>
            </a:r>
            <a:r>
              <a:rPr lang="en-US" sz="2400" b="1" dirty="0">
                <a:latin typeface="Consolas" panose="020B0609020204030204" pitchFamily="49" charset="0"/>
              </a:rPr>
              <a:t>in</a:t>
            </a:r>
            <a:r>
              <a:rPr lang="en-US" sz="2400" dirty="0">
                <a:latin typeface="Consolas" panose="020B0609020204030204" pitchFamily="49" charset="0"/>
              </a:rPr>
              <a:t> macros: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    </a:t>
            </a:r>
            <a:r>
              <a:rPr lang="en-US" sz="2400" b="1" dirty="0"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[token]</a:t>
            </a:r>
            <a:r>
              <a:rPr lang="en-US" sz="2400" b="1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</a:rPr>
              <a:t>+ </a:t>
            </a:r>
            <a:r>
              <a:rPr lang="en-US" sz="2400" dirty="0" err="1">
                <a:latin typeface="Consolas" panose="020B0609020204030204" pitchFamily="49" charset="0"/>
              </a:rPr>
              <a:t>ExpandMacros</a:t>
            </a:r>
            <a:r>
              <a:rPr lang="en-US" sz="2400" dirty="0">
                <a:latin typeface="Consolas" panose="020B0609020204030204" pitchFamily="49" charset="0"/>
              </a:rPr>
              <a:t>(tokens, macros)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(</a:t>
            </a:r>
            <a:r>
              <a:rPr lang="en-US" sz="2400" dirty="0" err="1">
                <a:latin typeface="Consolas" panose="020B0609020204030204" pitchFamily="49" charset="0"/>
              </a:rPr>
              <a:t>tokensForParams</a:t>
            </a:r>
            <a:r>
              <a:rPr lang="en-US" sz="2400" dirty="0">
                <a:latin typeface="Consolas" panose="020B0609020204030204" pitchFamily="49" charset="0"/>
              </a:rPr>
              <a:t>, tokens) = </a:t>
            </a:r>
            <a:r>
              <a:rPr lang="en-US" sz="2400" dirty="0" err="1">
                <a:latin typeface="Consolas" panose="020B0609020204030204" pitchFamily="49" charset="0"/>
              </a:rPr>
              <a:t>GetTokensForParams</a:t>
            </a:r>
            <a:r>
              <a:rPr lang="en-US" sz="2400" dirty="0">
                <a:latin typeface="Consolas" panose="020B0609020204030204" pitchFamily="49" charset="0"/>
              </a:rPr>
              <a:t>(macros[token], tokens)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</a:rPr>
              <a:t>valuesForParams</a:t>
            </a:r>
            <a:r>
              <a:rPr lang="en-US" sz="2400" dirty="0">
                <a:latin typeface="Consolas" panose="020B0609020204030204" pitchFamily="49" charset="0"/>
              </a:rPr>
              <a:t> = [</a:t>
            </a:r>
            <a:r>
              <a:rPr lang="en-US" sz="2400" dirty="0" err="1">
                <a:latin typeface="Consolas" panose="020B0609020204030204" pitchFamily="49" charset="0"/>
              </a:rPr>
              <a:t>ExpandMacros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tokensForParam</a:t>
            </a:r>
            <a:r>
              <a:rPr lang="en-US" sz="2400" dirty="0">
                <a:latin typeface="Consolas" panose="020B0609020204030204" pitchFamily="49" charset="0"/>
              </a:rPr>
              <a:t>, macros) </a:t>
            </a:r>
            <a:r>
              <a:rPr lang="en-US" sz="2400" b="1" dirty="0">
                <a:latin typeface="Consolas" panose="020B0609020204030204" pitchFamily="49" charset="0"/>
              </a:rPr>
              <a:t>for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                    </a:t>
            </a:r>
            <a:r>
              <a:rPr lang="en-US" sz="2400" dirty="0" err="1">
                <a:latin typeface="Consolas" panose="020B0609020204030204" pitchFamily="49" charset="0"/>
              </a:rPr>
              <a:t>tokensForParam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b="1" dirty="0">
                <a:latin typeface="Consolas" panose="020B0609020204030204" pitchFamily="49" charset="0"/>
              </a:rPr>
              <a:t>in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tokensForParams</a:t>
            </a:r>
            <a:r>
              <a:rPr lang="en-US" sz="2400" dirty="0"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</a:rPr>
              <a:t>expandedMacro</a:t>
            </a:r>
            <a:r>
              <a:rPr lang="en-US" sz="2400" dirty="0">
                <a:latin typeface="Consolas" panose="020B0609020204030204" pitchFamily="49" charset="0"/>
              </a:rPr>
              <a:t> = </a:t>
            </a:r>
            <a:r>
              <a:rPr lang="en-US" sz="2400" dirty="0" err="1">
                <a:latin typeface="Consolas" panose="020B0609020204030204" pitchFamily="49" charset="0"/>
              </a:rPr>
              <a:t>ReplaceParamsInRhs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valuesForParams</a:t>
            </a:r>
            <a:r>
              <a:rPr lang="en-US" sz="2400" dirty="0">
                <a:latin typeface="Consolas" panose="020B0609020204030204" pitchFamily="49" charset="0"/>
              </a:rPr>
              <a:t>, macros[token])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</a:rPr>
              <a:t>macrosCopy</a:t>
            </a:r>
            <a:r>
              <a:rPr lang="en-US" sz="2400" dirty="0">
                <a:latin typeface="Consolas" panose="020B0609020204030204" pitchFamily="49" charset="0"/>
              </a:rPr>
              <a:t> = Copy(macros)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</a:rPr>
              <a:t>macrosCopy.pop</a:t>
            </a:r>
            <a:r>
              <a:rPr lang="en-US" sz="2400" dirty="0">
                <a:latin typeface="Consolas" panose="020B0609020204030204" pitchFamily="49" charset="0"/>
              </a:rPr>
              <a:t>(token)</a:t>
            </a:r>
            <a:endParaRPr lang="ru-RU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ExpandMacros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expandedMacro</a:t>
            </a:r>
            <a:r>
              <a:rPr lang="en-US" sz="2400" dirty="0">
                <a:latin typeface="Consolas" panose="020B0609020204030204" pitchFamily="49" charset="0"/>
              </a:rPr>
              <a:t> + tokens, </a:t>
            </a:r>
            <a:r>
              <a:rPr lang="en-US" sz="2400" dirty="0" err="1">
                <a:latin typeface="Consolas" panose="020B0609020204030204" pitchFamily="49" charset="0"/>
              </a:rPr>
              <a:t>macrosCopy</a:t>
            </a:r>
            <a:r>
              <a:rPr lang="en-US" sz="2400" dirty="0">
                <a:latin typeface="Consolas" panose="020B0609020204030204" pitchFamily="49" charset="0"/>
              </a:rPr>
              <a:t>)</a:t>
            </a:r>
          </a:p>
          <a:p>
            <a:endParaRPr lang="ru-RU" sz="2400" dirty="0">
              <a:latin typeface="Consolas" panose="020B0609020204030204" pitchFamily="49" charset="0"/>
            </a:endParaRPr>
          </a:p>
        </p:txBody>
      </p:sp>
      <p:sp>
        <p:nvSpPr>
          <p:cNvPr id="5" name="Выноска 1 4"/>
          <p:cNvSpPr/>
          <p:nvPr/>
        </p:nvSpPr>
        <p:spPr>
          <a:xfrm>
            <a:off x="8904312" y="3861048"/>
            <a:ext cx="2304256" cy="396624"/>
          </a:xfrm>
          <a:prstGeom prst="borderCallout1">
            <a:avLst>
              <a:gd name="adj1" fmla="val 53767"/>
              <a:gd name="adj2" fmla="val -3328"/>
              <a:gd name="adj3" fmla="val 128121"/>
              <a:gd name="adj4" fmla="val -178555"/>
            </a:avLst>
          </a:prstGeom>
          <a:noFill/>
          <a:ln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… и выполнить </a:t>
            </a:r>
            <a:r>
              <a:rPr lang="en-US" dirty="0">
                <a:solidFill>
                  <a:schemeClr val="tx1"/>
                </a:solidFill>
              </a:rPr>
              <a:t>##</a:t>
            </a:r>
            <a:r>
              <a:rPr lang="ru-RU" dirty="0">
                <a:solidFill>
                  <a:schemeClr val="tx1"/>
                </a:solidFill>
              </a:rPr>
              <a:t> и </a:t>
            </a:r>
            <a:r>
              <a:rPr lang="en-US" dirty="0">
                <a:solidFill>
                  <a:schemeClr val="tx1"/>
                </a:solidFill>
              </a:rPr>
              <a:t>#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Выноска 1 5"/>
          <p:cNvSpPr/>
          <p:nvPr/>
        </p:nvSpPr>
        <p:spPr>
          <a:xfrm>
            <a:off x="8904312" y="2060848"/>
            <a:ext cx="2664296" cy="1114532"/>
          </a:xfrm>
          <a:prstGeom prst="borderCallout1">
            <a:avLst>
              <a:gd name="adj1" fmla="val 74714"/>
              <a:gd name="adj2" fmla="val -2963"/>
              <a:gd name="adj3" fmla="val 95837"/>
              <a:gd name="adj4" fmla="val -108109"/>
            </a:avLst>
          </a:prstGeom>
          <a:noFill/>
          <a:ln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>
                <a:solidFill>
                  <a:schemeClr val="tx1"/>
                </a:solidFill>
              </a:rPr>
              <a:t>… так, чтобы для каждого параметра соблюдался баланс скобок</a:t>
            </a:r>
          </a:p>
        </p:txBody>
      </p:sp>
    </p:spTree>
    <p:extLst>
      <p:ext uri="{BB962C8B-B14F-4D97-AF65-F5344CB8AC3E}">
        <p14:creationId xmlns:p14="http://schemas.microsoft.com/office/powerpoint/2010/main" val="1885335357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подстановки макросов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[‘Min’, ‘(‘, ‘1’, ‘,’, ‘Min’, ‘(’, ‘2’, ‘,’, ‘3’, ‘)’, ‘)’, ‘;’] -&gt;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Min ( 1 , Min ( 2 , 3 ) ) ;</a:t>
            </a:r>
          </a:p>
          <a:p>
            <a:pPr marL="0" indent="0">
              <a:buNone/>
            </a:pP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Min ( 1 , Min ( 2 , 3 ) ) ;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macros):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(‘Min’,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( 1 , Min ( 2 , 3 ) ) ;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) =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GetFirstToken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Min ( 1 , Min ( 2 , 3 ) ) ;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([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Min ( 2 , 3 )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],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) =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GetTokensForParams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(macros[‘Min’],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( 1 , Min ( 2 , 3 ) ) ;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[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tokensForX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] = [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macros),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Min ( 2 , 3 )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macros)]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(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tokensForX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&lt;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?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tokensForX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: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)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=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ReplaceParamsInRhs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([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tokensForX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], macros[‘Min’])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return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(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tokensForX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&lt;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?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tokensForX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: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)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{})</a:t>
            </a:r>
            <a:endParaRPr lang="ru-RU" sz="1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3699705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подстановки макросов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[‘Min’, ‘(‘, ‘1’, ‘,’, ‘Min’, ‘(’, ‘2’, ‘,’, ‘3’, ‘)’, ‘)’, ‘;’] -&gt;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Min ( 1 , Min ( 2 , 3 ) ) ;</a:t>
            </a:r>
          </a:p>
          <a:p>
            <a:pPr marL="0" indent="0">
              <a:buNone/>
            </a:pP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Min ( 1 , Min ( 2 , 3 ) ) ;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macros):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(‘Min’,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( 1 , Min ( 2 , 3 ) ) ;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) =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GetFirstToken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Min ( 1 , Min ( 2 , 3 ) ) ;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([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Min ( 2 , 3 )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],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) =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GetTokensForParams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(macros[‘Min’],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( 1 , Min ( 2 , 3 ) ) ;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[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tokensForX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] = [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macros),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Min ( 2 , 3 )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macros)]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(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tokensForX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&lt;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?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tokensForX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: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)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=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ReplaceParamsInRhs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([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tokensForX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], macros[‘Min’])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return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(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tokensForX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&lt;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?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tokensForX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: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)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{})</a:t>
            </a:r>
            <a:endParaRPr lang="ru-RU" sz="1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22901" y="4741169"/>
            <a:ext cx="4259499" cy="138499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rgbClr val="C586C0"/>
                </a:solidFill>
                <a:latin typeface="Consolas" panose="020B0609020204030204" pitchFamily="49" charset="0"/>
              </a:rPr>
              <a:t>#</a:t>
            </a:r>
            <a:r>
              <a:rPr lang="fr-FR" sz="1400" dirty="0" err="1">
                <a:solidFill>
                  <a:srgbClr val="C586C0"/>
                </a:solidFill>
                <a:latin typeface="Consolas" panose="020B0609020204030204" pitchFamily="49" charset="0"/>
              </a:rPr>
              <a:t>define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Min(</a:t>
            </a:r>
            <a:r>
              <a:rPr lang="fr-FR" sz="1400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, </a:t>
            </a:r>
            <a:r>
              <a:rPr lang="fr-FR" sz="1400" dirty="0">
                <a:solidFill>
                  <a:srgbClr val="9CDCFE"/>
                </a:solidFill>
                <a:latin typeface="Consolas" panose="020B0609020204030204" pitchFamily="49" charset="0"/>
              </a:rPr>
              <a:t>y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) ((x) 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(y) 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?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(x) 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(y))</a:t>
            </a:r>
            <a:endParaRPr lang="fr-F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fr-F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1400" dirty="0">
                <a:solidFill>
                  <a:srgbClr val="DCDCAA"/>
                </a:solidFill>
                <a:latin typeface="Consolas" panose="020B0609020204030204" pitchFamily="49" charset="0"/>
              </a:rPr>
              <a:t>main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fr-F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 x = </a:t>
            </a:r>
            <a:r>
              <a:rPr lang="fr-FR" sz="1400" dirty="0">
                <a:solidFill>
                  <a:srgbClr val="DCDCAA"/>
                </a:solidFill>
                <a:latin typeface="Consolas" panose="020B0609020204030204" pitchFamily="49" charset="0"/>
              </a:rPr>
              <a:t>Min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fr-FR" sz="1400" dirty="0">
                <a:solidFill>
                  <a:srgbClr val="DCDCAA"/>
                </a:solidFill>
                <a:latin typeface="Consolas" panose="020B0609020204030204" pitchFamily="49" charset="0"/>
              </a:rPr>
              <a:t>Min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sz="1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fr-FR" sz="14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92702626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подстановки макросов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[‘Min’, ‘(‘, ‘1’, ‘,’, ‘Min’, ‘(’, ‘2’, ‘,’, ‘3’, ‘)’, ‘)’, ‘;’] -&gt; </a:t>
            </a:r>
            <a:r>
              <a:rPr lang="en-US" sz="1600" u="sng" dirty="0">
                <a:latin typeface="Consolas" panose="020B0609020204030204" pitchFamily="49" charset="0"/>
              </a:rPr>
              <a:t>Min ( 1 , Min ( 2 , 3 ) ) ;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Min ( 1 , Min ( 2 , 3 ) ) ;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macros):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(‘Min’,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( 1 , Min ( 2 , 3 ) ) ;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) =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GetFirstToken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Min ( 1 , Min ( 2 , 3 ) ) ;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([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Min ( 2 , 3 )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],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) =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GetTokensForParams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(macros[‘Min’],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( 1 , Min ( 2 , 3 ) ) ;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[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tokensForX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] = [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macros),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Min ( 2 , 3 )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macros)]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(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tokensForX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&lt;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?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tokensForX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: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)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=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ReplaceParamsInRhs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([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tokensForX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], macros[‘Min’])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return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(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tokensForX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&lt;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?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tokensForX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: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)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{})</a:t>
            </a:r>
            <a:endParaRPr lang="ru-RU" sz="1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22901" y="4741169"/>
            <a:ext cx="4259499" cy="138499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rgbClr val="C586C0"/>
                </a:solidFill>
                <a:latin typeface="Consolas" panose="020B0609020204030204" pitchFamily="49" charset="0"/>
              </a:rPr>
              <a:t>#</a:t>
            </a:r>
            <a:r>
              <a:rPr lang="fr-FR" sz="1400" dirty="0" err="1">
                <a:solidFill>
                  <a:srgbClr val="C586C0"/>
                </a:solidFill>
                <a:latin typeface="Consolas" panose="020B0609020204030204" pitchFamily="49" charset="0"/>
              </a:rPr>
              <a:t>define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Min(</a:t>
            </a:r>
            <a:r>
              <a:rPr lang="fr-FR" sz="1400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, </a:t>
            </a:r>
            <a:r>
              <a:rPr lang="fr-FR" sz="1400" dirty="0">
                <a:solidFill>
                  <a:srgbClr val="9CDCFE"/>
                </a:solidFill>
                <a:latin typeface="Consolas" panose="020B0609020204030204" pitchFamily="49" charset="0"/>
              </a:rPr>
              <a:t>y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) ((x) 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(y) 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?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(x) 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(y))</a:t>
            </a:r>
            <a:endParaRPr lang="fr-F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fr-F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1400" dirty="0">
                <a:solidFill>
                  <a:srgbClr val="DCDCAA"/>
                </a:solidFill>
                <a:latin typeface="Consolas" panose="020B0609020204030204" pitchFamily="49" charset="0"/>
              </a:rPr>
              <a:t>main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fr-F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 x = </a:t>
            </a:r>
            <a:r>
              <a:rPr lang="fr-FR" sz="1400" dirty="0">
                <a:solidFill>
                  <a:srgbClr val="DCDCAA"/>
                </a:solidFill>
                <a:latin typeface="Consolas" panose="020B0609020204030204" pitchFamily="49" charset="0"/>
              </a:rPr>
              <a:t>Min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fr-FR" sz="1400" dirty="0">
                <a:solidFill>
                  <a:srgbClr val="DCDCAA"/>
                </a:solidFill>
                <a:latin typeface="Consolas" panose="020B0609020204030204" pitchFamily="49" charset="0"/>
              </a:rPr>
              <a:t>Min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sz="1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fr-FR" sz="14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28032558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подстановки макросов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[‘Min’, ‘(‘, ‘1’, ‘,’, ‘Min’, ‘(’, ‘2’, ‘,’, ‘3’, ‘)’, ‘)’, ‘;’] -&gt; </a:t>
            </a:r>
            <a:r>
              <a:rPr lang="en-US" sz="1600" u="sng" dirty="0">
                <a:latin typeface="Consolas" panose="020B0609020204030204" pitchFamily="49" charset="0"/>
              </a:rPr>
              <a:t>Min ( 1 , Min ( 2 , 3 ) ) ;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u="sng" dirty="0">
                <a:latin typeface="Consolas" panose="020B0609020204030204" pitchFamily="49" charset="0"/>
              </a:rPr>
              <a:t>Min ( 1 , Min ( 2 , 3 ) ) ;</a:t>
            </a:r>
            <a:r>
              <a:rPr lang="en-US" sz="1600" dirty="0">
                <a:latin typeface="Consolas" panose="020B0609020204030204" pitchFamily="49" charset="0"/>
              </a:rPr>
              <a:t>, macros):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(‘Min’,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( 1 , Min ( 2 , 3 ) ) ;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) =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GetFirstToken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Min ( 1 , Min ( 2 , 3 ) ) ;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([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Min ( 2 , 3 )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],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) =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GetTokensForParams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(macros[‘Min’],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( 1 , Min ( 2 , 3 ) ) ;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[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tokensForX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] = [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macros),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Min ( 2 , 3 )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macros)]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(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tokensForX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&lt;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?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tokensForX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: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)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=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ReplaceParamsInRhs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([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tokensForX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], macros[‘Min’])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return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(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tokensForX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&lt;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?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tokensForX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: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)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{})</a:t>
            </a:r>
            <a:endParaRPr lang="ru-RU" sz="1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22901" y="4741169"/>
            <a:ext cx="4259499" cy="138499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rgbClr val="C586C0"/>
                </a:solidFill>
                <a:latin typeface="Consolas" panose="020B0609020204030204" pitchFamily="49" charset="0"/>
              </a:rPr>
              <a:t>#</a:t>
            </a:r>
            <a:r>
              <a:rPr lang="fr-FR" sz="1400" dirty="0" err="1">
                <a:solidFill>
                  <a:srgbClr val="C586C0"/>
                </a:solidFill>
                <a:latin typeface="Consolas" panose="020B0609020204030204" pitchFamily="49" charset="0"/>
              </a:rPr>
              <a:t>define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Min(</a:t>
            </a:r>
            <a:r>
              <a:rPr lang="fr-FR" sz="1400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, </a:t>
            </a:r>
            <a:r>
              <a:rPr lang="fr-FR" sz="1400" dirty="0">
                <a:solidFill>
                  <a:srgbClr val="9CDCFE"/>
                </a:solidFill>
                <a:latin typeface="Consolas" panose="020B0609020204030204" pitchFamily="49" charset="0"/>
              </a:rPr>
              <a:t>y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) ((x) 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(y) 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?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(x) 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(y))</a:t>
            </a:r>
            <a:endParaRPr lang="fr-F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fr-F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1400" dirty="0">
                <a:solidFill>
                  <a:srgbClr val="DCDCAA"/>
                </a:solidFill>
                <a:latin typeface="Consolas" panose="020B0609020204030204" pitchFamily="49" charset="0"/>
              </a:rPr>
              <a:t>main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fr-F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 x = </a:t>
            </a:r>
            <a:r>
              <a:rPr lang="fr-FR" sz="1400" dirty="0">
                <a:solidFill>
                  <a:srgbClr val="DCDCAA"/>
                </a:solidFill>
                <a:latin typeface="Consolas" panose="020B0609020204030204" pitchFamily="49" charset="0"/>
              </a:rPr>
              <a:t>Min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fr-FR" sz="1400" dirty="0">
                <a:solidFill>
                  <a:srgbClr val="DCDCAA"/>
                </a:solidFill>
                <a:latin typeface="Consolas" panose="020B0609020204030204" pitchFamily="49" charset="0"/>
              </a:rPr>
              <a:t>Min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sz="1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fr-FR" sz="14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503350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</a:t>
            </a:r>
            <a:r>
              <a:rPr lang="ru-RU" dirty="0" err="1"/>
              <a:t>препроцессинг</a:t>
            </a:r>
            <a:r>
              <a:rPr lang="ru-RU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Автоматическое преобразование исходного кода перед компиляцией</a:t>
            </a:r>
          </a:p>
          <a:p>
            <a:endParaRPr lang="en-US" dirty="0"/>
          </a:p>
          <a:p>
            <a:r>
              <a:rPr lang="ru-RU" dirty="0">
                <a:solidFill>
                  <a:schemeClr val="bg1"/>
                </a:solidFill>
              </a:rPr>
              <a:t>Один исходный код -</a:t>
            </a:r>
            <a:r>
              <a:rPr lang="en-US" dirty="0">
                <a:solidFill>
                  <a:schemeClr val="bg1"/>
                </a:solidFill>
              </a:rPr>
              <a:t>&gt; </a:t>
            </a:r>
            <a:r>
              <a:rPr lang="ru-RU" dirty="0">
                <a:solidFill>
                  <a:schemeClr val="bg1"/>
                </a:solidFill>
              </a:rPr>
              <a:t>разные «версии» исполняемого файла</a:t>
            </a:r>
            <a:endParaRPr lang="en-US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Типичная цель – это адаптация исходного кода к 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режиму сборки 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версиям используемых библиотек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компилятору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операционной системе</a:t>
            </a:r>
          </a:p>
        </p:txBody>
      </p:sp>
    </p:spTree>
    <p:extLst>
      <p:ext uri="{BB962C8B-B14F-4D97-AF65-F5344CB8AC3E}">
        <p14:creationId xmlns:p14="http://schemas.microsoft.com/office/powerpoint/2010/main" val="1333000661"/>
      </p:ext>
    </p:extLst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подстановки макросов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[‘Min’, ‘(‘, ‘1’, ‘,’, ‘Min’, ‘(’, ‘2’, ‘,’, ‘3’, ‘)’, ‘)’, ‘;’] -&gt; </a:t>
            </a:r>
            <a:r>
              <a:rPr lang="en-US" sz="1600" u="sng" dirty="0">
                <a:latin typeface="Consolas" panose="020B0609020204030204" pitchFamily="49" charset="0"/>
              </a:rPr>
              <a:t>Min ( 1 , Min ( 2 , 3 ) ) ;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u="sng" dirty="0">
                <a:latin typeface="Consolas" panose="020B0609020204030204" pitchFamily="49" charset="0"/>
              </a:rPr>
              <a:t>Min ( 1 , Min ( 2 , 3 ) ) ;</a:t>
            </a:r>
            <a:r>
              <a:rPr lang="en-US" sz="1600" dirty="0">
                <a:latin typeface="Consolas" panose="020B0609020204030204" pitchFamily="49" charset="0"/>
              </a:rPr>
              <a:t>, macros):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(‘Min’,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( 1 , Min ( 2 , 3 ) ) ;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) = </a:t>
            </a:r>
            <a:r>
              <a:rPr lang="en-US" sz="1600" dirty="0" err="1">
                <a:latin typeface="Consolas" panose="020B0609020204030204" pitchFamily="49" charset="0"/>
              </a:rPr>
              <a:t>GetFirstToken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u="sng" dirty="0">
                <a:latin typeface="Consolas" panose="020B0609020204030204" pitchFamily="49" charset="0"/>
              </a:rPr>
              <a:t>Min ( 1 , Min ( 2 , 3 ) ) ;</a:t>
            </a:r>
            <a:r>
              <a:rPr lang="en-US" sz="16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([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Min ( 2 , 3 )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],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) =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GetTokensForParams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(macros[‘Min’],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( 1 , Min ( 2 , 3 ) ) ;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[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tokensForX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] = [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macros),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Min ( 2 , 3 )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macros)]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(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tokensForX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&lt;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?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tokensForX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: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)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=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ReplaceParamsInRhs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([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tokensForX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], macros[‘Min’])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return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(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tokensForX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&lt;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?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tokensForX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: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)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{})</a:t>
            </a:r>
            <a:endParaRPr lang="ru-RU" sz="1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22901" y="4741169"/>
            <a:ext cx="4259499" cy="138499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rgbClr val="C586C0"/>
                </a:solidFill>
                <a:latin typeface="Consolas" panose="020B0609020204030204" pitchFamily="49" charset="0"/>
              </a:rPr>
              <a:t>#</a:t>
            </a:r>
            <a:r>
              <a:rPr lang="fr-FR" sz="1400" dirty="0" err="1">
                <a:solidFill>
                  <a:srgbClr val="C586C0"/>
                </a:solidFill>
                <a:latin typeface="Consolas" panose="020B0609020204030204" pitchFamily="49" charset="0"/>
              </a:rPr>
              <a:t>define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Min(</a:t>
            </a:r>
            <a:r>
              <a:rPr lang="fr-FR" sz="1400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, </a:t>
            </a:r>
            <a:r>
              <a:rPr lang="fr-FR" sz="1400" dirty="0">
                <a:solidFill>
                  <a:srgbClr val="9CDCFE"/>
                </a:solidFill>
                <a:latin typeface="Consolas" panose="020B0609020204030204" pitchFamily="49" charset="0"/>
              </a:rPr>
              <a:t>y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) ((x) 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(y) 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?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(x) 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(y))</a:t>
            </a:r>
            <a:endParaRPr lang="fr-F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fr-F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1400" dirty="0">
                <a:solidFill>
                  <a:srgbClr val="DCDCAA"/>
                </a:solidFill>
                <a:latin typeface="Consolas" panose="020B0609020204030204" pitchFamily="49" charset="0"/>
              </a:rPr>
              <a:t>main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fr-F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 x = </a:t>
            </a:r>
            <a:r>
              <a:rPr lang="fr-FR" sz="1400" dirty="0">
                <a:solidFill>
                  <a:srgbClr val="DCDCAA"/>
                </a:solidFill>
                <a:latin typeface="Consolas" panose="020B0609020204030204" pitchFamily="49" charset="0"/>
              </a:rPr>
              <a:t>Min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fr-FR" sz="1400" dirty="0">
                <a:solidFill>
                  <a:srgbClr val="DCDCAA"/>
                </a:solidFill>
                <a:latin typeface="Consolas" panose="020B0609020204030204" pitchFamily="49" charset="0"/>
              </a:rPr>
              <a:t>Min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sz="1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fr-FR" sz="14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58329265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подстановки макросов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[‘Min’, ‘(‘, ‘1’, ‘,’, ‘Min’, ‘(’, ‘2’, ‘,’, ‘3’, ‘)’, ‘)’, ‘;’] -&gt; </a:t>
            </a:r>
            <a:r>
              <a:rPr lang="en-US" sz="1600" u="sng" dirty="0">
                <a:latin typeface="Consolas" panose="020B0609020204030204" pitchFamily="49" charset="0"/>
              </a:rPr>
              <a:t>Min ( 1 , Min ( 2 , 3 ) ) ;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u="sng" dirty="0">
                <a:latin typeface="Consolas" panose="020B0609020204030204" pitchFamily="49" charset="0"/>
              </a:rPr>
              <a:t>Min ( 1 , Min ( 2 , 3 ) ) ;</a:t>
            </a:r>
            <a:r>
              <a:rPr lang="en-US" sz="1600" dirty="0">
                <a:latin typeface="Consolas" panose="020B0609020204030204" pitchFamily="49" charset="0"/>
              </a:rPr>
              <a:t>, macros):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(‘Min’, </a:t>
            </a:r>
            <a:r>
              <a:rPr lang="en-US" sz="1600" u="sng" dirty="0">
                <a:latin typeface="Consolas" panose="020B0609020204030204" pitchFamily="49" charset="0"/>
              </a:rPr>
              <a:t>( 1 , Min ( 2 , 3 ) ) ;</a:t>
            </a:r>
            <a:r>
              <a:rPr lang="en-US" sz="1600" dirty="0">
                <a:latin typeface="Consolas" panose="020B0609020204030204" pitchFamily="49" charset="0"/>
              </a:rPr>
              <a:t>) = </a:t>
            </a:r>
            <a:r>
              <a:rPr lang="en-US" sz="1600" dirty="0" err="1">
                <a:latin typeface="Consolas" panose="020B0609020204030204" pitchFamily="49" charset="0"/>
              </a:rPr>
              <a:t>GetFirstToken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u="sng" dirty="0">
                <a:latin typeface="Consolas" panose="020B0609020204030204" pitchFamily="49" charset="0"/>
              </a:rPr>
              <a:t>Min ( 1 , Min ( 2 , 3 ) ) ;</a:t>
            </a:r>
            <a:r>
              <a:rPr lang="en-US" sz="16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([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Min ( 2 , 3 )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],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) =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GetTokensForParams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(macros[‘Min’],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( 1 , Min ( 2 , 3 ) ) ;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[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tokensForX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] = [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macros),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Min ( 2 , 3 )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macros)]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(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tokensForX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&lt;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?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tokensForX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: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)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=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ReplaceParamsInRhs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([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tokensForX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], macros[‘Min’])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return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(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tokensForX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&lt;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?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tokensForX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: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)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{})</a:t>
            </a:r>
            <a:endParaRPr lang="ru-RU" sz="1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22901" y="4741169"/>
            <a:ext cx="4259499" cy="138499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rgbClr val="C586C0"/>
                </a:solidFill>
                <a:latin typeface="Consolas" panose="020B0609020204030204" pitchFamily="49" charset="0"/>
              </a:rPr>
              <a:t>#</a:t>
            </a:r>
            <a:r>
              <a:rPr lang="fr-FR" sz="1400" dirty="0" err="1">
                <a:solidFill>
                  <a:srgbClr val="C586C0"/>
                </a:solidFill>
                <a:latin typeface="Consolas" panose="020B0609020204030204" pitchFamily="49" charset="0"/>
              </a:rPr>
              <a:t>define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Min(</a:t>
            </a:r>
            <a:r>
              <a:rPr lang="fr-FR" sz="1400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, </a:t>
            </a:r>
            <a:r>
              <a:rPr lang="fr-FR" sz="1400" dirty="0">
                <a:solidFill>
                  <a:srgbClr val="9CDCFE"/>
                </a:solidFill>
                <a:latin typeface="Consolas" panose="020B0609020204030204" pitchFamily="49" charset="0"/>
              </a:rPr>
              <a:t>y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) ((x) 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(y) 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?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(x) 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(y))</a:t>
            </a:r>
            <a:endParaRPr lang="fr-F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fr-F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1400" dirty="0">
                <a:solidFill>
                  <a:srgbClr val="DCDCAA"/>
                </a:solidFill>
                <a:latin typeface="Consolas" panose="020B0609020204030204" pitchFamily="49" charset="0"/>
              </a:rPr>
              <a:t>main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fr-F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 x = </a:t>
            </a:r>
            <a:r>
              <a:rPr lang="fr-FR" sz="1400" dirty="0">
                <a:solidFill>
                  <a:srgbClr val="DCDCAA"/>
                </a:solidFill>
                <a:latin typeface="Consolas" panose="020B0609020204030204" pitchFamily="49" charset="0"/>
              </a:rPr>
              <a:t>Min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fr-FR" sz="1400" dirty="0">
                <a:solidFill>
                  <a:srgbClr val="DCDCAA"/>
                </a:solidFill>
                <a:latin typeface="Consolas" panose="020B0609020204030204" pitchFamily="49" charset="0"/>
              </a:rPr>
              <a:t>Min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sz="1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fr-FR" sz="14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72497284"/>
      </p:ext>
    </p:extLst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подстановки макросов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[‘Min’, ‘(‘, ‘1’, ‘,’, ‘Min’, ‘(’, ‘2’, ‘,’, ‘3’, ‘)’, ‘)’, ‘;’] -&gt; </a:t>
            </a:r>
            <a:r>
              <a:rPr lang="en-US" sz="1600" u="sng" dirty="0">
                <a:latin typeface="Consolas" panose="020B0609020204030204" pitchFamily="49" charset="0"/>
              </a:rPr>
              <a:t>Min ( 1 , Min ( 2 , 3 ) ) ;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u="sng" dirty="0">
                <a:latin typeface="Consolas" panose="020B0609020204030204" pitchFamily="49" charset="0"/>
              </a:rPr>
              <a:t>Min ( 1 , Min ( 2 , 3 ) ) ;</a:t>
            </a:r>
            <a:r>
              <a:rPr lang="en-US" sz="1600" dirty="0">
                <a:latin typeface="Consolas" panose="020B0609020204030204" pitchFamily="49" charset="0"/>
              </a:rPr>
              <a:t>, macros):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(‘Min’, </a:t>
            </a:r>
            <a:r>
              <a:rPr lang="en-US" sz="1600" u="sng" dirty="0">
                <a:latin typeface="Consolas" panose="020B0609020204030204" pitchFamily="49" charset="0"/>
              </a:rPr>
              <a:t>( 1 , Min ( 2 , 3 ) ) ;</a:t>
            </a:r>
            <a:r>
              <a:rPr lang="en-US" sz="1600" dirty="0">
                <a:latin typeface="Consolas" panose="020B0609020204030204" pitchFamily="49" charset="0"/>
              </a:rPr>
              <a:t>) = </a:t>
            </a:r>
            <a:r>
              <a:rPr lang="en-US" sz="1600" dirty="0" err="1">
                <a:latin typeface="Consolas" panose="020B0609020204030204" pitchFamily="49" charset="0"/>
              </a:rPr>
              <a:t>GetFirstToken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u="sng" dirty="0">
                <a:latin typeface="Consolas" panose="020B0609020204030204" pitchFamily="49" charset="0"/>
              </a:rPr>
              <a:t>Min ( 1 , Min ( 2 , 3 ) ) ;</a:t>
            </a:r>
            <a:r>
              <a:rPr lang="en-US" sz="16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([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Min ( 2 , 3 )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],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) = </a:t>
            </a:r>
            <a:r>
              <a:rPr lang="en-US" sz="1600" dirty="0" err="1">
                <a:latin typeface="Consolas" panose="020B0609020204030204" pitchFamily="49" charset="0"/>
              </a:rPr>
              <a:t>GetTokensForParams</a:t>
            </a:r>
            <a:r>
              <a:rPr lang="en-US" sz="1600" dirty="0">
                <a:latin typeface="Consolas" panose="020B0609020204030204" pitchFamily="49" charset="0"/>
              </a:rPr>
              <a:t>(macros[‘Min’], </a:t>
            </a:r>
            <a:r>
              <a:rPr lang="en-US" sz="1600" u="sng" dirty="0">
                <a:latin typeface="Consolas" panose="020B0609020204030204" pitchFamily="49" charset="0"/>
              </a:rPr>
              <a:t>( 1 , Min ( 2 , 3 ) ) ;</a:t>
            </a:r>
            <a:r>
              <a:rPr lang="en-US" sz="16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tokensForX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] = [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macros),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Min ( 2 , 3 )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macros)]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(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tokensForX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&lt;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?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tokensForX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: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)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=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ReplaceParamsInRhs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([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tokensForX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], macros[‘Min’])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return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(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tokensForX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&lt;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?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tokensForX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: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)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{})</a:t>
            </a:r>
            <a:endParaRPr lang="ru-RU" sz="1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22901" y="4741169"/>
            <a:ext cx="4259499" cy="138499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rgbClr val="C586C0"/>
                </a:solidFill>
                <a:latin typeface="Consolas" panose="020B0609020204030204" pitchFamily="49" charset="0"/>
              </a:rPr>
              <a:t>#</a:t>
            </a:r>
            <a:r>
              <a:rPr lang="fr-FR" sz="1400" dirty="0" err="1">
                <a:solidFill>
                  <a:srgbClr val="C586C0"/>
                </a:solidFill>
                <a:latin typeface="Consolas" panose="020B0609020204030204" pitchFamily="49" charset="0"/>
              </a:rPr>
              <a:t>define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Min(</a:t>
            </a:r>
            <a:r>
              <a:rPr lang="fr-FR" sz="1400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, </a:t>
            </a:r>
            <a:r>
              <a:rPr lang="fr-FR" sz="1400" dirty="0">
                <a:solidFill>
                  <a:srgbClr val="9CDCFE"/>
                </a:solidFill>
                <a:latin typeface="Consolas" panose="020B0609020204030204" pitchFamily="49" charset="0"/>
              </a:rPr>
              <a:t>y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) ((x) 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(y) 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?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(x) 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(y))</a:t>
            </a:r>
            <a:endParaRPr lang="fr-F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fr-F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1400" dirty="0">
                <a:solidFill>
                  <a:srgbClr val="DCDCAA"/>
                </a:solidFill>
                <a:latin typeface="Consolas" panose="020B0609020204030204" pitchFamily="49" charset="0"/>
              </a:rPr>
              <a:t>main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fr-F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 x = </a:t>
            </a:r>
            <a:r>
              <a:rPr lang="fr-FR" sz="1400" dirty="0">
                <a:solidFill>
                  <a:srgbClr val="DCDCAA"/>
                </a:solidFill>
                <a:latin typeface="Consolas" panose="020B0609020204030204" pitchFamily="49" charset="0"/>
              </a:rPr>
              <a:t>Min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fr-FR" sz="1400" dirty="0">
                <a:solidFill>
                  <a:srgbClr val="DCDCAA"/>
                </a:solidFill>
                <a:latin typeface="Consolas" panose="020B0609020204030204" pitchFamily="49" charset="0"/>
              </a:rPr>
              <a:t>Min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sz="1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fr-FR" sz="14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76525800"/>
      </p:ext>
    </p:extLst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подстановки макросов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[‘Min’, ‘(‘, ‘1’, ‘,’, ‘Min’, ‘(’, ‘2’, ‘,’, ‘3’, ‘)’, ‘)’, ‘;’] -&gt; </a:t>
            </a:r>
            <a:r>
              <a:rPr lang="en-US" sz="1600" u="sng" dirty="0">
                <a:latin typeface="Consolas" panose="020B0609020204030204" pitchFamily="49" charset="0"/>
              </a:rPr>
              <a:t>Min ( 1 , Min ( 2 , 3 ) ) ;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u="sng" dirty="0">
                <a:latin typeface="Consolas" panose="020B0609020204030204" pitchFamily="49" charset="0"/>
              </a:rPr>
              <a:t>Min ( 1 , Min ( 2 , 3 ) ) ;</a:t>
            </a:r>
            <a:r>
              <a:rPr lang="en-US" sz="1600" dirty="0">
                <a:latin typeface="Consolas" panose="020B0609020204030204" pitchFamily="49" charset="0"/>
              </a:rPr>
              <a:t>, macros):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(‘Min’, </a:t>
            </a:r>
            <a:r>
              <a:rPr lang="en-US" sz="1600" u="sng" dirty="0">
                <a:latin typeface="Consolas" panose="020B0609020204030204" pitchFamily="49" charset="0"/>
              </a:rPr>
              <a:t>( 1 , Min ( 2 , 3 ) ) ;</a:t>
            </a:r>
            <a:r>
              <a:rPr lang="en-US" sz="1600" dirty="0">
                <a:latin typeface="Consolas" panose="020B0609020204030204" pitchFamily="49" charset="0"/>
              </a:rPr>
              <a:t>) = </a:t>
            </a:r>
            <a:r>
              <a:rPr lang="en-US" sz="1600" dirty="0" err="1">
                <a:latin typeface="Consolas" panose="020B0609020204030204" pitchFamily="49" charset="0"/>
              </a:rPr>
              <a:t>GetFirstToken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u="sng" dirty="0">
                <a:latin typeface="Consolas" panose="020B0609020204030204" pitchFamily="49" charset="0"/>
              </a:rPr>
              <a:t>Min ( 1 , Min ( 2 , 3 ) ) ;</a:t>
            </a:r>
            <a:r>
              <a:rPr lang="en-US" sz="16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([</a:t>
            </a:r>
            <a:r>
              <a:rPr lang="en-US" sz="1600" u="sng" dirty="0">
                <a:latin typeface="Consolas" panose="020B0609020204030204" pitchFamily="49" charset="0"/>
              </a:rPr>
              <a:t>1</a:t>
            </a:r>
            <a:r>
              <a:rPr lang="en-US" sz="1600" dirty="0">
                <a:latin typeface="Consolas" panose="020B0609020204030204" pitchFamily="49" charset="0"/>
              </a:rPr>
              <a:t>, </a:t>
            </a:r>
            <a:r>
              <a:rPr lang="en-US" sz="1600" u="sng" dirty="0">
                <a:latin typeface="Consolas" panose="020B0609020204030204" pitchFamily="49" charset="0"/>
              </a:rPr>
              <a:t>Min ( 2 , 3 )</a:t>
            </a:r>
            <a:r>
              <a:rPr lang="en-US" sz="1600" dirty="0">
                <a:latin typeface="Consolas" panose="020B0609020204030204" pitchFamily="49" charset="0"/>
              </a:rPr>
              <a:t>], </a:t>
            </a:r>
            <a:r>
              <a:rPr lang="en-US" sz="1600" u="sng" dirty="0">
                <a:latin typeface="Consolas" panose="020B0609020204030204" pitchFamily="49" charset="0"/>
              </a:rPr>
              <a:t>;</a:t>
            </a:r>
            <a:r>
              <a:rPr lang="en-US" sz="1600" dirty="0">
                <a:latin typeface="Consolas" panose="020B0609020204030204" pitchFamily="49" charset="0"/>
              </a:rPr>
              <a:t> ) = </a:t>
            </a:r>
            <a:r>
              <a:rPr lang="en-US" sz="1600" dirty="0" err="1">
                <a:latin typeface="Consolas" panose="020B0609020204030204" pitchFamily="49" charset="0"/>
              </a:rPr>
              <a:t>GetTokensForParams</a:t>
            </a:r>
            <a:r>
              <a:rPr lang="en-US" sz="1600" dirty="0">
                <a:latin typeface="Consolas" panose="020B0609020204030204" pitchFamily="49" charset="0"/>
              </a:rPr>
              <a:t>(macros[‘Min’], </a:t>
            </a:r>
            <a:r>
              <a:rPr lang="en-US" sz="1600" u="sng" dirty="0">
                <a:latin typeface="Consolas" panose="020B0609020204030204" pitchFamily="49" charset="0"/>
              </a:rPr>
              <a:t>( 1 , Min ( 2 , 3 ) ) ;</a:t>
            </a:r>
            <a:r>
              <a:rPr lang="en-US" sz="16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tokensForX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] = [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macros),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Min ( 2 , 3 )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macros)]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(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tokensForX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&lt;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?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tokensForX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: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)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=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ReplaceParamsInRhs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([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tokensForX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], macros[‘Min’])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return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(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tokensForX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&lt;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?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tokensForX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: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)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{})</a:t>
            </a:r>
            <a:endParaRPr lang="ru-RU" sz="1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22901" y="4741169"/>
            <a:ext cx="4259499" cy="138499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rgbClr val="C586C0"/>
                </a:solidFill>
                <a:latin typeface="Consolas" panose="020B0609020204030204" pitchFamily="49" charset="0"/>
              </a:rPr>
              <a:t>#</a:t>
            </a:r>
            <a:r>
              <a:rPr lang="fr-FR" sz="1400" dirty="0" err="1">
                <a:solidFill>
                  <a:srgbClr val="C586C0"/>
                </a:solidFill>
                <a:latin typeface="Consolas" panose="020B0609020204030204" pitchFamily="49" charset="0"/>
              </a:rPr>
              <a:t>define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Min(</a:t>
            </a:r>
            <a:r>
              <a:rPr lang="fr-FR" sz="1400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, </a:t>
            </a:r>
            <a:r>
              <a:rPr lang="fr-FR" sz="1400" dirty="0">
                <a:solidFill>
                  <a:srgbClr val="9CDCFE"/>
                </a:solidFill>
                <a:latin typeface="Consolas" panose="020B0609020204030204" pitchFamily="49" charset="0"/>
              </a:rPr>
              <a:t>y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) ((x) 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(y) 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?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(x) 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(y))</a:t>
            </a:r>
            <a:endParaRPr lang="fr-F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fr-F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1400" dirty="0">
                <a:solidFill>
                  <a:srgbClr val="DCDCAA"/>
                </a:solidFill>
                <a:latin typeface="Consolas" panose="020B0609020204030204" pitchFamily="49" charset="0"/>
              </a:rPr>
              <a:t>main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fr-F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 x = </a:t>
            </a:r>
            <a:r>
              <a:rPr lang="fr-FR" sz="1400" dirty="0">
                <a:solidFill>
                  <a:srgbClr val="DCDCAA"/>
                </a:solidFill>
                <a:latin typeface="Consolas" panose="020B0609020204030204" pitchFamily="49" charset="0"/>
              </a:rPr>
              <a:t>Min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fr-FR" sz="1400" dirty="0">
                <a:solidFill>
                  <a:srgbClr val="DCDCAA"/>
                </a:solidFill>
                <a:latin typeface="Consolas" panose="020B0609020204030204" pitchFamily="49" charset="0"/>
              </a:rPr>
              <a:t>Min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sz="1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fr-FR" sz="14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26715158"/>
      </p:ext>
    </p:extLst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подстановки макросов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[‘Min’, ‘(‘, ‘1’, ‘,’, ‘Min’, ‘(’, ‘2’, ‘,’, ‘3’, ‘)’, ‘)’, ‘;’] -&gt; </a:t>
            </a:r>
            <a:r>
              <a:rPr lang="en-US" sz="1600" u="sng" dirty="0">
                <a:latin typeface="Consolas" panose="020B0609020204030204" pitchFamily="49" charset="0"/>
              </a:rPr>
              <a:t>Min ( 1 , Min ( 2 , 3 ) ) ;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u="sng" dirty="0">
                <a:latin typeface="Consolas" panose="020B0609020204030204" pitchFamily="49" charset="0"/>
              </a:rPr>
              <a:t>Min ( 1 , Min ( 2 , 3 ) ) ;</a:t>
            </a:r>
            <a:r>
              <a:rPr lang="en-US" sz="1600" dirty="0">
                <a:latin typeface="Consolas" panose="020B0609020204030204" pitchFamily="49" charset="0"/>
              </a:rPr>
              <a:t>, macros):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(‘Min’, </a:t>
            </a:r>
            <a:r>
              <a:rPr lang="en-US" sz="1600" u="sng" dirty="0">
                <a:latin typeface="Consolas" panose="020B0609020204030204" pitchFamily="49" charset="0"/>
              </a:rPr>
              <a:t>( 1 , Min ( 2 , 3 ) ) ;</a:t>
            </a:r>
            <a:r>
              <a:rPr lang="en-US" sz="1600" dirty="0">
                <a:latin typeface="Consolas" panose="020B0609020204030204" pitchFamily="49" charset="0"/>
              </a:rPr>
              <a:t>) = </a:t>
            </a:r>
            <a:r>
              <a:rPr lang="en-US" sz="1600" dirty="0" err="1">
                <a:latin typeface="Consolas" panose="020B0609020204030204" pitchFamily="49" charset="0"/>
              </a:rPr>
              <a:t>GetFirstToken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u="sng" dirty="0">
                <a:latin typeface="Consolas" panose="020B0609020204030204" pitchFamily="49" charset="0"/>
              </a:rPr>
              <a:t>Min ( 1 , Min ( 2 , 3 ) ) ;</a:t>
            </a:r>
            <a:r>
              <a:rPr lang="en-US" sz="16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([</a:t>
            </a:r>
            <a:r>
              <a:rPr lang="en-US" sz="1600" u="sng" dirty="0">
                <a:latin typeface="Consolas" panose="020B0609020204030204" pitchFamily="49" charset="0"/>
              </a:rPr>
              <a:t>1</a:t>
            </a:r>
            <a:r>
              <a:rPr lang="en-US" sz="1600" dirty="0">
                <a:latin typeface="Consolas" panose="020B0609020204030204" pitchFamily="49" charset="0"/>
              </a:rPr>
              <a:t>, </a:t>
            </a:r>
            <a:r>
              <a:rPr lang="en-US" sz="1600" u="sng" dirty="0">
                <a:latin typeface="Consolas" panose="020B0609020204030204" pitchFamily="49" charset="0"/>
              </a:rPr>
              <a:t>Min ( 2 , 3 )</a:t>
            </a:r>
            <a:r>
              <a:rPr lang="en-US" sz="1600" dirty="0">
                <a:latin typeface="Consolas" panose="020B0609020204030204" pitchFamily="49" charset="0"/>
              </a:rPr>
              <a:t>], </a:t>
            </a:r>
            <a:r>
              <a:rPr lang="en-US" sz="1600" u="sng" dirty="0">
                <a:latin typeface="Consolas" panose="020B0609020204030204" pitchFamily="49" charset="0"/>
              </a:rPr>
              <a:t>;</a:t>
            </a:r>
            <a:r>
              <a:rPr lang="en-US" sz="1600" dirty="0">
                <a:latin typeface="Consolas" panose="020B0609020204030204" pitchFamily="49" charset="0"/>
              </a:rPr>
              <a:t> ) = </a:t>
            </a:r>
            <a:r>
              <a:rPr lang="en-US" sz="1600" dirty="0" err="1">
                <a:latin typeface="Consolas" panose="020B0609020204030204" pitchFamily="49" charset="0"/>
              </a:rPr>
              <a:t>GetTokensForParams</a:t>
            </a:r>
            <a:r>
              <a:rPr lang="en-US" sz="1600" dirty="0">
                <a:latin typeface="Consolas" panose="020B0609020204030204" pitchFamily="49" charset="0"/>
              </a:rPr>
              <a:t>(macros[‘Min’], </a:t>
            </a:r>
            <a:r>
              <a:rPr lang="en-US" sz="1600" u="sng" dirty="0">
                <a:latin typeface="Consolas" panose="020B0609020204030204" pitchFamily="49" charset="0"/>
              </a:rPr>
              <a:t>( 1 , Min ( 2 , 3 ) ) ;</a:t>
            </a:r>
            <a:r>
              <a:rPr lang="en-US" sz="16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tokensForX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] = </a:t>
            </a:r>
            <a:r>
              <a:rPr lang="en-US" sz="1600" dirty="0">
                <a:latin typeface="Consolas" panose="020B0609020204030204" pitchFamily="49" charset="0"/>
              </a:rPr>
              <a:t>[</a:t>
            </a:r>
            <a:r>
              <a:rPr lang="en-US" sz="1600" dirty="0" err="1"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u="sng" dirty="0">
                <a:latin typeface="Consolas" panose="020B0609020204030204" pitchFamily="49" charset="0"/>
              </a:rPr>
              <a:t>1</a:t>
            </a:r>
            <a:r>
              <a:rPr lang="en-US" sz="1600" dirty="0">
                <a:latin typeface="Consolas" panose="020B0609020204030204" pitchFamily="49" charset="0"/>
              </a:rPr>
              <a:t>, macros), </a:t>
            </a:r>
            <a:r>
              <a:rPr lang="en-US" sz="1600" dirty="0" err="1"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u="sng" dirty="0">
                <a:latin typeface="Consolas" panose="020B0609020204030204" pitchFamily="49" charset="0"/>
              </a:rPr>
              <a:t>Min ( 2 , 3 )</a:t>
            </a:r>
            <a:r>
              <a:rPr lang="en-US" sz="1600" dirty="0">
                <a:latin typeface="Consolas" panose="020B0609020204030204" pitchFamily="49" charset="0"/>
              </a:rPr>
              <a:t>, macros)]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(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tokensForX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&lt;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?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tokensForX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: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)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=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ReplaceParamsInRhs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([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tokensForX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], macros[‘Min’])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return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(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tokensForX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&lt;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?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tokensForX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: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)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{})</a:t>
            </a:r>
            <a:endParaRPr lang="ru-RU" sz="1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22901" y="4741169"/>
            <a:ext cx="4259499" cy="138499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rgbClr val="C586C0"/>
                </a:solidFill>
                <a:latin typeface="Consolas" panose="020B0609020204030204" pitchFamily="49" charset="0"/>
              </a:rPr>
              <a:t>#</a:t>
            </a:r>
            <a:r>
              <a:rPr lang="fr-FR" sz="1400" dirty="0" err="1">
                <a:solidFill>
                  <a:srgbClr val="C586C0"/>
                </a:solidFill>
                <a:latin typeface="Consolas" panose="020B0609020204030204" pitchFamily="49" charset="0"/>
              </a:rPr>
              <a:t>define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Min(</a:t>
            </a:r>
            <a:r>
              <a:rPr lang="fr-FR" sz="1400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, </a:t>
            </a:r>
            <a:r>
              <a:rPr lang="fr-FR" sz="1400" dirty="0">
                <a:solidFill>
                  <a:srgbClr val="9CDCFE"/>
                </a:solidFill>
                <a:latin typeface="Consolas" panose="020B0609020204030204" pitchFamily="49" charset="0"/>
              </a:rPr>
              <a:t>y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) ((x) 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(y) 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?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(x) 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(y))</a:t>
            </a:r>
            <a:endParaRPr lang="fr-F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fr-F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1400" dirty="0">
                <a:solidFill>
                  <a:srgbClr val="DCDCAA"/>
                </a:solidFill>
                <a:latin typeface="Consolas" panose="020B0609020204030204" pitchFamily="49" charset="0"/>
              </a:rPr>
              <a:t>main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fr-F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 x = </a:t>
            </a:r>
            <a:r>
              <a:rPr lang="fr-FR" sz="1400" dirty="0">
                <a:solidFill>
                  <a:srgbClr val="DCDCAA"/>
                </a:solidFill>
                <a:latin typeface="Consolas" panose="020B0609020204030204" pitchFamily="49" charset="0"/>
              </a:rPr>
              <a:t>Min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fr-FR" sz="1400" dirty="0">
                <a:solidFill>
                  <a:srgbClr val="DCDCAA"/>
                </a:solidFill>
                <a:latin typeface="Consolas" panose="020B0609020204030204" pitchFamily="49" charset="0"/>
              </a:rPr>
              <a:t>Min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sz="1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fr-FR" sz="14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82497124"/>
      </p:ext>
    </p:extLst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подстановки макросов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[‘Min’, ‘(‘, ‘1’, ‘,’, ‘Min’, ‘(’, ‘2’, ‘,’, ‘3’, ‘)’, ‘)’, ‘;’] -&gt; </a:t>
            </a:r>
            <a:r>
              <a:rPr lang="en-US" sz="1600" u="sng" dirty="0">
                <a:latin typeface="Consolas" panose="020B0609020204030204" pitchFamily="49" charset="0"/>
              </a:rPr>
              <a:t>Min ( 1 , Min ( 2 , 3 ) ) ;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u="sng" dirty="0">
                <a:latin typeface="Consolas" panose="020B0609020204030204" pitchFamily="49" charset="0"/>
              </a:rPr>
              <a:t>Min ( 1 , Min ( 2 , 3 ) ) ;</a:t>
            </a:r>
            <a:r>
              <a:rPr lang="en-US" sz="1600" dirty="0">
                <a:latin typeface="Consolas" panose="020B0609020204030204" pitchFamily="49" charset="0"/>
              </a:rPr>
              <a:t>, macros):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(‘Min’, </a:t>
            </a:r>
            <a:r>
              <a:rPr lang="en-US" sz="1600" u="sng" dirty="0">
                <a:latin typeface="Consolas" panose="020B0609020204030204" pitchFamily="49" charset="0"/>
              </a:rPr>
              <a:t>( 1 , Min ( 2 , 3 ) ) ;</a:t>
            </a:r>
            <a:r>
              <a:rPr lang="en-US" sz="1600" dirty="0">
                <a:latin typeface="Consolas" panose="020B0609020204030204" pitchFamily="49" charset="0"/>
              </a:rPr>
              <a:t>) = </a:t>
            </a:r>
            <a:r>
              <a:rPr lang="en-US" sz="1600" dirty="0" err="1">
                <a:latin typeface="Consolas" panose="020B0609020204030204" pitchFamily="49" charset="0"/>
              </a:rPr>
              <a:t>GetFirstToken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u="sng" dirty="0">
                <a:latin typeface="Consolas" panose="020B0609020204030204" pitchFamily="49" charset="0"/>
              </a:rPr>
              <a:t>Min ( 1 , Min ( 2 , 3 ) ) ;</a:t>
            </a:r>
            <a:r>
              <a:rPr lang="en-US" sz="16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([</a:t>
            </a:r>
            <a:r>
              <a:rPr lang="en-US" sz="1600" u="sng" dirty="0">
                <a:latin typeface="Consolas" panose="020B0609020204030204" pitchFamily="49" charset="0"/>
              </a:rPr>
              <a:t>1</a:t>
            </a:r>
            <a:r>
              <a:rPr lang="en-US" sz="1600" dirty="0">
                <a:latin typeface="Consolas" panose="020B0609020204030204" pitchFamily="49" charset="0"/>
              </a:rPr>
              <a:t>, </a:t>
            </a:r>
            <a:r>
              <a:rPr lang="en-US" sz="1600" u="sng" dirty="0">
                <a:latin typeface="Consolas" panose="020B0609020204030204" pitchFamily="49" charset="0"/>
              </a:rPr>
              <a:t>Min ( 2 , 3 )</a:t>
            </a:r>
            <a:r>
              <a:rPr lang="en-US" sz="1600" dirty="0">
                <a:latin typeface="Consolas" panose="020B0609020204030204" pitchFamily="49" charset="0"/>
              </a:rPr>
              <a:t>], </a:t>
            </a:r>
            <a:r>
              <a:rPr lang="en-US" sz="1600" u="sng" dirty="0">
                <a:latin typeface="Consolas" panose="020B0609020204030204" pitchFamily="49" charset="0"/>
              </a:rPr>
              <a:t>;</a:t>
            </a:r>
            <a:r>
              <a:rPr lang="en-US" sz="1600" dirty="0">
                <a:latin typeface="Consolas" panose="020B0609020204030204" pitchFamily="49" charset="0"/>
              </a:rPr>
              <a:t> ) = </a:t>
            </a:r>
            <a:r>
              <a:rPr lang="en-US" sz="1600" dirty="0" err="1">
                <a:latin typeface="Consolas" panose="020B0609020204030204" pitchFamily="49" charset="0"/>
              </a:rPr>
              <a:t>GetTokensForParams</a:t>
            </a:r>
            <a:r>
              <a:rPr lang="en-US" sz="1600" dirty="0">
                <a:latin typeface="Consolas" panose="020B0609020204030204" pitchFamily="49" charset="0"/>
              </a:rPr>
              <a:t>(macros[‘Min’], </a:t>
            </a:r>
            <a:r>
              <a:rPr lang="en-US" sz="1600" u="sng" dirty="0">
                <a:latin typeface="Consolas" panose="020B0609020204030204" pitchFamily="49" charset="0"/>
              </a:rPr>
              <a:t>( 1 , Min ( 2 , 3 ) ) ;</a:t>
            </a:r>
            <a:r>
              <a:rPr lang="en-US" sz="16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[</a:t>
            </a:r>
            <a:r>
              <a:rPr lang="en-US" sz="1600" dirty="0" err="1">
                <a:latin typeface="Consolas" panose="020B0609020204030204" pitchFamily="49" charset="0"/>
              </a:rPr>
              <a:t>tokensForX</a:t>
            </a:r>
            <a:r>
              <a:rPr lang="en-US" sz="1600" dirty="0">
                <a:latin typeface="Consolas" panose="020B0609020204030204" pitchFamily="49" charset="0"/>
              </a:rPr>
              <a:t>, </a:t>
            </a:r>
            <a:r>
              <a:rPr lang="en-US" sz="1600" dirty="0" err="1">
                <a:latin typeface="Consolas" panose="020B0609020204030204" pitchFamily="49" charset="0"/>
              </a:rPr>
              <a:t>tokensForY</a:t>
            </a:r>
            <a:r>
              <a:rPr lang="en-US" sz="1600" dirty="0">
                <a:latin typeface="Consolas" panose="020B0609020204030204" pitchFamily="49" charset="0"/>
              </a:rPr>
              <a:t>] = [</a:t>
            </a:r>
            <a:r>
              <a:rPr lang="en-US" sz="1600" dirty="0" err="1"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u="sng" dirty="0">
                <a:latin typeface="Consolas" panose="020B0609020204030204" pitchFamily="49" charset="0"/>
              </a:rPr>
              <a:t>1</a:t>
            </a:r>
            <a:r>
              <a:rPr lang="en-US" sz="1600" dirty="0">
                <a:latin typeface="Consolas" panose="020B0609020204030204" pitchFamily="49" charset="0"/>
              </a:rPr>
              <a:t>, macros), </a:t>
            </a:r>
            <a:r>
              <a:rPr lang="en-US" sz="1600" dirty="0" err="1"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u="sng" dirty="0">
                <a:latin typeface="Consolas" panose="020B0609020204030204" pitchFamily="49" charset="0"/>
              </a:rPr>
              <a:t>Min ( 2 , 3 )</a:t>
            </a:r>
            <a:r>
              <a:rPr lang="en-US" sz="1600" dirty="0">
                <a:latin typeface="Consolas" panose="020B0609020204030204" pitchFamily="49" charset="0"/>
              </a:rPr>
              <a:t>, macros)]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(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tokensForX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&lt;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?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tokensForX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: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)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=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ReplaceParamsInRhs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([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tokensForX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], macros[‘Min’])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return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(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tokensForX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&lt;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?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tokensForX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: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)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{})</a:t>
            </a:r>
            <a:endParaRPr lang="ru-RU" sz="1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22901" y="4741169"/>
            <a:ext cx="4259499" cy="138499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rgbClr val="C586C0"/>
                </a:solidFill>
                <a:latin typeface="Consolas" panose="020B0609020204030204" pitchFamily="49" charset="0"/>
              </a:rPr>
              <a:t>#</a:t>
            </a:r>
            <a:r>
              <a:rPr lang="fr-FR" sz="1400" dirty="0" err="1">
                <a:solidFill>
                  <a:srgbClr val="C586C0"/>
                </a:solidFill>
                <a:latin typeface="Consolas" panose="020B0609020204030204" pitchFamily="49" charset="0"/>
              </a:rPr>
              <a:t>define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Min(</a:t>
            </a:r>
            <a:r>
              <a:rPr lang="fr-FR" sz="1400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, </a:t>
            </a:r>
            <a:r>
              <a:rPr lang="fr-FR" sz="1400" dirty="0">
                <a:solidFill>
                  <a:srgbClr val="9CDCFE"/>
                </a:solidFill>
                <a:latin typeface="Consolas" panose="020B0609020204030204" pitchFamily="49" charset="0"/>
              </a:rPr>
              <a:t>y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) ((x) 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(y) 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?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(x) 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(y))</a:t>
            </a:r>
            <a:endParaRPr lang="fr-F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fr-F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1400" dirty="0">
                <a:solidFill>
                  <a:srgbClr val="DCDCAA"/>
                </a:solidFill>
                <a:latin typeface="Consolas" panose="020B0609020204030204" pitchFamily="49" charset="0"/>
              </a:rPr>
              <a:t>main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fr-F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 x = </a:t>
            </a:r>
            <a:r>
              <a:rPr lang="fr-FR" sz="1400" dirty="0">
                <a:solidFill>
                  <a:srgbClr val="DCDCAA"/>
                </a:solidFill>
                <a:latin typeface="Consolas" panose="020B0609020204030204" pitchFamily="49" charset="0"/>
              </a:rPr>
              <a:t>Min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fr-FR" sz="1400" dirty="0">
                <a:solidFill>
                  <a:srgbClr val="DCDCAA"/>
                </a:solidFill>
                <a:latin typeface="Consolas" panose="020B0609020204030204" pitchFamily="49" charset="0"/>
              </a:rPr>
              <a:t>Min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sz="1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fr-FR" sz="14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38162215"/>
      </p:ext>
    </p:extLst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подстановки макросов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[‘Min’, ‘(‘, ‘1’, ‘,’, ‘Min’, ‘(’, ‘2’, ‘,’, ‘3’, ‘)’, ‘)’, ‘;’] -&gt; </a:t>
            </a:r>
            <a:r>
              <a:rPr lang="en-US" sz="1600" u="sng" dirty="0">
                <a:latin typeface="Consolas" panose="020B0609020204030204" pitchFamily="49" charset="0"/>
              </a:rPr>
              <a:t>Min ( 1 , Min ( 2 , 3 ) ) ;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u="sng" dirty="0">
                <a:latin typeface="Consolas" panose="020B0609020204030204" pitchFamily="49" charset="0"/>
              </a:rPr>
              <a:t>Min ( 1 , Min ( 2 , 3 ) ) ;</a:t>
            </a:r>
            <a:r>
              <a:rPr lang="en-US" sz="1600" dirty="0">
                <a:latin typeface="Consolas" panose="020B0609020204030204" pitchFamily="49" charset="0"/>
              </a:rPr>
              <a:t>, macros):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(‘Min’, </a:t>
            </a:r>
            <a:r>
              <a:rPr lang="en-US" sz="1600" u="sng" dirty="0">
                <a:latin typeface="Consolas" panose="020B0609020204030204" pitchFamily="49" charset="0"/>
              </a:rPr>
              <a:t>( 1 , Min ( 2 , 3 ) ) ;</a:t>
            </a:r>
            <a:r>
              <a:rPr lang="en-US" sz="1600" dirty="0">
                <a:latin typeface="Consolas" panose="020B0609020204030204" pitchFamily="49" charset="0"/>
              </a:rPr>
              <a:t>) = </a:t>
            </a:r>
            <a:r>
              <a:rPr lang="en-US" sz="1600" dirty="0" err="1">
                <a:latin typeface="Consolas" panose="020B0609020204030204" pitchFamily="49" charset="0"/>
              </a:rPr>
              <a:t>GetFirstToken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u="sng" dirty="0">
                <a:latin typeface="Consolas" panose="020B0609020204030204" pitchFamily="49" charset="0"/>
              </a:rPr>
              <a:t>Min ( 1 , Min ( 2 , 3 ) ) ;</a:t>
            </a:r>
            <a:r>
              <a:rPr lang="en-US" sz="16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([</a:t>
            </a:r>
            <a:r>
              <a:rPr lang="en-US" sz="1600" u="sng" dirty="0">
                <a:latin typeface="Consolas" panose="020B0609020204030204" pitchFamily="49" charset="0"/>
              </a:rPr>
              <a:t>1</a:t>
            </a:r>
            <a:r>
              <a:rPr lang="en-US" sz="1600" dirty="0">
                <a:latin typeface="Consolas" panose="020B0609020204030204" pitchFamily="49" charset="0"/>
              </a:rPr>
              <a:t>, </a:t>
            </a:r>
            <a:r>
              <a:rPr lang="en-US" sz="1600" u="sng" dirty="0">
                <a:latin typeface="Consolas" panose="020B0609020204030204" pitchFamily="49" charset="0"/>
              </a:rPr>
              <a:t>Min ( 2 , 3 )</a:t>
            </a:r>
            <a:r>
              <a:rPr lang="en-US" sz="1600" dirty="0">
                <a:latin typeface="Consolas" panose="020B0609020204030204" pitchFamily="49" charset="0"/>
              </a:rPr>
              <a:t>], </a:t>
            </a:r>
            <a:r>
              <a:rPr lang="en-US" sz="1600" u="sng" dirty="0">
                <a:latin typeface="Consolas" panose="020B0609020204030204" pitchFamily="49" charset="0"/>
              </a:rPr>
              <a:t>;</a:t>
            </a:r>
            <a:r>
              <a:rPr lang="en-US" sz="1600" dirty="0">
                <a:latin typeface="Consolas" panose="020B0609020204030204" pitchFamily="49" charset="0"/>
              </a:rPr>
              <a:t> ) = </a:t>
            </a:r>
            <a:r>
              <a:rPr lang="en-US" sz="1600" dirty="0" err="1">
                <a:latin typeface="Consolas" panose="020B0609020204030204" pitchFamily="49" charset="0"/>
              </a:rPr>
              <a:t>GetTokensForParams</a:t>
            </a:r>
            <a:r>
              <a:rPr lang="en-US" sz="1600" dirty="0">
                <a:latin typeface="Consolas" panose="020B0609020204030204" pitchFamily="49" charset="0"/>
              </a:rPr>
              <a:t>(macros[‘Min’], </a:t>
            </a:r>
            <a:r>
              <a:rPr lang="en-US" sz="1600" u="sng" dirty="0">
                <a:latin typeface="Consolas" panose="020B0609020204030204" pitchFamily="49" charset="0"/>
              </a:rPr>
              <a:t>( 1 , Min ( 2 , 3 ) ) ;</a:t>
            </a:r>
            <a:r>
              <a:rPr lang="en-US" sz="16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[</a:t>
            </a:r>
            <a:r>
              <a:rPr lang="en-US" sz="1600" dirty="0" err="1">
                <a:latin typeface="Consolas" panose="020B0609020204030204" pitchFamily="49" charset="0"/>
              </a:rPr>
              <a:t>tokensForX</a:t>
            </a:r>
            <a:r>
              <a:rPr lang="en-US" sz="1600" dirty="0">
                <a:latin typeface="Consolas" panose="020B0609020204030204" pitchFamily="49" charset="0"/>
              </a:rPr>
              <a:t>, </a:t>
            </a:r>
            <a:r>
              <a:rPr lang="en-US" sz="1600" dirty="0" err="1">
                <a:latin typeface="Consolas" panose="020B0609020204030204" pitchFamily="49" charset="0"/>
              </a:rPr>
              <a:t>tokensForY</a:t>
            </a:r>
            <a:r>
              <a:rPr lang="en-US" sz="1600" dirty="0">
                <a:latin typeface="Consolas" panose="020B0609020204030204" pitchFamily="49" charset="0"/>
              </a:rPr>
              <a:t>] = [</a:t>
            </a:r>
            <a:r>
              <a:rPr lang="en-US" sz="1600" dirty="0" err="1"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u="sng" dirty="0">
                <a:latin typeface="Consolas" panose="020B0609020204030204" pitchFamily="49" charset="0"/>
              </a:rPr>
              <a:t>1</a:t>
            </a:r>
            <a:r>
              <a:rPr lang="en-US" sz="1600" dirty="0">
                <a:latin typeface="Consolas" panose="020B0609020204030204" pitchFamily="49" charset="0"/>
              </a:rPr>
              <a:t>, macros), </a:t>
            </a:r>
            <a:r>
              <a:rPr lang="en-US" sz="1600" dirty="0" err="1"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u="sng" dirty="0">
                <a:latin typeface="Consolas" panose="020B0609020204030204" pitchFamily="49" charset="0"/>
              </a:rPr>
              <a:t>Min ( 2 , 3 )</a:t>
            </a:r>
            <a:r>
              <a:rPr lang="en-US" sz="1600" dirty="0">
                <a:latin typeface="Consolas" panose="020B0609020204030204" pitchFamily="49" charset="0"/>
              </a:rPr>
              <a:t>, macros)]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(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tokensForX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&lt;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?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tokensForX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: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)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=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ReplaceParamsInRhs</a:t>
            </a:r>
            <a:r>
              <a:rPr lang="en-US" sz="1600" dirty="0">
                <a:latin typeface="Consolas" panose="020B0609020204030204" pitchFamily="49" charset="0"/>
              </a:rPr>
              <a:t>([</a:t>
            </a:r>
            <a:r>
              <a:rPr lang="en-US" sz="1600" dirty="0" err="1">
                <a:latin typeface="Consolas" panose="020B0609020204030204" pitchFamily="49" charset="0"/>
              </a:rPr>
              <a:t>tokensForX</a:t>
            </a:r>
            <a:r>
              <a:rPr lang="en-US" sz="1600" dirty="0">
                <a:latin typeface="Consolas" panose="020B0609020204030204" pitchFamily="49" charset="0"/>
              </a:rPr>
              <a:t>, </a:t>
            </a:r>
            <a:r>
              <a:rPr lang="en-US" sz="1600" dirty="0" err="1">
                <a:latin typeface="Consolas" panose="020B0609020204030204" pitchFamily="49" charset="0"/>
              </a:rPr>
              <a:t>tokensForY</a:t>
            </a:r>
            <a:r>
              <a:rPr lang="en-US" sz="1600" dirty="0">
                <a:latin typeface="Consolas" panose="020B0609020204030204" pitchFamily="49" charset="0"/>
              </a:rPr>
              <a:t>], macros[‘Min’])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return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(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tokensForX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&lt;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?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tokensForX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: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)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{})</a:t>
            </a:r>
            <a:endParaRPr lang="ru-RU" sz="1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22901" y="4741169"/>
            <a:ext cx="4259499" cy="138499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rgbClr val="C586C0"/>
                </a:solidFill>
                <a:latin typeface="Consolas" panose="020B0609020204030204" pitchFamily="49" charset="0"/>
              </a:rPr>
              <a:t>#</a:t>
            </a:r>
            <a:r>
              <a:rPr lang="fr-FR" sz="1400" dirty="0" err="1">
                <a:solidFill>
                  <a:srgbClr val="C586C0"/>
                </a:solidFill>
                <a:latin typeface="Consolas" panose="020B0609020204030204" pitchFamily="49" charset="0"/>
              </a:rPr>
              <a:t>define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Min(</a:t>
            </a:r>
            <a:r>
              <a:rPr lang="fr-FR" sz="1400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, </a:t>
            </a:r>
            <a:r>
              <a:rPr lang="fr-FR" sz="1400" dirty="0">
                <a:solidFill>
                  <a:srgbClr val="9CDCFE"/>
                </a:solidFill>
                <a:latin typeface="Consolas" panose="020B0609020204030204" pitchFamily="49" charset="0"/>
              </a:rPr>
              <a:t>y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) ((x) 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(y) 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?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(x) 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(y))</a:t>
            </a:r>
            <a:endParaRPr lang="fr-F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fr-F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1400" dirty="0">
                <a:solidFill>
                  <a:srgbClr val="DCDCAA"/>
                </a:solidFill>
                <a:latin typeface="Consolas" panose="020B0609020204030204" pitchFamily="49" charset="0"/>
              </a:rPr>
              <a:t>main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fr-F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 x = </a:t>
            </a:r>
            <a:r>
              <a:rPr lang="fr-FR" sz="1400" dirty="0">
                <a:solidFill>
                  <a:srgbClr val="DCDCAA"/>
                </a:solidFill>
                <a:latin typeface="Consolas" panose="020B0609020204030204" pitchFamily="49" charset="0"/>
              </a:rPr>
              <a:t>Min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fr-FR" sz="1400" dirty="0">
                <a:solidFill>
                  <a:srgbClr val="DCDCAA"/>
                </a:solidFill>
                <a:latin typeface="Consolas" panose="020B0609020204030204" pitchFamily="49" charset="0"/>
              </a:rPr>
              <a:t>Min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sz="1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fr-FR" sz="14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07219176"/>
      </p:ext>
    </p:extLst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подстановки макросов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[‘Min’, ‘(‘, ‘1’, ‘,’, ‘Min’, ‘(’, ‘2’, ‘,’, ‘3’, ‘)’, ‘)’, ‘;’] -&gt; </a:t>
            </a:r>
            <a:r>
              <a:rPr lang="en-US" sz="1600" u="sng" dirty="0">
                <a:latin typeface="Consolas" panose="020B0609020204030204" pitchFamily="49" charset="0"/>
              </a:rPr>
              <a:t>Min ( 1 , Min ( 2 , 3 ) ) ;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u="sng" dirty="0">
                <a:latin typeface="Consolas" panose="020B0609020204030204" pitchFamily="49" charset="0"/>
              </a:rPr>
              <a:t>Min ( 1 , Min ( 2 , 3 ) ) ;</a:t>
            </a:r>
            <a:r>
              <a:rPr lang="en-US" sz="1600" dirty="0">
                <a:latin typeface="Consolas" panose="020B0609020204030204" pitchFamily="49" charset="0"/>
              </a:rPr>
              <a:t>, macros):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(‘Min’, </a:t>
            </a:r>
            <a:r>
              <a:rPr lang="en-US" sz="1600" u="sng" dirty="0">
                <a:latin typeface="Consolas" panose="020B0609020204030204" pitchFamily="49" charset="0"/>
              </a:rPr>
              <a:t>( 1 , Min ( 2 , 3 ) ) ;</a:t>
            </a:r>
            <a:r>
              <a:rPr lang="en-US" sz="1600" dirty="0">
                <a:latin typeface="Consolas" panose="020B0609020204030204" pitchFamily="49" charset="0"/>
              </a:rPr>
              <a:t>) = </a:t>
            </a:r>
            <a:r>
              <a:rPr lang="en-US" sz="1600" dirty="0" err="1">
                <a:latin typeface="Consolas" panose="020B0609020204030204" pitchFamily="49" charset="0"/>
              </a:rPr>
              <a:t>GetFirstToken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u="sng" dirty="0">
                <a:latin typeface="Consolas" panose="020B0609020204030204" pitchFamily="49" charset="0"/>
              </a:rPr>
              <a:t>Min ( 1 , Min ( 2 , 3 ) ) ;</a:t>
            </a:r>
            <a:r>
              <a:rPr lang="en-US" sz="16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([</a:t>
            </a:r>
            <a:r>
              <a:rPr lang="en-US" sz="1600" u="sng" dirty="0">
                <a:latin typeface="Consolas" panose="020B0609020204030204" pitchFamily="49" charset="0"/>
              </a:rPr>
              <a:t>1</a:t>
            </a:r>
            <a:r>
              <a:rPr lang="en-US" sz="1600" dirty="0">
                <a:latin typeface="Consolas" panose="020B0609020204030204" pitchFamily="49" charset="0"/>
              </a:rPr>
              <a:t>, </a:t>
            </a:r>
            <a:r>
              <a:rPr lang="en-US" sz="1600" u="sng" dirty="0">
                <a:latin typeface="Consolas" panose="020B0609020204030204" pitchFamily="49" charset="0"/>
              </a:rPr>
              <a:t>Min ( 2 , 3 )</a:t>
            </a:r>
            <a:r>
              <a:rPr lang="en-US" sz="1600" dirty="0">
                <a:latin typeface="Consolas" panose="020B0609020204030204" pitchFamily="49" charset="0"/>
              </a:rPr>
              <a:t>], </a:t>
            </a:r>
            <a:r>
              <a:rPr lang="en-US" sz="1600" u="sng" dirty="0">
                <a:latin typeface="Consolas" panose="020B0609020204030204" pitchFamily="49" charset="0"/>
              </a:rPr>
              <a:t>;</a:t>
            </a:r>
            <a:r>
              <a:rPr lang="en-US" sz="1600" dirty="0">
                <a:latin typeface="Consolas" panose="020B0609020204030204" pitchFamily="49" charset="0"/>
              </a:rPr>
              <a:t> ) = </a:t>
            </a:r>
            <a:r>
              <a:rPr lang="en-US" sz="1600" dirty="0" err="1">
                <a:latin typeface="Consolas" panose="020B0609020204030204" pitchFamily="49" charset="0"/>
              </a:rPr>
              <a:t>GetTokensForParams</a:t>
            </a:r>
            <a:r>
              <a:rPr lang="en-US" sz="1600" dirty="0">
                <a:latin typeface="Consolas" panose="020B0609020204030204" pitchFamily="49" charset="0"/>
              </a:rPr>
              <a:t>(macros[‘Min’], </a:t>
            </a:r>
            <a:r>
              <a:rPr lang="en-US" sz="1600" u="sng" dirty="0">
                <a:latin typeface="Consolas" panose="020B0609020204030204" pitchFamily="49" charset="0"/>
              </a:rPr>
              <a:t>( 1 , Min ( 2 , 3 ) ) ;</a:t>
            </a:r>
            <a:r>
              <a:rPr lang="en-US" sz="16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[</a:t>
            </a:r>
            <a:r>
              <a:rPr lang="en-US" sz="1600" dirty="0" err="1">
                <a:latin typeface="Consolas" panose="020B0609020204030204" pitchFamily="49" charset="0"/>
              </a:rPr>
              <a:t>tokensForX</a:t>
            </a:r>
            <a:r>
              <a:rPr lang="en-US" sz="1600" dirty="0">
                <a:latin typeface="Consolas" panose="020B0609020204030204" pitchFamily="49" charset="0"/>
              </a:rPr>
              <a:t>, </a:t>
            </a:r>
            <a:r>
              <a:rPr lang="en-US" sz="1600" dirty="0" err="1">
                <a:latin typeface="Consolas" panose="020B0609020204030204" pitchFamily="49" charset="0"/>
              </a:rPr>
              <a:t>tokensForY</a:t>
            </a:r>
            <a:r>
              <a:rPr lang="en-US" sz="1600" dirty="0">
                <a:latin typeface="Consolas" panose="020B0609020204030204" pitchFamily="49" charset="0"/>
              </a:rPr>
              <a:t>] = [</a:t>
            </a:r>
            <a:r>
              <a:rPr lang="en-US" sz="1600" dirty="0" err="1"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u="sng" dirty="0">
                <a:latin typeface="Consolas" panose="020B0609020204030204" pitchFamily="49" charset="0"/>
              </a:rPr>
              <a:t>1</a:t>
            </a:r>
            <a:r>
              <a:rPr lang="en-US" sz="1600" dirty="0">
                <a:latin typeface="Consolas" panose="020B0609020204030204" pitchFamily="49" charset="0"/>
              </a:rPr>
              <a:t>, macros), </a:t>
            </a:r>
            <a:r>
              <a:rPr lang="en-US" sz="1600" dirty="0" err="1"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u="sng" dirty="0">
                <a:latin typeface="Consolas" panose="020B0609020204030204" pitchFamily="49" charset="0"/>
              </a:rPr>
              <a:t>Min ( 2 , 3 )</a:t>
            </a:r>
            <a:r>
              <a:rPr lang="en-US" sz="1600" dirty="0">
                <a:latin typeface="Consolas" panose="020B0609020204030204" pitchFamily="49" charset="0"/>
              </a:rPr>
              <a:t>, macros)]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u="sng" dirty="0">
                <a:latin typeface="Consolas" panose="020B0609020204030204" pitchFamily="49" charset="0"/>
              </a:rPr>
              <a:t>( (</a:t>
            </a:r>
            <a:r>
              <a:rPr lang="en-US" sz="1600" dirty="0">
                <a:latin typeface="Consolas" panose="020B0609020204030204" pitchFamily="49" charset="0"/>
              </a:rPr>
              <a:t> + </a:t>
            </a:r>
            <a:r>
              <a:rPr lang="en-US" sz="1600" dirty="0" err="1">
                <a:latin typeface="Consolas" panose="020B0609020204030204" pitchFamily="49" charset="0"/>
              </a:rPr>
              <a:t>tokensForX</a:t>
            </a:r>
            <a:r>
              <a:rPr lang="en-US" sz="1600" dirty="0">
                <a:latin typeface="Consolas" panose="020B0609020204030204" pitchFamily="49" charset="0"/>
              </a:rPr>
              <a:t> + </a:t>
            </a:r>
            <a:r>
              <a:rPr lang="en-US" sz="1600" u="sng" dirty="0">
                <a:latin typeface="Consolas" panose="020B0609020204030204" pitchFamily="49" charset="0"/>
              </a:rPr>
              <a:t>) &lt; (</a:t>
            </a:r>
            <a:r>
              <a:rPr lang="en-US" sz="1600" dirty="0">
                <a:latin typeface="Consolas" panose="020B0609020204030204" pitchFamily="49" charset="0"/>
              </a:rPr>
              <a:t> +</a:t>
            </a:r>
            <a:r>
              <a:rPr lang="en-US" sz="1600" u="sng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tokensForY</a:t>
            </a:r>
            <a:r>
              <a:rPr lang="en-US" sz="1600" dirty="0">
                <a:latin typeface="Consolas" panose="020B0609020204030204" pitchFamily="49" charset="0"/>
              </a:rPr>
              <a:t> + </a:t>
            </a:r>
            <a:r>
              <a:rPr lang="en-US" sz="1600" u="sng" dirty="0">
                <a:latin typeface="Consolas" panose="020B0609020204030204" pitchFamily="49" charset="0"/>
              </a:rPr>
              <a:t>) ? (</a:t>
            </a:r>
            <a:r>
              <a:rPr lang="en-US" sz="1600" dirty="0">
                <a:latin typeface="Consolas" panose="020B0609020204030204" pitchFamily="49" charset="0"/>
              </a:rPr>
              <a:t> + </a:t>
            </a:r>
            <a:r>
              <a:rPr lang="en-US" sz="1600" dirty="0" err="1">
                <a:latin typeface="Consolas" panose="020B0609020204030204" pitchFamily="49" charset="0"/>
              </a:rPr>
              <a:t>tokensForX</a:t>
            </a:r>
            <a:r>
              <a:rPr lang="en-US" sz="1600" dirty="0">
                <a:latin typeface="Consolas" panose="020B0609020204030204" pitchFamily="49" charset="0"/>
              </a:rPr>
              <a:t> + </a:t>
            </a:r>
            <a:r>
              <a:rPr lang="en-US" sz="1600" u="sng" dirty="0">
                <a:latin typeface="Consolas" panose="020B0609020204030204" pitchFamily="49" charset="0"/>
              </a:rPr>
              <a:t>) : (</a:t>
            </a:r>
            <a:r>
              <a:rPr lang="en-US" sz="1600" dirty="0">
                <a:latin typeface="Consolas" panose="020B0609020204030204" pitchFamily="49" charset="0"/>
              </a:rPr>
              <a:t> + </a:t>
            </a:r>
            <a:r>
              <a:rPr lang="en-US" sz="1600" dirty="0" err="1">
                <a:latin typeface="Consolas" panose="020B0609020204030204" pitchFamily="49" charset="0"/>
              </a:rPr>
              <a:t>tokensForY</a:t>
            </a:r>
            <a:r>
              <a:rPr lang="en-US" sz="1600" dirty="0">
                <a:latin typeface="Consolas" panose="020B0609020204030204" pitchFamily="49" charset="0"/>
              </a:rPr>
              <a:t> + </a:t>
            </a:r>
            <a:r>
              <a:rPr lang="en-US" sz="1600" u="sng" dirty="0">
                <a:latin typeface="Consolas" panose="020B0609020204030204" pitchFamily="49" charset="0"/>
              </a:rPr>
              <a:t>) )</a:t>
            </a:r>
            <a:r>
              <a:rPr lang="en-US" sz="1600" dirty="0">
                <a:latin typeface="Consolas" panose="020B0609020204030204" pitchFamily="49" charset="0"/>
              </a:rPr>
              <a:t> =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ReplaceParamsInRhs</a:t>
            </a:r>
            <a:r>
              <a:rPr lang="en-US" sz="1600" dirty="0">
                <a:latin typeface="Consolas" panose="020B0609020204030204" pitchFamily="49" charset="0"/>
              </a:rPr>
              <a:t>([</a:t>
            </a:r>
            <a:r>
              <a:rPr lang="en-US" sz="1600" dirty="0" err="1">
                <a:latin typeface="Consolas" panose="020B0609020204030204" pitchFamily="49" charset="0"/>
              </a:rPr>
              <a:t>tokensForX</a:t>
            </a:r>
            <a:r>
              <a:rPr lang="en-US" sz="1600" dirty="0">
                <a:latin typeface="Consolas" panose="020B0609020204030204" pitchFamily="49" charset="0"/>
              </a:rPr>
              <a:t>, </a:t>
            </a:r>
            <a:r>
              <a:rPr lang="en-US" sz="1600" dirty="0" err="1">
                <a:latin typeface="Consolas" panose="020B0609020204030204" pitchFamily="49" charset="0"/>
              </a:rPr>
              <a:t>tokensForY</a:t>
            </a:r>
            <a:r>
              <a:rPr lang="en-US" sz="1600" dirty="0">
                <a:latin typeface="Consolas" panose="020B0609020204030204" pitchFamily="49" charset="0"/>
              </a:rPr>
              <a:t>], macros[‘Min’])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return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(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tokensForX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&lt;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?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tokensForX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: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)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{})</a:t>
            </a:r>
            <a:endParaRPr lang="ru-RU" sz="1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22901" y="4741169"/>
            <a:ext cx="4259499" cy="138499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rgbClr val="C586C0"/>
                </a:solidFill>
                <a:latin typeface="Consolas" panose="020B0609020204030204" pitchFamily="49" charset="0"/>
              </a:rPr>
              <a:t>#</a:t>
            </a:r>
            <a:r>
              <a:rPr lang="fr-FR" sz="1400" dirty="0" err="1">
                <a:solidFill>
                  <a:srgbClr val="C586C0"/>
                </a:solidFill>
                <a:latin typeface="Consolas" panose="020B0609020204030204" pitchFamily="49" charset="0"/>
              </a:rPr>
              <a:t>define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Min(</a:t>
            </a:r>
            <a:r>
              <a:rPr lang="fr-FR" sz="1400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, </a:t>
            </a:r>
            <a:r>
              <a:rPr lang="fr-FR" sz="1400" dirty="0">
                <a:solidFill>
                  <a:srgbClr val="9CDCFE"/>
                </a:solidFill>
                <a:latin typeface="Consolas" panose="020B0609020204030204" pitchFamily="49" charset="0"/>
              </a:rPr>
              <a:t>y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) ((x) 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(y) 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?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(x) 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(y))</a:t>
            </a:r>
            <a:endParaRPr lang="fr-F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fr-F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1400" dirty="0">
                <a:solidFill>
                  <a:srgbClr val="DCDCAA"/>
                </a:solidFill>
                <a:latin typeface="Consolas" panose="020B0609020204030204" pitchFamily="49" charset="0"/>
              </a:rPr>
              <a:t>main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fr-F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 x = </a:t>
            </a:r>
            <a:r>
              <a:rPr lang="fr-FR" sz="1400" dirty="0">
                <a:solidFill>
                  <a:srgbClr val="DCDCAA"/>
                </a:solidFill>
                <a:latin typeface="Consolas" panose="020B0609020204030204" pitchFamily="49" charset="0"/>
              </a:rPr>
              <a:t>Min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fr-FR" sz="1400" dirty="0">
                <a:solidFill>
                  <a:srgbClr val="DCDCAA"/>
                </a:solidFill>
                <a:latin typeface="Consolas" panose="020B0609020204030204" pitchFamily="49" charset="0"/>
              </a:rPr>
              <a:t>Min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sz="1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fr-FR" sz="14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52695421"/>
      </p:ext>
    </p:extLst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подстановки макросов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[‘Min’, ‘(‘, ‘1’, ‘,’, ‘Min’, ‘(’, ‘2’, ‘,’, ‘3’, ‘)’, ‘)’, ‘;’] -&gt; </a:t>
            </a:r>
            <a:r>
              <a:rPr lang="en-US" sz="1600" u="sng" dirty="0">
                <a:latin typeface="Consolas" panose="020B0609020204030204" pitchFamily="49" charset="0"/>
              </a:rPr>
              <a:t>Min ( 1 , Min ( 2 , 3 ) ) ;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u="sng" dirty="0">
                <a:latin typeface="Consolas" panose="020B0609020204030204" pitchFamily="49" charset="0"/>
              </a:rPr>
              <a:t>Min ( 1 , Min ( 2 , 3 ) ) ;</a:t>
            </a:r>
            <a:r>
              <a:rPr lang="en-US" sz="1600" dirty="0">
                <a:latin typeface="Consolas" panose="020B0609020204030204" pitchFamily="49" charset="0"/>
              </a:rPr>
              <a:t>, macros):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(‘Min’, </a:t>
            </a:r>
            <a:r>
              <a:rPr lang="en-US" sz="1600" u="sng" dirty="0">
                <a:latin typeface="Consolas" panose="020B0609020204030204" pitchFamily="49" charset="0"/>
              </a:rPr>
              <a:t>( 1 , Min ( 2 , 3 ) ) ;</a:t>
            </a:r>
            <a:r>
              <a:rPr lang="en-US" sz="1600" dirty="0">
                <a:latin typeface="Consolas" panose="020B0609020204030204" pitchFamily="49" charset="0"/>
              </a:rPr>
              <a:t>) = </a:t>
            </a:r>
            <a:r>
              <a:rPr lang="en-US" sz="1600" dirty="0" err="1">
                <a:latin typeface="Consolas" panose="020B0609020204030204" pitchFamily="49" charset="0"/>
              </a:rPr>
              <a:t>GetFirstToken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u="sng" dirty="0">
                <a:latin typeface="Consolas" panose="020B0609020204030204" pitchFamily="49" charset="0"/>
              </a:rPr>
              <a:t>Min ( 1 , Min ( 2 , 3 ) ) ;</a:t>
            </a:r>
            <a:r>
              <a:rPr lang="en-US" sz="16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([</a:t>
            </a:r>
            <a:r>
              <a:rPr lang="en-US" sz="1600" u="sng" dirty="0">
                <a:latin typeface="Consolas" panose="020B0609020204030204" pitchFamily="49" charset="0"/>
              </a:rPr>
              <a:t>1</a:t>
            </a:r>
            <a:r>
              <a:rPr lang="en-US" sz="1600" dirty="0">
                <a:latin typeface="Consolas" panose="020B0609020204030204" pitchFamily="49" charset="0"/>
              </a:rPr>
              <a:t>, </a:t>
            </a:r>
            <a:r>
              <a:rPr lang="en-US" sz="1600" u="sng" dirty="0">
                <a:latin typeface="Consolas" panose="020B0609020204030204" pitchFamily="49" charset="0"/>
              </a:rPr>
              <a:t>Min ( 2 , 3 )</a:t>
            </a:r>
            <a:r>
              <a:rPr lang="en-US" sz="1600" dirty="0">
                <a:latin typeface="Consolas" panose="020B0609020204030204" pitchFamily="49" charset="0"/>
              </a:rPr>
              <a:t>], </a:t>
            </a:r>
            <a:r>
              <a:rPr lang="en-US" sz="1600" u="sng" dirty="0">
                <a:latin typeface="Consolas" panose="020B0609020204030204" pitchFamily="49" charset="0"/>
              </a:rPr>
              <a:t>;</a:t>
            </a:r>
            <a:r>
              <a:rPr lang="en-US" sz="1600" dirty="0">
                <a:latin typeface="Consolas" panose="020B0609020204030204" pitchFamily="49" charset="0"/>
              </a:rPr>
              <a:t> ) = </a:t>
            </a:r>
            <a:r>
              <a:rPr lang="en-US" sz="1600" dirty="0" err="1">
                <a:latin typeface="Consolas" panose="020B0609020204030204" pitchFamily="49" charset="0"/>
              </a:rPr>
              <a:t>GetTokensForParams</a:t>
            </a:r>
            <a:r>
              <a:rPr lang="en-US" sz="1600" dirty="0">
                <a:latin typeface="Consolas" panose="020B0609020204030204" pitchFamily="49" charset="0"/>
              </a:rPr>
              <a:t>(macros[‘Min’], </a:t>
            </a:r>
            <a:r>
              <a:rPr lang="en-US" sz="1600" u="sng" dirty="0">
                <a:latin typeface="Consolas" panose="020B0609020204030204" pitchFamily="49" charset="0"/>
              </a:rPr>
              <a:t>( 1 , Min ( 2 , 3 ) ) ;</a:t>
            </a:r>
            <a:r>
              <a:rPr lang="en-US" sz="16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[</a:t>
            </a:r>
            <a:r>
              <a:rPr lang="en-US" sz="1600" dirty="0" err="1">
                <a:latin typeface="Consolas" panose="020B0609020204030204" pitchFamily="49" charset="0"/>
              </a:rPr>
              <a:t>tokensForX</a:t>
            </a:r>
            <a:r>
              <a:rPr lang="en-US" sz="1600" dirty="0">
                <a:latin typeface="Consolas" panose="020B0609020204030204" pitchFamily="49" charset="0"/>
              </a:rPr>
              <a:t>, </a:t>
            </a:r>
            <a:r>
              <a:rPr lang="en-US" sz="1600" dirty="0" err="1">
                <a:latin typeface="Consolas" panose="020B0609020204030204" pitchFamily="49" charset="0"/>
              </a:rPr>
              <a:t>tokensForY</a:t>
            </a:r>
            <a:r>
              <a:rPr lang="en-US" sz="1600" dirty="0">
                <a:latin typeface="Consolas" panose="020B0609020204030204" pitchFamily="49" charset="0"/>
              </a:rPr>
              <a:t>] = [</a:t>
            </a:r>
            <a:r>
              <a:rPr lang="en-US" sz="1600" dirty="0" err="1"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u="sng" dirty="0">
                <a:latin typeface="Consolas" panose="020B0609020204030204" pitchFamily="49" charset="0"/>
              </a:rPr>
              <a:t>1</a:t>
            </a:r>
            <a:r>
              <a:rPr lang="en-US" sz="1600" dirty="0">
                <a:latin typeface="Consolas" panose="020B0609020204030204" pitchFamily="49" charset="0"/>
              </a:rPr>
              <a:t>, macros), </a:t>
            </a:r>
            <a:r>
              <a:rPr lang="en-US" sz="1600" dirty="0" err="1"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u="sng" dirty="0">
                <a:latin typeface="Consolas" panose="020B0609020204030204" pitchFamily="49" charset="0"/>
              </a:rPr>
              <a:t>Min ( 2 , 3 )</a:t>
            </a:r>
            <a:r>
              <a:rPr lang="en-US" sz="1600" dirty="0">
                <a:latin typeface="Consolas" panose="020B0609020204030204" pitchFamily="49" charset="0"/>
              </a:rPr>
              <a:t>, macros)]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u="sng" dirty="0">
                <a:latin typeface="Consolas" panose="020B0609020204030204" pitchFamily="49" charset="0"/>
              </a:rPr>
              <a:t>( (</a:t>
            </a:r>
            <a:r>
              <a:rPr lang="en-US" sz="1600" dirty="0">
                <a:latin typeface="Consolas" panose="020B0609020204030204" pitchFamily="49" charset="0"/>
              </a:rPr>
              <a:t> + </a:t>
            </a:r>
            <a:r>
              <a:rPr lang="en-US" sz="1600" dirty="0" err="1">
                <a:latin typeface="Consolas" panose="020B0609020204030204" pitchFamily="49" charset="0"/>
              </a:rPr>
              <a:t>tokensForX</a:t>
            </a:r>
            <a:r>
              <a:rPr lang="en-US" sz="1600" dirty="0">
                <a:latin typeface="Consolas" panose="020B0609020204030204" pitchFamily="49" charset="0"/>
              </a:rPr>
              <a:t> + </a:t>
            </a:r>
            <a:r>
              <a:rPr lang="en-US" sz="1600" u="sng" dirty="0">
                <a:latin typeface="Consolas" panose="020B0609020204030204" pitchFamily="49" charset="0"/>
              </a:rPr>
              <a:t>) &lt; (</a:t>
            </a:r>
            <a:r>
              <a:rPr lang="en-US" sz="1600" dirty="0">
                <a:latin typeface="Consolas" panose="020B0609020204030204" pitchFamily="49" charset="0"/>
              </a:rPr>
              <a:t> +</a:t>
            </a:r>
            <a:r>
              <a:rPr lang="en-US" sz="1600" u="sng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tokensForY</a:t>
            </a:r>
            <a:r>
              <a:rPr lang="en-US" sz="1600" dirty="0">
                <a:latin typeface="Consolas" panose="020B0609020204030204" pitchFamily="49" charset="0"/>
              </a:rPr>
              <a:t> + </a:t>
            </a:r>
            <a:r>
              <a:rPr lang="en-US" sz="1600" u="sng" dirty="0">
                <a:latin typeface="Consolas" panose="020B0609020204030204" pitchFamily="49" charset="0"/>
              </a:rPr>
              <a:t>) ? (</a:t>
            </a:r>
            <a:r>
              <a:rPr lang="en-US" sz="1600" dirty="0">
                <a:latin typeface="Consolas" panose="020B0609020204030204" pitchFamily="49" charset="0"/>
              </a:rPr>
              <a:t> + </a:t>
            </a:r>
            <a:r>
              <a:rPr lang="en-US" sz="1600" dirty="0" err="1">
                <a:latin typeface="Consolas" panose="020B0609020204030204" pitchFamily="49" charset="0"/>
              </a:rPr>
              <a:t>tokensForX</a:t>
            </a:r>
            <a:r>
              <a:rPr lang="en-US" sz="1600" dirty="0">
                <a:latin typeface="Consolas" panose="020B0609020204030204" pitchFamily="49" charset="0"/>
              </a:rPr>
              <a:t> + </a:t>
            </a:r>
            <a:r>
              <a:rPr lang="en-US" sz="1600" u="sng" dirty="0">
                <a:latin typeface="Consolas" panose="020B0609020204030204" pitchFamily="49" charset="0"/>
              </a:rPr>
              <a:t>) : (</a:t>
            </a:r>
            <a:r>
              <a:rPr lang="en-US" sz="1600" dirty="0">
                <a:latin typeface="Consolas" panose="020B0609020204030204" pitchFamily="49" charset="0"/>
              </a:rPr>
              <a:t> + </a:t>
            </a:r>
            <a:r>
              <a:rPr lang="en-US" sz="1600" dirty="0" err="1">
                <a:latin typeface="Consolas" panose="020B0609020204030204" pitchFamily="49" charset="0"/>
              </a:rPr>
              <a:t>tokensForY</a:t>
            </a:r>
            <a:r>
              <a:rPr lang="en-US" sz="1600" dirty="0">
                <a:latin typeface="Consolas" panose="020B0609020204030204" pitchFamily="49" charset="0"/>
              </a:rPr>
              <a:t> + </a:t>
            </a:r>
            <a:r>
              <a:rPr lang="en-US" sz="1600" u="sng" dirty="0">
                <a:latin typeface="Consolas" panose="020B0609020204030204" pitchFamily="49" charset="0"/>
              </a:rPr>
              <a:t>) )</a:t>
            </a:r>
            <a:r>
              <a:rPr lang="en-US" sz="1600" dirty="0">
                <a:latin typeface="Consolas" panose="020B0609020204030204" pitchFamily="49" charset="0"/>
              </a:rPr>
              <a:t> =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ReplaceParamsInRhs</a:t>
            </a:r>
            <a:r>
              <a:rPr lang="en-US" sz="1600" dirty="0">
                <a:latin typeface="Consolas" panose="020B0609020204030204" pitchFamily="49" charset="0"/>
              </a:rPr>
              <a:t>([</a:t>
            </a:r>
            <a:r>
              <a:rPr lang="en-US" sz="1600" dirty="0" err="1">
                <a:latin typeface="Consolas" panose="020B0609020204030204" pitchFamily="49" charset="0"/>
              </a:rPr>
              <a:t>tokensForX</a:t>
            </a:r>
            <a:r>
              <a:rPr lang="en-US" sz="1600" dirty="0">
                <a:latin typeface="Consolas" panose="020B0609020204030204" pitchFamily="49" charset="0"/>
              </a:rPr>
              <a:t>, </a:t>
            </a:r>
            <a:r>
              <a:rPr lang="en-US" sz="1600" dirty="0" err="1">
                <a:latin typeface="Consolas" panose="020B0609020204030204" pitchFamily="49" charset="0"/>
              </a:rPr>
              <a:t>tokensForY</a:t>
            </a:r>
            <a:r>
              <a:rPr lang="en-US" sz="1600" dirty="0">
                <a:latin typeface="Consolas" panose="020B0609020204030204" pitchFamily="49" charset="0"/>
              </a:rPr>
              <a:t>], macros[‘Min’])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b="1" dirty="0">
                <a:latin typeface="Consolas" panose="020B0609020204030204" pitchFamily="49" charset="0"/>
              </a:rPr>
              <a:t>return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u="sng" dirty="0">
                <a:latin typeface="Consolas" panose="020B0609020204030204" pitchFamily="49" charset="0"/>
              </a:rPr>
              <a:t>( (</a:t>
            </a:r>
            <a:r>
              <a:rPr lang="en-US" sz="1600" dirty="0">
                <a:latin typeface="Consolas" panose="020B0609020204030204" pitchFamily="49" charset="0"/>
              </a:rPr>
              <a:t> + </a:t>
            </a:r>
            <a:r>
              <a:rPr lang="en-US" sz="1600" dirty="0" err="1">
                <a:latin typeface="Consolas" panose="020B0609020204030204" pitchFamily="49" charset="0"/>
              </a:rPr>
              <a:t>tokensForX</a:t>
            </a:r>
            <a:r>
              <a:rPr lang="en-US" sz="1600" dirty="0">
                <a:latin typeface="Consolas" panose="020B0609020204030204" pitchFamily="49" charset="0"/>
              </a:rPr>
              <a:t> + </a:t>
            </a:r>
            <a:r>
              <a:rPr lang="en-US" sz="1600" u="sng" dirty="0">
                <a:latin typeface="Consolas" panose="020B0609020204030204" pitchFamily="49" charset="0"/>
              </a:rPr>
              <a:t>) &lt; (</a:t>
            </a:r>
            <a:r>
              <a:rPr lang="en-US" sz="1600" dirty="0">
                <a:latin typeface="Consolas" panose="020B0609020204030204" pitchFamily="49" charset="0"/>
              </a:rPr>
              <a:t> + </a:t>
            </a:r>
            <a:r>
              <a:rPr lang="en-US" sz="1600" dirty="0" err="1">
                <a:latin typeface="Consolas" panose="020B0609020204030204" pitchFamily="49" charset="0"/>
              </a:rPr>
              <a:t>tokensForY</a:t>
            </a:r>
            <a:r>
              <a:rPr lang="en-US" sz="1600" dirty="0">
                <a:latin typeface="Consolas" panose="020B0609020204030204" pitchFamily="49" charset="0"/>
              </a:rPr>
              <a:t> + </a:t>
            </a:r>
            <a:r>
              <a:rPr lang="en-US" sz="1600" u="sng" dirty="0">
                <a:latin typeface="Consolas" panose="020B0609020204030204" pitchFamily="49" charset="0"/>
              </a:rPr>
              <a:t>) ? (</a:t>
            </a:r>
            <a:r>
              <a:rPr lang="en-US" sz="1600" dirty="0">
                <a:latin typeface="Consolas" panose="020B0609020204030204" pitchFamily="49" charset="0"/>
              </a:rPr>
              <a:t> + </a:t>
            </a:r>
            <a:r>
              <a:rPr lang="en-US" sz="1600" dirty="0" err="1">
                <a:latin typeface="Consolas" panose="020B0609020204030204" pitchFamily="49" charset="0"/>
              </a:rPr>
              <a:t>tokensForX</a:t>
            </a:r>
            <a:r>
              <a:rPr lang="en-US" sz="1600" dirty="0">
                <a:latin typeface="Consolas" panose="020B0609020204030204" pitchFamily="49" charset="0"/>
              </a:rPr>
              <a:t> + </a:t>
            </a:r>
            <a:r>
              <a:rPr lang="en-US" sz="1600" u="sng" dirty="0">
                <a:latin typeface="Consolas" panose="020B0609020204030204" pitchFamily="49" charset="0"/>
              </a:rPr>
              <a:t>) : (</a:t>
            </a:r>
            <a:r>
              <a:rPr lang="en-US" sz="1600" dirty="0">
                <a:latin typeface="Consolas" panose="020B0609020204030204" pitchFamily="49" charset="0"/>
              </a:rPr>
              <a:t> + </a:t>
            </a:r>
            <a:r>
              <a:rPr lang="en-US" sz="1600" dirty="0" err="1">
                <a:latin typeface="Consolas" panose="020B0609020204030204" pitchFamily="49" charset="0"/>
              </a:rPr>
              <a:t>tokensForY</a:t>
            </a:r>
            <a:r>
              <a:rPr lang="en-US" sz="1600" dirty="0">
                <a:latin typeface="Consolas" panose="020B0609020204030204" pitchFamily="49" charset="0"/>
              </a:rPr>
              <a:t> + </a:t>
            </a:r>
            <a:r>
              <a:rPr lang="en-US" sz="1600" u="sng" dirty="0">
                <a:latin typeface="Consolas" panose="020B0609020204030204" pitchFamily="49" charset="0"/>
              </a:rPr>
              <a:t>) )</a:t>
            </a:r>
            <a:r>
              <a:rPr lang="en-US" sz="1600" dirty="0">
                <a:latin typeface="Consolas" panose="020B0609020204030204" pitchFamily="49" charset="0"/>
              </a:rPr>
              <a:t> + </a:t>
            </a:r>
            <a:r>
              <a:rPr lang="en-US" sz="1600" u="sng" dirty="0">
                <a:latin typeface="Consolas" panose="020B0609020204030204" pitchFamily="49" charset="0"/>
              </a:rPr>
              <a:t>;</a:t>
            </a:r>
            <a:r>
              <a:rPr lang="en-US" sz="1600" dirty="0"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{})</a:t>
            </a:r>
            <a:endParaRPr lang="ru-RU" sz="1600" dirty="0"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22901" y="4741169"/>
            <a:ext cx="4259499" cy="138499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rgbClr val="C586C0"/>
                </a:solidFill>
                <a:latin typeface="Consolas" panose="020B0609020204030204" pitchFamily="49" charset="0"/>
              </a:rPr>
              <a:t>#</a:t>
            </a:r>
            <a:r>
              <a:rPr lang="fr-FR" sz="1400" dirty="0" err="1">
                <a:solidFill>
                  <a:srgbClr val="C586C0"/>
                </a:solidFill>
                <a:latin typeface="Consolas" panose="020B0609020204030204" pitchFamily="49" charset="0"/>
              </a:rPr>
              <a:t>define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Min(</a:t>
            </a:r>
            <a:r>
              <a:rPr lang="fr-FR" sz="1400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, </a:t>
            </a:r>
            <a:r>
              <a:rPr lang="fr-FR" sz="1400" dirty="0">
                <a:solidFill>
                  <a:srgbClr val="9CDCFE"/>
                </a:solidFill>
                <a:latin typeface="Consolas" panose="020B0609020204030204" pitchFamily="49" charset="0"/>
              </a:rPr>
              <a:t>y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) ((x) 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(y) 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?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(x) 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(y))</a:t>
            </a:r>
            <a:endParaRPr lang="fr-F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fr-F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1400" dirty="0">
                <a:solidFill>
                  <a:srgbClr val="DCDCAA"/>
                </a:solidFill>
                <a:latin typeface="Consolas" panose="020B0609020204030204" pitchFamily="49" charset="0"/>
              </a:rPr>
              <a:t>main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fr-F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 x = </a:t>
            </a:r>
            <a:r>
              <a:rPr lang="fr-FR" sz="1400" dirty="0">
                <a:solidFill>
                  <a:srgbClr val="DCDCAA"/>
                </a:solidFill>
                <a:latin typeface="Consolas" panose="020B0609020204030204" pitchFamily="49" charset="0"/>
              </a:rPr>
              <a:t>Min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fr-FR" sz="1400" dirty="0">
                <a:solidFill>
                  <a:srgbClr val="DCDCAA"/>
                </a:solidFill>
                <a:latin typeface="Consolas" panose="020B0609020204030204" pitchFamily="49" charset="0"/>
              </a:rPr>
              <a:t>Min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sz="1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fr-FR" sz="14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73431090"/>
      </p:ext>
    </p:extLst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подстановки макросов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macros):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return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</a:p>
          <a:p>
            <a:pPr marL="0" indent="0">
              <a:buNone/>
            </a:pPr>
            <a:endParaRPr lang="en-US" sz="1600" u="sng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Min ( 2 , 3 )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macros):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(‘Min’,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( 2 , 3 )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) =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GetFirstToken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Min ( 2 , 3 )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([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], [] ) =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GetTokensForParams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(macros[‘Min’],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Min ( 2 , 3 )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[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] = [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macros),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macros)]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(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&lt;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?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: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)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ReplaceParamsInRhs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([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], macros[‘Min’])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return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(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&lt;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?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: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)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[], {})</a:t>
            </a:r>
            <a:endParaRPr lang="ru-RU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22901" y="4741169"/>
            <a:ext cx="4259499" cy="138499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rgbClr val="C586C0"/>
                </a:solidFill>
                <a:latin typeface="Consolas" panose="020B0609020204030204" pitchFamily="49" charset="0"/>
              </a:rPr>
              <a:t>#</a:t>
            </a:r>
            <a:r>
              <a:rPr lang="fr-FR" sz="1400" dirty="0" err="1">
                <a:solidFill>
                  <a:srgbClr val="C586C0"/>
                </a:solidFill>
                <a:latin typeface="Consolas" panose="020B0609020204030204" pitchFamily="49" charset="0"/>
              </a:rPr>
              <a:t>define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Min(</a:t>
            </a:r>
            <a:r>
              <a:rPr lang="fr-FR" sz="1400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, </a:t>
            </a:r>
            <a:r>
              <a:rPr lang="fr-FR" sz="1400" dirty="0">
                <a:solidFill>
                  <a:srgbClr val="9CDCFE"/>
                </a:solidFill>
                <a:latin typeface="Consolas" panose="020B0609020204030204" pitchFamily="49" charset="0"/>
              </a:rPr>
              <a:t>y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) ((x) 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(y) 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?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(x) 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(y))</a:t>
            </a:r>
            <a:endParaRPr lang="fr-F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fr-F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1400" dirty="0">
                <a:solidFill>
                  <a:srgbClr val="DCDCAA"/>
                </a:solidFill>
                <a:latin typeface="Consolas" panose="020B0609020204030204" pitchFamily="49" charset="0"/>
              </a:rPr>
              <a:t>main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fr-F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 x = </a:t>
            </a:r>
            <a:r>
              <a:rPr lang="fr-FR" sz="1400" dirty="0">
                <a:solidFill>
                  <a:srgbClr val="DCDCAA"/>
                </a:solidFill>
                <a:latin typeface="Consolas" panose="020B0609020204030204" pitchFamily="49" charset="0"/>
              </a:rPr>
              <a:t>Min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fr-FR" sz="1400" dirty="0">
                <a:solidFill>
                  <a:srgbClr val="DCDCAA"/>
                </a:solidFill>
                <a:latin typeface="Consolas" panose="020B0609020204030204" pitchFamily="49" charset="0"/>
              </a:rPr>
              <a:t>Min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sz="1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fr-FR" sz="14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333363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</a:t>
            </a:r>
            <a:r>
              <a:rPr lang="ru-RU" dirty="0" err="1"/>
              <a:t>препроцессинг</a:t>
            </a:r>
            <a:r>
              <a:rPr lang="ru-RU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Автоматическое преобразование исходного кода перед компиляцией</a:t>
            </a:r>
          </a:p>
          <a:p>
            <a:endParaRPr lang="en-US" dirty="0"/>
          </a:p>
          <a:p>
            <a:r>
              <a:rPr lang="ru-RU" dirty="0"/>
              <a:t>Один исходный код -</a:t>
            </a:r>
            <a:r>
              <a:rPr lang="en-US" dirty="0"/>
              <a:t>&gt; </a:t>
            </a:r>
            <a:r>
              <a:rPr lang="ru-RU" dirty="0"/>
              <a:t>разные «версии» исполняемого файла</a:t>
            </a:r>
            <a:endParaRPr lang="en-US" dirty="0"/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Типичная цель – это адаптация исходного кода к 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режиму сборки 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версиям используемых библиотек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компилятору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операционной системе</a:t>
            </a:r>
          </a:p>
        </p:txBody>
      </p:sp>
    </p:spTree>
    <p:extLst>
      <p:ext uri="{BB962C8B-B14F-4D97-AF65-F5344CB8AC3E}">
        <p14:creationId xmlns:p14="http://schemas.microsoft.com/office/powerpoint/2010/main" val="514814019"/>
      </p:ext>
    </p:extLst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подстановки макросов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err="1"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u="sng" dirty="0">
                <a:latin typeface="Consolas" panose="020B0609020204030204" pitchFamily="49" charset="0"/>
              </a:rPr>
              <a:t>1</a:t>
            </a:r>
            <a:r>
              <a:rPr lang="en-US" sz="1600" dirty="0">
                <a:latin typeface="Consolas" panose="020B0609020204030204" pitchFamily="49" charset="0"/>
              </a:rPr>
              <a:t>, macros):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return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</a:p>
          <a:p>
            <a:pPr marL="0" indent="0">
              <a:buNone/>
            </a:pPr>
            <a:endParaRPr lang="en-US" sz="1600" u="sng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Min ( 2 , 3 )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macros):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(‘Min’,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( 2 , 3 )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) =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GetFirstToken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Min ( 2 , 3 )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([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], [] ) =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GetTokensForParams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(macros[‘Min’],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Min ( 2 , 3 )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[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] = [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macros),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macros)]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(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&lt;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?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: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)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ReplaceParamsInRhs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([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], macros[‘Min’])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return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(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&lt;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?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: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)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[], {})</a:t>
            </a:r>
            <a:endParaRPr lang="ru-RU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22901" y="4741169"/>
            <a:ext cx="4259499" cy="138499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rgbClr val="C586C0"/>
                </a:solidFill>
                <a:latin typeface="Consolas" panose="020B0609020204030204" pitchFamily="49" charset="0"/>
              </a:rPr>
              <a:t>#</a:t>
            </a:r>
            <a:r>
              <a:rPr lang="fr-FR" sz="1400" dirty="0" err="1">
                <a:solidFill>
                  <a:srgbClr val="C586C0"/>
                </a:solidFill>
                <a:latin typeface="Consolas" panose="020B0609020204030204" pitchFamily="49" charset="0"/>
              </a:rPr>
              <a:t>define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Min(</a:t>
            </a:r>
            <a:r>
              <a:rPr lang="fr-FR" sz="1400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, </a:t>
            </a:r>
            <a:r>
              <a:rPr lang="fr-FR" sz="1400" dirty="0">
                <a:solidFill>
                  <a:srgbClr val="9CDCFE"/>
                </a:solidFill>
                <a:latin typeface="Consolas" panose="020B0609020204030204" pitchFamily="49" charset="0"/>
              </a:rPr>
              <a:t>y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) ((x) 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(y) 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?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(x) 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(y))</a:t>
            </a:r>
            <a:endParaRPr lang="fr-F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fr-F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1400" dirty="0">
                <a:solidFill>
                  <a:srgbClr val="DCDCAA"/>
                </a:solidFill>
                <a:latin typeface="Consolas" panose="020B0609020204030204" pitchFamily="49" charset="0"/>
              </a:rPr>
              <a:t>main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fr-F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 x = </a:t>
            </a:r>
            <a:r>
              <a:rPr lang="fr-FR" sz="1400" dirty="0">
                <a:solidFill>
                  <a:srgbClr val="DCDCAA"/>
                </a:solidFill>
                <a:latin typeface="Consolas" panose="020B0609020204030204" pitchFamily="49" charset="0"/>
              </a:rPr>
              <a:t>Min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fr-FR" sz="1400" dirty="0">
                <a:solidFill>
                  <a:srgbClr val="DCDCAA"/>
                </a:solidFill>
                <a:latin typeface="Consolas" panose="020B0609020204030204" pitchFamily="49" charset="0"/>
              </a:rPr>
              <a:t>Min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sz="1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fr-FR" sz="14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56108241"/>
      </p:ext>
    </p:extLst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подстановки макросов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err="1"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u="sng" dirty="0">
                <a:latin typeface="Consolas" panose="020B0609020204030204" pitchFamily="49" charset="0"/>
              </a:rPr>
              <a:t>1</a:t>
            </a:r>
            <a:r>
              <a:rPr lang="en-US" sz="1600" dirty="0">
                <a:latin typeface="Consolas" panose="020B0609020204030204" pitchFamily="49" charset="0"/>
              </a:rPr>
              <a:t>, macros):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return </a:t>
            </a:r>
            <a:r>
              <a:rPr lang="en-US" sz="1600" u="sng" dirty="0">
                <a:latin typeface="Consolas" panose="020B0609020204030204" pitchFamily="49" charset="0"/>
              </a:rPr>
              <a:t>1</a:t>
            </a:r>
          </a:p>
          <a:p>
            <a:pPr marL="0" indent="0">
              <a:buNone/>
            </a:pPr>
            <a:endParaRPr lang="en-US" sz="1600" u="sng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Min ( 2 , 3 )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macros):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(‘Min’,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( 2 , 3 )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) =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GetFirstToken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Min ( 2 , 3 )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([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], [] ) =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GetTokensForParams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(macros[‘Min’],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Min ( 2 , 3 )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[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] = [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macros),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macros)]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(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&lt;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?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: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)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ReplaceParamsInRhs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([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], macros[‘Min’])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return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(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&lt;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?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: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)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[], {})</a:t>
            </a:r>
            <a:endParaRPr lang="ru-RU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22901" y="4741169"/>
            <a:ext cx="4259499" cy="138499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rgbClr val="C586C0"/>
                </a:solidFill>
                <a:latin typeface="Consolas" panose="020B0609020204030204" pitchFamily="49" charset="0"/>
              </a:rPr>
              <a:t>#</a:t>
            </a:r>
            <a:r>
              <a:rPr lang="fr-FR" sz="1400" dirty="0" err="1">
                <a:solidFill>
                  <a:srgbClr val="C586C0"/>
                </a:solidFill>
                <a:latin typeface="Consolas" panose="020B0609020204030204" pitchFamily="49" charset="0"/>
              </a:rPr>
              <a:t>define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Min(</a:t>
            </a:r>
            <a:r>
              <a:rPr lang="fr-FR" sz="1400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, </a:t>
            </a:r>
            <a:r>
              <a:rPr lang="fr-FR" sz="1400" dirty="0">
                <a:solidFill>
                  <a:srgbClr val="9CDCFE"/>
                </a:solidFill>
                <a:latin typeface="Consolas" panose="020B0609020204030204" pitchFamily="49" charset="0"/>
              </a:rPr>
              <a:t>y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) ((x) 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(y) 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?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(x) 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(y))</a:t>
            </a:r>
            <a:endParaRPr lang="fr-F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fr-F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1400" dirty="0">
                <a:solidFill>
                  <a:srgbClr val="DCDCAA"/>
                </a:solidFill>
                <a:latin typeface="Consolas" panose="020B0609020204030204" pitchFamily="49" charset="0"/>
              </a:rPr>
              <a:t>main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fr-F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 x = </a:t>
            </a:r>
            <a:r>
              <a:rPr lang="fr-FR" sz="1400" dirty="0">
                <a:solidFill>
                  <a:srgbClr val="DCDCAA"/>
                </a:solidFill>
                <a:latin typeface="Consolas" panose="020B0609020204030204" pitchFamily="49" charset="0"/>
              </a:rPr>
              <a:t>Min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fr-FR" sz="1400" dirty="0">
                <a:solidFill>
                  <a:srgbClr val="DCDCAA"/>
                </a:solidFill>
                <a:latin typeface="Consolas" panose="020B0609020204030204" pitchFamily="49" charset="0"/>
              </a:rPr>
              <a:t>Min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sz="1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fr-FR" sz="14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8576592"/>
      </p:ext>
    </p:extLst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подстановки макросов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err="1"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u="sng" dirty="0">
                <a:latin typeface="Consolas" panose="020B0609020204030204" pitchFamily="49" charset="0"/>
              </a:rPr>
              <a:t>1</a:t>
            </a:r>
            <a:r>
              <a:rPr lang="en-US" sz="1600" dirty="0">
                <a:latin typeface="Consolas" panose="020B0609020204030204" pitchFamily="49" charset="0"/>
              </a:rPr>
              <a:t>, macros):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return </a:t>
            </a:r>
            <a:r>
              <a:rPr lang="en-US" sz="1600" u="sng" dirty="0">
                <a:latin typeface="Consolas" panose="020B0609020204030204" pitchFamily="49" charset="0"/>
              </a:rPr>
              <a:t>1</a:t>
            </a:r>
          </a:p>
          <a:p>
            <a:pPr marL="0" indent="0">
              <a:buNone/>
            </a:pPr>
            <a:endParaRPr lang="en-US" sz="1600" u="sng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u="sng" dirty="0">
                <a:latin typeface="Consolas" panose="020B0609020204030204" pitchFamily="49" charset="0"/>
              </a:rPr>
              <a:t>Min ( 2 , 3 )</a:t>
            </a:r>
            <a:r>
              <a:rPr lang="en-US" sz="1600" dirty="0">
                <a:latin typeface="Consolas" panose="020B0609020204030204" pitchFamily="49" charset="0"/>
              </a:rPr>
              <a:t>, macros):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(‘Min’,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( 2 , 3 )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) =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GetFirstToken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Min ( 2 , 3 )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([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], [] ) =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GetTokensForParams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(macros[‘Min’],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Min ( 2 , 3 )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[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] = [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macros),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macros)]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(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&lt;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?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: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)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ReplaceParamsInRhs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([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], macros[‘Min’])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return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(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&lt;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?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: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)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[], {})</a:t>
            </a:r>
            <a:endParaRPr lang="ru-RU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22901" y="4741169"/>
            <a:ext cx="4259499" cy="138499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rgbClr val="C586C0"/>
                </a:solidFill>
                <a:latin typeface="Consolas" panose="020B0609020204030204" pitchFamily="49" charset="0"/>
              </a:rPr>
              <a:t>#</a:t>
            </a:r>
            <a:r>
              <a:rPr lang="fr-FR" sz="1400" dirty="0" err="1">
                <a:solidFill>
                  <a:srgbClr val="C586C0"/>
                </a:solidFill>
                <a:latin typeface="Consolas" panose="020B0609020204030204" pitchFamily="49" charset="0"/>
              </a:rPr>
              <a:t>define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Min(</a:t>
            </a:r>
            <a:r>
              <a:rPr lang="fr-FR" sz="1400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, </a:t>
            </a:r>
            <a:r>
              <a:rPr lang="fr-FR" sz="1400" dirty="0">
                <a:solidFill>
                  <a:srgbClr val="9CDCFE"/>
                </a:solidFill>
                <a:latin typeface="Consolas" panose="020B0609020204030204" pitchFamily="49" charset="0"/>
              </a:rPr>
              <a:t>y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) ((x) 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(y) 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?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(x) 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(y))</a:t>
            </a:r>
            <a:endParaRPr lang="fr-F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fr-F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1400" dirty="0">
                <a:solidFill>
                  <a:srgbClr val="DCDCAA"/>
                </a:solidFill>
                <a:latin typeface="Consolas" panose="020B0609020204030204" pitchFamily="49" charset="0"/>
              </a:rPr>
              <a:t>main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fr-F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 x = </a:t>
            </a:r>
            <a:r>
              <a:rPr lang="fr-FR" sz="1400" dirty="0">
                <a:solidFill>
                  <a:srgbClr val="DCDCAA"/>
                </a:solidFill>
                <a:latin typeface="Consolas" panose="020B0609020204030204" pitchFamily="49" charset="0"/>
              </a:rPr>
              <a:t>Min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fr-FR" sz="1400" dirty="0">
                <a:solidFill>
                  <a:srgbClr val="DCDCAA"/>
                </a:solidFill>
                <a:latin typeface="Consolas" panose="020B0609020204030204" pitchFamily="49" charset="0"/>
              </a:rPr>
              <a:t>Min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sz="1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fr-FR" sz="14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28443238"/>
      </p:ext>
    </p:extLst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подстановки макросов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err="1"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u="sng" dirty="0">
                <a:latin typeface="Consolas" panose="020B0609020204030204" pitchFamily="49" charset="0"/>
              </a:rPr>
              <a:t>1</a:t>
            </a:r>
            <a:r>
              <a:rPr lang="en-US" sz="1600" dirty="0">
                <a:latin typeface="Consolas" panose="020B0609020204030204" pitchFamily="49" charset="0"/>
              </a:rPr>
              <a:t>, macros):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return </a:t>
            </a:r>
            <a:r>
              <a:rPr lang="en-US" sz="1600" u="sng" dirty="0">
                <a:latin typeface="Consolas" panose="020B0609020204030204" pitchFamily="49" charset="0"/>
              </a:rPr>
              <a:t>1</a:t>
            </a:r>
          </a:p>
          <a:p>
            <a:pPr marL="0" indent="0">
              <a:buNone/>
            </a:pPr>
            <a:endParaRPr lang="en-US" sz="1600" u="sng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u="sng" dirty="0">
                <a:latin typeface="Consolas" panose="020B0609020204030204" pitchFamily="49" charset="0"/>
              </a:rPr>
              <a:t>Min ( 2 , 3 )</a:t>
            </a:r>
            <a:r>
              <a:rPr lang="en-US" sz="1600" dirty="0">
                <a:latin typeface="Consolas" panose="020B0609020204030204" pitchFamily="49" charset="0"/>
              </a:rPr>
              <a:t>, macros):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(‘Min’,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( 2 , 3 )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) = </a:t>
            </a:r>
            <a:r>
              <a:rPr lang="en-US" sz="1600" dirty="0" err="1">
                <a:latin typeface="Consolas" panose="020B0609020204030204" pitchFamily="49" charset="0"/>
              </a:rPr>
              <a:t>GetFirstToken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u="sng" dirty="0">
                <a:latin typeface="Consolas" panose="020B0609020204030204" pitchFamily="49" charset="0"/>
              </a:rPr>
              <a:t>Min ( 2 , 3 )</a:t>
            </a:r>
            <a:r>
              <a:rPr lang="en-US" sz="16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([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], [] ) =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GetTokensForParams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(macros[‘Min’],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Min ( 2 , 3 )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[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] = [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macros),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macros)]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(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&lt;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?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: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)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ReplaceParamsInRhs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([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], macros[‘Min’])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return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(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&lt;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?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: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)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[], {})</a:t>
            </a:r>
            <a:endParaRPr lang="ru-RU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22901" y="4741169"/>
            <a:ext cx="4259499" cy="138499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rgbClr val="C586C0"/>
                </a:solidFill>
                <a:latin typeface="Consolas" panose="020B0609020204030204" pitchFamily="49" charset="0"/>
              </a:rPr>
              <a:t>#</a:t>
            </a:r>
            <a:r>
              <a:rPr lang="fr-FR" sz="1400" dirty="0" err="1">
                <a:solidFill>
                  <a:srgbClr val="C586C0"/>
                </a:solidFill>
                <a:latin typeface="Consolas" panose="020B0609020204030204" pitchFamily="49" charset="0"/>
              </a:rPr>
              <a:t>define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Min(</a:t>
            </a:r>
            <a:r>
              <a:rPr lang="fr-FR" sz="1400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, </a:t>
            </a:r>
            <a:r>
              <a:rPr lang="fr-FR" sz="1400" dirty="0">
                <a:solidFill>
                  <a:srgbClr val="9CDCFE"/>
                </a:solidFill>
                <a:latin typeface="Consolas" panose="020B0609020204030204" pitchFamily="49" charset="0"/>
              </a:rPr>
              <a:t>y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) ((x) 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(y) 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?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(x) 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(y))</a:t>
            </a:r>
            <a:endParaRPr lang="fr-F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fr-F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1400" dirty="0">
                <a:solidFill>
                  <a:srgbClr val="DCDCAA"/>
                </a:solidFill>
                <a:latin typeface="Consolas" panose="020B0609020204030204" pitchFamily="49" charset="0"/>
              </a:rPr>
              <a:t>main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fr-F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 x = </a:t>
            </a:r>
            <a:r>
              <a:rPr lang="fr-FR" sz="1400" dirty="0">
                <a:solidFill>
                  <a:srgbClr val="DCDCAA"/>
                </a:solidFill>
                <a:latin typeface="Consolas" panose="020B0609020204030204" pitchFamily="49" charset="0"/>
              </a:rPr>
              <a:t>Min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fr-FR" sz="1400" dirty="0">
                <a:solidFill>
                  <a:srgbClr val="DCDCAA"/>
                </a:solidFill>
                <a:latin typeface="Consolas" panose="020B0609020204030204" pitchFamily="49" charset="0"/>
              </a:rPr>
              <a:t>Min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sz="1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fr-FR" sz="14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49492708"/>
      </p:ext>
    </p:extLst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подстановки макросов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err="1"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u="sng" dirty="0">
                <a:latin typeface="Consolas" panose="020B0609020204030204" pitchFamily="49" charset="0"/>
              </a:rPr>
              <a:t>1</a:t>
            </a:r>
            <a:r>
              <a:rPr lang="en-US" sz="1600" dirty="0">
                <a:latin typeface="Consolas" panose="020B0609020204030204" pitchFamily="49" charset="0"/>
              </a:rPr>
              <a:t>, macros):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return </a:t>
            </a:r>
            <a:r>
              <a:rPr lang="en-US" sz="1600" u="sng" dirty="0">
                <a:latin typeface="Consolas" panose="020B0609020204030204" pitchFamily="49" charset="0"/>
              </a:rPr>
              <a:t>1</a:t>
            </a:r>
          </a:p>
          <a:p>
            <a:pPr marL="0" indent="0">
              <a:buNone/>
            </a:pPr>
            <a:endParaRPr lang="en-US" sz="1600" u="sng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u="sng" dirty="0">
                <a:latin typeface="Consolas" panose="020B0609020204030204" pitchFamily="49" charset="0"/>
              </a:rPr>
              <a:t>Min ( 2 , 3 )</a:t>
            </a:r>
            <a:r>
              <a:rPr lang="en-US" sz="1600" dirty="0">
                <a:latin typeface="Consolas" panose="020B0609020204030204" pitchFamily="49" charset="0"/>
              </a:rPr>
              <a:t>, macros):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(‘Min’, </a:t>
            </a:r>
            <a:r>
              <a:rPr lang="en-US" sz="1600" u="sng" dirty="0">
                <a:latin typeface="Consolas" panose="020B0609020204030204" pitchFamily="49" charset="0"/>
              </a:rPr>
              <a:t>( 2 , 3 )</a:t>
            </a:r>
            <a:r>
              <a:rPr lang="en-US" sz="1600" dirty="0">
                <a:latin typeface="Consolas" panose="020B0609020204030204" pitchFamily="49" charset="0"/>
              </a:rPr>
              <a:t>) = </a:t>
            </a:r>
            <a:r>
              <a:rPr lang="en-US" sz="1600" dirty="0" err="1">
                <a:latin typeface="Consolas" panose="020B0609020204030204" pitchFamily="49" charset="0"/>
              </a:rPr>
              <a:t>GetFirstToken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u="sng" dirty="0">
                <a:latin typeface="Consolas" panose="020B0609020204030204" pitchFamily="49" charset="0"/>
              </a:rPr>
              <a:t>Min ( 2 , 3 )</a:t>
            </a:r>
            <a:r>
              <a:rPr lang="en-US" sz="16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([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], [] ) =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GetTokensForParams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(macros[‘Min’],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Min ( 2 , 3 )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[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] = [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macros),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macros)]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(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&lt;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?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: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)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ReplaceParamsInRhs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([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], macros[‘Min’])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return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(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&lt;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?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: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)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[], {})</a:t>
            </a:r>
            <a:endParaRPr lang="ru-RU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22901" y="4741169"/>
            <a:ext cx="4259499" cy="138499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rgbClr val="C586C0"/>
                </a:solidFill>
                <a:latin typeface="Consolas" panose="020B0609020204030204" pitchFamily="49" charset="0"/>
              </a:rPr>
              <a:t>#</a:t>
            </a:r>
            <a:r>
              <a:rPr lang="fr-FR" sz="1400" dirty="0" err="1">
                <a:solidFill>
                  <a:srgbClr val="C586C0"/>
                </a:solidFill>
                <a:latin typeface="Consolas" panose="020B0609020204030204" pitchFamily="49" charset="0"/>
              </a:rPr>
              <a:t>define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Min(</a:t>
            </a:r>
            <a:r>
              <a:rPr lang="fr-FR" sz="1400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, </a:t>
            </a:r>
            <a:r>
              <a:rPr lang="fr-FR" sz="1400" dirty="0">
                <a:solidFill>
                  <a:srgbClr val="9CDCFE"/>
                </a:solidFill>
                <a:latin typeface="Consolas" panose="020B0609020204030204" pitchFamily="49" charset="0"/>
              </a:rPr>
              <a:t>y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) ((x) 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(y) 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?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(x) 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(y))</a:t>
            </a:r>
            <a:endParaRPr lang="fr-F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fr-F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1400" dirty="0">
                <a:solidFill>
                  <a:srgbClr val="DCDCAA"/>
                </a:solidFill>
                <a:latin typeface="Consolas" panose="020B0609020204030204" pitchFamily="49" charset="0"/>
              </a:rPr>
              <a:t>main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fr-F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 x = </a:t>
            </a:r>
            <a:r>
              <a:rPr lang="fr-FR" sz="1400" dirty="0">
                <a:solidFill>
                  <a:srgbClr val="DCDCAA"/>
                </a:solidFill>
                <a:latin typeface="Consolas" panose="020B0609020204030204" pitchFamily="49" charset="0"/>
              </a:rPr>
              <a:t>Min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fr-FR" sz="1400" dirty="0">
                <a:solidFill>
                  <a:srgbClr val="DCDCAA"/>
                </a:solidFill>
                <a:latin typeface="Consolas" panose="020B0609020204030204" pitchFamily="49" charset="0"/>
              </a:rPr>
              <a:t>Min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sz="1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fr-FR" sz="14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83627818"/>
      </p:ext>
    </p:extLst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подстановки макросов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err="1"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u="sng" dirty="0">
                <a:latin typeface="Consolas" panose="020B0609020204030204" pitchFamily="49" charset="0"/>
              </a:rPr>
              <a:t>1</a:t>
            </a:r>
            <a:r>
              <a:rPr lang="en-US" sz="1600" dirty="0">
                <a:latin typeface="Consolas" panose="020B0609020204030204" pitchFamily="49" charset="0"/>
              </a:rPr>
              <a:t>, macros):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return </a:t>
            </a:r>
            <a:r>
              <a:rPr lang="en-US" sz="1600" u="sng" dirty="0">
                <a:latin typeface="Consolas" panose="020B0609020204030204" pitchFamily="49" charset="0"/>
              </a:rPr>
              <a:t>1</a:t>
            </a:r>
          </a:p>
          <a:p>
            <a:pPr marL="0" indent="0">
              <a:buNone/>
            </a:pPr>
            <a:endParaRPr lang="en-US" sz="1600" u="sng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u="sng" dirty="0">
                <a:latin typeface="Consolas" panose="020B0609020204030204" pitchFamily="49" charset="0"/>
              </a:rPr>
              <a:t>Min ( 2 , 3 )</a:t>
            </a:r>
            <a:r>
              <a:rPr lang="en-US" sz="1600" dirty="0">
                <a:latin typeface="Consolas" panose="020B0609020204030204" pitchFamily="49" charset="0"/>
              </a:rPr>
              <a:t>, macros):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(‘Min’, </a:t>
            </a:r>
            <a:r>
              <a:rPr lang="en-US" sz="1600" u="sng" dirty="0">
                <a:latin typeface="Consolas" panose="020B0609020204030204" pitchFamily="49" charset="0"/>
              </a:rPr>
              <a:t>( 2 , 3 )</a:t>
            </a:r>
            <a:r>
              <a:rPr lang="en-US" sz="1600" dirty="0">
                <a:latin typeface="Consolas" panose="020B0609020204030204" pitchFamily="49" charset="0"/>
              </a:rPr>
              <a:t>) = </a:t>
            </a:r>
            <a:r>
              <a:rPr lang="en-US" sz="1600" dirty="0" err="1">
                <a:latin typeface="Consolas" panose="020B0609020204030204" pitchFamily="49" charset="0"/>
              </a:rPr>
              <a:t>GetFirstToken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u="sng" dirty="0">
                <a:latin typeface="Consolas" panose="020B0609020204030204" pitchFamily="49" charset="0"/>
              </a:rPr>
              <a:t>Min ( 2 , 3 )</a:t>
            </a:r>
            <a:r>
              <a:rPr lang="en-US" sz="16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([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], [] ) = </a:t>
            </a:r>
            <a:r>
              <a:rPr lang="en-US" sz="1600" dirty="0" err="1">
                <a:latin typeface="Consolas" panose="020B0609020204030204" pitchFamily="49" charset="0"/>
              </a:rPr>
              <a:t>GetTokensForParams</a:t>
            </a:r>
            <a:r>
              <a:rPr lang="en-US" sz="1600" dirty="0">
                <a:latin typeface="Consolas" panose="020B0609020204030204" pitchFamily="49" charset="0"/>
              </a:rPr>
              <a:t>(macros[‘Min’], </a:t>
            </a:r>
            <a:r>
              <a:rPr lang="en-US" sz="1600" u="sng" dirty="0">
                <a:latin typeface="Consolas" panose="020B0609020204030204" pitchFamily="49" charset="0"/>
              </a:rPr>
              <a:t>Min ( 2 , 3 )</a:t>
            </a:r>
            <a:r>
              <a:rPr lang="en-US" sz="16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] = [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macros),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macros)]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(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&lt;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?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: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)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ReplaceParamsInRhs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([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], macros[‘Min’])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return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(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&lt;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?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: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)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[], {})</a:t>
            </a:r>
            <a:endParaRPr lang="ru-RU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22901" y="4741169"/>
            <a:ext cx="4259499" cy="138499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rgbClr val="C586C0"/>
                </a:solidFill>
                <a:latin typeface="Consolas" panose="020B0609020204030204" pitchFamily="49" charset="0"/>
              </a:rPr>
              <a:t>#</a:t>
            </a:r>
            <a:r>
              <a:rPr lang="fr-FR" sz="1400" dirty="0" err="1">
                <a:solidFill>
                  <a:srgbClr val="C586C0"/>
                </a:solidFill>
                <a:latin typeface="Consolas" panose="020B0609020204030204" pitchFamily="49" charset="0"/>
              </a:rPr>
              <a:t>define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Min(</a:t>
            </a:r>
            <a:r>
              <a:rPr lang="fr-FR" sz="1400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, </a:t>
            </a:r>
            <a:r>
              <a:rPr lang="fr-FR" sz="1400" dirty="0">
                <a:solidFill>
                  <a:srgbClr val="9CDCFE"/>
                </a:solidFill>
                <a:latin typeface="Consolas" panose="020B0609020204030204" pitchFamily="49" charset="0"/>
              </a:rPr>
              <a:t>y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) ((x) 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(y) 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?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(x) 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(y))</a:t>
            </a:r>
            <a:endParaRPr lang="fr-F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fr-F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1400" dirty="0">
                <a:solidFill>
                  <a:srgbClr val="DCDCAA"/>
                </a:solidFill>
                <a:latin typeface="Consolas" panose="020B0609020204030204" pitchFamily="49" charset="0"/>
              </a:rPr>
              <a:t>main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fr-F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 x = </a:t>
            </a:r>
            <a:r>
              <a:rPr lang="fr-FR" sz="1400" dirty="0">
                <a:solidFill>
                  <a:srgbClr val="DCDCAA"/>
                </a:solidFill>
                <a:latin typeface="Consolas" panose="020B0609020204030204" pitchFamily="49" charset="0"/>
              </a:rPr>
              <a:t>Min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fr-FR" sz="1400" dirty="0">
                <a:solidFill>
                  <a:srgbClr val="DCDCAA"/>
                </a:solidFill>
                <a:latin typeface="Consolas" panose="020B0609020204030204" pitchFamily="49" charset="0"/>
              </a:rPr>
              <a:t>Min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sz="1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fr-FR" sz="14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7849355"/>
      </p:ext>
    </p:extLst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подстановки макросов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err="1"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u="sng" dirty="0">
                <a:latin typeface="Consolas" panose="020B0609020204030204" pitchFamily="49" charset="0"/>
              </a:rPr>
              <a:t>1</a:t>
            </a:r>
            <a:r>
              <a:rPr lang="en-US" sz="1600" dirty="0">
                <a:latin typeface="Consolas" panose="020B0609020204030204" pitchFamily="49" charset="0"/>
              </a:rPr>
              <a:t>, macros):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return </a:t>
            </a:r>
            <a:r>
              <a:rPr lang="en-US" sz="1600" u="sng" dirty="0">
                <a:latin typeface="Consolas" panose="020B0609020204030204" pitchFamily="49" charset="0"/>
              </a:rPr>
              <a:t>1</a:t>
            </a:r>
          </a:p>
          <a:p>
            <a:pPr marL="0" indent="0">
              <a:buNone/>
            </a:pPr>
            <a:endParaRPr lang="en-US" sz="1600" u="sng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u="sng" dirty="0">
                <a:latin typeface="Consolas" panose="020B0609020204030204" pitchFamily="49" charset="0"/>
              </a:rPr>
              <a:t>Min ( 2 , 3 )</a:t>
            </a:r>
            <a:r>
              <a:rPr lang="en-US" sz="1600" dirty="0">
                <a:latin typeface="Consolas" panose="020B0609020204030204" pitchFamily="49" charset="0"/>
              </a:rPr>
              <a:t>, macros):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(‘Min’, </a:t>
            </a:r>
            <a:r>
              <a:rPr lang="en-US" sz="1600" u="sng" dirty="0">
                <a:latin typeface="Consolas" panose="020B0609020204030204" pitchFamily="49" charset="0"/>
              </a:rPr>
              <a:t>( 2 , 3 )</a:t>
            </a:r>
            <a:r>
              <a:rPr lang="en-US" sz="1600" dirty="0">
                <a:latin typeface="Consolas" panose="020B0609020204030204" pitchFamily="49" charset="0"/>
              </a:rPr>
              <a:t>) = </a:t>
            </a:r>
            <a:r>
              <a:rPr lang="en-US" sz="1600" dirty="0" err="1">
                <a:latin typeface="Consolas" panose="020B0609020204030204" pitchFamily="49" charset="0"/>
              </a:rPr>
              <a:t>GetFirstToken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u="sng" dirty="0">
                <a:latin typeface="Consolas" panose="020B0609020204030204" pitchFamily="49" charset="0"/>
              </a:rPr>
              <a:t>Min ( 2 , 3 )</a:t>
            </a:r>
            <a:r>
              <a:rPr lang="en-US" sz="16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([</a:t>
            </a:r>
            <a:r>
              <a:rPr lang="en-US" sz="1600" u="sng" dirty="0">
                <a:latin typeface="Consolas" panose="020B0609020204030204" pitchFamily="49" charset="0"/>
              </a:rPr>
              <a:t>2</a:t>
            </a:r>
            <a:r>
              <a:rPr lang="en-US" sz="1600" dirty="0">
                <a:latin typeface="Consolas" panose="020B0609020204030204" pitchFamily="49" charset="0"/>
              </a:rPr>
              <a:t>, </a:t>
            </a:r>
            <a:r>
              <a:rPr lang="en-US" sz="1600" u="sng" dirty="0">
                <a:latin typeface="Consolas" panose="020B0609020204030204" pitchFamily="49" charset="0"/>
              </a:rPr>
              <a:t>3</a:t>
            </a:r>
            <a:r>
              <a:rPr lang="en-US" sz="1600" dirty="0">
                <a:latin typeface="Consolas" panose="020B0609020204030204" pitchFamily="49" charset="0"/>
              </a:rPr>
              <a:t>], [] ) = </a:t>
            </a:r>
            <a:r>
              <a:rPr lang="en-US" sz="1600" dirty="0" err="1">
                <a:latin typeface="Consolas" panose="020B0609020204030204" pitchFamily="49" charset="0"/>
              </a:rPr>
              <a:t>GetTokensForParams</a:t>
            </a:r>
            <a:r>
              <a:rPr lang="en-US" sz="1600" dirty="0">
                <a:latin typeface="Consolas" panose="020B0609020204030204" pitchFamily="49" charset="0"/>
              </a:rPr>
              <a:t>(macros[‘Min’], </a:t>
            </a:r>
            <a:r>
              <a:rPr lang="en-US" sz="1600" u="sng" dirty="0">
                <a:latin typeface="Consolas" panose="020B0609020204030204" pitchFamily="49" charset="0"/>
              </a:rPr>
              <a:t>Min ( 2 , 3 )</a:t>
            </a:r>
            <a:r>
              <a:rPr lang="en-US" sz="16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] = [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macros),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macros)]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(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&lt;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?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: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)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ReplaceParamsInRhs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([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], macros[‘Min’])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return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(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&lt;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?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: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)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[], {})</a:t>
            </a:r>
            <a:endParaRPr lang="ru-RU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22901" y="4741169"/>
            <a:ext cx="4259499" cy="138499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rgbClr val="C586C0"/>
                </a:solidFill>
                <a:latin typeface="Consolas" panose="020B0609020204030204" pitchFamily="49" charset="0"/>
              </a:rPr>
              <a:t>#</a:t>
            </a:r>
            <a:r>
              <a:rPr lang="fr-FR" sz="1400" dirty="0" err="1">
                <a:solidFill>
                  <a:srgbClr val="C586C0"/>
                </a:solidFill>
                <a:latin typeface="Consolas" panose="020B0609020204030204" pitchFamily="49" charset="0"/>
              </a:rPr>
              <a:t>define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Min(</a:t>
            </a:r>
            <a:r>
              <a:rPr lang="fr-FR" sz="1400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, </a:t>
            </a:r>
            <a:r>
              <a:rPr lang="fr-FR" sz="1400" dirty="0">
                <a:solidFill>
                  <a:srgbClr val="9CDCFE"/>
                </a:solidFill>
                <a:latin typeface="Consolas" panose="020B0609020204030204" pitchFamily="49" charset="0"/>
              </a:rPr>
              <a:t>y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) ((x) 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(y) 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?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(x) 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(y))</a:t>
            </a:r>
            <a:endParaRPr lang="fr-F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fr-F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1400" dirty="0">
                <a:solidFill>
                  <a:srgbClr val="DCDCAA"/>
                </a:solidFill>
                <a:latin typeface="Consolas" panose="020B0609020204030204" pitchFamily="49" charset="0"/>
              </a:rPr>
              <a:t>main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fr-F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 x = </a:t>
            </a:r>
            <a:r>
              <a:rPr lang="fr-FR" sz="1400" dirty="0">
                <a:solidFill>
                  <a:srgbClr val="DCDCAA"/>
                </a:solidFill>
                <a:latin typeface="Consolas" panose="020B0609020204030204" pitchFamily="49" charset="0"/>
              </a:rPr>
              <a:t>Min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fr-FR" sz="1400" dirty="0">
                <a:solidFill>
                  <a:srgbClr val="DCDCAA"/>
                </a:solidFill>
                <a:latin typeface="Consolas" panose="020B0609020204030204" pitchFamily="49" charset="0"/>
              </a:rPr>
              <a:t>Min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sz="1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fr-FR" sz="14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36782938"/>
      </p:ext>
    </p:extLst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подстановки макросов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err="1"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u="sng" dirty="0">
                <a:latin typeface="Consolas" panose="020B0609020204030204" pitchFamily="49" charset="0"/>
              </a:rPr>
              <a:t>1</a:t>
            </a:r>
            <a:r>
              <a:rPr lang="en-US" sz="1600" dirty="0">
                <a:latin typeface="Consolas" panose="020B0609020204030204" pitchFamily="49" charset="0"/>
              </a:rPr>
              <a:t>, macros):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return </a:t>
            </a:r>
            <a:r>
              <a:rPr lang="en-US" sz="1600" u="sng" dirty="0">
                <a:latin typeface="Consolas" panose="020B0609020204030204" pitchFamily="49" charset="0"/>
              </a:rPr>
              <a:t>1</a:t>
            </a:r>
          </a:p>
          <a:p>
            <a:pPr marL="0" indent="0">
              <a:buNone/>
            </a:pPr>
            <a:endParaRPr lang="en-US" sz="1600" u="sng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u="sng" dirty="0">
                <a:latin typeface="Consolas" panose="020B0609020204030204" pitchFamily="49" charset="0"/>
              </a:rPr>
              <a:t>Min ( 2 , 3 )</a:t>
            </a:r>
            <a:r>
              <a:rPr lang="en-US" sz="1600" dirty="0">
                <a:latin typeface="Consolas" panose="020B0609020204030204" pitchFamily="49" charset="0"/>
              </a:rPr>
              <a:t>, macros):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(‘Min’, </a:t>
            </a:r>
            <a:r>
              <a:rPr lang="en-US" sz="1600" u="sng" dirty="0">
                <a:latin typeface="Consolas" panose="020B0609020204030204" pitchFamily="49" charset="0"/>
              </a:rPr>
              <a:t>( 2 , 3 )</a:t>
            </a:r>
            <a:r>
              <a:rPr lang="en-US" sz="1600" dirty="0">
                <a:latin typeface="Consolas" panose="020B0609020204030204" pitchFamily="49" charset="0"/>
              </a:rPr>
              <a:t>) = </a:t>
            </a:r>
            <a:r>
              <a:rPr lang="en-US" sz="1600" dirty="0" err="1">
                <a:latin typeface="Consolas" panose="020B0609020204030204" pitchFamily="49" charset="0"/>
              </a:rPr>
              <a:t>GetFirstToken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u="sng" dirty="0">
                <a:latin typeface="Consolas" panose="020B0609020204030204" pitchFamily="49" charset="0"/>
              </a:rPr>
              <a:t>Min ( 2 , 3 )</a:t>
            </a:r>
            <a:r>
              <a:rPr lang="en-US" sz="16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([</a:t>
            </a:r>
            <a:r>
              <a:rPr lang="en-US" sz="1600" u="sng" dirty="0">
                <a:latin typeface="Consolas" panose="020B0609020204030204" pitchFamily="49" charset="0"/>
              </a:rPr>
              <a:t>2</a:t>
            </a:r>
            <a:r>
              <a:rPr lang="en-US" sz="1600" dirty="0">
                <a:latin typeface="Consolas" panose="020B0609020204030204" pitchFamily="49" charset="0"/>
              </a:rPr>
              <a:t>, </a:t>
            </a:r>
            <a:r>
              <a:rPr lang="en-US" sz="1600" u="sng" dirty="0">
                <a:latin typeface="Consolas" panose="020B0609020204030204" pitchFamily="49" charset="0"/>
              </a:rPr>
              <a:t>3</a:t>
            </a:r>
            <a:r>
              <a:rPr lang="en-US" sz="1600" dirty="0">
                <a:latin typeface="Consolas" panose="020B0609020204030204" pitchFamily="49" charset="0"/>
              </a:rPr>
              <a:t>], [] ) = </a:t>
            </a:r>
            <a:r>
              <a:rPr lang="en-US" sz="1600" dirty="0" err="1">
                <a:latin typeface="Consolas" panose="020B0609020204030204" pitchFamily="49" charset="0"/>
              </a:rPr>
              <a:t>GetTokensForParams</a:t>
            </a:r>
            <a:r>
              <a:rPr lang="en-US" sz="1600" dirty="0">
                <a:latin typeface="Consolas" panose="020B0609020204030204" pitchFamily="49" charset="0"/>
              </a:rPr>
              <a:t>(macros[‘Min’], </a:t>
            </a:r>
            <a:r>
              <a:rPr lang="en-US" sz="1600" u="sng" dirty="0">
                <a:latin typeface="Consolas" panose="020B0609020204030204" pitchFamily="49" charset="0"/>
              </a:rPr>
              <a:t>Min ( 2 , 3 )</a:t>
            </a:r>
            <a:r>
              <a:rPr lang="en-US" sz="16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] = </a:t>
            </a:r>
            <a:r>
              <a:rPr lang="en-US" sz="1600" dirty="0">
                <a:latin typeface="Consolas" panose="020B0609020204030204" pitchFamily="49" charset="0"/>
              </a:rPr>
              <a:t>[</a:t>
            </a:r>
            <a:r>
              <a:rPr lang="en-US" sz="1600" dirty="0" err="1"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u="sng" dirty="0">
                <a:latin typeface="Consolas" panose="020B0609020204030204" pitchFamily="49" charset="0"/>
              </a:rPr>
              <a:t>2</a:t>
            </a:r>
            <a:r>
              <a:rPr lang="en-US" sz="1600" dirty="0">
                <a:latin typeface="Consolas" panose="020B0609020204030204" pitchFamily="49" charset="0"/>
              </a:rPr>
              <a:t>, macros), </a:t>
            </a:r>
            <a:r>
              <a:rPr lang="en-US" sz="1600" dirty="0" err="1"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u="sng" dirty="0">
                <a:latin typeface="Consolas" panose="020B0609020204030204" pitchFamily="49" charset="0"/>
              </a:rPr>
              <a:t>3</a:t>
            </a:r>
            <a:r>
              <a:rPr lang="en-US" sz="1600" dirty="0">
                <a:latin typeface="Consolas" panose="020B0609020204030204" pitchFamily="49" charset="0"/>
              </a:rPr>
              <a:t>, macros)]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(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&lt;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?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: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)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ReplaceParamsInRhs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([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], macros[‘Min’])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return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(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&lt;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?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: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)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[], {})</a:t>
            </a:r>
            <a:endParaRPr lang="ru-RU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22901" y="4741169"/>
            <a:ext cx="4259499" cy="138499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rgbClr val="C586C0"/>
                </a:solidFill>
                <a:latin typeface="Consolas" panose="020B0609020204030204" pitchFamily="49" charset="0"/>
              </a:rPr>
              <a:t>#</a:t>
            </a:r>
            <a:r>
              <a:rPr lang="fr-FR" sz="1400" dirty="0" err="1">
                <a:solidFill>
                  <a:srgbClr val="C586C0"/>
                </a:solidFill>
                <a:latin typeface="Consolas" panose="020B0609020204030204" pitchFamily="49" charset="0"/>
              </a:rPr>
              <a:t>define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Min(</a:t>
            </a:r>
            <a:r>
              <a:rPr lang="fr-FR" sz="1400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, </a:t>
            </a:r>
            <a:r>
              <a:rPr lang="fr-FR" sz="1400" dirty="0">
                <a:solidFill>
                  <a:srgbClr val="9CDCFE"/>
                </a:solidFill>
                <a:latin typeface="Consolas" panose="020B0609020204030204" pitchFamily="49" charset="0"/>
              </a:rPr>
              <a:t>y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) ((x) 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(y) 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?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(x) 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(y))</a:t>
            </a:r>
            <a:endParaRPr lang="fr-F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fr-F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1400" dirty="0">
                <a:solidFill>
                  <a:srgbClr val="DCDCAA"/>
                </a:solidFill>
                <a:latin typeface="Consolas" panose="020B0609020204030204" pitchFamily="49" charset="0"/>
              </a:rPr>
              <a:t>main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fr-F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 x = </a:t>
            </a:r>
            <a:r>
              <a:rPr lang="fr-FR" sz="1400" dirty="0">
                <a:solidFill>
                  <a:srgbClr val="DCDCAA"/>
                </a:solidFill>
                <a:latin typeface="Consolas" panose="020B0609020204030204" pitchFamily="49" charset="0"/>
              </a:rPr>
              <a:t>Min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fr-FR" sz="1400" dirty="0">
                <a:solidFill>
                  <a:srgbClr val="DCDCAA"/>
                </a:solidFill>
                <a:latin typeface="Consolas" panose="020B0609020204030204" pitchFamily="49" charset="0"/>
              </a:rPr>
              <a:t>Min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sz="1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fr-FR" sz="14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21068622"/>
      </p:ext>
    </p:extLst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подстановки макросов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err="1"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u="sng" dirty="0">
                <a:latin typeface="Consolas" panose="020B0609020204030204" pitchFamily="49" charset="0"/>
              </a:rPr>
              <a:t>1</a:t>
            </a:r>
            <a:r>
              <a:rPr lang="en-US" sz="1600" dirty="0">
                <a:latin typeface="Consolas" panose="020B0609020204030204" pitchFamily="49" charset="0"/>
              </a:rPr>
              <a:t>, macros):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return </a:t>
            </a:r>
            <a:r>
              <a:rPr lang="en-US" sz="1600" u="sng" dirty="0">
                <a:latin typeface="Consolas" panose="020B0609020204030204" pitchFamily="49" charset="0"/>
              </a:rPr>
              <a:t>1</a:t>
            </a:r>
          </a:p>
          <a:p>
            <a:pPr marL="0" indent="0">
              <a:buNone/>
            </a:pPr>
            <a:endParaRPr lang="en-US" sz="1600" u="sng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u="sng" dirty="0">
                <a:latin typeface="Consolas" panose="020B0609020204030204" pitchFamily="49" charset="0"/>
              </a:rPr>
              <a:t>Min ( 2 , 3 )</a:t>
            </a:r>
            <a:r>
              <a:rPr lang="en-US" sz="1600" dirty="0">
                <a:latin typeface="Consolas" panose="020B0609020204030204" pitchFamily="49" charset="0"/>
              </a:rPr>
              <a:t>, macros):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(‘Min’, </a:t>
            </a:r>
            <a:r>
              <a:rPr lang="en-US" sz="1600" u="sng" dirty="0">
                <a:latin typeface="Consolas" panose="020B0609020204030204" pitchFamily="49" charset="0"/>
              </a:rPr>
              <a:t>( 2 , 3 )</a:t>
            </a:r>
            <a:r>
              <a:rPr lang="en-US" sz="1600" dirty="0">
                <a:latin typeface="Consolas" panose="020B0609020204030204" pitchFamily="49" charset="0"/>
              </a:rPr>
              <a:t>) = </a:t>
            </a:r>
            <a:r>
              <a:rPr lang="en-US" sz="1600" dirty="0" err="1">
                <a:latin typeface="Consolas" panose="020B0609020204030204" pitchFamily="49" charset="0"/>
              </a:rPr>
              <a:t>GetFirstToken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u="sng" dirty="0">
                <a:latin typeface="Consolas" panose="020B0609020204030204" pitchFamily="49" charset="0"/>
              </a:rPr>
              <a:t>Min ( 2 , 3 )</a:t>
            </a:r>
            <a:r>
              <a:rPr lang="en-US" sz="16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([</a:t>
            </a:r>
            <a:r>
              <a:rPr lang="en-US" sz="1600" u="sng" dirty="0">
                <a:latin typeface="Consolas" panose="020B0609020204030204" pitchFamily="49" charset="0"/>
              </a:rPr>
              <a:t>2</a:t>
            </a:r>
            <a:r>
              <a:rPr lang="en-US" sz="1600" dirty="0">
                <a:latin typeface="Consolas" panose="020B0609020204030204" pitchFamily="49" charset="0"/>
              </a:rPr>
              <a:t>, </a:t>
            </a:r>
            <a:r>
              <a:rPr lang="en-US" sz="1600" u="sng" dirty="0">
                <a:latin typeface="Consolas" panose="020B0609020204030204" pitchFamily="49" charset="0"/>
              </a:rPr>
              <a:t>3</a:t>
            </a:r>
            <a:r>
              <a:rPr lang="en-US" sz="1600" dirty="0">
                <a:latin typeface="Consolas" panose="020B0609020204030204" pitchFamily="49" charset="0"/>
              </a:rPr>
              <a:t>], [] ) = </a:t>
            </a:r>
            <a:r>
              <a:rPr lang="en-US" sz="1600" dirty="0" err="1">
                <a:latin typeface="Consolas" panose="020B0609020204030204" pitchFamily="49" charset="0"/>
              </a:rPr>
              <a:t>GetTokensForParams</a:t>
            </a:r>
            <a:r>
              <a:rPr lang="en-US" sz="1600" dirty="0">
                <a:latin typeface="Consolas" panose="020B0609020204030204" pitchFamily="49" charset="0"/>
              </a:rPr>
              <a:t>(macros[‘Min’], </a:t>
            </a:r>
            <a:r>
              <a:rPr lang="en-US" sz="1600" u="sng" dirty="0">
                <a:latin typeface="Consolas" panose="020B0609020204030204" pitchFamily="49" charset="0"/>
              </a:rPr>
              <a:t>Min ( 2 , 3 )</a:t>
            </a:r>
            <a:r>
              <a:rPr lang="en-US" sz="16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[</a:t>
            </a:r>
            <a:r>
              <a:rPr lang="en-US" sz="1600" u="sng" dirty="0">
                <a:latin typeface="Consolas" panose="020B0609020204030204" pitchFamily="49" charset="0"/>
              </a:rPr>
              <a:t>2</a:t>
            </a:r>
            <a:r>
              <a:rPr lang="en-US" sz="1600" dirty="0">
                <a:latin typeface="Consolas" panose="020B0609020204030204" pitchFamily="49" charset="0"/>
              </a:rPr>
              <a:t>, </a:t>
            </a:r>
            <a:r>
              <a:rPr lang="en-US" sz="1600" u="sng" dirty="0">
                <a:latin typeface="Consolas" panose="020B0609020204030204" pitchFamily="49" charset="0"/>
              </a:rPr>
              <a:t>3</a:t>
            </a:r>
            <a:r>
              <a:rPr lang="en-US" sz="1600" dirty="0">
                <a:latin typeface="Consolas" panose="020B0609020204030204" pitchFamily="49" charset="0"/>
              </a:rPr>
              <a:t>] = [</a:t>
            </a:r>
            <a:r>
              <a:rPr lang="en-US" sz="1600" dirty="0" err="1"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u="sng" dirty="0">
                <a:latin typeface="Consolas" panose="020B0609020204030204" pitchFamily="49" charset="0"/>
              </a:rPr>
              <a:t>2</a:t>
            </a:r>
            <a:r>
              <a:rPr lang="en-US" sz="1600" dirty="0">
                <a:latin typeface="Consolas" panose="020B0609020204030204" pitchFamily="49" charset="0"/>
              </a:rPr>
              <a:t>, macros), </a:t>
            </a:r>
            <a:r>
              <a:rPr lang="en-US" sz="1600" dirty="0" err="1"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u="sng" dirty="0">
                <a:latin typeface="Consolas" panose="020B0609020204030204" pitchFamily="49" charset="0"/>
              </a:rPr>
              <a:t>3</a:t>
            </a:r>
            <a:r>
              <a:rPr lang="en-US" sz="1600" dirty="0">
                <a:latin typeface="Consolas" panose="020B0609020204030204" pitchFamily="49" charset="0"/>
              </a:rPr>
              <a:t>, macros)]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(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&lt;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?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: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)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ReplaceParamsInRhs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([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], macros[‘Min’])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return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(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&lt;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?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: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)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[], {})</a:t>
            </a:r>
            <a:endParaRPr lang="ru-RU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22901" y="4741169"/>
            <a:ext cx="4259499" cy="138499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rgbClr val="C586C0"/>
                </a:solidFill>
                <a:latin typeface="Consolas" panose="020B0609020204030204" pitchFamily="49" charset="0"/>
              </a:rPr>
              <a:t>#</a:t>
            </a:r>
            <a:r>
              <a:rPr lang="fr-FR" sz="1400" dirty="0" err="1">
                <a:solidFill>
                  <a:srgbClr val="C586C0"/>
                </a:solidFill>
                <a:latin typeface="Consolas" panose="020B0609020204030204" pitchFamily="49" charset="0"/>
              </a:rPr>
              <a:t>define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Min(</a:t>
            </a:r>
            <a:r>
              <a:rPr lang="fr-FR" sz="1400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, </a:t>
            </a:r>
            <a:r>
              <a:rPr lang="fr-FR" sz="1400" dirty="0">
                <a:solidFill>
                  <a:srgbClr val="9CDCFE"/>
                </a:solidFill>
                <a:latin typeface="Consolas" panose="020B0609020204030204" pitchFamily="49" charset="0"/>
              </a:rPr>
              <a:t>y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) ((x) 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(y) 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?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(x) 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(y))</a:t>
            </a:r>
            <a:endParaRPr lang="fr-F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fr-F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1400" dirty="0">
                <a:solidFill>
                  <a:srgbClr val="DCDCAA"/>
                </a:solidFill>
                <a:latin typeface="Consolas" panose="020B0609020204030204" pitchFamily="49" charset="0"/>
              </a:rPr>
              <a:t>main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fr-F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 x = </a:t>
            </a:r>
            <a:r>
              <a:rPr lang="fr-FR" sz="1400" dirty="0">
                <a:solidFill>
                  <a:srgbClr val="DCDCAA"/>
                </a:solidFill>
                <a:latin typeface="Consolas" panose="020B0609020204030204" pitchFamily="49" charset="0"/>
              </a:rPr>
              <a:t>Min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fr-FR" sz="1400" dirty="0">
                <a:solidFill>
                  <a:srgbClr val="DCDCAA"/>
                </a:solidFill>
                <a:latin typeface="Consolas" panose="020B0609020204030204" pitchFamily="49" charset="0"/>
              </a:rPr>
              <a:t>Min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sz="1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fr-FR" sz="14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45483125"/>
      </p:ext>
    </p:extLst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подстановки макросов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err="1"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u="sng" dirty="0">
                <a:latin typeface="Consolas" panose="020B0609020204030204" pitchFamily="49" charset="0"/>
              </a:rPr>
              <a:t>1</a:t>
            </a:r>
            <a:r>
              <a:rPr lang="en-US" sz="1600" dirty="0">
                <a:latin typeface="Consolas" panose="020B0609020204030204" pitchFamily="49" charset="0"/>
              </a:rPr>
              <a:t>, macros):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return </a:t>
            </a:r>
            <a:r>
              <a:rPr lang="en-US" sz="1600" u="sng" dirty="0">
                <a:latin typeface="Consolas" panose="020B0609020204030204" pitchFamily="49" charset="0"/>
              </a:rPr>
              <a:t>1</a:t>
            </a:r>
          </a:p>
          <a:p>
            <a:pPr marL="0" indent="0">
              <a:buNone/>
            </a:pPr>
            <a:endParaRPr lang="en-US" sz="1600" u="sng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u="sng" dirty="0">
                <a:latin typeface="Consolas" panose="020B0609020204030204" pitchFamily="49" charset="0"/>
              </a:rPr>
              <a:t>Min ( 2 , 3 )</a:t>
            </a:r>
            <a:r>
              <a:rPr lang="en-US" sz="1600" dirty="0">
                <a:latin typeface="Consolas" panose="020B0609020204030204" pitchFamily="49" charset="0"/>
              </a:rPr>
              <a:t>, macros):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(‘Min’, </a:t>
            </a:r>
            <a:r>
              <a:rPr lang="en-US" sz="1600" u="sng" dirty="0">
                <a:latin typeface="Consolas" panose="020B0609020204030204" pitchFamily="49" charset="0"/>
              </a:rPr>
              <a:t>( 2 , 3 )</a:t>
            </a:r>
            <a:r>
              <a:rPr lang="en-US" sz="1600" dirty="0">
                <a:latin typeface="Consolas" panose="020B0609020204030204" pitchFamily="49" charset="0"/>
              </a:rPr>
              <a:t>) = </a:t>
            </a:r>
            <a:r>
              <a:rPr lang="en-US" sz="1600" dirty="0" err="1">
                <a:latin typeface="Consolas" panose="020B0609020204030204" pitchFamily="49" charset="0"/>
              </a:rPr>
              <a:t>GetFirstToken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u="sng" dirty="0">
                <a:latin typeface="Consolas" panose="020B0609020204030204" pitchFamily="49" charset="0"/>
              </a:rPr>
              <a:t>Min ( 2 , 3 )</a:t>
            </a:r>
            <a:r>
              <a:rPr lang="en-US" sz="16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([</a:t>
            </a:r>
            <a:r>
              <a:rPr lang="en-US" sz="1600" u="sng" dirty="0">
                <a:latin typeface="Consolas" panose="020B0609020204030204" pitchFamily="49" charset="0"/>
              </a:rPr>
              <a:t>2</a:t>
            </a:r>
            <a:r>
              <a:rPr lang="en-US" sz="1600" dirty="0">
                <a:latin typeface="Consolas" panose="020B0609020204030204" pitchFamily="49" charset="0"/>
              </a:rPr>
              <a:t>, </a:t>
            </a:r>
            <a:r>
              <a:rPr lang="en-US" sz="1600" u="sng" dirty="0">
                <a:latin typeface="Consolas" panose="020B0609020204030204" pitchFamily="49" charset="0"/>
              </a:rPr>
              <a:t>3</a:t>
            </a:r>
            <a:r>
              <a:rPr lang="en-US" sz="1600" dirty="0">
                <a:latin typeface="Consolas" panose="020B0609020204030204" pitchFamily="49" charset="0"/>
              </a:rPr>
              <a:t>], [] ) = </a:t>
            </a:r>
            <a:r>
              <a:rPr lang="en-US" sz="1600" dirty="0" err="1">
                <a:latin typeface="Consolas" panose="020B0609020204030204" pitchFamily="49" charset="0"/>
              </a:rPr>
              <a:t>GetTokensForParams</a:t>
            </a:r>
            <a:r>
              <a:rPr lang="en-US" sz="1600" dirty="0">
                <a:latin typeface="Consolas" panose="020B0609020204030204" pitchFamily="49" charset="0"/>
              </a:rPr>
              <a:t>(macros[‘Min’], </a:t>
            </a:r>
            <a:r>
              <a:rPr lang="en-US" sz="1600" u="sng" dirty="0">
                <a:latin typeface="Consolas" panose="020B0609020204030204" pitchFamily="49" charset="0"/>
              </a:rPr>
              <a:t>Min ( 2 , 3 )</a:t>
            </a:r>
            <a:r>
              <a:rPr lang="en-US" sz="16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[</a:t>
            </a:r>
            <a:r>
              <a:rPr lang="en-US" sz="1600" u="sng" dirty="0">
                <a:latin typeface="Consolas" panose="020B0609020204030204" pitchFamily="49" charset="0"/>
              </a:rPr>
              <a:t>2</a:t>
            </a:r>
            <a:r>
              <a:rPr lang="en-US" sz="1600" dirty="0">
                <a:latin typeface="Consolas" panose="020B0609020204030204" pitchFamily="49" charset="0"/>
              </a:rPr>
              <a:t>, </a:t>
            </a:r>
            <a:r>
              <a:rPr lang="en-US" sz="1600" u="sng" dirty="0">
                <a:latin typeface="Consolas" panose="020B0609020204030204" pitchFamily="49" charset="0"/>
              </a:rPr>
              <a:t>3</a:t>
            </a:r>
            <a:r>
              <a:rPr lang="en-US" sz="1600" dirty="0">
                <a:latin typeface="Consolas" panose="020B0609020204030204" pitchFamily="49" charset="0"/>
              </a:rPr>
              <a:t>] = [</a:t>
            </a:r>
            <a:r>
              <a:rPr lang="en-US" sz="1600" dirty="0" err="1"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u="sng" dirty="0">
                <a:latin typeface="Consolas" panose="020B0609020204030204" pitchFamily="49" charset="0"/>
              </a:rPr>
              <a:t>2</a:t>
            </a:r>
            <a:r>
              <a:rPr lang="en-US" sz="1600" dirty="0">
                <a:latin typeface="Consolas" panose="020B0609020204030204" pitchFamily="49" charset="0"/>
              </a:rPr>
              <a:t>, macros), </a:t>
            </a:r>
            <a:r>
              <a:rPr lang="en-US" sz="1600" dirty="0" err="1"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u="sng" dirty="0">
                <a:latin typeface="Consolas" panose="020B0609020204030204" pitchFamily="49" charset="0"/>
              </a:rPr>
              <a:t>3</a:t>
            </a:r>
            <a:r>
              <a:rPr lang="en-US" sz="1600" dirty="0">
                <a:latin typeface="Consolas" panose="020B0609020204030204" pitchFamily="49" charset="0"/>
              </a:rPr>
              <a:t>, macros)]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(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&lt;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?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: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)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latin typeface="Consolas" panose="020B0609020204030204" pitchFamily="49" charset="0"/>
              </a:rPr>
              <a:t>ReplaceParamsInRhs</a:t>
            </a:r>
            <a:r>
              <a:rPr lang="en-US" sz="1600" dirty="0">
                <a:latin typeface="Consolas" panose="020B0609020204030204" pitchFamily="49" charset="0"/>
              </a:rPr>
              <a:t>([</a:t>
            </a:r>
            <a:r>
              <a:rPr lang="en-US" sz="1600" u="sng" dirty="0">
                <a:latin typeface="Consolas" panose="020B0609020204030204" pitchFamily="49" charset="0"/>
              </a:rPr>
              <a:t>2</a:t>
            </a:r>
            <a:r>
              <a:rPr lang="en-US" sz="1600" dirty="0">
                <a:latin typeface="Consolas" panose="020B0609020204030204" pitchFamily="49" charset="0"/>
              </a:rPr>
              <a:t>, </a:t>
            </a:r>
            <a:r>
              <a:rPr lang="en-US" sz="1600" u="sng" dirty="0">
                <a:latin typeface="Consolas" panose="020B0609020204030204" pitchFamily="49" charset="0"/>
              </a:rPr>
              <a:t>3</a:t>
            </a:r>
            <a:r>
              <a:rPr lang="en-US" sz="1600" dirty="0">
                <a:latin typeface="Consolas" panose="020B0609020204030204" pitchFamily="49" charset="0"/>
              </a:rPr>
              <a:t>], macros[‘Min’])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return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(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&lt;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?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: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)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[], {})</a:t>
            </a:r>
            <a:endParaRPr lang="ru-RU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22901" y="4741169"/>
            <a:ext cx="4259499" cy="138499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rgbClr val="C586C0"/>
                </a:solidFill>
                <a:latin typeface="Consolas" panose="020B0609020204030204" pitchFamily="49" charset="0"/>
              </a:rPr>
              <a:t>#</a:t>
            </a:r>
            <a:r>
              <a:rPr lang="fr-FR" sz="1400" dirty="0" err="1">
                <a:solidFill>
                  <a:srgbClr val="C586C0"/>
                </a:solidFill>
                <a:latin typeface="Consolas" panose="020B0609020204030204" pitchFamily="49" charset="0"/>
              </a:rPr>
              <a:t>define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Min(</a:t>
            </a:r>
            <a:r>
              <a:rPr lang="fr-FR" sz="1400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, </a:t>
            </a:r>
            <a:r>
              <a:rPr lang="fr-FR" sz="1400" dirty="0">
                <a:solidFill>
                  <a:srgbClr val="9CDCFE"/>
                </a:solidFill>
                <a:latin typeface="Consolas" panose="020B0609020204030204" pitchFamily="49" charset="0"/>
              </a:rPr>
              <a:t>y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) ((x) 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(y) 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?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(x) 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(y))</a:t>
            </a:r>
            <a:endParaRPr lang="fr-F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fr-F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1400" dirty="0">
                <a:solidFill>
                  <a:srgbClr val="DCDCAA"/>
                </a:solidFill>
                <a:latin typeface="Consolas" panose="020B0609020204030204" pitchFamily="49" charset="0"/>
              </a:rPr>
              <a:t>main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fr-F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 x = </a:t>
            </a:r>
            <a:r>
              <a:rPr lang="fr-FR" sz="1400" dirty="0">
                <a:solidFill>
                  <a:srgbClr val="DCDCAA"/>
                </a:solidFill>
                <a:latin typeface="Consolas" panose="020B0609020204030204" pitchFamily="49" charset="0"/>
              </a:rPr>
              <a:t>Min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fr-FR" sz="1400" dirty="0">
                <a:solidFill>
                  <a:srgbClr val="DCDCAA"/>
                </a:solidFill>
                <a:latin typeface="Consolas" panose="020B0609020204030204" pitchFamily="49" charset="0"/>
              </a:rPr>
              <a:t>Min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sz="1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fr-FR" sz="14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538698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</a:t>
            </a:r>
            <a:r>
              <a:rPr lang="ru-RU" dirty="0" err="1"/>
              <a:t>препроцессинг</a:t>
            </a:r>
            <a:r>
              <a:rPr lang="ru-RU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Автоматическое преобразование исходного кода перед компиляцией</a:t>
            </a:r>
          </a:p>
          <a:p>
            <a:endParaRPr lang="en-US" dirty="0"/>
          </a:p>
          <a:p>
            <a:r>
              <a:rPr lang="ru-RU" dirty="0"/>
              <a:t>Один исходный код -</a:t>
            </a:r>
            <a:r>
              <a:rPr lang="en-US" dirty="0"/>
              <a:t>&gt; </a:t>
            </a:r>
            <a:r>
              <a:rPr lang="ru-RU" dirty="0"/>
              <a:t>разные «версии» исполняемого файла</a:t>
            </a:r>
            <a:endParaRPr lang="en-US" dirty="0"/>
          </a:p>
          <a:p>
            <a:endParaRPr lang="ru-RU" dirty="0"/>
          </a:p>
          <a:p>
            <a:r>
              <a:rPr lang="ru-RU" dirty="0"/>
              <a:t>Типичная цель – это адаптация исходного кода к 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режиму сборки 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версиям используемых библиотек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компилятору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операционной системе</a:t>
            </a:r>
          </a:p>
        </p:txBody>
      </p:sp>
    </p:spTree>
    <p:extLst>
      <p:ext uri="{BB962C8B-B14F-4D97-AF65-F5344CB8AC3E}">
        <p14:creationId xmlns:p14="http://schemas.microsoft.com/office/powerpoint/2010/main" val="2234180210"/>
      </p:ext>
    </p:extLst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подстановки макросов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err="1"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u="sng" dirty="0">
                <a:latin typeface="Consolas" panose="020B0609020204030204" pitchFamily="49" charset="0"/>
              </a:rPr>
              <a:t>1</a:t>
            </a:r>
            <a:r>
              <a:rPr lang="en-US" sz="1600" dirty="0">
                <a:latin typeface="Consolas" panose="020B0609020204030204" pitchFamily="49" charset="0"/>
              </a:rPr>
              <a:t>, macros):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return </a:t>
            </a:r>
            <a:r>
              <a:rPr lang="en-US" sz="1600" u="sng" dirty="0">
                <a:latin typeface="Consolas" panose="020B0609020204030204" pitchFamily="49" charset="0"/>
              </a:rPr>
              <a:t>1</a:t>
            </a:r>
          </a:p>
          <a:p>
            <a:pPr marL="0" indent="0">
              <a:buNone/>
            </a:pPr>
            <a:endParaRPr lang="en-US" sz="1600" u="sng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u="sng" dirty="0">
                <a:latin typeface="Consolas" panose="020B0609020204030204" pitchFamily="49" charset="0"/>
              </a:rPr>
              <a:t>Min ( 2 , 3 )</a:t>
            </a:r>
            <a:r>
              <a:rPr lang="en-US" sz="1600" dirty="0">
                <a:latin typeface="Consolas" panose="020B0609020204030204" pitchFamily="49" charset="0"/>
              </a:rPr>
              <a:t>, macros):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(‘Min’, </a:t>
            </a:r>
            <a:r>
              <a:rPr lang="en-US" sz="1600" u="sng" dirty="0">
                <a:latin typeface="Consolas" panose="020B0609020204030204" pitchFamily="49" charset="0"/>
              </a:rPr>
              <a:t>( 2 , 3 )</a:t>
            </a:r>
            <a:r>
              <a:rPr lang="en-US" sz="1600" dirty="0">
                <a:latin typeface="Consolas" panose="020B0609020204030204" pitchFamily="49" charset="0"/>
              </a:rPr>
              <a:t>) = </a:t>
            </a:r>
            <a:r>
              <a:rPr lang="en-US" sz="1600" dirty="0" err="1">
                <a:latin typeface="Consolas" panose="020B0609020204030204" pitchFamily="49" charset="0"/>
              </a:rPr>
              <a:t>GetFirstToken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u="sng" dirty="0">
                <a:latin typeface="Consolas" panose="020B0609020204030204" pitchFamily="49" charset="0"/>
              </a:rPr>
              <a:t>Min ( 2 , 3 )</a:t>
            </a:r>
            <a:r>
              <a:rPr lang="en-US" sz="16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([</a:t>
            </a:r>
            <a:r>
              <a:rPr lang="en-US" sz="1600" u="sng" dirty="0">
                <a:latin typeface="Consolas" panose="020B0609020204030204" pitchFamily="49" charset="0"/>
              </a:rPr>
              <a:t>2</a:t>
            </a:r>
            <a:r>
              <a:rPr lang="en-US" sz="1600" dirty="0">
                <a:latin typeface="Consolas" panose="020B0609020204030204" pitchFamily="49" charset="0"/>
              </a:rPr>
              <a:t>, </a:t>
            </a:r>
            <a:r>
              <a:rPr lang="en-US" sz="1600" u="sng" dirty="0">
                <a:latin typeface="Consolas" panose="020B0609020204030204" pitchFamily="49" charset="0"/>
              </a:rPr>
              <a:t>3</a:t>
            </a:r>
            <a:r>
              <a:rPr lang="en-US" sz="1600" dirty="0">
                <a:latin typeface="Consolas" panose="020B0609020204030204" pitchFamily="49" charset="0"/>
              </a:rPr>
              <a:t>], [] ) = </a:t>
            </a:r>
            <a:r>
              <a:rPr lang="en-US" sz="1600" dirty="0" err="1">
                <a:latin typeface="Consolas" panose="020B0609020204030204" pitchFamily="49" charset="0"/>
              </a:rPr>
              <a:t>GetTokensForParams</a:t>
            </a:r>
            <a:r>
              <a:rPr lang="en-US" sz="1600" dirty="0">
                <a:latin typeface="Consolas" panose="020B0609020204030204" pitchFamily="49" charset="0"/>
              </a:rPr>
              <a:t>(macros[‘Min’], </a:t>
            </a:r>
            <a:r>
              <a:rPr lang="en-US" sz="1600" u="sng" dirty="0">
                <a:latin typeface="Consolas" panose="020B0609020204030204" pitchFamily="49" charset="0"/>
              </a:rPr>
              <a:t>Min ( 2 , 3 )</a:t>
            </a:r>
            <a:r>
              <a:rPr lang="en-US" sz="16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[</a:t>
            </a:r>
            <a:r>
              <a:rPr lang="en-US" sz="1600" u="sng" dirty="0">
                <a:latin typeface="Consolas" panose="020B0609020204030204" pitchFamily="49" charset="0"/>
              </a:rPr>
              <a:t>2</a:t>
            </a:r>
            <a:r>
              <a:rPr lang="en-US" sz="1600" dirty="0">
                <a:latin typeface="Consolas" panose="020B0609020204030204" pitchFamily="49" charset="0"/>
              </a:rPr>
              <a:t>, </a:t>
            </a:r>
            <a:r>
              <a:rPr lang="en-US" sz="1600" u="sng" dirty="0">
                <a:latin typeface="Consolas" panose="020B0609020204030204" pitchFamily="49" charset="0"/>
              </a:rPr>
              <a:t>3</a:t>
            </a:r>
            <a:r>
              <a:rPr lang="en-US" sz="1600" dirty="0">
                <a:latin typeface="Consolas" panose="020B0609020204030204" pitchFamily="49" charset="0"/>
              </a:rPr>
              <a:t>] = [</a:t>
            </a:r>
            <a:r>
              <a:rPr lang="en-US" sz="1600" dirty="0" err="1"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u="sng" dirty="0">
                <a:latin typeface="Consolas" panose="020B0609020204030204" pitchFamily="49" charset="0"/>
              </a:rPr>
              <a:t>2</a:t>
            </a:r>
            <a:r>
              <a:rPr lang="en-US" sz="1600" dirty="0">
                <a:latin typeface="Consolas" panose="020B0609020204030204" pitchFamily="49" charset="0"/>
              </a:rPr>
              <a:t>, macros), </a:t>
            </a:r>
            <a:r>
              <a:rPr lang="en-US" sz="1600" dirty="0" err="1"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u="sng" dirty="0">
                <a:latin typeface="Consolas" panose="020B0609020204030204" pitchFamily="49" charset="0"/>
              </a:rPr>
              <a:t>3</a:t>
            </a:r>
            <a:r>
              <a:rPr lang="en-US" sz="1600" dirty="0">
                <a:latin typeface="Consolas" panose="020B0609020204030204" pitchFamily="49" charset="0"/>
              </a:rPr>
              <a:t>, macros)]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u="sng" dirty="0">
                <a:latin typeface="Consolas" panose="020B0609020204030204" pitchFamily="49" charset="0"/>
              </a:rPr>
              <a:t>( (</a:t>
            </a:r>
            <a:r>
              <a:rPr lang="en-US" sz="1600" dirty="0">
                <a:latin typeface="Consolas" panose="020B0609020204030204" pitchFamily="49" charset="0"/>
              </a:rPr>
              <a:t> + </a:t>
            </a:r>
            <a:r>
              <a:rPr lang="en-US" sz="1600" u="sng" dirty="0">
                <a:latin typeface="Consolas" panose="020B0609020204030204" pitchFamily="49" charset="0"/>
              </a:rPr>
              <a:t>2</a:t>
            </a:r>
            <a:r>
              <a:rPr lang="en-US" sz="1600" dirty="0">
                <a:latin typeface="Consolas" panose="020B0609020204030204" pitchFamily="49" charset="0"/>
              </a:rPr>
              <a:t> + </a:t>
            </a:r>
            <a:r>
              <a:rPr lang="en-US" sz="1600" u="sng" dirty="0">
                <a:latin typeface="Consolas" panose="020B0609020204030204" pitchFamily="49" charset="0"/>
              </a:rPr>
              <a:t>) &lt; (</a:t>
            </a:r>
            <a:r>
              <a:rPr lang="en-US" sz="1600" dirty="0">
                <a:latin typeface="Consolas" panose="020B0609020204030204" pitchFamily="49" charset="0"/>
              </a:rPr>
              <a:t> + </a:t>
            </a:r>
            <a:r>
              <a:rPr lang="en-US" sz="1600" u="sng" dirty="0">
                <a:latin typeface="Consolas" panose="020B0609020204030204" pitchFamily="49" charset="0"/>
              </a:rPr>
              <a:t>3</a:t>
            </a:r>
            <a:r>
              <a:rPr lang="en-US" sz="1600" dirty="0">
                <a:latin typeface="Consolas" panose="020B0609020204030204" pitchFamily="49" charset="0"/>
              </a:rPr>
              <a:t> + </a:t>
            </a:r>
            <a:r>
              <a:rPr lang="en-US" sz="1600" u="sng" dirty="0">
                <a:latin typeface="Consolas" panose="020B0609020204030204" pitchFamily="49" charset="0"/>
              </a:rPr>
              <a:t>) ? (</a:t>
            </a:r>
            <a:r>
              <a:rPr lang="en-US" sz="1600" dirty="0">
                <a:latin typeface="Consolas" panose="020B0609020204030204" pitchFamily="49" charset="0"/>
              </a:rPr>
              <a:t> + </a:t>
            </a:r>
            <a:r>
              <a:rPr lang="en-US" sz="1600" u="sng" dirty="0">
                <a:latin typeface="Consolas" panose="020B0609020204030204" pitchFamily="49" charset="0"/>
              </a:rPr>
              <a:t>2</a:t>
            </a:r>
            <a:r>
              <a:rPr lang="en-US" sz="1600" dirty="0">
                <a:latin typeface="Consolas" panose="020B0609020204030204" pitchFamily="49" charset="0"/>
              </a:rPr>
              <a:t> + </a:t>
            </a:r>
            <a:r>
              <a:rPr lang="en-US" sz="1600" u="sng" dirty="0">
                <a:latin typeface="Consolas" panose="020B0609020204030204" pitchFamily="49" charset="0"/>
              </a:rPr>
              <a:t>) : (</a:t>
            </a:r>
            <a:r>
              <a:rPr lang="en-US" sz="1600" dirty="0">
                <a:latin typeface="Consolas" panose="020B0609020204030204" pitchFamily="49" charset="0"/>
              </a:rPr>
              <a:t> + </a:t>
            </a:r>
            <a:r>
              <a:rPr lang="en-US" sz="1600" u="sng" dirty="0">
                <a:latin typeface="Consolas" panose="020B0609020204030204" pitchFamily="49" charset="0"/>
              </a:rPr>
              <a:t>3</a:t>
            </a:r>
            <a:r>
              <a:rPr lang="en-US" sz="1600" dirty="0">
                <a:latin typeface="Consolas" panose="020B0609020204030204" pitchFamily="49" charset="0"/>
              </a:rPr>
              <a:t> + </a:t>
            </a:r>
            <a:r>
              <a:rPr lang="en-US" sz="1600" u="sng" dirty="0">
                <a:latin typeface="Consolas" panose="020B0609020204030204" pitchFamily="49" charset="0"/>
              </a:rPr>
              <a:t>) )</a:t>
            </a:r>
            <a:r>
              <a:rPr lang="en-US" sz="1600" dirty="0">
                <a:latin typeface="Consolas" panose="020B0609020204030204" pitchFamily="49" charset="0"/>
              </a:rPr>
              <a:t> = </a:t>
            </a:r>
            <a:r>
              <a:rPr lang="en-US" sz="1600" dirty="0" err="1">
                <a:latin typeface="Consolas" panose="020B0609020204030204" pitchFamily="49" charset="0"/>
              </a:rPr>
              <a:t>ReplaceParamsInRhs</a:t>
            </a:r>
            <a:r>
              <a:rPr lang="en-US" sz="1600" dirty="0">
                <a:latin typeface="Consolas" panose="020B0609020204030204" pitchFamily="49" charset="0"/>
              </a:rPr>
              <a:t>([</a:t>
            </a:r>
            <a:r>
              <a:rPr lang="en-US" sz="1600" u="sng" dirty="0">
                <a:latin typeface="Consolas" panose="020B0609020204030204" pitchFamily="49" charset="0"/>
              </a:rPr>
              <a:t>2</a:t>
            </a:r>
            <a:r>
              <a:rPr lang="en-US" sz="1600" dirty="0">
                <a:latin typeface="Consolas" panose="020B0609020204030204" pitchFamily="49" charset="0"/>
              </a:rPr>
              <a:t>, </a:t>
            </a:r>
            <a:r>
              <a:rPr lang="en-US" sz="1600" u="sng" dirty="0">
                <a:latin typeface="Consolas" panose="020B0609020204030204" pitchFamily="49" charset="0"/>
              </a:rPr>
              <a:t>3</a:t>
            </a:r>
            <a:r>
              <a:rPr lang="en-US" sz="1600" dirty="0">
                <a:latin typeface="Consolas" panose="020B0609020204030204" pitchFamily="49" charset="0"/>
              </a:rPr>
              <a:t>], macros[‘Min’])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return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(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&lt;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?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: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)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[], {})</a:t>
            </a:r>
            <a:endParaRPr lang="ru-RU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22901" y="4741169"/>
            <a:ext cx="4259499" cy="138499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rgbClr val="C586C0"/>
                </a:solidFill>
                <a:latin typeface="Consolas" panose="020B0609020204030204" pitchFamily="49" charset="0"/>
              </a:rPr>
              <a:t>#</a:t>
            </a:r>
            <a:r>
              <a:rPr lang="fr-FR" sz="1400" dirty="0" err="1">
                <a:solidFill>
                  <a:srgbClr val="C586C0"/>
                </a:solidFill>
                <a:latin typeface="Consolas" panose="020B0609020204030204" pitchFamily="49" charset="0"/>
              </a:rPr>
              <a:t>define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Min(</a:t>
            </a:r>
            <a:r>
              <a:rPr lang="fr-FR" sz="1400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, </a:t>
            </a:r>
            <a:r>
              <a:rPr lang="fr-FR" sz="1400" dirty="0">
                <a:solidFill>
                  <a:srgbClr val="9CDCFE"/>
                </a:solidFill>
                <a:latin typeface="Consolas" panose="020B0609020204030204" pitchFamily="49" charset="0"/>
              </a:rPr>
              <a:t>y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) ((x) 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(y) 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?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(x) 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(y))</a:t>
            </a:r>
            <a:endParaRPr lang="fr-F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fr-F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1400" dirty="0">
                <a:solidFill>
                  <a:srgbClr val="DCDCAA"/>
                </a:solidFill>
                <a:latin typeface="Consolas" panose="020B0609020204030204" pitchFamily="49" charset="0"/>
              </a:rPr>
              <a:t>main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fr-F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 x = </a:t>
            </a:r>
            <a:r>
              <a:rPr lang="fr-FR" sz="1400" dirty="0">
                <a:solidFill>
                  <a:srgbClr val="DCDCAA"/>
                </a:solidFill>
                <a:latin typeface="Consolas" panose="020B0609020204030204" pitchFamily="49" charset="0"/>
              </a:rPr>
              <a:t>Min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fr-FR" sz="1400" dirty="0">
                <a:solidFill>
                  <a:srgbClr val="DCDCAA"/>
                </a:solidFill>
                <a:latin typeface="Consolas" panose="020B0609020204030204" pitchFamily="49" charset="0"/>
              </a:rPr>
              <a:t>Min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sz="1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fr-FR" sz="14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34592024"/>
      </p:ext>
    </p:extLst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подстановки макросов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err="1"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u="sng" dirty="0">
                <a:latin typeface="Consolas" panose="020B0609020204030204" pitchFamily="49" charset="0"/>
              </a:rPr>
              <a:t>1</a:t>
            </a:r>
            <a:r>
              <a:rPr lang="en-US" sz="1600" dirty="0">
                <a:latin typeface="Consolas" panose="020B0609020204030204" pitchFamily="49" charset="0"/>
              </a:rPr>
              <a:t>, macros):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return </a:t>
            </a:r>
            <a:r>
              <a:rPr lang="en-US" sz="1600" u="sng" dirty="0">
                <a:latin typeface="Consolas" panose="020B0609020204030204" pitchFamily="49" charset="0"/>
              </a:rPr>
              <a:t>1</a:t>
            </a:r>
          </a:p>
          <a:p>
            <a:pPr marL="0" indent="0">
              <a:buNone/>
            </a:pPr>
            <a:endParaRPr lang="en-US" sz="1600" u="sng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u="sng" dirty="0">
                <a:latin typeface="Consolas" panose="020B0609020204030204" pitchFamily="49" charset="0"/>
              </a:rPr>
              <a:t>Min ( 2 , 3 )</a:t>
            </a:r>
            <a:r>
              <a:rPr lang="en-US" sz="1600" dirty="0">
                <a:latin typeface="Consolas" panose="020B0609020204030204" pitchFamily="49" charset="0"/>
              </a:rPr>
              <a:t>, macros):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(‘Min’, </a:t>
            </a:r>
            <a:r>
              <a:rPr lang="en-US" sz="1600" u="sng" dirty="0">
                <a:latin typeface="Consolas" panose="020B0609020204030204" pitchFamily="49" charset="0"/>
              </a:rPr>
              <a:t>( 2 , 3 )</a:t>
            </a:r>
            <a:r>
              <a:rPr lang="en-US" sz="1600" dirty="0">
                <a:latin typeface="Consolas" panose="020B0609020204030204" pitchFamily="49" charset="0"/>
              </a:rPr>
              <a:t>) = </a:t>
            </a:r>
            <a:r>
              <a:rPr lang="en-US" sz="1600" dirty="0" err="1">
                <a:latin typeface="Consolas" panose="020B0609020204030204" pitchFamily="49" charset="0"/>
              </a:rPr>
              <a:t>GetFirstToken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u="sng" dirty="0">
                <a:latin typeface="Consolas" panose="020B0609020204030204" pitchFamily="49" charset="0"/>
              </a:rPr>
              <a:t>Min ( 2 , 3 )</a:t>
            </a:r>
            <a:r>
              <a:rPr lang="en-US" sz="16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([</a:t>
            </a:r>
            <a:r>
              <a:rPr lang="en-US" sz="1600" u="sng" dirty="0">
                <a:latin typeface="Consolas" panose="020B0609020204030204" pitchFamily="49" charset="0"/>
              </a:rPr>
              <a:t>2</a:t>
            </a:r>
            <a:r>
              <a:rPr lang="en-US" sz="1600" dirty="0">
                <a:latin typeface="Consolas" panose="020B0609020204030204" pitchFamily="49" charset="0"/>
              </a:rPr>
              <a:t>, </a:t>
            </a:r>
            <a:r>
              <a:rPr lang="en-US" sz="1600" u="sng" dirty="0">
                <a:latin typeface="Consolas" panose="020B0609020204030204" pitchFamily="49" charset="0"/>
              </a:rPr>
              <a:t>3</a:t>
            </a:r>
            <a:r>
              <a:rPr lang="en-US" sz="1600" dirty="0">
                <a:latin typeface="Consolas" panose="020B0609020204030204" pitchFamily="49" charset="0"/>
              </a:rPr>
              <a:t>], [] ) = </a:t>
            </a:r>
            <a:r>
              <a:rPr lang="en-US" sz="1600" dirty="0" err="1">
                <a:latin typeface="Consolas" panose="020B0609020204030204" pitchFamily="49" charset="0"/>
              </a:rPr>
              <a:t>GetTokensForParams</a:t>
            </a:r>
            <a:r>
              <a:rPr lang="en-US" sz="1600" dirty="0">
                <a:latin typeface="Consolas" panose="020B0609020204030204" pitchFamily="49" charset="0"/>
              </a:rPr>
              <a:t>(macros[‘Min’], </a:t>
            </a:r>
            <a:r>
              <a:rPr lang="en-US" sz="1600" u="sng" dirty="0">
                <a:latin typeface="Consolas" panose="020B0609020204030204" pitchFamily="49" charset="0"/>
              </a:rPr>
              <a:t>Min ( 2 , 3 )</a:t>
            </a:r>
            <a:r>
              <a:rPr lang="en-US" sz="16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[</a:t>
            </a:r>
            <a:r>
              <a:rPr lang="en-US" sz="1600" u="sng" dirty="0">
                <a:latin typeface="Consolas" panose="020B0609020204030204" pitchFamily="49" charset="0"/>
              </a:rPr>
              <a:t>2</a:t>
            </a:r>
            <a:r>
              <a:rPr lang="en-US" sz="1600" dirty="0">
                <a:latin typeface="Consolas" panose="020B0609020204030204" pitchFamily="49" charset="0"/>
              </a:rPr>
              <a:t>, </a:t>
            </a:r>
            <a:r>
              <a:rPr lang="en-US" sz="1600" u="sng" dirty="0">
                <a:latin typeface="Consolas" panose="020B0609020204030204" pitchFamily="49" charset="0"/>
              </a:rPr>
              <a:t>3</a:t>
            </a:r>
            <a:r>
              <a:rPr lang="en-US" sz="1600" dirty="0">
                <a:latin typeface="Consolas" panose="020B0609020204030204" pitchFamily="49" charset="0"/>
              </a:rPr>
              <a:t>] = [</a:t>
            </a:r>
            <a:r>
              <a:rPr lang="en-US" sz="1600" dirty="0" err="1"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u="sng" dirty="0">
                <a:latin typeface="Consolas" panose="020B0609020204030204" pitchFamily="49" charset="0"/>
              </a:rPr>
              <a:t>2</a:t>
            </a:r>
            <a:r>
              <a:rPr lang="en-US" sz="1600" dirty="0">
                <a:latin typeface="Consolas" panose="020B0609020204030204" pitchFamily="49" charset="0"/>
              </a:rPr>
              <a:t>, macros), </a:t>
            </a:r>
            <a:r>
              <a:rPr lang="en-US" sz="1600" dirty="0" err="1"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u="sng" dirty="0">
                <a:latin typeface="Consolas" panose="020B0609020204030204" pitchFamily="49" charset="0"/>
              </a:rPr>
              <a:t>3</a:t>
            </a:r>
            <a:r>
              <a:rPr lang="en-US" sz="1600" dirty="0">
                <a:latin typeface="Consolas" panose="020B0609020204030204" pitchFamily="49" charset="0"/>
              </a:rPr>
              <a:t>, macros)]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u="sng" dirty="0">
                <a:latin typeface="Consolas" panose="020B0609020204030204" pitchFamily="49" charset="0"/>
              </a:rPr>
              <a:t>( (</a:t>
            </a:r>
            <a:r>
              <a:rPr lang="en-US" sz="1600" dirty="0">
                <a:latin typeface="Consolas" panose="020B0609020204030204" pitchFamily="49" charset="0"/>
              </a:rPr>
              <a:t> + </a:t>
            </a:r>
            <a:r>
              <a:rPr lang="en-US" sz="1600" u="sng" dirty="0">
                <a:latin typeface="Consolas" panose="020B0609020204030204" pitchFamily="49" charset="0"/>
              </a:rPr>
              <a:t>2</a:t>
            </a:r>
            <a:r>
              <a:rPr lang="en-US" sz="1600" dirty="0">
                <a:latin typeface="Consolas" panose="020B0609020204030204" pitchFamily="49" charset="0"/>
              </a:rPr>
              <a:t> + </a:t>
            </a:r>
            <a:r>
              <a:rPr lang="en-US" sz="1600" u="sng" dirty="0">
                <a:latin typeface="Consolas" panose="020B0609020204030204" pitchFamily="49" charset="0"/>
              </a:rPr>
              <a:t>) &lt; (</a:t>
            </a:r>
            <a:r>
              <a:rPr lang="en-US" sz="1600" dirty="0">
                <a:latin typeface="Consolas" panose="020B0609020204030204" pitchFamily="49" charset="0"/>
              </a:rPr>
              <a:t> + </a:t>
            </a:r>
            <a:r>
              <a:rPr lang="en-US" sz="1600" u="sng" dirty="0">
                <a:latin typeface="Consolas" panose="020B0609020204030204" pitchFamily="49" charset="0"/>
              </a:rPr>
              <a:t>3</a:t>
            </a:r>
            <a:r>
              <a:rPr lang="en-US" sz="1600" dirty="0">
                <a:latin typeface="Consolas" panose="020B0609020204030204" pitchFamily="49" charset="0"/>
              </a:rPr>
              <a:t> + </a:t>
            </a:r>
            <a:r>
              <a:rPr lang="en-US" sz="1600" u="sng" dirty="0">
                <a:latin typeface="Consolas" panose="020B0609020204030204" pitchFamily="49" charset="0"/>
              </a:rPr>
              <a:t>) ? (</a:t>
            </a:r>
            <a:r>
              <a:rPr lang="en-US" sz="1600" dirty="0">
                <a:latin typeface="Consolas" panose="020B0609020204030204" pitchFamily="49" charset="0"/>
              </a:rPr>
              <a:t> + </a:t>
            </a:r>
            <a:r>
              <a:rPr lang="en-US" sz="1600" u="sng" dirty="0">
                <a:latin typeface="Consolas" panose="020B0609020204030204" pitchFamily="49" charset="0"/>
              </a:rPr>
              <a:t>2</a:t>
            </a:r>
            <a:r>
              <a:rPr lang="en-US" sz="1600" dirty="0">
                <a:latin typeface="Consolas" panose="020B0609020204030204" pitchFamily="49" charset="0"/>
              </a:rPr>
              <a:t> + </a:t>
            </a:r>
            <a:r>
              <a:rPr lang="en-US" sz="1600" u="sng" dirty="0">
                <a:latin typeface="Consolas" panose="020B0609020204030204" pitchFamily="49" charset="0"/>
              </a:rPr>
              <a:t>) : (</a:t>
            </a:r>
            <a:r>
              <a:rPr lang="en-US" sz="1600" dirty="0">
                <a:latin typeface="Consolas" panose="020B0609020204030204" pitchFamily="49" charset="0"/>
              </a:rPr>
              <a:t> + </a:t>
            </a:r>
            <a:r>
              <a:rPr lang="en-US" sz="1600" u="sng" dirty="0">
                <a:latin typeface="Consolas" panose="020B0609020204030204" pitchFamily="49" charset="0"/>
              </a:rPr>
              <a:t>3</a:t>
            </a:r>
            <a:r>
              <a:rPr lang="en-US" sz="1600" dirty="0">
                <a:latin typeface="Consolas" panose="020B0609020204030204" pitchFamily="49" charset="0"/>
              </a:rPr>
              <a:t> + </a:t>
            </a:r>
            <a:r>
              <a:rPr lang="en-US" sz="1600" u="sng" dirty="0">
                <a:latin typeface="Consolas" panose="020B0609020204030204" pitchFamily="49" charset="0"/>
              </a:rPr>
              <a:t>) )</a:t>
            </a:r>
            <a:r>
              <a:rPr lang="en-US" sz="1600" dirty="0">
                <a:latin typeface="Consolas" panose="020B0609020204030204" pitchFamily="49" charset="0"/>
              </a:rPr>
              <a:t> = </a:t>
            </a:r>
            <a:r>
              <a:rPr lang="en-US" sz="1600" dirty="0" err="1">
                <a:latin typeface="Consolas" panose="020B0609020204030204" pitchFamily="49" charset="0"/>
              </a:rPr>
              <a:t>ReplaceParamsInRhs</a:t>
            </a:r>
            <a:r>
              <a:rPr lang="en-US" sz="1600" dirty="0">
                <a:latin typeface="Consolas" panose="020B0609020204030204" pitchFamily="49" charset="0"/>
              </a:rPr>
              <a:t>([</a:t>
            </a:r>
            <a:r>
              <a:rPr lang="en-US" sz="1600" u="sng" dirty="0">
                <a:latin typeface="Consolas" panose="020B0609020204030204" pitchFamily="49" charset="0"/>
              </a:rPr>
              <a:t>2</a:t>
            </a:r>
            <a:r>
              <a:rPr lang="en-US" sz="1600" dirty="0">
                <a:latin typeface="Consolas" panose="020B0609020204030204" pitchFamily="49" charset="0"/>
              </a:rPr>
              <a:t>, </a:t>
            </a:r>
            <a:r>
              <a:rPr lang="en-US" sz="1600" u="sng" dirty="0">
                <a:latin typeface="Consolas" panose="020B0609020204030204" pitchFamily="49" charset="0"/>
              </a:rPr>
              <a:t>3</a:t>
            </a:r>
            <a:r>
              <a:rPr lang="en-US" sz="1600" dirty="0">
                <a:latin typeface="Consolas" panose="020B0609020204030204" pitchFamily="49" charset="0"/>
              </a:rPr>
              <a:t>], macros[‘Min’])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return </a:t>
            </a:r>
            <a:r>
              <a:rPr lang="en-US" sz="1600" dirty="0" err="1"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u="sng" dirty="0">
                <a:latin typeface="Consolas" panose="020B0609020204030204" pitchFamily="49" charset="0"/>
              </a:rPr>
              <a:t>( (</a:t>
            </a:r>
            <a:r>
              <a:rPr lang="en-US" sz="1600" dirty="0">
                <a:latin typeface="Consolas" panose="020B0609020204030204" pitchFamily="49" charset="0"/>
              </a:rPr>
              <a:t> + </a:t>
            </a:r>
            <a:r>
              <a:rPr lang="en-US" sz="1600" u="sng" dirty="0">
                <a:latin typeface="Consolas" panose="020B0609020204030204" pitchFamily="49" charset="0"/>
              </a:rPr>
              <a:t>2</a:t>
            </a:r>
            <a:r>
              <a:rPr lang="en-US" sz="1600" dirty="0">
                <a:latin typeface="Consolas" panose="020B0609020204030204" pitchFamily="49" charset="0"/>
              </a:rPr>
              <a:t> + </a:t>
            </a:r>
            <a:r>
              <a:rPr lang="en-US" sz="1600" u="sng" dirty="0">
                <a:latin typeface="Consolas" panose="020B0609020204030204" pitchFamily="49" charset="0"/>
              </a:rPr>
              <a:t>) &lt; (</a:t>
            </a:r>
            <a:r>
              <a:rPr lang="en-US" sz="1600" dirty="0">
                <a:latin typeface="Consolas" panose="020B0609020204030204" pitchFamily="49" charset="0"/>
              </a:rPr>
              <a:t> + </a:t>
            </a:r>
            <a:r>
              <a:rPr lang="en-US" sz="1600" u="sng" dirty="0">
                <a:latin typeface="Consolas" panose="020B0609020204030204" pitchFamily="49" charset="0"/>
              </a:rPr>
              <a:t>3</a:t>
            </a:r>
            <a:r>
              <a:rPr lang="en-US" sz="1600" dirty="0">
                <a:latin typeface="Consolas" panose="020B0609020204030204" pitchFamily="49" charset="0"/>
              </a:rPr>
              <a:t> + </a:t>
            </a:r>
            <a:r>
              <a:rPr lang="en-US" sz="1600" u="sng" dirty="0">
                <a:latin typeface="Consolas" panose="020B0609020204030204" pitchFamily="49" charset="0"/>
              </a:rPr>
              <a:t>) ? (</a:t>
            </a:r>
            <a:r>
              <a:rPr lang="en-US" sz="1600" dirty="0">
                <a:latin typeface="Consolas" panose="020B0609020204030204" pitchFamily="49" charset="0"/>
              </a:rPr>
              <a:t> + </a:t>
            </a:r>
            <a:r>
              <a:rPr lang="en-US" sz="1600" u="sng" dirty="0">
                <a:latin typeface="Consolas" panose="020B0609020204030204" pitchFamily="49" charset="0"/>
              </a:rPr>
              <a:t>2</a:t>
            </a:r>
            <a:r>
              <a:rPr lang="en-US" sz="1600" dirty="0">
                <a:latin typeface="Consolas" panose="020B0609020204030204" pitchFamily="49" charset="0"/>
              </a:rPr>
              <a:t> + </a:t>
            </a:r>
            <a:r>
              <a:rPr lang="en-US" sz="1600" u="sng" dirty="0">
                <a:latin typeface="Consolas" panose="020B0609020204030204" pitchFamily="49" charset="0"/>
              </a:rPr>
              <a:t>) : (</a:t>
            </a:r>
            <a:r>
              <a:rPr lang="en-US" sz="1600" dirty="0">
                <a:latin typeface="Consolas" panose="020B0609020204030204" pitchFamily="49" charset="0"/>
              </a:rPr>
              <a:t> + </a:t>
            </a:r>
            <a:r>
              <a:rPr lang="en-US" sz="1600" u="sng" dirty="0">
                <a:latin typeface="Consolas" panose="020B0609020204030204" pitchFamily="49" charset="0"/>
              </a:rPr>
              <a:t>3</a:t>
            </a:r>
            <a:r>
              <a:rPr lang="en-US" sz="1600" dirty="0">
                <a:latin typeface="Consolas" panose="020B0609020204030204" pitchFamily="49" charset="0"/>
              </a:rPr>
              <a:t> + </a:t>
            </a:r>
            <a:r>
              <a:rPr lang="en-US" sz="1600" u="sng" dirty="0">
                <a:latin typeface="Consolas" panose="020B0609020204030204" pitchFamily="49" charset="0"/>
              </a:rPr>
              <a:t>) )</a:t>
            </a:r>
            <a:r>
              <a:rPr lang="en-US" sz="1600" dirty="0">
                <a:latin typeface="Consolas" panose="020B0609020204030204" pitchFamily="49" charset="0"/>
              </a:rPr>
              <a:t> + [], {})</a:t>
            </a:r>
            <a:endParaRPr lang="ru-RU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22901" y="4741169"/>
            <a:ext cx="4259499" cy="138499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rgbClr val="C586C0"/>
                </a:solidFill>
                <a:latin typeface="Consolas" panose="020B0609020204030204" pitchFamily="49" charset="0"/>
              </a:rPr>
              <a:t>#</a:t>
            </a:r>
            <a:r>
              <a:rPr lang="fr-FR" sz="1400" dirty="0" err="1">
                <a:solidFill>
                  <a:srgbClr val="C586C0"/>
                </a:solidFill>
                <a:latin typeface="Consolas" panose="020B0609020204030204" pitchFamily="49" charset="0"/>
              </a:rPr>
              <a:t>define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Min(</a:t>
            </a:r>
            <a:r>
              <a:rPr lang="fr-FR" sz="1400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, </a:t>
            </a:r>
            <a:r>
              <a:rPr lang="fr-FR" sz="1400" dirty="0">
                <a:solidFill>
                  <a:srgbClr val="9CDCFE"/>
                </a:solidFill>
                <a:latin typeface="Consolas" panose="020B0609020204030204" pitchFamily="49" charset="0"/>
              </a:rPr>
              <a:t>y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) ((x) 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(y) 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?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(x) 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(y))</a:t>
            </a:r>
            <a:endParaRPr lang="fr-F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fr-F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1400" dirty="0">
                <a:solidFill>
                  <a:srgbClr val="DCDCAA"/>
                </a:solidFill>
                <a:latin typeface="Consolas" panose="020B0609020204030204" pitchFamily="49" charset="0"/>
              </a:rPr>
              <a:t>main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fr-F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 x = </a:t>
            </a:r>
            <a:r>
              <a:rPr lang="fr-FR" sz="1400" dirty="0">
                <a:solidFill>
                  <a:srgbClr val="DCDCAA"/>
                </a:solidFill>
                <a:latin typeface="Consolas" panose="020B0609020204030204" pitchFamily="49" charset="0"/>
              </a:rPr>
              <a:t>Min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fr-FR" sz="1400" dirty="0">
                <a:solidFill>
                  <a:srgbClr val="DCDCAA"/>
                </a:solidFill>
                <a:latin typeface="Consolas" panose="020B0609020204030204" pitchFamily="49" charset="0"/>
              </a:rPr>
              <a:t>Min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sz="1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fr-FR" sz="14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18978435"/>
      </p:ext>
    </p:extLst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подстановки макросов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fr-FR" sz="1900" dirty="0">
                <a:solidFill>
                  <a:srgbClr val="C586C0"/>
                </a:solidFill>
                <a:latin typeface="Consolas" panose="020B0609020204030204" pitchFamily="49" charset="0"/>
              </a:rPr>
              <a:t>#</a:t>
            </a:r>
            <a:r>
              <a:rPr lang="fr-FR" sz="1900" dirty="0" err="1">
                <a:solidFill>
                  <a:srgbClr val="C586C0"/>
                </a:solidFill>
                <a:latin typeface="Consolas" panose="020B0609020204030204" pitchFamily="49" charset="0"/>
              </a:rPr>
              <a:t>define</a:t>
            </a:r>
            <a:r>
              <a:rPr lang="fr-FR" sz="1900" dirty="0">
                <a:solidFill>
                  <a:srgbClr val="569CD6"/>
                </a:solidFill>
                <a:latin typeface="Consolas" panose="020B0609020204030204" pitchFamily="49" charset="0"/>
              </a:rPr>
              <a:t> Min(</a:t>
            </a:r>
            <a:r>
              <a:rPr lang="fr-FR" sz="1900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fr-FR" sz="1900" dirty="0">
                <a:solidFill>
                  <a:srgbClr val="569CD6"/>
                </a:solidFill>
                <a:latin typeface="Consolas" panose="020B0609020204030204" pitchFamily="49" charset="0"/>
              </a:rPr>
              <a:t>, </a:t>
            </a:r>
            <a:r>
              <a:rPr lang="fr-FR" sz="1900" dirty="0">
                <a:solidFill>
                  <a:srgbClr val="9CDCFE"/>
                </a:solidFill>
                <a:latin typeface="Consolas" panose="020B0609020204030204" pitchFamily="49" charset="0"/>
              </a:rPr>
              <a:t>y</a:t>
            </a:r>
            <a:r>
              <a:rPr lang="fr-FR" sz="1900" dirty="0">
                <a:solidFill>
                  <a:srgbClr val="569CD6"/>
                </a:solidFill>
                <a:latin typeface="Consolas" panose="020B0609020204030204" pitchFamily="49" charset="0"/>
              </a:rPr>
              <a:t>) ((x) </a:t>
            </a:r>
            <a:r>
              <a:rPr lang="fr-FR" sz="19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fr-FR" sz="1900" dirty="0">
                <a:solidFill>
                  <a:srgbClr val="569CD6"/>
                </a:solidFill>
                <a:latin typeface="Consolas" panose="020B0609020204030204" pitchFamily="49" charset="0"/>
              </a:rPr>
              <a:t> (y) </a:t>
            </a:r>
            <a:r>
              <a:rPr lang="fr-FR" sz="1900" dirty="0">
                <a:solidFill>
                  <a:srgbClr val="D4D4D4"/>
                </a:solidFill>
                <a:latin typeface="Consolas" panose="020B0609020204030204" pitchFamily="49" charset="0"/>
              </a:rPr>
              <a:t>?</a:t>
            </a:r>
            <a:r>
              <a:rPr lang="fr-FR" sz="1900" dirty="0">
                <a:solidFill>
                  <a:srgbClr val="569CD6"/>
                </a:solidFill>
                <a:latin typeface="Consolas" panose="020B0609020204030204" pitchFamily="49" charset="0"/>
              </a:rPr>
              <a:t> (x) </a:t>
            </a:r>
            <a:r>
              <a:rPr lang="fr-FR" sz="19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fr-FR" sz="1900" dirty="0">
                <a:solidFill>
                  <a:srgbClr val="569CD6"/>
                </a:solidFill>
                <a:latin typeface="Consolas" panose="020B0609020204030204" pitchFamily="49" charset="0"/>
              </a:rPr>
              <a:t> (y))</a:t>
            </a:r>
            <a:endParaRPr lang="fr-FR" sz="19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fr-FR" sz="19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9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9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900" dirty="0">
                <a:solidFill>
                  <a:srgbClr val="DCDCAA"/>
                </a:solidFill>
                <a:latin typeface="Consolas" panose="020B0609020204030204" pitchFamily="49" charset="0"/>
              </a:rPr>
              <a:t>main</a:t>
            </a:r>
            <a:r>
              <a:rPr lang="en-US" sz="1900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pPr marL="0" indent="0">
              <a:buNone/>
            </a:pPr>
            <a:r>
              <a:rPr lang="en-US" sz="19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9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900" dirty="0">
                <a:solidFill>
                  <a:srgbClr val="D4D4D4"/>
                </a:solidFill>
                <a:latin typeface="Consolas" panose="020B0609020204030204" pitchFamily="49" charset="0"/>
              </a:rPr>
              <a:t> x = ((</a:t>
            </a:r>
            <a:r>
              <a:rPr lang="en-US" sz="19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900" dirty="0">
                <a:solidFill>
                  <a:srgbClr val="D4D4D4"/>
                </a:solidFill>
                <a:latin typeface="Consolas" panose="020B0609020204030204" pitchFamily="49" charset="0"/>
              </a:rPr>
              <a:t>) &lt; (((</a:t>
            </a:r>
            <a:r>
              <a:rPr lang="en-US" sz="19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1900" dirty="0">
                <a:solidFill>
                  <a:srgbClr val="D4D4D4"/>
                </a:solidFill>
                <a:latin typeface="Consolas" panose="020B0609020204030204" pitchFamily="49" charset="0"/>
              </a:rPr>
              <a:t>) &lt; (</a:t>
            </a:r>
            <a:r>
              <a:rPr lang="en-US" sz="19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sz="1900" dirty="0">
                <a:solidFill>
                  <a:srgbClr val="D4D4D4"/>
                </a:solidFill>
                <a:latin typeface="Consolas" panose="020B0609020204030204" pitchFamily="49" charset="0"/>
              </a:rPr>
              <a:t>) ? (</a:t>
            </a:r>
            <a:r>
              <a:rPr lang="en-US" sz="19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1900" dirty="0">
                <a:solidFill>
                  <a:srgbClr val="D4D4D4"/>
                </a:solidFill>
                <a:latin typeface="Consolas" panose="020B0609020204030204" pitchFamily="49" charset="0"/>
              </a:rPr>
              <a:t>) : (</a:t>
            </a:r>
            <a:r>
              <a:rPr lang="en-US" sz="19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sz="1900" dirty="0">
                <a:solidFill>
                  <a:srgbClr val="D4D4D4"/>
                </a:solidFill>
                <a:latin typeface="Consolas" panose="020B0609020204030204" pitchFamily="49" charset="0"/>
              </a:rPr>
              <a:t>))) ? (</a:t>
            </a:r>
            <a:r>
              <a:rPr lang="en-US" sz="19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900" dirty="0">
                <a:solidFill>
                  <a:srgbClr val="D4D4D4"/>
                </a:solidFill>
                <a:latin typeface="Consolas" panose="020B0609020204030204" pitchFamily="49" charset="0"/>
              </a:rPr>
              <a:t>) : ((</a:t>
            </a:r>
            <a:r>
              <a:rPr lang="en-US" sz="19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1900" dirty="0">
                <a:solidFill>
                  <a:srgbClr val="D4D4D4"/>
                </a:solidFill>
                <a:latin typeface="Consolas" panose="020B0609020204030204" pitchFamily="49" charset="0"/>
              </a:rPr>
              <a:t>) &lt; (</a:t>
            </a:r>
            <a:r>
              <a:rPr lang="en-US" sz="19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sz="1900" dirty="0">
                <a:solidFill>
                  <a:srgbClr val="D4D4D4"/>
                </a:solidFill>
                <a:latin typeface="Consolas" panose="020B0609020204030204" pitchFamily="49" charset="0"/>
              </a:rPr>
              <a:t>) ? (</a:t>
            </a:r>
            <a:r>
              <a:rPr lang="en-US" sz="19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1900" dirty="0">
                <a:solidFill>
                  <a:srgbClr val="D4D4D4"/>
                </a:solidFill>
                <a:latin typeface="Consolas" panose="020B0609020204030204" pitchFamily="49" charset="0"/>
              </a:rPr>
              <a:t>) : (</a:t>
            </a:r>
            <a:r>
              <a:rPr lang="en-US" sz="19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sz="1900" dirty="0">
                <a:solidFill>
                  <a:srgbClr val="D4D4D4"/>
                </a:solidFill>
                <a:latin typeface="Consolas" panose="020B0609020204030204" pitchFamily="49" charset="0"/>
              </a:rPr>
              <a:t>))));</a:t>
            </a:r>
          </a:p>
          <a:p>
            <a:pPr marL="0" indent="0">
              <a:buNone/>
            </a:pPr>
            <a:r>
              <a:rPr lang="en-US" sz="19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9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9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9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9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9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en-US" sz="19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sz="19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lvl="0" indent="0">
              <a:spcBef>
                <a:spcPts val="0"/>
              </a:spcBef>
              <a:buNone/>
            </a:pPr>
            <a:endParaRPr lang="fr-FR" sz="19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900" dirty="0"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22901" y="4741169"/>
            <a:ext cx="4259499" cy="138499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rgbClr val="C586C0"/>
                </a:solidFill>
                <a:latin typeface="Consolas" panose="020B0609020204030204" pitchFamily="49" charset="0"/>
              </a:rPr>
              <a:t>#</a:t>
            </a:r>
            <a:r>
              <a:rPr lang="fr-FR" sz="1400" dirty="0" err="1">
                <a:solidFill>
                  <a:srgbClr val="C586C0"/>
                </a:solidFill>
                <a:latin typeface="Consolas" panose="020B0609020204030204" pitchFamily="49" charset="0"/>
              </a:rPr>
              <a:t>define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Min(</a:t>
            </a:r>
            <a:r>
              <a:rPr lang="fr-FR" sz="1400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, </a:t>
            </a:r>
            <a:r>
              <a:rPr lang="fr-FR" sz="1400" dirty="0">
                <a:solidFill>
                  <a:srgbClr val="9CDCFE"/>
                </a:solidFill>
                <a:latin typeface="Consolas" panose="020B0609020204030204" pitchFamily="49" charset="0"/>
              </a:rPr>
              <a:t>y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) ((x) 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(y) 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?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(x) 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(y))</a:t>
            </a:r>
            <a:endParaRPr lang="fr-F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fr-F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1400" dirty="0">
                <a:solidFill>
                  <a:srgbClr val="DCDCAA"/>
                </a:solidFill>
                <a:latin typeface="Consolas" panose="020B0609020204030204" pitchFamily="49" charset="0"/>
              </a:rPr>
              <a:t>main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fr-F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 x = </a:t>
            </a:r>
            <a:r>
              <a:rPr lang="fr-FR" sz="1400" dirty="0">
                <a:solidFill>
                  <a:srgbClr val="DCDCAA"/>
                </a:solidFill>
                <a:latin typeface="Consolas" panose="020B0609020204030204" pitchFamily="49" charset="0"/>
              </a:rPr>
              <a:t>Min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fr-FR" sz="1400" dirty="0">
                <a:solidFill>
                  <a:srgbClr val="DCDCAA"/>
                </a:solidFill>
                <a:latin typeface="Consolas" panose="020B0609020204030204" pitchFamily="49" charset="0"/>
              </a:rPr>
              <a:t>Min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sz="1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fr-FR" sz="14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16451118"/>
      </p:ext>
    </p:extLst>
  </p:cSld>
  <p:clrMapOvr>
    <a:masterClrMapping/>
  </p:clrMapOvr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Иногда полезные директивы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ru-RU" sz="2400" dirty="0" err="1">
                <a:solidFill>
                  <a:schemeClr val="bg1"/>
                </a:solidFill>
              </a:rPr>
              <a:t>line</a:t>
            </a:r>
            <a:r>
              <a:rPr lang="ru-RU" sz="2400" dirty="0">
                <a:solidFill>
                  <a:schemeClr val="bg1"/>
                </a:solidFill>
              </a:rPr>
              <a:t> — установить служебный макрос </a:t>
            </a:r>
            <a:r>
              <a:rPr lang="en-US" sz="2400" dirty="0">
                <a:solidFill>
                  <a:schemeClr val="bg1"/>
                </a:solidFill>
              </a:rPr>
              <a:t>__LINE__ (</a:t>
            </a:r>
            <a:r>
              <a:rPr lang="ru-RU" sz="2400" dirty="0">
                <a:solidFill>
                  <a:schemeClr val="bg1"/>
                </a:solidFill>
              </a:rPr>
              <a:t>номер текущей строки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ru-RU" sz="2400" dirty="0">
                <a:solidFill>
                  <a:schemeClr val="bg1"/>
                </a:solidFill>
              </a:rPr>
              <a:t>на входе препроцессора</a:t>
            </a:r>
            <a:r>
              <a:rPr lang="en-US" sz="2400" dirty="0">
                <a:solidFill>
                  <a:schemeClr val="bg1"/>
                </a:solidFill>
              </a:rPr>
              <a:t>)</a:t>
            </a:r>
            <a:r>
              <a:rPr lang="ru-RU" sz="2400" dirty="0">
                <a:solidFill>
                  <a:schemeClr val="bg1"/>
                </a:solidFill>
              </a:rPr>
              <a:t> в заданное значение</a:t>
            </a:r>
            <a:endParaRPr lang="en-US" sz="2400" dirty="0">
              <a:solidFill>
                <a:schemeClr val="bg1"/>
              </a:solidFill>
            </a:endParaRPr>
          </a:p>
          <a:p>
            <a:endParaRPr lang="ru-RU" sz="2400" dirty="0">
              <a:solidFill>
                <a:schemeClr val="bg1"/>
              </a:solidFill>
            </a:endParaRPr>
          </a:p>
          <a:p>
            <a:r>
              <a:rPr lang="ru-RU" sz="2400" dirty="0">
                <a:solidFill>
                  <a:schemeClr val="bg1"/>
                </a:solidFill>
              </a:rPr>
              <a:t>error — немедленно завершить </a:t>
            </a:r>
            <a:r>
              <a:rPr lang="ru-RU" sz="2400" dirty="0" err="1">
                <a:solidFill>
                  <a:schemeClr val="bg1"/>
                </a:solidFill>
              </a:rPr>
              <a:t>препроцессирование</a:t>
            </a:r>
            <a:r>
              <a:rPr lang="ru-RU" sz="2400" dirty="0">
                <a:solidFill>
                  <a:schemeClr val="bg1"/>
                </a:solidFill>
              </a:rPr>
              <a:t> с ошибкой</a:t>
            </a:r>
            <a:endParaRPr lang="en-US" sz="2400" dirty="0">
              <a:solidFill>
                <a:schemeClr val="bg1"/>
              </a:solidFill>
            </a:endParaRPr>
          </a:p>
          <a:p>
            <a:endParaRPr lang="ru-RU" sz="2400" dirty="0">
              <a:solidFill>
                <a:schemeClr val="bg1"/>
              </a:solidFill>
            </a:endParaRPr>
          </a:p>
          <a:p>
            <a:r>
              <a:rPr lang="ru-RU" sz="2400" dirty="0">
                <a:solidFill>
                  <a:schemeClr val="bg1"/>
                </a:solidFill>
              </a:rPr>
              <a:t>pragma — </a:t>
            </a:r>
            <a:r>
              <a:rPr lang="en-US" sz="2400" dirty="0">
                <a:solidFill>
                  <a:schemeClr val="bg1"/>
                </a:solidFill>
              </a:rPr>
              <a:t>implementation-specific </a:t>
            </a:r>
            <a:r>
              <a:rPr lang="ru-RU" sz="2400" dirty="0">
                <a:solidFill>
                  <a:schemeClr val="bg1"/>
                </a:solidFill>
              </a:rPr>
              <a:t>действия на основе текста, следующего за директивой </a:t>
            </a:r>
            <a:r>
              <a:rPr lang="en-US" sz="2400" dirty="0">
                <a:solidFill>
                  <a:schemeClr val="bg1"/>
                </a:solidFill>
              </a:rPr>
              <a:t>pragma</a:t>
            </a:r>
            <a:endParaRPr lang="ru-RU" sz="2400" dirty="0">
              <a:solidFill>
                <a:schemeClr val="bg1"/>
              </a:solidFill>
            </a:endParaRPr>
          </a:p>
          <a:p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half" idx="2"/>
          </p:nvPr>
        </p:nvSpPr>
        <p:spPr>
          <a:solidFill>
            <a:schemeClr val="bg1">
              <a:lumMod val="95000"/>
            </a:schemeClr>
          </a:solidFill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a;</a:t>
            </a:r>
          </a:p>
          <a:p>
            <a:pPr marL="0" indent="0">
              <a:buNone/>
            </a:pP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b;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#line 20</a:t>
            </a:r>
            <a:r>
              <a:rPr lang="ru-RU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21</a:t>
            </a:r>
            <a:endParaRPr lang="en-US" sz="16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#if __LINE__ == 20</a:t>
            </a:r>
            <a:r>
              <a:rPr lang="ru-RU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21</a:t>
            </a:r>
            <a:endParaRPr lang="en-US" sz="16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#pragma message "Happy New Year!"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#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endif</a:t>
            </a:r>
            <a:endParaRPr lang="en-US" sz="16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c;</a:t>
            </a:r>
          </a:p>
          <a:p>
            <a:pPr marL="0" indent="0">
              <a:buNone/>
            </a:pP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d;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//cl /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nologo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/E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prep.c</a:t>
            </a:r>
            <a:endParaRPr lang="en-US" sz="16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prep.c</a:t>
            </a:r>
            <a:endParaRPr lang="en-US" sz="16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//#line 1 "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prep.c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"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a;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b;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//#line 20</a:t>
            </a:r>
            <a:r>
              <a:rPr lang="ru-RU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21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"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prep.c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"</a:t>
            </a:r>
          </a:p>
          <a:p>
            <a:pPr marL="0" indent="0">
              <a:buNone/>
            </a:pPr>
            <a:r>
              <a:rPr lang="ru-RU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//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//#pragma message "Happy New Year!"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//#line 2022 "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prep.c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"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c;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d;</a:t>
            </a:r>
          </a:p>
          <a:p>
            <a:endParaRPr lang="ru-RU" sz="16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6715117"/>
      </p:ext>
    </p:extLst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Иногда полезные директивы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ru-RU" sz="2400" dirty="0" err="1"/>
              <a:t>line</a:t>
            </a:r>
            <a:r>
              <a:rPr lang="ru-RU" sz="2400" dirty="0"/>
              <a:t> — установить служебный макрос </a:t>
            </a:r>
            <a:r>
              <a:rPr lang="en-US" sz="2400" dirty="0"/>
              <a:t>__LINE__ (</a:t>
            </a:r>
            <a:r>
              <a:rPr lang="ru-RU" sz="2400" dirty="0"/>
              <a:t>номер текущей строки</a:t>
            </a:r>
            <a:r>
              <a:rPr lang="en-US" sz="2400" dirty="0"/>
              <a:t> </a:t>
            </a:r>
            <a:r>
              <a:rPr lang="ru-RU" sz="2400" dirty="0"/>
              <a:t>на входе препроцессора</a:t>
            </a:r>
            <a:r>
              <a:rPr lang="en-US" sz="2400" dirty="0"/>
              <a:t>)</a:t>
            </a:r>
            <a:r>
              <a:rPr lang="ru-RU" sz="2400" dirty="0"/>
              <a:t> в заданное значение</a:t>
            </a:r>
            <a:endParaRPr lang="en-US" sz="2400" dirty="0"/>
          </a:p>
          <a:p>
            <a:endParaRPr lang="ru-RU" sz="2400" dirty="0"/>
          </a:p>
          <a:p>
            <a:r>
              <a:rPr lang="ru-RU" sz="2400" dirty="0">
                <a:solidFill>
                  <a:schemeClr val="bg1"/>
                </a:solidFill>
              </a:rPr>
              <a:t>error — немедленно завершить </a:t>
            </a:r>
            <a:r>
              <a:rPr lang="ru-RU" sz="2400" dirty="0" err="1">
                <a:solidFill>
                  <a:schemeClr val="bg1"/>
                </a:solidFill>
              </a:rPr>
              <a:t>препроцессирование</a:t>
            </a:r>
            <a:r>
              <a:rPr lang="ru-RU" sz="2400" dirty="0">
                <a:solidFill>
                  <a:schemeClr val="bg1"/>
                </a:solidFill>
              </a:rPr>
              <a:t> с ошибкой</a:t>
            </a:r>
            <a:endParaRPr lang="en-US" sz="2400" dirty="0">
              <a:solidFill>
                <a:schemeClr val="bg1"/>
              </a:solidFill>
            </a:endParaRPr>
          </a:p>
          <a:p>
            <a:endParaRPr lang="ru-RU" sz="2400" dirty="0">
              <a:solidFill>
                <a:schemeClr val="bg1"/>
              </a:solidFill>
            </a:endParaRPr>
          </a:p>
          <a:p>
            <a:r>
              <a:rPr lang="ru-RU" sz="2400" dirty="0">
                <a:solidFill>
                  <a:schemeClr val="bg1"/>
                </a:solidFill>
              </a:rPr>
              <a:t>pragma — </a:t>
            </a:r>
            <a:r>
              <a:rPr lang="en-US" sz="2400" dirty="0">
                <a:solidFill>
                  <a:schemeClr val="bg1"/>
                </a:solidFill>
              </a:rPr>
              <a:t>implementation-specific </a:t>
            </a:r>
            <a:r>
              <a:rPr lang="ru-RU" sz="2400" dirty="0">
                <a:solidFill>
                  <a:schemeClr val="bg1"/>
                </a:solidFill>
              </a:rPr>
              <a:t>действия на основе текста, следующего за директивой </a:t>
            </a:r>
            <a:r>
              <a:rPr lang="en-US" sz="2400" dirty="0">
                <a:solidFill>
                  <a:schemeClr val="bg1"/>
                </a:solidFill>
              </a:rPr>
              <a:t>pragma</a:t>
            </a:r>
            <a:endParaRPr lang="ru-RU" sz="2400" dirty="0">
              <a:solidFill>
                <a:schemeClr val="bg1"/>
              </a:solidFill>
            </a:endParaRPr>
          </a:p>
          <a:p>
            <a:endParaRPr lang="ru-RU" sz="240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2"/>
          </p:nvPr>
        </p:nvSpPr>
        <p:spPr>
          <a:solidFill>
            <a:schemeClr val="bg1">
              <a:lumMod val="95000"/>
            </a:schemeClr>
          </a:solidFill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a;</a:t>
            </a:r>
          </a:p>
          <a:p>
            <a:pPr marL="0" indent="0">
              <a:buNone/>
            </a:pP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b;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#line 20</a:t>
            </a:r>
            <a:r>
              <a:rPr lang="ru-RU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21</a:t>
            </a:r>
            <a:endParaRPr lang="en-US" sz="16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#if __LINE__ == 20</a:t>
            </a:r>
            <a:r>
              <a:rPr lang="ru-RU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21</a:t>
            </a:r>
            <a:endParaRPr lang="en-US" sz="16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#pragma message "Happy New Year!"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#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endif</a:t>
            </a:r>
            <a:endParaRPr lang="en-US" sz="16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c;</a:t>
            </a:r>
          </a:p>
          <a:p>
            <a:pPr marL="0" indent="0">
              <a:buNone/>
            </a:pP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d;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//cl /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nologo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/E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prep.c</a:t>
            </a:r>
            <a:endParaRPr lang="en-US" sz="16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prep.c</a:t>
            </a:r>
            <a:endParaRPr lang="en-US" sz="16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//#line 1 "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prep.c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"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a;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b;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//#line 20</a:t>
            </a:r>
            <a:r>
              <a:rPr lang="ru-RU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21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"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prep.c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"</a:t>
            </a:r>
          </a:p>
          <a:p>
            <a:pPr marL="0" indent="0">
              <a:buNone/>
            </a:pPr>
            <a:r>
              <a:rPr lang="ru-RU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//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//#pragma message "Happy New Year!"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//#line 2022 "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prep.c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"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c;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d;</a:t>
            </a:r>
          </a:p>
          <a:p>
            <a:endParaRPr lang="ru-RU" sz="16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5468143"/>
      </p:ext>
    </p:extLst>
  </p:cSld>
  <p:clrMapOvr>
    <a:masterClrMapping/>
  </p:clrMapOvr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Иногда полезные директивы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ru-RU" sz="2400" dirty="0" err="1"/>
              <a:t>line</a:t>
            </a:r>
            <a:r>
              <a:rPr lang="ru-RU" sz="2400" dirty="0"/>
              <a:t> — установить служебный макрос </a:t>
            </a:r>
            <a:r>
              <a:rPr lang="en-US" sz="2400" dirty="0"/>
              <a:t>__LINE__ (</a:t>
            </a:r>
            <a:r>
              <a:rPr lang="ru-RU" sz="2400" dirty="0"/>
              <a:t>номер текущей строки</a:t>
            </a:r>
            <a:r>
              <a:rPr lang="en-US" sz="2400" dirty="0"/>
              <a:t> </a:t>
            </a:r>
            <a:r>
              <a:rPr lang="ru-RU" sz="2400" dirty="0"/>
              <a:t>на входе препроцессора</a:t>
            </a:r>
            <a:r>
              <a:rPr lang="en-US" sz="2400" dirty="0"/>
              <a:t>)</a:t>
            </a:r>
            <a:r>
              <a:rPr lang="ru-RU" sz="2400" dirty="0"/>
              <a:t> в заданное значение</a:t>
            </a:r>
            <a:endParaRPr lang="en-US" sz="2400" dirty="0"/>
          </a:p>
          <a:p>
            <a:endParaRPr lang="ru-RU" sz="2400" dirty="0"/>
          </a:p>
          <a:p>
            <a:r>
              <a:rPr lang="ru-RU" sz="2400" dirty="0"/>
              <a:t>error — немедленно завершить </a:t>
            </a:r>
            <a:r>
              <a:rPr lang="ru-RU" sz="2400" dirty="0" err="1"/>
              <a:t>препроцессирование</a:t>
            </a:r>
            <a:r>
              <a:rPr lang="ru-RU" sz="2400" dirty="0"/>
              <a:t> с ошибкой</a:t>
            </a:r>
            <a:endParaRPr lang="en-US" sz="2400" dirty="0"/>
          </a:p>
          <a:p>
            <a:endParaRPr lang="ru-RU" sz="2400" dirty="0"/>
          </a:p>
          <a:p>
            <a:r>
              <a:rPr lang="ru-RU" sz="2400" dirty="0">
                <a:solidFill>
                  <a:schemeClr val="bg1"/>
                </a:solidFill>
              </a:rPr>
              <a:t>pragma — </a:t>
            </a:r>
            <a:r>
              <a:rPr lang="en-US" sz="2400" dirty="0">
                <a:solidFill>
                  <a:schemeClr val="bg1"/>
                </a:solidFill>
              </a:rPr>
              <a:t>implementation-specific </a:t>
            </a:r>
            <a:r>
              <a:rPr lang="ru-RU" sz="2400" dirty="0">
                <a:solidFill>
                  <a:schemeClr val="bg1"/>
                </a:solidFill>
              </a:rPr>
              <a:t>действия на основе текста, следующего за директивой </a:t>
            </a:r>
            <a:r>
              <a:rPr lang="en-US" sz="2400" dirty="0">
                <a:solidFill>
                  <a:schemeClr val="bg1"/>
                </a:solidFill>
              </a:rPr>
              <a:t>pragma</a:t>
            </a:r>
            <a:endParaRPr lang="ru-RU" sz="2400" dirty="0">
              <a:solidFill>
                <a:schemeClr val="bg1"/>
              </a:solidFill>
            </a:endParaRPr>
          </a:p>
          <a:p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half" idx="2"/>
          </p:nvPr>
        </p:nvSpPr>
        <p:spPr>
          <a:solidFill>
            <a:schemeClr val="bg1">
              <a:lumMod val="95000"/>
            </a:schemeClr>
          </a:solidFill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a;</a:t>
            </a:r>
          </a:p>
          <a:p>
            <a:pPr marL="0" indent="0">
              <a:buNone/>
            </a:pP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b;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#line 20</a:t>
            </a:r>
            <a:r>
              <a:rPr lang="ru-RU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21</a:t>
            </a:r>
            <a:endParaRPr lang="en-US" sz="16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#if __LINE__ == 20</a:t>
            </a:r>
            <a:r>
              <a:rPr lang="ru-RU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21</a:t>
            </a:r>
            <a:endParaRPr lang="en-US" sz="16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#pragma message "Happy New Year!"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#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endif</a:t>
            </a:r>
            <a:endParaRPr lang="en-US" sz="16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c;</a:t>
            </a:r>
          </a:p>
          <a:p>
            <a:pPr marL="0" indent="0">
              <a:buNone/>
            </a:pP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d;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//cl /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nologo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/E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prep.c</a:t>
            </a:r>
            <a:endParaRPr lang="en-US" sz="16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prep.c</a:t>
            </a:r>
            <a:endParaRPr lang="en-US" sz="16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//#line 1 "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prep.c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"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a;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b;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//#line 20</a:t>
            </a:r>
            <a:r>
              <a:rPr lang="ru-RU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21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"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prep.c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"</a:t>
            </a:r>
          </a:p>
          <a:p>
            <a:pPr marL="0" indent="0">
              <a:buNone/>
            </a:pPr>
            <a:r>
              <a:rPr lang="ru-RU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//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//#pragma message "Happy New Year!"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//#line 2022 "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prep.c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"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c;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d;</a:t>
            </a:r>
          </a:p>
          <a:p>
            <a:endParaRPr lang="ru-RU" sz="16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2445058"/>
      </p:ext>
    </p:extLst>
  </p:cSld>
  <p:clrMapOvr>
    <a:masterClrMapping/>
  </p:clrMapOvr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Иногда полезные директивы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ru-RU" sz="2400" dirty="0" err="1"/>
              <a:t>line</a:t>
            </a:r>
            <a:r>
              <a:rPr lang="ru-RU" sz="2400" dirty="0"/>
              <a:t> — установить служебный макрос </a:t>
            </a:r>
            <a:r>
              <a:rPr lang="en-US" sz="2400" dirty="0"/>
              <a:t>__LINE__ (</a:t>
            </a:r>
            <a:r>
              <a:rPr lang="ru-RU" sz="2400" dirty="0"/>
              <a:t>номер текущей строки</a:t>
            </a:r>
            <a:r>
              <a:rPr lang="en-US" sz="2400" dirty="0"/>
              <a:t> </a:t>
            </a:r>
            <a:r>
              <a:rPr lang="ru-RU" sz="2400" dirty="0"/>
              <a:t>на входе препроцессора</a:t>
            </a:r>
            <a:r>
              <a:rPr lang="en-US" sz="2400" dirty="0"/>
              <a:t>)</a:t>
            </a:r>
            <a:r>
              <a:rPr lang="ru-RU" sz="2400" dirty="0"/>
              <a:t> в заданное значение</a:t>
            </a:r>
            <a:endParaRPr lang="en-US" sz="2400" dirty="0"/>
          </a:p>
          <a:p>
            <a:endParaRPr lang="ru-RU" sz="2400" dirty="0"/>
          </a:p>
          <a:p>
            <a:r>
              <a:rPr lang="ru-RU" sz="2400" dirty="0"/>
              <a:t>error — немедленно завершить </a:t>
            </a:r>
            <a:r>
              <a:rPr lang="ru-RU" sz="2400" dirty="0" err="1"/>
              <a:t>препроцессирование</a:t>
            </a:r>
            <a:r>
              <a:rPr lang="ru-RU" sz="2400" dirty="0"/>
              <a:t> с ошибкой</a:t>
            </a:r>
            <a:endParaRPr lang="en-US" sz="2400" dirty="0"/>
          </a:p>
          <a:p>
            <a:endParaRPr lang="ru-RU" sz="2400" dirty="0"/>
          </a:p>
          <a:p>
            <a:r>
              <a:rPr lang="ru-RU" sz="2400" dirty="0"/>
              <a:t>pragma — </a:t>
            </a:r>
            <a:r>
              <a:rPr lang="en-US" sz="2400" dirty="0"/>
              <a:t>implementation-specific </a:t>
            </a:r>
            <a:r>
              <a:rPr lang="ru-RU" sz="2400" dirty="0"/>
              <a:t>действия на основе текста, следующего за директивой </a:t>
            </a:r>
            <a:r>
              <a:rPr lang="en-US" sz="2400" dirty="0"/>
              <a:t>pragma</a:t>
            </a:r>
            <a:endParaRPr lang="ru-RU" sz="2400" dirty="0"/>
          </a:p>
          <a:p>
            <a:endParaRPr lang="ru-RU" sz="240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2"/>
          </p:nvPr>
        </p:nvSpPr>
        <p:spPr>
          <a:solidFill>
            <a:schemeClr val="bg1">
              <a:lumMod val="95000"/>
            </a:schemeClr>
          </a:solidFill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a;</a:t>
            </a:r>
          </a:p>
          <a:p>
            <a:pPr marL="0" indent="0">
              <a:buNone/>
            </a:pP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b;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#line 20</a:t>
            </a:r>
            <a:r>
              <a:rPr lang="ru-RU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21</a:t>
            </a:r>
            <a:endParaRPr lang="en-US" sz="16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#if __LINE__ == 20</a:t>
            </a:r>
            <a:r>
              <a:rPr lang="ru-RU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21</a:t>
            </a:r>
            <a:endParaRPr lang="en-US" sz="16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#pragma message "Happy New Year!"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#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endif</a:t>
            </a:r>
            <a:endParaRPr lang="en-US" sz="16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c;</a:t>
            </a:r>
          </a:p>
          <a:p>
            <a:pPr marL="0" indent="0">
              <a:buNone/>
            </a:pP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d;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//cl /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nologo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/E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prep.c</a:t>
            </a:r>
            <a:endParaRPr lang="en-US" sz="16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prep.c</a:t>
            </a:r>
            <a:endParaRPr lang="en-US" sz="16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//#line 1 "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prep.c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"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a;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b;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//#line 20</a:t>
            </a:r>
            <a:r>
              <a:rPr lang="ru-RU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21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"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prep.c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"</a:t>
            </a:r>
          </a:p>
          <a:p>
            <a:pPr marL="0" indent="0">
              <a:buNone/>
            </a:pPr>
            <a:r>
              <a:rPr lang="ru-RU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//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//#pragma message "Happy New Year!"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//#line 2022 "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prep.c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"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c;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d;</a:t>
            </a:r>
          </a:p>
          <a:p>
            <a:endParaRPr lang="ru-RU" sz="16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6796075"/>
      </p:ext>
    </p:extLst>
  </p:cSld>
  <p:clrMapOvr>
    <a:masterClrMapping/>
  </p:clrMapOvr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Иногда полезные директивы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ru-RU" sz="2400" dirty="0" err="1"/>
              <a:t>line</a:t>
            </a:r>
            <a:r>
              <a:rPr lang="ru-RU" sz="2400" dirty="0"/>
              <a:t> — установить служебный макрос </a:t>
            </a:r>
            <a:r>
              <a:rPr lang="en-US" sz="2400" dirty="0"/>
              <a:t>__LINE__ (</a:t>
            </a:r>
            <a:r>
              <a:rPr lang="ru-RU" sz="2400" dirty="0"/>
              <a:t>номер текущей строки</a:t>
            </a:r>
            <a:r>
              <a:rPr lang="en-US" sz="2400" dirty="0"/>
              <a:t> </a:t>
            </a:r>
            <a:r>
              <a:rPr lang="ru-RU" sz="2400" dirty="0"/>
              <a:t>на входе препроцессора</a:t>
            </a:r>
            <a:r>
              <a:rPr lang="en-US" sz="2400" dirty="0"/>
              <a:t>)</a:t>
            </a:r>
            <a:r>
              <a:rPr lang="ru-RU" sz="2400" dirty="0"/>
              <a:t> в заданное значение</a:t>
            </a:r>
            <a:endParaRPr lang="en-US" sz="2400" dirty="0"/>
          </a:p>
          <a:p>
            <a:endParaRPr lang="ru-RU" sz="2400" dirty="0"/>
          </a:p>
          <a:p>
            <a:r>
              <a:rPr lang="ru-RU" sz="2400" dirty="0"/>
              <a:t>error — немедленно завершить </a:t>
            </a:r>
            <a:r>
              <a:rPr lang="ru-RU" sz="2400" dirty="0" err="1"/>
              <a:t>препроцессирование</a:t>
            </a:r>
            <a:r>
              <a:rPr lang="ru-RU" sz="2400" dirty="0"/>
              <a:t> с ошибкой</a:t>
            </a:r>
            <a:endParaRPr lang="en-US" sz="2400" dirty="0"/>
          </a:p>
          <a:p>
            <a:endParaRPr lang="ru-RU" sz="2400" dirty="0"/>
          </a:p>
          <a:p>
            <a:r>
              <a:rPr lang="ru-RU" sz="2400" dirty="0"/>
              <a:t>pragma — </a:t>
            </a:r>
            <a:r>
              <a:rPr lang="en-US" sz="2400" dirty="0"/>
              <a:t>implementation-specific </a:t>
            </a:r>
            <a:r>
              <a:rPr lang="ru-RU" sz="2400" dirty="0"/>
              <a:t>действия на основе текста, следующего за директивой </a:t>
            </a:r>
            <a:r>
              <a:rPr lang="en-US" sz="2400" dirty="0"/>
              <a:t>pragma</a:t>
            </a:r>
            <a:endParaRPr lang="ru-RU" sz="2400" dirty="0"/>
          </a:p>
          <a:p>
            <a:endParaRPr lang="ru-RU" sz="240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2"/>
          </p:nvPr>
        </p:nvSpPr>
        <p:spPr>
          <a:solidFill>
            <a:schemeClr val="bg1">
              <a:lumMod val="95000"/>
            </a:schemeClr>
          </a:solidFill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a;</a:t>
            </a:r>
          </a:p>
          <a:p>
            <a:pPr marL="0" indent="0">
              <a:buNone/>
            </a:pP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b;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#line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20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21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#if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6F008A"/>
                </a:solidFill>
                <a:latin typeface="Consolas" panose="020B0609020204030204" pitchFamily="49" charset="0"/>
              </a:rPr>
              <a:t>__LINE__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== 20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21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#pragma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message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"Happy New Year!"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#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endif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c;</a:t>
            </a:r>
          </a:p>
          <a:p>
            <a:pPr marL="0" indent="0">
              <a:buNone/>
            </a:pP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d;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//cl /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nologo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/E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prep.c</a:t>
            </a:r>
            <a:endParaRPr lang="en-US" sz="16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prep.c</a:t>
            </a:r>
            <a:endParaRPr lang="en-US" sz="16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//#line 1 "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prep.c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"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a;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b;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//#line 20</a:t>
            </a:r>
            <a:r>
              <a:rPr lang="ru-RU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21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"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prep.c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"</a:t>
            </a:r>
          </a:p>
          <a:p>
            <a:pPr marL="0" indent="0">
              <a:buNone/>
            </a:pPr>
            <a:r>
              <a:rPr lang="ru-RU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//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//#pragma message "Happy New Year!"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//#line 2022 "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prep.c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"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c;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d;</a:t>
            </a:r>
          </a:p>
          <a:p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262257942"/>
      </p:ext>
    </p:extLst>
  </p:cSld>
  <p:clrMapOvr>
    <a:masterClrMapping/>
  </p:clrMapOvr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Иногда полезные директивы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ru-RU" sz="2400" dirty="0" err="1"/>
              <a:t>line</a:t>
            </a:r>
            <a:r>
              <a:rPr lang="ru-RU" sz="2400" dirty="0"/>
              <a:t> — установить служебный макрос </a:t>
            </a:r>
            <a:r>
              <a:rPr lang="en-US" sz="2400" dirty="0"/>
              <a:t>__LINE__ (</a:t>
            </a:r>
            <a:r>
              <a:rPr lang="ru-RU" sz="2400" dirty="0"/>
              <a:t>номер текущей строки</a:t>
            </a:r>
            <a:r>
              <a:rPr lang="en-US" sz="2400" dirty="0"/>
              <a:t> </a:t>
            </a:r>
            <a:r>
              <a:rPr lang="ru-RU" sz="2400" dirty="0"/>
              <a:t>на входе препроцессора</a:t>
            </a:r>
            <a:r>
              <a:rPr lang="en-US" sz="2400" dirty="0"/>
              <a:t>)</a:t>
            </a:r>
            <a:r>
              <a:rPr lang="ru-RU" sz="2400" dirty="0"/>
              <a:t> в заданное значение</a:t>
            </a:r>
            <a:endParaRPr lang="en-US" sz="2400" dirty="0"/>
          </a:p>
          <a:p>
            <a:endParaRPr lang="ru-RU" sz="2400" dirty="0"/>
          </a:p>
          <a:p>
            <a:r>
              <a:rPr lang="ru-RU" sz="2400" dirty="0"/>
              <a:t>error — немедленно завершить </a:t>
            </a:r>
            <a:r>
              <a:rPr lang="ru-RU" sz="2400" dirty="0" err="1"/>
              <a:t>препроцессирование</a:t>
            </a:r>
            <a:r>
              <a:rPr lang="ru-RU" sz="2400" dirty="0"/>
              <a:t> с ошибкой</a:t>
            </a:r>
            <a:endParaRPr lang="en-US" sz="2400" dirty="0"/>
          </a:p>
          <a:p>
            <a:endParaRPr lang="ru-RU" sz="2400" dirty="0"/>
          </a:p>
          <a:p>
            <a:r>
              <a:rPr lang="ru-RU" sz="2400" dirty="0"/>
              <a:t>pragma — </a:t>
            </a:r>
            <a:r>
              <a:rPr lang="en-US" sz="2400" dirty="0"/>
              <a:t>implementation-specific </a:t>
            </a:r>
            <a:r>
              <a:rPr lang="ru-RU" sz="2400" dirty="0"/>
              <a:t>действия на основе текста, следующего за директивой </a:t>
            </a:r>
            <a:r>
              <a:rPr lang="en-US" sz="2400" dirty="0"/>
              <a:t>pragma</a:t>
            </a:r>
            <a:endParaRPr lang="ru-RU" sz="2400" dirty="0"/>
          </a:p>
          <a:p>
            <a:endParaRPr lang="ru-RU" sz="240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2"/>
          </p:nvPr>
        </p:nvSpPr>
        <p:spPr>
          <a:solidFill>
            <a:schemeClr val="bg1">
              <a:lumMod val="95000"/>
            </a:schemeClr>
          </a:solidFill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a;</a:t>
            </a:r>
          </a:p>
          <a:p>
            <a:pPr marL="0" indent="0">
              <a:buNone/>
            </a:pP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b;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#line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20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21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#if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6F008A"/>
                </a:solidFill>
                <a:latin typeface="Consolas" panose="020B0609020204030204" pitchFamily="49" charset="0"/>
              </a:rPr>
              <a:t>__LINE__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== 20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21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#pragma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message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"Happy New Year!"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#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endif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c;</a:t>
            </a:r>
          </a:p>
          <a:p>
            <a:pPr marL="0" indent="0">
              <a:buNone/>
            </a:pP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d;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//cl /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nologo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 /E 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prep.c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prep.c</a:t>
            </a:r>
            <a:endParaRPr lang="en-US" sz="16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//#line 1 "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prep.c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"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a;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b;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//#line 20</a:t>
            </a:r>
            <a:r>
              <a:rPr lang="ru-RU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21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"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prep.c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"</a:t>
            </a:r>
          </a:p>
          <a:p>
            <a:pPr marL="0" indent="0">
              <a:buNone/>
            </a:pPr>
            <a:r>
              <a:rPr lang="ru-RU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//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//#pragma message "Happy New Year!"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//#line 2022 "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prep.c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"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c;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d;</a:t>
            </a:r>
          </a:p>
          <a:p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209153045"/>
      </p:ext>
    </p:extLst>
  </p:cSld>
  <p:clrMapOvr>
    <a:masterClrMapping/>
  </p:clrMapOvr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Иногда полезные директивы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ru-RU" sz="2400" dirty="0" err="1"/>
              <a:t>line</a:t>
            </a:r>
            <a:r>
              <a:rPr lang="ru-RU" sz="2400" dirty="0"/>
              <a:t> — установить служебный макрос </a:t>
            </a:r>
            <a:r>
              <a:rPr lang="en-US" sz="2400" dirty="0"/>
              <a:t>__LINE__ (</a:t>
            </a:r>
            <a:r>
              <a:rPr lang="ru-RU" sz="2400" dirty="0"/>
              <a:t>номер текущей строки</a:t>
            </a:r>
            <a:r>
              <a:rPr lang="en-US" sz="2400" dirty="0"/>
              <a:t> </a:t>
            </a:r>
            <a:r>
              <a:rPr lang="ru-RU" sz="2400" dirty="0"/>
              <a:t>на входе препроцессора</a:t>
            </a:r>
            <a:r>
              <a:rPr lang="en-US" sz="2400" dirty="0"/>
              <a:t>)</a:t>
            </a:r>
            <a:r>
              <a:rPr lang="ru-RU" sz="2400" dirty="0"/>
              <a:t> в заданное значение</a:t>
            </a:r>
            <a:endParaRPr lang="en-US" sz="2400" dirty="0"/>
          </a:p>
          <a:p>
            <a:endParaRPr lang="ru-RU" sz="2400" dirty="0"/>
          </a:p>
          <a:p>
            <a:r>
              <a:rPr lang="ru-RU" sz="2400" dirty="0"/>
              <a:t>error — немедленно завершить </a:t>
            </a:r>
            <a:r>
              <a:rPr lang="ru-RU" sz="2400" dirty="0" err="1"/>
              <a:t>препроцессирование</a:t>
            </a:r>
            <a:r>
              <a:rPr lang="ru-RU" sz="2400" dirty="0"/>
              <a:t> с ошибкой</a:t>
            </a:r>
            <a:endParaRPr lang="en-US" sz="2400" dirty="0"/>
          </a:p>
          <a:p>
            <a:endParaRPr lang="ru-RU" sz="2400" dirty="0"/>
          </a:p>
          <a:p>
            <a:r>
              <a:rPr lang="ru-RU" sz="2400" dirty="0"/>
              <a:t>pragma — </a:t>
            </a:r>
            <a:r>
              <a:rPr lang="en-US" sz="2400" dirty="0"/>
              <a:t>implementation-specific </a:t>
            </a:r>
            <a:r>
              <a:rPr lang="ru-RU" sz="2400" dirty="0"/>
              <a:t>действия на основе текста, следующего за директивой </a:t>
            </a:r>
            <a:r>
              <a:rPr lang="en-US" sz="2400" dirty="0"/>
              <a:t>pragma</a:t>
            </a:r>
            <a:endParaRPr lang="ru-RU" sz="2400" dirty="0"/>
          </a:p>
          <a:p>
            <a:endParaRPr lang="ru-RU" sz="240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2"/>
          </p:nvPr>
        </p:nvSpPr>
        <p:spPr>
          <a:solidFill>
            <a:schemeClr val="bg1">
              <a:lumMod val="95000"/>
            </a:schemeClr>
          </a:solidFill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a;</a:t>
            </a:r>
          </a:p>
          <a:p>
            <a:pPr marL="0" indent="0">
              <a:buNone/>
            </a:pP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b;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#line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20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21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#if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6F008A"/>
                </a:solidFill>
                <a:latin typeface="Consolas" panose="020B0609020204030204" pitchFamily="49" charset="0"/>
              </a:rPr>
              <a:t>__LINE__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== 20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21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#pragma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message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"Happy New Year!"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#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endif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c;</a:t>
            </a:r>
          </a:p>
          <a:p>
            <a:pPr marL="0" indent="0">
              <a:buNone/>
            </a:pP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d;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//cl /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nologo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 /E 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prep.c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prep.c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//#line 1 "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prep.c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 a;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 b;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//#line 20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21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 "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prep.c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//#pragma message "Happy New Year!"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//#line 2022 "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prep.c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 c;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 d;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2845153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 лекции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Что такое </a:t>
            </a:r>
            <a:r>
              <a:rPr lang="ru-RU" dirty="0" err="1"/>
              <a:t>препроцессинг</a:t>
            </a:r>
            <a:r>
              <a:rPr lang="ru-RU" dirty="0"/>
              <a:t>?</a:t>
            </a:r>
          </a:p>
          <a:p>
            <a:r>
              <a:rPr lang="ru-RU" dirty="0"/>
              <a:t>Препроцессор языка Си</a:t>
            </a:r>
          </a:p>
          <a:p>
            <a:r>
              <a:rPr lang="ru-RU" dirty="0"/>
              <a:t>Алгоритм исполнения директив препроцессора</a:t>
            </a:r>
          </a:p>
          <a:p>
            <a:pPr lvl="1"/>
            <a:r>
              <a:rPr lang="ru-RU" dirty="0"/>
              <a:t>Условная компиляция</a:t>
            </a:r>
          </a:p>
          <a:p>
            <a:pPr lvl="1"/>
            <a:r>
              <a:rPr lang="ru-RU" dirty="0"/>
              <a:t>Алгоритм макро подстановки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550337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</a:t>
            </a:r>
            <a:r>
              <a:rPr lang="ru-RU" dirty="0" err="1"/>
              <a:t>препроцессинг</a:t>
            </a:r>
            <a:r>
              <a:rPr lang="ru-RU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Автоматическое преобразование исходного кода перед компиляцией</a:t>
            </a:r>
          </a:p>
          <a:p>
            <a:endParaRPr lang="en-US" dirty="0"/>
          </a:p>
          <a:p>
            <a:r>
              <a:rPr lang="ru-RU" dirty="0"/>
              <a:t>Один исходный код -</a:t>
            </a:r>
            <a:r>
              <a:rPr lang="en-US" dirty="0"/>
              <a:t>&gt; </a:t>
            </a:r>
            <a:r>
              <a:rPr lang="ru-RU" dirty="0"/>
              <a:t>разные «версии» исполняемого файла</a:t>
            </a:r>
            <a:endParaRPr lang="en-US" dirty="0"/>
          </a:p>
          <a:p>
            <a:endParaRPr lang="ru-RU" dirty="0"/>
          </a:p>
          <a:p>
            <a:r>
              <a:rPr lang="ru-RU" dirty="0"/>
              <a:t>Типичная цель – это адаптация исходного кода к </a:t>
            </a:r>
          </a:p>
          <a:p>
            <a:pPr lvl="1"/>
            <a:r>
              <a:rPr lang="ru-RU" dirty="0"/>
              <a:t>режиму сборки 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версиям используемых библиотек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компилятору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операционной системе</a:t>
            </a:r>
          </a:p>
        </p:txBody>
      </p:sp>
    </p:spTree>
    <p:extLst>
      <p:ext uri="{BB962C8B-B14F-4D97-AF65-F5344CB8AC3E}">
        <p14:creationId xmlns:p14="http://schemas.microsoft.com/office/powerpoint/2010/main" val="350894105"/>
      </p:ext>
    </p:extLst>
  </p:cSld>
  <p:clrMapOvr>
    <a:masterClrMapping/>
  </p:clrMapOvr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Что такое </a:t>
            </a:r>
            <a:r>
              <a:rPr lang="ru-RU" dirty="0" err="1"/>
              <a:t>препроцессинг</a:t>
            </a:r>
            <a:r>
              <a:rPr lang="ru-RU" dirty="0"/>
              <a:t>?</a:t>
            </a:r>
          </a:p>
          <a:p>
            <a:r>
              <a:rPr lang="ru-RU" dirty="0"/>
              <a:t>Препроцессор языка Си</a:t>
            </a:r>
          </a:p>
          <a:p>
            <a:r>
              <a:rPr lang="ru-RU" dirty="0"/>
              <a:t>Алгоритм исполнения директив препроцессора</a:t>
            </a:r>
          </a:p>
          <a:p>
            <a:pPr lvl="1"/>
            <a:r>
              <a:rPr lang="ru-RU" dirty="0"/>
              <a:t>Условная компиляция</a:t>
            </a:r>
          </a:p>
          <a:p>
            <a:pPr lvl="1"/>
            <a:r>
              <a:rPr lang="ru-RU" dirty="0"/>
              <a:t>Алгоритм макро подстановки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843407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</a:t>
            </a:r>
            <a:r>
              <a:rPr lang="ru-RU" dirty="0" err="1"/>
              <a:t>препроцессинг</a:t>
            </a:r>
            <a:r>
              <a:rPr lang="ru-RU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Автоматическое преобразование исходного кода перед компиляцией</a:t>
            </a:r>
          </a:p>
          <a:p>
            <a:endParaRPr lang="en-US" dirty="0"/>
          </a:p>
          <a:p>
            <a:r>
              <a:rPr lang="ru-RU" dirty="0"/>
              <a:t>Один исходный код -</a:t>
            </a:r>
            <a:r>
              <a:rPr lang="en-US" dirty="0"/>
              <a:t>&gt; </a:t>
            </a:r>
            <a:r>
              <a:rPr lang="ru-RU" dirty="0"/>
              <a:t>разные «версии» исполняемого файла</a:t>
            </a:r>
            <a:endParaRPr lang="en-US" dirty="0"/>
          </a:p>
          <a:p>
            <a:endParaRPr lang="ru-RU" dirty="0"/>
          </a:p>
          <a:p>
            <a:r>
              <a:rPr lang="ru-RU" dirty="0"/>
              <a:t>Типичная цель – это адаптация исходного кода к </a:t>
            </a:r>
          </a:p>
          <a:p>
            <a:pPr lvl="1"/>
            <a:r>
              <a:rPr lang="ru-RU" dirty="0"/>
              <a:t>режиму сборки </a:t>
            </a:r>
          </a:p>
          <a:p>
            <a:pPr lvl="1"/>
            <a:r>
              <a:rPr lang="ru-RU" dirty="0"/>
              <a:t>версиям используемых библиотек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компилятору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операционной системе</a:t>
            </a:r>
          </a:p>
        </p:txBody>
      </p:sp>
    </p:spTree>
    <p:extLst>
      <p:ext uri="{BB962C8B-B14F-4D97-AF65-F5344CB8AC3E}">
        <p14:creationId xmlns:p14="http://schemas.microsoft.com/office/powerpoint/2010/main" val="9305043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</a:t>
            </a:r>
            <a:r>
              <a:rPr lang="ru-RU" dirty="0" err="1"/>
              <a:t>препроцессинг</a:t>
            </a:r>
            <a:r>
              <a:rPr lang="ru-RU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Автоматическое преобразование исходного кода перед компиляцией</a:t>
            </a:r>
          </a:p>
          <a:p>
            <a:endParaRPr lang="en-US" dirty="0"/>
          </a:p>
          <a:p>
            <a:r>
              <a:rPr lang="ru-RU" dirty="0"/>
              <a:t>Один исходный код -</a:t>
            </a:r>
            <a:r>
              <a:rPr lang="en-US" dirty="0"/>
              <a:t>&gt; </a:t>
            </a:r>
            <a:r>
              <a:rPr lang="ru-RU" dirty="0"/>
              <a:t>разные «версии» исполняемого файла</a:t>
            </a:r>
            <a:endParaRPr lang="en-US" dirty="0"/>
          </a:p>
          <a:p>
            <a:endParaRPr lang="ru-RU" dirty="0"/>
          </a:p>
          <a:p>
            <a:r>
              <a:rPr lang="ru-RU" dirty="0"/>
              <a:t>Типичная цель – это адаптация исходного кода к </a:t>
            </a:r>
          </a:p>
          <a:p>
            <a:pPr lvl="1"/>
            <a:r>
              <a:rPr lang="ru-RU" dirty="0"/>
              <a:t>режиму сборки </a:t>
            </a:r>
          </a:p>
          <a:p>
            <a:pPr lvl="1"/>
            <a:r>
              <a:rPr lang="ru-RU" dirty="0"/>
              <a:t>версиям используемых библиотек</a:t>
            </a:r>
          </a:p>
          <a:p>
            <a:pPr lvl="1"/>
            <a:r>
              <a:rPr lang="ru-RU" dirty="0"/>
              <a:t>компилятору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операционной системе</a:t>
            </a:r>
          </a:p>
        </p:txBody>
      </p:sp>
    </p:spTree>
    <p:extLst>
      <p:ext uri="{BB962C8B-B14F-4D97-AF65-F5344CB8AC3E}">
        <p14:creationId xmlns:p14="http://schemas.microsoft.com/office/powerpoint/2010/main" val="14831924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</a:t>
            </a:r>
            <a:r>
              <a:rPr lang="ru-RU" dirty="0" err="1"/>
              <a:t>препроцессинг</a:t>
            </a:r>
            <a:r>
              <a:rPr lang="ru-RU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Автоматическое преобразование исходного кода перед компиляцией</a:t>
            </a:r>
          </a:p>
          <a:p>
            <a:endParaRPr lang="en-US" dirty="0"/>
          </a:p>
          <a:p>
            <a:r>
              <a:rPr lang="ru-RU" dirty="0"/>
              <a:t>Один исходный код -</a:t>
            </a:r>
            <a:r>
              <a:rPr lang="en-US" dirty="0"/>
              <a:t>&gt; </a:t>
            </a:r>
            <a:r>
              <a:rPr lang="ru-RU" dirty="0"/>
              <a:t>разные «версии» исполняемого файла</a:t>
            </a:r>
            <a:endParaRPr lang="en-US" dirty="0"/>
          </a:p>
          <a:p>
            <a:endParaRPr lang="ru-RU" dirty="0"/>
          </a:p>
          <a:p>
            <a:r>
              <a:rPr lang="ru-RU" dirty="0"/>
              <a:t>Типичная цель – это адаптация исходного кода к </a:t>
            </a:r>
          </a:p>
          <a:p>
            <a:pPr lvl="1"/>
            <a:r>
              <a:rPr lang="ru-RU" dirty="0"/>
              <a:t>режиму сборки </a:t>
            </a:r>
          </a:p>
          <a:p>
            <a:pPr lvl="1"/>
            <a:r>
              <a:rPr lang="ru-RU" dirty="0"/>
              <a:t>версиям используемых библиотек</a:t>
            </a:r>
          </a:p>
          <a:p>
            <a:pPr lvl="1"/>
            <a:r>
              <a:rPr lang="ru-RU" dirty="0"/>
              <a:t>компилятору</a:t>
            </a:r>
          </a:p>
          <a:p>
            <a:pPr lvl="1"/>
            <a:r>
              <a:rPr lang="ru-RU" dirty="0"/>
              <a:t>операционной системе</a:t>
            </a:r>
          </a:p>
        </p:txBody>
      </p:sp>
    </p:spTree>
    <p:extLst>
      <p:ext uri="{BB962C8B-B14F-4D97-AF65-F5344CB8AC3E}">
        <p14:creationId xmlns:p14="http://schemas.microsoft.com/office/powerpoint/2010/main" val="35966123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Краткая история препроцессора языка Си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Около 1973 года, </a:t>
            </a:r>
            <a:r>
              <a:rPr lang="en-US" dirty="0"/>
              <a:t>Bell Laboratories</a:t>
            </a:r>
            <a:r>
              <a:rPr lang="ru-RU" dirty="0"/>
              <a:t>, США</a:t>
            </a:r>
          </a:p>
          <a:p>
            <a:pPr lvl="1"/>
            <a:r>
              <a:rPr lang="ru-RU" dirty="0"/>
              <a:t>Унификация исходного кода компиляторов языка Си для разных операционных систем</a:t>
            </a:r>
          </a:p>
          <a:p>
            <a:pPr lvl="2"/>
            <a:r>
              <a:rPr lang="ru-RU" dirty="0"/>
              <a:t>Создание «переносимого» компилятора языка Си</a:t>
            </a:r>
            <a:endParaRPr lang="en-US" dirty="0"/>
          </a:p>
          <a:p>
            <a:pPr lvl="1"/>
            <a:endParaRPr lang="ru-RU" dirty="0"/>
          </a:p>
          <a:p>
            <a:r>
              <a:rPr lang="ru-RU" dirty="0"/>
              <a:t>Первая версия</a:t>
            </a:r>
          </a:p>
          <a:p>
            <a:pPr lvl="1"/>
            <a:r>
              <a:rPr lang="ru-RU" dirty="0"/>
              <a:t>Добавление в исходный код содержимого произвольного файла (</a:t>
            </a:r>
            <a:r>
              <a:rPr lang="en-US" dirty="0"/>
              <a:t>#include</a:t>
            </a:r>
            <a:r>
              <a:rPr lang="ru-RU" dirty="0"/>
              <a:t>)</a:t>
            </a:r>
          </a:p>
          <a:p>
            <a:pPr lvl="1"/>
            <a:r>
              <a:rPr lang="ru-RU" dirty="0"/>
              <a:t>Простая подстановка строк (</a:t>
            </a:r>
            <a:r>
              <a:rPr lang="en-US" dirty="0"/>
              <a:t>#define </a:t>
            </a:r>
            <a:r>
              <a:rPr lang="ru-RU" dirty="0"/>
              <a:t>без параметров)</a:t>
            </a:r>
          </a:p>
          <a:p>
            <a:pPr lvl="1"/>
            <a:endParaRPr lang="ru-RU" dirty="0"/>
          </a:p>
          <a:p>
            <a:r>
              <a:rPr lang="ru-RU" dirty="0"/>
              <a:t>Следующие версии – </a:t>
            </a:r>
            <a:r>
              <a:rPr lang="en-US" dirty="0"/>
              <a:t>Mike</a:t>
            </a:r>
            <a:r>
              <a:rPr lang="ru-RU" dirty="0"/>
              <a:t> </a:t>
            </a:r>
            <a:r>
              <a:rPr lang="en-US" dirty="0" err="1"/>
              <a:t>Lesk</a:t>
            </a:r>
            <a:r>
              <a:rPr lang="ru-RU" dirty="0"/>
              <a:t> </a:t>
            </a:r>
            <a:r>
              <a:rPr lang="en-US" sz="1900" dirty="0">
                <a:hlinkClick r:id="rId2"/>
              </a:rPr>
              <a:t>https://en.wikipedia.org/wiki/Mike_Lesk</a:t>
            </a:r>
            <a:r>
              <a:rPr lang="ru-RU" dirty="0"/>
              <a:t>, </a:t>
            </a:r>
            <a:r>
              <a:rPr lang="en-US" dirty="0"/>
              <a:t>John </a:t>
            </a:r>
            <a:r>
              <a:rPr lang="en-US" dirty="0" err="1"/>
              <a:t>Reiser</a:t>
            </a:r>
            <a:endParaRPr lang="en-US" dirty="0"/>
          </a:p>
          <a:p>
            <a:pPr lvl="1"/>
            <a:r>
              <a:rPr lang="ru-RU" dirty="0"/>
              <a:t>Подстановка строк с подстановочными знаками (</a:t>
            </a:r>
            <a:r>
              <a:rPr lang="en-US" dirty="0"/>
              <a:t>#define </a:t>
            </a:r>
            <a:r>
              <a:rPr lang="ru-RU" dirty="0"/>
              <a:t>с параметрами)</a:t>
            </a:r>
          </a:p>
          <a:p>
            <a:pPr lvl="1"/>
            <a:r>
              <a:rPr lang="ru-RU" dirty="0"/>
              <a:t>Условная компиляции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07368" y="1417638"/>
            <a:ext cx="10873208" cy="48916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99635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Краткая история препроцессора языка Си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Около 1973 года, </a:t>
            </a:r>
            <a:r>
              <a:rPr lang="en-US" dirty="0"/>
              <a:t>Bell Laboratories</a:t>
            </a:r>
            <a:r>
              <a:rPr lang="ru-RU" dirty="0"/>
              <a:t>, США</a:t>
            </a:r>
          </a:p>
          <a:p>
            <a:pPr lvl="1"/>
            <a:r>
              <a:rPr lang="ru-RU" dirty="0"/>
              <a:t>Унификация исходного кода компиляторов языка Си для разных операционных систем</a:t>
            </a:r>
          </a:p>
          <a:p>
            <a:pPr lvl="2"/>
            <a:r>
              <a:rPr lang="ru-RU" dirty="0"/>
              <a:t>Создание «переносимого» компилятора языка Си</a:t>
            </a:r>
            <a:endParaRPr lang="en-US" dirty="0"/>
          </a:p>
          <a:p>
            <a:pPr lvl="1"/>
            <a:endParaRPr lang="ru-RU" dirty="0"/>
          </a:p>
          <a:p>
            <a:r>
              <a:rPr lang="ru-RU" dirty="0"/>
              <a:t>Первая версия</a:t>
            </a:r>
          </a:p>
          <a:p>
            <a:pPr lvl="1"/>
            <a:r>
              <a:rPr lang="ru-RU" dirty="0"/>
              <a:t>Добавление в исходный код содержимого произвольного файла (</a:t>
            </a:r>
            <a:r>
              <a:rPr lang="en-US" dirty="0"/>
              <a:t>#include</a:t>
            </a:r>
            <a:r>
              <a:rPr lang="ru-RU" dirty="0"/>
              <a:t>)</a:t>
            </a:r>
          </a:p>
          <a:p>
            <a:pPr lvl="1"/>
            <a:r>
              <a:rPr lang="ru-RU" dirty="0"/>
              <a:t>Простая подстановка строк (</a:t>
            </a:r>
            <a:r>
              <a:rPr lang="en-US" dirty="0"/>
              <a:t>#define </a:t>
            </a:r>
            <a:r>
              <a:rPr lang="ru-RU" dirty="0"/>
              <a:t>без параметров)</a:t>
            </a:r>
          </a:p>
          <a:p>
            <a:pPr lvl="1"/>
            <a:endParaRPr lang="ru-RU" dirty="0"/>
          </a:p>
          <a:p>
            <a:r>
              <a:rPr lang="ru-RU" dirty="0"/>
              <a:t>Следующие версии – </a:t>
            </a:r>
            <a:r>
              <a:rPr lang="en-US" dirty="0"/>
              <a:t>Mike</a:t>
            </a:r>
            <a:r>
              <a:rPr lang="ru-RU" dirty="0"/>
              <a:t> </a:t>
            </a:r>
            <a:r>
              <a:rPr lang="en-US" dirty="0" err="1"/>
              <a:t>Lesk</a:t>
            </a:r>
            <a:r>
              <a:rPr lang="ru-RU" dirty="0"/>
              <a:t> </a:t>
            </a:r>
            <a:r>
              <a:rPr lang="en-US" sz="1900" dirty="0">
                <a:hlinkClick r:id="rId2"/>
              </a:rPr>
              <a:t>https://en.wikipedia.org/wiki/Mike_Lesk</a:t>
            </a:r>
            <a:r>
              <a:rPr lang="ru-RU" dirty="0"/>
              <a:t>, </a:t>
            </a:r>
            <a:r>
              <a:rPr lang="en-US" dirty="0"/>
              <a:t>John </a:t>
            </a:r>
            <a:r>
              <a:rPr lang="en-US" dirty="0" err="1"/>
              <a:t>Reiser</a:t>
            </a:r>
            <a:endParaRPr lang="en-US" dirty="0"/>
          </a:p>
          <a:p>
            <a:pPr lvl="1"/>
            <a:r>
              <a:rPr lang="ru-RU" dirty="0"/>
              <a:t>Подстановка строк с подстановочными знаками (</a:t>
            </a:r>
            <a:r>
              <a:rPr lang="en-US" dirty="0"/>
              <a:t>#define </a:t>
            </a:r>
            <a:r>
              <a:rPr lang="ru-RU" dirty="0"/>
              <a:t>с параметрами)</a:t>
            </a:r>
          </a:p>
          <a:p>
            <a:pPr lvl="1"/>
            <a:r>
              <a:rPr lang="ru-RU" dirty="0"/>
              <a:t>Условная компиляции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07368" y="2060848"/>
            <a:ext cx="10873208" cy="42484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46375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Краткая история препроцессора языка Си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Около 1973 года, </a:t>
            </a:r>
            <a:r>
              <a:rPr lang="en-US" dirty="0"/>
              <a:t>Bell Laboratories</a:t>
            </a:r>
            <a:r>
              <a:rPr lang="ru-RU" dirty="0"/>
              <a:t>, США</a:t>
            </a:r>
          </a:p>
          <a:p>
            <a:pPr lvl="1"/>
            <a:r>
              <a:rPr lang="ru-RU" dirty="0"/>
              <a:t>Унификация исходного кода компиляторов языка Си для разных операционных систем</a:t>
            </a:r>
          </a:p>
          <a:p>
            <a:pPr lvl="2"/>
            <a:r>
              <a:rPr lang="ru-RU" dirty="0"/>
              <a:t>Создание «переносимого» компилятора языка Си</a:t>
            </a:r>
            <a:endParaRPr lang="en-US" dirty="0"/>
          </a:p>
          <a:p>
            <a:pPr lvl="1"/>
            <a:endParaRPr lang="ru-RU" dirty="0"/>
          </a:p>
          <a:p>
            <a:r>
              <a:rPr lang="ru-RU" dirty="0"/>
              <a:t>Первая версия</a:t>
            </a:r>
          </a:p>
          <a:p>
            <a:pPr lvl="1"/>
            <a:r>
              <a:rPr lang="ru-RU" dirty="0"/>
              <a:t>Добавление в исходный код содержимого произвольного файла (</a:t>
            </a:r>
            <a:r>
              <a:rPr lang="en-US" dirty="0"/>
              <a:t>#include</a:t>
            </a:r>
            <a:r>
              <a:rPr lang="ru-RU" dirty="0"/>
              <a:t>)</a:t>
            </a:r>
          </a:p>
          <a:p>
            <a:pPr lvl="1"/>
            <a:r>
              <a:rPr lang="ru-RU" dirty="0"/>
              <a:t>Простая подстановка строк (</a:t>
            </a:r>
            <a:r>
              <a:rPr lang="en-US" dirty="0"/>
              <a:t>#define </a:t>
            </a:r>
            <a:r>
              <a:rPr lang="ru-RU" dirty="0"/>
              <a:t>без параметров)</a:t>
            </a:r>
          </a:p>
          <a:p>
            <a:pPr lvl="1"/>
            <a:endParaRPr lang="ru-RU" dirty="0"/>
          </a:p>
          <a:p>
            <a:r>
              <a:rPr lang="ru-RU" dirty="0"/>
              <a:t>Следующие версии – </a:t>
            </a:r>
            <a:r>
              <a:rPr lang="en-US" dirty="0"/>
              <a:t>Mike</a:t>
            </a:r>
            <a:r>
              <a:rPr lang="ru-RU" dirty="0"/>
              <a:t> </a:t>
            </a:r>
            <a:r>
              <a:rPr lang="en-US" dirty="0" err="1"/>
              <a:t>Lesk</a:t>
            </a:r>
            <a:r>
              <a:rPr lang="ru-RU" dirty="0"/>
              <a:t> </a:t>
            </a:r>
            <a:r>
              <a:rPr lang="en-US" sz="1900" dirty="0">
                <a:hlinkClick r:id="rId2"/>
              </a:rPr>
              <a:t>https://en.wikipedia.org/wiki/Mike_Lesk</a:t>
            </a:r>
            <a:r>
              <a:rPr lang="ru-RU" dirty="0"/>
              <a:t>, </a:t>
            </a:r>
            <a:r>
              <a:rPr lang="en-US" dirty="0"/>
              <a:t>John </a:t>
            </a:r>
            <a:r>
              <a:rPr lang="en-US" dirty="0" err="1"/>
              <a:t>Reiser</a:t>
            </a:r>
            <a:endParaRPr lang="en-US" dirty="0"/>
          </a:p>
          <a:p>
            <a:pPr lvl="1"/>
            <a:r>
              <a:rPr lang="ru-RU" dirty="0"/>
              <a:t>Подстановка строк с подстановочными знаками (</a:t>
            </a:r>
            <a:r>
              <a:rPr lang="en-US" dirty="0"/>
              <a:t>#define </a:t>
            </a:r>
            <a:r>
              <a:rPr lang="ru-RU" dirty="0"/>
              <a:t>с параметрами)</a:t>
            </a:r>
          </a:p>
          <a:p>
            <a:pPr lvl="1"/>
            <a:r>
              <a:rPr lang="ru-RU" dirty="0"/>
              <a:t>Условная компиляции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07368" y="3068960"/>
            <a:ext cx="10873208" cy="3240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08782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Краткая история препроцессора языка Си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Около 1973 года, </a:t>
            </a:r>
            <a:r>
              <a:rPr lang="en-US" dirty="0"/>
              <a:t>Bell Laboratories</a:t>
            </a:r>
            <a:r>
              <a:rPr lang="ru-RU" dirty="0"/>
              <a:t>, США</a:t>
            </a:r>
          </a:p>
          <a:p>
            <a:pPr lvl="1"/>
            <a:r>
              <a:rPr lang="ru-RU" dirty="0"/>
              <a:t>Унификация исходного кода компиляторов языка Си для разных операционных систем</a:t>
            </a:r>
          </a:p>
          <a:p>
            <a:pPr lvl="2"/>
            <a:r>
              <a:rPr lang="ru-RU" dirty="0"/>
              <a:t>Создание «переносимого» компилятора языка Си</a:t>
            </a:r>
            <a:endParaRPr lang="en-US" dirty="0"/>
          </a:p>
          <a:p>
            <a:pPr lvl="1"/>
            <a:endParaRPr lang="ru-RU" dirty="0"/>
          </a:p>
          <a:p>
            <a:r>
              <a:rPr lang="ru-RU" dirty="0"/>
              <a:t>Первая версия</a:t>
            </a:r>
          </a:p>
          <a:p>
            <a:pPr lvl="1"/>
            <a:r>
              <a:rPr lang="ru-RU" dirty="0"/>
              <a:t>Добавление в исходный код содержимого произвольного файла (</a:t>
            </a:r>
            <a:r>
              <a:rPr lang="en-US" dirty="0"/>
              <a:t>#include</a:t>
            </a:r>
            <a:r>
              <a:rPr lang="ru-RU" dirty="0"/>
              <a:t>)</a:t>
            </a:r>
          </a:p>
          <a:p>
            <a:pPr lvl="1"/>
            <a:r>
              <a:rPr lang="ru-RU" dirty="0"/>
              <a:t>Простая подстановка строк (</a:t>
            </a:r>
            <a:r>
              <a:rPr lang="en-US" dirty="0"/>
              <a:t>#define </a:t>
            </a:r>
            <a:r>
              <a:rPr lang="ru-RU" dirty="0"/>
              <a:t>без параметров)</a:t>
            </a:r>
          </a:p>
          <a:p>
            <a:pPr lvl="1"/>
            <a:endParaRPr lang="ru-RU" dirty="0"/>
          </a:p>
          <a:p>
            <a:r>
              <a:rPr lang="ru-RU" dirty="0"/>
              <a:t>Следующие версии – </a:t>
            </a:r>
            <a:r>
              <a:rPr lang="en-US" dirty="0"/>
              <a:t>Mike</a:t>
            </a:r>
            <a:r>
              <a:rPr lang="ru-RU" dirty="0"/>
              <a:t> </a:t>
            </a:r>
            <a:r>
              <a:rPr lang="en-US" dirty="0" err="1"/>
              <a:t>Lesk</a:t>
            </a:r>
            <a:r>
              <a:rPr lang="ru-RU" dirty="0"/>
              <a:t> </a:t>
            </a:r>
            <a:r>
              <a:rPr lang="en-US" sz="1900" dirty="0">
                <a:hlinkClick r:id="rId2"/>
              </a:rPr>
              <a:t>https://en.wikipedia.org/wiki/Mike_Lesk</a:t>
            </a:r>
            <a:r>
              <a:rPr lang="ru-RU" dirty="0"/>
              <a:t>, </a:t>
            </a:r>
            <a:r>
              <a:rPr lang="en-US" dirty="0"/>
              <a:t>John </a:t>
            </a:r>
            <a:r>
              <a:rPr lang="en-US" dirty="0" err="1"/>
              <a:t>Reiser</a:t>
            </a:r>
            <a:endParaRPr lang="en-US" dirty="0"/>
          </a:p>
          <a:p>
            <a:pPr lvl="1"/>
            <a:r>
              <a:rPr lang="ru-RU" dirty="0"/>
              <a:t>Подстановка строк с подстановочными знаками (</a:t>
            </a:r>
            <a:r>
              <a:rPr lang="en-US" dirty="0"/>
              <a:t>#define </a:t>
            </a:r>
            <a:r>
              <a:rPr lang="ru-RU" dirty="0"/>
              <a:t>с параметрами)</a:t>
            </a:r>
          </a:p>
          <a:p>
            <a:pPr lvl="1"/>
            <a:r>
              <a:rPr lang="ru-RU" dirty="0"/>
              <a:t>Условная компиляции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07368" y="4581128"/>
            <a:ext cx="10873208" cy="17281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75057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Краткая история препроцессора языка Си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Около 1973 года, </a:t>
            </a:r>
            <a:r>
              <a:rPr lang="en-US" dirty="0"/>
              <a:t>Bell Laboratories</a:t>
            </a:r>
            <a:r>
              <a:rPr lang="ru-RU" dirty="0"/>
              <a:t>, США</a:t>
            </a:r>
          </a:p>
          <a:p>
            <a:pPr lvl="1"/>
            <a:r>
              <a:rPr lang="ru-RU" dirty="0"/>
              <a:t>Унификация исходного кода компиляторов языка Си для разных операционных систем</a:t>
            </a:r>
          </a:p>
          <a:p>
            <a:pPr lvl="2"/>
            <a:r>
              <a:rPr lang="ru-RU" dirty="0"/>
              <a:t>Создание «переносимого» компилятора языка Си</a:t>
            </a:r>
            <a:endParaRPr lang="en-US" dirty="0"/>
          </a:p>
          <a:p>
            <a:pPr lvl="1"/>
            <a:endParaRPr lang="ru-RU" dirty="0"/>
          </a:p>
          <a:p>
            <a:r>
              <a:rPr lang="ru-RU" dirty="0"/>
              <a:t>Первая версия</a:t>
            </a:r>
          </a:p>
          <a:p>
            <a:pPr lvl="1"/>
            <a:r>
              <a:rPr lang="ru-RU" dirty="0"/>
              <a:t>Добавление в исходный код содержимого произвольного файла (</a:t>
            </a:r>
            <a:r>
              <a:rPr lang="en-US" dirty="0"/>
              <a:t>#include</a:t>
            </a:r>
            <a:r>
              <a:rPr lang="ru-RU" dirty="0"/>
              <a:t>)</a:t>
            </a:r>
          </a:p>
          <a:p>
            <a:pPr lvl="1"/>
            <a:r>
              <a:rPr lang="ru-RU" dirty="0"/>
              <a:t>Простая подстановка строк (</a:t>
            </a:r>
            <a:r>
              <a:rPr lang="en-US" dirty="0"/>
              <a:t>#define </a:t>
            </a:r>
            <a:r>
              <a:rPr lang="ru-RU" dirty="0"/>
              <a:t>без параметров)</a:t>
            </a:r>
          </a:p>
          <a:p>
            <a:pPr lvl="1"/>
            <a:endParaRPr lang="ru-RU" dirty="0"/>
          </a:p>
          <a:p>
            <a:r>
              <a:rPr lang="ru-RU" dirty="0"/>
              <a:t>Следующие версии – </a:t>
            </a:r>
            <a:r>
              <a:rPr lang="en-US" dirty="0"/>
              <a:t>Mike</a:t>
            </a:r>
            <a:r>
              <a:rPr lang="ru-RU" dirty="0"/>
              <a:t> </a:t>
            </a:r>
            <a:r>
              <a:rPr lang="en-US" dirty="0" err="1"/>
              <a:t>Lesk</a:t>
            </a:r>
            <a:r>
              <a:rPr lang="ru-RU" dirty="0"/>
              <a:t> </a:t>
            </a:r>
            <a:r>
              <a:rPr lang="en-US" sz="1900" dirty="0">
                <a:hlinkClick r:id="rId2"/>
              </a:rPr>
              <a:t>https://en.wikipedia.org/wiki/Mike_Lesk</a:t>
            </a:r>
            <a:r>
              <a:rPr lang="ru-RU" dirty="0"/>
              <a:t>, </a:t>
            </a:r>
            <a:r>
              <a:rPr lang="en-US" dirty="0"/>
              <a:t>John </a:t>
            </a:r>
            <a:r>
              <a:rPr lang="en-US" dirty="0" err="1"/>
              <a:t>Reiser</a:t>
            </a:r>
            <a:endParaRPr lang="en-US" dirty="0"/>
          </a:p>
          <a:p>
            <a:pPr lvl="1"/>
            <a:r>
              <a:rPr lang="ru-RU" dirty="0"/>
              <a:t>Подстановка строк с подстановочными знаками (</a:t>
            </a:r>
            <a:r>
              <a:rPr lang="en-US" dirty="0"/>
              <a:t>#define </a:t>
            </a:r>
            <a:r>
              <a:rPr lang="ru-RU" dirty="0"/>
              <a:t>с параметрами)</a:t>
            </a:r>
          </a:p>
          <a:p>
            <a:pPr lvl="1"/>
            <a:r>
              <a:rPr lang="ru-RU" dirty="0"/>
              <a:t>Условная компиляции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722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Препроцессор языка Си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Интерпретатор специального языка преобразования текстов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Часть компилятора, преобразующая содержимое единицы трансляции в последовательность лексем языка Си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Этапы работы: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>
                <a:solidFill>
                  <a:schemeClr val="bg1"/>
                </a:solidFill>
              </a:rPr>
              <a:t>Замена триграфов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>
                <a:solidFill>
                  <a:schemeClr val="bg1"/>
                </a:solidFill>
              </a:rPr>
              <a:t>Склеивание строк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>
                <a:solidFill>
                  <a:schemeClr val="bg1"/>
                </a:solidFill>
              </a:rPr>
              <a:t>Удаление комментариев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>
                <a:solidFill>
                  <a:schemeClr val="bg1"/>
                </a:solidFill>
              </a:rPr>
              <a:t>Обработка директив</a:t>
            </a:r>
          </a:p>
        </p:txBody>
      </p:sp>
    </p:spTree>
    <p:extLst>
      <p:ext uri="{BB962C8B-B14F-4D97-AF65-F5344CB8AC3E}">
        <p14:creationId xmlns:p14="http://schemas.microsoft.com/office/powerpoint/2010/main" val="71810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62D11-5FBE-D51F-AA01-28B9531A7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Несерьёзная часть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BF7E32-833F-E51C-F35B-7A58994EC7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1800" b="0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1800" b="0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BubbleSort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n; ++</a:t>
            </a:r>
            <a:r>
              <a:rPr lang="en-US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ru-RU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 = </a:t>
            </a:r>
            <a:r>
              <a:rPr lang="en-US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j + </a:t>
            </a:r>
            <a:r>
              <a:rPr lang="en-US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n; ++j) {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lang="ru-RU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[j] &gt; 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[j + </a:t>
            </a:r>
            <a:r>
              <a:rPr lang="en-US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 {</a:t>
            </a:r>
          </a:p>
          <a:p>
            <a:pPr marL="0" indent="0">
              <a:buNone/>
            </a:pPr>
            <a:r>
              <a:rPr lang="ru-RU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ru-RU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tmp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[j];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[j] = 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[j + </a:t>
            </a:r>
            <a:r>
              <a:rPr lang="en-US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[j + </a:t>
            </a:r>
            <a:r>
              <a:rPr lang="en-US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</a:t>
            </a:r>
            <a:r>
              <a:rPr lang="en-US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tmp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}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ru-RU" sz="18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5155AF1-E67C-7D9D-7542-355492487E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if </a:t>
            </a:r>
            <a:r>
              <a:rPr lang="en-US" sz="1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endParaRPr lang="en-US" sz="1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1800" b="0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BubbleSort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n; ++</a:t>
            </a:r>
            <a:r>
              <a:rPr lang="en-US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ru-RU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US" sz="1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 = </a:t>
            </a:r>
            <a:r>
              <a:rPr lang="en-US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j + </a:t>
            </a:r>
            <a:r>
              <a:rPr lang="en-US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n; ++j) {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ru-RU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[j] &gt; 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[j + </a:t>
            </a:r>
            <a:r>
              <a:rPr lang="en-US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 {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ru-RU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tmp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[j];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[j] = 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[j + </a:t>
            </a:r>
            <a:r>
              <a:rPr lang="en-US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[j + </a:t>
            </a:r>
            <a:r>
              <a:rPr lang="en-US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</a:t>
            </a:r>
            <a:r>
              <a:rPr lang="en-US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tmp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}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ru-RU" sz="1800" dirty="0"/>
          </a:p>
          <a:p>
            <a:endParaRPr lang="ru-RU" sz="18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B25C650-710F-1105-88EC-D8333AC86662}"/>
              </a:ext>
            </a:extLst>
          </p:cNvPr>
          <p:cNvSpPr/>
          <p:nvPr/>
        </p:nvSpPr>
        <p:spPr>
          <a:xfrm>
            <a:off x="335360" y="1268760"/>
            <a:ext cx="11665296" cy="51845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82769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Препроцессор языка Си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Интерпретатор специального языка преобразования текстов</a:t>
            </a: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Часть компилятора, преобразующая содержимое единицы трансляции в последовательность лексем языка Си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Этапы работы: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>
                <a:solidFill>
                  <a:schemeClr val="bg1"/>
                </a:solidFill>
              </a:rPr>
              <a:t>Замена триграфов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>
                <a:solidFill>
                  <a:schemeClr val="bg1"/>
                </a:solidFill>
              </a:rPr>
              <a:t>Склеивание строк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>
                <a:solidFill>
                  <a:schemeClr val="bg1"/>
                </a:solidFill>
              </a:rPr>
              <a:t>Удаление комментариев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>
                <a:solidFill>
                  <a:schemeClr val="bg1"/>
                </a:solidFill>
              </a:rPr>
              <a:t>Обработка директив</a:t>
            </a:r>
          </a:p>
        </p:txBody>
      </p:sp>
    </p:spTree>
    <p:extLst>
      <p:ext uri="{BB962C8B-B14F-4D97-AF65-F5344CB8AC3E}">
        <p14:creationId xmlns:p14="http://schemas.microsoft.com/office/powerpoint/2010/main" val="15899042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Препроцессор языка Си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Интерпретатор специального языка преобразования текстов</a:t>
            </a:r>
          </a:p>
          <a:p>
            <a:endParaRPr lang="ru-RU" dirty="0"/>
          </a:p>
          <a:p>
            <a:r>
              <a:rPr lang="ru-RU" dirty="0"/>
              <a:t>Часть компилятора, преобразующая содержимое единицы трансляции в последовательность лексем языка Си</a:t>
            </a: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Этапы работы: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>
                <a:solidFill>
                  <a:schemeClr val="bg1"/>
                </a:solidFill>
              </a:rPr>
              <a:t>Замена триграфов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>
                <a:solidFill>
                  <a:schemeClr val="bg1"/>
                </a:solidFill>
              </a:rPr>
              <a:t>Склеивание строк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>
                <a:solidFill>
                  <a:schemeClr val="bg1"/>
                </a:solidFill>
              </a:rPr>
              <a:t>Удаление комментариев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>
                <a:solidFill>
                  <a:schemeClr val="bg1"/>
                </a:solidFill>
              </a:rPr>
              <a:t>Обработка директив</a:t>
            </a:r>
          </a:p>
        </p:txBody>
      </p:sp>
    </p:spTree>
    <p:extLst>
      <p:ext uri="{BB962C8B-B14F-4D97-AF65-F5344CB8AC3E}">
        <p14:creationId xmlns:p14="http://schemas.microsoft.com/office/powerpoint/2010/main" val="32231968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Препроцессор языка Си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Интерпретатор специального языка преобразования текстов</a:t>
            </a:r>
          </a:p>
          <a:p>
            <a:endParaRPr lang="ru-RU" dirty="0"/>
          </a:p>
          <a:p>
            <a:r>
              <a:rPr lang="ru-RU" dirty="0"/>
              <a:t>Часть компилятора, преобразующая содержимое единицы трансляции в последовательность лексем языка Си</a:t>
            </a:r>
          </a:p>
          <a:p>
            <a:endParaRPr lang="ru-RU" dirty="0"/>
          </a:p>
          <a:p>
            <a:r>
              <a:rPr lang="ru-RU" dirty="0"/>
              <a:t>Этапы работы: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>
                <a:solidFill>
                  <a:schemeClr val="bg1"/>
                </a:solidFill>
              </a:rPr>
              <a:t>Замена триграфов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>
                <a:solidFill>
                  <a:schemeClr val="bg1"/>
                </a:solidFill>
              </a:rPr>
              <a:t>Склеивание строк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>
                <a:solidFill>
                  <a:schemeClr val="bg1"/>
                </a:solidFill>
              </a:rPr>
              <a:t>Удаление комментариев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>
                <a:solidFill>
                  <a:schemeClr val="bg1"/>
                </a:solidFill>
              </a:rPr>
              <a:t>Обработка директив</a:t>
            </a:r>
          </a:p>
        </p:txBody>
      </p:sp>
    </p:spTree>
    <p:extLst>
      <p:ext uri="{BB962C8B-B14F-4D97-AF65-F5344CB8AC3E}">
        <p14:creationId xmlns:p14="http://schemas.microsoft.com/office/powerpoint/2010/main" val="26600560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Препроцессор языка Си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Интерпретатор специального языка преобразования текстов</a:t>
            </a:r>
          </a:p>
          <a:p>
            <a:endParaRPr lang="ru-RU" dirty="0"/>
          </a:p>
          <a:p>
            <a:r>
              <a:rPr lang="ru-RU" dirty="0"/>
              <a:t>Часть компилятора, преобразующая содержимое единицы трансляции в последовательность лексем языка Си</a:t>
            </a:r>
          </a:p>
          <a:p>
            <a:endParaRPr lang="ru-RU" dirty="0"/>
          </a:p>
          <a:p>
            <a:r>
              <a:rPr lang="ru-RU" dirty="0"/>
              <a:t>Этапы работы: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/>
              <a:t>Замена триграфов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>
                <a:solidFill>
                  <a:schemeClr val="bg1"/>
                </a:solidFill>
              </a:rPr>
              <a:t>Склеивание строк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>
                <a:solidFill>
                  <a:schemeClr val="bg1"/>
                </a:solidFill>
              </a:rPr>
              <a:t>Удаление комментариев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>
                <a:solidFill>
                  <a:schemeClr val="bg1"/>
                </a:solidFill>
              </a:rPr>
              <a:t>Обработка директив</a:t>
            </a:r>
          </a:p>
        </p:txBody>
      </p:sp>
    </p:spTree>
    <p:extLst>
      <p:ext uri="{BB962C8B-B14F-4D97-AF65-F5344CB8AC3E}">
        <p14:creationId xmlns:p14="http://schemas.microsoft.com/office/powerpoint/2010/main" val="37224909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Препроцессор языка Си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Интерпретатор специального языка преобразования текстов</a:t>
            </a:r>
          </a:p>
          <a:p>
            <a:endParaRPr lang="ru-RU" dirty="0"/>
          </a:p>
          <a:p>
            <a:r>
              <a:rPr lang="ru-RU" dirty="0"/>
              <a:t>Часть компилятора, преобразующая содержимое единицы трансляции в последовательность лексем языка Си</a:t>
            </a:r>
          </a:p>
          <a:p>
            <a:endParaRPr lang="ru-RU" dirty="0"/>
          </a:p>
          <a:p>
            <a:r>
              <a:rPr lang="ru-RU" dirty="0"/>
              <a:t>Этапы работы: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/>
              <a:t>Замена триграфов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/>
              <a:t>Склеивание строк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>
                <a:solidFill>
                  <a:schemeClr val="bg1"/>
                </a:solidFill>
              </a:rPr>
              <a:t>Удаление комментариев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>
                <a:solidFill>
                  <a:schemeClr val="bg1"/>
                </a:solidFill>
              </a:rPr>
              <a:t>Обработка директив</a:t>
            </a:r>
          </a:p>
        </p:txBody>
      </p:sp>
    </p:spTree>
    <p:extLst>
      <p:ext uri="{BB962C8B-B14F-4D97-AF65-F5344CB8AC3E}">
        <p14:creationId xmlns:p14="http://schemas.microsoft.com/office/powerpoint/2010/main" val="27701746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Препроцессор языка Си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Интерпретатор специального языка преобразования текстов</a:t>
            </a:r>
          </a:p>
          <a:p>
            <a:endParaRPr lang="ru-RU" dirty="0"/>
          </a:p>
          <a:p>
            <a:r>
              <a:rPr lang="ru-RU" dirty="0"/>
              <a:t>Часть компилятора, преобразующая содержимое единицы трансляции в последовательность лексем языка Си</a:t>
            </a:r>
          </a:p>
          <a:p>
            <a:endParaRPr lang="ru-RU" dirty="0"/>
          </a:p>
          <a:p>
            <a:r>
              <a:rPr lang="ru-RU" dirty="0"/>
              <a:t>Этапы работы: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/>
              <a:t>Замена триграфов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/>
              <a:t>Склеивание строк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/>
              <a:t>Удаление комментариев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>
                <a:solidFill>
                  <a:schemeClr val="bg1"/>
                </a:solidFill>
              </a:rPr>
              <a:t>Обработка директив</a:t>
            </a:r>
          </a:p>
        </p:txBody>
      </p:sp>
    </p:spTree>
    <p:extLst>
      <p:ext uri="{BB962C8B-B14F-4D97-AF65-F5344CB8AC3E}">
        <p14:creationId xmlns:p14="http://schemas.microsoft.com/office/powerpoint/2010/main" val="2830081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Препроцессор языка Си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Интерпретатор специального языка преобразования текстов</a:t>
            </a:r>
          </a:p>
          <a:p>
            <a:endParaRPr lang="ru-RU" dirty="0"/>
          </a:p>
          <a:p>
            <a:r>
              <a:rPr lang="ru-RU" dirty="0"/>
              <a:t>Часть компилятора, преобразующая содержимое единицы трансляции в последовательность лексем языка Си</a:t>
            </a:r>
          </a:p>
          <a:p>
            <a:endParaRPr lang="ru-RU" dirty="0"/>
          </a:p>
          <a:p>
            <a:r>
              <a:rPr lang="ru-RU" dirty="0"/>
              <a:t>Этапы работы: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/>
              <a:t>Замена триграфов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/>
              <a:t>Склеивание строк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/>
              <a:t>Удаление комментариев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/>
              <a:t>Обработка директив</a:t>
            </a:r>
          </a:p>
        </p:txBody>
      </p:sp>
    </p:spTree>
    <p:extLst>
      <p:ext uri="{BB962C8B-B14F-4D97-AF65-F5344CB8AC3E}">
        <p14:creationId xmlns:p14="http://schemas.microsoft.com/office/powerpoint/2010/main" val="25994675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Триграфы языка Си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Триграфами языка Си называются </a:t>
            </a:r>
            <a:r>
              <a:rPr lang="en-US" dirty="0"/>
              <a:t>9 </a:t>
            </a:r>
            <a:r>
              <a:rPr lang="ru-RU" dirty="0"/>
              <a:t>последовательностей</a:t>
            </a:r>
            <a:r>
              <a:rPr lang="en-US" dirty="0"/>
              <a:t> </a:t>
            </a:r>
            <a:r>
              <a:rPr lang="ru-RU" dirty="0"/>
              <a:t>символов, начинающихся с ??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Обычно замена </a:t>
            </a:r>
            <a:r>
              <a:rPr lang="ru-RU" dirty="0" err="1"/>
              <a:t>триграфов</a:t>
            </a:r>
            <a:r>
              <a:rPr lang="ru-RU" dirty="0"/>
              <a:t> отключена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3608332"/>
              </p:ext>
            </p:extLst>
          </p:nvPr>
        </p:nvGraphicFramePr>
        <p:xfrm>
          <a:off x="609600" y="2780928"/>
          <a:ext cx="10972800" cy="2065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3200" dirty="0"/>
                        <a:t>Триграф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ASCII</a:t>
                      </a:r>
                      <a:endParaRPr lang="ru-RU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dirty="0"/>
                        <a:t>Триграф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ASCII</a:t>
                      </a:r>
                      <a:endParaRPr lang="ru-RU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dirty="0"/>
                        <a:t>Триграф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ASCII</a:t>
                      </a:r>
                      <a:endParaRPr lang="ru-RU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??=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#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??(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[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??&lt;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{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??/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\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??)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]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??&gt;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}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??'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^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??!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|</a:t>
                      </a:r>
                      <a:endParaRPr lang="ru-RU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??-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~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407368" y="1417638"/>
            <a:ext cx="11449272" cy="48916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341690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Триграфы языка Си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Триграфами языка Си называются </a:t>
            </a:r>
            <a:r>
              <a:rPr lang="en-US" dirty="0"/>
              <a:t>9 </a:t>
            </a:r>
            <a:r>
              <a:rPr lang="ru-RU" dirty="0"/>
              <a:t>последовательностей</a:t>
            </a:r>
            <a:r>
              <a:rPr lang="en-US" dirty="0"/>
              <a:t> </a:t>
            </a:r>
            <a:r>
              <a:rPr lang="ru-RU" dirty="0"/>
              <a:t>символов, начинающихся с ??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Обычно замена </a:t>
            </a:r>
            <a:r>
              <a:rPr lang="ru-RU" dirty="0" err="1"/>
              <a:t>триграфов</a:t>
            </a:r>
            <a:r>
              <a:rPr lang="ru-RU" dirty="0"/>
              <a:t> отключена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3608332"/>
              </p:ext>
            </p:extLst>
          </p:nvPr>
        </p:nvGraphicFramePr>
        <p:xfrm>
          <a:off x="609600" y="2780928"/>
          <a:ext cx="10972800" cy="2065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3200" dirty="0"/>
                        <a:t>Триграф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ASCII</a:t>
                      </a:r>
                      <a:endParaRPr lang="ru-RU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dirty="0"/>
                        <a:t>Триграф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ASCII</a:t>
                      </a:r>
                      <a:endParaRPr lang="ru-RU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dirty="0"/>
                        <a:t>Триграф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ASCII</a:t>
                      </a:r>
                      <a:endParaRPr lang="ru-RU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??=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#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??(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[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??&lt;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{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??/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\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??)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]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??&gt;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}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??'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^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??!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|</a:t>
                      </a:r>
                      <a:endParaRPr lang="ru-RU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??-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~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407368" y="2636912"/>
            <a:ext cx="11449272" cy="36724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549693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Триграфы языка Си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Триграфами языка Си называются </a:t>
            </a:r>
            <a:r>
              <a:rPr lang="en-US" dirty="0"/>
              <a:t>9 </a:t>
            </a:r>
            <a:r>
              <a:rPr lang="ru-RU" dirty="0"/>
              <a:t>последовательностей</a:t>
            </a:r>
            <a:r>
              <a:rPr lang="en-US" dirty="0"/>
              <a:t> </a:t>
            </a:r>
            <a:r>
              <a:rPr lang="ru-RU" dirty="0"/>
              <a:t>символов, начинающихся с ??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Обычно замена </a:t>
            </a:r>
            <a:r>
              <a:rPr lang="ru-RU" dirty="0" err="1">
                <a:solidFill>
                  <a:schemeClr val="bg1"/>
                </a:solidFill>
              </a:rPr>
              <a:t>триграфов</a:t>
            </a:r>
            <a:r>
              <a:rPr lang="ru-RU" dirty="0">
                <a:solidFill>
                  <a:schemeClr val="bg1"/>
                </a:solidFill>
              </a:rPr>
              <a:t> отключена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3608332"/>
              </p:ext>
            </p:extLst>
          </p:nvPr>
        </p:nvGraphicFramePr>
        <p:xfrm>
          <a:off x="609600" y="2780928"/>
          <a:ext cx="10972800" cy="2065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3200" dirty="0"/>
                        <a:t>Триграф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ASCII</a:t>
                      </a:r>
                      <a:endParaRPr lang="ru-RU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dirty="0"/>
                        <a:t>Триграф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ASCII</a:t>
                      </a:r>
                      <a:endParaRPr lang="ru-RU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dirty="0"/>
                        <a:t>Триграф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ASCII</a:t>
                      </a:r>
                      <a:endParaRPr lang="ru-RU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??=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#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??(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[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??&lt;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{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??/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\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??)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]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??&gt;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}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??'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^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??!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|</a:t>
                      </a:r>
                      <a:endParaRPr lang="ru-RU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??-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~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1494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62D11-5FBE-D51F-AA01-28B9531A7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Несерьёзная часть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BF7E32-833F-E51C-F35B-7A58994EC7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1800" b="0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1800" b="0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BubbleSort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n; ++</a:t>
            </a:r>
            <a:r>
              <a:rPr lang="en-US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ru-RU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 = </a:t>
            </a:r>
            <a:r>
              <a:rPr lang="en-US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j + </a:t>
            </a:r>
            <a:r>
              <a:rPr lang="en-US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n; ++j) {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lang="ru-RU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[j] &gt; 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[j + </a:t>
            </a:r>
            <a:r>
              <a:rPr lang="en-US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 {</a:t>
            </a:r>
          </a:p>
          <a:p>
            <a:pPr marL="0" indent="0">
              <a:buNone/>
            </a:pPr>
            <a:r>
              <a:rPr lang="ru-RU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ru-RU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tmp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[j];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[j] = 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[j + </a:t>
            </a:r>
            <a:r>
              <a:rPr lang="en-US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[j + </a:t>
            </a:r>
            <a:r>
              <a:rPr lang="en-US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</a:t>
            </a:r>
            <a:r>
              <a:rPr lang="en-US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tmp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}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ru-RU" sz="18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5155AF1-E67C-7D9D-7542-355492487E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if </a:t>
            </a:r>
            <a:r>
              <a:rPr lang="en-US" sz="1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endParaRPr lang="en-US" sz="1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1800" b="0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BubbleSort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n; ++</a:t>
            </a:r>
            <a:r>
              <a:rPr lang="en-US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ru-RU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US" sz="1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 = </a:t>
            </a:r>
            <a:r>
              <a:rPr lang="en-US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j + </a:t>
            </a:r>
            <a:r>
              <a:rPr lang="en-US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n; ++j) {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ru-RU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[j] &gt; 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[j + </a:t>
            </a:r>
            <a:r>
              <a:rPr lang="en-US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 {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ru-RU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tmp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[j];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[j] = 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[j + </a:t>
            </a:r>
            <a:r>
              <a:rPr lang="en-US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[j + </a:t>
            </a:r>
            <a:r>
              <a:rPr lang="en-US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</a:t>
            </a:r>
            <a:r>
              <a:rPr lang="en-US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tmp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}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ru-RU" sz="1800" dirty="0"/>
          </a:p>
          <a:p>
            <a:endParaRPr lang="ru-RU" sz="1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72C6D3C-BF98-9F11-72C0-D24553F465E4}"/>
              </a:ext>
            </a:extLst>
          </p:cNvPr>
          <p:cNvSpPr/>
          <p:nvPr/>
        </p:nvSpPr>
        <p:spPr>
          <a:xfrm>
            <a:off x="6096000" y="1268760"/>
            <a:ext cx="5904656" cy="51845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350318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Триграфы языка Си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Триграфами языка Си называются </a:t>
            </a:r>
            <a:r>
              <a:rPr lang="en-US" dirty="0"/>
              <a:t>9 </a:t>
            </a:r>
            <a:r>
              <a:rPr lang="ru-RU" dirty="0"/>
              <a:t>последовательностей</a:t>
            </a:r>
            <a:r>
              <a:rPr lang="en-US" dirty="0"/>
              <a:t> </a:t>
            </a:r>
            <a:r>
              <a:rPr lang="ru-RU" dirty="0"/>
              <a:t>символов, начинающихся с ??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Обычно замена </a:t>
            </a:r>
            <a:r>
              <a:rPr lang="ru-RU" dirty="0" err="1"/>
              <a:t>триграфов</a:t>
            </a:r>
            <a:r>
              <a:rPr lang="ru-RU" dirty="0"/>
              <a:t> отключена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3608332"/>
              </p:ext>
            </p:extLst>
          </p:nvPr>
        </p:nvGraphicFramePr>
        <p:xfrm>
          <a:off x="609600" y="2780928"/>
          <a:ext cx="10972800" cy="2065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3200" dirty="0"/>
                        <a:t>Триграф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ASCII</a:t>
                      </a:r>
                      <a:endParaRPr lang="ru-RU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dirty="0"/>
                        <a:t>Триграф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ASCII</a:t>
                      </a:r>
                      <a:endParaRPr lang="ru-RU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dirty="0"/>
                        <a:t>Триграф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ASCII</a:t>
                      </a:r>
                      <a:endParaRPr lang="ru-RU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??=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#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??(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[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??&lt;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{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??/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\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??)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]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??&gt;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}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??'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^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??!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|</a:t>
                      </a:r>
                      <a:endParaRPr lang="ru-RU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??-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~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087771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использования </a:t>
            </a:r>
            <a:r>
              <a:rPr lang="ru-RU" dirty="0" err="1"/>
              <a:t>триграфов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solidFill>
            <a:schemeClr val="tx1"/>
          </a:solidFill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C586C0"/>
                </a:solidFill>
                <a:latin typeface="Consolas" panose="020B0609020204030204" pitchFamily="49" charset="0"/>
              </a:rPr>
              <a:t>??=include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 err="1">
                <a:solidFill>
                  <a:srgbClr val="CE9178"/>
                </a:solidFill>
                <a:latin typeface="Consolas" panose="020B0609020204030204" pitchFamily="49" charset="0"/>
              </a:rPr>
              <a:t>stdio.h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DCDCAA"/>
                </a:solidFill>
                <a:latin typeface="Consolas" panose="020B0609020204030204" pitchFamily="49" charset="0"/>
              </a:rPr>
              <a:t>main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) ??&lt;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??(</a:t>
            </a:r>
            <a:r>
              <a:rPr 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??); 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2000" dirty="0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??(</a:t>
            </a:r>
            <a:r>
              <a:rPr 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??) = 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'0'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- (??-</a:t>
            </a:r>
            <a:r>
              <a:rPr 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??'</a:t>
            </a:r>
            <a:r>
              <a:rPr 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??!</a:t>
            </a:r>
            <a:r>
              <a:rPr 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2000" dirty="0" err="1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"%c</a:t>
            </a:r>
            <a:r>
              <a:rPr lang="en-US" sz="2000" dirty="0">
                <a:solidFill>
                  <a:srgbClr val="D7BA7D"/>
                </a:solidFill>
                <a:latin typeface="Consolas" panose="020B0609020204030204" pitchFamily="49" charset="0"/>
              </a:rPr>
              <a:t>??/n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2000" dirty="0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??(</a:t>
            </a:r>
            <a:r>
              <a:rPr 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??));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20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??&gt;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solidFill>
            <a:schemeClr val="tx1"/>
          </a:solidFill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C586C0"/>
                </a:solidFill>
                <a:latin typeface="Consolas" panose="020B0609020204030204" pitchFamily="49" charset="0"/>
              </a:rPr>
              <a:t>#include</a:t>
            </a:r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 err="1">
                <a:solidFill>
                  <a:srgbClr val="CE9178"/>
                </a:solidFill>
                <a:latin typeface="Consolas" panose="020B0609020204030204" pitchFamily="49" charset="0"/>
              </a:rPr>
              <a:t>stdio.h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&gt;</a:t>
            </a:r>
            <a:endParaRPr lang="en-US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DCDCAA"/>
                </a:solidFill>
                <a:latin typeface="Consolas" panose="020B0609020204030204" pitchFamily="49" charset="0"/>
              </a:rPr>
              <a:t>main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]; 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2000" dirty="0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] = 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'0'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- (~</a:t>
            </a:r>
            <a:r>
              <a:rPr 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^</a:t>
            </a:r>
            <a:r>
              <a:rPr 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|</a:t>
            </a:r>
            <a:r>
              <a:rPr 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2000" dirty="0" err="1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"%c</a:t>
            </a:r>
            <a:r>
              <a:rPr lang="en-US" sz="2000" dirty="0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2000" dirty="0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]); 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20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} </a:t>
            </a:r>
            <a:endParaRPr lang="ru-RU" sz="2000" dirty="0"/>
          </a:p>
        </p:txBody>
      </p:sp>
      <p:sp>
        <p:nvSpPr>
          <p:cNvPr id="6" name="Rectangle 5"/>
          <p:cNvSpPr/>
          <p:nvPr/>
        </p:nvSpPr>
        <p:spPr>
          <a:xfrm>
            <a:off x="407368" y="1417638"/>
            <a:ext cx="11377264" cy="48916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047722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использования </a:t>
            </a:r>
            <a:r>
              <a:rPr lang="ru-RU" dirty="0" err="1"/>
              <a:t>триграфов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solidFill>
            <a:schemeClr val="tx1"/>
          </a:solidFill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C586C0"/>
                </a:solidFill>
                <a:latin typeface="Consolas" panose="020B0609020204030204" pitchFamily="49" charset="0"/>
              </a:rPr>
              <a:t>??=include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 err="1">
                <a:solidFill>
                  <a:srgbClr val="CE9178"/>
                </a:solidFill>
                <a:latin typeface="Consolas" panose="020B0609020204030204" pitchFamily="49" charset="0"/>
              </a:rPr>
              <a:t>stdio.h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DCDCAA"/>
                </a:solidFill>
                <a:latin typeface="Consolas" panose="020B0609020204030204" pitchFamily="49" charset="0"/>
              </a:rPr>
              <a:t>main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) ??&lt;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??(</a:t>
            </a:r>
            <a:r>
              <a:rPr 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??); 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2000" dirty="0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??(</a:t>
            </a:r>
            <a:r>
              <a:rPr 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??) = 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'0'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- (??-</a:t>
            </a:r>
            <a:r>
              <a:rPr 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??'</a:t>
            </a:r>
            <a:r>
              <a:rPr 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??!</a:t>
            </a:r>
            <a:r>
              <a:rPr 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2000" dirty="0" err="1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"%c</a:t>
            </a:r>
            <a:r>
              <a:rPr lang="en-US" sz="2000" dirty="0">
                <a:solidFill>
                  <a:srgbClr val="D7BA7D"/>
                </a:solidFill>
                <a:latin typeface="Consolas" panose="020B0609020204030204" pitchFamily="49" charset="0"/>
              </a:rPr>
              <a:t>??/n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2000" dirty="0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??(</a:t>
            </a:r>
            <a:r>
              <a:rPr 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??));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20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??&gt;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solidFill>
            <a:schemeClr val="tx1"/>
          </a:solidFill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C586C0"/>
                </a:solidFill>
                <a:latin typeface="Consolas" panose="020B0609020204030204" pitchFamily="49" charset="0"/>
              </a:rPr>
              <a:t>#include</a:t>
            </a:r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 err="1">
                <a:solidFill>
                  <a:srgbClr val="CE9178"/>
                </a:solidFill>
                <a:latin typeface="Consolas" panose="020B0609020204030204" pitchFamily="49" charset="0"/>
              </a:rPr>
              <a:t>stdio.h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&gt;</a:t>
            </a:r>
            <a:endParaRPr lang="en-US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DCDCAA"/>
                </a:solidFill>
                <a:latin typeface="Consolas" panose="020B0609020204030204" pitchFamily="49" charset="0"/>
              </a:rPr>
              <a:t>main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]; 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2000" dirty="0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] = 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'0'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- (~</a:t>
            </a:r>
            <a:r>
              <a:rPr 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^</a:t>
            </a:r>
            <a:r>
              <a:rPr 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|</a:t>
            </a:r>
            <a:r>
              <a:rPr 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2000" dirty="0" err="1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"%c</a:t>
            </a:r>
            <a:r>
              <a:rPr lang="en-US" sz="2000" dirty="0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2000" dirty="0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]); 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20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} </a:t>
            </a:r>
            <a:endParaRPr lang="ru-RU" sz="2000" dirty="0"/>
          </a:p>
        </p:txBody>
      </p:sp>
      <p:sp>
        <p:nvSpPr>
          <p:cNvPr id="6" name="Rectangle 5"/>
          <p:cNvSpPr/>
          <p:nvPr/>
        </p:nvSpPr>
        <p:spPr>
          <a:xfrm>
            <a:off x="6096000" y="1417638"/>
            <a:ext cx="5688632" cy="48916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110082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использования </a:t>
            </a:r>
            <a:r>
              <a:rPr lang="ru-RU" dirty="0" err="1"/>
              <a:t>триграфов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solidFill>
            <a:schemeClr val="tx1"/>
          </a:solidFill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C586C0"/>
                </a:solidFill>
                <a:latin typeface="Consolas" panose="020B0609020204030204" pitchFamily="49" charset="0"/>
              </a:rPr>
              <a:t>??=include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 err="1">
                <a:solidFill>
                  <a:srgbClr val="CE9178"/>
                </a:solidFill>
                <a:latin typeface="Consolas" panose="020B0609020204030204" pitchFamily="49" charset="0"/>
              </a:rPr>
              <a:t>stdio.h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DCDCAA"/>
                </a:solidFill>
                <a:latin typeface="Consolas" panose="020B0609020204030204" pitchFamily="49" charset="0"/>
              </a:rPr>
              <a:t>main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) ??&lt;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??(</a:t>
            </a:r>
            <a:r>
              <a:rPr 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??); 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2000" dirty="0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??(</a:t>
            </a:r>
            <a:r>
              <a:rPr 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??) = 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'0'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- (??-</a:t>
            </a:r>
            <a:r>
              <a:rPr 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??'</a:t>
            </a:r>
            <a:r>
              <a:rPr 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??!</a:t>
            </a:r>
            <a:r>
              <a:rPr 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2000" dirty="0" err="1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"%c</a:t>
            </a:r>
            <a:r>
              <a:rPr lang="en-US" sz="2000" dirty="0">
                <a:solidFill>
                  <a:srgbClr val="D7BA7D"/>
                </a:solidFill>
                <a:latin typeface="Consolas" panose="020B0609020204030204" pitchFamily="49" charset="0"/>
              </a:rPr>
              <a:t>??/n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2000" dirty="0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??(</a:t>
            </a:r>
            <a:r>
              <a:rPr 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??));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20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??&gt;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solidFill>
            <a:schemeClr val="tx1"/>
          </a:solidFill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C586C0"/>
                </a:solidFill>
                <a:latin typeface="Consolas" panose="020B0609020204030204" pitchFamily="49" charset="0"/>
              </a:rPr>
              <a:t>#include</a:t>
            </a:r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 err="1">
                <a:solidFill>
                  <a:srgbClr val="CE9178"/>
                </a:solidFill>
                <a:latin typeface="Consolas" panose="020B0609020204030204" pitchFamily="49" charset="0"/>
              </a:rPr>
              <a:t>stdio.h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&gt;</a:t>
            </a:r>
            <a:endParaRPr lang="en-US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DCDCAA"/>
                </a:solidFill>
                <a:latin typeface="Consolas" panose="020B0609020204030204" pitchFamily="49" charset="0"/>
              </a:rPr>
              <a:t>main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]; 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2000" dirty="0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] = 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'0'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- (~</a:t>
            </a:r>
            <a:r>
              <a:rPr 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^</a:t>
            </a:r>
            <a:r>
              <a:rPr 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|</a:t>
            </a:r>
            <a:r>
              <a:rPr 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2000" dirty="0" err="1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"%c</a:t>
            </a:r>
            <a:r>
              <a:rPr lang="en-US" sz="2000" dirty="0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2000" dirty="0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]); 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20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} 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21577682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Склеивание строк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Строка единицы трансляции, заканчивающаяся обратной наклонной чертой \, соединяется со следующей строкой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сам символ </a:t>
            </a:r>
            <a:r>
              <a:rPr lang="en-US" dirty="0">
                <a:solidFill>
                  <a:schemeClr val="bg1"/>
                </a:solidFill>
              </a:rPr>
              <a:t>\ </a:t>
            </a:r>
            <a:r>
              <a:rPr lang="ru-RU" dirty="0">
                <a:solidFill>
                  <a:schemeClr val="bg1"/>
                </a:solidFill>
              </a:rPr>
              <a:t>и переход на новую строку удаляются</a:t>
            </a:r>
          </a:p>
        </p:txBody>
      </p:sp>
    </p:spTree>
    <p:extLst>
      <p:ext uri="{BB962C8B-B14F-4D97-AF65-F5344CB8AC3E}">
        <p14:creationId xmlns:p14="http://schemas.microsoft.com/office/powerpoint/2010/main" val="9753885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Склеивание строк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ru-RU" dirty="0"/>
              <a:t>Строка единицы трансляции, заканчивающаяся обратной наклонной чертой \, соединяется со следующей строкой</a:t>
            </a:r>
            <a:endParaRPr lang="en-US" dirty="0"/>
          </a:p>
          <a:p>
            <a:pPr lvl="1"/>
            <a:r>
              <a:rPr lang="ru-RU" dirty="0">
                <a:solidFill>
                  <a:schemeClr val="bg1"/>
                </a:solidFill>
              </a:rPr>
              <a:t>сам символ </a:t>
            </a:r>
            <a:r>
              <a:rPr lang="en-US" dirty="0">
                <a:solidFill>
                  <a:schemeClr val="bg1"/>
                </a:solidFill>
              </a:rPr>
              <a:t>\ </a:t>
            </a:r>
            <a:r>
              <a:rPr lang="ru-RU" dirty="0">
                <a:solidFill>
                  <a:schemeClr val="bg1"/>
                </a:solidFill>
              </a:rPr>
              <a:t>и переход на новую строку удаляются</a:t>
            </a:r>
          </a:p>
        </p:txBody>
      </p:sp>
    </p:spTree>
    <p:extLst>
      <p:ext uri="{BB962C8B-B14F-4D97-AF65-F5344CB8AC3E}">
        <p14:creationId xmlns:p14="http://schemas.microsoft.com/office/powerpoint/2010/main" val="402955699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Склеивание строк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ru-RU" dirty="0"/>
              <a:t>Строка единицы трансляции, заканчивающаяся обратной наклонной чертой \, соединяется со следующей строкой</a:t>
            </a:r>
            <a:endParaRPr lang="en-US" dirty="0"/>
          </a:p>
          <a:p>
            <a:pPr lvl="1"/>
            <a:r>
              <a:rPr lang="ru-RU" dirty="0"/>
              <a:t>сам символ </a:t>
            </a:r>
            <a:r>
              <a:rPr lang="en-US" dirty="0"/>
              <a:t>\ </a:t>
            </a:r>
            <a:r>
              <a:rPr lang="ru-RU" dirty="0"/>
              <a:t>и переход на новую строку удаляются</a:t>
            </a:r>
          </a:p>
        </p:txBody>
      </p:sp>
    </p:spTree>
    <p:extLst>
      <p:ext uri="{BB962C8B-B14F-4D97-AF65-F5344CB8AC3E}">
        <p14:creationId xmlns:p14="http://schemas.microsoft.com/office/powerpoint/2010/main" val="14423038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Удаление комментариев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Символы единицы трансляции, образующие комментарий на языке Си, заменяются на один пробел</a:t>
            </a:r>
          </a:p>
        </p:txBody>
      </p:sp>
    </p:spTree>
    <p:extLst>
      <p:ext uri="{BB962C8B-B14F-4D97-AF65-F5344CB8AC3E}">
        <p14:creationId xmlns:p14="http://schemas.microsoft.com/office/powerpoint/2010/main" val="213175987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Удаление комментариев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ru-RU" dirty="0"/>
              <a:t>Символы единицы трансляции, образующие комментарий на языке Си, заменяются на один пробел</a:t>
            </a:r>
          </a:p>
        </p:txBody>
      </p:sp>
    </p:spTree>
    <p:extLst>
      <p:ext uri="{BB962C8B-B14F-4D97-AF65-F5344CB8AC3E}">
        <p14:creationId xmlns:p14="http://schemas.microsoft.com/office/powerpoint/2010/main" val="369950569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 </a:t>
            </a:r>
            <a:r>
              <a:rPr lang="ru-RU" dirty="0" err="1"/>
              <a:t>препроцессирования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solidFill>
            <a:schemeClr val="tx1"/>
          </a:solidFill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ru-RU" dirty="0">
                <a:solidFill>
                  <a:srgbClr val="6A9955"/>
                </a:solidFill>
                <a:latin typeface="Consolas" panose="020B0609020204030204" pitchFamily="49" charset="0"/>
              </a:rPr>
              <a:t>// Будет ли исполнена </a:t>
            </a:r>
          </a:p>
          <a:p>
            <a:pPr marL="0" indent="0">
              <a:buNone/>
            </a:pPr>
            <a:r>
              <a:rPr lang="ru-RU" dirty="0">
                <a:solidFill>
                  <a:srgbClr val="6A9955"/>
                </a:solidFill>
                <a:latin typeface="Consolas" panose="020B0609020204030204" pitchFamily="49" charset="0"/>
              </a:rPr>
              <a:t>// следующая строка??????/</a:t>
            </a:r>
            <a:endParaRPr lang="ru-RU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D4D4D4"/>
                </a:solidFill>
                <a:latin typeface="Consolas" panose="020B0609020204030204" pitchFamily="49" charset="0"/>
              </a:rPr>
              <a:t>a++;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 anchor="ctr">
            <a:normAutofit/>
          </a:bodyPr>
          <a:lstStyle/>
          <a:p>
            <a:r>
              <a:rPr lang="ru-RU" dirty="0"/>
              <a:t>Если включена замена </a:t>
            </a:r>
            <a:r>
              <a:rPr lang="ru-RU" dirty="0" err="1"/>
              <a:t>триграфов</a:t>
            </a:r>
            <a:r>
              <a:rPr lang="ru-RU" dirty="0"/>
              <a:t>, то не будет:</a:t>
            </a:r>
          </a:p>
          <a:p>
            <a:pPr lvl="1"/>
            <a:r>
              <a:rPr lang="ru-RU" dirty="0" err="1"/>
              <a:t>триграф</a:t>
            </a:r>
            <a:r>
              <a:rPr lang="ru-RU" dirty="0"/>
              <a:t> ??/ будет заменен на \ в конце строки</a:t>
            </a:r>
          </a:p>
          <a:p>
            <a:pPr lvl="1"/>
            <a:r>
              <a:rPr lang="ru-RU" dirty="0"/>
              <a:t>склеивание строк продлит комментарий на следующую строку и a++; станет частью комментария</a:t>
            </a:r>
          </a:p>
          <a:p>
            <a:pPr lvl="1"/>
            <a:r>
              <a:rPr lang="ru-RU" dirty="0"/>
              <a:t>комментарий будет заменен на пробел</a:t>
            </a:r>
          </a:p>
        </p:txBody>
      </p:sp>
      <p:sp>
        <p:nvSpPr>
          <p:cNvPr id="6" name="Rectangle 5"/>
          <p:cNvSpPr/>
          <p:nvPr/>
        </p:nvSpPr>
        <p:spPr>
          <a:xfrm>
            <a:off x="407368" y="1417638"/>
            <a:ext cx="11377264" cy="48916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0517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62D11-5FBE-D51F-AA01-28B9531A7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Несерьёзная часть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BF7E32-833F-E51C-F35B-7A58994EC7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if </a:t>
            </a:r>
            <a:r>
              <a:rPr lang="en-US" sz="1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endParaRPr lang="en-US" sz="1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1800" b="0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BubbleSort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n; ++</a:t>
            </a:r>
            <a:r>
              <a:rPr lang="en-US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ru-RU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 = </a:t>
            </a:r>
            <a:r>
              <a:rPr lang="en-US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j + </a:t>
            </a:r>
            <a:r>
              <a:rPr lang="en-US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n; ++j) {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lang="ru-RU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[j] &gt; 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[j + </a:t>
            </a:r>
            <a:r>
              <a:rPr lang="en-US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 {</a:t>
            </a:r>
          </a:p>
          <a:p>
            <a:pPr marL="0" indent="0">
              <a:buNone/>
            </a:pPr>
            <a:r>
              <a:rPr lang="ru-RU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ru-RU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tmp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[j];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[j] = 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[j + </a:t>
            </a:r>
            <a:r>
              <a:rPr lang="en-US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[j + </a:t>
            </a:r>
            <a:r>
              <a:rPr lang="en-US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</a:t>
            </a:r>
            <a:r>
              <a:rPr lang="en-US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tmp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}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ru-RU" sz="18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5155AF1-E67C-7D9D-7542-355492487E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if </a:t>
            </a:r>
            <a:r>
              <a:rPr lang="en-US" sz="1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endParaRPr lang="en-US" sz="1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1800" b="0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BubbleSort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n; ++</a:t>
            </a:r>
            <a:r>
              <a:rPr lang="en-US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ru-RU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US" sz="1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 = </a:t>
            </a:r>
            <a:r>
              <a:rPr lang="en-US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j + </a:t>
            </a:r>
            <a:r>
              <a:rPr lang="en-US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n; ++j) {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ru-RU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[j] &gt; 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[j + </a:t>
            </a:r>
            <a:r>
              <a:rPr lang="en-US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 {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ru-RU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tmp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[j];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[j] = 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[j + </a:t>
            </a:r>
            <a:r>
              <a:rPr lang="en-US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[j + </a:t>
            </a:r>
            <a:r>
              <a:rPr lang="en-US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</a:t>
            </a:r>
            <a:r>
              <a:rPr lang="en-US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tmp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}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ru-RU" sz="1800" dirty="0"/>
          </a:p>
          <a:p>
            <a:endParaRPr lang="ru-RU" sz="18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62AEFD-F7BC-6F9F-E33B-615C7AEF9476}"/>
              </a:ext>
            </a:extLst>
          </p:cNvPr>
          <p:cNvSpPr/>
          <p:nvPr/>
        </p:nvSpPr>
        <p:spPr>
          <a:xfrm>
            <a:off x="6096000" y="1268760"/>
            <a:ext cx="5904656" cy="51845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721728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 </a:t>
            </a:r>
            <a:r>
              <a:rPr lang="ru-RU" dirty="0" err="1"/>
              <a:t>препроцессирования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solidFill>
            <a:schemeClr val="tx1"/>
          </a:solidFill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ru-RU" dirty="0">
                <a:solidFill>
                  <a:srgbClr val="6A9955"/>
                </a:solidFill>
                <a:latin typeface="Consolas" panose="020B0609020204030204" pitchFamily="49" charset="0"/>
              </a:rPr>
              <a:t>// Будет ли исполнена </a:t>
            </a:r>
          </a:p>
          <a:p>
            <a:pPr marL="0" indent="0">
              <a:buNone/>
            </a:pPr>
            <a:r>
              <a:rPr lang="ru-RU" dirty="0">
                <a:solidFill>
                  <a:srgbClr val="6A9955"/>
                </a:solidFill>
                <a:latin typeface="Consolas" panose="020B0609020204030204" pitchFamily="49" charset="0"/>
              </a:rPr>
              <a:t>// следующая строка??????/</a:t>
            </a:r>
            <a:endParaRPr lang="ru-RU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D4D4D4"/>
                </a:solidFill>
                <a:latin typeface="Consolas" panose="020B0609020204030204" pitchFamily="49" charset="0"/>
              </a:rPr>
              <a:t>a++;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 anchor="ctr">
            <a:normAutofit/>
          </a:bodyPr>
          <a:lstStyle/>
          <a:p>
            <a:r>
              <a:rPr lang="ru-RU" dirty="0"/>
              <a:t>Если включена замена </a:t>
            </a:r>
            <a:r>
              <a:rPr lang="ru-RU" dirty="0" err="1"/>
              <a:t>триграфов</a:t>
            </a:r>
            <a:r>
              <a:rPr lang="ru-RU" dirty="0"/>
              <a:t>, то не будет:</a:t>
            </a:r>
          </a:p>
          <a:p>
            <a:pPr lvl="1"/>
            <a:r>
              <a:rPr lang="ru-RU" dirty="0" err="1"/>
              <a:t>триграф</a:t>
            </a:r>
            <a:r>
              <a:rPr lang="ru-RU" dirty="0"/>
              <a:t> ??/ будет заменен на \ в конце строки</a:t>
            </a:r>
          </a:p>
          <a:p>
            <a:pPr lvl="1"/>
            <a:r>
              <a:rPr lang="ru-RU" dirty="0"/>
              <a:t>склеивание строк продлит комментарий на следующую строку и a++; станет частью комментария</a:t>
            </a:r>
          </a:p>
          <a:p>
            <a:pPr lvl="1"/>
            <a:r>
              <a:rPr lang="ru-RU" dirty="0"/>
              <a:t>комментарий будет заменен на пробел</a:t>
            </a:r>
          </a:p>
        </p:txBody>
      </p:sp>
      <p:sp>
        <p:nvSpPr>
          <p:cNvPr id="6" name="Rectangle 5"/>
          <p:cNvSpPr/>
          <p:nvPr/>
        </p:nvSpPr>
        <p:spPr>
          <a:xfrm>
            <a:off x="6197600" y="1417638"/>
            <a:ext cx="5587032" cy="48916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060131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 </a:t>
            </a:r>
            <a:r>
              <a:rPr lang="ru-RU" dirty="0" err="1"/>
              <a:t>препроцессирования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solidFill>
            <a:schemeClr val="tx1"/>
          </a:solidFill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ru-RU" dirty="0">
                <a:solidFill>
                  <a:srgbClr val="6A9955"/>
                </a:solidFill>
                <a:latin typeface="Consolas" panose="020B0609020204030204" pitchFamily="49" charset="0"/>
              </a:rPr>
              <a:t>// Будет ли исполнена </a:t>
            </a:r>
          </a:p>
          <a:p>
            <a:pPr marL="0" indent="0">
              <a:buNone/>
            </a:pPr>
            <a:r>
              <a:rPr lang="ru-RU" dirty="0">
                <a:solidFill>
                  <a:srgbClr val="6A9955"/>
                </a:solidFill>
                <a:latin typeface="Consolas" panose="020B0609020204030204" pitchFamily="49" charset="0"/>
              </a:rPr>
              <a:t>// следующая строка??????/</a:t>
            </a:r>
            <a:endParaRPr lang="ru-RU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D4D4D4"/>
                </a:solidFill>
                <a:latin typeface="Consolas" panose="020B0609020204030204" pitchFamily="49" charset="0"/>
              </a:rPr>
              <a:t>a++;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 anchor="ctr">
            <a:normAutofit/>
          </a:bodyPr>
          <a:lstStyle/>
          <a:p>
            <a:r>
              <a:rPr lang="ru-RU" dirty="0"/>
              <a:t>Если включена замена </a:t>
            </a:r>
            <a:r>
              <a:rPr lang="ru-RU" dirty="0" err="1"/>
              <a:t>триграфов</a:t>
            </a:r>
            <a:r>
              <a:rPr lang="ru-RU" dirty="0"/>
              <a:t>, то не будет:</a:t>
            </a:r>
          </a:p>
          <a:p>
            <a:pPr lvl="1"/>
            <a:r>
              <a:rPr lang="ru-RU" dirty="0" err="1">
                <a:solidFill>
                  <a:schemeClr val="bg1"/>
                </a:solidFill>
              </a:rPr>
              <a:t>триграф</a:t>
            </a:r>
            <a:r>
              <a:rPr lang="ru-RU" dirty="0">
                <a:solidFill>
                  <a:schemeClr val="bg1"/>
                </a:solidFill>
              </a:rPr>
              <a:t> ??/ будет заменен на \ в конце строки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склеивание строк продлит комментарий на следующую строку и a++; станет частью комментария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комментарий будет заменен на пробел</a:t>
            </a:r>
          </a:p>
        </p:txBody>
      </p:sp>
    </p:spTree>
    <p:extLst>
      <p:ext uri="{BB962C8B-B14F-4D97-AF65-F5344CB8AC3E}">
        <p14:creationId xmlns:p14="http://schemas.microsoft.com/office/powerpoint/2010/main" val="153628927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 </a:t>
            </a:r>
            <a:r>
              <a:rPr lang="ru-RU" dirty="0" err="1"/>
              <a:t>препроцессирования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solidFill>
            <a:schemeClr val="tx1"/>
          </a:solidFill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ru-RU" dirty="0">
                <a:solidFill>
                  <a:srgbClr val="6A9955"/>
                </a:solidFill>
                <a:latin typeface="Consolas" panose="020B0609020204030204" pitchFamily="49" charset="0"/>
              </a:rPr>
              <a:t>// Будет ли исполнена </a:t>
            </a:r>
          </a:p>
          <a:p>
            <a:pPr marL="0" indent="0">
              <a:buNone/>
            </a:pPr>
            <a:r>
              <a:rPr lang="ru-RU" dirty="0">
                <a:solidFill>
                  <a:srgbClr val="6A9955"/>
                </a:solidFill>
                <a:latin typeface="Consolas" panose="020B0609020204030204" pitchFamily="49" charset="0"/>
              </a:rPr>
              <a:t>// следующая строка??????/</a:t>
            </a:r>
            <a:endParaRPr lang="ru-RU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D4D4D4"/>
                </a:solidFill>
                <a:latin typeface="Consolas" panose="020B0609020204030204" pitchFamily="49" charset="0"/>
              </a:rPr>
              <a:t>a++;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 anchor="ctr">
            <a:normAutofit/>
          </a:bodyPr>
          <a:lstStyle/>
          <a:p>
            <a:r>
              <a:rPr lang="ru-RU" dirty="0"/>
              <a:t>Если включена замена </a:t>
            </a:r>
            <a:r>
              <a:rPr lang="ru-RU" dirty="0" err="1"/>
              <a:t>триграфов</a:t>
            </a:r>
            <a:r>
              <a:rPr lang="ru-RU" dirty="0"/>
              <a:t>, то не будет:</a:t>
            </a:r>
          </a:p>
          <a:p>
            <a:pPr lvl="1"/>
            <a:r>
              <a:rPr lang="ru-RU" dirty="0" err="1"/>
              <a:t>триграф</a:t>
            </a:r>
            <a:r>
              <a:rPr lang="ru-RU" dirty="0"/>
              <a:t> ??/ будет заменен на \ в конце строки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склеивание строк продлит комментарий на следующую строку и a++; станет частью комментария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комментарий будет заменен на пробел</a:t>
            </a:r>
          </a:p>
        </p:txBody>
      </p:sp>
    </p:spTree>
    <p:extLst>
      <p:ext uri="{BB962C8B-B14F-4D97-AF65-F5344CB8AC3E}">
        <p14:creationId xmlns:p14="http://schemas.microsoft.com/office/powerpoint/2010/main" val="280484920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 </a:t>
            </a:r>
            <a:r>
              <a:rPr lang="ru-RU" dirty="0" err="1"/>
              <a:t>препроцессирования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solidFill>
            <a:schemeClr val="tx1"/>
          </a:solidFill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ru-RU" dirty="0">
                <a:solidFill>
                  <a:srgbClr val="6A9955"/>
                </a:solidFill>
                <a:latin typeface="Consolas" panose="020B0609020204030204" pitchFamily="49" charset="0"/>
              </a:rPr>
              <a:t>// Будет ли исполнена </a:t>
            </a:r>
          </a:p>
          <a:p>
            <a:pPr marL="0" indent="0">
              <a:buNone/>
            </a:pPr>
            <a:r>
              <a:rPr lang="ru-RU" dirty="0">
                <a:solidFill>
                  <a:srgbClr val="6A9955"/>
                </a:solidFill>
                <a:latin typeface="Consolas" panose="020B0609020204030204" pitchFamily="49" charset="0"/>
              </a:rPr>
              <a:t>// следующая строка??????/</a:t>
            </a:r>
            <a:endParaRPr lang="ru-RU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D4D4D4"/>
                </a:solidFill>
                <a:latin typeface="Consolas" panose="020B0609020204030204" pitchFamily="49" charset="0"/>
              </a:rPr>
              <a:t>a++;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 anchor="ctr">
            <a:normAutofit/>
          </a:bodyPr>
          <a:lstStyle/>
          <a:p>
            <a:r>
              <a:rPr lang="ru-RU" dirty="0"/>
              <a:t>Если включена замена </a:t>
            </a:r>
            <a:r>
              <a:rPr lang="ru-RU" dirty="0" err="1"/>
              <a:t>триграфов</a:t>
            </a:r>
            <a:r>
              <a:rPr lang="ru-RU" dirty="0"/>
              <a:t>, то не будет:</a:t>
            </a:r>
          </a:p>
          <a:p>
            <a:pPr lvl="1"/>
            <a:r>
              <a:rPr lang="ru-RU" dirty="0" err="1"/>
              <a:t>триграф</a:t>
            </a:r>
            <a:r>
              <a:rPr lang="ru-RU" dirty="0"/>
              <a:t> ??/ будет заменен на \ в конце строки</a:t>
            </a:r>
          </a:p>
          <a:p>
            <a:pPr lvl="1"/>
            <a:r>
              <a:rPr lang="ru-RU" dirty="0"/>
              <a:t>склеивание строк продлит комментарий на следующую строку и a++; станет частью комментария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комментарий будет заменен на пробел</a:t>
            </a:r>
          </a:p>
        </p:txBody>
      </p:sp>
    </p:spTree>
    <p:extLst>
      <p:ext uri="{BB962C8B-B14F-4D97-AF65-F5344CB8AC3E}">
        <p14:creationId xmlns:p14="http://schemas.microsoft.com/office/powerpoint/2010/main" val="355610015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 </a:t>
            </a:r>
            <a:r>
              <a:rPr lang="ru-RU" dirty="0" err="1"/>
              <a:t>препроцессирования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solidFill>
            <a:schemeClr val="tx1"/>
          </a:solidFill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ru-RU" dirty="0">
                <a:solidFill>
                  <a:srgbClr val="6A9955"/>
                </a:solidFill>
                <a:latin typeface="Consolas" panose="020B0609020204030204" pitchFamily="49" charset="0"/>
              </a:rPr>
              <a:t>// Будет ли исполнена </a:t>
            </a:r>
          </a:p>
          <a:p>
            <a:pPr marL="0" indent="0">
              <a:buNone/>
            </a:pPr>
            <a:r>
              <a:rPr lang="ru-RU" dirty="0">
                <a:solidFill>
                  <a:srgbClr val="6A9955"/>
                </a:solidFill>
                <a:latin typeface="Consolas" panose="020B0609020204030204" pitchFamily="49" charset="0"/>
              </a:rPr>
              <a:t>// следующая строка??????/</a:t>
            </a:r>
            <a:endParaRPr lang="ru-RU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D4D4D4"/>
                </a:solidFill>
                <a:latin typeface="Consolas" panose="020B0609020204030204" pitchFamily="49" charset="0"/>
              </a:rPr>
              <a:t>a++;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 anchor="ctr">
            <a:normAutofit/>
          </a:bodyPr>
          <a:lstStyle/>
          <a:p>
            <a:r>
              <a:rPr lang="ru-RU" dirty="0"/>
              <a:t>Если включена замена </a:t>
            </a:r>
            <a:r>
              <a:rPr lang="ru-RU" dirty="0" err="1"/>
              <a:t>триграфов</a:t>
            </a:r>
            <a:r>
              <a:rPr lang="ru-RU" dirty="0"/>
              <a:t>, то не будет:</a:t>
            </a:r>
          </a:p>
          <a:p>
            <a:pPr lvl="1"/>
            <a:r>
              <a:rPr lang="ru-RU" dirty="0" err="1"/>
              <a:t>триграф</a:t>
            </a:r>
            <a:r>
              <a:rPr lang="ru-RU" dirty="0"/>
              <a:t> ??/ будет заменен на \ в конце строки</a:t>
            </a:r>
          </a:p>
          <a:p>
            <a:pPr lvl="1"/>
            <a:r>
              <a:rPr lang="ru-RU" dirty="0"/>
              <a:t>склеивание строк продлит комментарий на следующую строку и a++; станет частью комментария</a:t>
            </a:r>
          </a:p>
          <a:p>
            <a:pPr lvl="1"/>
            <a:r>
              <a:rPr lang="ru-RU" dirty="0"/>
              <a:t>комментарий будет заменен на пробел</a:t>
            </a:r>
          </a:p>
        </p:txBody>
      </p:sp>
    </p:spTree>
    <p:extLst>
      <p:ext uri="{BB962C8B-B14F-4D97-AF65-F5344CB8AC3E}">
        <p14:creationId xmlns:p14="http://schemas.microsoft.com/office/powerpoint/2010/main" val="202930194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Директивы препроцессора языка Си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Объединение двух единиц трансляции в одну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Выбор диапазона строк для дальнейшего </a:t>
            </a:r>
            <a:r>
              <a:rPr lang="ru-RU" dirty="0" err="1">
                <a:solidFill>
                  <a:schemeClr val="bg1"/>
                </a:solidFill>
              </a:rPr>
              <a:t>препроцессирования</a:t>
            </a:r>
            <a:r>
              <a:rPr lang="ru-RU" dirty="0">
                <a:solidFill>
                  <a:schemeClr val="bg1"/>
                </a:solidFill>
              </a:rPr>
              <a:t> («условная компиляция»)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Контекстная замена с подстановочными знаками («макро подстановка»)</a:t>
            </a:r>
          </a:p>
        </p:txBody>
      </p:sp>
    </p:spTree>
    <p:extLst>
      <p:ext uri="{BB962C8B-B14F-4D97-AF65-F5344CB8AC3E}">
        <p14:creationId xmlns:p14="http://schemas.microsoft.com/office/powerpoint/2010/main" val="221878391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Директивы препроцессора языка Си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Объединение двух единиц трансляции в одну</a:t>
            </a: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Выбор диапазона строк для дальнейшего </a:t>
            </a:r>
            <a:r>
              <a:rPr lang="ru-RU" dirty="0" err="1">
                <a:solidFill>
                  <a:schemeClr val="bg1"/>
                </a:solidFill>
              </a:rPr>
              <a:t>препроцессирования</a:t>
            </a:r>
            <a:r>
              <a:rPr lang="ru-RU" dirty="0">
                <a:solidFill>
                  <a:schemeClr val="bg1"/>
                </a:solidFill>
              </a:rPr>
              <a:t> («условная компиляция»)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Контекстная замена с подстановочными знаками («макро подстановка»)</a:t>
            </a:r>
          </a:p>
        </p:txBody>
      </p:sp>
    </p:spTree>
    <p:extLst>
      <p:ext uri="{BB962C8B-B14F-4D97-AF65-F5344CB8AC3E}">
        <p14:creationId xmlns:p14="http://schemas.microsoft.com/office/powerpoint/2010/main" val="32364581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Директивы препроцессора языка Си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Объединение двух единиц трансляции в одну</a:t>
            </a:r>
          </a:p>
          <a:p>
            <a:endParaRPr lang="ru-RU" dirty="0"/>
          </a:p>
          <a:p>
            <a:r>
              <a:rPr lang="ru-RU" dirty="0"/>
              <a:t>Выбор диапазона строк для дальнейшего </a:t>
            </a:r>
            <a:r>
              <a:rPr lang="ru-RU" dirty="0" err="1"/>
              <a:t>препроцессирования</a:t>
            </a:r>
            <a:r>
              <a:rPr lang="ru-RU" dirty="0"/>
              <a:t> («условная компиляция»)</a:t>
            </a: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Контекстная замена с подстановочными знаками («макро подстановка»)</a:t>
            </a:r>
          </a:p>
        </p:txBody>
      </p:sp>
    </p:spTree>
    <p:extLst>
      <p:ext uri="{BB962C8B-B14F-4D97-AF65-F5344CB8AC3E}">
        <p14:creationId xmlns:p14="http://schemas.microsoft.com/office/powerpoint/2010/main" val="217923615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Директивы препроцессора языка Си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Объединение двух единиц трансляции в одну</a:t>
            </a:r>
          </a:p>
          <a:p>
            <a:endParaRPr lang="ru-RU" dirty="0"/>
          </a:p>
          <a:p>
            <a:r>
              <a:rPr lang="ru-RU" dirty="0"/>
              <a:t>Выбор диапазона строк для дальнейшего </a:t>
            </a:r>
            <a:r>
              <a:rPr lang="ru-RU" dirty="0" err="1"/>
              <a:t>препроцессирования</a:t>
            </a:r>
            <a:r>
              <a:rPr lang="ru-RU" dirty="0"/>
              <a:t> («условная компиляция»)</a:t>
            </a:r>
          </a:p>
          <a:p>
            <a:endParaRPr lang="ru-RU" dirty="0"/>
          </a:p>
          <a:p>
            <a:r>
              <a:rPr lang="ru-RU" dirty="0"/>
              <a:t>Контекстная замена с подстановочными знаками («макро подстановка»)</a:t>
            </a:r>
          </a:p>
        </p:txBody>
      </p:sp>
    </p:spTree>
    <p:extLst>
      <p:ext uri="{BB962C8B-B14F-4D97-AF65-F5344CB8AC3E}">
        <p14:creationId xmlns:p14="http://schemas.microsoft.com/office/powerpoint/2010/main" val="334339703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Запись директив препроцессора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Директива – это строка, начинающаяся с </a:t>
            </a:r>
            <a:r>
              <a:rPr lang="en-US" dirty="0">
                <a:solidFill>
                  <a:schemeClr val="bg1"/>
                </a:solidFill>
              </a:rPr>
              <a:t>#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Все остальные строки являются входными данными для препроцессора языка Си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Директивы записываются на специальном языке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Язык директив </a:t>
            </a:r>
            <a:r>
              <a:rPr lang="en-US" dirty="0">
                <a:solidFill>
                  <a:schemeClr val="bg1"/>
                </a:solidFill>
              </a:rPr>
              <a:t>!= </a:t>
            </a:r>
            <a:r>
              <a:rPr lang="ru-RU" dirty="0">
                <a:solidFill>
                  <a:schemeClr val="bg1"/>
                </a:solidFill>
              </a:rPr>
              <a:t>язык Си </a:t>
            </a:r>
          </a:p>
        </p:txBody>
      </p:sp>
    </p:spTree>
    <p:extLst>
      <p:ext uri="{BB962C8B-B14F-4D97-AF65-F5344CB8AC3E}">
        <p14:creationId xmlns:p14="http://schemas.microsoft.com/office/powerpoint/2010/main" val="2038121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62D11-5FBE-D51F-AA01-28B9531A7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Несерьёзная часть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BF7E32-833F-E51C-F35B-7A58994EC7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if </a:t>
            </a:r>
            <a:r>
              <a:rPr lang="en-US" sz="1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endParaRPr lang="en-US" sz="1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1800" b="0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BubbleSort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n; ++</a:t>
            </a:r>
            <a:r>
              <a:rPr lang="en-US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ru-RU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 = </a:t>
            </a:r>
            <a:r>
              <a:rPr lang="en-US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j + </a:t>
            </a:r>
            <a:r>
              <a:rPr lang="en-US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n; ++j) {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lang="ru-RU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[j] &gt; 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[j + </a:t>
            </a:r>
            <a:r>
              <a:rPr lang="en-US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 {</a:t>
            </a:r>
          </a:p>
          <a:p>
            <a:pPr marL="0" indent="0">
              <a:buNone/>
            </a:pPr>
            <a:r>
              <a:rPr lang="ru-RU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ru-RU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tmp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[j];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[j] = 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[j + </a:t>
            </a:r>
            <a:r>
              <a:rPr lang="en-US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[j + </a:t>
            </a:r>
            <a:r>
              <a:rPr lang="en-US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</a:t>
            </a:r>
            <a:r>
              <a:rPr lang="en-US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tmp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}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ru-RU" sz="18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5155AF1-E67C-7D9D-7542-355492487E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1800" b="0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BubbleSort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n; ++</a:t>
            </a:r>
            <a:r>
              <a:rPr lang="en-US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ru-RU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US" sz="1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 = </a:t>
            </a:r>
            <a:r>
              <a:rPr lang="en-US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j + </a:t>
            </a:r>
            <a:r>
              <a:rPr lang="en-US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n; ++j) {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ru-RU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[j] &gt; 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[j + </a:t>
            </a:r>
            <a:r>
              <a:rPr lang="en-US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 {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ru-RU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tmp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[j];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[j] = 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[j + </a:t>
            </a:r>
            <a:r>
              <a:rPr lang="en-US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[j + </a:t>
            </a:r>
            <a:r>
              <a:rPr lang="en-US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</a:t>
            </a:r>
            <a:r>
              <a:rPr lang="en-US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tmp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}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ru-RU" sz="1800" dirty="0"/>
          </a:p>
          <a:p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21983311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Запись директив препроцессора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Директива – это строка, начинающаяся с </a:t>
            </a:r>
            <a:r>
              <a:rPr lang="en-US" dirty="0"/>
              <a:t>#</a:t>
            </a:r>
            <a:endParaRPr lang="ru-RU" dirty="0"/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Все остальные строки являются входными данными для препроцессора языка Си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Директивы записываются на специальном языке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Язык директив </a:t>
            </a:r>
            <a:r>
              <a:rPr lang="en-US" dirty="0">
                <a:solidFill>
                  <a:schemeClr val="bg1"/>
                </a:solidFill>
              </a:rPr>
              <a:t>!= </a:t>
            </a:r>
            <a:r>
              <a:rPr lang="ru-RU" dirty="0">
                <a:solidFill>
                  <a:schemeClr val="bg1"/>
                </a:solidFill>
              </a:rPr>
              <a:t>язык Си </a:t>
            </a:r>
          </a:p>
        </p:txBody>
      </p:sp>
    </p:spTree>
    <p:extLst>
      <p:ext uri="{BB962C8B-B14F-4D97-AF65-F5344CB8AC3E}">
        <p14:creationId xmlns:p14="http://schemas.microsoft.com/office/powerpoint/2010/main" val="8122167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Запись директив препроцессора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Директива – это строка, начинающаяся с </a:t>
            </a:r>
            <a:r>
              <a:rPr lang="en-US" dirty="0"/>
              <a:t>#</a:t>
            </a:r>
            <a:endParaRPr lang="ru-RU" dirty="0"/>
          </a:p>
          <a:p>
            <a:endParaRPr lang="ru-RU" dirty="0"/>
          </a:p>
          <a:p>
            <a:r>
              <a:rPr lang="ru-RU" dirty="0"/>
              <a:t>Все остальные строки являются входными данными для препроцессора языка Си</a:t>
            </a: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Директивы записываются на специальном языке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Язык директив </a:t>
            </a:r>
            <a:r>
              <a:rPr lang="en-US" dirty="0">
                <a:solidFill>
                  <a:schemeClr val="bg1"/>
                </a:solidFill>
              </a:rPr>
              <a:t>!= </a:t>
            </a:r>
            <a:r>
              <a:rPr lang="ru-RU" dirty="0">
                <a:solidFill>
                  <a:schemeClr val="bg1"/>
                </a:solidFill>
              </a:rPr>
              <a:t>язык Си </a:t>
            </a:r>
          </a:p>
        </p:txBody>
      </p:sp>
    </p:spTree>
    <p:extLst>
      <p:ext uri="{BB962C8B-B14F-4D97-AF65-F5344CB8AC3E}">
        <p14:creationId xmlns:p14="http://schemas.microsoft.com/office/powerpoint/2010/main" val="46842205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Запись директив препроцессора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Директива – это строка, начинающаяся с </a:t>
            </a:r>
            <a:r>
              <a:rPr lang="en-US" dirty="0"/>
              <a:t>#</a:t>
            </a:r>
            <a:endParaRPr lang="ru-RU" dirty="0"/>
          </a:p>
          <a:p>
            <a:endParaRPr lang="ru-RU" dirty="0"/>
          </a:p>
          <a:p>
            <a:r>
              <a:rPr lang="ru-RU" dirty="0"/>
              <a:t>Все остальные строки являются входными данными для препроцессора языка Си</a:t>
            </a:r>
          </a:p>
          <a:p>
            <a:endParaRPr lang="ru-RU" dirty="0"/>
          </a:p>
          <a:p>
            <a:r>
              <a:rPr lang="ru-RU" dirty="0"/>
              <a:t>Директивы записываются на специальном языке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Язык директив </a:t>
            </a:r>
            <a:r>
              <a:rPr lang="en-US" dirty="0">
                <a:solidFill>
                  <a:schemeClr val="bg1"/>
                </a:solidFill>
              </a:rPr>
              <a:t>!= </a:t>
            </a:r>
            <a:r>
              <a:rPr lang="ru-RU" dirty="0">
                <a:solidFill>
                  <a:schemeClr val="bg1"/>
                </a:solidFill>
              </a:rPr>
              <a:t>язык Си </a:t>
            </a:r>
          </a:p>
        </p:txBody>
      </p:sp>
    </p:spTree>
    <p:extLst>
      <p:ext uri="{BB962C8B-B14F-4D97-AF65-F5344CB8AC3E}">
        <p14:creationId xmlns:p14="http://schemas.microsoft.com/office/powerpoint/2010/main" val="359443729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Запись директив препроцессора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Директива – это строка, начинающаяся с </a:t>
            </a:r>
            <a:r>
              <a:rPr lang="en-US" dirty="0"/>
              <a:t>#</a:t>
            </a:r>
            <a:endParaRPr lang="ru-RU" dirty="0"/>
          </a:p>
          <a:p>
            <a:endParaRPr lang="ru-RU" dirty="0"/>
          </a:p>
          <a:p>
            <a:r>
              <a:rPr lang="ru-RU" dirty="0"/>
              <a:t>Все остальные строки являются входными данными для препроцессора языка Си</a:t>
            </a:r>
          </a:p>
          <a:p>
            <a:endParaRPr lang="ru-RU" dirty="0"/>
          </a:p>
          <a:p>
            <a:r>
              <a:rPr lang="ru-RU" dirty="0"/>
              <a:t>Директивы записываются на специальном языке</a:t>
            </a:r>
          </a:p>
          <a:p>
            <a:pPr lvl="1"/>
            <a:r>
              <a:rPr lang="ru-RU" dirty="0"/>
              <a:t>Язык директив </a:t>
            </a:r>
            <a:r>
              <a:rPr lang="en-US" dirty="0"/>
              <a:t>!= </a:t>
            </a:r>
            <a:r>
              <a:rPr lang="ru-RU" dirty="0"/>
              <a:t>язык Си </a:t>
            </a:r>
          </a:p>
        </p:txBody>
      </p:sp>
    </p:spTree>
    <p:extLst>
      <p:ext uri="{BB962C8B-B14F-4D97-AF65-F5344CB8AC3E}">
        <p14:creationId xmlns:p14="http://schemas.microsoft.com/office/powerpoint/2010/main" val="298729513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Алгоритм исполнения директив препроцессора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def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Preprocess4(input):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   # input 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</a:rPr>
              <a:t>– послед. строк после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Preprocess1_3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   output = []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   macros = {}  # 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</a:rPr>
              <a:t>таблица макро подстановок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while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input != []:</a:t>
            </a:r>
          </a:p>
          <a:p>
            <a:pPr marL="457200" lvl="1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   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input[0] 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</a:rPr>
              <a:t>начинается с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'#':</a:t>
            </a:r>
          </a:p>
          <a:p>
            <a:pPr marL="457200" lvl="1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        macros, input =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ProcessDirective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(macros, input)</a:t>
            </a:r>
            <a:endParaRPr lang="ru-RU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   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else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:</a:t>
            </a:r>
          </a:p>
          <a:p>
            <a:pPr marL="457200" lvl="1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        output +=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(input[0], macros)</a:t>
            </a:r>
          </a:p>
          <a:p>
            <a:pPr marL="457200" lvl="1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       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input.pop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(0)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# 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</a:rPr>
              <a:t>удалить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input[0]</a:t>
            </a:r>
          </a:p>
          <a:p>
            <a:pPr marL="457200" lvl="1" indent="0">
              <a:buNone/>
            </a:pPr>
            <a:r>
              <a:rPr lang="ru-RU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output</a:t>
            </a:r>
            <a:endParaRPr lang="ru-RU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ru-RU" sz="2400" dirty="0">
              <a:solidFill>
                <a:schemeClr val="bg1"/>
              </a:solidFill>
            </a:endParaRPr>
          </a:p>
          <a:p>
            <a:pPr lvl="1"/>
            <a:endParaRPr lang="ru-RU" sz="2400" dirty="0">
              <a:solidFill>
                <a:schemeClr val="bg1"/>
              </a:solidFill>
            </a:endParaRPr>
          </a:p>
          <a:p>
            <a:pPr lvl="1"/>
            <a:endParaRPr lang="ru-RU" sz="2400" dirty="0">
              <a:solidFill>
                <a:schemeClr val="bg1"/>
              </a:solidFill>
            </a:endParaRPr>
          </a:p>
          <a:p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155450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Алгоритм исполнения директив препроцессора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 err="1">
                <a:latin typeface="Consolas" panose="020B0609020204030204" pitchFamily="49" charset="0"/>
              </a:rPr>
              <a:t>def</a:t>
            </a:r>
            <a:r>
              <a:rPr lang="en-US" sz="2400" b="1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</a:rPr>
              <a:t>Preprocess4(input):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# input </a:t>
            </a:r>
            <a:r>
              <a:rPr lang="ru-RU" sz="2400" dirty="0">
                <a:latin typeface="Consolas" panose="020B0609020204030204" pitchFamily="49" charset="0"/>
              </a:rPr>
              <a:t>– послед. строк после </a:t>
            </a:r>
            <a:r>
              <a:rPr lang="en-US" sz="2400" dirty="0">
                <a:latin typeface="Consolas" panose="020B0609020204030204" pitchFamily="49" charset="0"/>
              </a:rPr>
              <a:t>Preprocess1_3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output = []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   macros = {}  # 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</a:rPr>
              <a:t>таблица макро подстановок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while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input != []:</a:t>
            </a:r>
          </a:p>
          <a:p>
            <a:pPr marL="457200" lvl="1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   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input[0] 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</a:rPr>
              <a:t>начинается с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'#':</a:t>
            </a:r>
          </a:p>
          <a:p>
            <a:pPr marL="457200" lvl="1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        macros, input =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ProcessDirective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(macros, input)</a:t>
            </a:r>
            <a:endParaRPr lang="ru-RU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   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else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:</a:t>
            </a:r>
          </a:p>
          <a:p>
            <a:pPr marL="457200" lvl="1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        output +=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(input[0], macros)</a:t>
            </a:r>
          </a:p>
          <a:p>
            <a:pPr marL="457200" lvl="1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       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input.pop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(0)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# 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</a:rPr>
              <a:t>удалить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input[0]</a:t>
            </a:r>
          </a:p>
          <a:p>
            <a:pPr marL="457200" lvl="1" indent="0">
              <a:buNone/>
            </a:pPr>
            <a:r>
              <a:rPr lang="ru-RU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output</a:t>
            </a:r>
            <a:endParaRPr lang="ru-RU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ru-RU" sz="2400" dirty="0"/>
          </a:p>
          <a:p>
            <a:pPr lvl="1"/>
            <a:endParaRPr lang="ru-RU" sz="2400" dirty="0"/>
          </a:p>
          <a:p>
            <a:pPr lvl="1"/>
            <a:endParaRPr lang="ru-RU" sz="2400" dirty="0"/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27194620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Алгоритм исполнения директив препроцессора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 err="1">
                <a:latin typeface="Consolas" panose="020B0609020204030204" pitchFamily="49" charset="0"/>
              </a:rPr>
              <a:t>def</a:t>
            </a:r>
            <a:r>
              <a:rPr lang="en-US" sz="2400" b="1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</a:rPr>
              <a:t>Preprocess4(input):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# input </a:t>
            </a:r>
            <a:r>
              <a:rPr lang="ru-RU" sz="2400" dirty="0">
                <a:latin typeface="Consolas" panose="020B0609020204030204" pitchFamily="49" charset="0"/>
              </a:rPr>
              <a:t>– послед. строк после </a:t>
            </a:r>
            <a:r>
              <a:rPr lang="en-US" sz="2400" dirty="0">
                <a:latin typeface="Consolas" panose="020B0609020204030204" pitchFamily="49" charset="0"/>
              </a:rPr>
              <a:t>Preprocess1_3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output = []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macros = {}  # 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</a:rPr>
              <a:t>таблица макро подстановок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while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input != []:</a:t>
            </a:r>
          </a:p>
          <a:p>
            <a:pPr marL="457200" lvl="1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   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input[0] 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</a:rPr>
              <a:t>начинается с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'#':</a:t>
            </a:r>
          </a:p>
          <a:p>
            <a:pPr marL="457200" lvl="1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        macros, input =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ProcessDirective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(macros, input)</a:t>
            </a:r>
            <a:endParaRPr lang="ru-RU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   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else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:</a:t>
            </a:r>
          </a:p>
          <a:p>
            <a:pPr marL="457200" lvl="1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        output +=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(input[0], macros)</a:t>
            </a:r>
          </a:p>
          <a:p>
            <a:pPr marL="457200" lvl="1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       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input.pop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(0)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# 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</a:rPr>
              <a:t>удалить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input[0]</a:t>
            </a:r>
          </a:p>
          <a:p>
            <a:pPr marL="457200" lvl="1" indent="0">
              <a:buNone/>
            </a:pPr>
            <a:r>
              <a:rPr lang="ru-RU" sz="2400" b="1" dirty="0">
                <a:latin typeface="Consolas" panose="020B0609020204030204" pitchFamily="49" charset="0"/>
              </a:rPr>
              <a:t> </a:t>
            </a:r>
            <a:r>
              <a:rPr lang="en-US" sz="2400" b="1" dirty="0"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output</a:t>
            </a:r>
            <a:endParaRPr lang="ru-RU" sz="2400" dirty="0">
              <a:latin typeface="Consolas" panose="020B0609020204030204" pitchFamily="49" charset="0"/>
            </a:endParaRPr>
          </a:p>
          <a:p>
            <a:endParaRPr lang="ru-RU" sz="2400" dirty="0"/>
          </a:p>
          <a:p>
            <a:pPr lvl="1"/>
            <a:endParaRPr lang="ru-RU" sz="2400" dirty="0"/>
          </a:p>
          <a:p>
            <a:pPr lvl="1"/>
            <a:endParaRPr lang="ru-RU" sz="2400" dirty="0"/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4836969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Алгоритм исполнения директив препроцессора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 err="1">
                <a:latin typeface="Consolas" panose="020B0609020204030204" pitchFamily="49" charset="0"/>
              </a:rPr>
              <a:t>def</a:t>
            </a:r>
            <a:r>
              <a:rPr lang="en-US" sz="2400" b="1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</a:rPr>
              <a:t>Preprocess4(input):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# input </a:t>
            </a:r>
            <a:r>
              <a:rPr lang="ru-RU" sz="2400" dirty="0">
                <a:latin typeface="Consolas" panose="020B0609020204030204" pitchFamily="49" charset="0"/>
              </a:rPr>
              <a:t>– послед. строк после </a:t>
            </a:r>
            <a:r>
              <a:rPr lang="en-US" sz="2400" dirty="0">
                <a:latin typeface="Consolas" panose="020B0609020204030204" pitchFamily="49" charset="0"/>
              </a:rPr>
              <a:t>Preprocess1_3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output = []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macros = {}  # </a:t>
            </a:r>
            <a:r>
              <a:rPr lang="ru-RU" sz="2400" dirty="0">
                <a:latin typeface="Consolas" panose="020B0609020204030204" pitchFamily="49" charset="0"/>
              </a:rPr>
              <a:t>словарь макро подстановок</a:t>
            </a: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while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input != []:</a:t>
            </a:r>
          </a:p>
          <a:p>
            <a:pPr marL="457200" lvl="1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   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input[0] 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</a:rPr>
              <a:t>начинается с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'#':</a:t>
            </a:r>
          </a:p>
          <a:p>
            <a:pPr marL="457200" lvl="1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        macros, input =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ProcessDirective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(macros, input)</a:t>
            </a:r>
            <a:endParaRPr lang="ru-RU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   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else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:</a:t>
            </a:r>
          </a:p>
          <a:p>
            <a:pPr marL="457200" lvl="1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        output +=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(input[0], macros)</a:t>
            </a:r>
          </a:p>
          <a:p>
            <a:pPr marL="457200" lvl="1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       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input.pop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(0)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# 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</a:rPr>
              <a:t>удалить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input[0]</a:t>
            </a:r>
          </a:p>
          <a:p>
            <a:pPr marL="457200" lvl="1" indent="0">
              <a:buNone/>
            </a:pPr>
            <a:r>
              <a:rPr lang="ru-RU" sz="2400" b="1" dirty="0">
                <a:latin typeface="Consolas" panose="020B0609020204030204" pitchFamily="49" charset="0"/>
              </a:rPr>
              <a:t> </a:t>
            </a:r>
            <a:r>
              <a:rPr lang="en-US" sz="2400" b="1" dirty="0"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output</a:t>
            </a:r>
            <a:endParaRPr lang="ru-RU" sz="2400" dirty="0">
              <a:latin typeface="Consolas" panose="020B0609020204030204" pitchFamily="49" charset="0"/>
            </a:endParaRPr>
          </a:p>
          <a:p>
            <a:endParaRPr lang="ru-RU" sz="2400" dirty="0"/>
          </a:p>
          <a:p>
            <a:pPr lvl="1"/>
            <a:endParaRPr lang="ru-RU" sz="2400" dirty="0"/>
          </a:p>
          <a:p>
            <a:pPr lvl="1"/>
            <a:endParaRPr lang="ru-RU" sz="2400" dirty="0"/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66199988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Алгоритм исполнения директив препроцессора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 err="1">
                <a:latin typeface="Consolas" panose="020B0609020204030204" pitchFamily="49" charset="0"/>
              </a:rPr>
              <a:t>def</a:t>
            </a:r>
            <a:r>
              <a:rPr lang="en-US" sz="2400" b="1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</a:rPr>
              <a:t>Preprocess4(input):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# input </a:t>
            </a:r>
            <a:r>
              <a:rPr lang="ru-RU" sz="2400" dirty="0">
                <a:latin typeface="Consolas" panose="020B0609020204030204" pitchFamily="49" charset="0"/>
              </a:rPr>
              <a:t>– послед. строк после </a:t>
            </a:r>
            <a:r>
              <a:rPr lang="en-US" sz="2400" dirty="0">
                <a:latin typeface="Consolas" panose="020B0609020204030204" pitchFamily="49" charset="0"/>
              </a:rPr>
              <a:t>Preprocess1_3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output = []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macros = {}  # </a:t>
            </a:r>
            <a:r>
              <a:rPr lang="ru-RU" sz="2400" dirty="0">
                <a:latin typeface="Consolas" panose="020B0609020204030204" pitchFamily="49" charset="0"/>
              </a:rPr>
              <a:t>словарь макро подстановок</a:t>
            </a: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while </a:t>
            </a:r>
            <a:r>
              <a:rPr lang="en-US" sz="2400" dirty="0">
                <a:latin typeface="Consolas" panose="020B0609020204030204" pitchFamily="49" charset="0"/>
              </a:rPr>
              <a:t>input != []:</a:t>
            </a:r>
          </a:p>
          <a:p>
            <a:pPr marL="457200" lvl="1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input[0] 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</a:rPr>
              <a:t>начинается с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'#':</a:t>
            </a:r>
          </a:p>
          <a:p>
            <a:pPr marL="457200" lvl="1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        macros, input =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ProcessDirective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(macros, input)</a:t>
            </a:r>
            <a:endParaRPr lang="ru-RU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   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else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:</a:t>
            </a:r>
          </a:p>
          <a:p>
            <a:pPr marL="457200" lvl="1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        output +=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(input[0], macros)</a:t>
            </a:r>
          </a:p>
          <a:p>
            <a:pPr marL="457200" lvl="1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       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input.pop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(0)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# 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</a:rPr>
              <a:t>удалить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input[0]</a:t>
            </a:r>
          </a:p>
          <a:p>
            <a:pPr marL="457200" lvl="1" indent="0">
              <a:buNone/>
            </a:pPr>
            <a:r>
              <a:rPr lang="ru-RU" sz="2400" b="1" dirty="0">
                <a:latin typeface="Consolas" panose="020B0609020204030204" pitchFamily="49" charset="0"/>
              </a:rPr>
              <a:t> </a:t>
            </a:r>
            <a:r>
              <a:rPr lang="en-US" sz="2400" b="1" dirty="0"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output</a:t>
            </a:r>
            <a:endParaRPr lang="ru-RU" sz="2400" dirty="0">
              <a:latin typeface="Consolas" panose="020B0609020204030204" pitchFamily="49" charset="0"/>
            </a:endParaRPr>
          </a:p>
          <a:p>
            <a:endParaRPr lang="ru-RU" sz="2400" dirty="0"/>
          </a:p>
          <a:p>
            <a:pPr lvl="1"/>
            <a:endParaRPr lang="ru-RU" sz="2400" dirty="0"/>
          </a:p>
          <a:p>
            <a:pPr lvl="1"/>
            <a:endParaRPr lang="ru-RU" sz="2400" dirty="0"/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06913305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Алгоритм исполнения директив препроцессора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 err="1">
                <a:latin typeface="Consolas" panose="020B0609020204030204" pitchFamily="49" charset="0"/>
              </a:rPr>
              <a:t>def</a:t>
            </a:r>
            <a:r>
              <a:rPr lang="en-US" sz="2400" b="1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</a:rPr>
              <a:t>Preprocess4(input):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# input </a:t>
            </a:r>
            <a:r>
              <a:rPr lang="ru-RU" sz="2400" dirty="0">
                <a:latin typeface="Consolas" panose="020B0609020204030204" pitchFamily="49" charset="0"/>
              </a:rPr>
              <a:t>– послед. строк после </a:t>
            </a:r>
            <a:r>
              <a:rPr lang="en-US" sz="2400" dirty="0">
                <a:latin typeface="Consolas" panose="020B0609020204030204" pitchFamily="49" charset="0"/>
              </a:rPr>
              <a:t>Preprocess1_3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output = []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macros = {}  # </a:t>
            </a:r>
            <a:r>
              <a:rPr lang="ru-RU" sz="2400" dirty="0">
                <a:latin typeface="Consolas" panose="020B0609020204030204" pitchFamily="49" charset="0"/>
              </a:rPr>
              <a:t>словарь макро подстановок</a:t>
            </a: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while </a:t>
            </a:r>
            <a:r>
              <a:rPr lang="en-US" sz="2400" dirty="0">
                <a:latin typeface="Consolas" panose="020B0609020204030204" pitchFamily="49" charset="0"/>
              </a:rPr>
              <a:t>input != []:</a:t>
            </a:r>
          </a:p>
          <a:p>
            <a:pPr marL="457200" lvl="1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 </a:t>
            </a:r>
            <a:r>
              <a:rPr lang="en-US" sz="2400" b="1" dirty="0">
                <a:latin typeface="Consolas" panose="020B0609020204030204" pitchFamily="49" charset="0"/>
              </a:rPr>
              <a:t>if</a:t>
            </a:r>
            <a:r>
              <a:rPr lang="en-US" sz="2400" dirty="0">
                <a:latin typeface="Consolas" panose="020B0609020204030204" pitchFamily="49" charset="0"/>
              </a:rPr>
              <a:t> input[0] </a:t>
            </a:r>
            <a:r>
              <a:rPr lang="ru-RU" sz="2400" dirty="0">
                <a:latin typeface="Consolas" panose="020B0609020204030204" pitchFamily="49" charset="0"/>
              </a:rPr>
              <a:t>начинается с </a:t>
            </a:r>
            <a:r>
              <a:rPr lang="en-US" sz="2400" dirty="0">
                <a:latin typeface="Consolas" panose="020B0609020204030204" pitchFamily="49" charset="0"/>
              </a:rPr>
              <a:t>'#':</a:t>
            </a:r>
          </a:p>
          <a:p>
            <a:pPr marL="457200" lvl="1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    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macros, input =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ProcessDirective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(macros, input)</a:t>
            </a:r>
            <a:endParaRPr lang="ru-RU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 </a:t>
            </a:r>
            <a:r>
              <a:rPr lang="en-US" sz="2400" b="1" dirty="0">
                <a:latin typeface="Consolas" panose="020B0609020204030204" pitchFamily="49" charset="0"/>
              </a:rPr>
              <a:t>else</a:t>
            </a:r>
            <a:r>
              <a:rPr lang="en-US" sz="2400" dirty="0">
                <a:latin typeface="Consolas" panose="020B0609020204030204" pitchFamily="49" charset="0"/>
              </a:rPr>
              <a:t>:</a:t>
            </a:r>
          </a:p>
          <a:p>
            <a:pPr marL="457200" lvl="1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    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output +=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(input[0], macros)</a:t>
            </a:r>
          </a:p>
          <a:p>
            <a:pPr marL="457200" lvl="1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       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input.pop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(0)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# 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</a:rPr>
              <a:t>удалить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input[0]</a:t>
            </a:r>
          </a:p>
          <a:p>
            <a:pPr marL="457200" lvl="1" indent="0">
              <a:buNone/>
            </a:pPr>
            <a:r>
              <a:rPr lang="ru-RU" sz="2400" b="1" dirty="0">
                <a:latin typeface="Consolas" panose="020B0609020204030204" pitchFamily="49" charset="0"/>
              </a:rPr>
              <a:t> </a:t>
            </a:r>
            <a:r>
              <a:rPr lang="en-US" sz="2400" b="1" dirty="0"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output</a:t>
            </a:r>
            <a:endParaRPr lang="ru-RU" sz="2400" dirty="0">
              <a:latin typeface="Consolas" panose="020B0609020204030204" pitchFamily="49" charset="0"/>
            </a:endParaRPr>
          </a:p>
          <a:p>
            <a:endParaRPr lang="ru-RU" sz="2400" dirty="0"/>
          </a:p>
          <a:p>
            <a:pPr lvl="1"/>
            <a:endParaRPr lang="ru-RU" sz="2400" dirty="0"/>
          </a:p>
          <a:p>
            <a:pPr lvl="1"/>
            <a:endParaRPr lang="ru-RU" sz="2400" dirty="0"/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182130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62D11-5FBE-D51F-AA01-28B9531A7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Несерьёзная часть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BF7E32-833F-E51C-F35B-7A58994EC7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if </a:t>
            </a:r>
            <a:r>
              <a:rPr lang="en-US" sz="1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endParaRPr lang="en-US" sz="1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1800" b="0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BubbleSort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n; ++</a:t>
            </a:r>
            <a:r>
              <a:rPr lang="en-US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ru-RU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 = </a:t>
            </a:r>
            <a:r>
              <a:rPr lang="en-US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j + </a:t>
            </a:r>
            <a:r>
              <a:rPr lang="en-US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n; ++j) {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lang="ru-RU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[j] &gt; 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[j + </a:t>
            </a:r>
            <a:r>
              <a:rPr lang="en-US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 {</a:t>
            </a:r>
          </a:p>
          <a:p>
            <a:pPr marL="0" indent="0">
              <a:buNone/>
            </a:pPr>
            <a:r>
              <a:rPr lang="ru-RU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ru-RU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tmp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[j];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[j] = 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[j + </a:t>
            </a:r>
            <a:r>
              <a:rPr lang="en-US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[j + </a:t>
            </a:r>
            <a:r>
              <a:rPr lang="en-US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</a:t>
            </a:r>
            <a:r>
              <a:rPr lang="en-US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tmp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}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ru-RU" sz="18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5155AF1-E67C-7D9D-7542-355492487E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1800" b="0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BubbleSort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n; ++</a:t>
            </a:r>
            <a:r>
              <a:rPr lang="en-US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ru-RU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US" sz="1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 = </a:t>
            </a:r>
            <a:r>
              <a:rPr lang="en-US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j + </a:t>
            </a:r>
            <a:r>
              <a:rPr lang="en-US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n; ++j) {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ru-RU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[j] &gt; 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[j + </a:t>
            </a:r>
            <a:r>
              <a:rPr lang="en-US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 {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ru-RU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tmp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[j];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[j] = 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[j + </a:t>
            </a:r>
            <a:r>
              <a:rPr lang="en-US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[j + </a:t>
            </a:r>
            <a:r>
              <a:rPr lang="en-US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</a:t>
            </a:r>
            <a:r>
              <a:rPr lang="en-US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tmp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}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ru-RU" sz="1800" dirty="0"/>
          </a:p>
          <a:p>
            <a:endParaRPr lang="ru-RU" sz="1800" dirty="0"/>
          </a:p>
        </p:txBody>
      </p:sp>
      <p:pic>
        <p:nvPicPr>
          <p:cNvPr id="3" name="Picture 2" descr="A picture containing text&#10;&#10;Description automatically generated">
            <a:extLst>
              <a:ext uri="{FF2B5EF4-FFF2-40B4-BE49-F238E27FC236}">
                <a16:creationId xmlns:a16="http://schemas.microsoft.com/office/drawing/2014/main" id="{4648D720-C97C-4F23-8B05-81D10890BB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37" t="19031" r="30647" b="19033"/>
          <a:stretch/>
        </p:blipFill>
        <p:spPr>
          <a:xfrm>
            <a:off x="10180154" y="3284984"/>
            <a:ext cx="1388454" cy="1430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50651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Алгоритм исполнения директив препроцессора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 err="1">
                <a:latin typeface="Consolas" panose="020B0609020204030204" pitchFamily="49" charset="0"/>
              </a:rPr>
              <a:t>def</a:t>
            </a:r>
            <a:r>
              <a:rPr lang="en-US" sz="2400" b="1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</a:rPr>
              <a:t>Preprocess4(input):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# input </a:t>
            </a:r>
            <a:r>
              <a:rPr lang="ru-RU" sz="2400" dirty="0">
                <a:latin typeface="Consolas" panose="020B0609020204030204" pitchFamily="49" charset="0"/>
              </a:rPr>
              <a:t>– послед. строк после </a:t>
            </a:r>
            <a:r>
              <a:rPr lang="en-US" sz="2400" dirty="0">
                <a:latin typeface="Consolas" panose="020B0609020204030204" pitchFamily="49" charset="0"/>
              </a:rPr>
              <a:t>Preprocess1_3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output = []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macros = {}  # </a:t>
            </a:r>
            <a:r>
              <a:rPr lang="ru-RU" sz="2400" dirty="0">
                <a:latin typeface="Consolas" panose="020B0609020204030204" pitchFamily="49" charset="0"/>
              </a:rPr>
              <a:t>словарь макро подстановок</a:t>
            </a: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while </a:t>
            </a:r>
            <a:r>
              <a:rPr lang="en-US" sz="2400" dirty="0">
                <a:latin typeface="Consolas" panose="020B0609020204030204" pitchFamily="49" charset="0"/>
              </a:rPr>
              <a:t>input != []:</a:t>
            </a:r>
          </a:p>
          <a:p>
            <a:pPr marL="457200" lvl="1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 </a:t>
            </a:r>
            <a:r>
              <a:rPr lang="en-US" sz="2400" b="1" dirty="0">
                <a:latin typeface="Consolas" panose="020B0609020204030204" pitchFamily="49" charset="0"/>
              </a:rPr>
              <a:t>if</a:t>
            </a:r>
            <a:r>
              <a:rPr lang="en-US" sz="2400" dirty="0">
                <a:latin typeface="Consolas" panose="020B0609020204030204" pitchFamily="49" charset="0"/>
              </a:rPr>
              <a:t> input[0] </a:t>
            </a:r>
            <a:r>
              <a:rPr lang="ru-RU" sz="2400" dirty="0">
                <a:latin typeface="Consolas" panose="020B0609020204030204" pitchFamily="49" charset="0"/>
              </a:rPr>
              <a:t>начинается с </a:t>
            </a:r>
            <a:r>
              <a:rPr lang="en-US" sz="2400" dirty="0">
                <a:latin typeface="Consolas" panose="020B0609020204030204" pitchFamily="49" charset="0"/>
              </a:rPr>
              <a:t>'#':</a:t>
            </a:r>
          </a:p>
          <a:p>
            <a:pPr marL="457200" lvl="1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     macros, input = </a:t>
            </a:r>
            <a:r>
              <a:rPr lang="en-US" sz="2400" dirty="0" err="1">
                <a:latin typeface="Consolas" panose="020B0609020204030204" pitchFamily="49" charset="0"/>
              </a:rPr>
              <a:t>ProcessDirective</a:t>
            </a:r>
            <a:r>
              <a:rPr lang="en-US" sz="2400" dirty="0">
                <a:latin typeface="Consolas" panose="020B0609020204030204" pitchFamily="49" charset="0"/>
              </a:rPr>
              <a:t>(macros, input)</a:t>
            </a:r>
            <a:endParaRPr lang="ru-RU" sz="24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 </a:t>
            </a:r>
            <a:r>
              <a:rPr lang="en-US" sz="2400" b="1" dirty="0">
                <a:latin typeface="Consolas" panose="020B0609020204030204" pitchFamily="49" charset="0"/>
              </a:rPr>
              <a:t>else</a:t>
            </a:r>
            <a:r>
              <a:rPr lang="en-US" sz="2400" dirty="0">
                <a:latin typeface="Consolas" panose="020B0609020204030204" pitchFamily="49" charset="0"/>
              </a:rPr>
              <a:t>:</a:t>
            </a:r>
          </a:p>
          <a:p>
            <a:pPr marL="457200" lvl="1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    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output +=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(input[0], macros)</a:t>
            </a:r>
          </a:p>
          <a:p>
            <a:pPr marL="457200" lvl="1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       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input.pop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(0)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# 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</a:rPr>
              <a:t>удалить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input[0]</a:t>
            </a:r>
          </a:p>
          <a:p>
            <a:pPr marL="457200" lvl="1" indent="0">
              <a:buNone/>
            </a:pPr>
            <a:r>
              <a:rPr lang="ru-RU" sz="2400" b="1" dirty="0">
                <a:latin typeface="Consolas" panose="020B0609020204030204" pitchFamily="49" charset="0"/>
              </a:rPr>
              <a:t> </a:t>
            </a:r>
            <a:r>
              <a:rPr lang="en-US" sz="2400" b="1" dirty="0"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output</a:t>
            </a:r>
            <a:endParaRPr lang="ru-RU" sz="2400" dirty="0">
              <a:latin typeface="Consolas" panose="020B0609020204030204" pitchFamily="49" charset="0"/>
            </a:endParaRPr>
          </a:p>
          <a:p>
            <a:endParaRPr lang="ru-RU" sz="2400" dirty="0"/>
          </a:p>
          <a:p>
            <a:pPr lvl="1"/>
            <a:endParaRPr lang="ru-RU" sz="2400" dirty="0"/>
          </a:p>
          <a:p>
            <a:pPr lvl="1"/>
            <a:endParaRPr lang="ru-RU" sz="2400" dirty="0"/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70044905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Алгоритм исполнения директив препроцессора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 err="1">
                <a:latin typeface="Consolas" panose="020B0609020204030204" pitchFamily="49" charset="0"/>
              </a:rPr>
              <a:t>def</a:t>
            </a:r>
            <a:r>
              <a:rPr lang="en-US" sz="2400" b="1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</a:rPr>
              <a:t>Preprocess4(input):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# input </a:t>
            </a:r>
            <a:r>
              <a:rPr lang="ru-RU" sz="2400" dirty="0">
                <a:latin typeface="Consolas" panose="020B0609020204030204" pitchFamily="49" charset="0"/>
              </a:rPr>
              <a:t>– послед. строк после </a:t>
            </a:r>
            <a:r>
              <a:rPr lang="en-US" sz="2400" dirty="0">
                <a:latin typeface="Consolas" panose="020B0609020204030204" pitchFamily="49" charset="0"/>
              </a:rPr>
              <a:t>Preprocess1_3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output = []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macros = {}  # </a:t>
            </a:r>
            <a:r>
              <a:rPr lang="ru-RU" sz="2400" dirty="0">
                <a:latin typeface="Consolas" panose="020B0609020204030204" pitchFamily="49" charset="0"/>
              </a:rPr>
              <a:t>словарь макро подстановок</a:t>
            </a: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while </a:t>
            </a:r>
            <a:r>
              <a:rPr lang="en-US" sz="2400" dirty="0">
                <a:latin typeface="Consolas" panose="020B0609020204030204" pitchFamily="49" charset="0"/>
              </a:rPr>
              <a:t>input != []:</a:t>
            </a:r>
          </a:p>
          <a:p>
            <a:pPr marL="457200" lvl="1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 </a:t>
            </a:r>
            <a:r>
              <a:rPr lang="en-US" sz="2400" b="1" dirty="0">
                <a:latin typeface="Consolas" panose="020B0609020204030204" pitchFamily="49" charset="0"/>
              </a:rPr>
              <a:t>if</a:t>
            </a:r>
            <a:r>
              <a:rPr lang="en-US" sz="2400" dirty="0">
                <a:latin typeface="Consolas" panose="020B0609020204030204" pitchFamily="49" charset="0"/>
              </a:rPr>
              <a:t> input[0] </a:t>
            </a:r>
            <a:r>
              <a:rPr lang="ru-RU" sz="2400" dirty="0">
                <a:latin typeface="Consolas" panose="020B0609020204030204" pitchFamily="49" charset="0"/>
              </a:rPr>
              <a:t>начинается с </a:t>
            </a:r>
            <a:r>
              <a:rPr lang="en-US" sz="2400" dirty="0">
                <a:latin typeface="Consolas" panose="020B0609020204030204" pitchFamily="49" charset="0"/>
              </a:rPr>
              <a:t>'#':</a:t>
            </a:r>
          </a:p>
          <a:p>
            <a:pPr marL="457200" lvl="1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     macros, input = </a:t>
            </a:r>
            <a:r>
              <a:rPr lang="en-US" sz="2400" dirty="0" err="1">
                <a:latin typeface="Consolas" panose="020B0609020204030204" pitchFamily="49" charset="0"/>
              </a:rPr>
              <a:t>ProcessDirective</a:t>
            </a:r>
            <a:r>
              <a:rPr lang="en-US" sz="2400" dirty="0">
                <a:latin typeface="Consolas" panose="020B0609020204030204" pitchFamily="49" charset="0"/>
              </a:rPr>
              <a:t>(macros, input)</a:t>
            </a:r>
            <a:endParaRPr lang="ru-RU" sz="24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 </a:t>
            </a:r>
            <a:r>
              <a:rPr lang="en-US" sz="2400" b="1" dirty="0">
                <a:latin typeface="Consolas" panose="020B0609020204030204" pitchFamily="49" charset="0"/>
              </a:rPr>
              <a:t>else</a:t>
            </a:r>
            <a:r>
              <a:rPr lang="en-US" sz="2400" dirty="0">
                <a:latin typeface="Consolas" panose="020B0609020204030204" pitchFamily="49" charset="0"/>
              </a:rPr>
              <a:t>:</a:t>
            </a:r>
          </a:p>
          <a:p>
            <a:pPr marL="457200" lvl="1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     output += </a:t>
            </a:r>
            <a:r>
              <a:rPr lang="en-US" sz="2400" dirty="0" err="1">
                <a:latin typeface="Consolas" panose="020B0609020204030204" pitchFamily="49" charset="0"/>
              </a:rPr>
              <a:t>ExpandMacros</a:t>
            </a:r>
            <a:r>
              <a:rPr lang="en-US" sz="2400" dirty="0">
                <a:latin typeface="Consolas" panose="020B0609020204030204" pitchFamily="49" charset="0"/>
              </a:rPr>
              <a:t>(input[0], macros)</a:t>
            </a:r>
          </a:p>
          <a:p>
            <a:pPr marL="457200" lvl="1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     </a:t>
            </a:r>
            <a:r>
              <a:rPr lang="en-US" sz="2400" dirty="0" err="1">
                <a:latin typeface="Consolas" panose="020B0609020204030204" pitchFamily="49" charset="0"/>
              </a:rPr>
              <a:t>input.pop</a:t>
            </a:r>
            <a:r>
              <a:rPr lang="en-US" sz="2400" dirty="0">
                <a:latin typeface="Consolas" panose="020B0609020204030204" pitchFamily="49" charset="0"/>
              </a:rPr>
              <a:t>(0)</a:t>
            </a:r>
            <a:r>
              <a:rPr lang="ru-RU" sz="2400" dirty="0">
                <a:latin typeface="Consolas" panose="020B0609020204030204" pitchFamily="49" charset="0"/>
              </a:rPr>
              <a:t>  </a:t>
            </a:r>
            <a:r>
              <a:rPr lang="en-US" sz="2400" dirty="0">
                <a:latin typeface="Consolas" panose="020B0609020204030204" pitchFamily="49" charset="0"/>
              </a:rPr>
              <a:t># </a:t>
            </a:r>
            <a:r>
              <a:rPr lang="ru-RU" sz="2400" dirty="0">
                <a:latin typeface="Consolas" panose="020B0609020204030204" pitchFamily="49" charset="0"/>
              </a:rPr>
              <a:t>удалить </a:t>
            </a:r>
            <a:r>
              <a:rPr lang="en-US" sz="2400" dirty="0">
                <a:latin typeface="Consolas" panose="020B0609020204030204" pitchFamily="49" charset="0"/>
              </a:rPr>
              <a:t>input[0]</a:t>
            </a:r>
          </a:p>
          <a:p>
            <a:pPr marL="457200" lvl="1" indent="0">
              <a:buNone/>
            </a:pPr>
            <a:r>
              <a:rPr lang="ru-RU" sz="2400" b="1" dirty="0">
                <a:latin typeface="Consolas" panose="020B0609020204030204" pitchFamily="49" charset="0"/>
              </a:rPr>
              <a:t> </a:t>
            </a:r>
            <a:r>
              <a:rPr lang="en-US" sz="2400" b="1" dirty="0"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output</a:t>
            </a:r>
            <a:endParaRPr lang="ru-RU" sz="2400" dirty="0">
              <a:latin typeface="Consolas" panose="020B0609020204030204" pitchFamily="49" charset="0"/>
            </a:endParaRPr>
          </a:p>
          <a:p>
            <a:endParaRPr lang="ru-RU" sz="2400" dirty="0"/>
          </a:p>
          <a:p>
            <a:pPr lvl="1"/>
            <a:endParaRPr lang="ru-RU" sz="2400" dirty="0"/>
          </a:p>
          <a:p>
            <a:pPr lvl="1"/>
            <a:endParaRPr lang="ru-RU" sz="2400" dirty="0"/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87611756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Примеры объединения единиц трансляции</a:t>
            </a:r>
          </a:p>
        </p:txBody>
      </p:sp>
      <p:sp>
        <p:nvSpPr>
          <p:cNvPr id="8" name="Объект 7"/>
          <p:cNvSpPr>
            <a:spLocks noGrp="1"/>
          </p:cNvSpPr>
          <p:nvPr>
            <p:ph sz="half" idx="1"/>
          </p:nvPr>
        </p:nvSpPr>
        <p:spPr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#include &lt;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assert.h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&gt;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#include "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graph.h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"</a:t>
            </a:r>
          </a:p>
          <a:p>
            <a:pPr marL="0" indent="0">
              <a:buNone/>
            </a:pPr>
            <a:endParaRPr lang="ru-RU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9" name="Объект 8"/>
          <p:cNvSpPr>
            <a:spLocks noGrp="1"/>
          </p:cNvSpPr>
          <p:nvPr>
            <p:ph sz="half" idx="2"/>
          </p:nvPr>
        </p:nvSpPr>
        <p:spPr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#define header &lt;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stdio.h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&gt;</a:t>
            </a:r>
            <a:b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#include header</a:t>
            </a:r>
          </a:p>
          <a:p>
            <a:pPr marL="0" indent="0">
              <a:buNone/>
            </a:pP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874014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Примеры объединения единиц трансляции</a:t>
            </a:r>
          </a:p>
        </p:txBody>
      </p:sp>
      <p:sp>
        <p:nvSpPr>
          <p:cNvPr id="8" name="Объект 7"/>
          <p:cNvSpPr>
            <a:spLocks noGrp="1"/>
          </p:cNvSpPr>
          <p:nvPr>
            <p:ph sz="half" idx="1"/>
          </p:nvPr>
        </p:nvSpPr>
        <p:spPr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assert.h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solidFill>
                <a:srgbClr val="A31515"/>
              </a:solidFill>
              <a:latin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#include "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graph.h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"</a:t>
            </a: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Объект 8"/>
          <p:cNvSpPr>
            <a:spLocks noGrp="1"/>
          </p:cNvSpPr>
          <p:nvPr>
            <p:ph sz="half" idx="2"/>
          </p:nvPr>
        </p:nvSpPr>
        <p:spPr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#define header &lt;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stdio.h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&gt;</a:t>
            </a:r>
            <a:b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#include header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3791000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Примеры объединения единиц трансляции</a:t>
            </a:r>
          </a:p>
        </p:txBody>
      </p:sp>
      <p:sp>
        <p:nvSpPr>
          <p:cNvPr id="8" name="Объект 7"/>
          <p:cNvSpPr>
            <a:spLocks noGrp="1"/>
          </p:cNvSpPr>
          <p:nvPr>
            <p:ph sz="half" idx="1"/>
          </p:nvPr>
        </p:nvSpPr>
        <p:spPr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assert.h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solidFill>
                <a:srgbClr val="A31515"/>
              </a:solidFill>
              <a:latin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graph.h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Объект 8"/>
          <p:cNvSpPr>
            <a:spLocks noGrp="1"/>
          </p:cNvSpPr>
          <p:nvPr>
            <p:ph sz="half" idx="2"/>
          </p:nvPr>
        </p:nvSpPr>
        <p:spPr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#define header &lt;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stdio.h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&gt;</a:t>
            </a:r>
            <a:b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#include header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9159873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Примеры объединения единиц трансляции</a:t>
            </a:r>
          </a:p>
        </p:txBody>
      </p:sp>
      <p:sp>
        <p:nvSpPr>
          <p:cNvPr id="8" name="Объект 7"/>
          <p:cNvSpPr>
            <a:spLocks noGrp="1"/>
          </p:cNvSpPr>
          <p:nvPr>
            <p:ph sz="half" idx="1"/>
          </p:nvPr>
        </p:nvSpPr>
        <p:spPr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assert.h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solidFill>
                <a:srgbClr val="A31515"/>
              </a:solidFill>
              <a:latin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graph.h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Объект 8"/>
          <p:cNvSpPr>
            <a:spLocks noGrp="1"/>
          </p:cNvSpPr>
          <p:nvPr>
            <p:ph sz="half" idx="2"/>
          </p:nvPr>
        </p:nvSpPr>
        <p:spPr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#define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BD63C5"/>
                </a:solidFill>
                <a:latin typeface="Consolas" panose="020B0609020204030204" pitchFamily="49" charset="0"/>
              </a:rPr>
              <a:t>header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stdio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 header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4392530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Объединение единиц трансляции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chemeClr val="bg1"/>
                </a:solidFill>
              </a:rPr>
              <a:t>#include &lt;</a:t>
            </a:r>
            <a:r>
              <a:rPr lang="ru-RU" dirty="0">
                <a:solidFill>
                  <a:schemeClr val="bg1"/>
                </a:solidFill>
              </a:rPr>
              <a:t> путь к файлу </a:t>
            </a:r>
            <a:r>
              <a:rPr lang="en-US" dirty="0">
                <a:solidFill>
                  <a:schemeClr val="bg1"/>
                </a:solidFill>
              </a:rPr>
              <a:t>&gt;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#include </a:t>
            </a:r>
            <a:r>
              <a:rPr lang="ru-RU" dirty="0">
                <a:solidFill>
                  <a:schemeClr val="bg1"/>
                </a:solidFill>
              </a:rPr>
              <a:t>" путь к файлу "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#include</a:t>
            </a:r>
            <a:r>
              <a:rPr lang="ru-RU" dirty="0">
                <a:solidFill>
                  <a:schemeClr val="bg1"/>
                </a:solidFill>
              </a:rPr>
              <a:t> последовательность лексем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Заменить строку с </a:t>
            </a:r>
            <a:r>
              <a:rPr lang="en-US" dirty="0">
                <a:solidFill>
                  <a:schemeClr val="bg1"/>
                </a:solidFill>
              </a:rPr>
              <a:t>#include </a:t>
            </a:r>
            <a:r>
              <a:rPr lang="ru-RU" dirty="0">
                <a:solidFill>
                  <a:schemeClr val="bg1"/>
                </a:solidFill>
              </a:rPr>
              <a:t>на строки из указанного файла</a:t>
            </a:r>
          </a:p>
          <a:p>
            <a:r>
              <a:rPr lang="ru-RU" dirty="0">
                <a:solidFill>
                  <a:schemeClr val="bg1"/>
                </a:solidFill>
              </a:rPr>
              <a:t>Если путь абсолютный, то файл ищется относительно корня файловой системы</a:t>
            </a:r>
          </a:p>
          <a:p>
            <a:r>
              <a:rPr lang="ru-RU" dirty="0">
                <a:solidFill>
                  <a:schemeClr val="bg1"/>
                </a:solidFill>
              </a:rPr>
              <a:t>Порядок просмотра директорий, если путь относительный: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директории со стандартными библиотеками, если использованы </a:t>
            </a:r>
            <a:r>
              <a:rPr lang="en-US" dirty="0">
                <a:solidFill>
                  <a:schemeClr val="bg1"/>
                </a:solidFill>
              </a:rPr>
              <a:t>&lt;&gt;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директории, указанные при запуске компилятора (обычно, через </a:t>
            </a: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-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ru-RU" dirty="0">
                <a:solidFill>
                  <a:schemeClr val="bg1"/>
                </a:solidFill>
              </a:rPr>
              <a:t>)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директория с единицей компиляции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Последовательность лексем после макро подстановок должна быть либо </a:t>
            </a:r>
            <a:r>
              <a:rPr lang="en-US" dirty="0">
                <a:solidFill>
                  <a:schemeClr val="bg1"/>
                </a:solidFill>
              </a:rPr>
              <a:t>&lt;</a:t>
            </a:r>
            <a:r>
              <a:rPr lang="ru-RU" dirty="0">
                <a:solidFill>
                  <a:schemeClr val="bg1"/>
                </a:solidFill>
              </a:rPr>
              <a:t> путь к файлу </a:t>
            </a:r>
            <a:r>
              <a:rPr lang="en-US" dirty="0">
                <a:solidFill>
                  <a:schemeClr val="bg1"/>
                </a:solidFill>
              </a:rPr>
              <a:t>&gt;</a:t>
            </a:r>
            <a:r>
              <a:rPr lang="ru-RU" dirty="0">
                <a:solidFill>
                  <a:schemeClr val="bg1"/>
                </a:solidFill>
              </a:rPr>
              <a:t>, либо " путь к файлу "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762147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Объединение единиц трансляции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#include &lt;</a:t>
            </a:r>
            <a:r>
              <a:rPr lang="ru-RU" dirty="0"/>
              <a:t> путь к файлу </a:t>
            </a:r>
            <a:r>
              <a:rPr lang="en-US" dirty="0"/>
              <a:t>&gt;</a:t>
            </a:r>
            <a:endParaRPr lang="ru-RU" dirty="0"/>
          </a:p>
          <a:p>
            <a:endParaRPr lang="ru-RU" dirty="0"/>
          </a:p>
          <a:p>
            <a:r>
              <a:rPr lang="en-US" dirty="0"/>
              <a:t>#include </a:t>
            </a:r>
            <a:r>
              <a:rPr lang="ru-RU" dirty="0"/>
              <a:t>" путь к файлу "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#include</a:t>
            </a:r>
            <a:r>
              <a:rPr lang="ru-RU" dirty="0">
                <a:solidFill>
                  <a:schemeClr val="bg1"/>
                </a:solidFill>
              </a:rPr>
              <a:t> последовательность лексем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Заменить строку с </a:t>
            </a:r>
            <a:r>
              <a:rPr lang="en-US" dirty="0">
                <a:solidFill>
                  <a:schemeClr val="bg1"/>
                </a:solidFill>
              </a:rPr>
              <a:t>#include </a:t>
            </a:r>
            <a:r>
              <a:rPr lang="ru-RU" dirty="0">
                <a:solidFill>
                  <a:schemeClr val="bg1"/>
                </a:solidFill>
              </a:rPr>
              <a:t>на строки из указанного файла</a:t>
            </a:r>
          </a:p>
          <a:p>
            <a:r>
              <a:rPr lang="ru-RU" dirty="0">
                <a:solidFill>
                  <a:schemeClr val="bg1"/>
                </a:solidFill>
              </a:rPr>
              <a:t>Если путь абсолютный, то файл ищется относительно корня файловой системы</a:t>
            </a:r>
          </a:p>
          <a:p>
            <a:r>
              <a:rPr lang="ru-RU" dirty="0">
                <a:solidFill>
                  <a:schemeClr val="bg1"/>
                </a:solidFill>
              </a:rPr>
              <a:t>Порядок просмотра директорий, если путь относительный: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директории со стандартными библиотеками, если использованы </a:t>
            </a:r>
            <a:r>
              <a:rPr lang="en-US" dirty="0">
                <a:solidFill>
                  <a:schemeClr val="bg1"/>
                </a:solidFill>
              </a:rPr>
              <a:t>&lt;&gt;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директории, указанные при запуске компилятора (обычно, через </a:t>
            </a: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-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ru-RU" dirty="0">
                <a:solidFill>
                  <a:schemeClr val="bg1"/>
                </a:solidFill>
              </a:rPr>
              <a:t>)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директория с единицей компиляции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Последовательность лексем после макро подстановок должна быть либо </a:t>
            </a:r>
            <a:r>
              <a:rPr lang="en-US" dirty="0">
                <a:solidFill>
                  <a:schemeClr val="bg1"/>
                </a:solidFill>
              </a:rPr>
              <a:t>&lt;</a:t>
            </a:r>
            <a:r>
              <a:rPr lang="ru-RU" dirty="0">
                <a:solidFill>
                  <a:schemeClr val="bg1"/>
                </a:solidFill>
              </a:rPr>
              <a:t> путь к файлу </a:t>
            </a:r>
            <a:r>
              <a:rPr lang="en-US" dirty="0">
                <a:solidFill>
                  <a:schemeClr val="bg1"/>
                </a:solidFill>
              </a:rPr>
              <a:t>&gt;</a:t>
            </a:r>
            <a:r>
              <a:rPr lang="ru-RU" dirty="0">
                <a:solidFill>
                  <a:schemeClr val="bg1"/>
                </a:solidFill>
              </a:rPr>
              <a:t>, либо " путь к файлу "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720626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Объединение единиц трансляции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#include &lt;</a:t>
            </a:r>
            <a:r>
              <a:rPr lang="ru-RU" dirty="0"/>
              <a:t> путь к файлу </a:t>
            </a:r>
            <a:r>
              <a:rPr lang="en-US" dirty="0"/>
              <a:t>&gt;</a:t>
            </a:r>
            <a:endParaRPr lang="ru-RU" dirty="0"/>
          </a:p>
          <a:p>
            <a:endParaRPr lang="ru-RU" dirty="0"/>
          </a:p>
          <a:p>
            <a:r>
              <a:rPr lang="en-US" dirty="0"/>
              <a:t>#include </a:t>
            </a:r>
            <a:r>
              <a:rPr lang="ru-RU" dirty="0"/>
              <a:t>" путь к файлу "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en-US" dirty="0">
                <a:solidFill>
                  <a:schemeClr val="bg1"/>
                </a:solidFill>
              </a:rPr>
              <a:t>#include</a:t>
            </a:r>
            <a:r>
              <a:rPr lang="ru-RU" dirty="0">
                <a:solidFill>
                  <a:schemeClr val="bg1"/>
                </a:solidFill>
              </a:rPr>
              <a:t> последовательность лексем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Заменить строку с </a:t>
            </a:r>
            <a:r>
              <a:rPr lang="en-US" dirty="0"/>
              <a:t>#include </a:t>
            </a:r>
            <a:r>
              <a:rPr lang="ru-RU" dirty="0"/>
              <a:t>на строки из указанного файла</a:t>
            </a:r>
          </a:p>
          <a:p>
            <a:r>
              <a:rPr lang="ru-RU" dirty="0">
                <a:solidFill>
                  <a:schemeClr val="bg1"/>
                </a:solidFill>
              </a:rPr>
              <a:t>Если путь абсолютный, то файл ищется относительно корня файловой системы</a:t>
            </a:r>
          </a:p>
          <a:p>
            <a:r>
              <a:rPr lang="ru-RU" dirty="0">
                <a:solidFill>
                  <a:schemeClr val="bg1"/>
                </a:solidFill>
              </a:rPr>
              <a:t>Порядок просмотра директорий, если путь относительный: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директории со стандартными библиотеками, если использованы </a:t>
            </a:r>
            <a:r>
              <a:rPr lang="en-US" dirty="0">
                <a:solidFill>
                  <a:schemeClr val="bg1"/>
                </a:solidFill>
              </a:rPr>
              <a:t>&lt;&gt;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директории, указанные при запуске компилятора (обычно, через </a:t>
            </a: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-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ru-RU" dirty="0">
                <a:solidFill>
                  <a:schemeClr val="bg1"/>
                </a:solidFill>
              </a:rPr>
              <a:t>)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директория с единицей компиляции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Последовательность лексем после макро подстановок должна быть либо </a:t>
            </a:r>
            <a:r>
              <a:rPr lang="en-US" dirty="0">
                <a:solidFill>
                  <a:schemeClr val="bg1"/>
                </a:solidFill>
              </a:rPr>
              <a:t>&lt;</a:t>
            </a:r>
            <a:r>
              <a:rPr lang="ru-RU" dirty="0">
                <a:solidFill>
                  <a:schemeClr val="bg1"/>
                </a:solidFill>
              </a:rPr>
              <a:t> путь к файлу </a:t>
            </a:r>
            <a:r>
              <a:rPr lang="en-US" dirty="0">
                <a:solidFill>
                  <a:schemeClr val="bg1"/>
                </a:solidFill>
              </a:rPr>
              <a:t>&gt;</a:t>
            </a:r>
            <a:r>
              <a:rPr lang="ru-RU" dirty="0">
                <a:solidFill>
                  <a:schemeClr val="bg1"/>
                </a:solidFill>
              </a:rPr>
              <a:t>, либо " путь к файлу "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2746691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Объединение единиц трансляции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#include &lt;</a:t>
            </a:r>
            <a:r>
              <a:rPr lang="ru-RU" dirty="0"/>
              <a:t> путь к файлу </a:t>
            </a:r>
            <a:r>
              <a:rPr lang="en-US" dirty="0"/>
              <a:t>&gt;</a:t>
            </a:r>
            <a:endParaRPr lang="ru-RU" dirty="0"/>
          </a:p>
          <a:p>
            <a:endParaRPr lang="ru-RU" dirty="0"/>
          </a:p>
          <a:p>
            <a:r>
              <a:rPr lang="en-US" dirty="0"/>
              <a:t>#include </a:t>
            </a:r>
            <a:r>
              <a:rPr lang="ru-RU" dirty="0"/>
              <a:t>" путь к файлу "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en-US" dirty="0">
                <a:solidFill>
                  <a:schemeClr val="bg1"/>
                </a:solidFill>
              </a:rPr>
              <a:t>#include</a:t>
            </a:r>
            <a:r>
              <a:rPr lang="ru-RU" dirty="0">
                <a:solidFill>
                  <a:schemeClr val="bg1"/>
                </a:solidFill>
              </a:rPr>
              <a:t> последовательность лексем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Заменить строку с </a:t>
            </a:r>
            <a:r>
              <a:rPr lang="en-US" dirty="0"/>
              <a:t>#include </a:t>
            </a:r>
            <a:r>
              <a:rPr lang="ru-RU" dirty="0"/>
              <a:t>на строки из указанного файла</a:t>
            </a:r>
          </a:p>
          <a:p>
            <a:r>
              <a:rPr lang="ru-RU" dirty="0"/>
              <a:t>Если путь абсолютный, то файл ищется относительно корня файловой системы</a:t>
            </a:r>
          </a:p>
          <a:p>
            <a:r>
              <a:rPr lang="ru-RU" dirty="0">
                <a:solidFill>
                  <a:schemeClr val="bg1"/>
                </a:solidFill>
              </a:rPr>
              <a:t>Порядок просмотра директорий, если путь относительный: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директории со стандартными библиотеками, если использованы </a:t>
            </a:r>
            <a:r>
              <a:rPr lang="en-US" dirty="0">
                <a:solidFill>
                  <a:schemeClr val="bg1"/>
                </a:solidFill>
              </a:rPr>
              <a:t>&lt;&gt;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директории, указанные при запуске компилятора (обычно, через </a:t>
            </a: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-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ru-RU" dirty="0">
                <a:solidFill>
                  <a:schemeClr val="bg1"/>
                </a:solidFill>
              </a:rPr>
              <a:t>)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директория с единицей компиляции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Последовательность лексем после макро подстановок должна быть либо </a:t>
            </a:r>
            <a:r>
              <a:rPr lang="en-US" dirty="0">
                <a:solidFill>
                  <a:schemeClr val="bg1"/>
                </a:solidFill>
              </a:rPr>
              <a:t>&lt;</a:t>
            </a:r>
            <a:r>
              <a:rPr lang="ru-RU" dirty="0">
                <a:solidFill>
                  <a:schemeClr val="bg1"/>
                </a:solidFill>
              </a:rPr>
              <a:t> путь к файлу </a:t>
            </a:r>
            <a:r>
              <a:rPr lang="en-US" dirty="0">
                <a:solidFill>
                  <a:schemeClr val="bg1"/>
                </a:solidFill>
              </a:rPr>
              <a:t>&gt;</a:t>
            </a:r>
            <a:r>
              <a:rPr lang="ru-RU" dirty="0">
                <a:solidFill>
                  <a:schemeClr val="bg1"/>
                </a:solidFill>
              </a:rPr>
              <a:t>, либо " путь к файлу "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20627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62D11-5FBE-D51F-AA01-28B9531A7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Несерьёзная часть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BF7E32-833F-E51C-F35B-7A58994EC7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2000" b="0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000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(x &gt; y) {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x;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 </a:t>
            </a:r>
            <a:r>
              <a:rPr lang="en-US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y;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5155AF1-E67C-7D9D-7542-355492487E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else</a:t>
            </a:r>
            <a:endParaRPr lang="en-US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000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(x &gt; y) {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x;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 </a:t>
            </a:r>
            <a:r>
              <a:rPr lang="en-US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y;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ru-RU" sz="2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F0A762C-BDA1-A400-4C7E-84D6DDC2810F}"/>
              </a:ext>
            </a:extLst>
          </p:cNvPr>
          <p:cNvSpPr/>
          <p:nvPr/>
        </p:nvSpPr>
        <p:spPr>
          <a:xfrm>
            <a:off x="6096000" y="1196752"/>
            <a:ext cx="5904656" cy="51845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0798955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Объединение единиц трансляции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#include &lt;</a:t>
            </a:r>
            <a:r>
              <a:rPr lang="ru-RU" dirty="0"/>
              <a:t> путь к файлу </a:t>
            </a:r>
            <a:r>
              <a:rPr lang="en-US" dirty="0"/>
              <a:t>&gt;</a:t>
            </a:r>
            <a:endParaRPr lang="ru-RU" dirty="0"/>
          </a:p>
          <a:p>
            <a:endParaRPr lang="ru-RU" dirty="0"/>
          </a:p>
          <a:p>
            <a:r>
              <a:rPr lang="en-US" dirty="0"/>
              <a:t>#include </a:t>
            </a:r>
            <a:r>
              <a:rPr lang="ru-RU" dirty="0"/>
              <a:t>" путь к файлу "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en-US" dirty="0">
                <a:solidFill>
                  <a:schemeClr val="bg1"/>
                </a:solidFill>
              </a:rPr>
              <a:t>#include</a:t>
            </a:r>
            <a:r>
              <a:rPr lang="ru-RU" dirty="0">
                <a:solidFill>
                  <a:schemeClr val="bg1"/>
                </a:solidFill>
              </a:rPr>
              <a:t> последовательность лексем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Заменить строку с </a:t>
            </a:r>
            <a:r>
              <a:rPr lang="en-US" dirty="0"/>
              <a:t>#include </a:t>
            </a:r>
            <a:r>
              <a:rPr lang="ru-RU" dirty="0"/>
              <a:t>на строки из указанного файла</a:t>
            </a:r>
          </a:p>
          <a:p>
            <a:r>
              <a:rPr lang="ru-RU" dirty="0"/>
              <a:t>Если путь абсолютный, то файл ищется относительно корня файловой системы</a:t>
            </a:r>
          </a:p>
          <a:p>
            <a:r>
              <a:rPr lang="ru-RU" dirty="0"/>
              <a:t>Порядок просмотра директорий, если путь относительный: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директории со стандартными библиотеками, если использованы </a:t>
            </a:r>
            <a:r>
              <a:rPr lang="en-US" dirty="0">
                <a:solidFill>
                  <a:schemeClr val="bg1"/>
                </a:solidFill>
              </a:rPr>
              <a:t>&lt;&gt;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директории, указанные при запуске компилятора (обычно, через </a:t>
            </a: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-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ru-RU" dirty="0">
                <a:solidFill>
                  <a:schemeClr val="bg1"/>
                </a:solidFill>
              </a:rPr>
              <a:t>)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директория с единицей компиляции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Последовательность лексем после макро подстановок должна быть либо </a:t>
            </a:r>
            <a:r>
              <a:rPr lang="en-US" dirty="0">
                <a:solidFill>
                  <a:schemeClr val="bg1"/>
                </a:solidFill>
              </a:rPr>
              <a:t>&lt;</a:t>
            </a:r>
            <a:r>
              <a:rPr lang="ru-RU" dirty="0">
                <a:solidFill>
                  <a:schemeClr val="bg1"/>
                </a:solidFill>
              </a:rPr>
              <a:t> путь к файлу </a:t>
            </a:r>
            <a:r>
              <a:rPr lang="en-US" dirty="0">
                <a:solidFill>
                  <a:schemeClr val="bg1"/>
                </a:solidFill>
              </a:rPr>
              <a:t>&gt;</a:t>
            </a:r>
            <a:r>
              <a:rPr lang="ru-RU" dirty="0">
                <a:solidFill>
                  <a:schemeClr val="bg1"/>
                </a:solidFill>
              </a:rPr>
              <a:t>, либо " путь к файлу "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9244385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Объединение единиц трансляции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#include &lt;</a:t>
            </a:r>
            <a:r>
              <a:rPr lang="ru-RU" dirty="0"/>
              <a:t> путь к файлу </a:t>
            </a:r>
            <a:r>
              <a:rPr lang="en-US" dirty="0"/>
              <a:t>&gt;</a:t>
            </a:r>
            <a:endParaRPr lang="ru-RU" dirty="0"/>
          </a:p>
          <a:p>
            <a:endParaRPr lang="ru-RU" dirty="0"/>
          </a:p>
          <a:p>
            <a:r>
              <a:rPr lang="en-US" dirty="0"/>
              <a:t>#include </a:t>
            </a:r>
            <a:r>
              <a:rPr lang="ru-RU" dirty="0"/>
              <a:t>" путь к файлу "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en-US" dirty="0">
                <a:solidFill>
                  <a:schemeClr val="bg1"/>
                </a:solidFill>
              </a:rPr>
              <a:t>#include</a:t>
            </a:r>
            <a:r>
              <a:rPr lang="ru-RU" dirty="0">
                <a:solidFill>
                  <a:schemeClr val="bg1"/>
                </a:solidFill>
              </a:rPr>
              <a:t> последовательность лексем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Заменить строку с </a:t>
            </a:r>
            <a:r>
              <a:rPr lang="en-US" dirty="0"/>
              <a:t>#include </a:t>
            </a:r>
            <a:r>
              <a:rPr lang="ru-RU" dirty="0"/>
              <a:t>на строки из указанного файла</a:t>
            </a:r>
          </a:p>
          <a:p>
            <a:r>
              <a:rPr lang="ru-RU" dirty="0"/>
              <a:t>Если путь абсолютный, то файл ищется относительно корня файловой системы</a:t>
            </a:r>
          </a:p>
          <a:p>
            <a:r>
              <a:rPr lang="ru-RU" dirty="0"/>
              <a:t>Порядок просмотра директорий, если путь относительный:</a:t>
            </a:r>
          </a:p>
          <a:p>
            <a:pPr lvl="1"/>
            <a:r>
              <a:rPr lang="ru-RU" dirty="0"/>
              <a:t>директория с единицей компиляции, если использованы ""</a:t>
            </a:r>
          </a:p>
          <a:p>
            <a:pPr lvl="1"/>
            <a:r>
              <a:rPr lang="ru-RU" dirty="0"/>
              <a:t>директории со стандартными </a:t>
            </a:r>
            <a:r>
              <a:rPr lang="ru-RU" dirty="0" err="1"/>
              <a:t>хэдерами</a:t>
            </a:r>
            <a:endParaRPr lang="ru-RU" dirty="0"/>
          </a:p>
          <a:p>
            <a:pPr lvl="1"/>
            <a:r>
              <a:rPr lang="ru-RU" dirty="0"/>
              <a:t>директории, указанные при запуске компилятора (обычно, через </a:t>
            </a:r>
            <a:r>
              <a:rPr lang="ru-RU" dirty="0">
                <a:latin typeface="Consolas" panose="020B0609020204030204" pitchFamily="49" charset="0"/>
              </a:rPr>
              <a:t>-</a:t>
            </a:r>
            <a:r>
              <a:rPr lang="en-US" dirty="0">
                <a:latin typeface="Consolas" panose="020B0609020204030204" pitchFamily="49" charset="0"/>
              </a:rPr>
              <a:t>I</a:t>
            </a:r>
            <a:r>
              <a:rPr lang="ru-RU" dirty="0"/>
              <a:t>)</a:t>
            </a: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Последовательность лексем после макро подстановок должна быть либо </a:t>
            </a:r>
            <a:r>
              <a:rPr lang="en-US" dirty="0">
                <a:solidFill>
                  <a:schemeClr val="bg1"/>
                </a:solidFill>
              </a:rPr>
              <a:t>&lt;</a:t>
            </a:r>
            <a:r>
              <a:rPr lang="ru-RU" dirty="0">
                <a:solidFill>
                  <a:schemeClr val="bg1"/>
                </a:solidFill>
              </a:rPr>
              <a:t> путь к файлу </a:t>
            </a:r>
            <a:r>
              <a:rPr lang="en-US" dirty="0">
                <a:solidFill>
                  <a:schemeClr val="bg1"/>
                </a:solidFill>
              </a:rPr>
              <a:t>&gt;</a:t>
            </a:r>
            <a:r>
              <a:rPr lang="ru-RU" dirty="0">
                <a:solidFill>
                  <a:schemeClr val="bg1"/>
                </a:solidFill>
              </a:rPr>
              <a:t>, либо " путь к файлу "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163535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Объединение единиц трансляции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#include &lt;</a:t>
            </a:r>
            <a:r>
              <a:rPr lang="ru-RU" dirty="0"/>
              <a:t> путь к файлу </a:t>
            </a:r>
            <a:r>
              <a:rPr lang="en-US" dirty="0"/>
              <a:t>&gt;</a:t>
            </a:r>
            <a:endParaRPr lang="ru-RU" dirty="0"/>
          </a:p>
          <a:p>
            <a:endParaRPr lang="ru-RU" dirty="0"/>
          </a:p>
          <a:p>
            <a:r>
              <a:rPr lang="en-US" dirty="0"/>
              <a:t>#include </a:t>
            </a:r>
            <a:r>
              <a:rPr lang="ru-RU" dirty="0"/>
              <a:t>" путь к файлу "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en-US" dirty="0"/>
              <a:t>#include</a:t>
            </a:r>
            <a:r>
              <a:rPr lang="ru-RU" dirty="0"/>
              <a:t> последовательность лексем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Заменить строку с </a:t>
            </a:r>
            <a:r>
              <a:rPr lang="en-US" dirty="0"/>
              <a:t>#include </a:t>
            </a:r>
            <a:r>
              <a:rPr lang="ru-RU" dirty="0"/>
              <a:t>на строки из указанного файла</a:t>
            </a:r>
          </a:p>
          <a:p>
            <a:r>
              <a:rPr lang="ru-RU" dirty="0"/>
              <a:t>Если путь абсолютный, то файл ищется относительно корня файловой системы</a:t>
            </a:r>
          </a:p>
          <a:p>
            <a:r>
              <a:rPr lang="ru-RU" dirty="0"/>
              <a:t>Порядок просмотра директорий, если путь относительный:</a:t>
            </a:r>
          </a:p>
          <a:p>
            <a:pPr lvl="1"/>
            <a:r>
              <a:rPr lang="ru-RU" dirty="0"/>
              <a:t>директория с единицей компиляции, если использованы ""</a:t>
            </a:r>
          </a:p>
          <a:p>
            <a:pPr lvl="1"/>
            <a:r>
              <a:rPr lang="ru-RU" dirty="0"/>
              <a:t>директории со стандартными </a:t>
            </a:r>
            <a:r>
              <a:rPr lang="ru-RU" dirty="0" err="1"/>
              <a:t>хэдерами</a:t>
            </a:r>
            <a:endParaRPr lang="ru-RU" dirty="0"/>
          </a:p>
          <a:p>
            <a:pPr lvl="1"/>
            <a:r>
              <a:rPr lang="ru-RU" dirty="0"/>
              <a:t>директории, указанные при запуске компилятора (обычно, через </a:t>
            </a:r>
            <a:r>
              <a:rPr lang="ru-RU" dirty="0">
                <a:latin typeface="Consolas" panose="020B0609020204030204" pitchFamily="49" charset="0"/>
              </a:rPr>
              <a:t>-</a:t>
            </a:r>
            <a:r>
              <a:rPr lang="en-US" dirty="0">
                <a:latin typeface="Consolas" panose="020B0609020204030204" pitchFamily="49" charset="0"/>
              </a:rPr>
              <a:t>I</a:t>
            </a:r>
            <a:r>
              <a:rPr lang="ru-RU" dirty="0"/>
              <a:t>)</a:t>
            </a: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Последовательность лексем после макро подстановок должна быть либо </a:t>
            </a:r>
            <a:r>
              <a:rPr lang="en-US" dirty="0">
                <a:solidFill>
                  <a:schemeClr val="bg1"/>
                </a:solidFill>
              </a:rPr>
              <a:t>&lt;</a:t>
            </a:r>
            <a:r>
              <a:rPr lang="ru-RU" dirty="0">
                <a:solidFill>
                  <a:schemeClr val="bg1"/>
                </a:solidFill>
              </a:rPr>
              <a:t> путь к файлу </a:t>
            </a:r>
            <a:r>
              <a:rPr lang="en-US" dirty="0">
                <a:solidFill>
                  <a:schemeClr val="bg1"/>
                </a:solidFill>
              </a:rPr>
              <a:t>&gt;</a:t>
            </a:r>
            <a:r>
              <a:rPr lang="ru-RU" dirty="0">
                <a:solidFill>
                  <a:schemeClr val="bg1"/>
                </a:solidFill>
              </a:rPr>
              <a:t>, либо " путь к файлу "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9977745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Объединение единиц трансляции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#include &lt;</a:t>
            </a:r>
            <a:r>
              <a:rPr lang="ru-RU" dirty="0"/>
              <a:t> путь к файлу </a:t>
            </a:r>
            <a:r>
              <a:rPr lang="en-US" dirty="0"/>
              <a:t>&gt;</a:t>
            </a:r>
            <a:endParaRPr lang="ru-RU" dirty="0"/>
          </a:p>
          <a:p>
            <a:endParaRPr lang="ru-RU" dirty="0"/>
          </a:p>
          <a:p>
            <a:r>
              <a:rPr lang="en-US" dirty="0"/>
              <a:t>#include </a:t>
            </a:r>
            <a:r>
              <a:rPr lang="ru-RU" dirty="0"/>
              <a:t>" путь к файлу "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en-US" dirty="0"/>
              <a:t>#include</a:t>
            </a:r>
            <a:r>
              <a:rPr lang="ru-RU" dirty="0"/>
              <a:t> последовательность лексем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Заменить строку с </a:t>
            </a:r>
            <a:r>
              <a:rPr lang="en-US" dirty="0"/>
              <a:t>#include </a:t>
            </a:r>
            <a:r>
              <a:rPr lang="ru-RU" dirty="0"/>
              <a:t>на строки из указанного файла</a:t>
            </a:r>
          </a:p>
          <a:p>
            <a:r>
              <a:rPr lang="ru-RU" dirty="0"/>
              <a:t>Если путь абсолютный, то файл ищется относительно корня файловой системы</a:t>
            </a:r>
          </a:p>
          <a:p>
            <a:r>
              <a:rPr lang="ru-RU" dirty="0"/>
              <a:t>Порядок просмотра директорий, если путь относительный:</a:t>
            </a:r>
          </a:p>
          <a:p>
            <a:pPr lvl="1"/>
            <a:r>
              <a:rPr lang="ru-RU" dirty="0"/>
              <a:t>директория с единицей компиляции, если использованы ""</a:t>
            </a:r>
          </a:p>
          <a:p>
            <a:pPr lvl="1"/>
            <a:r>
              <a:rPr lang="ru-RU" dirty="0"/>
              <a:t>директории со стандартными </a:t>
            </a:r>
            <a:r>
              <a:rPr lang="ru-RU" dirty="0" err="1"/>
              <a:t>хэдерами</a:t>
            </a:r>
            <a:endParaRPr lang="ru-RU" dirty="0"/>
          </a:p>
          <a:p>
            <a:pPr lvl="1"/>
            <a:r>
              <a:rPr lang="ru-RU" dirty="0"/>
              <a:t>директории, указанные при запуске компилятора (обычно, через </a:t>
            </a:r>
            <a:r>
              <a:rPr lang="ru-RU" dirty="0">
                <a:latin typeface="Consolas" panose="020B0609020204030204" pitchFamily="49" charset="0"/>
              </a:rPr>
              <a:t>-</a:t>
            </a:r>
            <a:r>
              <a:rPr lang="en-US" dirty="0">
                <a:latin typeface="Consolas" panose="020B0609020204030204" pitchFamily="49" charset="0"/>
              </a:rPr>
              <a:t>I</a:t>
            </a:r>
            <a:r>
              <a:rPr lang="ru-RU" dirty="0"/>
              <a:t>)</a:t>
            </a:r>
          </a:p>
          <a:p>
            <a:pPr lvl="2"/>
            <a:endParaRPr lang="ru-RU" dirty="0"/>
          </a:p>
          <a:p>
            <a:r>
              <a:rPr lang="ru-RU" dirty="0"/>
              <a:t>Последовательность лексем после макро подстановок должна быть либо </a:t>
            </a:r>
            <a:r>
              <a:rPr lang="en-US" dirty="0"/>
              <a:t>&lt;</a:t>
            </a:r>
            <a:r>
              <a:rPr lang="ru-RU" dirty="0"/>
              <a:t> путь к файлу </a:t>
            </a:r>
            <a:r>
              <a:rPr lang="en-US" dirty="0"/>
              <a:t>&gt;</a:t>
            </a:r>
            <a:r>
              <a:rPr lang="ru-RU" dirty="0"/>
              <a:t>, либо " путь к файлу "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19053878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Объединение единиц трансляции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def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ProcessInclude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(macros, input):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file, paths, input =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ParseInclude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macros, input)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    if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IsAbsolute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(file):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(macros, 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    Preprocess1_3(file) + input)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    for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path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in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paths: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f = path + '/' + file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Exists(f)</a:t>
            </a: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(macros, 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        Preprocess1_3(f) + input)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assert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False</a:t>
            </a:r>
            <a:endParaRPr lang="ru-RU" sz="16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def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ParseInclude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(macros, input):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s =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input.pop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(0)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assert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s[0] == '#include'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s.pop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(0)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s[0]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not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in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['"', '&lt;']: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s =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(s, macros)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assert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s[0]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in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['"', '&lt;']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</a:t>
            </a: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assert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Matches(s[0], s[-1])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file = s[1:-1]  # </a:t>
            </a: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без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&lt;&gt; </a:t>
            </a: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и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""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paths = []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    if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s[0] == '&lt;':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paths +=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PathsToStandardIncludes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paths +=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PathsFromCommadLine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paths += [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ThisTranslationUnitDir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file, paths, input</a:t>
            </a:r>
            <a:endParaRPr lang="ru-RU" sz="1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03738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Объединение единиц трансляции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 err="1">
                <a:latin typeface="Consolas" panose="020B0609020204030204" pitchFamily="49" charset="0"/>
              </a:rPr>
              <a:t>def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ProcessInclude</a:t>
            </a:r>
            <a:r>
              <a:rPr lang="en-US" sz="1600" dirty="0">
                <a:latin typeface="Consolas" panose="020B0609020204030204" pitchFamily="49" charset="0"/>
              </a:rPr>
              <a:t>(macros, input):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file, paths, input =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ParseInclude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macros, input)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    if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IsAbsolute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(file):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(macros, 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    Preprocess1_3(file) + input)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    for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path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in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paths: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f = path + '/' + file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Exists(f)</a:t>
            </a: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(macros, 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        Preprocess1_3(f) + input)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assert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False</a:t>
            </a:r>
            <a:endParaRPr lang="ru-RU" sz="16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 err="1">
                <a:latin typeface="Consolas" panose="020B0609020204030204" pitchFamily="49" charset="0"/>
              </a:rPr>
              <a:t>def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ParseInclude</a:t>
            </a:r>
            <a:r>
              <a:rPr lang="en-US" sz="1600" dirty="0">
                <a:latin typeface="Consolas" panose="020B0609020204030204" pitchFamily="49" charset="0"/>
              </a:rPr>
              <a:t>(macros, input):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s =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input.pop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(0)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assert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s[0] == '#include'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s.pop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(0)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s[0]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not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in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['"', '&lt;']: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s =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(s, macros)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assert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s[0]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in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['"', '&lt;']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</a:t>
            </a: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assert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Matches(s[0], s[-1])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file = s[1:-1]  # </a:t>
            </a: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без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&lt;&gt; </a:t>
            </a: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и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""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paths = []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    if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s[0] == '&lt;':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paths +=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PathsToStandardIncludes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paths +=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PathsFromCommadLine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paths += [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ThisTranslationUnitDir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file, paths, input</a:t>
            </a:r>
            <a:endParaRPr lang="ru-RU" sz="1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6172448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Объединение единиц трансляции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 err="1">
                <a:latin typeface="Consolas" panose="020B0609020204030204" pitchFamily="49" charset="0"/>
              </a:rPr>
              <a:t>def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ProcessInclude</a:t>
            </a:r>
            <a:r>
              <a:rPr lang="en-US" sz="1600" dirty="0">
                <a:latin typeface="Consolas" panose="020B0609020204030204" pitchFamily="49" charset="0"/>
              </a:rPr>
              <a:t>(macros, input):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file, paths, input = </a:t>
            </a:r>
            <a:r>
              <a:rPr lang="en-US" sz="1600" dirty="0" err="1">
                <a:latin typeface="Consolas" panose="020B0609020204030204" pitchFamily="49" charset="0"/>
              </a:rPr>
              <a:t>ParseInclude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  macros, input)</a:t>
            </a:r>
          </a:p>
          <a:p>
            <a:pPr marL="0" indent="0">
              <a:buNone/>
            </a:pPr>
            <a:r>
              <a:rPr lang="en-US" sz="1600" b="1" dirty="0"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IsAbsolute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(file):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(macros, 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    Preprocess1_3(file) + input)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    for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path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in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paths: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f = path + '/' + file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Exists(f)</a:t>
            </a: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(macros, 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        Preprocess1_3(f) + input)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assert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False</a:t>
            </a:r>
            <a:endParaRPr lang="ru-RU" sz="16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 err="1">
                <a:latin typeface="Consolas" panose="020B0609020204030204" pitchFamily="49" charset="0"/>
              </a:rPr>
              <a:t>def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ParseInclude</a:t>
            </a:r>
            <a:r>
              <a:rPr lang="en-US" sz="1600" dirty="0">
                <a:latin typeface="Consolas" panose="020B0609020204030204" pitchFamily="49" charset="0"/>
              </a:rPr>
              <a:t>(macros, input):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s =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input.pop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(0)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assert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s[0] == '#include'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s.pop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(0)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s[0]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not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in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['"', '&lt;']: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s =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(s, macros)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assert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s[0]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in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['"', '&lt;']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</a:t>
            </a: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assert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Matches(s[0], s[-1])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file = s[1:-1]  # </a:t>
            </a: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без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&lt;&gt; </a:t>
            </a: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и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""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paths = []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    if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s[0] == '&lt;':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paths +=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PathsToStandardIncludes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paths +=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PathsFromCommadLine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paths += [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ThisTranslationUnitDir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file, paths, input</a:t>
            </a:r>
            <a:endParaRPr lang="ru-RU" sz="1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1593844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Объединение единиц трансляции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 err="1">
                <a:latin typeface="Consolas" panose="020B0609020204030204" pitchFamily="49" charset="0"/>
              </a:rPr>
              <a:t>def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ProcessInclude</a:t>
            </a:r>
            <a:r>
              <a:rPr lang="en-US" sz="1600" dirty="0">
                <a:latin typeface="Consolas" panose="020B0609020204030204" pitchFamily="49" charset="0"/>
              </a:rPr>
              <a:t>(macros, input):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file, paths, input = </a:t>
            </a:r>
            <a:r>
              <a:rPr lang="en-US" sz="1600" dirty="0" err="1">
                <a:latin typeface="Consolas" panose="020B0609020204030204" pitchFamily="49" charset="0"/>
              </a:rPr>
              <a:t>ParseInclude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  macros, input)</a:t>
            </a:r>
          </a:p>
          <a:p>
            <a:pPr marL="0" indent="0">
              <a:buNone/>
            </a:pPr>
            <a:r>
              <a:rPr lang="en-US" sz="1600" b="1" dirty="0">
                <a:latin typeface="Consolas" panose="020B0609020204030204" pitchFamily="49" charset="0"/>
              </a:rPr>
              <a:t>    if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IsAbsolute</a:t>
            </a:r>
            <a:r>
              <a:rPr lang="en-US" sz="1600" dirty="0">
                <a:latin typeface="Consolas" panose="020B0609020204030204" pitchFamily="49" charset="0"/>
              </a:rPr>
              <a:t>(file):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  </a:t>
            </a:r>
            <a:r>
              <a:rPr lang="en-US" sz="1600" b="1" dirty="0">
                <a:latin typeface="Consolas" panose="020B0609020204030204" pitchFamily="49" charset="0"/>
              </a:rPr>
              <a:t>return</a:t>
            </a:r>
            <a:r>
              <a:rPr lang="en-US" sz="1600" dirty="0">
                <a:latin typeface="Consolas" panose="020B0609020204030204" pitchFamily="49" charset="0"/>
              </a:rPr>
              <a:t> (macros, 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      Preprocess1_3(file) + input)</a:t>
            </a:r>
          </a:p>
          <a:p>
            <a:pPr marL="0" indent="0">
              <a:buNone/>
            </a:pPr>
            <a:r>
              <a:rPr lang="en-US" sz="1600" b="1" dirty="0"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path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in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paths: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f = path + '/' + file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Exists(f)</a:t>
            </a: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(macros, 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        Preprocess1_3(f) + input)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assert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False</a:t>
            </a:r>
            <a:endParaRPr lang="ru-RU" sz="16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 err="1">
                <a:latin typeface="Consolas" panose="020B0609020204030204" pitchFamily="49" charset="0"/>
              </a:rPr>
              <a:t>def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ParseInclude</a:t>
            </a:r>
            <a:r>
              <a:rPr lang="en-US" sz="1600" dirty="0">
                <a:latin typeface="Consolas" panose="020B0609020204030204" pitchFamily="49" charset="0"/>
              </a:rPr>
              <a:t>(macros, input):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s =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input.pop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(0)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assert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s[0] == '#include'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s.pop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(0)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s[0]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not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in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['"', '&lt;']: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s =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(s, macros)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assert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s[0]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in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['"', '&lt;']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</a:t>
            </a: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assert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Matches(s[0], s[-1])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file = s[1:-1]  # </a:t>
            </a: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без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&lt;&gt; </a:t>
            </a: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и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""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paths = []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    if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s[0] == '&lt;':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paths +=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PathsToStandardIncludes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paths +=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PathsFromCommadLine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paths += [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ThisTranslationUnitDir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file, paths, input</a:t>
            </a:r>
            <a:endParaRPr lang="ru-RU" sz="1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4896226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Объединение единиц трансляции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 err="1">
                <a:latin typeface="Consolas" panose="020B0609020204030204" pitchFamily="49" charset="0"/>
              </a:rPr>
              <a:t>def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ProcessInclude</a:t>
            </a:r>
            <a:r>
              <a:rPr lang="en-US" sz="1600" dirty="0">
                <a:latin typeface="Consolas" panose="020B0609020204030204" pitchFamily="49" charset="0"/>
              </a:rPr>
              <a:t>(macros, input):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file, paths, input = </a:t>
            </a:r>
            <a:r>
              <a:rPr lang="en-US" sz="1600" dirty="0" err="1">
                <a:latin typeface="Consolas" panose="020B0609020204030204" pitchFamily="49" charset="0"/>
              </a:rPr>
              <a:t>ParseInclude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  macros, input)</a:t>
            </a:r>
          </a:p>
          <a:p>
            <a:pPr marL="0" indent="0">
              <a:buNone/>
            </a:pPr>
            <a:r>
              <a:rPr lang="en-US" sz="1600" b="1" dirty="0">
                <a:latin typeface="Consolas" panose="020B0609020204030204" pitchFamily="49" charset="0"/>
              </a:rPr>
              <a:t>    if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IsAbsolute</a:t>
            </a:r>
            <a:r>
              <a:rPr lang="en-US" sz="1600" dirty="0">
                <a:latin typeface="Consolas" panose="020B0609020204030204" pitchFamily="49" charset="0"/>
              </a:rPr>
              <a:t>(file):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  </a:t>
            </a:r>
            <a:r>
              <a:rPr lang="en-US" sz="1600" b="1" dirty="0">
                <a:latin typeface="Consolas" panose="020B0609020204030204" pitchFamily="49" charset="0"/>
              </a:rPr>
              <a:t>return</a:t>
            </a:r>
            <a:r>
              <a:rPr lang="en-US" sz="1600" dirty="0">
                <a:latin typeface="Consolas" panose="020B0609020204030204" pitchFamily="49" charset="0"/>
              </a:rPr>
              <a:t> (macros, 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      Preprocess1_3(file) + input)</a:t>
            </a:r>
          </a:p>
          <a:p>
            <a:pPr marL="0" indent="0">
              <a:buNone/>
            </a:pPr>
            <a:r>
              <a:rPr lang="en-US" sz="1600" b="1" dirty="0">
                <a:latin typeface="Consolas" panose="020B0609020204030204" pitchFamily="49" charset="0"/>
              </a:rPr>
              <a:t>    for</a:t>
            </a:r>
            <a:r>
              <a:rPr lang="en-US" sz="1600" dirty="0">
                <a:latin typeface="Consolas" panose="020B0609020204030204" pitchFamily="49" charset="0"/>
              </a:rPr>
              <a:t> path </a:t>
            </a:r>
            <a:r>
              <a:rPr lang="en-US" sz="1600" b="1" dirty="0">
                <a:latin typeface="Consolas" panose="020B0609020204030204" pitchFamily="49" charset="0"/>
              </a:rPr>
              <a:t>in</a:t>
            </a:r>
            <a:r>
              <a:rPr lang="en-US" sz="1600" dirty="0">
                <a:latin typeface="Consolas" panose="020B0609020204030204" pitchFamily="49" charset="0"/>
              </a:rPr>
              <a:t> paths: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f = path + '/' + file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Exists(f)</a:t>
            </a: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(macros, 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        Preprocess1_3(f) + input)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assert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False</a:t>
            </a:r>
            <a:endParaRPr lang="ru-RU" sz="16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 err="1">
                <a:latin typeface="Consolas" panose="020B0609020204030204" pitchFamily="49" charset="0"/>
              </a:rPr>
              <a:t>def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ParseInclude</a:t>
            </a:r>
            <a:r>
              <a:rPr lang="en-US" sz="1600" dirty="0">
                <a:latin typeface="Consolas" panose="020B0609020204030204" pitchFamily="49" charset="0"/>
              </a:rPr>
              <a:t>(macros, input):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s =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input.pop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(0)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assert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s[0] == '#include'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s.pop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(0)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s[0]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not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in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['"', '&lt;']: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s =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(s, macros)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assert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s[0]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in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['"', '&lt;']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</a:t>
            </a: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assert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Matches(s[0], s[-1])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file = s[1:-1]  # </a:t>
            </a: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без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&lt;&gt; </a:t>
            </a: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и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""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paths = []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    if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s[0] == '&lt;':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paths +=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PathsToStandardIncludes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paths +=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PathsFromCommadLine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paths += [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ThisTranslationUnitDir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file, paths, input</a:t>
            </a:r>
            <a:endParaRPr lang="ru-RU" sz="1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6660157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Объединение единиц трансляции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 err="1">
                <a:latin typeface="Consolas" panose="020B0609020204030204" pitchFamily="49" charset="0"/>
              </a:rPr>
              <a:t>def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ProcessInclude</a:t>
            </a:r>
            <a:r>
              <a:rPr lang="en-US" sz="1600" dirty="0">
                <a:latin typeface="Consolas" panose="020B0609020204030204" pitchFamily="49" charset="0"/>
              </a:rPr>
              <a:t>(macros, input):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file, paths, input = </a:t>
            </a:r>
            <a:r>
              <a:rPr lang="en-US" sz="1600" dirty="0" err="1">
                <a:latin typeface="Consolas" panose="020B0609020204030204" pitchFamily="49" charset="0"/>
              </a:rPr>
              <a:t>ParseInclude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  macros, input)</a:t>
            </a:r>
          </a:p>
          <a:p>
            <a:pPr marL="0" indent="0">
              <a:buNone/>
            </a:pPr>
            <a:r>
              <a:rPr lang="en-US" sz="1600" b="1" dirty="0">
                <a:latin typeface="Consolas" panose="020B0609020204030204" pitchFamily="49" charset="0"/>
              </a:rPr>
              <a:t>    if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IsAbsolute</a:t>
            </a:r>
            <a:r>
              <a:rPr lang="en-US" sz="1600" dirty="0">
                <a:latin typeface="Consolas" panose="020B0609020204030204" pitchFamily="49" charset="0"/>
              </a:rPr>
              <a:t>(file):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  </a:t>
            </a:r>
            <a:r>
              <a:rPr lang="en-US" sz="1600" b="1" dirty="0">
                <a:latin typeface="Consolas" panose="020B0609020204030204" pitchFamily="49" charset="0"/>
              </a:rPr>
              <a:t>return</a:t>
            </a:r>
            <a:r>
              <a:rPr lang="en-US" sz="1600" dirty="0">
                <a:latin typeface="Consolas" panose="020B0609020204030204" pitchFamily="49" charset="0"/>
              </a:rPr>
              <a:t> (macros, 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      Preprocess1_3(file) + input)</a:t>
            </a:r>
          </a:p>
          <a:p>
            <a:pPr marL="0" indent="0">
              <a:buNone/>
            </a:pPr>
            <a:r>
              <a:rPr lang="en-US" sz="1600" b="1" dirty="0">
                <a:latin typeface="Consolas" panose="020B0609020204030204" pitchFamily="49" charset="0"/>
              </a:rPr>
              <a:t>    for</a:t>
            </a:r>
            <a:r>
              <a:rPr lang="en-US" sz="1600" dirty="0">
                <a:latin typeface="Consolas" panose="020B0609020204030204" pitchFamily="49" charset="0"/>
              </a:rPr>
              <a:t> path </a:t>
            </a:r>
            <a:r>
              <a:rPr lang="en-US" sz="1600" b="1" dirty="0">
                <a:latin typeface="Consolas" panose="020B0609020204030204" pitchFamily="49" charset="0"/>
              </a:rPr>
              <a:t>in</a:t>
            </a:r>
            <a:r>
              <a:rPr lang="en-US" sz="1600" dirty="0">
                <a:latin typeface="Consolas" panose="020B0609020204030204" pitchFamily="49" charset="0"/>
              </a:rPr>
              <a:t> paths: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  f = path + '/' + file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 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Exists(f)</a:t>
            </a: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(macros, 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        Preprocess1_3(f) + input)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assert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False</a:t>
            </a:r>
            <a:endParaRPr lang="ru-RU" sz="16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 err="1">
                <a:latin typeface="Consolas" panose="020B0609020204030204" pitchFamily="49" charset="0"/>
              </a:rPr>
              <a:t>def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ParseInclude</a:t>
            </a:r>
            <a:r>
              <a:rPr lang="en-US" sz="1600" dirty="0">
                <a:latin typeface="Consolas" panose="020B0609020204030204" pitchFamily="49" charset="0"/>
              </a:rPr>
              <a:t>(macros, input):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s =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input.pop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(0)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assert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s[0] == '#include'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s.pop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(0)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s[0]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not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in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['"', '&lt;']: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s =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(s, macros)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assert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s[0]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in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['"', '&lt;']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</a:t>
            </a: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assert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Matches(s[0], s[-1])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file = s[1:-1]  # </a:t>
            </a: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без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&lt;&gt; </a:t>
            </a: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и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""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paths = []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    if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s[0] == '&lt;':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paths +=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PathsToStandardIncludes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paths +=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PathsFromCommadLine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paths += [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ThisTranslationUnitDir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file, paths, input</a:t>
            </a:r>
            <a:endParaRPr lang="ru-RU" sz="1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2341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62D11-5FBE-D51F-AA01-28B9531A7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Несерьёзная часть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BF7E32-833F-E51C-F35B-7A58994EC7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else</a:t>
            </a:r>
            <a:endParaRPr lang="ru-RU" sz="2000" b="0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000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(x &gt; y) {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x;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 </a:t>
            </a:r>
            <a:r>
              <a:rPr lang="en-US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y;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5155AF1-E67C-7D9D-7542-355492487E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000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(x &gt; y) {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x;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 {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y;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ru-RU" sz="2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05EBCCB-D2AA-379D-AD38-CE872935D576}"/>
              </a:ext>
            </a:extLst>
          </p:cNvPr>
          <p:cNvSpPr/>
          <p:nvPr/>
        </p:nvSpPr>
        <p:spPr>
          <a:xfrm>
            <a:off x="6096000" y="1196752"/>
            <a:ext cx="5904656" cy="51845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1004196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Объединение единиц трансляции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 err="1">
                <a:latin typeface="Consolas" panose="020B0609020204030204" pitchFamily="49" charset="0"/>
              </a:rPr>
              <a:t>def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ProcessInclude</a:t>
            </a:r>
            <a:r>
              <a:rPr lang="en-US" sz="1600" dirty="0">
                <a:latin typeface="Consolas" panose="020B0609020204030204" pitchFamily="49" charset="0"/>
              </a:rPr>
              <a:t>(macros, input):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file, paths, input = </a:t>
            </a:r>
            <a:r>
              <a:rPr lang="en-US" sz="1600" dirty="0" err="1">
                <a:latin typeface="Consolas" panose="020B0609020204030204" pitchFamily="49" charset="0"/>
              </a:rPr>
              <a:t>ParseInclude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  macros, input)</a:t>
            </a:r>
          </a:p>
          <a:p>
            <a:pPr marL="0" indent="0">
              <a:buNone/>
            </a:pPr>
            <a:r>
              <a:rPr lang="en-US" sz="1600" b="1" dirty="0">
                <a:latin typeface="Consolas" panose="020B0609020204030204" pitchFamily="49" charset="0"/>
              </a:rPr>
              <a:t>    if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IsAbsolute</a:t>
            </a:r>
            <a:r>
              <a:rPr lang="en-US" sz="1600" dirty="0">
                <a:latin typeface="Consolas" panose="020B0609020204030204" pitchFamily="49" charset="0"/>
              </a:rPr>
              <a:t>(file):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  </a:t>
            </a:r>
            <a:r>
              <a:rPr lang="en-US" sz="1600" b="1" dirty="0">
                <a:latin typeface="Consolas" panose="020B0609020204030204" pitchFamily="49" charset="0"/>
              </a:rPr>
              <a:t>return</a:t>
            </a:r>
            <a:r>
              <a:rPr lang="en-US" sz="1600" dirty="0">
                <a:latin typeface="Consolas" panose="020B0609020204030204" pitchFamily="49" charset="0"/>
              </a:rPr>
              <a:t> (macros, 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      Preprocess1_3(file) + input)</a:t>
            </a:r>
          </a:p>
          <a:p>
            <a:pPr marL="0" indent="0">
              <a:buNone/>
            </a:pPr>
            <a:r>
              <a:rPr lang="en-US" sz="1600" b="1" dirty="0">
                <a:latin typeface="Consolas" panose="020B0609020204030204" pitchFamily="49" charset="0"/>
              </a:rPr>
              <a:t>    for</a:t>
            </a:r>
            <a:r>
              <a:rPr lang="en-US" sz="1600" dirty="0">
                <a:latin typeface="Consolas" panose="020B0609020204030204" pitchFamily="49" charset="0"/>
              </a:rPr>
              <a:t> path </a:t>
            </a:r>
            <a:r>
              <a:rPr lang="en-US" sz="1600" b="1" dirty="0">
                <a:latin typeface="Consolas" panose="020B0609020204030204" pitchFamily="49" charset="0"/>
              </a:rPr>
              <a:t>in</a:t>
            </a:r>
            <a:r>
              <a:rPr lang="en-US" sz="1600" dirty="0">
                <a:latin typeface="Consolas" panose="020B0609020204030204" pitchFamily="49" charset="0"/>
              </a:rPr>
              <a:t> paths: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  f = path + '/' + file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  </a:t>
            </a:r>
            <a:r>
              <a:rPr lang="en-US" sz="1600" b="1" dirty="0">
                <a:latin typeface="Consolas" panose="020B0609020204030204" pitchFamily="49" charset="0"/>
              </a:rPr>
              <a:t>if</a:t>
            </a:r>
            <a:r>
              <a:rPr lang="en-US" sz="1600" dirty="0">
                <a:latin typeface="Consolas" panose="020B0609020204030204" pitchFamily="49" charset="0"/>
              </a:rPr>
              <a:t> Exists(f)</a:t>
            </a:r>
            <a:r>
              <a:rPr lang="ru-RU" sz="16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      </a:t>
            </a:r>
            <a:r>
              <a:rPr lang="en-US" sz="1600" b="1" dirty="0">
                <a:latin typeface="Consolas" panose="020B0609020204030204" pitchFamily="49" charset="0"/>
              </a:rPr>
              <a:t>return</a:t>
            </a:r>
            <a:r>
              <a:rPr lang="en-US" sz="1600" dirty="0">
                <a:latin typeface="Consolas" panose="020B0609020204030204" pitchFamily="49" charset="0"/>
              </a:rPr>
              <a:t> (macros, 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          Preprocess1_3(f) + input)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assert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False</a:t>
            </a:r>
            <a:endParaRPr lang="ru-RU" sz="16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 err="1">
                <a:latin typeface="Consolas" panose="020B0609020204030204" pitchFamily="49" charset="0"/>
              </a:rPr>
              <a:t>def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ParseInclude</a:t>
            </a:r>
            <a:r>
              <a:rPr lang="en-US" sz="1600" dirty="0">
                <a:latin typeface="Consolas" panose="020B0609020204030204" pitchFamily="49" charset="0"/>
              </a:rPr>
              <a:t>(macros, input):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s =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input.pop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(0)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assert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s[0] == '#include'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s.pop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(0)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s[0]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not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in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['"', '&lt;']: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s =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(s, macros)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assert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s[0]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in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['"', '&lt;']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</a:t>
            </a: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assert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Matches(s[0], s[-1])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file = s[1:-1]  # </a:t>
            </a: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без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&lt;&gt; </a:t>
            </a: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и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""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paths = []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    if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s[0] == '&lt;':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paths +=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PathsToStandardIncludes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paths +=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PathsFromCommadLine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paths += [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ThisTranslationUnitDir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file, paths, input</a:t>
            </a:r>
            <a:endParaRPr lang="ru-RU" sz="1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3683558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Объединение единиц трансляции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 err="1">
                <a:latin typeface="Consolas" panose="020B0609020204030204" pitchFamily="49" charset="0"/>
              </a:rPr>
              <a:t>def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ProcessInclude</a:t>
            </a:r>
            <a:r>
              <a:rPr lang="en-US" sz="1600" dirty="0">
                <a:latin typeface="Consolas" panose="020B0609020204030204" pitchFamily="49" charset="0"/>
              </a:rPr>
              <a:t>(macros, input):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file, paths, input = </a:t>
            </a:r>
            <a:r>
              <a:rPr lang="en-US" sz="1600" dirty="0" err="1">
                <a:latin typeface="Consolas" panose="020B0609020204030204" pitchFamily="49" charset="0"/>
              </a:rPr>
              <a:t>ParseInclude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  macros, input)</a:t>
            </a:r>
          </a:p>
          <a:p>
            <a:pPr marL="0" indent="0">
              <a:buNone/>
            </a:pPr>
            <a:r>
              <a:rPr lang="en-US" sz="1600" b="1" dirty="0">
                <a:latin typeface="Consolas" panose="020B0609020204030204" pitchFamily="49" charset="0"/>
              </a:rPr>
              <a:t>    if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IsAbsolute</a:t>
            </a:r>
            <a:r>
              <a:rPr lang="en-US" sz="1600" dirty="0">
                <a:latin typeface="Consolas" panose="020B0609020204030204" pitchFamily="49" charset="0"/>
              </a:rPr>
              <a:t>(file):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  </a:t>
            </a:r>
            <a:r>
              <a:rPr lang="en-US" sz="1600" b="1" dirty="0">
                <a:latin typeface="Consolas" panose="020B0609020204030204" pitchFamily="49" charset="0"/>
              </a:rPr>
              <a:t>return</a:t>
            </a:r>
            <a:r>
              <a:rPr lang="en-US" sz="1600" dirty="0">
                <a:latin typeface="Consolas" panose="020B0609020204030204" pitchFamily="49" charset="0"/>
              </a:rPr>
              <a:t> (macros, 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      Preprocess1_3(file) + input)</a:t>
            </a:r>
          </a:p>
          <a:p>
            <a:pPr marL="0" indent="0">
              <a:buNone/>
            </a:pPr>
            <a:r>
              <a:rPr lang="en-US" sz="1600" b="1" dirty="0">
                <a:latin typeface="Consolas" panose="020B0609020204030204" pitchFamily="49" charset="0"/>
              </a:rPr>
              <a:t>    for</a:t>
            </a:r>
            <a:r>
              <a:rPr lang="en-US" sz="1600" dirty="0">
                <a:latin typeface="Consolas" panose="020B0609020204030204" pitchFamily="49" charset="0"/>
              </a:rPr>
              <a:t> path </a:t>
            </a:r>
            <a:r>
              <a:rPr lang="en-US" sz="1600" b="1" dirty="0">
                <a:latin typeface="Consolas" panose="020B0609020204030204" pitchFamily="49" charset="0"/>
              </a:rPr>
              <a:t>in</a:t>
            </a:r>
            <a:r>
              <a:rPr lang="en-US" sz="1600" dirty="0">
                <a:latin typeface="Consolas" panose="020B0609020204030204" pitchFamily="49" charset="0"/>
              </a:rPr>
              <a:t> paths: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  f = path + '/' + file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  </a:t>
            </a:r>
            <a:r>
              <a:rPr lang="en-US" sz="1600" b="1" dirty="0">
                <a:latin typeface="Consolas" panose="020B0609020204030204" pitchFamily="49" charset="0"/>
              </a:rPr>
              <a:t>if</a:t>
            </a:r>
            <a:r>
              <a:rPr lang="en-US" sz="1600" dirty="0">
                <a:latin typeface="Consolas" panose="020B0609020204030204" pitchFamily="49" charset="0"/>
              </a:rPr>
              <a:t> Exists(f)</a:t>
            </a:r>
            <a:r>
              <a:rPr lang="ru-RU" sz="16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      </a:t>
            </a:r>
            <a:r>
              <a:rPr lang="en-US" sz="1600" b="1" dirty="0">
                <a:latin typeface="Consolas" panose="020B0609020204030204" pitchFamily="49" charset="0"/>
              </a:rPr>
              <a:t>return</a:t>
            </a:r>
            <a:r>
              <a:rPr lang="en-US" sz="1600" dirty="0">
                <a:latin typeface="Consolas" panose="020B0609020204030204" pitchFamily="49" charset="0"/>
              </a:rPr>
              <a:t> (macros, 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          Preprocess1_3(f) + input)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b="1" dirty="0">
                <a:latin typeface="Consolas" panose="020B0609020204030204" pitchFamily="49" charset="0"/>
              </a:rPr>
              <a:t>assert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b="1" dirty="0">
                <a:latin typeface="Consolas" panose="020B0609020204030204" pitchFamily="49" charset="0"/>
              </a:rPr>
              <a:t>False</a:t>
            </a:r>
            <a:endParaRPr lang="ru-RU" sz="1600" b="1" dirty="0">
              <a:latin typeface="Consolas" panose="020B0609020204030204" pitchFamily="49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 err="1">
                <a:latin typeface="Consolas" panose="020B0609020204030204" pitchFamily="49" charset="0"/>
              </a:rPr>
              <a:t>def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ParseInclude</a:t>
            </a:r>
            <a:r>
              <a:rPr lang="en-US" sz="1600" dirty="0">
                <a:latin typeface="Consolas" panose="020B0609020204030204" pitchFamily="49" charset="0"/>
              </a:rPr>
              <a:t>(macros, input):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s =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input.pop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(0)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assert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s[0] == '#include'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s.pop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(0)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s[0]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not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in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['"', '&lt;']: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s =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(s, macros)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assert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s[0]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in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['"', '&lt;']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</a:t>
            </a: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assert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Matches(s[0], s[-1])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file = s[1:-1]  # </a:t>
            </a: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без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&lt;&gt; </a:t>
            </a: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и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""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paths = []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    if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s[0] == '&lt;':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paths +=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PathsToStandardIncludes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paths +=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PathsFromCommadLine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paths += [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ThisTranslationUnitDir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file, paths, input</a:t>
            </a:r>
            <a:endParaRPr lang="ru-RU" sz="1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7687943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Объединение единиц трансляции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 err="1">
                <a:latin typeface="Consolas" panose="020B0609020204030204" pitchFamily="49" charset="0"/>
              </a:rPr>
              <a:t>def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ProcessInclude</a:t>
            </a:r>
            <a:r>
              <a:rPr lang="en-US" sz="1600" dirty="0">
                <a:latin typeface="Consolas" panose="020B0609020204030204" pitchFamily="49" charset="0"/>
              </a:rPr>
              <a:t>(macros, input):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file, paths, input = </a:t>
            </a:r>
            <a:r>
              <a:rPr lang="en-US" sz="1600" dirty="0" err="1">
                <a:latin typeface="Consolas" panose="020B0609020204030204" pitchFamily="49" charset="0"/>
              </a:rPr>
              <a:t>ParseInclude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  macros, input)</a:t>
            </a:r>
          </a:p>
          <a:p>
            <a:pPr marL="0" indent="0">
              <a:buNone/>
            </a:pPr>
            <a:r>
              <a:rPr lang="en-US" sz="1600" b="1" dirty="0">
                <a:latin typeface="Consolas" panose="020B0609020204030204" pitchFamily="49" charset="0"/>
              </a:rPr>
              <a:t>    if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IsAbsolute</a:t>
            </a:r>
            <a:r>
              <a:rPr lang="en-US" sz="1600" dirty="0">
                <a:latin typeface="Consolas" panose="020B0609020204030204" pitchFamily="49" charset="0"/>
              </a:rPr>
              <a:t>(file):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  </a:t>
            </a:r>
            <a:r>
              <a:rPr lang="en-US" sz="1600" b="1" dirty="0">
                <a:latin typeface="Consolas" panose="020B0609020204030204" pitchFamily="49" charset="0"/>
              </a:rPr>
              <a:t>return</a:t>
            </a:r>
            <a:r>
              <a:rPr lang="en-US" sz="1600" dirty="0">
                <a:latin typeface="Consolas" panose="020B0609020204030204" pitchFamily="49" charset="0"/>
              </a:rPr>
              <a:t> (macros, 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      Preprocess1_3(file) + input)</a:t>
            </a:r>
          </a:p>
          <a:p>
            <a:pPr marL="0" indent="0">
              <a:buNone/>
            </a:pPr>
            <a:r>
              <a:rPr lang="en-US" sz="1600" b="1" dirty="0">
                <a:latin typeface="Consolas" panose="020B0609020204030204" pitchFamily="49" charset="0"/>
              </a:rPr>
              <a:t>    for</a:t>
            </a:r>
            <a:r>
              <a:rPr lang="en-US" sz="1600" dirty="0">
                <a:latin typeface="Consolas" panose="020B0609020204030204" pitchFamily="49" charset="0"/>
              </a:rPr>
              <a:t> path </a:t>
            </a:r>
            <a:r>
              <a:rPr lang="en-US" sz="1600" b="1" dirty="0">
                <a:latin typeface="Consolas" panose="020B0609020204030204" pitchFamily="49" charset="0"/>
              </a:rPr>
              <a:t>in</a:t>
            </a:r>
            <a:r>
              <a:rPr lang="en-US" sz="1600" dirty="0">
                <a:latin typeface="Consolas" panose="020B0609020204030204" pitchFamily="49" charset="0"/>
              </a:rPr>
              <a:t> paths: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  f = path + '/' + file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  </a:t>
            </a:r>
            <a:r>
              <a:rPr lang="en-US" sz="1600" b="1" dirty="0">
                <a:latin typeface="Consolas" panose="020B0609020204030204" pitchFamily="49" charset="0"/>
              </a:rPr>
              <a:t>if</a:t>
            </a:r>
            <a:r>
              <a:rPr lang="en-US" sz="1600" dirty="0">
                <a:latin typeface="Consolas" panose="020B0609020204030204" pitchFamily="49" charset="0"/>
              </a:rPr>
              <a:t> Exists(f)</a:t>
            </a:r>
            <a:r>
              <a:rPr lang="ru-RU" sz="16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      </a:t>
            </a:r>
            <a:r>
              <a:rPr lang="en-US" sz="1600" b="1" dirty="0">
                <a:latin typeface="Consolas" panose="020B0609020204030204" pitchFamily="49" charset="0"/>
              </a:rPr>
              <a:t>return</a:t>
            </a:r>
            <a:r>
              <a:rPr lang="en-US" sz="1600" dirty="0">
                <a:latin typeface="Consolas" panose="020B0609020204030204" pitchFamily="49" charset="0"/>
              </a:rPr>
              <a:t> (macros, 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          Preprocess1_3(f) + input)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b="1" dirty="0">
                <a:latin typeface="Consolas" panose="020B0609020204030204" pitchFamily="49" charset="0"/>
              </a:rPr>
              <a:t>assert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b="1" dirty="0">
                <a:latin typeface="Consolas" panose="020B0609020204030204" pitchFamily="49" charset="0"/>
              </a:rPr>
              <a:t>False</a:t>
            </a:r>
            <a:endParaRPr lang="ru-RU" sz="1600" b="1" dirty="0">
              <a:latin typeface="Consolas" panose="020B0609020204030204" pitchFamily="49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 err="1">
                <a:latin typeface="Consolas" panose="020B0609020204030204" pitchFamily="49" charset="0"/>
              </a:rPr>
              <a:t>def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ParseInclude</a:t>
            </a:r>
            <a:r>
              <a:rPr lang="en-US" sz="1600" dirty="0">
                <a:latin typeface="Consolas" panose="020B0609020204030204" pitchFamily="49" charset="0"/>
              </a:rPr>
              <a:t>(macros, input):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s = </a:t>
            </a:r>
            <a:r>
              <a:rPr lang="en-US" sz="1600" dirty="0" err="1">
                <a:latin typeface="Consolas" panose="020B0609020204030204" pitchFamily="49" charset="0"/>
              </a:rPr>
              <a:t>input.pop</a:t>
            </a:r>
            <a:r>
              <a:rPr lang="en-US" sz="1600" dirty="0">
                <a:latin typeface="Consolas" panose="020B0609020204030204" pitchFamily="49" charset="0"/>
              </a:rPr>
              <a:t>(0)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b="1" dirty="0">
                <a:latin typeface="Consolas" panose="020B0609020204030204" pitchFamily="49" charset="0"/>
              </a:rPr>
              <a:t>assert</a:t>
            </a:r>
            <a:r>
              <a:rPr lang="en-US" sz="1600" dirty="0">
                <a:latin typeface="Consolas" panose="020B0609020204030204" pitchFamily="49" charset="0"/>
              </a:rPr>
              <a:t> s[0] == '#include'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s.pop</a:t>
            </a:r>
            <a:r>
              <a:rPr lang="en-US" sz="1600" dirty="0">
                <a:latin typeface="Consolas" panose="020B0609020204030204" pitchFamily="49" charset="0"/>
              </a:rPr>
              <a:t>(0)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s[0]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not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in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['"', '&lt;']: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s =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(s, macros)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assert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s[0]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in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['"', '&lt;']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</a:t>
            </a: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assert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Matches(s[0], s[-1])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file = s[1:-1]  # </a:t>
            </a: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без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&lt;&gt; </a:t>
            </a: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и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""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paths = []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    if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s[0] == '&lt;':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paths +=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PathsToStandardIncludes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paths +=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PathsFromCommadLine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paths += [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ThisTranslationUnitDir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file, paths, input</a:t>
            </a:r>
            <a:endParaRPr lang="ru-RU" sz="1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2504217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Объединение единиц трансляции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 err="1">
                <a:latin typeface="Consolas" panose="020B0609020204030204" pitchFamily="49" charset="0"/>
              </a:rPr>
              <a:t>def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ProcessInclude</a:t>
            </a:r>
            <a:r>
              <a:rPr lang="en-US" sz="1600" dirty="0">
                <a:latin typeface="Consolas" panose="020B0609020204030204" pitchFamily="49" charset="0"/>
              </a:rPr>
              <a:t>(macros, input):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file, paths, input = </a:t>
            </a:r>
            <a:r>
              <a:rPr lang="en-US" sz="1600" dirty="0" err="1">
                <a:latin typeface="Consolas" panose="020B0609020204030204" pitchFamily="49" charset="0"/>
              </a:rPr>
              <a:t>ParseInclude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  macros, input)</a:t>
            </a:r>
          </a:p>
          <a:p>
            <a:pPr marL="0" indent="0">
              <a:buNone/>
            </a:pPr>
            <a:r>
              <a:rPr lang="en-US" sz="1600" b="1" dirty="0">
                <a:latin typeface="Consolas" panose="020B0609020204030204" pitchFamily="49" charset="0"/>
              </a:rPr>
              <a:t>    if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IsAbsolute</a:t>
            </a:r>
            <a:r>
              <a:rPr lang="en-US" sz="1600" dirty="0">
                <a:latin typeface="Consolas" panose="020B0609020204030204" pitchFamily="49" charset="0"/>
              </a:rPr>
              <a:t>(file):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  </a:t>
            </a:r>
            <a:r>
              <a:rPr lang="en-US" sz="1600" b="1" dirty="0">
                <a:latin typeface="Consolas" panose="020B0609020204030204" pitchFamily="49" charset="0"/>
              </a:rPr>
              <a:t>return</a:t>
            </a:r>
            <a:r>
              <a:rPr lang="en-US" sz="1600" dirty="0">
                <a:latin typeface="Consolas" panose="020B0609020204030204" pitchFamily="49" charset="0"/>
              </a:rPr>
              <a:t> (macros, 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      Preprocess1_3(file) + input)</a:t>
            </a:r>
          </a:p>
          <a:p>
            <a:pPr marL="0" indent="0">
              <a:buNone/>
            </a:pPr>
            <a:r>
              <a:rPr lang="en-US" sz="1600" b="1" dirty="0">
                <a:latin typeface="Consolas" panose="020B0609020204030204" pitchFamily="49" charset="0"/>
              </a:rPr>
              <a:t>    for</a:t>
            </a:r>
            <a:r>
              <a:rPr lang="en-US" sz="1600" dirty="0">
                <a:latin typeface="Consolas" panose="020B0609020204030204" pitchFamily="49" charset="0"/>
              </a:rPr>
              <a:t> path </a:t>
            </a:r>
            <a:r>
              <a:rPr lang="en-US" sz="1600" b="1" dirty="0">
                <a:latin typeface="Consolas" panose="020B0609020204030204" pitchFamily="49" charset="0"/>
              </a:rPr>
              <a:t>in</a:t>
            </a:r>
            <a:r>
              <a:rPr lang="en-US" sz="1600" dirty="0">
                <a:latin typeface="Consolas" panose="020B0609020204030204" pitchFamily="49" charset="0"/>
              </a:rPr>
              <a:t> paths: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  f = path + '/' + file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  </a:t>
            </a:r>
            <a:r>
              <a:rPr lang="en-US" sz="1600" b="1" dirty="0">
                <a:latin typeface="Consolas" panose="020B0609020204030204" pitchFamily="49" charset="0"/>
              </a:rPr>
              <a:t>if</a:t>
            </a:r>
            <a:r>
              <a:rPr lang="en-US" sz="1600" dirty="0">
                <a:latin typeface="Consolas" panose="020B0609020204030204" pitchFamily="49" charset="0"/>
              </a:rPr>
              <a:t> Exists(f)</a:t>
            </a:r>
            <a:r>
              <a:rPr lang="ru-RU" sz="16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      </a:t>
            </a:r>
            <a:r>
              <a:rPr lang="en-US" sz="1600" b="1" dirty="0">
                <a:latin typeface="Consolas" panose="020B0609020204030204" pitchFamily="49" charset="0"/>
              </a:rPr>
              <a:t>return</a:t>
            </a:r>
            <a:r>
              <a:rPr lang="en-US" sz="1600" dirty="0">
                <a:latin typeface="Consolas" panose="020B0609020204030204" pitchFamily="49" charset="0"/>
              </a:rPr>
              <a:t> (macros, 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          Preprocess1_3(f) + input)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b="1" dirty="0">
                <a:latin typeface="Consolas" panose="020B0609020204030204" pitchFamily="49" charset="0"/>
              </a:rPr>
              <a:t>assert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b="1" dirty="0">
                <a:latin typeface="Consolas" panose="020B0609020204030204" pitchFamily="49" charset="0"/>
              </a:rPr>
              <a:t>False</a:t>
            </a:r>
            <a:endParaRPr lang="ru-RU" sz="1600" b="1" dirty="0">
              <a:latin typeface="Consolas" panose="020B0609020204030204" pitchFamily="49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 err="1">
                <a:latin typeface="Consolas" panose="020B0609020204030204" pitchFamily="49" charset="0"/>
              </a:rPr>
              <a:t>def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ParseInclude</a:t>
            </a:r>
            <a:r>
              <a:rPr lang="en-US" sz="1600" dirty="0">
                <a:latin typeface="Consolas" panose="020B0609020204030204" pitchFamily="49" charset="0"/>
              </a:rPr>
              <a:t>(macros, input):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s = </a:t>
            </a:r>
            <a:r>
              <a:rPr lang="en-US" sz="1600" dirty="0" err="1">
                <a:latin typeface="Consolas" panose="020B0609020204030204" pitchFamily="49" charset="0"/>
              </a:rPr>
              <a:t>input.pop</a:t>
            </a:r>
            <a:r>
              <a:rPr lang="en-US" sz="1600" dirty="0">
                <a:latin typeface="Consolas" panose="020B0609020204030204" pitchFamily="49" charset="0"/>
              </a:rPr>
              <a:t>(0)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b="1" dirty="0">
                <a:latin typeface="Consolas" panose="020B0609020204030204" pitchFamily="49" charset="0"/>
              </a:rPr>
              <a:t>assert</a:t>
            </a:r>
            <a:r>
              <a:rPr lang="en-US" sz="1600" dirty="0">
                <a:latin typeface="Consolas" panose="020B0609020204030204" pitchFamily="49" charset="0"/>
              </a:rPr>
              <a:t> s[0] == '#include'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s.pop</a:t>
            </a:r>
            <a:r>
              <a:rPr lang="en-US" sz="1600" dirty="0">
                <a:latin typeface="Consolas" panose="020B0609020204030204" pitchFamily="49" charset="0"/>
              </a:rPr>
              <a:t>(0)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b="1" dirty="0">
                <a:latin typeface="Consolas" panose="020B0609020204030204" pitchFamily="49" charset="0"/>
              </a:rPr>
              <a:t>if</a:t>
            </a:r>
            <a:r>
              <a:rPr lang="en-US" sz="1600" dirty="0">
                <a:latin typeface="Consolas" panose="020B0609020204030204" pitchFamily="49" charset="0"/>
              </a:rPr>
              <a:t> s[0] </a:t>
            </a:r>
            <a:r>
              <a:rPr lang="en-US" sz="1600" b="1" dirty="0">
                <a:latin typeface="Consolas" panose="020B0609020204030204" pitchFamily="49" charset="0"/>
              </a:rPr>
              <a:t>not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b="1" dirty="0">
                <a:latin typeface="Consolas" panose="020B0609020204030204" pitchFamily="49" charset="0"/>
              </a:rPr>
              <a:t>in</a:t>
            </a:r>
            <a:r>
              <a:rPr lang="en-US" sz="1600" dirty="0">
                <a:latin typeface="Consolas" panose="020B0609020204030204" pitchFamily="49" charset="0"/>
              </a:rPr>
              <a:t> ['"', '&lt;']: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  s = </a:t>
            </a:r>
            <a:r>
              <a:rPr lang="en-US" sz="1600" dirty="0" err="1"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latin typeface="Consolas" panose="020B0609020204030204" pitchFamily="49" charset="0"/>
              </a:rPr>
              <a:t>(s, macros)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b="1" dirty="0">
                <a:latin typeface="Consolas" panose="020B0609020204030204" pitchFamily="49" charset="0"/>
              </a:rPr>
              <a:t>assert</a:t>
            </a:r>
            <a:r>
              <a:rPr lang="en-US" sz="1600" dirty="0">
                <a:latin typeface="Consolas" panose="020B0609020204030204" pitchFamily="49" charset="0"/>
              </a:rPr>
              <a:t> s[0] </a:t>
            </a:r>
            <a:r>
              <a:rPr lang="en-US" sz="1600" b="1" dirty="0">
                <a:latin typeface="Consolas" panose="020B0609020204030204" pitchFamily="49" charset="0"/>
              </a:rPr>
              <a:t>in</a:t>
            </a:r>
            <a:r>
              <a:rPr lang="en-US" sz="1600" dirty="0">
                <a:latin typeface="Consolas" panose="020B0609020204030204" pitchFamily="49" charset="0"/>
              </a:rPr>
              <a:t> ['"', '&lt;']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en-US" sz="1600" b="1" dirty="0">
                <a:latin typeface="Consolas" panose="020B0609020204030204" pitchFamily="49" charset="0"/>
              </a:rPr>
              <a:t>assert </a:t>
            </a:r>
            <a:r>
              <a:rPr lang="en-US" sz="1600" dirty="0">
                <a:latin typeface="Consolas" panose="020B0609020204030204" pitchFamily="49" charset="0"/>
              </a:rPr>
              <a:t>Matches(s[0], s[-1])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file = s[1:-1]  # </a:t>
            </a: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без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&lt;&gt; </a:t>
            </a: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и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""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paths = []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    if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s[0] == '&lt;':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paths +=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PathsToStandardIncludes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paths +=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PathsFromCommadLine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paths += [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ThisTranslationUnitDir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file, paths, input</a:t>
            </a:r>
            <a:endParaRPr lang="ru-RU" sz="1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9985069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Объединение единиц трансляции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 err="1">
                <a:latin typeface="Consolas" panose="020B0609020204030204" pitchFamily="49" charset="0"/>
              </a:rPr>
              <a:t>def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ProcessInclude</a:t>
            </a:r>
            <a:r>
              <a:rPr lang="en-US" sz="1600" dirty="0">
                <a:latin typeface="Consolas" panose="020B0609020204030204" pitchFamily="49" charset="0"/>
              </a:rPr>
              <a:t>(macros, input):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file, paths, input = </a:t>
            </a:r>
            <a:r>
              <a:rPr lang="en-US" sz="1600" dirty="0" err="1">
                <a:latin typeface="Consolas" panose="020B0609020204030204" pitchFamily="49" charset="0"/>
              </a:rPr>
              <a:t>ParseInclude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  macros, input)</a:t>
            </a:r>
          </a:p>
          <a:p>
            <a:pPr marL="0" indent="0">
              <a:buNone/>
            </a:pPr>
            <a:r>
              <a:rPr lang="en-US" sz="1600" b="1" dirty="0">
                <a:latin typeface="Consolas" panose="020B0609020204030204" pitchFamily="49" charset="0"/>
              </a:rPr>
              <a:t>    if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IsAbsolute</a:t>
            </a:r>
            <a:r>
              <a:rPr lang="en-US" sz="1600" dirty="0">
                <a:latin typeface="Consolas" panose="020B0609020204030204" pitchFamily="49" charset="0"/>
              </a:rPr>
              <a:t>(file):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  </a:t>
            </a:r>
            <a:r>
              <a:rPr lang="en-US" sz="1600" b="1" dirty="0">
                <a:latin typeface="Consolas" panose="020B0609020204030204" pitchFamily="49" charset="0"/>
              </a:rPr>
              <a:t>return</a:t>
            </a:r>
            <a:r>
              <a:rPr lang="en-US" sz="1600" dirty="0">
                <a:latin typeface="Consolas" panose="020B0609020204030204" pitchFamily="49" charset="0"/>
              </a:rPr>
              <a:t> (macros, 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      Preprocess1_3(file) + input)</a:t>
            </a:r>
          </a:p>
          <a:p>
            <a:pPr marL="0" indent="0">
              <a:buNone/>
            </a:pPr>
            <a:r>
              <a:rPr lang="en-US" sz="1600" b="1" dirty="0">
                <a:latin typeface="Consolas" panose="020B0609020204030204" pitchFamily="49" charset="0"/>
              </a:rPr>
              <a:t>    for</a:t>
            </a:r>
            <a:r>
              <a:rPr lang="en-US" sz="1600" dirty="0">
                <a:latin typeface="Consolas" panose="020B0609020204030204" pitchFamily="49" charset="0"/>
              </a:rPr>
              <a:t> path </a:t>
            </a:r>
            <a:r>
              <a:rPr lang="en-US" sz="1600" b="1" dirty="0">
                <a:latin typeface="Consolas" panose="020B0609020204030204" pitchFamily="49" charset="0"/>
              </a:rPr>
              <a:t>in</a:t>
            </a:r>
            <a:r>
              <a:rPr lang="en-US" sz="1600" dirty="0">
                <a:latin typeface="Consolas" panose="020B0609020204030204" pitchFamily="49" charset="0"/>
              </a:rPr>
              <a:t> paths: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  f = path + '/' + file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  </a:t>
            </a:r>
            <a:r>
              <a:rPr lang="en-US" sz="1600" b="1" dirty="0">
                <a:latin typeface="Consolas" panose="020B0609020204030204" pitchFamily="49" charset="0"/>
              </a:rPr>
              <a:t>if</a:t>
            </a:r>
            <a:r>
              <a:rPr lang="en-US" sz="1600" dirty="0">
                <a:latin typeface="Consolas" panose="020B0609020204030204" pitchFamily="49" charset="0"/>
              </a:rPr>
              <a:t> Exists(f)</a:t>
            </a:r>
            <a:r>
              <a:rPr lang="ru-RU" sz="16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      </a:t>
            </a:r>
            <a:r>
              <a:rPr lang="en-US" sz="1600" b="1" dirty="0">
                <a:latin typeface="Consolas" panose="020B0609020204030204" pitchFamily="49" charset="0"/>
              </a:rPr>
              <a:t>return</a:t>
            </a:r>
            <a:r>
              <a:rPr lang="en-US" sz="1600" dirty="0">
                <a:latin typeface="Consolas" panose="020B0609020204030204" pitchFamily="49" charset="0"/>
              </a:rPr>
              <a:t> (macros, 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          Preprocess1_3(f) + input)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b="1" dirty="0">
                <a:latin typeface="Consolas" panose="020B0609020204030204" pitchFamily="49" charset="0"/>
              </a:rPr>
              <a:t>assert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b="1" dirty="0">
                <a:latin typeface="Consolas" panose="020B0609020204030204" pitchFamily="49" charset="0"/>
              </a:rPr>
              <a:t>False</a:t>
            </a:r>
            <a:endParaRPr lang="ru-RU" sz="1600" b="1" dirty="0">
              <a:latin typeface="Consolas" panose="020B0609020204030204" pitchFamily="49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 err="1">
                <a:latin typeface="Consolas" panose="020B0609020204030204" pitchFamily="49" charset="0"/>
              </a:rPr>
              <a:t>def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ParseInclude</a:t>
            </a:r>
            <a:r>
              <a:rPr lang="en-US" sz="1600" dirty="0">
                <a:latin typeface="Consolas" panose="020B0609020204030204" pitchFamily="49" charset="0"/>
              </a:rPr>
              <a:t>(macros, input):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s = </a:t>
            </a:r>
            <a:r>
              <a:rPr lang="en-US" sz="1600" dirty="0" err="1">
                <a:latin typeface="Consolas" panose="020B0609020204030204" pitchFamily="49" charset="0"/>
              </a:rPr>
              <a:t>input.pop</a:t>
            </a:r>
            <a:r>
              <a:rPr lang="en-US" sz="1600" dirty="0">
                <a:latin typeface="Consolas" panose="020B0609020204030204" pitchFamily="49" charset="0"/>
              </a:rPr>
              <a:t>(0)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b="1" dirty="0">
                <a:latin typeface="Consolas" panose="020B0609020204030204" pitchFamily="49" charset="0"/>
              </a:rPr>
              <a:t>assert</a:t>
            </a:r>
            <a:r>
              <a:rPr lang="en-US" sz="1600" dirty="0">
                <a:latin typeface="Consolas" panose="020B0609020204030204" pitchFamily="49" charset="0"/>
              </a:rPr>
              <a:t> s[0] == '#include'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s.pop</a:t>
            </a:r>
            <a:r>
              <a:rPr lang="en-US" sz="1600" dirty="0">
                <a:latin typeface="Consolas" panose="020B0609020204030204" pitchFamily="49" charset="0"/>
              </a:rPr>
              <a:t>(0)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b="1" dirty="0">
                <a:latin typeface="Consolas" panose="020B0609020204030204" pitchFamily="49" charset="0"/>
              </a:rPr>
              <a:t>if</a:t>
            </a:r>
            <a:r>
              <a:rPr lang="en-US" sz="1600" dirty="0">
                <a:latin typeface="Consolas" panose="020B0609020204030204" pitchFamily="49" charset="0"/>
              </a:rPr>
              <a:t> s[0] </a:t>
            </a:r>
            <a:r>
              <a:rPr lang="en-US" sz="1600" b="1" dirty="0">
                <a:latin typeface="Consolas" panose="020B0609020204030204" pitchFamily="49" charset="0"/>
              </a:rPr>
              <a:t>not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b="1" dirty="0">
                <a:latin typeface="Consolas" panose="020B0609020204030204" pitchFamily="49" charset="0"/>
              </a:rPr>
              <a:t>in</a:t>
            </a:r>
            <a:r>
              <a:rPr lang="en-US" sz="1600" dirty="0">
                <a:latin typeface="Consolas" panose="020B0609020204030204" pitchFamily="49" charset="0"/>
              </a:rPr>
              <a:t> ['"', '&lt;']: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  s = </a:t>
            </a:r>
            <a:r>
              <a:rPr lang="en-US" sz="1600" dirty="0" err="1"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latin typeface="Consolas" panose="020B0609020204030204" pitchFamily="49" charset="0"/>
              </a:rPr>
              <a:t>(s, macros)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b="1" dirty="0">
                <a:latin typeface="Consolas" panose="020B0609020204030204" pitchFamily="49" charset="0"/>
              </a:rPr>
              <a:t>assert</a:t>
            </a:r>
            <a:r>
              <a:rPr lang="en-US" sz="1600" dirty="0">
                <a:latin typeface="Consolas" panose="020B0609020204030204" pitchFamily="49" charset="0"/>
              </a:rPr>
              <a:t> s[0] </a:t>
            </a:r>
            <a:r>
              <a:rPr lang="en-US" sz="1600" b="1" dirty="0">
                <a:latin typeface="Consolas" panose="020B0609020204030204" pitchFamily="49" charset="0"/>
              </a:rPr>
              <a:t>in</a:t>
            </a:r>
            <a:r>
              <a:rPr lang="en-US" sz="1600" dirty="0">
                <a:latin typeface="Consolas" panose="020B0609020204030204" pitchFamily="49" charset="0"/>
              </a:rPr>
              <a:t> ['"', '&lt;']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en-US" sz="1600" b="1" dirty="0">
                <a:latin typeface="Consolas" panose="020B0609020204030204" pitchFamily="49" charset="0"/>
              </a:rPr>
              <a:t>assert </a:t>
            </a:r>
            <a:r>
              <a:rPr lang="en-US" sz="1600" dirty="0">
                <a:latin typeface="Consolas" panose="020B0609020204030204" pitchFamily="49" charset="0"/>
              </a:rPr>
              <a:t>Matches(s[0], s[-1])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file = s[1:-1]  # </a:t>
            </a:r>
            <a:r>
              <a:rPr lang="ru-RU" sz="1600" dirty="0">
                <a:latin typeface="Consolas" panose="020B0609020204030204" pitchFamily="49" charset="0"/>
              </a:rPr>
              <a:t>без </a:t>
            </a:r>
            <a:r>
              <a:rPr lang="en-US" sz="1600" dirty="0">
                <a:latin typeface="Consolas" panose="020B0609020204030204" pitchFamily="49" charset="0"/>
              </a:rPr>
              <a:t>&lt;&gt; </a:t>
            </a:r>
            <a:r>
              <a:rPr lang="ru-RU" sz="1600" dirty="0">
                <a:latin typeface="Consolas" panose="020B0609020204030204" pitchFamily="49" charset="0"/>
              </a:rPr>
              <a:t>и </a:t>
            </a:r>
            <a:r>
              <a:rPr lang="en-US" sz="1600" dirty="0">
                <a:latin typeface="Consolas" panose="020B0609020204030204" pitchFamily="49" charset="0"/>
              </a:rPr>
              <a:t>""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paths = []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    if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s[0] == '&lt;':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paths +=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PathsToStandardIncludes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paths +=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PathsFromCommadLine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paths += [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ThisTranslationUnitDir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file, paths, input</a:t>
            </a:r>
            <a:endParaRPr lang="ru-RU" sz="1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4868389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Объединение единиц трансляции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 err="1">
                <a:latin typeface="Consolas" panose="020B0609020204030204" pitchFamily="49" charset="0"/>
              </a:rPr>
              <a:t>def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ProcessInclude</a:t>
            </a:r>
            <a:r>
              <a:rPr lang="en-US" sz="1600" dirty="0">
                <a:latin typeface="Consolas" panose="020B0609020204030204" pitchFamily="49" charset="0"/>
              </a:rPr>
              <a:t>(macros, input):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file, paths, input = </a:t>
            </a:r>
            <a:r>
              <a:rPr lang="en-US" sz="1600" dirty="0" err="1">
                <a:latin typeface="Consolas" panose="020B0609020204030204" pitchFamily="49" charset="0"/>
              </a:rPr>
              <a:t>ParseInclude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  macros, input)</a:t>
            </a:r>
          </a:p>
          <a:p>
            <a:pPr marL="0" indent="0">
              <a:buNone/>
            </a:pPr>
            <a:r>
              <a:rPr lang="en-US" sz="1600" b="1" dirty="0">
                <a:latin typeface="Consolas" panose="020B0609020204030204" pitchFamily="49" charset="0"/>
              </a:rPr>
              <a:t>    if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IsAbsolute</a:t>
            </a:r>
            <a:r>
              <a:rPr lang="en-US" sz="1600" dirty="0">
                <a:latin typeface="Consolas" panose="020B0609020204030204" pitchFamily="49" charset="0"/>
              </a:rPr>
              <a:t>(file):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  </a:t>
            </a:r>
            <a:r>
              <a:rPr lang="en-US" sz="1600" b="1" dirty="0">
                <a:latin typeface="Consolas" panose="020B0609020204030204" pitchFamily="49" charset="0"/>
              </a:rPr>
              <a:t>return</a:t>
            </a:r>
            <a:r>
              <a:rPr lang="en-US" sz="1600" dirty="0">
                <a:latin typeface="Consolas" panose="020B0609020204030204" pitchFamily="49" charset="0"/>
              </a:rPr>
              <a:t> (macros, 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      Preprocess1_3(file) + input)</a:t>
            </a:r>
          </a:p>
          <a:p>
            <a:pPr marL="0" indent="0">
              <a:buNone/>
            </a:pPr>
            <a:r>
              <a:rPr lang="en-US" sz="1600" b="1" dirty="0">
                <a:latin typeface="Consolas" panose="020B0609020204030204" pitchFamily="49" charset="0"/>
              </a:rPr>
              <a:t>    for</a:t>
            </a:r>
            <a:r>
              <a:rPr lang="en-US" sz="1600" dirty="0">
                <a:latin typeface="Consolas" panose="020B0609020204030204" pitchFamily="49" charset="0"/>
              </a:rPr>
              <a:t> path </a:t>
            </a:r>
            <a:r>
              <a:rPr lang="en-US" sz="1600" b="1" dirty="0">
                <a:latin typeface="Consolas" panose="020B0609020204030204" pitchFamily="49" charset="0"/>
              </a:rPr>
              <a:t>in</a:t>
            </a:r>
            <a:r>
              <a:rPr lang="en-US" sz="1600" dirty="0">
                <a:latin typeface="Consolas" panose="020B0609020204030204" pitchFamily="49" charset="0"/>
              </a:rPr>
              <a:t> paths: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  f = path + '/' + file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  </a:t>
            </a:r>
            <a:r>
              <a:rPr lang="en-US" sz="1600" b="1" dirty="0">
                <a:latin typeface="Consolas" panose="020B0609020204030204" pitchFamily="49" charset="0"/>
              </a:rPr>
              <a:t>if</a:t>
            </a:r>
            <a:r>
              <a:rPr lang="en-US" sz="1600" dirty="0">
                <a:latin typeface="Consolas" panose="020B0609020204030204" pitchFamily="49" charset="0"/>
              </a:rPr>
              <a:t> Exists(f)</a:t>
            </a:r>
            <a:r>
              <a:rPr lang="ru-RU" sz="16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      </a:t>
            </a:r>
            <a:r>
              <a:rPr lang="en-US" sz="1600" b="1" dirty="0">
                <a:latin typeface="Consolas" panose="020B0609020204030204" pitchFamily="49" charset="0"/>
              </a:rPr>
              <a:t>return</a:t>
            </a:r>
            <a:r>
              <a:rPr lang="en-US" sz="1600" dirty="0">
                <a:latin typeface="Consolas" panose="020B0609020204030204" pitchFamily="49" charset="0"/>
              </a:rPr>
              <a:t> (macros, 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          Preprocess1_3(f) + input)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b="1" dirty="0">
                <a:latin typeface="Consolas" panose="020B0609020204030204" pitchFamily="49" charset="0"/>
              </a:rPr>
              <a:t>assert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b="1" dirty="0">
                <a:latin typeface="Consolas" panose="020B0609020204030204" pitchFamily="49" charset="0"/>
              </a:rPr>
              <a:t>False</a:t>
            </a:r>
            <a:endParaRPr lang="ru-RU" sz="1600" b="1" dirty="0">
              <a:latin typeface="Consolas" panose="020B0609020204030204" pitchFamily="49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 err="1">
                <a:latin typeface="Consolas" panose="020B0609020204030204" pitchFamily="49" charset="0"/>
              </a:rPr>
              <a:t>def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ParseInclude</a:t>
            </a:r>
            <a:r>
              <a:rPr lang="en-US" sz="1600" dirty="0">
                <a:latin typeface="Consolas" panose="020B0609020204030204" pitchFamily="49" charset="0"/>
              </a:rPr>
              <a:t>(macros, input):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s = </a:t>
            </a:r>
            <a:r>
              <a:rPr lang="en-US" sz="1600" dirty="0" err="1">
                <a:latin typeface="Consolas" panose="020B0609020204030204" pitchFamily="49" charset="0"/>
              </a:rPr>
              <a:t>input.pop</a:t>
            </a:r>
            <a:r>
              <a:rPr lang="en-US" sz="1600" dirty="0">
                <a:latin typeface="Consolas" panose="020B0609020204030204" pitchFamily="49" charset="0"/>
              </a:rPr>
              <a:t>(0)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b="1" dirty="0">
                <a:latin typeface="Consolas" panose="020B0609020204030204" pitchFamily="49" charset="0"/>
              </a:rPr>
              <a:t>assert</a:t>
            </a:r>
            <a:r>
              <a:rPr lang="en-US" sz="1600" dirty="0">
                <a:latin typeface="Consolas" panose="020B0609020204030204" pitchFamily="49" charset="0"/>
              </a:rPr>
              <a:t> s[0] == '#include'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s.pop</a:t>
            </a:r>
            <a:r>
              <a:rPr lang="en-US" sz="1600" dirty="0">
                <a:latin typeface="Consolas" panose="020B0609020204030204" pitchFamily="49" charset="0"/>
              </a:rPr>
              <a:t>(0)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b="1" dirty="0">
                <a:latin typeface="Consolas" panose="020B0609020204030204" pitchFamily="49" charset="0"/>
              </a:rPr>
              <a:t>if</a:t>
            </a:r>
            <a:r>
              <a:rPr lang="en-US" sz="1600" dirty="0">
                <a:latin typeface="Consolas" panose="020B0609020204030204" pitchFamily="49" charset="0"/>
              </a:rPr>
              <a:t> s[0] </a:t>
            </a:r>
            <a:r>
              <a:rPr lang="en-US" sz="1600" b="1" dirty="0">
                <a:latin typeface="Consolas" panose="020B0609020204030204" pitchFamily="49" charset="0"/>
              </a:rPr>
              <a:t>not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b="1" dirty="0">
                <a:latin typeface="Consolas" panose="020B0609020204030204" pitchFamily="49" charset="0"/>
              </a:rPr>
              <a:t>in</a:t>
            </a:r>
            <a:r>
              <a:rPr lang="en-US" sz="1600" dirty="0">
                <a:latin typeface="Consolas" panose="020B0609020204030204" pitchFamily="49" charset="0"/>
              </a:rPr>
              <a:t> ['"', '&lt;']: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  s = </a:t>
            </a:r>
            <a:r>
              <a:rPr lang="en-US" sz="1600" dirty="0" err="1"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latin typeface="Consolas" panose="020B0609020204030204" pitchFamily="49" charset="0"/>
              </a:rPr>
              <a:t>(s, macros)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b="1" dirty="0">
                <a:latin typeface="Consolas" panose="020B0609020204030204" pitchFamily="49" charset="0"/>
              </a:rPr>
              <a:t>assert</a:t>
            </a:r>
            <a:r>
              <a:rPr lang="en-US" sz="1600" dirty="0">
                <a:latin typeface="Consolas" panose="020B0609020204030204" pitchFamily="49" charset="0"/>
              </a:rPr>
              <a:t> s[0] </a:t>
            </a:r>
            <a:r>
              <a:rPr lang="en-US" sz="1600" b="1" dirty="0">
                <a:latin typeface="Consolas" panose="020B0609020204030204" pitchFamily="49" charset="0"/>
              </a:rPr>
              <a:t>in</a:t>
            </a:r>
            <a:r>
              <a:rPr lang="en-US" sz="1600" dirty="0">
                <a:latin typeface="Consolas" panose="020B0609020204030204" pitchFamily="49" charset="0"/>
              </a:rPr>
              <a:t> ['"', '&lt;']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en-US" sz="1600" b="1" dirty="0">
                <a:latin typeface="Consolas" panose="020B0609020204030204" pitchFamily="49" charset="0"/>
              </a:rPr>
              <a:t>assert </a:t>
            </a:r>
            <a:r>
              <a:rPr lang="en-US" sz="1600" dirty="0">
                <a:latin typeface="Consolas" panose="020B0609020204030204" pitchFamily="49" charset="0"/>
              </a:rPr>
              <a:t>Matches(s[0], s[-1])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file = s[1:-1]  # </a:t>
            </a:r>
            <a:r>
              <a:rPr lang="ru-RU" sz="1600" dirty="0">
                <a:latin typeface="Consolas" panose="020B0609020204030204" pitchFamily="49" charset="0"/>
              </a:rPr>
              <a:t>без </a:t>
            </a:r>
            <a:r>
              <a:rPr lang="en-US" sz="1600" dirty="0">
                <a:latin typeface="Consolas" panose="020B0609020204030204" pitchFamily="49" charset="0"/>
              </a:rPr>
              <a:t>&lt;&gt; </a:t>
            </a:r>
            <a:r>
              <a:rPr lang="ru-RU" sz="1600" dirty="0">
                <a:latin typeface="Consolas" panose="020B0609020204030204" pitchFamily="49" charset="0"/>
              </a:rPr>
              <a:t>и </a:t>
            </a:r>
            <a:r>
              <a:rPr lang="en-US" sz="1600" dirty="0">
                <a:latin typeface="Consolas" panose="020B0609020204030204" pitchFamily="49" charset="0"/>
              </a:rPr>
              <a:t>""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paths = []</a:t>
            </a:r>
          </a:p>
          <a:p>
            <a:pPr marL="0" indent="0">
              <a:buNone/>
            </a:pPr>
            <a:r>
              <a:rPr lang="en-US" sz="1600" b="1" dirty="0">
                <a:latin typeface="Consolas" panose="020B0609020204030204" pitchFamily="49" charset="0"/>
              </a:rPr>
              <a:t>    if</a:t>
            </a:r>
            <a:r>
              <a:rPr lang="en-US" sz="1600" dirty="0">
                <a:latin typeface="Consolas" panose="020B0609020204030204" pitchFamily="49" charset="0"/>
              </a:rPr>
              <a:t> s[0] == '&lt;':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  paths += </a:t>
            </a:r>
            <a:r>
              <a:rPr lang="en-US" sz="1600" dirty="0" err="1">
                <a:latin typeface="Consolas" panose="020B0609020204030204" pitchFamily="49" charset="0"/>
              </a:rPr>
              <a:t>PathsToStandardIncludes</a:t>
            </a: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paths += </a:t>
            </a:r>
            <a:r>
              <a:rPr lang="en-US" sz="1600" dirty="0" err="1">
                <a:latin typeface="Consolas" panose="020B0609020204030204" pitchFamily="49" charset="0"/>
              </a:rPr>
              <a:t>PathsFromCommadLine</a:t>
            </a: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paths += [</a:t>
            </a:r>
            <a:r>
              <a:rPr lang="en-US" sz="1600" dirty="0" err="1">
                <a:latin typeface="Consolas" panose="020B0609020204030204" pitchFamily="49" charset="0"/>
              </a:rPr>
              <a:t>ThisTranslationUnitDir</a:t>
            </a:r>
            <a:r>
              <a:rPr lang="en-US" sz="1600" dirty="0"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file, paths, input</a:t>
            </a:r>
            <a:endParaRPr lang="ru-RU" sz="1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4600438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Объединение единиц трансляции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 err="1">
                <a:latin typeface="Consolas" panose="020B0609020204030204" pitchFamily="49" charset="0"/>
              </a:rPr>
              <a:t>def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ProcessInclude</a:t>
            </a:r>
            <a:r>
              <a:rPr lang="en-US" sz="1600" dirty="0">
                <a:latin typeface="Consolas" panose="020B0609020204030204" pitchFamily="49" charset="0"/>
              </a:rPr>
              <a:t>(macros, input):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file, paths, input = </a:t>
            </a:r>
            <a:r>
              <a:rPr lang="en-US" sz="1600" dirty="0" err="1">
                <a:latin typeface="Consolas" panose="020B0609020204030204" pitchFamily="49" charset="0"/>
              </a:rPr>
              <a:t>ParseInclude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  macros, input)</a:t>
            </a:r>
          </a:p>
          <a:p>
            <a:pPr marL="0" indent="0">
              <a:buNone/>
            </a:pPr>
            <a:r>
              <a:rPr lang="en-US" sz="1600" b="1" dirty="0">
                <a:latin typeface="Consolas" panose="020B0609020204030204" pitchFamily="49" charset="0"/>
              </a:rPr>
              <a:t>    if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IsAbsolute</a:t>
            </a:r>
            <a:r>
              <a:rPr lang="en-US" sz="1600" dirty="0">
                <a:latin typeface="Consolas" panose="020B0609020204030204" pitchFamily="49" charset="0"/>
              </a:rPr>
              <a:t>(file):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  </a:t>
            </a:r>
            <a:r>
              <a:rPr lang="en-US" sz="1600" b="1" dirty="0">
                <a:latin typeface="Consolas" panose="020B0609020204030204" pitchFamily="49" charset="0"/>
              </a:rPr>
              <a:t>return</a:t>
            </a:r>
            <a:r>
              <a:rPr lang="en-US" sz="1600" dirty="0">
                <a:latin typeface="Consolas" panose="020B0609020204030204" pitchFamily="49" charset="0"/>
              </a:rPr>
              <a:t> (macros, 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      Preprocess1_3(file) + input)</a:t>
            </a:r>
          </a:p>
          <a:p>
            <a:pPr marL="0" indent="0">
              <a:buNone/>
            </a:pPr>
            <a:r>
              <a:rPr lang="en-US" sz="1600" b="1" dirty="0">
                <a:latin typeface="Consolas" panose="020B0609020204030204" pitchFamily="49" charset="0"/>
              </a:rPr>
              <a:t>    for</a:t>
            </a:r>
            <a:r>
              <a:rPr lang="en-US" sz="1600" dirty="0">
                <a:latin typeface="Consolas" panose="020B0609020204030204" pitchFamily="49" charset="0"/>
              </a:rPr>
              <a:t> path </a:t>
            </a:r>
            <a:r>
              <a:rPr lang="en-US" sz="1600" b="1" dirty="0">
                <a:latin typeface="Consolas" panose="020B0609020204030204" pitchFamily="49" charset="0"/>
              </a:rPr>
              <a:t>in</a:t>
            </a:r>
            <a:r>
              <a:rPr lang="en-US" sz="1600" dirty="0">
                <a:latin typeface="Consolas" panose="020B0609020204030204" pitchFamily="49" charset="0"/>
              </a:rPr>
              <a:t> paths: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  f = path + '/' + file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  </a:t>
            </a:r>
            <a:r>
              <a:rPr lang="en-US" sz="1600" b="1" dirty="0">
                <a:latin typeface="Consolas" panose="020B0609020204030204" pitchFamily="49" charset="0"/>
              </a:rPr>
              <a:t>if</a:t>
            </a:r>
            <a:r>
              <a:rPr lang="en-US" sz="1600" dirty="0">
                <a:latin typeface="Consolas" panose="020B0609020204030204" pitchFamily="49" charset="0"/>
              </a:rPr>
              <a:t> Exists(f)</a:t>
            </a:r>
            <a:r>
              <a:rPr lang="ru-RU" sz="16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      </a:t>
            </a:r>
            <a:r>
              <a:rPr lang="en-US" sz="1600" b="1" dirty="0">
                <a:latin typeface="Consolas" panose="020B0609020204030204" pitchFamily="49" charset="0"/>
              </a:rPr>
              <a:t>return</a:t>
            </a:r>
            <a:r>
              <a:rPr lang="en-US" sz="1600" dirty="0">
                <a:latin typeface="Consolas" panose="020B0609020204030204" pitchFamily="49" charset="0"/>
              </a:rPr>
              <a:t> (macros, 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          Preprocess1_3(f) + input)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b="1" dirty="0">
                <a:latin typeface="Consolas" panose="020B0609020204030204" pitchFamily="49" charset="0"/>
              </a:rPr>
              <a:t>assert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b="1" dirty="0">
                <a:latin typeface="Consolas" panose="020B0609020204030204" pitchFamily="49" charset="0"/>
              </a:rPr>
              <a:t>False</a:t>
            </a:r>
            <a:endParaRPr lang="ru-RU" sz="1600" b="1" dirty="0">
              <a:latin typeface="Consolas" panose="020B0609020204030204" pitchFamily="49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 err="1">
                <a:latin typeface="Consolas" panose="020B0609020204030204" pitchFamily="49" charset="0"/>
              </a:rPr>
              <a:t>def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ParseInclude</a:t>
            </a:r>
            <a:r>
              <a:rPr lang="en-US" sz="1600" dirty="0">
                <a:latin typeface="Consolas" panose="020B0609020204030204" pitchFamily="49" charset="0"/>
              </a:rPr>
              <a:t>(macros, input):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s = </a:t>
            </a:r>
            <a:r>
              <a:rPr lang="en-US" sz="1600" dirty="0" err="1">
                <a:latin typeface="Consolas" panose="020B0609020204030204" pitchFamily="49" charset="0"/>
              </a:rPr>
              <a:t>input.pop</a:t>
            </a:r>
            <a:r>
              <a:rPr lang="en-US" sz="1600" dirty="0">
                <a:latin typeface="Consolas" panose="020B0609020204030204" pitchFamily="49" charset="0"/>
              </a:rPr>
              <a:t>(0)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b="1" dirty="0">
                <a:latin typeface="Consolas" panose="020B0609020204030204" pitchFamily="49" charset="0"/>
              </a:rPr>
              <a:t>assert</a:t>
            </a:r>
            <a:r>
              <a:rPr lang="en-US" sz="1600" dirty="0">
                <a:latin typeface="Consolas" panose="020B0609020204030204" pitchFamily="49" charset="0"/>
              </a:rPr>
              <a:t> s[0] == '#include'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s.pop</a:t>
            </a:r>
            <a:r>
              <a:rPr lang="en-US" sz="1600" dirty="0">
                <a:latin typeface="Consolas" panose="020B0609020204030204" pitchFamily="49" charset="0"/>
              </a:rPr>
              <a:t>(0)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b="1" dirty="0">
                <a:latin typeface="Consolas" panose="020B0609020204030204" pitchFamily="49" charset="0"/>
              </a:rPr>
              <a:t>if</a:t>
            </a:r>
            <a:r>
              <a:rPr lang="en-US" sz="1600" dirty="0">
                <a:latin typeface="Consolas" panose="020B0609020204030204" pitchFamily="49" charset="0"/>
              </a:rPr>
              <a:t> s[0] </a:t>
            </a:r>
            <a:r>
              <a:rPr lang="en-US" sz="1600" b="1" dirty="0">
                <a:latin typeface="Consolas" panose="020B0609020204030204" pitchFamily="49" charset="0"/>
              </a:rPr>
              <a:t>not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b="1" dirty="0">
                <a:latin typeface="Consolas" panose="020B0609020204030204" pitchFamily="49" charset="0"/>
              </a:rPr>
              <a:t>in</a:t>
            </a:r>
            <a:r>
              <a:rPr lang="en-US" sz="1600" dirty="0">
                <a:latin typeface="Consolas" panose="020B0609020204030204" pitchFamily="49" charset="0"/>
              </a:rPr>
              <a:t> ['"', '&lt;']: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  s = </a:t>
            </a:r>
            <a:r>
              <a:rPr lang="en-US" sz="1600" dirty="0" err="1"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latin typeface="Consolas" panose="020B0609020204030204" pitchFamily="49" charset="0"/>
              </a:rPr>
              <a:t>(s, macros)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b="1" dirty="0">
                <a:latin typeface="Consolas" panose="020B0609020204030204" pitchFamily="49" charset="0"/>
              </a:rPr>
              <a:t>assert</a:t>
            </a:r>
            <a:r>
              <a:rPr lang="en-US" sz="1600" dirty="0">
                <a:latin typeface="Consolas" panose="020B0609020204030204" pitchFamily="49" charset="0"/>
              </a:rPr>
              <a:t> s[0] </a:t>
            </a:r>
            <a:r>
              <a:rPr lang="en-US" sz="1600" b="1" dirty="0">
                <a:latin typeface="Consolas" panose="020B0609020204030204" pitchFamily="49" charset="0"/>
              </a:rPr>
              <a:t>in</a:t>
            </a:r>
            <a:r>
              <a:rPr lang="en-US" sz="1600" dirty="0">
                <a:latin typeface="Consolas" panose="020B0609020204030204" pitchFamily="49" charset="0"/>
              </a:rPr>
              <a:t> ['"', '&lt;']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en-US" sz="1600" b="1" dirty="0">
                <a:latin typeface="Consolas" panose="020B0609020204030204" pitchFamily="49" charset="0"/>
              </a:rPr>
              <a:t>assert </a:t>
            </a:r>
            <a:r>
              <a:rPr lang="en-US" sz="1600" dirty="0">
                <a:latin typeface="Consolas" panose="020B0609020204030204" pitchFamily="49" charset="0"/>
              </a:rPr>
              <a:t>Matches(s[0], s[-1])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file = s[1:-1]  # </a:t>
            </a:r>
            <a:r>
              <a:rPr lang="ru-RU" sz="1600" dirty="0">
                <a:latin typeface="Consolas" panose="020B0609020204030204" pitchFamily="49" charset="0"/>
              </a:rPr>
              <a:t>без </a:t>
            </a:r>
            <a:r>
              <a:rPr lang="en-US" sz="1600" dirty="0">
                <a:latin typeface="Consolas" panose="020B0609020204030204" pitchFamily="49" charset="0"/>
              </a:rPr>
              <a:t>&lt;&gt; </a:t>
            </a:r>
            <a:r>
              <a:rPr lang="ru-RU" sz="1600" dirty="0">
                <a:latin typeface="Consolas" panose="020B0609020204030204" pitchFamily="49" charset="0"/>
              </a:rPr>
              <a:t>и </a:t>
            </a:r>
            <a:r>
              <a:rPr lang="en-US" sz="1600" dirty="0">
                <a:latin typeface="Consolas" panose="020B0609020204030204" pitchFamily="49" charset="0"/>
              </a:rPr>
              <a:t>""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paths = []</a:t>
            </a:r>
          </a:p>
          <a:p>
            <a:pPr marL="0" indent="0">
              <a:buNone/>
            </a:pPr>
            <a:r>
              <a:rPr lang="en-US" sz="1600" b="1" dirty="0">
                <a:latin typeface="Consolas" panose="020B0609020204030204" pitchFamily="49" charset="0"/>
              </a:rPr>
              <a:t>    if</a:t>
            </a:r>
            <a:r>
              <a:rPr lang="en-US" sz="1600" dirty="0">
                <a:latin typeface="Consolas" panose="020B0609020204030204" pitchFamily="49" charset="0"/>
              </a:rPr>
              <a:t> s[0] == '&lt;':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  paths += </a:t>
            </a:r>
            <a:r>
              <a:rPr lang="en-US" sz="1600" dirty="0" err="1">
                <a:latin typeface="Consolas" panose="020B0609020204030204" pitchFamily="49" charset="0"/>
              </a:rPr>
              <a:t>PathsToStandardIncludes</a:t>
            </a: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paths += </a:t>
            </a:r>
            <a:r>
              <a:rPr lang="en-US" sz="1600" dirty="0" err="1">
                <a:latin typeface="Consolas" panose="020B0609020204030204" pitchFamily="49" charset="0"/>
              </a:rPr>
              <a:t>PathsFromCommadLine</a:t>
            </a: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paths += [</a:t>
            </a:r>
            <a:r>
              <a:rPr lang="en-US" sz="1600" dirty="0" err="1">
                <a:latin typeface="Consolas" panose="020B0609020204030204" pitchFamily="49" charset="0"/>
              </a:rPr>
              <a:t>ThisTranslationUnitDir</a:t>
            </a:r>
            <a:r>
              <a:rPr lang="en-US" sz="1600" dirty="0"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b="1" dirty="0">
                <a:latin typeface="Consolas" panose="020B0609020204030204" pitchFamily="49" charset="0"/>
              </a:rPr>
              <a:t>return</a:t>
            </a:r>
            <a:r>
              <a:rPr lang="en-US" sz="1600" dirty="0">
                <a:latin typeface="Consolas" panose="020B0609020204030204" pitchFamily="49" charset="0"/>
              </a:rPr>
              <a:t> file, paths, input</a:t>
            </a:r>
            <a:endParaRPr lang="ru-RU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6905505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 условной компиляции</a:t>
            </a:r>
          </a:p>
        </p:txBody>
      </p:sp>
      <p:sp>
        <p:nvSpPr>
          <p:cNvPr id="8" name="Объект 7"/>
          <p:cNvSpPr>
            <a:spLocks noGrp="1"/>
          </p:cNvSpPr>
          <p:nvPr>
            <p:ph sz="half" idx="1"/>
          </p:nvPr>
        </p:nvSpPr>
        <p:spPr>
          <a:solidFill>
            <a:schemeClr val="bg1">
              <a:lumMod val="95000"/>
            </a:schemeClr>
          </a:solidFill>
        </p:spPr>
        <p:txBody>
          <a:bodyPr anchor="ctr"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#include &lt;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assert.h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endParaRPr lang="ru-RU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void DoSomething(void* pointer) 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#if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defined _WIN64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   assert(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sizeof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(pointer) == 8);</a:t>
            </a:r>
          </a:p>
          <a:p>
            <a:pPr marL="0" indent="0">
              <a:buNone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   // код для 64-битной ОС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#else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   assert(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sizeof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(pointer) == 4);</a:t>
            </a:r>
          </a:p>
          <a:p>
            <a:pPr marL="0" indent="0">
              <a:buNone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   // код для 32-битной ОС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#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endif</a:t>
            </a:r>
            <a:endParaRPr lang="en-US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}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Объект 8"/>
          <p:cNvSpPr>
            <a:spLocks noGrp="1"/>
          </p:cNvSpPr>
          <p:nvPr>
            <p:ph sz="half" idx="2"/>
          </p:nvPr>
        </p:nvSpPr>
        <p:spPr>
          <a:solidFill>
            <a:schemeClr val="bg1">
              <a:lumMod val="95000"/>
            </a:schemeClr>
          </a:solidFill>
        </p:spPr>
        <p:txBody>
          <a:bodyPr anchor="ctr"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TTree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TTree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* Left;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TTree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* Right;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Value;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#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ifdef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_DEBUG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TTree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* Parent;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#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endif</a:t>
            </a:r>
            <a:endParaRPr lang="en-US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};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1751568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 условной компиляции</a:t>
            </a:r>
          </a:p>
        </p:txBody>
      </p:sp>
      <p:sp>
        <p:nvSpPr>
          <p:cNvPr id="8" name="Объект 7"/>
          <p:cNvSpPr>
            <a:spLocks noGrp="1"/>
          </p:cNvSpPr>
          <p:nvPr>
            <p:ph sz="half" idx="1"/>
          </p:nvPr>
        </p:nvSpPr>
        <p:spPr>
          <a:solidFill>
            <a:schemeClr val="bg1">
              <a:lumMod val="95000"/>
            </a:schemeClr>
          </a:solidFill>
        </p:spPr>
        <p:txBody>
          <a:bodyPr anchor="ctr"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assert.h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DoSomething(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pointer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#if</a:t>
            </a:r>
            <a:r>
              <a:rPr lang="ru-RU" dirty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defined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_WIN64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assert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pointer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== 8);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код для 64-битной ОС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#else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assert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pointer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== 4);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код для 32-битной ОС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#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endif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sp>
        <p:nvSpPr>
          <p:cNvPr id="9" name="Объект 8"/>
          <p:cNvSpPr>
            <a:spLocks noGrp="1"/>
          </p:cNvSpPr>
          <p:nvPr>
            <p:ph sz="half" idx="2"/>
          </p:nvPr>
        </p:nvSpPr>
        <p:spPr>
          <a:solidFill>
            <a:schemeClr val="bg1">
              <a:lumMod val="95000"/>
            </a:schemeClr>
          </a:solidFill>
        </p:spPr>
        <p:txBody>
          <a:bodyPr anchor="ctr"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TTree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TTree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* Left;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TTree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* Right;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Value;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#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ifdef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_DEBUG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TTree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* Parent;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#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endif</a:t>
            </a:r>
            <a:endParaRPr lang="en-US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};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6548981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 условной компиляции</a:t>
            </a:r>
          </a:p>
        </p:txBody>
      </p:sp>
      <p:sp>
        <p:nvSpPr>
          <p:cNvPr id="8" name="Объект 7"/>
          <p:cNvSpPr>
            <a:spLocks noGrp="1"/>
          </p:cNvSpPr>
          <p:nvPr>
            <p:ph sz="half" idx="1"/>
          </p:nvPr>
        </p:nvSpPr>
        <p:spPr>
          <a:solidFill>
            <a:schemeClr val="bg1">
              <a:lumMod val="95000"/>
            </a:schemeClr>
          </a:solidFill>
        </p:spPr>
        <p:txBody>
          <a:bodyPr anchor="ctr"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assert.h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DoSomething(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pointer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#if</a:t>
            </a:r>
            <a:r>
              <a:rPr lang="ru-RU" dirty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defined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_WIN64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assert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pointer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== 8);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код для 64-битной ОС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#else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assert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pointer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== 4);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код для 32-битной ОС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#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endif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sp>
        <p:nvSpPr>
          <p:cNvPr id="9" name="Объект 8"/>
          <p:cNvSpPr>
            <a:spLocks noGrp="1"/>
          </p:cNvSpPr>
          <p:nvPr>
            <p:ph sz="half" idx="2"/>
          </p:nvPr>
        </p:nvSpPr>
        <p:spPr>
          <a:solidFill>
            <a:schemeClr val="bg1">
              <a:lumMod val="95000"/>
            </a:schemeClr>
          </a:solidFill>
        </p:spPr>
        <p:txBody>
          <a:bodyPr anchor="ctr"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TTree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TTree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Left;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TTree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Right;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Value;</a:t>
            </a:r>
          </a:p>
          <a:p>
            <a:pPr marL="0" indent="0">
              <a:buNone/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#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ifdef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_DEBUG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TTree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Parent;</a:t>
            </a:r>
          </a:p>
          <a:p>
            <a:pPr marL="0" indent="0">
              <a:buNone/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#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endif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896223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20626</TotalTime>
  <Words>22366</Words>
  <Application>Microsoft Office PowerPoint</Application>
  <PresentationFormat>Widescreen</PresentationFormat>
  <Paragraphs>3281</Paragraphs>
  <Slides>200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200</vt:i4>
      </vt:variant>
    </vt:vector>
  </HeadingPairs>
  <TitlesOfParts>
    <vt:vector size="204" baseType="lpstr">
      <vt:lpstr>Arial</vt:lpstr>
      <vt:lpstr>Calibri</vt:lpstr>
      <vt:lpstr>Consolas</vt:lpstr>
      <vt:lpstr>Office Theme</vt:lpstr>
      <vt:lpstr>Препроцессор языка Си</vt:lpstr>
      <vt:lpstr>План лекции</vt:lpstr>
      <vt:lpstr>Несерьёзная часть</vt:lpstr>
      <vt:lpstr>Несерьёзная часть</vt:lpstr>
      <vt:lpstr>Несерьёзная часть</vt:lpstr>
      <vt:lpstr>Несерьёзная часть</vt:lpstr>
      <vt:lpstr>Несерьёзная часть</vt:lpstr>
      <vt:lpstr>Несерьёзная часть</vt:lpstr>
      <vt:lpstr>Несерьёзная часть</vt:lpstr>
      <vt:lpstr>Несерьёзная часть</vt:lpstr>
      <vt:lpstr>Несерьёзная часть</vt:lpstr>
      <vt:lpstr>Несерьёзная часть</vt:lpstr>
      <vt:lpstr>Несерьёзная часть</vt:lpstr>
      <vt:lpstr>Несерьёзная часть</vt:lpstr>
      <vt:lpstr>Несерьёзная часть</vt:lpstr>
      <vt:lpstr>Что такое препроцессинг?</vt:lpstr>
      <vt:lpstr>Что такое препроцессинг?</vt:lpstr>
      <vt:lpstr>Что такое препроцессинг?</vt:lpstr>
      <vt:lpstr>Что такое препроцессинг?</vt:lpstr>
      <vt:lpstr>Что такое препроцессинг?</vt:lpstr>
      <vt:lpstr>Что такое препроцессинг?</vt:lpstr>
      <vt:lpstr>Что такое препроцессинг?</vt:lpstr>
      <vt:lpstr>Что такое препроцессинг?</vt:lpstr>
      <vt:lpstr>Краткая история препроцессора языка Си</vt:lpstr>
      <vt:lpstr>Краткая история препроцессора языка Си</vt:lpstr>
      <vt:lpstr>Краткая история препроцессора языка Си</vt:lpstr>
      <vt:lpstr>Краткая история препроцессора языка Си</vt:lpstr>
      <vt:lpstr>Краткая история препроцессора языка Си</vt:lpstr>
      <vt:lpstr>Препроцессор языка Си</vt:lpstr>
      <vt:lpstr>Препроцессор языка Си</vt:lpstr>
      <vt:lpstr>Препроцессор языка Си</vt:lpstr>
      <vt:lpstr>Препроцессор языка Си</vt:lpstr>
      <vt:lpstr>Препроцессор языка Си</vt:lpstr>
      <vt:lpstr>Препроцессор языка Си</vt:lpstr>
      <vt:lpstr>Препроцессор языка Си</vt:lpstr>
      <vt:lpstr>Препроцессор языка Си</vt:lpstr>
      <vt:lpstr>Триграфы языка Си</vt:lpstr>
      <vt:lpstr>Триграфы языка Си</vt:lpstr>
      <vt:lpstr>Триграфы языка Си</vt:lpstr>
      <vt:lpstr>Триграфы языка Си</vt:lpstr>
      <vt:lpstr>Пример использования триграфов</vt:lpstr>
      <vt:lpstr>Пример использования триграфов</vt:lpstr>
      <vt:lpstr>Пример использования триграфов</vt:lpstr>
      <vt:lpstr>Склеивание строк</vt:lpstr>
      <vt:lpstr>Склеивание строк</vt:lpstr>
      <vt:lpstr>Склеивание строк</vt:lpstr>
      <vt:lpstr>Удаление комментариев</vt:lpstr>
      <vt:lpstr>Удаление комментариев</vt:lpstr>
      <vt:lpstr>Пример препроцессирования</vt:lpstr>
      <vt:lpstr>Пример препроцессирования</vt:lpstr>
      <vt:lpstr>Пример препроцессирования</vt:lpstr>
      <vt:lpstr>Пример препроцессирования</vt:lpstr>
      <vt:lpstr>Пример препроцессирования</vt:lpstr>
      <vt:lpstr>Пример препроцессирования</vt:lpstr>
      <vt:lpstr>Директивы препроцессора языка Си</vt:lpstr>
      <vt:lpstr>Директивы препроцессора языка Си</vt:lpstr>
      <vt:lpstr>Директивы препроцессора языка Си</vt:lpstr>
      <vt:lpstr>Директивы препроцессора языка Си</vt:lpstr>
      <vt:lpstr>Запись директив препроцессора</vt:lpstr>
      <vt:lpstr>Запись директив препроцессора</vt:lpstr>
      <vt:lpstr>Запись директив препроцессора</vt:lpstr>
      <vt:lpstr>Запись директив препроцессора</vt:lpstr>
      <vt:lpstr>Запись директив препроцессора</vt:lpstr>
      <vt:lpstr>Алгоритм исполнения директив препроцессора</vt:lpstr>
      <vt:lpstr>Алгоритм исполнения директив препроцессора</vt:lpstr>
      <vt:lpstr>Алгоритм исполнения директив препроцессора</vt:lpstr>
      <vt:lpstr>Алгоритм исполнения директив препроцессора</vt:lpstr>
      <vt:lpstr>Алгоритм исполнения директив препроцессора</vt:lpstr>
      <vt:lpstr>Алгоритм исполнения директив препроцессора</vt:lpstr>
      <vt:lpstr>Алгоритм исполнения директив препроцессора</vt:lpstr>
      <vt:lpstr>Алгоритм исполнения директив препроцессора</vt:lpstr>
      <vt:lpstr>Примеры объединения единиц трансляции</vt:lpstr>
      <vt:lpstr>Примеры объединения единиц трансляции</vt:lpstr>
      <vt:lpstr>Примеры объединения единиц трансляции</vt:lpstr>
      <vt:lpstr>Примеры объединения единиц трансляции</vt:lpstr>
      <vt:lpstr>Объединение единиц трансляции</vt:lpstr>
      <vt:lpstr>Объединение единиц трансляции</vt:lpstr>
      <vt:lpstr>Объединение единиц трансляции</vt:lpstr>
      <vt:lpstr>Объединение единиц трансляции</vt:lpstr>
      <vt:lpstr>Объединение единиц трансляции</vt:lpstr>
      <vt:lpstr>Объединение единиц трансляции</vt:lpstr>
      <vt:lpstr>Объединение единиц трансляции</vt:lpstr>
      <vt:lpstr>Объединение единиц трансляции</vt:lpstr>
      <vt:lpstr>Объединение единиц трансляции</vt:lpstr>
      <vt:lpstr>Объединение единиц трансляции</vt:lpstr>
      <vt:lpstr>Объединение единиц трансляции</vt:lpstr>
      <vt:lpstr>Объединение единиц трансляции</vt:lpstr>
      <vt:lpstr>Объединение единиц трансляции</vt:lpstr>
      <vt:lpstr>Объединение единиц трансляции</vt:lpstr>
      <vt:lpstr>Объединение единиц трансляции</vt:lpstr>
      <vt:lpstr>Объединение единиц трансляции</vt:lpstr>
      <vt:lpstr>Объединение единиц трансляции</vt:lpstr>
      <vt:lpstr>Объединение единиц трансляции</vt:lpstr>
      <vt:lpstr>Объединение единиц трансляции</vt:lpstr>
      <vt:lpstr>Объединение единиц трансляции</vt:lpstr>
      <vt:lpstr>Объединение единиц трансляции</vt:lpstr>
      <vt:lpstr>Примеры условной компиляции</vt:lpstr>
      <vt:lpstr>Примеры условной компиляции</vt:lpstr>
      <vt:lpstr>Примеры условной компиляции</vt:lpstr>
      <vt:lpstr>Условная компиляция</vt:lpstr>
      <vt:lpstr>Условная компиляция</vt:lpstr>
      <vt:lpstr>Условная компиляция</vt:lpstr>
      <vt:lpstr>Условная компиляция</vt:lpstr>
      <vt:lpstr>Условная компиляция</vt:lpstr>
      <vt:lpstr>Условная компиляция</vt:lpstr>
      <vt:lpstr>Условная компиляция</vt:lpstr>
      <vt:lpstr>Условная компиляция</vt:lpstr>
      <vt:lpstr>Условная компиляция</vt:lpstr>
      <vt:lpstr>Условная компиляция</vt:lpstr>
      <vt:lpstr>Условная компиляция</vt:lpstr>
      <vt:lpstr>Условная компиляция</vt:lpstr>
      <vt:lpstr>Вычисление условий в директивах #if и #elif</vt:lpstr>
      <vt:lpstr>Вычисление условий в директивах #if и #elif</vt:lpstr>
      <vt:lpstr>Вычисление условий в директивах #if и #elif</vt:lpstr>
      <vt:lpstr>Вычисление условий в директивах #if и #elif</vt:lpstr>
      <vt:lpstr>Вычисление условий в директивах #if и #elif</vt:lpstr>
      <vt:lpstr>Вычисление условий в директивах #if и #elif</vt:lpstr>
      <vt:lpstr>Вычисление условий в директивах #if и #elif</vt:lpstr>
      <vt:lpstr>Вычисление условий в директивах #if и #elif</vt:lpstr>
      <vt:lpstr>Вычисление условий в директивах #if и #elif</vt:lpstr>
      <vt:lpstr>Вычисление условий в директивах #if и #elif</vt:lpstr>
      <vt:lpstr>Вычисление условий в директивах #if и #elif</vt:lpstr>
      <vt:lpstr>Вычисление условий в директивах #if и #elif</vt:lpstr>
      <vt:lpstr>Вычисление условий в директивах #if и #elif</vt:lpstr>
      <vt:lpstr>Вычисление условий в директивах #if и #elif</vt:lpstr>
      <vt:lpstr>Вычисление условий в директивах #if и #elif</vt:lpstr>
      <vt:lpstr>Вычисление условий в директивах #if и #elif</vt:lpstr>
      <vt:lpstr>Вычисление условий в директивах #if и #elif</vt:lpstr>
      <vt:lpstr>Вычисление условий в директивах #if и #elif</vt:lpstr>
      <vt:lpstr>Вычисление условий в директивах #if и #elif</vt:lpstr>
      <vt:lpstr>Примеры определения макросов</vt:lpstr>
      <vt:lpstr>Примеры определения макросов</vt:lpstr>
      <vt:lpstr>Примеры определения макросов</vt:lpstr>
      <vt:lpstr>Примеры определения макросов</vt:lpstr>
      <vt:lpstr>Определение макросов</vt:lpstr>
      <vt:lpstr>Определение макросов</vt:lpstr>
      <vt:lpstr>Определение макросов</vt:lpstr>
      <vt:lpstr>Определение макросов</vt:lpstr>
      <vt:lpstr>Определение макросов</vt:lpstr>
      <vt:lpstr>Определение макросов</vt:lpstr>
      <vt:lpstr>Определение макросов</vt:lpstr>
      <vt:lpstr>Определение макросов</vt:lpstr>
      <vt:lpstr>Определение макросов</vt:lpstr>
      <vt:lpstr>Определение макросов</vt:lpstr>
      <vt:lpstr>Определение макросов</vt:lpstr>
      <vt:lpstr>Определение макросов</vt:lpstr>
      <vt:lpstr>Определение макросов</vt:lpstr>
      <vt:lpstr>Определение макросов</vt:lpstr>
      <vt:lpstr>Определение макросов</vt:lpstr>
      <vt:lpstr>Служебные макросы</vt:lpstr>
      <vt:lpstr>Служебные макросы</vt:lpstr>
      <vt:lpstr>Служебные макросы</vt:lpstr>
      <vt:lpstr>Служебные макросы</vt:lpstr>
      <vt:lpstr>Служебные макросы</vt:lpstr>
      <vt:lpstr>Алгоритм подстановки макросов</vt:lpstr>
      <vt:lpstr>Алгоритм подстановки макросов</vt:lpstr>
      <vt:lpstr>Алгоритм подстановки макросов</vt:lpstr>
      <vt:lpstr>Алгоритм подстановки макросов</vt:lpstr>
      <vt:lpstr>Алгоритм подстановки макросов</vt:lpstr>
      <vt:lpstr>Алгоритм подстановки макросов</vt:lpstr>
      <vt:lpstr>Алгоритм подстановки макросов</vt:lpstr>
      <vt:lpstr>Алгоритм подстановки макросов</vt:lpstr>
      <vt:lpstr>Алгоритм подстановки макросов</vt:lpstr>
      <vt:lpstr>Алгоритм подстановки макросов</vt:lpstr>
      <vt:lpstr>Алгоритм подстановки макросов</vt:lpstr>
      <vt:lpstr>Пример подстановки макросов</vt:lpstr>
      <vt:lpstr>Пример подстановки макросов</vt:lpstr>
      <vt:lpstr>Пример подстановки макросов</vt:lpstr>
      <vt:lpstr>Пример подстановки макросов</vt:lpstr>
      <vt:lpstr>Пример подстановки макросов</vt:lpstr>
      <vt:lpstr>Пример подстановки макросов</vt:lpstr>
      <vt:lpstr>Пример подстановки макросов</vt:lpstr>
      <vt:lpstr>Пример подстановки макросов</vt:lpstr>
      <vt:lpstr>Пример подстановки макросов</vt:lpstr>
      <vt:lpstr>Пример подстановки макросов</vt:lpstr>
      <vt:lpstr>Пример подстановки макросов</vt:lpstr>
      <vt:lpstr>Пример подстановки макросов</vt:lpstr>
      <vt:lpstr>Пример подстановки макросов</vt:lpstr>
      <vt:lpstr>Пример подстановки макросов</vt:lpstr>
      <vt:lpstr>Пример подстановки макросов</vt:lpstr>
      <vt:lpstr>Пример подстановки макросов</vt:lpstr>
      <vt:lpstr>Пример подстановки макросов</vt:lpstr>
      <vt:lpstr>Пример подстановки макросов</vt:lpstr>
      <vt:lpstr>Пример подстановки макросов</vt:lpstr>
      <vt:lpstr>Пример подстановки макросов</vt:lpstr>
      <vt:lpstr>Пример подстановки макросов</vt:lpstr>
      <vt:lpstr>Пример подстановки макросов</vt:lpstr>
      <vt:lpstr>Пример подстановки макросов</vt:lpstr>
      <vt:lpstr>Пример подстановки макросов</vt:lpstr>
      <vt:lpstr>Пример подстановки макросов</vt:lpstr>
      <vt:lpstr>Пример подстановки макросов</vt:lpstr>
      <vt:lpstr>Пример подстановки макросов</vt:lpstr>
      <vt:lpstr>Иногда полезные директивы</vt:lpstr>
      <vt:lpstr>Иногда полезные директивы</vt:lpstr>
      <vt:lpstr>Иногда полезные директивы</vt:lpstr>
      <vt:lpstr>Иногда полезные директивы</vt:lpstr>
      <vt:lpstr>Иногда полезные директивы</vt:lpstr>
      <vt:lpstr>Иногда полезные директивы</vt:lpstr>
      <vt:lpstr>Иногда полезные директивы</vt:lpstr>
      <vt:lpstr>Заключение</vt:lpstr>
    </vt:vector>
  </TitlesOfParts>
  <Company>Intel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Раздельная компиляция</dc:title>
  <dc:creator>Petrov, Evgueni S</dc:creator>
  <cp:keywords>CTPClassification=CTP_PUBLIC:VisualMarkings=</cp:keywords>
  <cp:lastModifiedBy>Evgenii Petrov</cp:lastModifiedBy>
  <cp:revision>262</cp:revision>
  <dcterms:created xsi:type="dcterms:W3CDTF">2012-04-19T03:58:25Z</dcterms:created>
  <dcterms:modified xsi:type="dcterms:W3CDTF">2023-03-23T17:29:57Z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cd0f49fc-3de3-4b87-8ff8-8eece635b406</vt:lpwstr>
  </property>
  <property fmtid="{D5CDD505-2E9C-101B-9397-08002B2CF9AE}" pid="3" name="CTP_TimeStamp">
    <vt:lpwstr>2016-05-05 09:22:58Z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CTP_PUBLIC</vt:lpwstr>
  </property>
</Properties>
</file>