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8"/>
  </p:notesMasterIdLst>
  <p:sldIdLst>
    <p:sldId id="256" r:id="rId2"/>
    <p:sldId id="257" r:id="rId3"/>
    <p:sldId id="382" r:id="rId4"/>
    <p:sldId id="423" r:id="rId5"/>
    <p:sldId id="424" r:id="rId6"/>
    <p:sldId id="422" r:id="rId7"/>
    <p:sldId id="421" r:id="rId8"/>
    <p:sldId id="425" r:id="rId9"/>
    <p:sldId id="427" r:id="rId10"/>
    <p:sldId id="440" r:id="rId11"/>
    <p:sldId id="418" r:id="rId12"/>
    <p:sldId id="429" r:id="rId13"/>
    <p:sldId id="430" r:id="rId14"/>
    <p:sldId id="431" r:id="rId15"/>
    <p:sldId id="432" r:id="rId16"/>
    <p:sldId id="383" r:id="rId17"/>
    <p:sldId id="437" r:id="rId18"/>
    <p:sldId id="438" r:id="rId19"/>
    <p:sldId id="439" r:id="rId20"/>
    <p:sldId id="419" r:id="rId21"/>
    <p:sldId id="433" r:id="rId22"/>
    <p:sldId id="434" r:id="rId23"/>
    <p:sldId id="435" r:id="rId24"/>
    <p:sldId id="436" r:id="rId25"/>
    <p:sldId id="375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395" r:id="rId34"/>
    <p:sldId id="448" r:id="rId35"/>
    <p:sldId id="449" r:id="rId36"/>
    <p:sldId id="450" r:id="rId37"/>
    <p:sldId id="451" r:id="rId38"/>
    <p:sldId id="452" r:id="rId39"/>
    <p:sldId id="396" r:id="rId40"/>
    <p:sldId id="453" r:id="rId41"/>
    <p:sldId id="454" r:id="rId42"/>
    <p:sldId id="455" r:id="rId43"/>
    <p:sldId id="381" r:id="rId44"/>
    <p:sldId id="456" r:id="rId45"/>
    <p:sldId id="457" r:id="rId46"/>
    <p:sldId id="458" r:id="rId47"/>
    <p:sldId id="459" r:id="rId48"/>
    <p:sldId id="460" r:id="rId49"/>
    <p:sldId id="461" r:id="rId50"/>
    <p:sldId id="462" r:id="rId51"/>
    <p:sldId id="463" r:id="rId52"/>
    <p:sldId id="464" r:id="rId53"/>
    <p:sldId id="465" r:id="rId54"/>
    <p:sldId id="466" r:id="rId55"/>
    <p:sldId id="467" r:id="rId56"/>
    <p:sldId id="468" r:id="rId57"/>
    <p:sldId id="469" r:id="rId58"/>
    <p:sldId id="385" r:id="rId59"/>
    <p:sldId id="470" r:id="rId60"/>
    <p:sldId id="471" r:id="rId61"/>
    <p:sldId id="472" r:id="rId62"/>
    <p:sldId id="473" r:id="rId63"/>
    <p:sldId id="474" r:id="rId64"/>
    <p:sldId id="475" r:id="rId65"/>
    <p:sldId id="476" r:id="rId66"/>
    <p:sldId id="480" r:id="rId67"/>
    <p:sldId id="481" r:id="rId68"/>
    <p:sldId id="482" r:id="rId69"/>
    <p:sldId id="483" r:id="rId70"/>
    <p:sldId id="484" r:id="rId71"/>
    <p:sldId id="485" r:id="rId72"/>
    <p:sldId id="388" r:id="rId73"/>
    <p:sldId id="486" r:id="rId74"/>
    <p:sldId id="487" r:id="rId75"/>
    <p:sldId id="488" r:id="rId76"/>
    <p:sldId id="489" r:id="rId77"/>
    <p:sldId id="490" r:id="rId78"/>
    <p:sldId id="491" r:id="rId79"/>
    <p:sldId id="492" r:id="rId80"/>
    <p:sldId id="510" r:id="rId81"/>
    <p:sldId id="511" r:id="rId82"/>
    <p:sldId id="512" r:id="rId83"/>
    <p:sldId id="509" r:id="rId84"/>
    <p:sldId id="399" r:id="rId85"/>
    <p:sldId id="493" r:id="rId86"/>
    <p:sldId id="494" r:id="rId87"/>
    <p:sldId id="495" r:id="rId88"/>
    <p:sldId id="496" r:id="rId89"/>
    <p:sldId id="397" r:id="rId90"/>
    <p:sldId id="497" r:id="rId91"/>
    <p:sldId id="398" r:id="rId92"/>
    <p:sldId id="400" r:id="rId93"/>
    <p:sldId id="498" r:id="rId94"/>
    <p:sldId id="505" r:id="rId95"/>
    <p:sldId id="499" r:id="rId96"/>
    <p:sldId id="500" r:id="rId97"/>
    <p:sldId id="501" r:id="rId98"/>
    <p:sldId id="502" r:id="rId99"/>
    <p:sldId id="503" r:id="rId100"/>
    <p:sldId id="504" r:id="rId101"/>
    <p:sldId id="401" r:id="rId102"/>
    <p:sldId id="506" r:id="rId103"/>
    <p:sldId id="507" r:id="rId104"/>
    <p:sldId id="508" r:id="rId105"/>
    <p:sldId id="411" r:id="rId106"/>
    <p:sldId id="417" r:id="rId10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9EDF4"/>
    <a:srgbClr val="4F81BD"/>
    <a:srgbClr val="DCE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74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3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859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633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96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88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63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53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64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346-1AE4-4D18-AE08-A571B45FDA1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64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E8346-1AE4-4D18-AE08-A571B45FDA13}" type="datetimeFigureOut">
              <a:rPr lang="ru-RU" smtClean="0"/>
              <a:t>26.09.2023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41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urice_Wilk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urice_Wilke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David_Wheeler_(computer_scientist)" TargetMode="External"/><Relationship Id="rId4" Type="http://schemas.openxmlformats.org/officeDocument/2006/relationships/image" Target="../media/image2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archive.org/details/programsforelect00wil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David_Wheeler_(computer_scientist)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en.wikipedia.org/wiki/Maurice_Wilkes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deone.com/cbtjEy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Функции в программах на языке 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5</a:t>
            </a:r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подпрограммы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Подпрограмма – это фрагмент компьютерной программы, который</a:t>
            </a:r>
          </a:p>
          <a:p>
            <a:pPr lvl="1"/>
            <a:r>
              <a:rPr lang="ru-RU" dirty="0"/>
              <a:t>Получает на вход адрес команды и после завершения своей работы передает управление по этому адресу</a:t>
            </a:r>
          </a:p>
          <a:p>
            <a:pPr lvl="2"/>
            <a:r>
              <a:rPr lang="ru-RU" dirty="0"/>
              <a:t>Кроме адреса команды может иметь и другие входы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передавать управление другим подпрограммам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63894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Пример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&gt;= 0; i = </a:t>
            </a:r>
            <a:r>
              <a:rPr lang="nn-NO" sz="1600" dirty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(5, 2, 14, 84, 97, 15, 24, 48, -1);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(); -- синтаксическая ошибка или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предупреждение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(84, 51); -- ошибка времени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исполнения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(0.5, -1);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0.5 -&gt; 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(0.5, 1.5, -1); -- ошибка врем.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исполнения для 1.5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7972114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Чего не могут </a:t>
            </a:r>
            <a:r>
              <a:rPr lang="ru-RU" dirty="0" err="1"/>
              <a:t>вариадические</a:t>
            </a:r>
            <a:r>
              <a:rPr lang="ru-RU" dirty="0"/>
              <a:t> функции?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Проверить, кончились ли значения фактических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Используем какой-либо явный признак конца списка значений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Проверить типы значений фактических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по-разному обходят это ограничение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Передать все значения фактических параметров другой </a:t>
            </a:r>
            <a:r>
              <a:rPr lang="ru-RU" dirty="0" err="1">
                <a:solidFill>
                  <a:schemeClr val="bg1"/>
                </a:solidFill>
              </a:rPr>
              <a:t>вариадической</a:t>
            </a:r>
            <a:r>
              <a:rPr lang="ru-RU" dirty="0">
                <a:solidFill>
                  <a:schemeClr val="bg1"/>
                </a:solidFill>
              </a:rPr>
              <a:t>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каждой </a:t>
            </a:r>
            <a:r>
              <a:rPr lang="ru-RU" dirty="0" err="1">
                <a:solidFill>
                  <a:schemeClr val="bg1"/>
                </a:solidFill>
              </a:rPr>
              <a:t>вариадической</a:t>
            </a:r>
            <a:r>
              <a:rPr lang="ru-RU" dirty="0">
                <a:solidFill>
                  <a:schemeClr val="bg1"/>
                </a:solidFill>
              </a:rPr>
              <a:t> функции нужна аналогичная функция с постоянным числом параметров, последний из которых </a:t>
            </a:r>
            <a:r>
              <a:rPr lang="en-US" dirty="0" err="1">
                <a:solidFill>
                  <a:schemeClr val="bg1"/>
                </a:solidFill>
              </a:rPr>
              <a:t>va_list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char*f, ...)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vprintf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char *f, </a:t>
            </a:r>
            <a:r>
              <a:rPr lang="en-US" dirty="0" err="1">
                <a:solidFill>
                  <a:schemeClr val="bg1"/>
                </a:solidFill>
              </a:rPr>
              <a:t>va_list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vals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48613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Чего не могут </a:t>
            </a:r>
            <a:r>
              <a:rPr lang="ru-RU" dirty="0" err="1"/>
              <a:t>вариадические</a:t>
            </a:r>
            <a:r>
              <a:rPr lang="ru-RU" dirty="0"/>
              <a:t> функции?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Проверить, кончились ли значения фактических параметров</a:t>
            </a:r>
          </a:p>
          <a:p>
            <a:pPr lvl="1"/>
            <a:r>
              <a:rPr lang="ru-RU" dirty="0"/>
              <a:t>Используем какой-либо явный признак конца списка значений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Проверить типы значений фактических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по-разному обходят это ограничение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Передать все значения фактических параметров другой </a:t>
            </a:r>
            <a:r>
              <a:rPr lang="ru-RU" dirty="0" err="1">
                <a:solidFill>
                  <a:schemeClr val="bg1"/>
                </a:solidFill>
              </a:rPr>
              <a:t>вариадической</a:t>
            </a:r>
            <a:r>
              <a:rPr lang="ru-RU" dirty="0">
                <a:solidFill>
                  <a:schemeClr val="bg1"/>
                </a:solidFill>
              </a:rPr>
              <a:t>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каждой </a:t>
            </a:r>
            <a:r>
              <a:rPr lang="ru-RU" dirty="0" err="1">
                <a:solidFill>
                  <a:schemeClr val="bg1"/>
                </a:solidFill>
              </a:rPr>
              <a:t>вариадической</a:t>
            </a:r>
            <a:r>
              <a:rPr lang="ru-RU" dirty="0">
                <a:solidFill>
                  <a:schemeClr val="bg1"/>
                </a:solidFill>
              </a:rPr>
              <a:t> функции нужна аналогичная функция с постоянным числом параметров, последний из которых </a:t>
            </a:r>
            <a:r>
              <a:rPr lang="en-US" dirty="0" err="1">
                <a:solidFill>
                  <a:schemeClr val="bg1"/>
                </a:solidFill>
              </a:rPr>
              <a:t>va_list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char*f, ...)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vprintf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char *f, </a:t>
            </a:r>
            <a:r>
              <a:rPr lang="en-US" dirty="0" err="1">
                <a:solidFill>
                  <a:schemeClr val="bg1"/>
                </a:solidFill>
              </a:rPr>
              <a:t>va_list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vals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91523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Чего не могут </a:t>
            </a:r>
            <a:r>
              <a:rPr lang="ru-RU" dirty="0" err="1"/>
              <a:t>вариадические</a:t>
            </a:r>
            <a:r>
              <a:rPr lang="ru-RU" dirty="0"/>
              <a:t> функции?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Проверить, кончились ли значения фактических параметров</a:t>
            </a:r>
          </a:p>
          <a:p>
            <a:pPr lvl="1"/>
            <a:r>
              <a:rPr lang="ru-RU" dirty="0"/>
              <a:t>Используем какой-либо явный признак конца списка значений</a:t>
            </a:r>
            <a:endParaRPr lang="en-US" dirty="0"/>
          </a:p>
          <a:p>
            <a:endParaRPr lang="ru-RU" dirty="0"/>
          </a:p>
          <a:p>
            <a:r>
              <a:rPr lang="ru-RU" dirty="0"/>
              <a:t>Проверить типы значений фактических параметров</a:t>
            </a:r>
          </a:p>
          <a:p>
            <a:pPr lvl="1"/>
            <a:r>
              <a:rPr lang="ru-RU" dirty="0"/>
              <a:t>Все по-разному обходят это ограничение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Передать все значения фактических параметров другой </a:t>
            </a:r>
            <a:r>
              <a:rPr lang="ru-RU" dirty="0" err="1">
                <a:solidFill>
                  <a:schemeClr val="bg1"/>
                </a:solidFill>
              </a:rPr>
              <a:t>вариадической</a:t>
            </a:r>
            <a:r>
              <a:rPr lang="ru-RU" dirty="0">
                <a:solidFill>
                  <a:schemeClr val="bg1"/>
                </a:solidFill>
              </a:rPr>
              <a:t>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каждой </a:t>
            </a:r>
            <a:r>
              <a:rPr lang="ru-RU" dirty="0" err="1">
                <a:solidFill>
                  <a:schemeClr val="bg1"/>
                </a:solidFill>
              </a:rPr>
              <a:t>вариадической</a:t>
            </a:r>
            <a:r>
              <a:rPr lang="ru-RU" dirty="0">
                <a:solidFill>
                  <a:schemeClr val="bg1"/>
                </a:solidFill>
              </a:rPr>
              <a:t> функции нужна аналогичная функция с постоянным числом параметров, последний из которых </a:t>
            </a:r>
            <a:r>
              <a:rPr lang="en-US" dirty="0" err="1">
                <a:solidFill>
                  <a:schemeClr val="bg1"/>
                </a:solidFill>
              </a:rPr>
              <a:t>va_list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printf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char*f, ...)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vprintf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char *f, </a:t>
            </a:r>
            <a:r>
              <a:rPr lang="en-US" dirty="0" err="1">
                <a:solidFill>
                  <a:schemeClr val="bg1"/>
                </a:solidFill>
              </a:rPr>
              <a:t>va_list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vals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276455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Чего не могут </a:t>
            </a:r>
            <a:r>
              <a:rPr lang="ru-RU" dirty="0" err="1"/>
              <a:t>вариадические</a:t>
            </a:r>
            <a:r>
              <a:rPr lang="ru-RU" dirty="0"/>
              <a:t> функции?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Проверить, кончились ли значения фактических параметров</a:t>
            </a:r>
          </a:p>
          <a:p>
            <a:pPr lvl="1"/>
            <a:r>
              <a:rPr lang="ru-RU" dirty="0"/>
              <a:t>Используем какой-либо явный признак конца списка значений</a:t>
            </a:r>
            <a:endParaRPr lang="en-US" dirty="0"/>
          </a:p>
          <a:p>
            <a:endParaRPr lang="ru-RU" dirty="0"/>
          </a:p>
          <a:p>
            <a:r>
              <a:rPr lang="ru-RU" dirty="0"/>
              <a:t>Проверить типы значений фактических параметров</a:t>
            </a:r>
          </a:p>
          <a:p>
            <a:pPr lvl="1"/>
            <a:r>
              <a:rPr lang="ru-RU" dirty="0"/>
              <a:t>Все по-разному обходят это ограничение</a:t>
            </a:r>
          </a:p>
          <a:p>
            <a:endParaRPr lang="ru-RU" dirty="0"/>
          </a:p>
          <a:p>
            <a:r>
              <a:rPr lang="ru-RU" dirty="0"/>
              <a:t>Передать все значения фактических параметров другой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  <a:p>
            <a:pPr lvl="1"/>
            <a:r>
              <a:rPr lang="ru-RU" dirty="0"/>
              <a:t>Для каждой </a:t>
            </a:r>
            <a:r>
              <a:rPr lang="ru-RU" dirty="0" err="1"/>
              <a:t>вариадической</a:t>
            </a:r>
            <a:r>
              <a:rPr lang="ru-RU" dirty="0"/>
              <a:t> функции нужна аналогичная функция с постоянным числом параметров, последний из которых </a:t>
            </a:r>
            <a:r>
              <a:rPr lang="en-US" dirty="0" err="1"/>
              <a:t>va_list</a:t>
            </a:r>
            <a:endParaRPr lang="en-US" dirty="0"/>
          </a:p>
          <a:p>
            <a:pPr lvl="2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char*f, ...)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vprintf</a:t>
            </a:r>
            <a:r>
              <a:rPr lang="en-US" dirty="0"/>
              <a:t>(</a:t>
            </a:r>
            <a:r>
              <a:rPr lang="en-US" dirty="0" err="1"/>
              <a:t>const</a:t>
            </a:r>
            <a:r>
              <a:rPr lang="en-US" dirty="0"/>
              <a:t> char *f, </a:t>
            </a:r>
            <a:r>
              <a:rPr lang="en-US" dirty="0" err="1"/>
              <a:t>va_list</a:t>
            </a:r>
            <a:r>
              <a:rPr lang="en-US" dirty="0"/>
              <a:t> </a:t>
            </a:r>
            <a:r>
              <a:rPr lang="en-US" dirty="0" err="1"/>
              <a:t>vals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7458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Понятие подпрограммы</a:t>
            </a:r>
          </a:p>
          <a:p>
            <a:pPr lvl="1"/>
            <a:r>
              <a:rPr lang="ru-RU" dirty="0"/>
              <a:t>Граф вызовов</a:t>
            </a:r>
          </a:p>
          <a:p>
            <a:pPr lvl="1"/>
            <a:r>
              <a:rPr lang="ru-RU" dirty="0"/>
              <a:t>Стек вызовов</a:t>
            </a:r>
          </a:p>
          <a:p>
            <a:pPr lvl="1"/>
            <a:r>
              <a:rPr lang="ru-RU" dirty="0"/>
              <a:t>Стековый кадр</a:t>
            </a:r>
          </a:p>
          <a:p>
            <a:endParaRPr lang="ru-RU" dirty="0"/>
          </a:p>
          <a:p>
            <a:r>
              <a:rPr lang="ru-RU" dirty="0"/>
              <a:t>Использование функций в программах на языке Си</a:t>
            </a:r>
          </a:p>
          <a:p>
            <a:pPr lvl="1"/>
            <a:r>
              <a:rPr lang="ru-RU" dirty="0"/>
              <a:t>Формальные и фактические параметры</a:t>
            </a:r>
          </a:p>
          <a:p>
            <a:pPr lvl="1"/>
            <a:r>
              <a:rPr lang="ru-RU" dirty="0"/>
              <a:t>Возвращаемое значение</a:t>
            </a:r>
          </a:p>
          <a:p>
            <a:pPr lvl="1"/>
            <a:r>
              <a:rPr lang="ru-RU" dirty="0" err="1"/>
              <a:t>Вариадические</a:t>
            </a:r>
            <a:r>
              <a:rPr lang="ru-RU"/>
              <a:t> функции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249105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ir Maurice Vincent Wilkes, with the WITCH computer at the National Museum of Computing, Bletchley Park, Buckinghamshire, Eng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104556"/>
            <a:ext cx="4608512" cy="664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5695704" y="3244333"/>
            <a:ext cx="6210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https://www.britannica.com/biography/Maurice-Vincent-Wilkes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671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Граф вызовов</a:t>
            </a:r>
            <a:r>
              <a:rPr lang="en-US" dirty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Подпрограмма А вызывает подпрограмму Б, если А передает управление Б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Граф вызовов, </a:t>
            </a:r>
            <a:r>
              <a:rPr lang="en-US" dirty="0">
                <a:solidFill>
                  <a:schemeClr val="bg1"/>
                </a:solidFill>
              </a:rPr>
              <a:t>call graph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Вершины –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Движение по дугам графа вызовов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направлении дуги – вызов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Против направления дуги – возврат из подпрограммы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7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Граф вызовов</a:t>
            </a:r>
            <a:r>
              <a:rPr lang="en-US" dirty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Подпрограмма А вызывает подпрограмму Б, если А передает управление Б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Граф вызовов, </a:t>
            </a:r>
            <a:r>
              <a:rPr lang="en-US" dirty="0">
                <a:solidFill>
                  <a:schemeClr val="bg1"/>
                </a:solidFill>
              </a:rPr>
              <a:t>call graph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Вершины –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Движение по дугам графа вызовов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направлении дуги – вызов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Против направления дуги – возврат из подпрограммы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484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Граф вызовов</a:t>
            </a:r>
            <a:r>
              <a:rPr lang="en-US" dirty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Подпрограмма А вызывает подпрограмму Б, если А передает управление Б</a:t>
            </a:r>
          </a:p>
          <a:p>
            <a:endParaRPr lang="en-US" dirty="0"/>
          </a:p>
          <a:p>
            <a:r>
              <a:rPr lang="ru-RU" dirty="0"/>
              <a:t>Граф вызовов, </a:t>
            </a:r>
            <a:r>
              <a:rPr lang="en-US" dirty="0"/>
              <a:t>call graph</a:t>
            </a:r>
          </a:p>
          <a:p>
            <a:pPr lvl="1"/>
            <a:r>
              <a:rPr lang="ru-RU" dirty="0"/>
              <a:t>Вершины – подпрограммы</a:t>
            </a:r>
          </a:p>
          <a:p>
            <a:pPr lvl="1"/>
            <a:r>
              <a:rPr lang="ru-RU" dirty="0"/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Движение по дугам графа вызовов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направлении дуги – вызов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Против направления дуги – возврат из подпрограммы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56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Граф вызовов</a:t>
            </a:r>
            <a:r>
              <a:rPr lang="en-US" dirty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Подпрограмма А вызывает подпрограмму Б, если А передает управление Б</a:t>
            </a:r>
          </a:p>
          <a:p>
            <a:endParaRPr lang="en-US" dirty="0"/>
          </a:p>
          <a:p>
            <a:r>
              <a:rPr lang="ru-RU" dirty="0"/>
              <a:t>Граф вызовов, </a:t>
            </a:r>
            <a:r>
              <a:rPr lang="en-US" dirty="0"/>
              <a:t>call graph</a:t>
            </a:r>
          </a:p>
          <a:p>
            <a:pPr lvl="1"/>
            <a:r>
              <a:rPr lang="ru-RU" dirty="0"/>
              <a:t>Вершины – подпрограммы</a:t>
            </a:r>
          </a:p>
          <a:p>
            <a:pPr lvl="1"/>
            <a:r>
              <a:rPr lang="ru-RU" dirty="0"/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Движение по дугам графа вызовов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направлении дуги – вызов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Против направления дуги – возврат из подпрограммы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g(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g(10);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8616280" y="1988840"/>
            <a:ext cx="2661532" cy="3161482"/>
            <a:chOff x="8700227" y="1539382"/>
            <a:chExt cx="2661532" cy="3161482"/>
          </a:xfrm>
        </p:grpSpPr>
        <p:sp>
          <p:nvSpPr>
            <p:cNvPr id="5" name="TextBox 4"/>
            <p:cNvSpPr txBox="1"/>
            <p:nvPr/>
          </p:nvSpPr>
          <p:spPr>
            <a:xfrm>
              <a:off x="9048328" y="4331532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84083" y="2721566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g(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00227" y="1539382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f(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ru-RU" dirty="0"/>
            </a:p>
          </p:txBody>
        </p:sp>
        <p:cxnSp>
          <p:nvCxnSpPr>
            <p:cNvPr id="9" name="Прямая со стрелкой 8"/>
            <p:cNvCxnSpPr>
              <a:stCxn id="5" idx="0"/>
              <a:endCxn id="7" idx="2"/>
            </p:cNvCxnSpPr>
            <p:nvPr/>
          </p:nvCxnSpPr>
          <p:spPr>
            <a:xfrm flipH="1" flipV="1">
              <a:off x="9552384" y="1908714"/>
              <a:ext cx="221463" cy="242281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5" idx="0"/>
              <a:endCxn id="6" idx="2"/>
            </p:cNvCxnSpPr>
            <p:nvPr/>
          </p:nvCxnSpPr>
          <p:spPr>
            <a:xfrm flipV="1">
              <a:off x="9773847" y="3090898"/>
              <a:ext cx="799074" cy="124063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6" idx="0"/>
              <a:endCxn id="7" idx="2"/>
            </p:cNvCxnSpPr>
            <p:nvPr/>
          </p:nvCxnSpPr>
          <p:spPr>
            <a:xfrm flipH="1" flipV="1">
              <a:off x="9552384" y="1908714"/>
              <a:ext cx="1020537" cy="812852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Соединительная линия уступом 17"/>
            <p:cNvCxnSpPr>
              <a:stCxn id="6" idx="0"/>
              <a:endCxn id="6" idx="3"/>
            </p:cNvCxnSpPr>
            <p:nvPr/>
          </p:nvCxnSpPr>
          <p:spPr>
            <a:xfrm rot="16200000" flipH="1">
              <a:off x="10875007" y="2419480"/>
              <a:ext cx="184666" cy="788838"/>
            </a:xfrm>
            <a:prstGeom prst="curvedConnector4">
              <a:avLst>
                <a:gd name="adj1" fmla="val -308352"/>
                <a:gd name="adj2" fmla="val 128979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0510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Граф вызовов</a:t>
            </a:r>
            <a:r>
              <a:rPr lang="en-US" dirty="0"/>
              <a:t>, call graph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Подпрограмма А вызывает подпрограмму Б, если А передает управление Б</a:t>
            </a:r>
          </a:p>
          <a:p>
            <a:endParaRPr lang="en-US" dirty="0"/>
          </a:p>
          <a:p>
            <a:r>
              <a:rPr lang="ru-RU" dirty="0"/>
              <a:t>Граф вызовов, </a:t>
            </a:r>
            <a:r>
              <a:rPr lang="en-US" dirty="0"/>
              <a:t>call graph</a:t>
            </a:r>
          </a:p>
          <a:p>
            <a:pPr lvl="1"/>
            <a:r>
              <a:rPr lang="ru-RU" dirty="0"/>
              <a:t>Вершины – подпрограммы</a:t>
            </a:r>
          </a:p>
          <a:p>
            <a:pPr lvl="1"/>
            <a:r>
              <a:rPr lang="ru-RU" dirty="0"/>
              <a:t>Дуга из вершины А в вершину Б тогда только тогда, когда подпрограмма А вызывает подпрограмму Б</a:t>
            </a:r>
          </a:p>
          <a:p>
            <a:endParaRPr lang="ru-RU" dirty="0"/>
          </a:p>
          <a:p>
            <a:r>
              <a:rPr lang="ru-RU" dirty="0"/>
              <a:t>Движение по дугам графа вызовов</a:t>
            </a:r>
          </a:p>
          <a:p>
            <a:pPr lvl="1"/>
            <a:r>
              <a:rPr lang="ru-RU" dirty="0"/>
              <a:t>В направлении дуги – вызов подпрограммы</a:t>
            </a:r>
          </a:p>
          <a:p>
            <a:pPr lvl="1"/>
            <a:r>
              <a:rPr lang="ru-RU" dirty="0"/>
              <a:t>Против направления дуги – возврат из подпрограммы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f();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g(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f();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g(10);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/>
          </a:p>
        </p:txBody>
      </p:sp>
      <p:grpSp>
        <p:nvGrpSpPr>
          <p:cNvPr id="25" name="Группа 24"/>
          <p:cNvGrpSpPr/>
          <p:nvPr/>
        </p:nvGrpSpPr>
        <p:grpSpPr>
          <a:xfrm>
            <a:off x="8616280" y="1988840"/>
            <a:ext cx="2661532" cy="3161482"/>
            <a:chOff x="8700227" y="1539382"/>
            <a:chExt cx="2661532" cy="3161482"/>
          </a:xfrm>
        </p:grpSpPr>
        <p:sp>
          <p:nvSpPr>
            <p:cNvPr id="5" name="TextBox 4"/>
            <p:cNvSpPr txBox="1"/>
            <p:nvPr/>
          </p:nvSpPr>
          <p:spPr>
            <a:xfrm>
              <a:off x="9048328" y="4331532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main()</a:t>
              </a:r>
              <a:endParaRPr lang="ru-RU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84083" y="2721566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g(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ru-RU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700227" y="1539382"/>
              <a:ext cx="1704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f(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  <a:endParaRPr lang="ru-RU" dirty="0"/>
            </a:p>
          </p:txBody>
        </p:sp>
        <p:cxnSp>
          <p:nvCxnSpPr>
            <p:cNvPr id="9" name="Прямая со стрелкой 8"/>
            <p:cNvCxnSpPr>
              <a:stCxn id="5" idx="0"/>
              <a:endCxn id="7" idx="2"/>
            </p:cNvCxnSpPr>
            <p:nvPr/>
          </p:nvCxnSpPr>
          <p:spPr>
            <a:xfrm flipH="1" flipV="1">
              <a:off x="9552384" y="1908714"/>
              <a:ext cx="221463" cy="2422818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 стрелкой 9"/>
            <p:cNvCxnSpPr>
              <a:stCxn id="5" idx="0"/>
              <a:endCxn id="6" idx="2"/>
            </p:cNvCxnSpPr>
            <p:nvPr/>
          </p:nvCxnSpPr>
          <p:spPr>
            <a:xfrm flipV="1">
              <a:off x="9773847" y="3090898"/>
              <a:ext cx="799074" cy="1240634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stCxn id="6" idx="0"/>
              <a:endCxn id="7" idx="2"/>
            </p:cNvCxnSpPr>
            <p:nvPr/>
          </p:nvCxnSpPr>
          <p:spPr>
            <a:xfrm flipH="1" flipV="1">
              <a:off x="9552384" y="1908714"/>
              <a:ext cx="1020537" cy="812852"/>
            </a:xfrm>
            <a:prstGeom prst="straightConnector1">
              <a:avLst/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Соединительная линия уступом 17"/>
            <p:cNvCxnSpPr>
              <a:stCxn id="6" idx="0"/>
              <a:endCxn id="6" idx="3"/>
            </p:cNvCxnSpPr>
            <p:nvPr/>
          </p:nvCxnSpPr>
          <p:spPr>
            <a:xfrm rot="16200000" flipH="1">
              <a:off x="10875007" y="2419480"/>
              <a:ext cx="184666" cy="788838"/>
            </a:xfrm>
            <a:prstGeom prst="curvedConnector4">
              <a:avLst>
                <a:gd name="adj1" fmla="val -308352"/>
                <a:gd name="adj2" fmla="val 128979"/>
              </a:avLst>
            </a:prstGeom>
            <a:ln w="158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9840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Стековый кадр, </a:t>
            </a:r>
            <a:r>
              <a:rPr lang="en-US" dirty="0"/>
              <a:t>stack frame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Стековый кадр – это область памяти, хранящая данные, необходимые для работы одной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Адрес команды, которая получит управление после завершения работы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 фактических параметров и локальных переменных подпрограммы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849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Стековый кадр, </a:t>
            </a:r>
            <a:r>
              <a:rPr lang="en-US" dirty="0"/>
              <a:t>stack frame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кадр – это область памяти, хранящая данные, необходимые для исполнения одного вызова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Адрес команды, которая получит управление после завершения работы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 фактических параметров и локальных переменных подпрограммы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647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Стековый кадр, </a:t>
            </a:r>
            <a:r>
              <a:rPr lang="en-US" dirty="0"/>
              <a:t>stack frame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кадр – это область памяти, хранящая данные, необходимые для исполнения одного вызова подпрограммы </a:t>
            </a:r>
          </a:p>
          <a:p>
            <a:pPr lvl="1"/>
            <a:r>
              <a:rPr lang="ru-RU" dirty="0"/>
              <a:t>Адрес команды, которая получит управление после завершения работы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 фактических параметров и локальных переменных подпрограммы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416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Стековый кадр, </a:t>
            </a:r>
            <a:r>
              <a:rPr lang="en-US" dirty="0"/>
              <a:t>stack frame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Стековый кадр – это область памяти, хранящая данные, необходимые для исполнения одного вызова подпрограммы</a:t>
            </a:r>
          </a:p>
          <a:p>
            <a:pPr lvl="1"/>
            <a:r>
              <a:rPr lang="ru-RU" dirty="0"/>
              <a:t>Адрес команды, которая получит управление после завершения работы подпрограммы</a:t>
            </a:r>
          </a:p>
          <a:p>
            <a:pPr lvl="1"/>
            <a:r>
              <a:rPr lang="ru-RU" dirty="0"/>
              <a:t>Значения фактических параметров и локальных переменных подпрограммы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29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Понятие подпрограммы</a:t>
            </a:r>
          </a:p>
          <a:p>
            <a:pPr lvl="1"/>
            <a:r>
              <a:rPr lang="ru-RU" dirty="0"/>
              <a:t>Граф вызовов</a:t>
            </a:r>
          </a:p>
          <a:p>
            <a:pPr lvl="1"/>
            <a:r>
              <a:rPr lang="ru-RU" dirty="0"/>
              <a:t>Стековый кадр</a:t>
            </a:r>
          </a:p>
          <a:p>
            <a:pPr lvl="1"/>
            <a:r>
              <a:rPr lang="ru-RU" dirty="0"/>
              <a:t>Стек вызовов</a:t>
            </a:r>
          </a:p>
          <a:p>
            <a:endParaRPr lang="ru-RU" dirty="0"/>
          </a:p>
          <a:p>
            <a:r>
              <a:rPr lang="ru-RU" dirty="0"/>
              <a:t>Использование функций в программах на языке Си</a:t>
            </a:r>
          </a:p>
          <a:p>
            <a:pPr lvl="1"/>
            <a:r>
              <a:rPr lang="ru-RU" dirty="0"/>
              <a:t>Формальные и фактические параметры</a:t>
            </a:r>
          </a:p>
          <a:p>
            <a:pPr lvl="1"/>
            <a:r>
              <a:rPr lang="ru-RU" dirty="0"/>
              <a:t>Возвращаемое значение</a:t>
            </a:r>
          </a:p>
          <a:p>
            <a:pPr lvl="1"/>
            <a:r>
              <a:rPr lang="ru-RU" dirty="0" err="1"/>
              <a:t>Вариадические</a:t>
            </a:r>
            <a:r>
              <a:rPr lang="ru-RU" dirty="0"/>
              <a:t>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Стек вызовов, </a:t>
            </a:r>
            <a:r>
              <a:rPr lang="en-US" dirty="0"/>
              <a:t>call stack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Стек – это последовательность, над которой определены такие операции: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Добавить значение х в начало </a:t>
            </a:r>
            <a:r>
              <a:rPr lang="en-US" dirty="0">
                <a:solidFill>
                  <a:schemeClr val="bg1"/>
                </a:solidFill>
              </a:rPr>
              <a:t>[e0, e1, …]</a:t>
            </a:r>
            <a:r>
              <a:rPr lang="ru-RU" dirty="0">
                <a:solidFill>
                  <a:schemeClr val="bg1"/>
                </a:solidFill>
              </a:rPr>
              <a:t> --</a:t>
            </a:r>
            <a:r>
              <a:rPr lang="en-US" dirty="0">
                <a:solidFill>
                  <a:schemeClr val="bg1"/>
                </a:solidFill>
              </a:rPr>
              <a:t>&gt; [x, e0, e1, …]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Удалить первое значение </a:t>
            </a:r>
            <a:r>
              <a:rPr lang="en-US" dirty="0">
                <a:solidFill>
                  <a:schemeClr val="bg1"/>
                </a:solidFill>
              </a:rPr>
              <a:t>[e0, e1, e2, …] --&gt; [e1, e2, …]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Стек вызовов – это стек, хранящий данные, необходимые для работы подпрограмм, которые получили управление и ещё не вернули его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Адреса команд для возврата управления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Это самое важное!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Значения фактических параметров и локальных переменных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Стек вызовов – это путь в графе вызовов от стартовой подпрограммы (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>
                <a:solidFill>
                  <a:schemeClr val="bg1"/>
                </a:solidFill>
              </a:rPr>
              <a:t>в Си) до подпрограммы, выполняемой в текущий момент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1465285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Стек вызовов, </a:t>
            </a:r>
            <a:r>
              <a:rPr lang="en-US" dirty="0"/>
              <a:t>call stack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– это последовательность, над которой определены такие операции:</a:t>
            </a:r>
          </a:p>
          <a:p>
            <a:pPr lvl="1"/>
            <a:r>
              <a:rPr lang="ru-RU" dirty="0"/>
              <a:t>Добавить значение х в начало </a:t>
            </a:r>
            <a:r>
              <a:rPr lang="en-US" dirty="0"/>
              <a:t>[e0, e1, …]</a:t>
            </a:r>
            <a:r>
              <a:rPr lang="ru-RU" dirty="0"/>
              <a:t> --</a:t>
            </a:r>
            <a:r>
              <a:rPr lang="en-US" dirty="0"/>
              <a:t>&gt; [x, e0, e1, …]</a:t>
            </a:r>
            <a:endParaRPr lang="ru-RU" dirty="0"/>
          </a:p>
          <a:p>
            <a:pPr lvl="1"/>
            <a:r>
              <a:rPr lang="ru-RU" dirty="0"/>
              <a:t>Удалить первое значение </a:t>
            </a:r>
            <a:r>
              <a:rPr lang="en-US" dirty="0"/>
              <a:t>[e0, e1, e2, …] --&gt; [e1, e2, …]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Стек вызовов – это стек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стековых кадров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Стек вызовов – это путь в графе вызовов от стартовой подпрограммы (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>
                <a:solidFill>
                  <a:schemeClr val="bg1"/>
                </a:solidFill>
              </a:rPr>
              <a:t>в Си) до подпрограммы, выполняемой в текущий момент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2711701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Стек вызовов, </a:t>
            </a:r>
            <a:r>
              <a:rPr lang="en-US" dirty="0"/>
              <a:t>call stack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– это последовательность, над которой определены такие операции:</a:t>
            </a:r>
          </a:p>
          <a:p>
            <a:pPr lvl="1"/>
            <a:r>
              <a:rPr lang="ru-RU" dirty="0"/>
              <a:t>Добавить значение х в начало </a:t>
            </a:r>
            <a:r>
              <a:rPr lang="en-US" dirty="0"/>
              <a:t>[e0, e1, …]</a:t>
            </a:r>
            <a:r>
              <a:rPr lang="ru-RU" dirty="0"/>
              <a:t> --</a:t>
            </a:r>
            <a:r>
              <a:rPr lang="en-US" dirty="0"/>
              <a:t>&gt; [x, e0, e1, …]</a:t>
            </a:r>
            <a:endParaRPr lang="ru-RU" dirty="0"/>
          </a:p>
          <a:p>
            <a:pPr lvl="1"/>
            <a:r>
              <a:rPr lang="ru-RU" dirty="0"/>
              <a:t>Удалить первое значение </a:t>
            </a:r>
            <a:r>
              <a:rPr lang="en-US" dirty="0"/>
              <a:t>[e0, e1, e2, …] --&gt; [e1, e2, …]</a:t>
            </a:r>
            <a:endParaRPr lang="ru-RU" dirty="0"/>
          </a:p>
          <a:p>
            <a:endParaRPr lang="ru-RU" dirty="0"/>
          </a:p>
          <a:p>
            <a:r>
              <a:rPr lang="ru-RU" dirty="0"/>
              <a:t>Стек вызовов – это стек стековых кадров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Стек вызовов – это путь в графе вызовов от стартовой подпрограммы (</a:t>
            </a:r>
            <a:r>
              <a:rPr lang="en-US" dirty="0">
                <a:solidFill>
                  <a:schemeClr val="bg1"/>
                </a:solidFill>
              </a:rPr>
              <a:t>main </a:t>
            </a:r>
            <a:r>
              <a:rPr lang="ru-RU" dirty="0">
                <a:solidFill>
                  <a:schemeClr val="bg1"/>
                </a:solidFill>
              </a:rPr>
              <a:t>в Си) до подпрограммы, выполняемой в текущий момент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39854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Стек вызовов, </a:t>
            </a:r>
            <a:r>
              <a:rPr lang="en-US" dirty="0"/>
              <a:t>call stack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– это последовательность, над которой определены такие операции:</a:t>
            </a:r>
          </a:p>
          <a:p>
            <a:pPr lvl="1"/>
            <a:r>
              <a:rPr lang="ru-RU" dirty="0"/>
              <a:t>Добавить значение х в начало </a:t>
            </a:r>
            <a:r>
              <a:rPr lang="en-US" dirty="0"/>
              <a:t>[e0, e1, …]</a:t>
            </a:r>
            <a:r>
              <a:rPr lang="ru-RU" dirty="0"/>
              <a:t> --</a:t>
            </a:r>
            <a:r>
              <a:rPr lang="en-US" dirty="0"/>
              <a:t>&gt; [x, e0, e1, …]</a:t>
            </a:r>
            <a:endParaRPr lang="ru-RU" dirty="0"/>
          </a:p>
          <a:p>
            <a:pPr lvl="1"/>
            <a:r>
              <a:rPr lang="ru-RU" dirty="0"/>
              <a:t>Удалить первое значение </a:t>
            </a:r>
            <a:r>
              <a:rPr lang="en-US" dirty="0"/>
              <a:t>[e0, e1, e2, …] --&gt; [e1, e2, …]</a:t>
            </a:r>
            <a:endParaRPr lang="ru-RU" dirty="0"/>
          </a:p>
          <a:p>
            <a:endParaRPr lang="ru-RU" dirty="0"/>
          </a:p>
          <a:p>
            <a:r>
              <a:rPr lang="ru-RU" dirty="0"/>
              <a:t>Стек вызовов – это стек стековых кадров</a:t>
            </a:r>
          </a:p>
          <a:p>
            <a:endParaRPr lang="ru-RU" dirty="0"/>
          </a:p>
          <a:p>
            <a:r>
              <a:rPr lang="ru-RU" dirty="0"/>
              <a:t>Стек вызовов – это путь в графе вызовов от стартовой подпрограммы (</a:t>
            </a:r>
            <a:r>
              <a:rPr lang="en-US" dirty="0"/>
              <a:t>main </a:t>
            </a:r>
            <a:r>
              <a:rPr lang="ru-RU" dirty="0"/>
              <a:t>в языке Си)</a:t>
            </a:r>
          </a:p>
          <a:p>
            <a:pPr lvl="1"/>
            <a:r>
              <a:rPr lang="ru-RU" dirty="0"/>
              <a:t>Путь в графе – последовательность вершин, соединенных дугами</a:t>
            </a:r>
          </a:p>
        </p:txBody>
      </p:sp>
    </p:spTree>
    <p:extLst>
      <p:ext uri="{BB962C8B-B14F-4D97-AF65-F5344CB8AC3E}">
        <p14:creationId xmlns:p14="http://schemas.microsoft.com/office/powerpoint/2010/main" val="3796136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Порядок стековых кадров в памяти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Адрес нового кадра больше адреса предыдущего</a:t>
            </a:r>
          </a:p>
          <a:p>
            <a:pPr lvl="1"/>
            <a:r>
              <a:rPr lang="en-US" sz="2200" dirty="0"/>
              <a:t>&amp;(</a:t>
            </a:r>
            <a:r>
              <a:rPr lang="ru-RU" sz="2200" dirty="0"/>
              <a:t>значений фактических параметров) </a:t>
            </a:r>
            <a:r>
              <a:rPr lang="en-US" sz="2200" dirty="0"/>
              <a:t>&lt; </a:t>
            </a:r>
            <a:br>
              <a:rPr lang="ru-RU" dirty="0"/>
            </a:br>
            <a:r>
              <a:rPr lang="en-US" dirty="0"/>
              <a:t>&amp;(</a:t>
            </a:r>
            <a:r>
              <a:rPr lang="ru-RU" dirty="0"/>
              <a:t>значения адреса возврата</a:t>
            </a:r>
            <a:r>
              <a:rPr lang="en-US" dirty="0"/>
              <a:t>)</a:t>
            </a:r>
            <a:r>
              <a:rPr lang="ru-RU" dirty="0"/>
              <a:t> </a:t>
            </a:r>
            <a:r>
              <a:rPr lang="en-US" dirty="0"/>
              <a:t>&lt; </a:t>
            </a:r>
            <a:br>
              <a:rPr lang="ru-RU" dirty="0"/>
            </a:br>
            <a:r>
              <a:rPr lang="en-US" dirty="0"/>
              <a:t>&amp;(</a:t>
            </a:r>
            <a:r>
              <a:rPr lang="ru-RU" dirty="0"/>
              <a:t>значений локальных переменных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Процессоры </a:t>
            </a:r>
            <a:r>
              <a:rPr lang="en-US" dirty="0"/>
              <a:t>x86_64</a:t>
            </a:r>
          </a:p>
          <a:p>
            <a:pPr lvl="1"/>
            <a:endParaRPr lang="ru-RU" dirty="0"/>
          </a:p>
          <a:p>
            <a:r>
              <a:rPr lang="ru-RU" dirty="0"/>
              <a:t>Адрес нового кадра меньше адреса предыдущего</a:t>
            </a:r>
          </a:p>
          <a:p>
            <a:pPr lvl="1"/>
            <a:r>
              <a:rPr lang="ru-RU" dirty="0"/>
              <a:t>Знаки неравенства в обратную сторону</a:t>
            </a:r>
            <a:endParaRPr lang="en-US" dirty="0"/>
          </a:p>
          <a:p>
            <a:pPr lvl="1"/>
            <a:r>
              <a:rPr lang="ru-RU" dirty="0"/>
              <a:t>Процессоры </a:t>
            </a:r>
            <a:r>
              <a:rPr lang="en-US" dirty="0"/>
              <a:t>x86, arm, …</a:t>
            </a:r>
          </a:p>
          <a:p>
            <a:pPr lvl="1"/>
            <a:endParaRPr lang="ru-RU" dirty="0"/>
          </a:p>
          <a:p>
            <a:endParaRPr lang="ru-RU" i="1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0046429" y="17728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x86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083362" y="177281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x86_64</a:t>
            </a:r>
            <a:endParaRPr lang="ru-RU" dirty="0"/>
          </a:p>
        </p:txBody>
      </p:sp>
      <p:grpSp>
        <p:nvGrpSpPr>
          <p:cNvPr id="28" name="Group 27"/>
          <p:cNvGrpSpPr/>
          <p:nvPr/>
        </p:nvGrpSpPr>
        <p:grpSpPr>
          <a:xfrm>
            <a:off x="6240016" y="2281624"/>
            <a:ext cx="2443553" cy="3444327"/>
            <a:chOff x="6240016" y="2281624"/>
            <a:chExt cx="2443553" cy="3444327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6240016" y="2281624"/>
              <a:ext cx="2443553" cy="3444327"/>
              <a:chOff x="6161344" y="1797568"/>
              <a:chExt cx="2641090" cy="435709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721584" y="3696001"/>
                <a:ext cx="2080848" cy="50880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ru-RU" sz="1600" dirty="0"/>
                  <a:t>Стековый кадр</a:t>
                </a:r>
                <a:r>
                  <a:rPr lang="en-US" sz="1600" dirty="0"/>
                  <a:t> N</a:t>
                </a:r>
                <a:endParaRPr lang="ru-RU" sz="16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722230" y="4435744"/>
                <a:ext cx="2080203" cy="48067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ru-RU" sz="1600" dirty="0"/>
                  <a:t>Стековый кадр</a:t>
                </a:r>
                <a:r>
                  <a:rPr lang="en-US" sz="1600" dirty="0"/>
                  <a:t> N-1</a:t>
                </a:r>
                <a:endParaRPr lang="ru-RU" sz="16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721586" y="5280179"/>
                <a:ext cx="2080848" cy="428273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/>
                  <a:t>Стековый кадр</a:t>
                </a:r>
                <a:r>
                  <a:rPr lang="en-US" sz="1600" dirty="0"/>
                  <a:t> 0</a:t>
                </a:r>
                <a:endParaRPr lang="ru-RU" sz="1600" dirty="0"/>
              </a:p>
            </p:txBody>
          </p:sp>
          <p:grpSp>
            <p:nvGrpSpPr>
              <p:cNvPr id="15" name="Группа 14"/>
              <p:cNvGrpSpPr/>
              <p:nvPr/>
            </p:nvGrpSpPr>
            <p:grpSpPr>
              <a:xfrm>
                <a:off x="6161344" y="1797568"/>
                <a:ext cx="468439" cy="4357096"/>
                <a:chOff x="6275633" y="2001917"/>
                <a:chExt cx="468439" cy="4357096"/>
              </a:xfrm>
            </p:grpSpPr>
            <p:cxnSp>
              <p:nvCxnSpPr>
                <p:cNvPr id="11" name="Прямая со стрелкой 10"/>
                <p:cNvCxnSpPr/>
                <p:nvPr/>
              </p:nvCxnSpPr>
              <p:spPr>
                <a:xfrm flipV="1">
                  <a:off x="6744072" y="2093160"/>
                  <a:ext cx="0" cy="421556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 rot="16200000">
                  <a:off x="6310815" y="5958420"/>
                  <a:ext cx="365412" cy="43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0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 rot="16200000">
                  <a:off x="5843486" y="2434065"/>
                  <a:ext cx="1300069" cy="43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0xFFF..FFF</a:t>
                  </a:r>
                  <a:endParaRPr lang="ru-RU" sz="16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 rot="16200000">
                  <a:off x="5980281" y="4403203"/>
                  <a:ext cx="1026478" cy="43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600" dirty="0"/>
                    <a:t>Адреса</a:t>
                  </a:r>
                </a:p>
              </p:txBody>
            </p:sp>
          </p:grpSp>
        </p:grpSp>
        <p:sp>
          <p:nvSpPr>
            <p:cNvPr id="4" name="Up Arrow 3"/>
            <p:cNvSpPr/>
            <p:nvPr/>
          </p:nvSpPr>
          <p:spPr>
            <a:xfrm>
              <a:off x="7478645" y="2568640"/>
              <a:ext cx="484632" cy="978408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506884" y="2353752"/>
            <a:ext cx="1977762" cy="2779993"/>
            <a:chOff x="9506884" y="2353752"/>
            <a:chExt cx="1977762" cy="2779993"/>
          </a:xfrm>
        </p:grpSpPr>
        <p:grpSp>
          <p:nvGrpSpPr>
            <p:cNvPr id="27" name="Группа 26"/>
            <p:cNvGrpSpPr/>
            <p:nvPr/>
          </p:nvGrpSpPr>
          <p:grpSpPr>
            <a:xfrm>
              <a:off x="9506884" y="2353752"/>
              <a:ext cx="1977762" cy="1599122"/>
              <a:chOff x="9437669" y="1864412"/>
              <a:chExt cx="1997916" cy="2036966"/>
            </a:xfrm>
          </p:grpSpPr>
          <p:sp>
            <p:nvSpPr>
              <p:cNvPr id="16" name="TextBox 15"/>
              <p:cNvSpPr txBox="1"/>
              <p:nvPr/>
            </p:nvSpPr>
            <p:spPr>
              <a:xfrm rot="10800000">
                <a:off x="9437670" y="3470127"/>
                <a:ext cx="1997915" cy="4312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ru-RU" sz="1600" dirty="0"/>
                  <a:t>Стековый кадр</a:t>
                </a:r>
                <a:r>
                  <a:rPr lang="en-US" sz="1600" dirty="0"/>
                  <a:t> N</a:t>
                </a:r>
                <a:endParaRPr lang="ru-RU" sz="16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 rot="10800000">
                <a:off x="9437669" y="2833124"/>
                <a:ext cx="1997915" cy="4311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ru-RU" sz="1600" dirty="0"/>
                  <a:t>Стековый кадр</a:t>
                </a:r>
                <a:r>
                  <a:rPr lang="en-US" sz="1600" dirty="0"/>
                  <a:t> N-1</a:t>
                </a:r>
                <a:endParaRPr lang="ru-RU" sz="16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10800000">
                <a:off x="9437670" y="1864412"/>
                <a:ext cx="1997915" cy="43125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ru-RU" sz="1600" dirty="0"/>
                  <a:t>Стековый кадр</a:t>
                </a:r>
                <a:r>
                  <a:rPr lang="en-US" sz="1600" dirty="0"/>
                  <a:t> 0</a:t>
                </a:r>
                <a:endParaRPr lang="ru-RU" sz="1600" dirty="0"/>
              </a:p>
            </p:txBody>
          </p:sp>
        </p:grpSp>
        <p:sp>
          <p:nvSpPr>
            <p:cNvPr id="10" name="Down Arrow 9"/>
            <p:cNvSpPr/>
            <p:nvPr/>
          </p:nvSpPr>
          <p:spPr>
            <a:xfrm>
              <a:off x="10253447" y="4155337"/>
              <a:ext cx="484632" cy="9784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534103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подпрограммы – замедленная съёмка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Вызывающая подпрограмма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Вызываемая подпрограмма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Пролог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архитектуры процессора, соглашения о вызовах (</a:t>
            </a:r>
            <a:r>
              <a:rPr lang="en-US" dirty="0">
                <a:solidFill>
                  <a:schemeClr val="bg1"/>
                </a:solidFill>
              </a:rPr>
              <a:t>calling convention</a:t>
            </a:r>
            <a:r>
              <a:rPr lang="ru-RU" dirty="0">
                <a:solidFill>
                  <a:schemeClr val="bg1"/>
                </a:solidFill>
              </a:rPr>
              <a:t>), языка программирования и т.п.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Собственно исполнение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-- действия, обратные к действиям пролога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Вызывающая подпрограмма</a:t>
            </a:r>
          </a:p>
          <a:p>
            <a:pPr marL="857250" lvl="1" indent="-457200"/>
            <a:r>
              <a:rPr lang="ru-RU" dirty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3821595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подпрограммы – замедленная съёмка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Вызываемая подпрограмма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Пролог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Зависит от архитектуры процессора, соглашения о вызовах (</a:t>
            </a:r>
            <a:r>
              <a:rPr lang="en-US" dirty="0">
                <a:solidFill>
                  <a:schemeClr val="bg1"/>
                </a:solidFill>
              </a:rPr>
              <a:t>calling convention</a:t>
            </a:r>
            <a:r>
              <a:rPr lang="ru-RU" dirty="0">
                <a:solidFill>
                  <a:schemeClr val="bg1"/>
                </a:solidFill>
              </a:rPr>
              <a:t>), языка программирования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Собственно исполнение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-- действия, обратные к действиям пролога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marL="857250" lvl="1" indent="-457200"/>
            <a:r>
              <a:rPr lang="ru-RU" dirty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2636681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подпрограммы – замедленная съёмка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lvl="1"/>
            <a:r>
              <a:rPr lang="ru-RU" dirty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Вызываемая подпрограмма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Пролог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Зависит от архитектуры процессора, соглашения о вызовах (</a:t>
            </a:r>
            <a:r>
              <a:rPr lang="en-US" dirty="0">
                <a:solidFill>
                  <a:schemeClr val="bg1"/>
                </a:solidFill>
              </a:rPr>
              <a:t>calling convention</a:t>
            </a:r>
            <a:r>
              <a:rPr lang="ru-RU" dirty="0">
                <a:solidFill>
                  <a:schemeClr val="bg1"/>
                </a:solidFill>
              </a:rPr>
              <a:t>), языка программирования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Собственно исполнение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-- действия, обратные к действиям пролога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marL="857250" lvl="1" indent="-457200"/>
            <a:r>
              <a:rPr lang="ru-RU" dirty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377641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подпрограммы – замедленная съёмка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lvl="1"/>
            <a:r>
              <a:rPr lang="ru-RU" dirty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Вызываемая подпрограмма</a:t>
            </a:r>
          </a:p>
          <a:p>
            <a:pPr lvl="1"/>
            <a:r>
              <a:rPr lang="ru-RU" dirty="0"/>
              <a:t>Пролог</a:t>
            </a:r>
          </a:p>
          <a:p>
            <a:pPr lvl="2"/>
            <a:r>
              <a:rPr lang="ru-RU" dirty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/>
              <a:t>Зависит от архитектуры процессора, соглашения о вызовах (</a:t>
            </a:r>
            <a:r>
              <a:rPr lang="en-US" dirty="0"/>
              <a:t>calling convention</a:t>
            </a:r>
            <a:r>
              <a:rPr lang="ru-RU" dirty="0"/>
              <a:t>), языка программирования и т.п.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Собственно исполнение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-- действия, обратные к действиям пролога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marL="857250" lvl="1" indent="-457200"/>
            <a:r>
              <a:rPr lang="ru-RU" dirty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393457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подпрограммы – замедленная съёмка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lvl="1"/>
            <a:r>
              <a:rPr lang="ru-RU" dirty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Вызываемая подпрограмма</a:t>
            </a:r>
          </a:p>
          <a:p>
            <a:pPr lvl="1"/>
            <a:r>
              <a:rPr lang="ru-RU" dirty="0"/>
              <a:t>Пролог</a:t>
            </a:r>
          </a:p>
          <a:p>
            <a:pPr lvl="2"/>
            <a:r>
              <a:rPr lang="ru-RU" dirty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/>
              <a:t>Зависит от архитектуры процессора, соглашения о вызовах (</a:t>
            </a:r>
            <a:r>
              <a:rPr lang="en-US" dirty="0"/>
              <a:t>calling convention</a:t>
            </a:r>
            <a:r>
              <a:rPr lang="ru-RU" dirty="0"/>
              <a:t>), языка программирования и т.п.</a:t>
            </a:r>
          </a:p>
          <a:p>
            <a:pPr lvl="1"/>
            <a:r>
              <a:rPr lang="ru-RU" dirty="0"/>
              <a:t>Собственно исполнение подпрограммы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Эпилог = Пролог </a:t>
            </a:r>
            <a:r>
              <a:rPr lang="ru-RU" baseline="30000" dirty="0">
                <a:solidFill>
                  <a:schemeClr val="bg1"/>
                </a:solidFill>
              </a:rPr>
              <a:t>-1 </a:t>
            </a:r>
            <a:r>
              <a:rPr lang="ru-RU" dirty="0">
                <a:solidFill>
                  <a:schemeClr val="bg1"/>
                </a:solidFill>
              </a:rPr>
              <a:t> -- действия, обратные к действиям пролога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marL="857250" lvl="1" indent="-457200"/>
            <a:r>
              <a:rPr lang="ru-RU" dirty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100219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подпрограммы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6852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подпрограммы – замедленная съёмка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lvl="1"/>
            <a:r>
              <a:rPr lang="ru-RU" dirty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Вызываемая подпрограмма</a:t>
            </a:r>
          </a:p>
          <a:p>
            <a:pPr lvl="1"/>
            <a:r>
              <a:rPr lang="ru-RU" dirty="0"/>
              <a:t>Пролог</a:t>
            </a:r>
          </a:p>
          <a:p>
            <a:pPr lvl="2"/>
            <a:r>
              <a:rPr lang="ru-RU" dirty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/>
              <a:t>Зависит от архитектуры процессора, соглашения о вызовах (</a:t>
            </a:r>
            <a:r>
              <a:rPr lang="en-US" dirty="0"/>
              <a:t>calling convention</a:t>
            </a:r>
            <a:r>
              <a:rPr lang="ru-RU" dirty="0"/>
              <a:t>), языка программирования и т.п.</a:t>
            </a:r>
          </a:p>
          <a:p>
            <a:pPr lvl="1"/>
            <a:r>
              <a:rPr lang="ru-RU" dirty="0"/>
              <a:t>Собственно исполнение подпрограммы</a:t>
            </a:r>
          </a:p>
          <a:p>
            <a:pPr lvl="1"/>
            <a:r>
              <a:rPr lang="ru-RU" dirty="0"/>
              <a:t>Эпилог = Пролог </a:t>
            </a:r>
            <a:r>
              <a:rPr lang="ru-RU" baseline="30000" dirty="0"/>
              <a:t>-1 </a:t>
            </a:r>
            <a:r>
              <a:rPr lang="ru-RU" dirty="0"/>
              <a:t> -- действия, обратные к действиям пролога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marL="857250" lvl="1" indent="-457200"/>
            <a:r>
              <a:rPr lang="ru-RU" dirty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76485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подпрограммы – замедленная съёмка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lvl="1"/>
            <a:r>
              <a:rPr lang="ru-RU" dirty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Вызываемая подпрограмма</a:t>
            </a:r>
          </a:p>
          <a:p>
            <a:pPr lvl="1"/>
            <a:r>
              <a:rPr lang="ru-RU" dirty="0"/>
              <a:t>Пролог</a:t>
            </a:r>
          </a:p>
          <a:p>
            <a:pPr lvl="2"/>
            <a:r>
              <a:rPr lang="ru-RU" dirty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/>
              <a:t>Зависит от архитектуры процессора, соглашения о вызовах (</a:t>
            </a:r>
            <a:r>
              <a:rPr lang="en-US" dirty="0"/>
              <a:t>calling convention</a:t>
            </a:r>
            <a:r>
              <a:rPr lang="ru-RU" dirty="0"/>
              <a:t>), языка программирования и т.п.</a:t>
            </a:r>
          </a:p>
          <a:p>
            <a:pPr lvl="1"/>
            <a:r>
              <a:rPr lang="ru-RU" dirty="0"/>
              <a:t>Собственно исполнение подпрограммы</a:t>
            </a:r>
          </a:p>
          <a:p>
            <a:pPr lvl="1"/>
            <a:r>
              <a:rPr lang="ru-RU" dirty="0"/>
              <a:t>Эпилог = Пролог </a:t>
            </a:r>
            <a:r>
              <a:rPr lang="ru-RU" baseline="30000" dirty="0"/>
              <a:t>-1 </a:t>
            </a:r>
            <a:r>
              <a:rPr lang="ru-RU" dirty="0"/>
              <a:t> -- действия, обратные к действиям пролога</a:t>
            </a:r>
          </a:p>
          <a:p>
            <a:pPr lvl="1"/>
            <a:r>
              <a:rPr lang="ru-RU" dirty="0"/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marL="857250" lvl="1" indent="-457200"/>
            <a:r>
              <a:rPr lang="ru-RU" dirty="0">
                <a:solidFill>
                  <a:schemeClr val="bg1"/>
                </a:solidFill>
              </a:rPr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1773153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подпрограммы – замедленная съёмка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lvl="1"/>
            <a:r>
              <a:rPr lang="ru-RU" dirty="0"/>
              <a:t>Создает начало стекового кадра и размещает там значения фактических параметров</a:t>
            </a:r>
          </a:p>
          <a:p>
            <a:pPr lvl="1"/>
            <a:r>
              <a:rPr lang="ru-RU" dirty="0"/>
              <a:t>Передает управление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Вызываемая подпрограмма</a:t>
            </a:r>
          </a:p>
          <a:p>
            <a:pPr lvl="1"/>
            <a:r>
              <a:rPr lang="ru-RU" dirty="0"/>
              <a:t>Пролог</a:t>
            </a:r>
          </a:p>
          <a:p>
            <a:pPr lvl="2"/>
            <a:r>
              <a:rPr lang="ru-RU" dirty="0"/>
              <a:t>Дописывает в стековый кадр адрес возврата из специального регистра, резервирует место для хранения локальных переменных и т.п.</a:t>
            </a:r>
          </a:p>
          <a:p>
            <a:pPr lvl="3"/>
            <a:r>
              <a:rPr lang="ru-RU" dirty="0"/>
              <a:t>Зависит от архитектуры процессора, соглашения о вызовах (</a:t>
            </a:r>
            <a:r>
              <a:rPr lang="en-US" dirty="0"/>
              <a:t>calling convention</a:t>
            </a:r>
            <a:r>
              <a:rPr lang="ru-RU" dirty="0"/>
              <a:t>), языка программирования и т.п.</a:t>
            </a:r>
          </a:p>
          <a:p>
            <a:pPr lvl="1"/>
            <a:r>
              <a:rPr lang="ru-RU" dirty="0"/>
              <a:t>Собственно исполнение подпрограммы</a:t>
            </a:r>
          </a:p>
          <a:p>
            <a:pPr lvl="1"/>
            <a:r>
              <a:rPr lang="ru-RU" dirty="0"/>
              <a:t>Эпилог = Пролог </a:t>
            </a:r>
            <a:r>
              <a:rPr lang="ru-RU" baseline="30000" dirty="0"/>
              <a:t>-1 </a:t>
            </a:r>
            <a:r>
              <a:rPr lang="ru-RU" dirty="0"/>
              <a:t> -- действия, обратные к действиям пролога</a:t>
            </a:r>
          </a:p>
          <a:p>
            <a:pPr lvl="1"/>
            <a:r>
              <a:rPr lang="ru-RU" dirty="0"/>
              <a:t>Передает управление вызывающей подпрограмме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Вызывающая подпрограмма</a:t>
            </a:r>
          </a:p>
          <a:p>
            <a:pPr marL="857250" lvl="1" indent="-457200"/>
            <a:r>
              <a:rPr lang="ru-RU" dirty="0"/>
              <a:t>Уничтожает стековый кадр</a:t>
            </a:r>
          </a:p>
        </p:txBody>
      </p:sp>
    </p:spTree>
    <p:extLst>
      <p:ext uri="{BB962C8B-B14F-4D97-AF65-F5344CB8AC3E}">
        <p14:creationId xmlns:p14="http://schemas.microsoft.com/office/powerpoint/2010/main" val="639031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Пример в картинках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void f(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) { // T = 3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x; // T = 2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return x;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main() { // T = 1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504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Пример в картинках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003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Пример в картинках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2361074"/>
              </p:ext>
            </p:extLst>
          </p:nvPr>
        </p:nvGraphicFramePr>
        <p:xfrm>
          <a:off x="9480376" y="836712"/>
          <a:ext cx="2401284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Функция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Инструкции</a:t>
                      </a:r>
                      <a:endParaRPr lang="ru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 f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main</a:t>
                      </a:r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g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Загрузчик</a:t>
                      </a:r>
                      <a:r>
                        <a:rPr lang="ru-RU" sz="1400" baseline="0" dirty="0"/>
                        <a:t> исп. файлов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main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890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Пример в картинках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2361074"/>
              </p:ext>
            </p:extLst>
          </p:nvPr>
        </p:nvGraphicFramePr>
        <p:xfrm>
          <a:off x="9480376" y="836712"/>
          <a:ext cx="2401284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Функция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Инструкции</a:t>
                      </a:r>
                      <a:endParaRPr lang="ru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 f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main</a:t>
                      </a:r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g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Загрузчик</a:t>
                      </a:r>
                      <a:r>
                        <a:rPr lang="ru-RU" sz="1400" baseline="0" dirty="0"/>
                        <a:t> исп. файлов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main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73614"/>
              </p:ext>
            </p:extLst>
          </p:nvPr>
        </p:nvGraphicFramePr>
        <p:xfrm>
          <a:off x="3863752" y="2534355"/>
          <a:ext cx="165618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Стек </a:t>
                      </a:r>
                      <a:r>
                        <a:rPr lang="en-US" b="1" baseline="0" dirty="0"/>
                        <a:t>T=</a:t>
                      </a:r>
                      <a:r>
                        <a:rPr lang="ru-RU" b="1" baseline="0" dirty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4646040" y="4926400"/>
            <a:ext cx="5857159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42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Пример в картинках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2361074"/>
              </p:ext>
            </p:extLst>
          </p:nvPr>
        </p:nvGraphicFramePr>
        <p:xfrm>
          <a:off x="9480376" y="836712"/>
          <a:ext cx="2401284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Функция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Инструкции</a:t>
                      </a:r>
                      <a:endParaRPr lang="ru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 f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main</a:t>
                      </a:r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g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Загрузчик</a:t>
                      </a:r>
                      <a:r>
                        <a:rPr lang="ru-RU" sz="1400" baseline="0" dirty="0"/>
                        <a:t> исп. файлов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main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73614"/>
              </p:ext>
            </p:extLst>
          </p:nvPr>
        </p:nvGraphicFramePr>
        <p:xfrm>
          <a:off x="3863752" y="2534355"/>
          <a:ext cx="165618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Стек </a:t>
                      </a:r>
                      <a:r>
                        <a:rPr lang="en-US" b="1" baseline="0" dirty="0"/>
                        <a:t>T=</a:t>
                      </a:r>
                      <a:r>
                        <a:rPr lang="ru-RU" b="1" baseline="0" dirty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3324"/>
              </p:ext>
            </p:extLst>
          </p:nvPr>
        </p:nvGraphicFramePr>
        <p:xfrm>
          <a:off x="5663952" y="2534355"/>
          <a:ext cx="158417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Стек </a:t>
                      </a:r>
                      <a:r>
                        <a:rPr lang="en-US" b="1" dirty="0"/>
                        <a:t>T=</a:t>
                      </a:r>
                      <a:r>
                        <a:rPr lang="ru-RU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10" name="Прямая со стрелкой 9"/>
          <p:cNvCxnSpPr/>
          <p:nvPr/>
        </p:nvCxnSpPr>
        <p:spPr>
          <a:xfrm>
            <a:off x="4646040" y="4926400"/>
            <a:ext cx="5857159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488656" y="4926400"/>
            <a:ext cx="4014543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395573" y="4215360"/>
            <a:ext cx="4107626" cy="169619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847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Пример в картинках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f(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3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g()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f(&amp;x);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main() {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T = 1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g();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Объект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32361074"/>
              </p:ext>
            </p:extLst>
          </p:nvPr>
        </p:nvGraphicFramePr>
        <p:xfrm>
          <a:off x="9480376" y="836712"/>
          <a:ext cx="2401284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3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Функция</a:t>
                      </a:r>
                      <a:endParaRPr lang="ru-RU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Инструкции</a:t>
                      </a:r>
                      <a:endParaRPr lang="ru-RU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 f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main</a:t>
                      </a:r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g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…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ret</a:t>
                      </a:r>
                      <a:endParaRPr lang="ru-RU" sz="16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Загрузчик</a:t>
                      </a:r>
                      <a:r>
                        <a:rPr lang="ru-RU" sz="1400" baseline="0" dirty="0"/>
                        <a:t> исп. файлов</a:t>
                      </a:r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ru-RU" sz="160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nsolas" panose="020B0609020204030204" pitchFamily="49" charset="0"/>
                        </a:rPr>
                        <a:t>call</a:t>
                      </a:r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 main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endParaRPr lang="en-US" sz="1600" baseline="0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latin typeface="Consolas" panose="020B0609020204030204" pitchFamily="49" charset="0"/>
                        </a:rPr>
                        <a:t>…</a:t>
                      </a: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073614"/>
              </p:ext>
            </p:extLst>
          </p:nvPr>
        </p:nvGraphicFramePr>
        <p:xfrm>
          <a:off x="3863752" y="2534355"/>
          <a:ext cx="1656184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Стек </a:t>
                      </a:r>
                      <a:r>
                        <a:rPr lang="en-US" b="1" baseline="0" dirty="0"/>
                        <a:t>T=</a:t>
                      </a:r>
                      <a:r>
                        <a:rPr lang="ru-RU" b="1" baseline="0" dirty="0"/>
                        <a:t>1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23324"/>
              </p:ext>
            </p:extLst>
          </p:nvPr>
        </p:nvGraphicFramePr>
        <p:xfrm>
          <a:off x="5663952" y="2534355"/>
          <a:ext cx="158417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Стек </a:t>
                      </a:r>
                      <a:r>
                        <a:rPr lang="en-US" b="1" dirty="0"/>
                        <a:t>T=</a:t>
                      </a:r>
                      <a:r>
                        <a:rPr lang="ru-RU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0829"/>
              </p:ext>
            </p:extLst>
          </p:nvPr>
        </p:nvGraphicFramePr>
        <p:xfrm>
          <a:off x="7388660" y="2534355"/>
          <a:ext cx="1584176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solidFill>
                            <a:schemeClr val="tx1"/>
                          </a:solidFill>
                        </a:rPr>
                        <a:t>Стек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T=</a:t>
                      </a:r>
                      <a:r>
                        <a:rPr lang="ru-RU" b="1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px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x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Дуга 18"/>
          <p:cNvSpPr/>
          <p:nvPr/>
        </p:nvSpPr>
        <p:spPr>
          <a:xfrm>
            <a:off x="8475677" y="3388887"/>
            <a:ext cx="864096" cy="432048"/>
          </a:xfrm>
          <a:prstGeom prst="arc">
            <a:avLst>
              <a:gd name="adj1" fmla="val 13575007"/>
              <a:gd name="adj2" fmla="val 4526494"/>
            </a:avLst>
          </a:prstGeom>
          <a:ln w="44450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>
            <a:off x="4646040" y="4926400"/>
            <a:ext cx="5857159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6488656" y="4926400"/>
            <a:ext cx="4014543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8072832" y="4926400"/>
            <a:ext cx="2430367" cy="1194792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6395573" y="4215360"/>
            <a:ext cx="4107626" cy="169619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159407" y="4186110"/>
            <a:ext cx="2343792" cy="175478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8177590" y="2662053"/>
            <a:ext cx="2325609" cy="454750"/>
          </a:xfrm>
          <a:prstGeom prst="straightConnector1">
            <a:avLst/>
          </a:prstGeom>
          <a:ln w="41275">
            <a:solidFill>
              <a:schemeClr val="accent1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358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Массив на стеке – это серьёзно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a[10],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&lt;= 10;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r>
              <a:rPr lang="ru-RU" dirty="0"/>
              <a:t>Что может делать эта программа?</a:t>
            </a:r>
          </a:p>
        </p:txBody>
      </p:sp>
    </p:spTree>
    <p:extLst>
      <p:ext uri="{BB962C8B-B14F-4D97-AF65-F5344CB8AC3E}">
        <p14:creationId xmlns:p14="http://schemas.microsoft.com/office/powerpoint/2010/main" val="187937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подпрограммы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/>
          </a:p>
          <a:p>
            <a:pPr marL="0" indent="0">
              <a:buNone/>
            </a:pPr>
            <a:endParaRPr lang="ru-RU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599" y="2924944"/>
            <a:ext cx="4363209" cy="3240361"/>
            <a:chOff x="609599" y="2924944"/>
            <a:chExt cx="4363209" cy="3240361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609599" y="2924944"/>
              <a:ext cx="3987017" cy="3240361"/>
              <a:chOff x="794305" y="2652219"/>
              <a:chExt cx="4224469" cy="3455470"/>
            </a:xfrm>
          </p:grpSpPr>
          <p:pic>
            <p:nvPicPr>
              <p:cNvPr id="1026" name="Picture 2" descr="Maurice Vincent Wilkes 1980 (3)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16"/>
              <a:stretch/>
            </p:blipFill>
            <p:spPr bwMode="auto">
              <a:xfrm>
                <a:off x="794305" y="2652219"/>
                <a:ext cx="4224469" cy="29809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794305" y="5661248"/>
                <a:ext cx="4190421" cy="446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/>
                  <a:t>Сэр Морис Уилкс 1913-2010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 rot="16200000">
              <a:off x="3298151" y="4322602"/>
              <a:ext cx="3072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3"/>
                </a:rPr>
                <a:t>https://en.wikipedia.org/wiki/Maurice_Wilkes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41516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Массив на стеке – это серьёзно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a[10],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0; i &lt;= 10;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i)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r>
              <a:rPr lang="ru-RU" dirty="0"/>
              <a:t>Что может делать эта программа?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355942"/>
              </p:ext>
            </p:extLst>
          </p:nvPr>
        </p:nvGraphicFramePr>
        <p:xfrm>
          <a:off x="8414048" y="1417638"/>
          <a:ext cx="316835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Стек в </a:t>
                      </a:r>
                      <a:r>
                        <a:rPr lang="en-US" dirty="0"/>
                        <a:t>main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9</a:t>
                      </a:r>
                      <a:r>
                        <a:rPr lang="en-US" dirty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8</a:t>
                      </a:r>
                      <a:r>
                        <a:rPr lang="en-US" dirty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7</a:t>
                      </a:r>
                      <a:r>
                        <a:rPr lang="en-US" dirty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6</a:t>
                      </a:r>
                      <a:r>
                        <a:rPr lang="en-US" dirty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5</a:t>
                      </a:r>
                      <a:r>
                        <a:rPr lang="en-US" dirty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4</a:t>
                      </a:r>
                      <a:r>
                        <a:rPr lang="en-US" dirty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]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Адрес возврата в загрузчик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898410" y="2171668"/>
            <a:ext cx="348544" cy="3383027"/>
            <a:chOff x="7895618" y="2403647"/>
            <a:chExt cx="348544" cy="3383027"/>
          </a:xfrm>
        </p:grpSpPr>
        <p:cxnSp>
          <p:nvCxnSpPr>
            <p:cNvPr id="9" name="Прямая со стрелкой 8"/>
            <p:cNvCxnSpPr/>
            <p:nvPr/>
          </p:nvCxnSpPr>
          <p:spPr>
            <a:xfrm flipV="1">
              <a:off x="8244162" y="2420888"/>
              <a:ext cx="0" cy="33324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6200000">
              <a:off x="7911489" y="549476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7590535" y="2708730"/>
              <a:ext cx="917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0xFFF..FFF</a:t>
              </a:r>
              <a:endParaRPr lang="ru-RU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7681458" y="4265354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Адреса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9832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Массив на стеке – это очень серьёзно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a[10],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(i = 9; i &gt;= -1; --i)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r>
              <a:rPr lang="ru-RU" dirty="0"/>
              <a:t>Что может делать эта программа?</a:t>
            </a:r>
          </a:p>
        </p:txBody>
      </p:sp>
    </p:spTree>
    <p:extLst>
      <p:ext uri="{BB962C8B-B14F-4D97-AF65-F5344CB8AC3E}">
        <p14:creationId xmlns:p14="http://schemas.microsoft.com/office/powerpoint/2010/main" val="4066173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Массив на стеке – это очень серьёзно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endParaRPr lang="en-US" sz="3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sz="3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 main() {</a:t>
            </a:r>
          </a:p>
          <a:p>
            <a:pPr marL="0" lvl="0" indent="0">
              <a:buNone/>
            </a:pPr>
            <a:r>
              <a:rPr lang="en-US" sz="3500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sz="35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 a[10], </a:t>
            </a:r>
            <a:r>
              <a:rPr lang="en-US" sz="3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>
              <a:buNone/>
            </a:pPr>
            <a:r>
              <a:rPr lang="nn-NO" sz="3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sz="35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3500" dirty="0">
                <a:solidFill>
                  <a:srgbClr val="000000"/>
                </a:solidFill>
                <a:latin typeface="Consolas" panose="020B0609020204030204" pitchFamily="49" charset="0"/>
              </a:rPr>
              <a:t> (i = 9; i &gt;= -1; --i) {</a:t>
            </a:r>
          </a:p>
          <a:p>
            <a:pPr marL="0" lvl="0" indent="0">
              <a:buNone/>
            </a:pP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        a[</a:t>
            </a:r>
            <a:r>
              <a:rPr lang="en-US" sz="35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] = 0;</a:t>
            </a:r>
          </a:p>
          <a:p>
            <a:pPr marL="0" lvl="0" indent="0">
              <a:buNone/>
            </a:pP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lvl="0" indent="0">
              <a:buNone/>
            </a:pP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35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35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lvl="0" indent="0">
              <a:buNone/>
            </a:pPr>
            <a:r>
              <a:rPr lang="ru-RU" sz="35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lvl="0" indent="0">
              <a:buNone/>
            </a:pPr>
            <a:endParaRPr lang="ru-RU" sz="3500" dirty="0">
              <a:solidFill>
                <a:prstClr val="black"/>
              </a:solidFill>
            </a:endParaRPr>
          </a:p>
          <a:p>
            <a:pPr marL="68580" lvl="0" indent="0">
              <a:buNone/>
            </a:pPr>
            <a:r>
              <a:rPr lang="ru-RU" sz="3500" dirty="0">
                <a:solidFill>
                  <a:prstClr val="black"/>
                </a:solidFill>
              </a:rPr>
              <a:t>Что может делать эта программа?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87740"/>
              </p:ext>
            </p:extLst>
          </p:nvPr>
        </p:nvGraphicFramePr>
        <p:xfrm>
          <a:off x="8414048" y="1417638"/>
          <a:ext cx="316835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Стек в </a:t>
                      </a:r>
                      <a:r>
                        <a:rPr lang="en-US" dirty="0"/>
                        <a:t>main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9</a:t>
                      </a:r>
                      <a:r>
                        <a:rPr lang="en-US" dirty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8</a:t>
                      </a:r>
                      <a:r>
                        <a:rPr lang="en-US" dirty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7</a:t>
                      </a:r>
                      <a:r>
                        <a:rPr lang="en-US" dirty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6</a:t>
                      </a:r>
                      <a:r>
                        <a:rPr lang="en-US" dirty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5</a:t>
                      </a:r>
                      <a:r>
                        <a:rPr lang="en-US" dirty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4</a:t>
                      </a:r>
                      <a:r>
                        <a:rPr lang="en-US" dirty="0"/>
                        <a:t>]</a:t>
                      </a:r>
                      <a:endParaRPr lang="ru-RU" b="1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3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</a:t>
                      </a:r>
                      <a:r>
                        <a:rPr lang="ru-RU" dirty="0"/>
                        <a:t>2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a[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]</a:t>
                      </a:r>
                      <a:endParaRPr lang="ru-RU" dirty="0"/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a[</a:t>
                      </a:r>
                      <a:r>
                        <a:rPr lang="ru-RU" dirty="0"/>
                        <a:t>0</a:t>
                      </a:r>
                      <a:r>
                        <a:rPr lang="en-US" dirty="0"/>
                        <a:t>]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8853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Адрес возврата в загрузчик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4" name="Группа 3"/>
          <p:cNvGrpSpPr/>
          <p:nvPr/>
        </p:nvGrpSpPr>
        <p:grpSpPr>
          <a:xfrm>
            <a:off x="7898410" y="2171668"/>
            <a:ext cx="348544" cy="3383027"/>
            <a:chOff x="7895618" y="2403647"/>
            <a:chExt cx="348544" cy="3383027"/>
          </a:xfrm>
        </p:grpSpPr>
        <p:cxnSp>
          <p:nvCxnSpPr>
            <p:cNvPr id="9" name="Прямая со стрелкой 8"/>
            <p:cNvCxnSpPr/>
            <p:nvPr/>
          </p:nvCxnSpPr>
          <p:spPr>
            <a:xfrm flipV="1">
              <a:off x="8244162" y="2420888"/>
              <a:ext cx="0" cy="33324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 rot="16200000">
              <a:off x="7911489" y="549476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7590535" y="2708730"/>
              <a:ext cx="917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0xFFF..FFF</a:t>
              </a:r>
              <a:endParaRPr lang="ru-RU" sz="1400" dirty="0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7681458" y="4265354"/>
              <a:ext cx="7360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400" dirty="0"/>
                <a:t>Адреса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350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Описание функций на языке Си</a:t>
            </a:r>
            <a:r>
              <a:rPr lang="en-US" baseline="30000" dirty="0"/>
              <a:t> h = 10Km</a:t>
            </a:r>
            <a:endParaRPr lang="ru-RU" baseline="30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Описание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Прототип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Тип результата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ru-RU" dirty="0" err="1">
                <a:solidFill>
                  <a:schemeClr val="bg1"/>
                </a:solidFill>
              </a:rPr>
              <a:t>void</a:t>
            </a:r>
            <a:r>
              <a:rPr lang="ru-RU" dirty="0">
                <a:solidFill>
                  <a:schemeClr val="bg1"/>
                </a:solidFill>
              </a:rPr>
              <a:t>, то аналог процедуры в языке Паскаль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Имя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Начиная с С89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Тело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Запись действий, которые выполняет функция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("Privet! 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"Bon jour! "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"Hello!\n");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return 0;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63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Описание функций 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Прототип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Тип результата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ru-RU" dirty="0" err="1">
                <a:solidFill>
                  <a:schemeClr val="bg1"/>
                </a:solidFill>
              </a:rPr>
              <a:t>void</a:t>
            </a:r>
            <a:r>
              <a:rPr lang="ru-RU" dirty="0">
                <a:solidFill>
                  <a:schemeClr val="bg1"/>
                </a:solidFill>
              </a:rPr>
              <a:t>, то аналог процедуры в языке Паскаль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Имя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>
                <a:solidFill>
                  <a:schemeClr val="bg1"/>
                </a:solidFill>
              </a:rPr>
              <a:t>Тело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Запись действий, которые выполняет функция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"Privet!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"Bonjour!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"Hello!\n"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497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Описание функций 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Прототип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Тип результата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ru-RU" dirty="0" err="1">
                <a:solidFill>
                  <a:schemeClr val="bg1"/>
                </a:solidFill>
              </a:rPr>
              <a:t>void</a:t>
            </a:r>
            <a:r>
              <a:rPr lang="ru-RU" dirty="0">
                <a:solidFill>
                  <a:schemeClr val="bg1"/>
                </a:solidFill>
              </a:rPr>
              <a:t>, то аналог процедуры в языке Паскаль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Имя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>
                <a:solidFill>
                  <a:schemeClr val="bg1"/>
                </a:solidFill>
              </a:rPr>
              <a:t>Тело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Запись действий, которые выполняет функция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"Privet!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"Bonjour!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"Hello!\n"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197600" y="1484784"/>
            <a:ext cx="2202656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021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Описание функций 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Прототип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Тип результата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ru-RU" dirty="0" err="1">
                <a:solidFill>
                  <a:schemeClr val="bg1"/>
                </a:solidFill>
              </a:rPr>
              <a:t>void</a:t>
            </a:r>
            <a:r>
              <a:rPr lang="ru-RU" dirty="0">
                <a:solidFill>
                  <a:schemeClr val="bg1"/>
                </a:solidFill>
              </a:rPr>
              <a:t>, то аналог процедуры в языке Паскаль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Имя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/>
              <a:t>Тело</a:t>
            </a:r>
            <a:endParaRPr lang="en-US" dirty="0"/>
          </a:p>
          <a:p>
            <a:pPr lvl="1"/>
            <a:r>
              <a:rPr lang="ru-RU" dirty="0"/>
              <a:t>Запись действий, которые выполняет функция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"Privet!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"Bonjour!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"Hello!\n"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197600" y="1988840"/>
            <a:ext cx="4290888" cy="295232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2663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Описание функций 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Прототип</a:t>
            </a:r>
          </a:p>
          <a:p>
            <a:pPr lvl="1"/>
            <a:r>
              <a:rPr lang="ru-RU" dirty="0"/>
              <a:t>Тип результата</a:t>
            </a:r>
          </a:p>
          <a:p>
            <a:pPr lvl="2"/>
            <a:r>
              <a:rPr lang="ru-RU" dirty="0"/>
              <a:t>Если </a:t>
            </a:r>
            <a:r>
              <a:rPr lang="ru-RU" dirty="0" err="1"/>
              <a:t>void</a:t>
            </a:r>
            <a:r>
              <a:rPr lang="ru-RU" dirty="0"/>
              <a:t>, то аналог процедуры в языке Паскаль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Имя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/>
              <a:t>Тело</a:t>
            </a:r>
            <a:endParaRPr lang="en-US" dirty="0"/>
          </a:p>
          <a:p>
            <a:pPr lvl="1"/>
            <a:r>
              <a:rPr lang="ru-RU" dirty="0"/>
              <a:t>Запись действий, которые выполняет функция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"Privet!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"Bonjour!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"Hello!\n"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197600" y="1484784"/>
            <a:ext cx="762496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0179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Описание функций 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Прототип</a:t>
            </a:r>
          </a:p>
          <a:p>
            <a:pPr lvl="1"/>
            <a:r>
              <a:rPr lang="ru-RU" dirty="0"/>
              <a:t>Тип результата</a:t>
            </a:r>
          </a:p>
          <a:p>
            <a:pPr lvl="2"/>
            <a:r>
              <a:rPr lang="ru-RU" dirty="0"/>
              <a:t>Если </a:t>
            </a:r>
            <a:r>
              <a:rPr lang="ru-RU" dirty="0" err="1"/>
              <a:t>void</a:t>
            </a:r>
            <a:r>
              <a:rPr lang="ru-RU" dirty="0"/>
              <a:t>, то аналог процедуры в языке Паскаль</a:t>
            </a:r>
          </a:p>
          <a:p>
            <a:pPr lvl="1"/>
            <a:r>
              <a:rPr lang="ru-RU" dirty="0"/>
              <a:t>Имя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Список формальных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Начиная с С89</a:t>
            </a:r>
          </a:p>
          <a:p>
            <a:r>
              <a:rPr lang="ru-RU" dirty="0"/>
              <a:t>Тело</a:t>
            </a:r>
            <a:endParaRPr lang="en-US" dirty="0"/>
          </a:p>
          <a:p>
            <a:pPr lvl="1"/>
            <a:r>
              <a:rPr lang="ru-RU" dirty="0"/>
              <a:t>Запись действий, которые выполняет функция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"Privet!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"Bonjour!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"Hello!\n"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6960096" y="1484784"/>
            <a:ext cx="936104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214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Описание функций на языке Си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Прототип</a:t>
            </a:r>
          </a:p>
          <a:p>
            <a:pPr lvl="1"/>
            <a:r>
              <a:rPr lang="ru-RU" dirty="0"/>
              <a:t>Тип результата</a:t>
            </a:r>
          </a:p>
          <a:p>
            <a:pPr lvl="2"/>
            <a:r>
              <a:rPr lang="ru-RU" dirty="0"/>
              <a:t>Если </a:t>
            </a:r>
            <a:r>
              <a:rPr lang="ru-RU" dirty="0" err="1"/>
              <a:t>void</a:t>
            </a:r>
            <a:r>
              <a:rPr lang="ru-RU" dirty="0"/>
              <a:t>, то аналог процедуры в языке Паскаль</a:t>
            </a:r>
          </a:p>
          <a:p>
            <a:pPr lvl="1"/>
            <a:r>
              <a:rPr lang="ru-RU" dirty="0"/>
              <a:t>Имя функции</a:t>
            </a:r>
          </a:p>
          <a:p>
            <a:pPr lvl="1"/>
            <a:r>
              <a:rPr lang="ru-RU" dirty="0"/>
              <a:t>Список формальных параметров функции</a:t>
            </a:r>
          </a:p>
          <a:p>
            <a:pPr lvl="2"/>
            <a:r>
              <a:rPr lang="ru-RU" dirty="0"/>
              <a:t>Начиная с С89</a:t>
            </a:r>
          </a:p>
          <a:p>
            <a:r>
              <a:rPr lang="ru-RU" dirty="0"/>
              <a:t>Тело</a:t>
            </a:r>
            <a:endParaRPr lang="en-US" dirty="0"/>
          </a:p>
          <a:p>
            <a:pPr lvl="1"/>
            <a:r>
              <a:rPr lang="ru-RU" dirty="0"/>
              <a:t>Запись действий, которые выполняет функция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"Privet!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"Bonjour! "</a:t>
            </a: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       "Hello!\n"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7853067" y="1484784"/>
            <a:ext cx="403173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07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подпрограммы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sz="2000" dirty="0"/>
          </a:p>
          <a:p>
            <a:pPr marL="0" indent="0">
              <a:buNone/>
            </a:pPr>
            <a:endParaRPr lang="ru-RU" sz="16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09599" y="2924944"/>
            <a:ext cx="4363209" cy="3240361"/>
            <a:chOff x="609599" y="2924944"/>
            <a:chExt cx="4363209" cy="3240361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609599" y="2924944"/>
              <a:ext cx="3987017" cy="3240361"/>
              <a:chOff x="794305" y="2652219"/>
              <a:chExt cx="4224469" cy="3455470"/>
            </a:xfrm>
          </p:grpSpPr>
          <p:pic>
            <p:nvPicPr>
              <p:cNvPr id="1026" name="Picture 2" descr="Maurice Vincent Wilkes 1980 (3).jpg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16"/>
              <a:stretch/>
            </p:blipFill>
            <p:spPr bwMode="auto">
              <a:xfrm>
                <a:off x="794305" y="2652219"/>
                <a:ext cx="4224469" cy="29809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Box 4"/>
              <p:cNvSpPr txBox="1"/>
              <p:nvPr/>
            </p:nvSpPr>
            <p:spPr>
              <a:xfrm>
                <a:off x="794305" y="5661248"/>
                <a:ext cx="4190421" cy="446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/>
                  <a:t>Сэр Морис Уилкс 1913-2010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>
            <a:xfrm rot="16200000">
              <a:off x="3298151" y="4322602"/>
              <a:ext cx="3072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3"/>
                </a:rPr>
                <a:t>https://en.wikipedia.org/wiki/Maurice_Wilkes</a:t>
              </a:r>
              <a:endParaRPr lang="ru-RU" sz="1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650691" y="1906432"/>
            <a:ext cx="2937979" cy="4402295"/>
            <a:chOff x="8328248" y="1893108"/>
            <a:chExt cx="2937979" cy="4402295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8328248" y="2911619"/>
              <a:ext cx="2813505" cy="3344643"/>
              <a:chOff x="9594467" y="236700"/>
              <a:chExt cx="1817108" cy="2160145"/>
            </a:xfrm>
          </p:grpSpPr>
          <p:pic>
            <p:nvPicPr>
              <p:cNvPr id="1028" name="Picture 4" descr="EDSAC (14) (cropped).jp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1262" y="236700"/>
                <a:ext cx="1476609" cy="184576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TextBox 7"/>
              <p:cNvSpPr txBox="1"/>
              <p:nvPr/>
            </p:nvSpPr>
            <p:spPr>
              <a:xfrm>
                <a:off x="9594467" y="2122870"/>
                <a:ext cx="1817108" cy="273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600" dirty="0"/>
                  <a:t>Дэвид </a:t>
                </a:r>
                <a:r>
                  <a:rPr lang="ru-RU" sz="1600" dirty="0" err="1"/>
                  <a:t>Уилер</a:t>
                </a:r>
                <a:r>
                  <a:rPr lang="ru-RU" sz="1600" dirty="0"/>
                  <a:t> 1927-2004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 rot="16200000">
              <a:off x="8926580" y="3955756"/>
              <a:ext cx="4402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5"/>
                </a:rPr>
                <a:t>https://en.wikipedia.org/wiki/David_Wheeler_(computer_scientist)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25577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Прототип до и после </a:t>
            </a:r>
            <a:r>
              <a:rPr lang="en-US" dirty="0"/>
              <a:t>C89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До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тип имя ( список-идентификаторов </a:t>
            </a:r>
            <a:r>
              <a:rPr lang="ru-RU" sz="1800" baseline="-25000" dirty="0">
                <a:solidFill>
                  <a:schemeClr val="bg1"/>
                </a:solidFill>
              </a:rPr>
              <a:t>опционально</a:t>
            </a:r>
            <a:r>
              <a:rPr lang="ru-RU" sz="1800" dirty="0">
                <a:solidFill>
                  <a:schemeClr val="bg1"/>
                </a:solidFill>
              </a:rPr>
              <a:t> )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список-объявлений;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Начиная с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тип имя ( список-типов-параметров )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608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Прототип до и после </a:t>
            </a:r>
            <a:r>
              <a:rPr lang="en-US" dirty="0"/>
              <a:t>C89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>
                <a:solidFill>
                  <a:schemeClr val="bg1"/>
                </a:solidFill>
              </a:rPr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Начиная с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тип имя ( список-типов-параметров )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498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Прототип до и после </a:t>
            </a:r>
            <a:r>
              <a:rPr lang="en-US" dirty="0"/>
              <a:t>C89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Начиная с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тип имя ( список-типов-параметров )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977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Прототип до и после </a:t>
            </a:r>
            <a:r>
              <a:rPr lang="en-US" dirty="0"/>
              <a:t>C89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Начиная с С89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тип имя ( список-типов-параметров )</a:t>
            </a:r>
            <a:br>
              <a:rPr lang="ru-RU" sz="2000" dirty="0">
                <a:solidFill>
                  <a:schemeClr val="bg1"/>
                </a:solidFill>
              </a:rPr>
            </a:b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 y)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даже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AddIntInt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991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Прототип до и после </a:t>
            </a:r>
            <a:r>
              <a:rPr lang="en-US" dirty="0"/>
              <a:t>C89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Начиная с С89</a:t>
            </a:r>
            <a:br>
              <a:rPr lang="ru-RU" sz="2000" dirty="0"/>
            </a:br>
            <a:r>
              <a:rPr lang="ru-RU" sz="2000" dirty="0"/>
              <a:t>тип имя ( список-типов-параметров )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>
                <a:solidFill>
                  <a:schemeClr val="bg1"/>
                </a:solidFill>
              </a:rPr>
              <a:t>Задаёт тип результата, типы формальных параметров и их число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/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 y)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даже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AddIntInt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851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Прототип до и после </a:t>
            </a:r>
            <a:r>
              <a:rPr lang="en-US" dirty="0"/>
              <a:t>C89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Начиная с С89</a:t>
            </a:r>
            <a:br>
              <a:rPr lang="ru-RU" sz="2000" dirty="0"/>
            </a:br>
            <a:r>
              <a:rPr lang="ru-RU" sz="2000" dirty="0"/>
              <a:t>тип имя ( список-типов-параметров )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тип результата, типы формальных параметров и их число</a:t>
            </a:r>
          </a:p>
          <a:p>
            <a:endParaRPr lang="ru-RU" sz="2000" dirty="0"/>
          </a:p>
          <a:p>
            <a:r>
              <a:rPr lang="ru-RU" sz="2000" dirty="0">
                <a:solidFill>
                  <a:schemeClr val="bg1"/>
                </a:solidFill>
              </a:rPr>
              <a:t>Если список-типов-параметров заканчивается лексемами </a:t>
            </a:r>
            <a:r>
              <a:rPr lang="en-US" sz="2000" dirty="0">
                <a:solidFill>
                  <a:schemeClr val="bg1"/>
                </a:solidFill>
              </a:rPr>
              <a:t>',' '…'</a:t>
            </a:r>
            <a:r>
              <a:rPr lang="ru-RU" sz="2000" dirty="0">
                <a:solidFill>
                  <a:schemeClr val="bg1"/>
                </a:solidFill>
              </a:rPr>
              <a:t>, то функция имеет переменное число параметров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 y)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даже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AddIntInt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259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Прототип до и после </a:t>
            </a:r>
            <a:r>
              <a:rPr lang="en-US" dirty="0"/>
              <a:t>C89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Начиная с С89</a:t>
            </a:r>
            <a:br>
              <a:rPr lang="ru-RU" sz="2000" dirty="0"/>
            </a:br>
            <a:r>
              <a:rPr lang="ru-RU" sz="2000" dirty="0"/>
              <a:t>тип имя ( список-типов-параметров )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тип результата, типы формальных параметров и их число</a:t>
            </a:r>
          </a:p>
          <a:p>
            <a:endParaRPr lang="ru-RU" sz="2000" dirty="0"/>
          </a:p>
          <a:p>
            <a:r>
              <a:rPr lang="ru-RU" sz="2000" dirty="0"/>
              <a:t>Если список-типов-параметров заканчивается лексемами </a:t>
            </a:r>
            <a:r>
              <a:rPr lang="en-US" sz="2000" dirty="0"/>
              <a:t>',' '…'</a:t>
            </a:r>
            <a:r>
              <a:rPr lang="ru-RU" sz="2000" dirty="0"/>
              <a:t>, то функция имеет переменное число параметров</a:t>
            </a:r>
          </a:p>
          <a:p>
            <a:endParaRPr lang="en-US" sz="2000" dirty="0"/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 y)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даже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AddIntInt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1949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Прототип до и после </a:t>
            </a:r>
            <a:r>
              <a:rPr lang="en-US" dirty="0"/>
              <a:t>C89</a:t>
            </a:r>
            <a:r>
              <a:rPr lang="en-US" baseline="30000" dirty="0"/>
              <a:t> h = 10Km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000" dirty="0"/>
              <a:t>До С89</a:t>
            </a:r>
            <a:br>
              <a:rPr lang="ru-RU" sz="2000" dirty="0"/>
            </a:br>
            <a:r>
              <a:rPr lang="ru-RU" sz="1800" dirty="0"/>
              <a:t>тип имя ( список-идентификаторов </a:t>
            </a:r>
            <a:r>
              <a:rPr lang="ru-RU" sz="1800" baseline="-25000" dirty="0"/>
              <a:t>опционально</a:t>
            </a:r>
            <a:r>
              <a:rPr lang="ru-RU" sz="1800" dirty="0"/>
              <a:t> )</a:t>
            </a:r>
            <a:br>
              <a:rPr lang="ru-RU" sz="2000" dirty="0"/>
            </a:br>
            <a:r>
              <a:rPr lang="ru-RU" sz="2000" dirty="0"/>
              <a:t>список-объявлений;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только тип результата</a:t>
            </a:r>
          </a:p>
          <a:p>
            <a:pPr marL="68580" indent="0">
              <a:buNone/>
            </a:pPr>
            <a:endParaRPr lang="ru-RU" sz="20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Начиная с С89</a:t>
            </a:r>
            <a:br>
              <a:rPr lang="ru-RU" sz="2000" dirty="0"/>
            </a:br>
            <a:r>
              <a:rPr lang="ru-RU" sz="2000" dirty="0"/>
              <a:t>тип имя ( список-типов-параметров )</a:t>
            </a:r>
            <a:br>
              <a:rPr lang="ru-RU" sz="2000" dirty="0"/>
            </a:br>
            <a:endParaRPr lang="ru-RU" sz="2000" dirty="0"/>
          </a:p>
          <a:p>
            <a:r>
              <a:rPr lang="ru-RU" sz="2000" dirty="0"/>
              <a:t>Задаёт тип результата, типы формальных параметров и их число</a:t>
            </a:r>
          </a:p>
          <a:p>
            <a:endParaRPr lang="ru-RU" sz="2000" dirty="0"/>
          </a:p>
          <a:p>
            <a:r>
              <a:rPr lang="ru-RU" sz="2000" dirty="0"/>
              <a:t>Если список-типов-параметров заканчивается лексемами </a:t>
            </a:r>
            <a:r>
              <a:rPr lang="en-US" sz="2000" dirty="0"/>
              <a:t>',' '…'</a:t>
            </a:r>
            <a:r>
              <a:rPr lang="ru-RU" sz="2000" dirty="0"/>
              <a:t>, то функция имеет переменное число параметров</a:t>
            </a:r>
          </a:p>
          <a:p>
            <a:endParaRPr lang="en-US" sz="2000" dirty="0"/>
          </a:p>
          <a:p>
            <a:endParaRPr lang="ru-RU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648836"/>
            <a:ext cx="5384800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(x, y)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даже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AddIntInt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();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x,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97600" y="4925835"/>
            <a:ext cx="53848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AddIntInt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+ y;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7262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постфиксное-выражение(список-аргументов-выражений)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Требования к постфиксное-выражение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Объявленный и/или описанный идентификатор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Выражение типа «указатель на функцию»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переменная такого типа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Требования к список-аргументов-выражений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и целочисленное повышение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721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Требования к постфиксное-выражение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Объявленный и/или описанный идентификатор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Выражение типа «указатель на функцию»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переменная такого типа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Требования к список-аргументов-выражений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и 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403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подпрограммы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Sir Maurice Wilkes</a:t>
            </a:r>
            <a:r>
              <a:rPr lang="ru-RU" sz="2400" dirty="0"/>
              <a:t>, </a:t>
            </a:r>
            <a:r>
              <a:rPr lang="en-US" sz="2400" dirty="0"/>
              <a:t>David Wheeler</a:t>
            </a:r>
            <a:r>
              <a:rPr lang="ru-RU" sz="2400" dirty="0"/>
              <a:t>, </a:t>
            </a:r>
            <a:r>
              <a:rPr lang="en-US" sz="2400" dirty="0"/>
              <a:t>Stanley Gill, The Preparation of Programs for</a:t>
            </a:r>
            <a:r>
              <a:rPr lang="ru-RU" sz="2400" dirty="0"/>
              <a:t> </a:t>
            </a:r>
            <a:r>
              <a:rPr lang="en-US" sz="2400" dirty="0"/>
              <a:t>an Electronic Digital Computer</a:t>
            </a:r>
            <a:r>
              <a:rPr lang="ru-RU" sz="2400" dirty="0"/>
              <a:t>, </a:t>
            </a:r>
            <a:r>
              <a:rPr lang="en-US" sz="2400" dirty="0"/>
              <a:t>Addison-Wesley, </a:t>
            </a:r>
            <a:r>
              <a:rPr lang="ru-RU" sz="2400" dirty="0"/>
              <a:t>1951</a:t>
            </a:r>
            <a:endParaRPr lang="en-US" sz="2400" dirty="0"/>
          </a:p>
          <a:p>
            <a:pPr lvl="1"/>
            <a:r>
              <a:rPr lang="en-US" sz="2000" dirty="0">
                <a:hlinkClick r:id="rId2"/>
              </a:rPr>
              <a:t>https://archive.org/details/programsforelect00wilk</a:t>
            </a:r>
            <a:r>
              <a:rPr lang="en-US" sz="2000" dirty="0"/>
              <a:t>	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ru-RU" sz="16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609599" y="2924944"/>
            <a:ext cx="4363209" cy="3240361"/>
            <a:chOff x="609599" y="2924944"/>
            <a:chExt cx="4363209" cy="3240361"/>
          </a:xfrm>
        </p:grpSpPr>
        <p:grpSp>
          <p:nvGrpSpPr>
            <p:cNvPr id="15" name="Группа 5"/>
            <p:cNvGrpSpPr/>
            <p:nvPr/>
          </p:nvGrpSpPr>
          <p:grpSpPr>
            <a:xfrm>
              <a:off x="609599" y="2924944"/>
              <a:ext cx="3987017" cy="3240361"/>
              <a:chOff x="794305" y="2652219"/>
              <a:chExt cx="4224469" cy="3455470"/>
            </a:xfrm>
          </p:grpSpPr>
          <p:pic>
            <p:nvPicPr>
              <p:cNvPr id="17" name="Picture 2" descr="Maurice Vincent Wilkes 1980 (3).jpg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916"/>
              <a:stretch/>
            </p:blipFill>
            <p:spPr bwMode="auto">
              <a:xfrm>
                <a:off x="794305" y="2652219"/>
                <a:ext cx="4224469" cy="298092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794305" y="5661248"/>
                <a:ext cx="4190421" cy="446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600" dirty="0"/>
                  <a:t>Сэр Морис Уилкс 1913-2010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 rot="16200000">
              <a:off x="3298151" y="4322602"/>
              <a:ext cx="30723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4"/>
                </a:rPr>
                <a:t>https://en.wikipedia.org/wiki/Maurice_Wilkes</a:t>
              </a:r>
              <a:endParaRPr lang="ru-RU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650691" y="1906432"/>
            <a:ext cx="2937979" cy="4402295"/>
            <a:chOff x="8328248" y="1893108"/>
            <a:chExt cx="2937979" cy="4402295"/>
          </a:xfrm>
        </p:grpSpPr>
        <p:grpSp>
          <p:nvGrpSpPr>
            <p:cNvPr id="20" name="Группа 6"/>
            <p:cNvGrpSpPr/>
            <p:nvPr/>
          </p:nvGrpSpPr>
          <p:grpSpPr>
            <a:xfrm>
              <a:off x="8328248" y="2911619"/>
              <a:ext cx="2813505" cy="3344643"/>
              <a:chOff x="9594467" y="236700"/>
              <a:chExt cx="1817108" cy="2160145"/>
            </a:xfrm>
          </p:grpSpPr>
          <p:pic>
            <p:nvPicPr>
              <p:cNvPr id="22" name="Picture 4" descr="EDSAC (14) (cropped).jp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731262" y="236700"/>
                <a:ext cx="1476609" cy="184576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/>
              <p:cNvSpPr txBox="1"/>
              <p:nvPr/>
            </p:nvSpPr>
            <p:spPr>
              <a:xfrm>
                <a:off x="9594467" y="2122870"/>
                <a:ext cx="1817108" cy="273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ru-RU" sz="1600" dirty="0"/>
                  <a:t>Дэвид </a:t>
                </a:r>
                <a:r>
                  <a:rPr lang="ru-RU" sz="1600" dirty="0" err="1"/>
                  <a:t>Уилер</a:t>
                </a:r>
                <a:r>
                  <a:rPr lang="ru-RU" sz="1600" dirty="0"/>
                  <a:t> 1927-2004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 rot="16200000">
              <a:off x="8926580" y="3955756"/>
              <a:ext cx="44022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hlinkClick r:id="rId6"/>
                </a:rPr>
                <a:t>https://en.wikipedia.org/wiki/David_Wheeler_(computer_scientist)</a:t>
              </a:r>
              <a:endParaRPr lang="ru-RU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69377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/>
          </a:p>
          <a:p>
            <a:r>
              <a:rPr lang="ru-RU" dirty="0"/>
              <a:t>Требования к постфиксное-выражение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Объявленный и/или описанный идентификатор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Выражение типа «указатель на функцию»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переменная такого типа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/>
          </a:p>
          <a:p>
            <a:r>
              <a:rPr lang="ru-RU" dirty="0"/>
              <a:t>Требования к список-аргументов-выражений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и 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3862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/>
          </a:p>
          <a:p>
            <a:r>
              <a:rPr lang="ru-RU" dirty="0"/>
              <a:t>Требования к постфиксное-выражение</a:t>
            </a:r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Выражение типа «указатель на функцию» 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переменная такого типа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/>
          </a:p>
          <a:p>
            <a:r>
              <a:rPr lang="ru-RU" dirty="0"/>
              <a:t>Требования к список-аргументов-выражений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и 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234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/>
          </a:p>
          <a:p>
            <a:r>
              <a:rPr lang="ru-RU" dirty="0"/>
              <a:t>Требования к постфиксное-выражение</a:t>
            </a:r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/>
              <a:t>Выражение типа «указатель на функцию» </a:t>
            </a:r>
          </a:p>
          <a:p>
            <a:pPr lvl="2"/>
            <a:r>
              <a:rPr lang="ru-RU" dirty="0"/>
              <a:t>Например, переменная такого типа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Автоматически объявляет идентификатор как функцию, возвращающую </a:t>
            </a:r>
            <a:r>
              <a:rPr lang="ru-RU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с неизвестным числом и типами параметров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Требования к список-аргументов-выражений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и 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6535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/>
          </a:p>
          <a:p>
            <a:r>
              <a:rPr lang="ru-RU" dirty="0"/>
              <a:t>Требования к постфиксное-выражение</a:t>
            </a:r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/>
              <a:t>Выражение типа «указатель на функцию» </a:t>
            </a:r>
          </a:p>
          <a:p>
            <a:pPr lvl="2"/>
            <a:r>
              <a:rPr lang="ru-RU" dirty="0"/>
              <a:t>Например, переменная такого типа</a:t>
            </a:r>
          </a:p>
          <a:p>
            <a:pPr lvl="1"/>
            <a:r>
              <a:rPr lang="ru-RU" dirty="0"/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/>
              <a:t>Компилятор автоматически объявляет идентификатор как функцию, возвращающую </a:t>
            </a:r>
            <a:r>
              <a:rPr lang="ru-RU" dirty="0" err="1"/>
              <a:t>int</a:t>
            </a:r>
            <a:r>
              <a:rPr lang="ru-RU" dirty="0"/>
              <a:t> с неизвестным числом и типами параметров</a:t>
            </a:r>
          </a:p>
          <a:p>
            <a:endParaRPr lang="ru-RU" dirty="0"/>
          </a:p>
          <a:p>
            <a:r>
              <a:rPr lang="ru-RU" dirty="0"/>
              <a:t>Требования к список-аргументов-выражений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числа аргументов-выражений и числа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число параметров известно, то строгая проверка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и 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5737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/>
          </a:p>
          <a:p>
            <a:r>
              <a:rPr lang="ru-RU" dirty="0"/>
              <a:t>Требования к постфиксное-выражение</a:t>
            </a:r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/>
              <a:t>Выражение типа «указатель на функцию» </a:t>
            </a:r>
          </a:p>
          <a:p>
            <a:pPr lvl="2"/>
            <a:r>
              <a:rPr lang="ru-RU" dirty="0"/>
              <a:t>Например, переменная такого типа</a:t>
            </a:r>
          </a:p>
          <a:p>
            <a:pPr lvl="1"/>
            <a:r>
              <a:rPr lang="ru-RU" dirty="0"/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/>
              <a:t>Компилятор автоматически объявляет идентификатор как функцию, возвращающую </a:t>
            </a:r>
            <a:r>
              <a:rPr lang="ru-RU" dirty="0" err="1"/>
              <a:t>int</a:t>
            </a:r>
            <a:r>
              <a:rPr lang="ru-RU" dirty="0"/>
              <a:t> с неизвестным числом и типами параметров</a:t>
            </a:r>
          </a:p>
          <a:p>
            <a:endParaRPr lang="ru-RU" dirty="0"/>
          </a:p>
          <a:p>
            <a:r>
              <a:rPr lang="ru-RU" dirty="0"/>
              <a:t>Требования к список-аргументов-выражений</a:t>
            </a:r>
          </a:p>
          <a:p>
            <a:pPr lvl="1"/>
            <a:r>
              <a:rPr lang="ru-RU" dirty="0"/>
              <a:t>Соответствие числа аргументов-выражений и числа параметров функции</a:t>
            </a:r>
          </a:p>
          <a:p>
            <a:pPr lvl="2"/>
            <a:r>
              <a:rPr lang="ru-RU" dirty="0"/>
              <a:t>Если число параметров известно, то строгая проверка</a:t>
            </a:r>
          </a:p>
          <a:p>
            <a:pPr lvl="2"/>
            <a:r>
              <a:rPr lang="ru-RU" dirty="0"/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Соответствие типов аргументов-выражений и типов параметров функции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типы неизвестны, то </a:t>
            </a:r>
            <a:r>
              <a:rPr lang="ru-RU" dirty="0" err="1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-&gt;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и 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54288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Вызов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постфиксное-выражение(список-аргументов-выражений)</a:t>
            </a:r>
          </a:p>
          <a:p>
            <a:endParaRPr lang="ru-RU" dirty="0"/>
          </a:p>
          <a:p>
            <a:r>
              <a:rPr lang="ru-RU" dirty="0"/>
              <a:t>Требования к постфиксное-выражение</a:t>
            </a:r>
          </a:p>
          <a:p>
            <a:pPr lvl="1"/>
            <a:r>
              <a:rPr lang="ru-RU" dirty="0"/>
              <a:t>Объявленный и/или описанный идентификатор функции</a:t>
            </a:r>
          </a:p>
          <a:p>
            <a:pPr lvl="1"/>
            <a:r>
              <a:rPr lang="ru-RU" dirty="0"/>
              <a:t>Выражение типа «указатель на функцию» </a:t>
            </a:r>
          </a:p>
          <a:p>
            <a:pPr lvl="2"/>
            <a:r>
              <a:rPr lang="ru-RU" dirty="0"/>
              <a:t>Например, переменная такого типа</a:t>
            </a:r>
          </a:p>
          <a:p>
            <a:pPr lvl="1"/>
            <a:r>
              <a:rPr lang="ru-RU" dirty="0"/>
              <a:t>Необъявленный идентификатор – обычно ошибка, но формально разрешено</a:t>
            </a:r>
          </a:p>
          <a:p>
            <a:pPr lvl="2"/>
            <a:r>
              <a:rPr lang="ru-RU" dirty="0"/>
              <a:t>Компилятор автоматически объявляет идентификатор как функцию, возвращающую </a:t>
            </a:r>
            <a:r>
              <a:rPr lang="ru-RU" dirty="0" err="1"/>
              <a:t>int</a:t>
            </a:r>
            <a:r>
              <a:rPr lang="ru-RU" dirty="0"/>
              <a:t> с неизвестным числом и типами параметров</a:t>
            </a:r>
          </a:p>
          <a:p>
            <a:endParaRPr lang="ru-RU" dirty="0"/>
          </a:p>
          <a:p>
            <a:r>
              <a:rPr lang="ru-RU" dirty="0"/>
              <a:t>Требования к список-аргументов-выражений</a:t>
            </a:r>
          </a:p>
          <a:p>
            <a:pPr lvl="1"/>
            <a:r>
              <a:rPr lang="ru-RU" dirty="0"/>
              <a:t>Соответствие числа аргументов-выражений и числа параметров функции</a:t>
            </a:r>
          </a:p>
          <a:p>
            <a:pPr lvl="2"/>
            <a:r>
              <a:rPr lang="ru-RU" dirty="0"/>
              <a:t>Если число параметров известно, то строгая проверка</a:t>
            </a:r>
          </a:p>
          <a:p>
            <a:pPr lvl="2"/>
            <a:r>
              <a:rPr lang="ru-RU" dirty="0"/>
              <a:t>Если переменное число параметров, то число аргументов-выражений &gt;= число параметров</a:t>
            </a:r>
          </a:p>
          <a:p>
            <a:pPr lvl="1"/>
            <a:r>
              <a:rPr lang="ru-RU" dirty="0"/>
              <a:t>Соответствие типов аргументов-выражений и типов параметров функции</a:t>
            </a:r>
          </a:p>
          <a:p>
            <a:pPr lvl="2"/>
            <a:r>
              <a:rPr lang="ru-RU" dirty="0"/>
              <a:t>Если типы известны, то строгая проверка и, возможно, неявное преобразование</a:t>
            </a:r>
          </a:p>
          <a:p>
            <a:pPr lvl="2"/>
            <a:r>
              <a:rPr lang="ru-RU" dirty="0"/>
              <a:t>Если типы неизвестны, то </a:t>
            </a:r>
            <a:r>
              <a:rPr lang="ru-RU" dirty="0" err="1"/>
              <a:t>float</a:t>
            </a:r>
            <a:r>
              <a:rPr lang="ru-RU" dirty="0"/>
              <a:t> -&gt; </a:t>
            </a:r>
            <a:r>
              <a:rPr lang="ru-RU" dirty="0" err="1"/>
              <a:t>double</a:t>
            </a:r>
            <a:r>
              <a:rPr lang="ru-RU" dirty="0"/>
              <a:t> и целочисленное повышение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2676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Завершение работы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Если функция возвращает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инструкции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return;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последней инструкции в теле функции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функция возвращает не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endParaRPr lang="ru-RU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инструкции вида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выражение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Если тип выражения отличается от типа результата функции, то выполняются неявные преобразования типов</a:t>
            </a:r>
          </a:p>
          <a:p>
            <a:pPr lvl="3"/>
            <a:r>
              <a:rPr lang="ru-RU" sz="1400" dirty="0">
                <a:solidFill>
                  <a:schemeClr val="bg1"/>
                </a:solidFill>
              </a:rPr>
              <a:t>Если это невозможно, то компилятор сообщит об ошибке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последней инструкции в теле 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не определён</a:t>
            </a:r>
          </a:p>
          <a:p>
            <a:pPr lvl="3"/>
            <a:r>
              <a:rPr lang="ru-RU" sz="1400" dirty="0">
                <a:solidFill>
                  <a:schemeClr val="bg1"/>
                </a:solidFill>
              </a:rPr>
              <a:t>Возможно, компилятор предупредит об этом</a:t>
            </a:r>
          </a:p>
        </p:txBody>
      </p:sp>
    </p:spTree>
    <p:extLst>
      <p:ext uri="{BB962C8B-B14F-4D97-AF65-F5344CB8AC3E}">
        <p14:creationId xmlns:p14="http://schemas.microsoft.com/office/powerpoint/2010/main" val="12439335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Завершение работы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Если функция возвращает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инструкции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return;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последней инструкции в теле 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возвращает не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инструкции вида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выражение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Если тип выражения отличается от типа результата функции, то выполняются неявные преобразования типов</a:t>
            </a:r>
          </a:p>
          <a:p>
            <a:pPr lvl="3"/>
            <a:r>
              <a:rPr lang="ru-RU" sz="1400" dirty="0">
                <a:solidFill>
                  <a:schemeClr val="bg1"/>
                </a:solidFill>
              </a:rPr>
              <a:t>Если это невозможно, то компилятор сообщит об ошибке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последней инструкции в теле 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не определён</a:t>
            </a:r>
          </a:p>
          <a:p>
            <a:pPr lvl="3"/>
            <a:r>
              <a:rPr lang="ru-RU" sz="1400" dirty="0">
                <a:solidFill>
                  <a:schemeClr val="bg1"/>
                </a:solidFill>
              </a:rPr>
              <a:t>Возможно, компилятор предупредит об этом</a:t>
            </a:r>
          </a:p>
        </p:txBody>
      </p:sp>
    </p:spTree>
    <p:extLst>
      <p:ext uri="{BB962C8B-B14F-4D97-AF65-F5344CB8AC3E}">
        <p14:creationId xmlns:p14="http://schemas.microsoft.com/office/powerpoint/2010/main" val="31591285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Завершение работы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Если функция возвращает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инструкции </a:t>
            </a:r>
            <a:r>
              <a:rPr lang="en-US" sz="2000" dirty="0">
                <a:latin typeface="Consolas" panose="020B0609020204030204" pitchFamily="49" charset="0"/>
              </a:rPr>
              <a:t>return;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последней инструкции в теле 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возвращает не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инструкции вида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выражение</a:t>
            </a:r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Если тип выражения отличается от типа результата функции, то выполняются неявные преобразования типов</a:t>
            </a:r>
          </a:p>
          <a:p>
            <a:pPr lvl="3"/>
            <a:r>
              <a:rPr lang="ru-RU" sz="1400" dirty="0">
                <a:solidFill>
                  <a:schemeClr val="bg1"/>
                </a:solidFill>
              </a:rPr>
              <a:t>Если это невозможно, то компилятор сообщит об ошибке</a:t>
            </a:r>
          </a:p>
          <a:p>
            <a:pPr lvl="1"/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Исполнение последней инструкции в теле 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не определён</a:t>
            </a:r>
          </a:p>
          <a:p>
            <a:pPr lvl="3"/>
            <a:r>
              <a:rPr lang="ru-RU" sz="1400" dirty="0">
                <a:solidFill>
                  <a:schemeClr val="bg1"/>
                </a:solidFill>
              </a:rPr>
              <a:t>Возможно, компилятор предупредит об этом</a:t>
            </a:r>
          </a:p>
        </p:txBody>
      </p:sp>
    </p:spTree>
    <p:extLst>
      <p:ext uri="{BB962C8B-B14F-4D97-AF65-F5344CB8AC3E}">
        <p14:creationId xmlns:p14="http://schemas.microsoft.com/office/powerpoint/2010/main" val="8355393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Завершение работы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Если функция возвращает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инструкции </a:t>
            </a:r>
            <a:r>
              <a:rPr lang="en-US" sz="2000" dirty="0">
                <a:latin typeface="Consolas" panose="020B0609020204030204" pitchFamily="49" charset="0"/>
              </a:rPr>
              <a:t>return;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последней инструкции в теле 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возвращает не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инструкции вида </a:t>
            </a:r>
            <a:r>
              <a:rPr lang="en-US" sz="2000" dirty="0">
                <a:latin typeface="Consolas" panose="020B0609020204030204" pitchFamily="49" charset="0"/>
              </a:rPr>
              <a:t>return</a:t>
            </a:r>
            <a:r>
              <a:rPr lang="en-US" sz="2000" dirty="0"/>
              <a:t> </a:t>
            </a:r>
            <a:r>
              <a:rPr lang="ru-RU" sz="2000" dirty="0"/>
              <a:t>выражение</a:t>
            </a:r>
            <a:r>
              <a:rPr lang="ru-RU" sz="2000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Если тип выражения отличается от типа результата функции, то выполняются неявные преобразования типов</a:t>
            </a:r>
          </a:p>
          <a:p>
            <a:pPr lvl="3"/>
            <a:r>
              <a:rPr lang="ru-RU" sz="1400" dirty="0">
                <a:solidFill>
                  <a:schemeClr val="bg1"/>
                </a:solidFill>
              </a:rPr>
              <a:t>Если это невозможно, то компилятор сообщит об ошибке</a:t>
            </a:r>
          </a:p>
          <a:p>
            <a:pPr lvl="1"/>
            <a:endParaRPr lang="ru-RU" sz="2000" dirty="0"/>
          </a:p>
          <a:p>
            <a:pPr lvl="1"/>
            <a:r>
              <a:rPr lang="ru-RU" sz="2000" dirty="0"/>
              <a:t>Исполнение последней инструкции в теле 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не определён</a:t>
            </a:r>
          </a:p>
          <a:p>
            <a:pPr lvl="3"/>
            <a:r>
              <a:rPr lang="ru-RU" sz="1400" dirty="0">
                <a:solidFill>
                  <a:schemeClr val="bg1"/>
                </a:solidFill>
              </a:rPr>
              <a:t>Возможно, компилятор предупредит об этом</a:t>
            </a:r>
          </a:p>
        </p:txBody>
      </p:sp>
    </p:spTree>
    <p:extLst>
      <p:ext uri="{BB962C8B-B14F-4D97-AF65-F5344CB8AC3E}">
        <p14:creationId xmlns:p14="http://schemas.microsoft.com/office/powerpoint/2010/main" val="139967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подпрограммы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Подпрограмма – это именованный фрагмент компьютерной программы, который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Получает управление с помощью специальной команды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управление команде, непосредственно следующей за этой специальной командой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передавать управление другим подпрограммам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7084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Завершение работы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Если функция возвращает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инструкции </a:t>
            </a:r>
            <a:r>
              <a:rPr lang="en-US" sz="2000" dirty="0">
                <a:latin typeface="Consolas" panose="020B0609020204030204" pitchFamily="49" charset="0"/>
              </a:rPr>
              <a:t>return;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последней инструкции в теле 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возвращает не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инструкции вида </a:t>
            </a:r>
            <a:r>
              <a:rPr lang="en-US" sz="2000" dirty="0">
                <a:latin typeface="Consolas" panose="020B0609020204030204" pitchFamily="49" charset="0"/>
              </a:rPr>
              <a:t>return</a:t>
            </a:r>
            <a:r>
              <a:rPr lang="en-US" sz="2000" dirty="0"/>
              <a:t> </a:t>
            </a:r>
            <a:r>
              <a:rPr lang="ru-RU" sz="2000" dirty="0"/>
              <a:t>выражение</a:t>
            </a:r>
            <a:r>
              <a:rPr lang="ru-RU" sz="2000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ru-RU" sz="1800" dirty="0"/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/>
              <a:t>Если тип выражения отличается от типа результата функции, то выполняется неявное преобразование типа</a:t>
            </a:r>
          </a:p>
          <a:p>
            <a:pPr lvl="3"/>
            <a:r>
              <a:rPr lang="ru-RU" sz="1400" dirty="0"/>
              <a:t>Если это невозможно, то компилятор сообщит об ошибке</a:t>
            </a:r>
          </a:p>
          <a:p>
            <a:pPr lvl="1"/>
            <a:endParaRPr lang="ru-RU" sz="2000" dirty="0"/>
          </a:p>
          <a:p>
            <a:pPr lvl="1"/>
            <a:r>
              <a:rPr lang="ru-RU" sz="2000" dirty="0"/>
              <a:t>Исполнение последней инструкции в теле функции</a:t>
            </a:r>
          </a:p>
          <a:p>
            <a:pPr lvl="2"/>
            <a:r>
              <a:rPr lang="ru-RU" sz="1800" dirty="0">
                <a:solidFill>
                  <a:schemeClr val="bg1"/>
                </a:solidFill>
              </a:rPr>
              <a:t>Результат работы функции в этом случае не определён</a:t>
            </a:r>
          </a:p>
          <a:p>
            <a:pPr lvl="3"/>
            <a:r>
              <a:rPr lang="ru-RU" sz="1400" dirty="0">
                <a:solidFill>
                  <a:schemeClr val="bg1"/>
                </a:solidFill>
              </a:rPr>
              <a:t>Возможно, компилятор предупредит об этом</a:t>
            </a:r>
          </a:p>
        </p:txBody>
      </p:sp>
    </p:spTree>
    <p:extLst>
      <p:ext uri="{BB962C8B-B14F-4D97-AF65-F5344CB8AC3E}">
        <p14:creationId xmlns:p14="http://schemas.microsoft.com/office/powerpoint/2010/main" val="42416403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Завершение работы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Если функция возвращает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инструкции </a:t>
            </a:r>
            <a:r>
              <a:rPr lang="en-US" sz="2000" dirty="0">
                <a:latin typeface="Consolas" panose="020B0609020204030204" pitchFamily="49" charset="0"/>
              </a:rPr>
              <a:t>return;</a:t>
            </a:r>
            <a:endParaRPr lang="ru-RU" sz="20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последней инструкции в теле функции</a:t>
            </a:r>
          </a:p>
          <a:p>
            <a:endParaRPr lang="ru-RU" sz="2400" dirty="0"/>
          </a:p>
          <a:p>
            <a:r>
              <a:rPr lang="ru-RU" sz="2400" dirty="0"/>
              <a:t>Если функция возвращает не </a:t>
            </a:r>
            <a:r>
              <a:rPr lang="en-US" sz="2400" dirty="0">
                <a:latin typeface="Consolas" panose="020B0609020204030204" pitchFamily="49" charset="0"/>
              </a:rPr>
              <a:t>void</a:t>
            </a:r>
            <a:endParaRPr lang="ru-RU" sz="2400" dirty="0">
              <a:latin typeface="Consolas" panose="020B0609020204030204" pitchFamily="49" charset="0"/>
            </a:endParaRPr>
          </a:p>
          <a:p>
            <a:pPr lvl="1"/>
            <a:r>
              <a:rPr lang="ru-RU" sz="2000" dirty="0"/>
              <a:t>Исполнение инструкции вида </a:t>
            </a:r>
            <a:r>
              <a:rPr lang="en-US" sz="2000" dirty="0">
                <a:latin typeface="Consolas" panose="020B0609020204030204" pitchFamily="49" charset="0"/>
              </a:rPr>
              <a:t>return</a:t>
            </a:r>
            <a:r>
              <a:rPr lang="en-US" sz="2000" dirty="0"/>
              <a:t> </a:t>
            </a:r>
            <a:r>
              <a:rPr lang="ru-RU" sz="2000" dirty="0"/>
              <a:t>выражение</a:t>
            </a:r>
            <a:r>
              <a:rPr lang="ru-RU" sz="2000" dirty="0"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ru-RU" sz="1800" dirty="0"/>
              <a:t>Значение выражения является результатом работы функции</a:t>
            </a:r>
          </a:p>
          <a:p>
            <a:pPr lvl="2"/>
            <a:r>
              <a:rPr lang="ru-RU" sz="1800" dirty="0"/>
              <a:t>Если тип выражения отличается от типа результата функции, то выполняется неявное преобразование типа</a:t>
            </a:r>
          </a:p>
          <a:p>
            <a:pPr lvl="3"/>
            <a:r>
              <a:rPr lang="ru-RU" sz="1400" dirty="0"/>
              <a:t>Если это невозможно, то компилятор сообщит об ошибке</a:t>
            </a:r>
          </a:p>
          <a:p>
            <a:pPr lvl="1"/>
            <a:endParaRPr lang="ru-RU" sz="2000" dirty="0"/>
          </a:p>
          <a:p>
            <a:pPr lvl="1"/>
            <a:r>
              <a:rPr lang="ru-RU" sz="2000" dirty="0"/>
              <a:t>Исполнение последней инструкции в теле функции</a:t>
            </a:r>
          </a:p>
          <a:p>
            <a:pPr lvl="2"/>
            <a:r>
              <a:rPr lang="ru-RU" sz="1800" dirty="0"/>
              <a:t>Результат работы функции в этом случае не определён</a:t>
            </a:r>
          </a:p>
          <a:p>
            <a:pPr lvl="3"/>
            <a:r>
              <a:rPr lang="ru-RU" sz="1400" dirty="0"/>
              <a:t>Возможно, компилятор предупредит об этом</a:t>
            </a:r>
          </a:p>
        </p:txBody>
      </p:sp>
    </p:spTree>
    <p:extLst>
      <p:ext uri="{BB962C8B-B14F-4D97-AF65-F5344CB8AC3E}">
        <p14:creationId xmlns:p14="http://schemas.microsoft.com/office/powerpoint/2010/main" val="32582651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описания и вызова функций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void f() {} //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до С89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void g(void) {} //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С89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0)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factorial(n - 1)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n;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1)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fibonacci(n - 1) +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fibonacci(n - 2);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(FACTORIAL)(5); // n == 120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942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описания и вызова функций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void g(void) {} //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С89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0)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factorial(n - 1)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n;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1)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fibonacci(n - 1) +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fibonacci(n - 2);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(FACTORIAL)(5); // n == 120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7156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описания и вызова функций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0)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factorial(n - 1)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n;</a:t>
            </a:r>
          </a:p>
          <a:p>
            <a:pPr marL="0" indent="0">
              <a:buNone/>
            </a:pPr>
            <a:r>
              <a:rPr lang="en-US" sz="29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1)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fibonacci(n - 1) +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fibonacci(n - 2);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(FACTORIAL)(5); // n == 120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9620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описания и вызова функций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0)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(n &lt;= 1)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} else {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fibonacci(n - 1) +</a:t>
            </a:r>
          </a:p>
          <a:p>
            <a:pPr marL="0" indent="0">
              <a:buNone/>
            </a:pPr>
            <a:r>
              <a:rPr lang="it-IT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fibonacci(n - 2);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(FACTORIAL)(5); // n == 120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5346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описания и вызова функций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0)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CalcFibonacci(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- 1) +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CalcFibonacci(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- 2);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FACTORIAL,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FIBONACCI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id))(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FACTORIAL)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if (id == FIBONACCI)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NULL; //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(FACTORIAL)(5); // n == 120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5051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описания и вызова функций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0)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CalcFibonacci(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- 1) +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CalcFibonacci(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- 2);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endParaRPr lang="ru-RU" dirty="0">
              <a:solidFill>
                <a:srgbClr val="2F4F4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n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(FACTORIAL)(5); // n == 120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21707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описания и вызова функций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0)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CalcFibonacci(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- 1) +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CalcFibonacci(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- 2);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endParaRPr lang="ru-RU" dirty="0">
              <a:solidFill>
                <a:srgbClr val="2F4F4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 == 120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795333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описания и вызова функций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f()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 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g(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С89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0)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        return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- 1)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ru-RU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29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CalcFibonacci(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- 1) +</a:t>
            </a:r>
          </a:p>
          <a:p>
            <a:pPr marL="0" indent="0">
              <a:buNone/>
            </a:pP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CalcFibonacci(</a:t>
            </a:r>
            <a:r>
              <a:rPr lang="it-IT" dirty="0">
                <a:solidFill>
                  <a:srgbClr val="808080"/>
                </a:solidFill>
                <a:latin typeface="Consolas" panose="020B0609020204030204" pitchFamily="49" charset="0"/>
              </a:rPr>
              <a:t>n</a:t>
            </a:r>
            <a:r>
              <a:rPr lang="it-IT" dirty="0">
                <a:solidFill>
                  <a:srgbClr val="000000"/>
                </a:solidFill>
                <a:latin typeface="Consolas" panose="020B0609020204030204" pitchFamily="49" charset="0"/>
              </a:rPr>
              <a:t> - 2);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2F4F4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endParaRPr lang="ru-RU" dirty="0">
              <a:solidFill>
                <a:srgbClr val="2F4F4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sequence_id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CalcFactorial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CalcFibonacci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сердито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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main()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 n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SelectSequence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(FACTORIAL)(5);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n == 120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3860536" y="3216192"/>
            <a:ext cx="3256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https://www.ideone.com/cbtjEy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21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подпрограммы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Подпрограмма – это фрагмент компьютерной программы, который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Получает управление с помощью специальной команды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Возвращает управление команде, непосредственно следующей за этой специальной командой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передавать управление другим подпрограммам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185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 и ОС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программы и операционной системы</a:t>
            </a:r>
          </a:p>
          <a:p>
            <a:pPr lvl="1"/>
            <a:r>
              <a:rPr lang="ru-RU" dirty="0"/>
              <a:t>«параметры командной строки»</a:t>
            </a:r>
          </a:p>
          <a:p>
            <a:pPr lvl="2"/>
            <a:r>
              <a:rPr lang="ru-RU" dirty="0"/>
              <a:t>массив строк</a:t>
            </a:r>
          </a:p>
          <a:p>
            <a:pPr lvl="1"/>
            <a:r>
              <a:rPr lang="ru-RU" dirty="0"/>
              <a:t>код завершения</a:t>
            </a:r>
          </a:p>
          <a:p>
            <a:pPr lvl="2"/>
            <a:r>
              <a:rPr lang="ru-RU" dirty="0"/>
              <a:t>целое число</a:t>
            </a:r>
          </a:p>
          <a:p>
            <a:pPr lvl="3"/>
            <a:r>
              <a:rPr lang="ru-RU" dirty="0"/>
              <a:t>обычно 0 – это успешное завершение, != 0 – это коды ошибок и исключительных ситуаций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94400" y="2636912"/>
            <a:ext cx="5654671" cy="138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759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 и ОС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программы и операционной системы</a:t>
            </a:r>
          </a:p>
          <a:p>
            <a:pPr lvl="1"/>
            <a:r>
              <a:rPr lang="ru-RU" dirty="0"/>
              <a:t>«параметры командной строки»</a:t>
            </a:r>
          </a:p>
          <a:p>
            <a:pPr lvl="2"/>
            <a:r>
              <a:rPr lang="ru-RU" dirty="0"/>
              <a:t>массив строк</a:t>
            </a:r>
          </a:p>
          <a:p>
            <a:pPr lvl="1"/>
            <a:r>
              <a:rPr lang="ru-RU" dirty="0"/>
              <a:t>код завершения</a:t>
            </a:r>
          </a:p>
          <a:p>
            <a:pPr lvl="2"/>
            <a:r>
              <a:rPr lang="ru-RU" dirty="0"/>
              <a:t>целое число</a:t>
            </a:r>
          </a:p>
          <a:p>
            <a:pPr lvl="3"/>
            <a:r>
              <a:rPr lang="ru-RU" dirty="0"/>
              <a:t>обычно 0 – это успешное завершение, != 0 – это коды ошибок и исключительных ситуаций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000" y="2638800"/>
            <a:ext cx="5649717" cy="1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4684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 программы и ОС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программы и операционной системы</a:t>
            </a:r>
          </a:p>
          <a:p>
            <a:pPr lvl="1"/>
            <a:r>
              <a:rPr lang="ru-RU" dirty="0"/>
              <a:t>«параметры командной строки»</a:t>
            </a:r>
          </a:p>
          <a:p>
            <a:pPr lvl="2"/>
            <a:r>
              <a:rPr lang="ru-RU" dirty="0"/>
              <a:t>массив строк</a:t>
            </a:r>
          </a:p>
          <a:p>
            <a:pPr lvl="1"/>
            <a:r>
              <a:rPr lang="ru-RU" dirty="0"/>
              <a:t>код завершения</a:t>
            </a:r>
          </a:p>
          <a:p>
            <a:pPr lvl="2"/>
            <a:r>
              <a:rPr lang="ru-RU" dirty="0"/>
              <a:t>целое число</a:t>
            </a:r>
          </a:p>
          <a:p>
            <a:pPr lvl="3"/>
            <a:r>
              <a:rPr lang="ru-RU" dirty="0"/>
              <a:t>обычно 0 – это успешное завершение, != 0 – это коды ошибок и исключительных ситуаций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000" y="2638799"/>
            <a:ext cx="5649717" cy="1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386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Прототипы функции </a:t>
            </a:r>
            <a:r>
              <a:rPr lang="en-US" dirty="0"/>
              <a:t>main</a:t>
            </a:r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char*</a:t>
            </a:r>
            <a:r>
              <a:rPr lang="ru-RU" dirty="0"/>
              <a:t>*</a:t>
            </a:r>
            <a:r>
              <a:rPr lang="en-US" dirty="0"/>
              <a:t> </a:t>
            </a:r>
            <a:r>
              <a:rPr lang="en-US" dirty="0" err="1"/>
              <a:t>argv</a:t>
            </a:r>
            <a:r>
              <a:rPr lang="en-US" dirty="0"/>
              <a:t>);</a:t>
            </a:r>
            <a:endParaRPr lang="ru-RU" dirty="0"/>
          </a:p>
          <a:p>
            <a:pPr lvl="1"/>
            <a:r>
              <a:rPr lang="en-US" dirty="0" err="1"/>
              <a:t>argc</a:t>
            </a:r>
            <a:r>
              <a:rPr lang="en-US" dirty="0"/>
              <a:t> – </a:t>
            </a:r>
            <a:r>
              <a:rPr lang="ru-RU" dirty="0"/>
              <a:t>число параметров командной строки</a:t>
            </a:r>
          </a:p>
          <a:p>
            <a:pPr lvl="1"/>
            <a:r>
              <a:rPr lang="en-US" dirty="0" err="1"/>
              <a:t>argv</a:t>
            </a:r>
            <a:r>
              <a:rPr lang="en-US" dirty="0"/>
              <a:t> – </a:t>
            </a:r>
            <a:r>
              <a:rPr lang="ru-RU" dirty="0"/>
              <a:t>указатели на отдельные параметры</a:t>
            </a:r>
          </a:p>
          <a:p>
            <a:pPr lvl="1"/>
            <a:r>
              <a:rPr lang="ru-RU" dirty="0"/>
              <a:t>код завершения определяется инструкцией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короткая форма </a:t>
            </a:r>
            <a:r>
              <a:rPr lang="en-US" dirty="0" err="1"/>
              <a:t>int</a:t>
            </a:r>
            <a:r>
              <a:rPr lang="en-US" dirty="0"/>
              <a:t> main();</a:t>
            </a:r>
          </a:p>
          <a:p>
            <a:endParaRPr lang="ru-RU" dirty="0"/>
          </a:p>
          <a:p>
            <a:r>
              <a:rPr lang="en-US" dirty="0"/>
              <a:t>Implementation-specific</a:t>
            </a:r>
          </a:p>
          <a:p>
            <a:pPr lvl="1"/>
            <a:r>
              <a:rPr lang="en-US" dirty="0"/>
              <a:t>void main(int </a:t>
            </a:r>
            <a:r>
              <a:rPr lang="en-US" dirty="0" err="1"/>
              <a:t>argc</a:t>
            </a:r>
            <a:r>
              <a:rPr lang="en-US" dirty="0"/>
              <a:t>, char*</a:t>
            </a:r>
            <a:r>
              <a:rPr lang="ru-RU" dirty="0"/>
              <a:t>*</a:t>
            </a:r>
            <a:r>
              <a:rPr lang="en-US" dirty="0"/>
              <a:t> </a:t>
            </a:r>
            <a:r>
              <a:rPr lang="en-US" dirty="0" err="1"/>
              <a:t>argv</a:t>
            </a:r>
            <a:r>
              <a:rPr lang="en-US" dirty="0"/>
              <a:t>);</a:t>
            </a:r>
          </a:p>
          <a:p>
            <a:pPr lvl="2"/>
            <a:r>
              <a:rPr lang="ru-RU" dirty="0"/>
              <a:t>как </a:t>
            </a:r>
            <a:r>
              <a:rPr lang="en-US" dirty="0"/>
              <a:t>main </a:t>
            </a:r>
            <a:r>
              <a:rPr lang="ru-RU" dirty="0"/>
              <a:t>типа </a:t>
            </a:r>
            <a:r>
              <a:rPr lang="en-US" dirty="0"/>
              <a:t>int, </a:t>
            </a:r>
            <a:r>
              <a:rPr lang="ru-RU" dirty="0"/>
              <a:t>но код завершения всегда 0</a:t>
            </a:r>
            <a:endParaRPr lang="en-US" dirty="0"/>
          </a:p>
          <a:p>
            <a:pPr lvl="1"/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char*</a:t>
            </a:r>
            <a:r>
              <a:rPr lang="ru-RU" dirty="0"/>
              <a:t>*</a:t>
            </a:r>
            <a:r>
              <a:rPr lang="en-US" dirty="0"/>
              <a:t> </a:t>
            </a:r>
            <a:r>
              <a:rPr lang="en-US" dirty="0" err="1"/>
              <a:t>argv</a:t>
            </a:r>
            <a:r>
              <a:rPr lang="en-US" dirty="0"/>
              <a:t>, char*</a:t>
            </a:r>
            <a:r>
              <a:rPr lang="ru-RU" dirty="0"/>
              <a:t>*</a:t>
            </a:r>
            <a:r>
              <a:rPr lang="en-US" dirty="0"/>
              <a:t> </a:t>
            </a:r>
            <a:r>
              <a:rPr lang="en-US"/>
              <a:t>envp);</a:t>
            </a:r>
            <a:endParaRPr lang="en-US" dirty="0"/>
          </a:p>
          <a:p>
            <a:pPr lvl="2"/>
            <a:r>
              <a:rPr lang="ru-RU" dirty="0"/>
              <a:t>как </a:t>
            </a:r>
            <a:r>
              <a:rPr lang="en-US" dirty="0"/>
              <a:t>main </a:t>
            </a:r>
            <a:r>
              <a:rPr lang="ru-RU" dirty="0"/>
              <a:t>типа </a:t>
            </a:r>
            <a:r>
              <a:rPr lang="en-US" dirty="0"/>
              <a:t>int </a:t>
            </a:r>
            <a:r>
              <a:rPr lang="ru-RU" dirty="0"/>
              <a:t>с двумя аргументами + массив </a:t>
            </a:r>
            <a:r>
              <a:rPr lang="en-US" dirty="0" err="1"/>
              <a:t>envp</a:t>
            </a:r>
            <a:r>
              <a:rPr lang="en-US" dirty="0"/>
              <a:t> </a:t>
            </a:r>
            <a:r>
              <a:rPr lang="ru-RU" dirty="0"/>
              <a:t>указателей на переменные окружения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246991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/>
              <a:t>Вариадические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Функции, принимающие переменное число фактических параметров, называются </a:t>
            </a:r>
            <a:r>
              <a:rPr lang="ru-RU" dirty="0" err="1">
                <a:solidFill>
                  <a:schemeClr val="bg1"/>
                </a:solidFill>
              </a:rPr>
              <a:t>вариадическими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 имя (список-типов-параметров</a:t>
            </a:r>
            <a:r>
              <a:rPr lang="ru-RU" sz="3500" u="wavyHeavy" dirty="0">
                <a:solidFill>
                  <a:schemeClr val="bg1"/>
                </a:solidFill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объявления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инструкции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}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Включено в стандарты С89, С99, С11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Существовали и до </a:t>
            </a:r>
            <a:r>
              <a:rPr lang="en-US" dirty="0">
                <a:solidFill>
                  <a:schemeClr val="bg1"/>
                </a:solidFill>
              </a:rPr>
              <a:t>C89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637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/>
              <a:t>Вариадические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Функции, принимающие переменное число фактических параметров, называются </a:t>
            </a:r>
            <a:r>
              <a:rPr lang="ru-RU" dirty="0" err="1"/>
              <a:t>вариадическими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 имя (список-типов-параметров</a:t>
            </a:r>
            <a:r>
              <a:rPr lang="ru-RU" sz="3500" u="wavyHeavy" dirty="0">
                <a:solidFill>
                  <a:schemeClr val="bg1"/>
                </a:solidFill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>
                <a:solidFill>
                  <a:schemeClr val="bg1"/>
                </a:solidFill>
              </a:rPr>
              <a:t>)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{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объявления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инструкции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}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Включено в стандарты С89, С99, С11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Существовали и до </a:t>
            </a:r>
            <a:r>
              <a:rPr lang="en-US" dirty="0">
                <a:solidFill>
                  <a:schemeClr val="bg1"/>
                </a:solidFill>
              </a:rPr>
              <a:t>C89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31044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/>
              <a:t>Вариадические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Функции, принимающие переменное число фактических параметров, называются </a:t>
            </a:r>
            <a:r>
              <a:rPr lang="ru-RU" dirty="0" err="1"/>
              <a:t>вариадическими</a:t>
            </a:r>
            <a:endParaRPr lang="ru-RU" dirty="0"/>
          </a:p>
          <a:p>
            <a:endParaRPr lang="ru-RU" dirty="0"/>
          </a:p>
          <a:p>
            <a:r>
              <a:rPr lang="ru-RU" dirty="0"/>
              <a:t>тип имя (список-типов-параметров</a:t>
            </a:r>
            <a:r>
              <a:rPr lang="ru-RU" sz="3500" u="wavyHeavy" dirty="0"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{</a:t>
            </a:r>
            <a:br>
              <a:rPr lang="en-US" dirty="0"/>
            </a:br>
            <a:r>
              <a:rPr lang="ru-RU" dirty="0"/>
              <a:t>	объявления</a:t>
            </a:r>
            <a:br>
              <a:rPr lang="en-US" dirty="0"/>
            </a:br>
            <a:r>
              <a:rPr lang="ru-RU" dirty="0"/>
              <a:t>	инструкции</a:t>
            </a:r>
            <a:br>
              <a:rPr lang="en-US" dirty="0"/>
            </a:br>
            <a:r>
              <a:rPr lang="ru-RU" dirty="0"/>
              <a:t>}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Включено в стандарты С89, С99, С11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Существовали и до </a:t>
            </a:r>
            <a:r>
              <a:rPr lang="en-US" dirty="0">
                <a:solidFill>
                  <a:schemeClr val="bg1"/>
                </a:solidFill>
              </a:rPr>
              <a:t>C89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6610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/>
              <a:t>Вариадические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Функции, принимающие переменное число фактических параметров, называются </a:t>
            </a:r>
            <a:r>
              <a:rPr lang="ru-RU" dirty="0" err="1"/>
              <a:t>вариадическими</a:t>
            </a:r>
            <a:endParaRPr lang="ru-RU" dirty="0"/>
          </a:p>
          <a:p>
            <a:endParaRPr lang="ru-RU" dirty="0"/>
          </a:p>
          <a:p>
            <a:r>
              <a:rPr lang="ru-RU" dirty="0"/>
              <a:t>тип имя (список-типов-параметров</a:t>
            </a:r>
            <a:r>
              <a:rPr lang="ru-RU" sz="3500" u="wavyHeavy" dirty="0"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{</a:t>
            </a:r>
            <a:br>
              <a:rPr lang="en-US" dirty="0"/>
            </a:br>
            <a:r>
              <a:rPr lang="ru-RU" dirty="0"/>
              <a:t>	объявления</a:t>
            </a:r>
            <a:br>
              <a:rPr lang="en-US" dirty="0"/>
            </a:br>
            <a:r>
              <a:rPr lang="ru-RU" dirty="0"/>
              <a:t>	инструкции</a:t>
            </a:r>
            <a:br>
              <a:rPr lang="en-US" dirty="0"/>
            </a:br>
            <a:r>
              <a:rPr lang="ru-RU" dirty="0"/>
              <a:t>}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Включено в стандарты С89, С99, С11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Существовали и до </a:t>
            </a:r>
            <a:r>
              <a:rPr lang="en-US" dirty="0">
                <a:solidFill>
                  <a:schemeClr val="bg1"/>
                </a:solidFill>
              </a:rPr>
              <a:t>C89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68008" y="2780928"/>
            <a:ext cx="504056" cy="43204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5464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 err="1"/>
              <a:t>Вариадические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Функции, принимающие переменное число фактических параметров, называются </a:t>
            </a:r>
            <a:r>
              <a:rPr lang="ru-RU" dirty="0" err="1"/>
              <a:t>вариадическими</a:t>
            </a:r>
            <a:endParaRPr lang="ru-RU" dirty="0"/>
          </a:p>
          <a:p>
            <a:endParaRPr lang="ru-RU" dirty="0"/>
          </a:p>
          <a:p>
            <a:r>
              <a:rPr lang="ru-RU" dirty="0"/>
              <a:t>тип имя (список-типов-параметров</a:t>
            </a:r>
            <a:r>
              <a:rPr lang="ru-RU" sz="3500" u="wavyHeavy" dirty="0">
                <a:uFill>
                  <a:solidFill>
                    <a:srgbClr val="92D050"/>
                  </a:solidFill>
                </a:uFill>
              </a:rPr>
              <a:t>, ...</a:t>
            </a:r>
            <a:r>
              <a:rPr lang="ru-RU" dirty="0"/>
              <a:t>)</a:t>
            </a:r>
            <a:br>
              <a:rPr lang="ru-RU" dirty="0"/>
            </a:br>
            <a:r>
              <a:rPr lang="ru-RU" dirty="0"/>
              <a:t>{</a:t>
            </a:r>
            <a:br>
              <a:rPr lang="en-US" dirty="0"/>
            </a:br>
            <a:r>
              <a:rPr lang="ru-RU" dirty="0"/>
              <a:t>	объявления</a:t>
            </a:r>
            <a:br>
              <a:rPr lang="en-US" dirty="0"/>
            </a:br>
            <a:r>
              <a:rPr lang="ru-RU" dirty="0"/>
              <a:t>	инструкции</a:t>
            </a:r>
            <a:br>
              <a:rPr lang="en-US" dirty="0"/>
            </a:br>
            <a:r>
              <a:rPr lang="ru-RU" dirty="0"/>
              <a:t>}</a:t>
            </a:r>
          </a:p>
          <a:p>
            <a:endParaRPr lang="ru-RU" dirty="0"/>
          </a:p>
          <a:p>
            <a:r>
              <a:rPr lang="ru-RU" dirty="0"/>
              <a:t>Включено в стандарты С89, С99, С11</a:t>
            </a:r>
          </a:p>
          <a:p>
            <a:pPr lvl="1"/>
            <a:r>
              <a:rPr lang="ru-RU" dirty="0"/>
              <a:t>Существовали и до </a:t>
            </a:r>
            <a:r>
              <a:rPr lang="en-US" dirty="0"/>
              <a:t>C89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66966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Контроль фактических параметров </a:t>
            </a:r>
            <a:r>
              <a:rPr lang="ru-RU" baseline="30000" dirty="0"/>
              <a:t>повтор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Число аргументов-выражений должно быть &gt;= число параметров до</a:t>
            </a:r>
            <a:r>
              <a:rPr lang="en-US" dirty="0"/>
              <a:t> </a:t>
            </a:r>
            <a:r>
              <a:rPr lang="ru-RU" dirty="0"/>
              <a:t>лексемы </a:t>
            </a:r>
            <a:r>
              <a:rPr lang="en-US" dirty="0"/>
              <a:t>'...'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До лексемы </a:t>
            </a:r>
            <a:r>
              <a:rPr lang="en-US" dirty="0"/>
              <a:t>'...'</a:t>
            </a:r>
            <a:endParaRPr lang="ru-RU" dirty="0"/>
          </a:p>
          <a:p>
            <a:pPr lvl="1"/>
            <a:r>
              <a:rPr lang="ru-RU" dirty="0"/>
              <a:t>Строгая проверка типов и, возможно, неявное преобразование</a:t>
            </a:r>
            <a:r>
              <a:rPr lang="en-US" dirty="0"/>
              <a:t> </a:t>
            </a:r>
            <a:r>
              <a:rPr lang="ru-RU" dirty="0"/>
              <a:t>типов</a:t>
            </a:r>
          </a:p>
          <a:p>
            <a:endParaRPr lang="ru-RU" dirty="0"/>
          </a:p>
          <a:p>
            <a:r>
              <a:rPr lang="ru-RU" dirty="0"/>
              <a:t>После лексемы </a:t>
            </a:r>
            <a:r>
              <a:rPr lang="en-US" dirty="0"/>
              <a:t>'...'</a:t>
            </a:r>
            <a:endParaRPr lang="ru-RU" dirty="0"/>
          </a:p>
          <a:p>
            <a:pPr lvl="1"/>
            <a:r>
              <a:rPr lang="ru-RU" dirty="0"/>
              <a:t>Преобразование float -&gt; double и целочисленное повышение</a:t>
            </a:r>
          </a:p>
          <a:p>
            <a:pPr lvl="1"/>
            <a:r>
              <a:rPr lang="ru-RU" dirty="0"/>
              <a:t>Контроль типов отсутствует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448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Понятие подпрограммы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Подпрограмма – это фрагмент компьютерной программы, который</a:t>
            </a:r>
          </a:p>
          <a:p>
            <a:pPr lvl="1"/>
            <a:r>
              <a:rPr lang="ru-RU" dirty="0"/>
              <a:t>Получает на вход адрес команды и после завершения своей работы передает управление по этому адресу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Кроме адреса команды может иметь и другие вход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Может передавать управление другим подпрограммам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900685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Контроль фактических параметров </a:t>
            </a:r>
            <a:r>
              <a:rPr lang="ru-RU" baseline="30000" dirty="0"/>
              <a:t>повтор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Число аргументов-выражений должно быть &gt;= число параметров до</a:t>
            </a:r>
            <a:r>
              <a:rPr lang="en-US" dirty="0"/>
              <a:t> </a:t>
            </a:r>
            <a:r>
              <a:rPr lang="ru-RU" dirty="0"/>
              <a:t>лексемы </a:t>
            </a:r>
            <a:r>
              <a:rPr lang="en-US" dirty="0"/>
              <a:t>'...'</a:t>
            </a:r>
            <a:endParaRPr lang="ru-RU" dirty="0"/>
          </a:p>
          <a:p>
            <a:endParaRPr lang="ru-RU" dirty="0"/>
          </a:p>
          <a:p>
            <a:r>
              <a:rPr lang="ru-RU" dirty="0"/>
              <a:t>До лексемы </a:t>
            </a:r>
            <a:r>
              <a:rPr lang="en-US" dirty="0"/>
              <a:t>'...'</a:t>
            </a:r>
            <a:endParaRPr lang="ru-RU" dirty="0"/>
          </a:p>
          <a:p>
            <a:pPr lvl="1"/>
            <a:r>
              <a:rPr lang="ru-RU" dirty="0"/>
              <a:t>Строгая проверка типов и, возможно, неявное преобразование</a:t>
            </a:r>
            <a:r>
              <a:rPr lang="en-US" dirty="0"/>
              <a:t> </a:t>
            </a:r>
            <a:r>
              <a:rPr lang="ru-RU" dirty="0"/>
              <a:t>типов</a:t>
            </a:r>
          </a:p>
          <a:p>
            <a:endParaRPr lang="ru-RU" dirty="0"/>
          </a:p>
          <a:p>
            <a:r>
              <a:rPr lang="ru-RU" dirty="0"/>
              <a:t>После лексемы </a:t>
            </a:r>
            <a:r>
              <a:rPr lang="en-US" dirty="0"/>
              <a:t>'...'</a:t>
            </a:r>
            <a:endParaRPr lang="ru-RU" dirty="0"/>
          </a:p>
          <a:p>
            <a:pPr lvl="1"/>
            <a:r>
              <a:rPr lang="ru-RU" dirty="0"/>
              <a:t>Преобразование float -&gt; double и целочисленное повышение</a:t>
            </a:r>
          </a:p>
          <a:p>
            <a:pPr lvl="1"/>
            <a:r>
              <a:rPr lang="ru-RU" dirty="0"/>
              <a:t>Контроль типов отсутствует</a:t>
            </a:r>
          </a:p>
          <a:p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415480" y="4941168"/>
            <a:ext cx="8856984" cy="91440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919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Доступ к фактическим параметрам после </a:t>
            </a:r>
            <a:r>
              <a:rPr lang="en-US" dirty="0"/>
              <a:t>'...'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ru-RU" dirty="0" err="1"/>
              <a:t>stdarg.h</a:t>
            </a:r>
            <a:r>
              <a:rPr lang="ru-RU" dirty="0"/>
              <a:t> (С89) или </a:t>
            </a:r>
            <a:r>
              <a:rPr lang="en-US" dirty="0" err="1"/>
              <a:t>varargs.h</a:t>
            </a:r>
            <a:r>
              <a:rPr lang="ru-RU" dirty="0"/>
              <a:t> (до С89)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434346"/>
              </p:ext>
            </p:extLst>
          </p:nvPr>
        </p:nvGraphicFramePr>
        <p:xfrm>
          <a:off x="609600" y="2557616"/>
          <a:ext cx="109728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0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800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/>
                        <a:t>Действие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va_list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тип данных «стек фактических параметров после </a:t>
                      </a:r>
                      <a:r>
                        <a:rPr lang="en-US" sz="2800" dirty="0"/>
                        <a:t>'...'</a:t>
                      </a:r>
                      <a:r>
                        <a:rPr lang="ru-RU" sz="2800" dirty="0"/>
                        <a:t>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va_start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создание значения типа </a:t>
                      </a:r>
                      <a:r>
                        <a:rPr lang="en-US" sz="2800" dirty="0" err="1"/>
                        <a:t>va_list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va_end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уничтожение значения типа </a:t>
                      </a:r>
                      <a:r>
                        <a:rPr lang="en-US" sz="2800" dirty="0" err="1"/>
                        <a:t>va_list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va_arg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dirty="0"/>
                        <a:t>извлечение очередного элемента из значения типа </a:t>
                      </a:r>
                      <a:r>
                        <a:rPr lang="en-US" sz="2800" dirty="0" err="1"/>
                        <a:t>va_list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va_copy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создание копии значения типа </a:t>
                      </a:r>
                      <a:r>
                        <a:rPr lang="en-US" sz="2800" dirty="0" err="1"/>
                        <a:t>va_list</a:t>
                      </a:r>
                      <a:endParaRPr lang="ru-RU" sz="2800" dirty="0"/>
                    </a:p>
                    <a:p>
                      <a:pPr marL="914400" lvl="1" indent="-457200">
                        <a:buFont typeface="Arial" panose="020B0604020202020204" pitchFamily="34" charset="0"/>
                        <a:buChar char="•"/>
                      </a:pPr>
                      <a:r>
                        <a:rPr lang="ru-RU" sz="2800" dirty="0"/>
                        <a:t>С99 и С11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618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Пример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arg1, ...) {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arg1);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</a:rPr>
              <a:t>for (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</a:rPr>
              <a:t>i = arg1; i &gt;= 0; i = va_arg(ap, int)</a:t>
            </a: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("%d ",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("\n");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main(void) {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(-1); // что будет напечатано?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(5, 2, 14, 84, 97, 15, 24, 48, -1);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(84, 51, -1);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предупреждение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времени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(0.5, -1); // 0.5 -&gt; 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 для 1.5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0;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5882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Пример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&gt;= 0; i = </a:t>
            </a:r>
            <a:r>
              <a:rPr lang="nn-NO" sz="1600" dirty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main(void) {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(-1); // что будет напечатано?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(5, 2, 14, 84, 97, 15, 24, 48, -1);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(84, 51, -1);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предупреждение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времени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(0.5, -1); // 0.5 -&gt; 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 для 1.5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0;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1099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Пример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&gt;= 0; i = </a:t>
            </a:r>
            <a:r>
              <a:rPr lang="nn-NO" sz="1600" dirty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main(void) {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(-1); // что будет напечатано?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(5, 2, 14, 84, 97, 15, 24, 48, -1);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(84, 51, -1);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предупреждение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времени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(0.5, -1); // 0.5 -&gt; 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 для 1.5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return 0;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95400" y="2492896"/>
            <a:ext cx="2232248" cy="6480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3359696" y="3356992"/>
            <a:ext cx="2232248" cy="36004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695400" y="4509120"/>
            <a:ext cx="1368152" cy="36004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95930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Пример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&gt;= 0; i = </a:t>
            </a:r>
            <a:r>
              <a:rPr lang="nn-NO" sz="1600" dirty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(5, 2, 14, 84, 97, 15, 24, 48, -1);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предупреждение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времени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(0.5, -1); // 0.5 -&gt; 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 для 1.5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766057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Пример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&gt;= 0; i = </a:t>
            </a:r>
            <a:r>
              <a:rPr lang="nn-NO" sz="1600" dirty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(5, 2, 14, 84, 97, 15, 24, 48, -1);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(); -- синтаксическая ошибка или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предупреждение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времени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(0.5, -1); // 0.5 -&gt; 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 для 1.5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145925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Пример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&gt;= 0; i = </a:t>
            </a:r>
            <a:r>
              <a:rPr lang="nn-NO" sz="1600" dirty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(5, 2, 14, 84, 97, 15, 24, 48, -1);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(); -- синтаксическая ошибка или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предупреждение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(84, 51); -- ошибка времени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(0.5, -1); // 0.5 -&gt; 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 для 1.5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5081531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Пример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&gt;= 0; i = </a:t>
            </a:r>
            <a:r>
              <a:rPr lang="nn-NO" sz="1600" dirty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(5, 2, 14, 84, 97, 15, 24, 48, -1);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(); -- синтаксическая ошибка или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предупреждение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(84, 51); -- ошибка времени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исполнения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(0.5, -1); // 0.5 -&gt; 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 для 1.5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40377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dirty="0"/>
              <a:t>Пример </a:t>
            </a:r>
            <a:r>
              <a:rPr lang="ru-RU" dirty="0" err="1"/>
              <a:t>вариадической</a:t>
            </a:r>
            <a:r>
              <a:rPr lang="ru-RU" dirty="0"/>
              <a:t> функции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3168" y="1600201"/>
            <a:ext cx="5384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stdarg.h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...)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va_list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nn-NO" sz="1600" dirty="0">
                <a:solidFill>
                  <a:srgbClr val="808080"/>
                </a:solidFill>
                <a:latin typeface="Consolas" panose="020B0609020204030204" pitchFamily="49" charset="0"/>
              </a:rPr>
              <a:t>arg1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; i &gt;= 0; i = </a:t>
            </a:r>
            <a:r>
              <a:rPr lang="nn-NO" sz="1600" dirty="0">
                <a:solidFill>
                  <a:srgbClr val="6F008A"/>
                </a:solidFill>
                <a:latin typeface="Consolas" panose="020B0609020204030204" pitchFamily="49" charset="0"/>
              </a:rPr>
              <a:t>va_arg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(ap,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nn-NO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"%d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6F008A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6F008A"/>
                </a:solidFill>
                <a:latin typeface="Consolas" panose="020B0609020204030204" pitchFamily="49" charset="0"/>
              </a:rPr>
              <a:t>va_end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951984" y="1600201"/>
            <a:ext cx="612068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(-1);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что будет напечатано?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(5, 2, 14, 84, 97, 15, 24, 48, -1);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(); -- синтаксическая ошибка или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предупреждение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(84, 51); -- ошибка времени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исполнения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print_int_args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(0.5, -1);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0.5 -&gt; 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print_int_args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(0.5, 1.5, -1); -- ошибка врем.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//</a:t>
            </a:r>
            <a:r>
              <a:rPr lang="ru-RU" sz="1600" dirty="0">
                <a:solidFill>
                  <a:schemeClr val="bg1"/>
                </a:solidFill>
                <a:latin typeface="Consolas" panose="020B0609020204030204" pitchFamily="49" charset="0"/>
              </a:rPr>
              <a:t> исполнения для 1.5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5506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88306</TotalTime>
  <Words>9623</Words>
  <Application>Microsoft Office PowerPoint</Application>
  <PresentationFormat>Widescreen</PresentationFormat>
  <Paragraphs>1717</Paragraphs>
  <Slides>106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0" baseType="lpstr">
      <vt:lpstr>Arial</vt:lpstr>
      <vt:lpstr>Calibri</vt:lpstr>
      <vt:lpstr>Consolas</vt:lpstr>
      <vt:lpstr>Office Theme</vt:lpstr>
      <vt:lpstr>Функции в программах на языке Си</vt:lpstr>
      <vt:lpstr>План лекции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Понятие подпрограммы</vt:lpstr>
      <vt:lpstr>Граф вызовов, call graph</vt:lpstr>
      <vt:lpstr>Граф вызовов, call graph</vt:lpstr>
      <vt:lpstr>Граф вызовов, call graph</vt:lpstr>
      <vt:lpstr>Граф вызовов, call graph</vt:lpstr>
      <vt:lpstr>Граф вызовов, call graph</vt:lpstr>
      <vt:lpstr>Стековый кадр, stack frame</vt:lpstr>
      <vt:lpstr>Стековый кадр, stack frame</vt:lpstr>
      <vt:lpstr>Стековый кадр, stack frame</vt:lpstr>
      <vt:lpstr>Стековый кадр, stack frame</vt:lpstr>
      <vt:lpstr>Стек вызовов, call stack</vt:lpstr>
      <vt:lpstr>Стек вызовов, call stack</vt:lpstr>
      <vt:lpstr>Стек вызовов, call stack</vt:lpstr>
      <vt:lpstr>Стек вызовов, call stack</vt:lpstr>
      <vt:lpstr>Порядок стековых кадров в памяти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Вызов подпрограммы – замедленная съёмка</vt:lpstr>
      <vt:lpstr>Пример в картинках</vt:lpstr>
      <vt:lpstr>Пример в картинках</vt:lpstr>
      <vt:lpstr>Пример в картинках</vt:lpstr>
      <vt:lpstr>Пример в картинках</vt:lpstr>
      <vt:lpstr>Пример в картинках</vt:lpstr>
      <vt:lpstr>Пример в картинках</vt:lpstr>
      <vt:lpstr>Массив на стеке – это серьёзно</vt:lpstr>
      <vt:lpstr>Массив на стеке – это серьёзно</vt:lpstr>
      <vt:lpstr>Массив на стеке – это очень серьёзно</vt:lpstr>
      <vt:lpstr>Массив на стеке – это очень серьёзно</vt:lpstr>
      <vt:lpstr>Описание функций на языке Си h = 10Km</vt:lpstr>
      <vt:lpstr>Описание функций на языке Си h = 10Km</vt:lpstr>
      <vt:lpstr>Описание функций на языке Си h = 10Km</vt:lpstr>
      <vt:lpstr>Описание функций на языке Си h = 10Km</vt:lpstr>
      <vt:lpstr>Описание функций на языке Си h = 10Km</vt:lpstr>
      <vt:lpstr>Описание функций на языке Си h = 10Km</vt:lpstr>
      <vt:lpstr>Описание функций на языке Си h = 10Km</vt:lpstr>
      <vt:lpstr>Прототип до и после C89 h = 10Km</vt:lpstr>
      <vt:lpstr>Прототип до и после C89 h = 10Km</vt:lpstr>
      <vt:lpstr>Прототип до и после C89 h = 10Km</vt:lpstr>
      <vt:lpstr>Прототип до и после C89 h = 10Km</vt:lpstr>
      <vt:lpstr>Прототип до и после C89 h = 10Km</vt:lpstr>
      <vt:lpstr>Прототип до и после C89 h = 10Km</vt:lpstr>
      <vt:lpstr>Прототип до и после C89 h = 10Km</vt:lpstr>
      <vt:lpstr>Прототип до и после C89 h = 10Km</vt:lpstr>
      <vt:lpstr>Вызов функции</vt:lpstr>
      <vt:lpstr>Вызов функции</vt:lpstr>
      <vt:lpstr>Вызов функции</vt:lpstr>
      <vt:lpstr>Вызов функции</vt:lpstr>
      <vt:lpstr>Вызов функции</vt:lpstr>
      <vt:lpstr>Вызов функции</vt:lpstr>
      <vt:lpstr>Вызов функции</vt:lpstr>
      <vt:lpstr>Вызов функции</vt:lpstr>
      <vt:lpstr>Завершение работы функции</vt:lpstr>
      <vt:lpstr>Завершение работы функции</vt:lpstr>
      <vt:lpstr>Завершение работы функции</vt:lpstr>
      <vt:lpstr>Завершение работы функции</vt:lpstr>
      <vt:lpstr>Завершение работы функции</vt:lpstr>
      <vt:lpstr>Завершение работы функции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Примеры описания и вызова функций</vt:lpstr>
      <vt:lpstr>Интерфейс программы и ОС</vt:lpstr>
      <vt:lpstr>Интерфейс программы и ОС</vt:lpstr>
      <vt:lpstr>Интерфейс программы и ОС</vt:lpstr>
      <vt:lpstr>Прототипы функции main</vt:lpstr>
      <vt:lpstr>Вариадические функции</vt:lpstr>
      <vt:lpstr>Вариадические функции</vt:lpstr>
      <vt:lpstr>Вариадические функции</vt:lpstr>
      <vt:lpstr>Вариадические функции</vt:lpstr>
      <vt:lpstr>Вариадические функции</vt:lpstr>
      <vt:lpstr>Контроль фактических параметров повтор</vt:lpstr>
      <vt:lpstr>Контроль фактических параметров повтор</vt:lpstr>
      <vt:lpstr>Доступ к фактическим параметрам после '...'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Пример вариадической функции</vt:lpstr>
      <vt:lpstr>Чего не могут вариадические функции?</vt:lpstr>
      <vt:lpstr>Чего не могут вариадические функции?</vt:lpstr>
      <vt:lpstr>Чего не могут вариадические функции?</vt:lpstr>
      <vt:lpstr>Чего не могут вариадические функции?</vt:lpstr>
      <vt:lpstr>Заключение</vt:lpstr>
      <vt:lpstr>PowerPoint Presentation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535</cp:revision>
  <dcterms:created xsi:type="dcterms:W3CDTF">2012-09-17T07:39:46Z</dcterms:created>
  <dcterms:modified xsi:type="dcterms:W3CDTF">2023-09-26T05:16:17Z</dcterms:modified>
</cp:coreProperties>
</file>