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5"/>
  </p:notesMasterIdLst>
  <p:sldIdLst>
    <p:sldId id="256" r:id="rId2"/>
    <p:sldId id="257" r:id="rId3"/>
    <p:sldId id="391" r:id="rId4"/>
    <p:sldId id="408" r:id="rId5"/>
    <p:sldId id="409" r:id="rId6"/>
    <p:sldId id="410" r:id="rId7"/>
    <p:sldId id="432" r:id="rId8"/>
    <p:sldId id="433" r:id="rId9"/>
    <p:sldId id="434" r:id="rId10"/>
    <p:sldId id="435" r:id="rId11"/>
    <p:sldId id="412" r:id="rId12"/>
    <p:sldId id="481" r:id="rId13"/>
    <p:sldId id="482" r:id="rId14"/>
    <p:sldId id="483" r:id="rId15"/>
    <p:sldId id="484" r:id="rId16"/>
    <p:sldId id="485" r:id="rId17"/>
    <p:sldId id="487" r:id="rId18"/>
    <p:sldId id="420" r:id="rId19"/>
    <p:sldId id="486" r:id="rId20"/>
    <p:sldId id="488" r:id="rId21"/>
    <p:sldId id="489" r:id="rId22"/>
    <p:sldId id="494" r:id="rId23"/>
    <p:sldId id="495" r:id="rId24"/>
    <p:sldId id="496" r:id="rId25"/>
    <p:sldId id="497" r:id="rId26"/>
    <p:sldId id="498" r:id="rId27"/>
    <p:sldId id="499" r:id="rId28"/>
    <p:sldId id="375" r:id="rId29"/>
    <p:sldId id="421" r:id="rId30"/>
    <p:sldId id="422" r:id="rId31"/>
    <p:sldId id="423" r:id="rId32"/>
    <p:sldId id="424" r:id="rId33"/>
    <p:sldId id="350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340" r:id="rId42"/>
    <p:sldId id="341" r:id="rId43"/>
    <p:sldId id="342" r:id="rId44"/>
    <p:sldId id="339" r:id="rId45"/>
    <p:sldId id="344" r:id="rId46"/>
    <p:sldId id="451" r:id="rId47"/>
    <p:sldId id="452" r:id="rId48"/>
    <p:sldId id="453" r:id="rId49"/>
    <p:sldId id="454" r:id="rId50"/>
    <p:sldId id="455" r:id="rId51"/>
    <p:sldId id="355" r:id="rId52"/>
    <p:sldId id="356" r:id="rId53"/>
    <p:sldId id="456" r:id="rId54"/>
    <p:sldId id="457" r:id="rId55"/>
    <p:sldId id="458" r:id="rId56"/>
    <p:sldId id="459" r:id="rId57"/>
    <p:sldId id="460" r:id="rId58"/>
    <p:sldId id="461" r:id="rId59"/>
    <p:sldId id="357" r:id="rId60"/>
    <p:sldId id="462" r:id="rId61"/>
    <p:sldId id="463" r:id="rId62"/>
    <p:sldId id="464" r:id="rId63"/>
    <p:sldId id="465" r:id="rId64"/>
    <p:sldId id="359" r:id="rId65"/>
    <p:sldId id="466" r:id="rId66"/>
    <p:sldId id="467" r:id="rId67"/>
    <p:sldId id="468" r:id="rId68"/>
    <p:sldId id="469" r:id="rId69"/>
    <p:sldId id="358" r:id="rId70"/>
    <p:sldId id="470" r:id="rId71"/>
    <p:sldId id="471" r:id="rId72"/>
    <p:sldId id="472" r:id="rId73"/>
    <p:sldId id="473" r:id="rId74"/>
    <p:sldId id="436" r:id="rId75"/>
    <p:sldId id="474" r:id="rId76"/>
    <p:sldId id="475" r:id="rId77"/>
    <p:sldId id="476" r:id="rId78"/>
    <p:sldId id="477" r:id="rId79"/>
    <p:sldId id="354" r:id="rId80"/>
    <p:sldId id="437" r:id="rId81"/>
    <p:sldId id="438" r:id="rId82"/>
    <p:sldId id="439" r:id="rId83"/>
    <p:sldId id="440" r:id="rId84"/>
    <p:sldId id="353" r:id="rId85"/>
    <p:sldId id="441" r:id="rId86"/>
    <p:sldId id="442" r:id="rId87"/>
    <p:sldId id="443" r:id="rId88"/>
    <p:sldId id="444" r:id="rId89"/>
    <p:sldId id="445" r:id="rId90"/>
    <p:sldId id="446" r:id="rId91"/>
    <p:sldId id="447" r:id="rId92"/>
    <p:sldId id="343" r:id="rId93"/>
    <p:sldId id="352" r:id="rId94"/>
    <p:sldId id="448" r:id="rId95"/>
    <p:sldId id="449" r:id="rId96"/>
    <p:sldId id="450" r:id="rId97"/>
    <p:sldId id="479" r:id="rId98"/>
    <p:sldId id="377" r:id="rId99"/>
    <p:sldId id="392" r:id="rId100"/>
    <p:sldId id="376" r:id="rId101"/>
    <p:sldId id="378" r:id="rId102"/>
    <p:sldId id="379" r:id="rId103"/>
    <p:sldId id="381" r:id="rId104"/>
    <p:sldId id="380" r:id="rId105"/>
    <p:sldId id="382" r:id="rId106"/>
    <p:sldId id="383" r:id="rId107"/>
    <p:sldId id="384" r:id="rId108"/>
    <p:sldId id="385" r:id="rId109"/>
    <p:sldId id="386" r:id="rId110"/>
    <p:sldId id="387" r:id="rId111"/>
    <p:sldId id="388" r:id="rId112"/>
    <p:sldId id="389" r:id="rId113"/>
    <p:sldId id="390" r:id="rId114"/>
    <p:sldId id="393" r:id="rId115"/>
    <p:sldId id="400" r:id="rId116"/>
    <p:sldId id="401" r:id="rId117"/>
    <p:sldId id="402" r:id="rId118"/>
    <p:sldId id="403" r:id="rId119"/>
    <p:sldId id="404" r:id="rId120"/>
    <p:sldId id="405" r:id="rId121"/>
    <p:sldId id="406" r:id="rId122"/>
    <p:sldId id="407" r:id="rId123"/>
    <p:sldId id="374" r:id="rId1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BB53-0814-42BF-9B93-4FC15E88B468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A073-A9EB-475A-BD0B-509EDD6FDFF4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B62-3F14-4981-87D7-BBE161508939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9380-1CDA-4480-84FA-5AC15036C02B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9CA-79F1-4723-9E0B-AC5A367C9E54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CE64-84D5-4DF1-9C06-FEA53BC747AD}" type="datetime1">
              <a:rPr lang="ru-RU" smtClean="0"/>
              <a:t>16.10.2023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E4E9-E782-4BE4-B47D-4D373834D24E}" type="datetime1">
              <a:rPr lang="ru-RU" smtClean="0"/>
              <a:t>16.10.2023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067-811C-4009-98CC-3D4CF30F5548}" type="datetime1">
              <a:rPr lang="ru-RU" smtClean="0"/>
              <a:t>16.10.2023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01D-8E5F-4CB5-8F92-766231BF944F}" type="datetime1">
              <a:rPr lang="ru-RU" smtClean="0"/>
              <a:t>16.10.2023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78F7-9EA6-4ABC-8EC5-DE073D6BFD42}" type="datetime1">
              <a:rPr lang="ru-RU" smtClean="0"/>
              <a:t>16.10.2023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330-6A84-473F-9F28-9B91D0A7AE78}" type="datetime1">
              <a:rPr lang="ru-RU" smtClean="0"/>
              <a:t>16.10.2023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62D4-F27F-4100-B5DA-E0D301E30DF7}" type="datetime1">
              <a:rPr lang="ru-RU" smtClean="0"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Выражения </a:t>
            </a:r>
            <a:r>
              <a:rPr lang="ru-RU"/>
              <a:t>языка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</a:t>
            </a:r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</a:t>
            </a:r>
          </a:p>
          <a:p>
            <a:endParaRPr lang="ru-RU" dirty="0"/>
          </a:p>
          <a:p>
            <a:r>
              <a:rPr lang="ru-RU" dirty="0"/>
              <a:t>Идентификаторы</a:t>
            </a:r>
          </a:p>
          <a:p>
            <a:endParaRPr lang="ru-RU" dirty="0"/>
          </a:p>
          <a:p>
            <a:r>
              <a:rPr lang="ru-RU" dirty="0"/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572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элементу массива</a:t>
            </a:r>
            <a:r>
              <a:rPr lang="en-US" dirty="0"/>
              <a:t> A[k]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969378"/>
              </p:ext>
            </p:extLst>
          </p:nvPr>
        </p:nvGraphicFramePr>
        <p:xfrm>
          <a:off x="630841" y="1602000"/>
          <a:ext cx="10972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имеет тип </a:t>
                      </a:r>
                      <a:r>
                        <a:rPr lang="en-US" dirty="0"/>
                        <a:t>T*, </a:t>
                      </a:r>
                      <a:r>
                        <a:rPr lang="ru-RU" dirty="0"/>
                        <a:t>выражение </a:t>
                      </a:r>
                      <a:r>
                        <a:rPr lang="en-US" dirty="0"/>
                        <a:t>k </a:t>
                      </a:r>
                      <a:r>
                        <a:rPr lang="ru-RU" dirty="0"/>
                        <a:t>имеет целочисленный</a:t>
                      </a:r>
                      <a:r>
                        <a:rPr lang="ru-RU" baseline="0" dirty="0"/>
                        <a:t>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</a:t>
                      </a:r>
                      <a:r>
                        <a:rPr lang="ru-RU" baseline="0" dirty="0"/>
                        <a:t>начение, начиная с адреса </a:t>
                      </a:r>
                      <a:r>
                        <a:rPr lang="en-US" dirty="0"/>
                        <a:t>A + k*</a:t>
                      </a:r>
                      <a:r>
                        <a:rPr lang="ru-RU" dirty="0"/>
                        <a:t>размер</a:t>
                      </a:r>
                      <a:r>
                        <a:rPr lang="en-US" dirty="0"/>
                        <a:t>(T)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 по адресам </a:t>
                      </a:r>
                      <a:r>
                        <a:rPr lang="en-US" dirty="0"/>
                        <a:t>[A + </a:t>
                      </a:r>
                      <a:r>
                        <a:rPr lang="ru-RU" dirty="0"/>
                        <a:t>размер</a:t>
                      </a:r>
                      <a:r>
                        <a:rPr lang="en-US" dirty="0"/>
                        <a:t>(T)*k, A + </a:t>
                      </a:r>
                      <a:r>
                        <a:rPr lang="ru-RU" dirty="0"/>
                        <a:t>размер</a:t>
                      </a:r>
                      <a:r>
                        <a:rPr lang="en-US" dirty="0"/>
                        <a:t>(T)*(k+1) - 1</a:t>
                      </a:r>
                      <a:r>
                        <a:rPr lang="en-US" baseline="0" dirty="0"/>
                        <a:t> ]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доступна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</a:t>
                      </a:r>
                      <a:r>
                        <a:rPr lang="ru-RU" baseline="0" dirty="0"/>
                        <a:t> ей присвоено значение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адрес 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кратен </a:t>
                      </a:r>
                      <a:r>
                        <a:rPr lang="en-US" baseline="0" dirty="0" err="1"/>
                        <a:t>alignof</a:t>
                      </a:r>
                      <a:r>
                        <a:rPr lang="ru-RU" baseline="0" dirty="0"/>
                        <a:t>(Т)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Очередность вычисления А и 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Нарушены условия </a:t>
                      </a:r>
                      <a:r>
                        <a:rPr lang="en-US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6839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276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 </a:t>
            </a:r>
            <a:r>
              <a:rPr lang="en-US" dirty="0"/>
              <a:t>f(…)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606300"/>
              </p:ext>
            </p:extLst>
          </p:nvPr>
        </p:nvGraphicFramePr>
        <p:xfrm>
          <a:off x="609600" y="1602000"/>
          <a:ext cx="10972800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baseline="0" dirty="0"/>
                        <a:t>f </a:t>
                      </a:r>
                      <a:r>
                        <a:rPr lang="ru-RU" baseline="0" dirty="0"/>
                        <a:t>– функция или указатель на функцию</a:t>
                      </a:r>
                    </a:p>
                    <a:p>
                      <a:r>
                        <a:rPr lang="ru-RU" baseline="0" dirty="0"/>
                        <a:t>Типы фактических параметров можно неявно преобразовать к типам формальных параметров </a:t>
                      </a:r>
                      <a:r>
                        <a:rPr lang="en-US" baseline="0" dirty="0"/>
                        <a:t>f -- </a:t>
                      </a:r>
                      <a:r>
                        <a:rPr lang="ru-RU" baseline="0" dirty="0"/>
                        <a:t>см. 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 описания </a:t>
                      </a:r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Вычисление </a:t>
                      </a:r>
                      <a:r>
                        <a:rPr lang="ru-RU" baseline="0" dirty="0"/>
                        <a:t>выражений в </a:t>
                      </a:r>
                      <a:r>
                        <a:rPr lang="en-US" baseline="0" dirty="0"/>
                        <a:t>...</a:t>
                      </a:r>
                      <a:r>
                        <a:rPr lang="ru-RU" baseline="0" dirty="0"/>
                        <a:t>, в</a:t>
                      </a:r>
                      <a:r>
                        <a:rPr lang="ru-RU" dirty="0"/>
                        <a:t>ычисление выражения </a:t>
                      </a:r>
                      <a:r>
                        <a:rPr lang="en-US" dirty="0"/>
                        <a:t>f</a:t>
                      </a:r>
                      <a:r>
                        <a:rPr lang="ru-RU" dirty="0"/>
                        <a:t>, исполнение тела </a:t>
                      </a:r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Создание стекового кадра на время работы тела </a:t>
                      </a:r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памяти для стекового кадра; содержимое памяти по адресу </a:t>
                      </a:r>
                      <a:r>
                        <a:rPr lang="en-US" baseline="0" dirty="0"/>
                        <a:t>f </a:t>
                      </a:r>
                      <a:r>
                        <a:rPr lang="ru-RU" baseline="0" dirty="0"/>
                        <a:t>доступно для исполнения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Одно из неявных преобразований к типам параметров </a:t>
                      </a:r>
                      <a:r>
                        <a:rPr lang="en-US" dirty="0"/>
                        <a:t>f </a:t>
                      </a:r>
                      <a:r>
                        <a:rPr lang="ru-RU" dirty="0"/>
                        <a:t>является </a:t>
                      </a: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Очередность вычисления фактических параметров</a:t>
                      </a:r>
                      <a:r>
                        <a:rPr lang="ru-RU" baseline="0" dirty="0"/>
                        <a:t> и выражения </a:t>
                      </a:r>
                      <a:r>
                        <a:rPr lang="en-US" baseline="0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Нарушено </a:t>
                      </a:r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8759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8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элементу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 </a:t>
            </a:r>
            <a:r>
              <a:rPr lang="en-US" dirty="0" err="1"/>
              <a:t>s.x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785787"/>
              </p:ext>
            </p:extLst>
          </p:nvPr>
        </p:nvGraphicFramePr>
        <p:xfrm>
          <a:off x="609600" y="1602000"/>
          <a:ext cx="109728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4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Тип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 -- </a:t>
                      </a:r>
                      <a:r>
                        <a:rPr lang="en-US" dirty="0"/>
                        <a:t>struct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union, x – </a:t>
                      </a:r>
                      <a:r>
                        <a:rPr lang="ru-RU" dirty="0"/>
                        <a:t>имя</a:t>
                      </a:r>
                      <a:r>
                        <a:rPr lang="ru-RU" baseline="0" dirty="0"/>
                        <a:t> элемента этом </a:t>
                      </a:r>
                      <a:r>
                        <a:rPr lang="en-US" baseline="0" dirty="0"/>
                        <a:t>struct </a:t>
                      </a:r>
                      <a:r>
                        <a:rPr lang="ru-RU" baseline="0" dirty="0"/>
                        <a:t>или </a:t>
                      </a:r>
                      <a:r>
                        <a:rPr lang="en-US" baseline="0" dirty="0"/>
                        <a:t>union</a:t>
                      </a:r>
                      <a:r>
                        <a:rPr lang="ru-RU" baseline="0" dirty="0"/>
                        <a:t> -- см. лекцию про 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элемента с именем</a:t>
                      </a:r>
                      <a:r>
                        <a:rPr lang="en-US" baseline="0" dirty="0"/>
                        <a:t> x</a:t>
                      </a:r>
                      <a:r>
                        <a:rPr lang="ru-RU" baseline="0" dirty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элемента с именем х в значении выражения </a:t>
                      </a:r>
                      <a:r>
                        <a:rPr lang="en-US" dirty="0"/>
                        <a:t>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Элементу с именем х в значении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 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Нарушено </a:t>
                      </a:r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4163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элементу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 </a:t>
            </a:r>
            <a:r>
              <a:rPr lang="en-US" dirty="0" err="1"/>
              <a:t>sptr</a:t>
            </a:r>
            <a:r>
              <a:rPr lang="en-US" dirty="0"/>
              <a:t>-&gt;x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617143"/>
              </p:ext>
            </p:extLst>
          </p:nvPr>
        </p:nvGraphicFramePr>
        <p:xfrm>
          <a:off x="609600" y="1602000"/>
          <a:ext cx="109728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dirty="0" err="1"/>
                        <a:t>sptr</a:t>
                      </a:r>
                      <a:r>
                        <a:rPr lang="en-US" dirty="0"/>
                        <a:t> -- </a:t>
                      </a:r>
                      <a:r>
                        <a:rPr lang="ru-RU" dirty="0"/>
                        <a:t>указатель на </a:t>
                      </a:r>
                      <a:r>
                        <a:rPr lang="en-US" dirty="0"/>
                        <a:t>struct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union, x – </a:t>
                      </a:r>
                      <a:r>
                        <a:rPr lang="ru-RU" dirty="0"/>
                        <a:t>имя</a:t>
                      </a:r>
                      <a:r>
                        <a:rPr lang="ru-RU" baseline="0" dirty="0"/>
                        <a:t> элемента в этом </a:t>
                      </a:r>
                      <a:r>
                        <a:rPr lang="en-US" baseline="0" dirty="0"/>
                        <a:t>struct </a:t>
                      </a:r>
                      <a:r>
                        <a:rPr lang="ru-RU" baseline="0" dirty="0"/>
                        <a:t>или </a:t>
                      </a:r>
                      <a:r>
                        <a:rPr lang="en-US" baseline="0" dirty="0"/>
                        <a:t>union</a:t>
                      </a:r>
                      <a:r>
                        <a:rPr lang="ru-RU" baseline="0" dirty="0"/>
                        <a:t> -- см. лекцию про 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элемента с именем</a:t>
                      </a:r>
                      <a:r>
                        <a:rPr lang="en-US" baseline="0" dirty="0"/>
                        <a:t> 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элемента с именем х в значении,</a:t>
                      </a:r>
                      <a:r>
                        <a:rPr lang="ru-RU" baseline="0" dirty="0"/>
                        <a:t> хранящемся под адресу, равному значению</a:t>
                      </a:r>
                      <a:r>
                        <a:rPr lang="ru-RU" dirty="0"/>
                        <a:t> выражения </a:t>
                      </a:r>
                      <a:r>
                        <a:rPr lang="en-US" dirty="0" err="1"/>
                        <a:t>sptr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Элементу с именем х в значении, хранящемся по адресу,</a:t>
                      </a:r>
                      <a:r>
                        <a:rPr lang="ru-RU" baseline="0" dirty="0"/>
                        <a:t> равному</a:t>
                      </a:r>
                      <a:r>
                        <a:rPr lang="ru-RU" dirty="0"/>
                        <a:t> значению выражения </a:t>
                      </a:r>
                      <a:r>
                        <a:rPr lang="en-US" dirty="0" err="1"/>
                        <a:t>sptr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присвоено значение</a:t>
                      </a:r>
                      <a:r>
                        <a:rPr lang="en-US" dirty="0"/>
                        <a:t>; </a:t>
                      </a:r>
                      <a:r>
                        <a:rPr lang="ru-RU" dirty="0"/>
                        <a:t>память по адресу </a:t>
                      </a:r>
                      <a:r>
                        <a:rPr lang="en-US" dirty="0" err="1"/>
                        <a:t>sptr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доступна для чтения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Нарушено </a:t>
                      </a:r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307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Постфиксный инкремент/декремент </a:t>
            </a:r>
            <a:r>
              <a:rPr lang="en-US" dirty="0"/>
              <a:t>k++, k--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104</a:t>
            </a:fld>
            <a:endParaRPr lang="ru-RU"/>
          </a:p>
        </p:txBody>
      </p:sp>
      <p:graphicFrame>
        <p:nvGraphicFramePr>
          <p:cNvPr id="6" name="Объект 3">
            <a:extLst>
              <a:ext uri="{FF2B5EF4-FFF2-40B4-BE49-F238E27FC236}">
                <a16:creationId xmlns:a16="http://schemas.microsoft.com/office/drawing/2014/main" id="{8E020420-5DC3-4941-9E93-8380114CA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592742"/>
              </p:ext>
            </p:extLst>
          </p:nvPr>
        </p:nvGraphicFramePr>
        <p:xfrm>
          <a:off x="609600" y="1602000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</a:t>
                      </a:r>
                      <a:r>
                        <a:rPr lang="ru-RU" baseline="0" dirty="0"/>
                        <a:t> </a:t>
                      </a:r>
                      <a:r>
                        <a:rPr lang="en-US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целый, указатель или вещественное, является </a:t>
                      </a:r>
                      <a:r>
                        <a:rPr lang="en-US" baseline="0" dirty="0"/>
                        <a:t>l-value – </a:t>
                      </a:r>
                      <a:r>
                        <a:rPr lang="ru-RU" baseline="0" dirty="0"/>
                        <a:t>см. эту лекцию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baseline="0" dirty="0"/>
                        <a:t>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</a:t>
                      </a:r>
                      <a:r>
                        <a:rPr lang="en-US" dirty="0"/>
                        <a:t>k++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 -- </a:t>
                      </a:r>
                      <a:r>
                        <a:rPr lang="en-US" baseline="0" dirty="0"/>
                        <a:t>k = k + 1, </a:t>
                      </a: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k-- </a:t>
                      </a:r>
                      <a:r>
                        <a:rPr lang="ru-RU" baseline="0" dirty="0"/>
                        <a:t>-- </a:t>
                      </a:r>
                      <a:r>
                        <a:rPr lang="en-US" baseline="0" dirty="0"/>
                        <a:t>k = k - 1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Память, хранящая</a:t>
                      </a:r>
                      <a:r>
                        <a:rPr lang="ru-RU" baseline="0" dirty="0"/>
                        <a:t> значение выражения </a:t>
                      </a:r>
                      <a:r>
                        <a:rPr lang="en-US" baseline="0" dirty="0"/>
                        <a:t>k</a:t>
                      </a:r>
                      <a:r>
                        <a:rPr lang="ru-RU" baseline="0" dirty="0"/>
                        <a:t>, доступна для чтения и записи 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Момент проявления побочного эффекта – см. эту лекцию про точки следования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Нарушено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119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инкремент/декремент </a:t>
            </a:r>
            <a:r>
              <a:rPr lang="en-US" dirty="0"/>
              <a:t>++k, --k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времени компиляции</a:t>
            </a:r>
            <a:endParaRPr lang="en-US" dirty="0"/>
          </a:p>
          <a:p>
            <a:pPr lvl="1"/>
            <a:r>
              <a:rPr lang="en-US" dirty="0"/>
              <a:t>k </a:t>
            </a:r>
            <a:r>
              <a:rPr lang="ru-RU" dirty="0"/>
              <a:t>имеет целочисленный тип</a:t>
            </a:r>
          </a:p>
          <a:p>
            <a:pPr lvl="1"/>
            <a:r>
              <a:rPr lang="en-US" dirty="0"/>
              <a:t>k </a:t>
            </a:r>
            <a:r>
              <a:rPr lang="ru-RU" dirty="0"/>
              <a:t>является</a:t>
            </a:r>
            <a:r>
              <a:rPr lang="en-US" dirty="0"/>
              <a:t> l-value</a:t>
            </a:r>
            <a:endParaRPr lang="ru-RU" dirty="0"/>
          </a:p>
          <a:p>
            <a:r>
              <a:rPr lang="ru-RU" dirty="0"/>
              <a:t>Выражения </a:t>
            </a:r>
            <a:r>
              <a:rPr lang="en-US" dirty="0"/>
              <a:t>++k</a:t>
            </a:r>
            <a:r>
              <a:rPr lang="ru-RU" dirty="0"/>
              <a:t> и</a:t>
            </a:r>
            <a:r>
              <a:rPr lang="en-US" dirty="0"/>
              <a:t> --k </a:t>
            </a:r>
            <a:r>
              <a:rPr lang="ru-RU" dirty="0"/>
              <a:t>имеют тот же тип, что </a:t>
            </a:r>
            <a:r>
              <a:rPr lang="en-US" dirty="0"/>
              <a:t>k</a:t>
            </a:r>
          </a:p>
          <a:p>
            <a:r>
              <a:rPr lang="ru-RU" dirty="0"/>
              <a:t>Значение </a:t>
            </a:r>
            <a:r>
              <a:rPr lang="en-US" dirty="0"/>
              <a:t>++k</a:t>
            </a:r>
            <a:r>
              <a:rPr lang="ru-RU" dirty="0"/>
              <a:t> = </a:t>
            </a:r>
            <a:r>
              <a:rPr lang="en-US" dirty="0"/>
              <a:t>k + 1</a:t>
            </a:r>
            <a:r>
              <a:rPr lang="ru-RU" dirty="0"/>
              <a:t>, значение </a:t>
            </a:r>
            <a:r>
              <a:rPr lang="en-US" dirty="0"/>
              <a:t>k-- </a:t>
            </a:r>
            <a:r>
              <a:rPr lang="ru-RU" dirty="0"/>
              <a:t>= </a:t>
            </a:r>
            <a:r>
              <a:rPr lang="en-US" dirty="0"/>
              <a:t>k - 1</a:t>
            </a:r>
          </a:p>
          <a:p>
            <a:r>
              <a:rPr lang="ru-RU" dirty="0"/>
              <a:t>Побочный эффект – </a:t>
            </a:r>
            <a:r>
              <a:rPr lang="en-US" dirty="0"/>
              <a:t>k = k + 1 </a:t>
            </a:r>
            <a:r>
              <a:rPr lang="ru-RU" dirty="0"/>
              <a:t>или </a:t>
            </a:r>
            <a:r>
              <a:rPr lang="en-US" dirty="0"/>
              <a:t>k = k - 1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263820"/>
              </p:ext>
            </p:extLst>
          </p:nvPr>
        </p:nvGraphicFramePr>
        <p:xfrm>
          <a:off x="609600" y="1600200"/>
          <a:ext cx="109728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 </a:t>
                      </a:r>
                      <a:r>
                        <a:rPr lang="en-US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целый, указатель или вещественное, является </a:t>
                      </a:r>
                      <a:r>
                        <a:rPr lang="en-US" baseline="0" dirty="0"/>
                        <a:t>l-value – </a:t>
                      </a:r>
                      <a:r>
                        <a:rPr lang="ru-RU" baseline="0" dirty="0"/>
                        <a:t>см. эту лекцию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baseline="0" dirty="0"/>
                        <a:t>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</a:t>
                      </a:r>
                      <a:r>
                        <a:rPr lang="en-US" dirty="0"/>
                        <a:t>++k -- k + 1, </a:t>
                      </a:r>
                      <a:r>
                        <a:rPr lang="ru-RU" dirty="0"/>
                        <a:t>для </a:t>
                      </a:r>
                      <a:r>
                        <a:rPr lang="en-US" dirty="0"/>
                        <a:t>--k -- k –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</a:t>
                      </a:r>
                      <a:r>
                        <a:rPr lang="en-US" dirty="0"/>
                        <a:t>++k </a:t>
                      </a:r>
                      <a:r>
                        <a:rPr lang="en-US" baseline="0" dirty="0"/>
                        <a:t>-- k = k + 1, </a:t>
                      </a: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--k -- k = k - 1 </a:t>
                      </a:r>
                      <a:r>
                        <a:rPr lang="ru-RU" baseline="0" dirty="0"/>
                        <a:t>к моменту вычисления значения выражения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Память, хранящая</a:t>
                      </a:r>
                      <a:r>
                        <a:rPr lang="ru-RU" baseline="0" dirty="0"/>
                        <a:t> значение выражения </a:t>
                      </a:r>
                      <a:r>
                        <a:rPr lang="en-US" baseline="0" dirty="0"/>
                        <a:t>k</a:t>
                      </a:r>
                      <a:r>
                        <a:rPr lang="ru-RU" baseline="0" dirty="0"/>
                        <a:t>, доступна для чтения и записи 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Нарушено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897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Размер</a:t>
            </a:r>
            <a:r>
              <a:rPr lang="en-US" dirty="0"/>
              <a:t> </a:t>
            </a:r>
            <a:r>
              <a:rPr lang="ru-RU" dirty="0"/>
              <a:t>значения или типа </a:t>
            </a:r>
            <a:r>
              <a:rPr lang="en-US" dirty="0" err="1"/>
              <a:t>sizeof</a:t>
            </a:r>
            <a:r>
              <a:rPr lang="en-US" dirty="0"/>
              <a:t> 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010834"/>
              </p:ext>
            </p:extLst>
          </p:nvPr>
        </p:nvGraphicFramePr>
        <p:xfrm>
          <a:off x="609600" y="1602000"/>
          <a:ext cx="10972800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-- выражение или конструкция вида (</a:t>
                      </a:r>
                      <a:r>
                        <a:rPr lang="en-US" i="0" baseline="0" dirty="0"/>
                        <a:t>T</a:t>
                      </a:r>
                      <a:r>
                        <a:rPr lang="ru-RU" baseline="0" dirty="0"/>
                        <a:t>), где </a:t>
                      </a:r>
                      <a:r>
                        <a:rPr lang="en-US" baseline="0" dirty="0"/>
                        <a:t>T -- </a:t>
                      </a:r>
                      <a:r>
                        <a:rPr lang="ru-RU" baseline="0" dirty="0"/>
                        <a:t>имя и объявитель типа (например, </a:t>
                      </a:r>
                      <a:r>
                        <a:rPr lang="en-US" baseline="0" dirty="0"/>
                        <a:t>int, void*, char (*)[10] </a:t>
                      </a:r>
                      <a:r>
                        <a:rPr lang="ru-RU" baseline="0" dirty="0"/>
                        <a:t>и т.п.)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size_t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(определён в </a:t>
                      </a:r>
                      <a:r>
                        <a:rPr lang="en-US" baseline="0" dirty="0" err="1"/>
                        <a:t>stddef.h</a:t>
                      </a:r>
                      <a:r>
                        <a:rPr lang="ru-RU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Число байтов, нужное для хранения значений типа, который имеет выражение х, или типа </a:t>
                      </a:r>
                      <a:r>
                        <a:rPr lang="en-US" baseline="0" dirty="0"/>
                        <a:t>T</a:t>
                      </a:r>
                      <a:endParaRPr lang="ru-RU" baseline="0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/>
                        <a:t>Вычисляется </a:t>
                      </a:r>
                      <a:r>
                        <a:rPr lang="ru-RU" sz="1600" dirty="0"/>
                        <a:t>при </a:t>
                      </a:r>
                      <a:r>
                        <a:rPr lang="ru-RU" sz="1600" baseline="0" dirty="0"/>
                        <a:t>компиляции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/>
                        <a:t>Допустимо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int* x = malloc(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*x);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8721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Побитовое НЕ </a:t>
            </a:r>
            <a:r>
              <a:rPr lang="en-US" dirty="0"/>
              <a:t>~x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280535"/>
              </p:ext>
            </p:extLst>
          </p:nvPr>
        </p:nvGraphicFramePr>
        <p:xfrm>
          <a:off x="603844" y="1602000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ыражение х имеет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</a:t>
                      </a:r>
                      <a:r>
                        <a:rPr lang="ru-RU" baseline="0" dirty="0"/>
                        <a:t>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 --&gt; 0, 0 --&gt; 1 </a:t>
                      </a:r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всех битов в значении выражения х, включая незначащие нули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</a:t>
                      </a:r>
                      <a:r>
                        <a:rPr lang="en-US" dirty="0"/>
                        <a:t>x </a:t>
                      </a:r>
                      <a:r>
                        <a:rPr lang="ru-RU" dirty="0"/>
                        <a:t>знаковый и значение </a:t>
                      </a:r>
                      <a:r>
                        <a:rPr lang="en-US" dirty="0"/>
                        <a:t>x -- </a:t>
                      </a:r>
                      <a:r>
                        <a:rPr lang="ru-RU" dirty="0"/>
                        <a:t>отрицательное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0769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641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Логическое НЕ !</a:t>
            </a:r>
            <a:r>
              <a:rPr lang="en-US" dirty="0"/>
              <a:t>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195459"/>
              </p:ext>
            </p:extLst>
          </p:nvPr>
        </p:nvGraphicFramePr>
        <p:xfrm>
          <a:off x="609600" y="1602000"/>
          <a:ext cx="1097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r>
                        <a:rPr lang="ru-RU" dirty="0"/>
                        <a:t> или неявно преобразуется к </a:t>
                      </a:r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</a:t>
                      </a:r>
                      <a:r>
                        <a:rPr lang="ru-RU" dirty="0"/>
                        <a:t>0 --</a:t>
                      </a:r>
                      <a:r>
                        <a:rPr lang="en-US" dirty="0"/>
                        <a:t>&gt; 1, x != 0 --&gt;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Всегда, кроме </a:t>
                      </a: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Случаи, когда преобразование к </a:t>
                      </a:r>
                      <a:r>
                        <a:rPr lang="en-US" dirty="0"/>
                        <a:t>int </a:t>
                      </a:r>
                      <a:r>
                        <a:rPr lang="ru-RU" dirty="0"/>
                        <a:t>является </a:t>
                      </a: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0959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629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Смена/сохранение знака числа -х и +х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858111"/>
              </p:ext>
            </p:extLst>
          </p:nvPr>
        </p:nvGraphicFramePr>
        <p:xfrm>
          <a:off x="609600" y="1602000"/>
          <a:ext cx="10972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</a:t>
                      </a:r>
                      <a:r>
                        <a:rPr lang="ru-RU" baseline="0" dirty="0"/>
                        <a:t> х имеет числовой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 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-х --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- значение</a:t>
                      </a:r>
                      <a:r>
                        <a:rPr lang="ru-RU" baseline="0" dirty="0"/>
                        <a:t> выражения х</a:t>
                      </a:r>
                    </a:p>
                    <a:p>
                      <a:r>
                        <a:rPr lang="ru-RU" baseline="0" dirty="0"/>
                        <a:t>+х --</a:t>
                      </a:r>
                      <a:r>
                        <a:rPr lang="en-US" baseline="0" dirty="0"/>
                        <a:t>&gt; </a:t>
                      </a:r>
                      <a:r>
                        <a:rPr lang="ru-RU" baseline="0" dirty="0"/>
                        <a:t>значение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8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60239"/>
              </p:ext>
            </p:extLst>
          </p:nvPr>
        </p:nvGraphicFramePr>
        <p:xfrm>
          <a:off x="762000" y="2354422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Число операндов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Приоритет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Ассоциативность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натуральное число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2 или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381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Взятие адреса </a:t>
            </a:r>
            <a:r>
              <a:rPr lang="en-US" dirty="0"/>
              <a:t>&amp;</a:t>
            </a:r>
            <a:r>
              <a:rPr lang="ru-RU" dirty="0"/>
              <a:t>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588063"/>
              </p:ext>
            </p:extLst>
          </p:nvPr>
        </p:nvGraphicFramePr>
        <p:xfrm>
          <a:off x="609600" y="1602000"/>
          <a:ext cx="10972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 х является </a:t>
                      </a:r>
                      <a:r>
                        <a:rPr lang="en-US" dirty="0"/>
                        <a:t>l-value – </a:t>
                      </a:r>
                      <a:r>
                        <a:rPr lang="ru-RU" dirty="0"/>
                        <a:t>см. эту лекцию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Т*, где Т – тип выражения 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Адрес, по которому хранится значение выражения х</a:t>
                      </a:r>
                    </a:p>
                    <a:p>
                      <a:r>
                        <a:rPr lang="ru-RU" dirty="0"/>
                        <a:t>Вычисляется при компиляции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235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Доступ через указатель *х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052702"/>
              </p:ext>
            </p:extLst>
          </p:nvPr>
        </p:nvGraphicFramePr>
        <p:xfrm>
          <a:off x="614750" y="1602000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 х имеет тип Т*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Значение, хранящееся по</a:t>
                      </a:r>
                      <a:r>
                        <a:rPr lang="ru-RU" baseline="0" dirty="0"/>
                        <a:t> адресу, равному значению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 по адресу, равному значению выражения х, доступна для</a:t>
                      </a:r>
                      <a:r>
                        <a:rPr lang="ru-RU" baseline="0" dirty="0"/>
                        <a:t> чтения </a:t>
                      </a:r>
                      <a:r>
                        <a:rPr lang="ru-RU" dirty="0"/>
                        <a:t>и 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</a:t>
                      </a:r>
                      <a:r>
                        <a:rPr lang="en-US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90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Преобразование типа (</a:t>
            </a:r>
            <a:r>
              <a:rPr lang="en-US" dirty="0"/>
              <a:t>T) </a:t>
            </a:r>
            <a:r>
              <a:rPr lang="ru-RU" dirty="0"/>
              <a:t>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256781"/>
              </p:ext>
            </p:extLst>
          </p:nvPr>
        </p:nvGraphicFramePr>
        <p:xfrm>
          <a:off x="609600" y="1602000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 </a:t>
                      </a:r>
                      <a:r>
                        <a:rPr lang="en-US" dirty="0"/>
                        <a:t>x </a:t>
                      </a:r>
                      <a:r>
                        <a:rPr lang="ru-RU" dirty="0"/>
                        <a:t>– либо простой тип, либо тип функции, либо указатель, либо </a:t>
                      </a:r>
                      <a:r>
                        <a:rPr lang="en-US" dirty="0" err="1"/>
                        <a:t>enum</a:t>
                      </a:r>
                      <a:endParaRPr lang="ru-RU" dirty="0"/>
                    </a:p>
                    <a:p>
                      <a:r>
                        <a:rPr lang="ru-RU" dirty="0"/>
                        <a:t>допустимые комбинации типа </a:t>
                      </a:r>
                      <a:r>
                        <a:rPr lang="en-US" dirty="0"/>
                        <a:t>x </a:t>
                      </a:r>
                      <a:r>
                        <a:rPr lang="ru-RU" dirty="0"/>
                        <a:t>и типа </a:t>
                      </a:r>
                      <a:r>
                        <a:rPr lang="en-US" dirty="0"/>
                        <a:t>T </a:t>
                      </a:r>
                      <a:r>
                        <a:rPr lang="ru-RU" dirty="0"/>
                        <a:t>– см. </a:t>
                      </a:r>
                      <a:r>
                        <a:rPr lang="ru-RU" baseline="0" dirty="0"/>
                        <a:t>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</a:t>
                      </a:r>
                      <a:r>
                        <a:rPr lang="ru-RU" baseline="0" dirty="0"/>
                        <a:t> 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</a:t>
                      </a:r>
                      <a:r>
                        <a:rPr lang="ru-RU" baseline="0" dirty="0"/>
                        <a:t> 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</a:t>
                      </a:r>
                      <a:r>
                        <a:rPr lang="ru-RU" baseline="0" dirty="0"/>
                        <a:t> 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561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ctr"/>
            <a:r>
              <a:rPr lang="ru-RU" dirty="0"/>
              <a:t>Умножение, деление,</a:t>
            </a:r>
            <a:r>
              <a:rPr lang="en-US" dirty="0"/>
              <a:t> </a:t>
            </a:r>
            <a:r>
              <a:rPr lang="ru-RU" dirty="0"/>
              <a:t>остаток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*/%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762889"/>
              </p:ext>
            </p:extLst>
          </p:nvPr>
        </p:nvGraphicFramePr>
        <p:xfrm>
          <a:off x="609600" y="1600201"/>
          <a:ext cx="10972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Выражения х и у имеют числовой тип</a:t>
                      </a:r>
                      <a:endParaRPr lang="en-US" dirty="0"/>
                    </a:p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op = </a:t>
                      </a:r>
                      <a:r>
                        <a:rPr lang="ru-RU" baseline="0" dirty="0"/>
                        <a:t>%, то х и у имеют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Общий тип для типов выражений </a:t>
                      </a:r>
                      <a:r>
                        <a:rPr lang="en-US" dirty="0"/>
                        <a:t>x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y -- </a:t>
                      </a:r>
                      <a:r>
                        <a:rPr lang="ru-RU" dirty="0"/>
                        <a:t>см. лекцию про преобразования типов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Пусть</a:t>
                      </a:r>
                      <a:r>
                        <a:rPr lang="ru-RU" baseline="0" dirty="0"/>
                        <a:t> Т -- тип</a:t>
                      </a:r>
                      <a:r>
                        <a:rPr lang="en-US" baseline="0" dirty="0"/>
                        <a:t>(x op y)</a:t>
                      </a:r>
                      <a:endParaRPr lang="ru-RU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Если х или у вещественные, то (Т)х ор (Т)у; иначе</a:t>
                      </a:r>
                      <a:r>
                        <a:rPr lang="ru-RU" baseline="0" dirty="0"/>
                        <a:t> (Т)((Т)</a:t>
                      </a:r>
                      <a:r>
                        <a:rPr lang="ru-RU" dirty="0"/>
                        <a:t>х ор (Т)у)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</a:t>
                      </a:r>
                      <a:r>
                        <a:rPr lang="en-US" dirty="0"/>
                        <a:t>implementation-defined </a:t>
                      </a:r>
                      <a:r>
                        <a:rPr lang="ru-RU" dirty="0"/>
                        <a:t>и не </a:t>
                      </a:r>
                      <a:r>
                        <a:rPr lang="en-US" dirty="0"/>
                        <a:t>undefined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op = </a:t>
                      </a:r>
                      <a:r>
                        <a:rPr lang="ru-RU" baseline="0" dirty="0"/>
                        <a:t>% и х либо у </a:t>
                      </a:r>
                      <a:r>
                        <a:rPr lang="en-US" baseline="0" dirty="0"/>
                        <a:t>&lt; 0; x / y </a:t>
                      </a:r>
                      <a:r>
                        <a:rPr lang="ru-RU" baseline="0" dirty="0"/>
                        <a:t>и х != 0 и у =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Очерёдность вычисления х и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% 0</a:t>
                      </a:r>
                      <a:r>
                        <a:rPr lang="ru-RU" dirty="0"/>
                        <a:t> или </a:t>
                      </a:r>
                      <a:r>
                        <a:rPr lang="ru-RU" baseline="0" dirty="0"/>
                        <a:t>0</a:t>
                      </a:r>
                      <a:r>
                        <a:rPr lang="en-US" baseline="0" dirty="0"/>
                        <a:t> / 0</a:t>
                      </a:r>
                      <a:r>
                        <a:rPr lang="ru-RU" baseline="0" dirty="0"/>
                        <a:t> или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переполнение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для целочисленных со знаком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0144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1367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Сложение, вычитание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</a:t>
            </a:r>
            <a:r>
              <a:rPr lang="ru-RU" dirty="0"/>
              <a:t>+-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630932"/>
              </p:ext>
            </p:extLst>
          </p:nvPr>
        </p:nvGraphicFramePr>
        <p:xfrm>
          <a:off x="609600" y="1602000"/>
          <a:ext cx="10972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Типы выражений х и у числовые, или один из них целочисленный, а второй</a:t>
                      </a:r>
                      <a:r>
                        <a:rPr lang="ru-RU" baseline="0" dirty="0"/>
                        <a:t> – указатель, или ор = - и оба указатели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типы выражений числовые, то к</a:t>
                      </a:r>
                      <a:r>
                        <a:rPr lang="ru-RU" dirty="0"/>
                        <a:t>ак для * / %; иначе</a:t>
                      </a:r>
                      <a:r>
                        <a:rPr lang="ru-RU" baseline="0" dirty="0"/>
                        <a:t> указатель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числовых типов см. слайд про * / %</a:t>
                      </a:r>
                      <a:br>
                        <a:rPr lang="ru-RU" dirty="0"/>
                      </a:br>
                      <a:r>
                        <a:rPr lang="ru-RU" dirty="0"/>
                        <a:t>Для указателей см. лекцию про указатели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числовых типов -- </a:t>
                      </a:r>
                      <a:r>
                        <a:rPr lang="ru-RU" baseline="0" dirty="0"/>
                        <a:t>отсутствие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undefined behavior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Для указателей см. лекцию про указатели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Для указателей см. лекцию </a:t>
                      </a:r>
                      <a:r>
                        <a:rPr lang="ru-RU" dirty="0"/>
                        <a:t>про указатели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Очерёдность  вычисления </a:t>
                      </a:r>
                      <a:r>
                        <a:rPr lang="en-US" dirty="0"/>
                        <a:t>x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 переполнении для целочисленных типов со знаком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798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7069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Сдвиг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&lt;&lt; &gt;&gt;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448975"/>
              </p:ext>
            </p:extLst>
          </p:nvPr>
        </p:nvGraphicFramePr>
        <p:xfrm>
          <a:off x="609600" y="1602000"/>
          <a:ext cx="109728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Выражения х и у имеют целочисленный</a:t>
                      </a:r>
                      <a:r>
                        <a:rPr lang="ru-RU" baseline="0" dirty="0"/>
                        <a:t>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размер(х ор у) = МАХ(размер(х), размер(</a:t>
                      </a:r>
                      <a:r>
                        <a:rPr lang="en-US" baseline="0" dirty="0" err="1"/>
                        <a:t>int</a:t>
                      </a:r>
                      <a:r>
                        <a:rPr lang="ru-RU" baseline="0" dirty="0"/>
                        <a:t>))</a:t>
                      </a:r>
                    </a:p>
                    <a:p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 ор у) = </a:t>
                      </a:r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(</a:t>
                      </a:r>
                      <a:r>
                        <a:rPr lang="en-US" dirty="0"/>
                        <a:t>x </a:t>
                      </a:r>
                      <a:r>
                        <a:rPr lang="en-US" baseline="0" dirty="0"/>
                        <a:t>&gt;&gt; </a:t>
                      </a:r>
                      <a:r>
                        <a:rPr lang="ru-RU" baseline="0" dirty="0"/>
                        <a:t>у)</a:t>
                      </a:r>
                      <a:r>
                        <a:rPr lang="en-US" baseline="0" dirty="0"/>
                        <a:t> = </a:t>
                      </a:r>
                      <a:r>
                        <a:rPr lang="ru-RU" baseline="0" dirty="0"/>
                        <a:t>значение(</a:t>
                      </a:r>
                      <a:r>
                        <a:rPr lang="en-US" baseline="0" dirty="0"/>
                        <a:t>x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 / 2</a:t>
                      </a:r>
                      <a:r>
                        <a:rPr lang="ru-RU" baseline="30000" dirty="0"/>
                        <a:t>значение(у)</a:t>
                      </a:r>
                      <a:endParaRPr lang="en-US" baseline="0" dirty="0"/>
                    </a:p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(</a:t>
                      </a:r>
                      <a:r>
                        <a:rPr lang="en-US" baseline="0" dirty="0"/>
                        <a:t>x &lt;&lt; y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 = </a:t>
                      </a:r>
                      <a:r>
                        <a:rPr lang="ru-RU" baseline="0" dirty="0"/>
                        <a:t>значение(</a:t>
                      </a:r>
                      <a:r>
                        <a:rPr lang="en-US" baseline="0" dirty="0"/>
                        <a:t>x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 * 2</a:t>
                      </a:r>
                      <a:r>
                        <a:rPr lang="ru-RU" baseline="30000" dirty="0"/>
                        <a:t>значение(у)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Не </a:t>
                      </a:r>
                      <a:r>
                        <a:rPr lang="en-US" baseline="0" dirty="0"/>
                        <a:t>undefined behavior</a:t>
                      </a:r>
                      <a:r>
                        <a:rPr lang="ru-RU" baseline="0" dirty="0"/>
                        <a:t> и значение х </a:t>
                      </a:r>
                      <a:r>
                        <a:rPr lang="en-US" baseline="0" dirty="0"/>
                        <a:t>&gt;=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Не </a:t>
                      </a:r>
                      <a:r>
                        <a:rPr lang="en-US" baseline="0" dirty="0"/>
                        <a:t>undefined behavior</a:t>
                      </a:r>
                      <a:r>
                        <a:rPr lang="ru-RU" baseline="0" dirty="0"/>
                        <a:t> и </a:t>
                      </a:r>
                      <a:r>
                        <a:rPr lang="en-US" dirty="0"/>
                        <a:t>op</a:t>
                      </a:r>
                      <a:r>
                        <a:rPr lang="en-US" baseline="0" dirty="0"/>
                        <a:t> = &gt;&gt;</a:t>
                      </a:r>
                      <a:r>
                        <a:rPr lang="ru-RU" baseline="0" dirty="0"/>
                        <a:t> и</a:t>
                      </a:r>
                      <a:r>
                        <a:rPr lang="en-US" baseline="0" dirty="0"/>
                        <a:t> </a:t>
                      </a:r>
                      <a:r>
                        <a:rPr lang="ru-RU" dirty="0"/>
                        <a:t>значение х </a:t>
                      </a:r>
                      <a:r>
                        <a:rPr lang="en-US" dirty="0"/>
                        <a:t>&lt;</a:t>
                      </a:r>
                      <a:r>
                        <a:rPr lang="en-US" baseline="0" dirty="0"/>
                        <a:t> 0</a:t>
                      </a:r>
                      <a:r>
                        <a:rPr lang="ru-RU" baseline="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Не </a:t>
                      </a:r>
                      <a:r>
                        <a:rPr lang="en-US" baseline="0" dirty="0"/>
                        <a:t>undefined behavior</a:t>
                      </a:r>
                      <a:r>
                        <a:rPr lang="ru-RU" baseline="0" dirty="0"/>
                        <a:t> и </a:t>
                      </a:r>
                      <a:r>
                        <a:rPr lang="en-US" dirty="0"/>
                        <a:t>op</a:t>
                      </a:r>
                      <a:r>
                        <a:rPr lang="en-US" baseline="0" dirty="0"/>
                        <a:t> = &lt;&lt;</a:t>
                      </a:r>
                      <a:r>
                        <a:rPr lang="ru-RU" baseline="0" dirty="0"/>
                        <a:t> и</a:t>
                      </a:r>
                      <a:r>
                        <a:rPr lang="en-US" baseline="0" dirty="0"/>
                        <a:t> </a:t>
                      </a:r>
                      <a:r>
                        <a:rPr lang="ru-RU" dirty="0"/>
                        <a:t>значение х </a:t>
                      </a:r>
                      <a:r>
                        <a:rPr lang="en-US" dirty="0"/>
                        <a:t>&lt;</a:t>
                      </a:r>
                      <a:r>
                        <a:rPr lang="en-US" baseline="0" dirty="0"/>
                        <a:t> 0</a:t>
                      </a:r>
                      <a:r>
                        <a:rPr lang="ru-RU" baseline="0" dirty="0"/>
                        <a:t> или значащие разряды </a:t>
                      </a:r>
                      <a:r>
                        <a:rPr lang="en-US" baseline="0" dirty="0"/>
                        <a:t>x </a:t>
                      </a:r>
                      <a:r>
                        <a:rPr lang="ru-RU" baseline="0" dirty="0"/>
                        <a:t>попадают при сдвиге в старший разряд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Очерёдность</a:t>
                      </a:r>
                      <a:r>
                        <a:rPr lang="ru-RU" baseline="0" dirty="0"/>
                        <a:t> вычисления х и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(значение</a:t>
                      </a:r>
                      <a:r>
                        <a:rPr lang="ru-RU" baseline="0" dirty="0"/>
                        <a:t> у </a:t>
                      </a:r>
                      <a:r>
                        <a:rPr lang="en-US" baseline="0" dirty="0"/>
                        <a:t>&lt; 0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или </a:t>
                      </a:r>
                      <a:r>
                        <a:rPr lang="en-US" baseline="0" dirty="0"/>
                        <a:t>(y &gt;=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8*</a:t>
                      </a:r>
                      <a:r>
                        <a:rPr lang="ru-RU" baseline="0" dirty="0"/>
                        <a:t>размер(х ор у)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9181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195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Сравнение х ор у, ор = &lt; &gt; &lt;= &gt;=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256858"/>
              </p:ext>
            </p:extLst>
          </p:nvPr>
        </p:nvGraphicFramePr>
        <p:xfrm>
          <a:off x="609600" y="1613205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Типы</a:t>
                      </a:r>
                      <a:r>
                        <a:rPr lang="ru-RU" baseline="0" dirty="0"/>
                        <a:t> х и у скалярные, кроме комбинации указатель + вещественный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Т = общий тип для </a:t>
                      </a:r>
                      <a:r>
                        <a:rPr lang="ru-RU" dirty="0"/>
                        <a:t>типа </a:t>
                      </a:r>
                      <a:r>
                        <a:rPr lang="ru-RU" baseline="0" dirty="0"/>
                        <a:t>х и типа у</a:t>
                      </a:r>
                      <a:endParaRPr lang="ru-RU" dirty="0"/>
                    </a:p>
                    <a:p>
                      <a:r>
                        <a:rPr lang="ru-RU" dirty="0"/>
                        <a:t>Если для значений (Т)х и (Т)у выполнено ор, то 1; иначе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х и тип у числовые; тип х и тип</a:t>
                      </a:r>
                      <a:r>
                        <a:rPr lang="ru-RU" baseline="0" dirty="0"/>
                        <a:t> у указатели на элементы одного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, union</a:t>
                      </a:r>
                      <a:r>
                        <a:rPr lang="ru-RU" baseline="0" dirty="0"/>
                        <a:t>, или массива, или один элемент за концом массива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из типов целочисленный,</a:t>
                      </a:r>
                      <a:r>
                        <a:rPr lang="ru-RU" baseline="0" dirty="0"/>
                        <a:t> второй – указатель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Очерёдность</a:t>
                      </a:r>
                      <a:r>
                        <a:rPr lang="ru-RU" baseline="0" dirty="0"/>
                        <a:t> вычисления х и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6645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Проверка равенства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</a:t>
            </a:r>
            <a:r>
              <a:rPr lang="ru-RU" dirty="0"/>
              <a:t>== !=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610871"/>
              </p:ext>
            </p:extLst>
          </p:nvPr>
        </p:nvGraphicFramePr>
        <p:xfrm>
          <a:off x="609600" y="1610612"/>
          <a:ext cx="10972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 </a:t>
                      </a:r>
                      <a:r>
                        <a:rPr lang="en-US" dirty="0"/>
                        <a:t>&lt; &gt; &lt;= &gt;=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Типы</a:t>
                      </a:r>
                      <a:r>
                        <a:rPr lang="ru-RU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х и у скалярные, кроме комбинации указатель + вещественный 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Т = общий тип для </a:t>
                      </a:r>
                      <a:r>
                        <a:rPr lang="ru-RU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типа </a:t>
                      </a:r>
                      <a:r>
                        <a:rPr lang="ru-RU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х и типа у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r>
                        <a:rPr lang="ru-RU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Если для значений (Т)х и (Т)у выполнено ор, то 1; иначе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тип х и тип у числовые; тип х и тип</a:t>
                      </a:r>
                      <a:r>
                        <a:rPr lang="ru-RU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у указатели на элементы одного </a:t>
                      </a:r>
                      <a:r>
                        <a:rPr lang="en-US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union</a:t>
                      </a:r>
                      <a:r>
                        <a:rPr lang="ru-RU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или массива, или один элемент за концом массива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Один из типов целочисленный,</a:t>
                      </a:r>
                      <a:r>
                        <a:rPr lang="ru-RU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второй – указатель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Очерёдность</a:t>
                      </a:r>
                      <a:r>
                        <a:rPr lang="ru-RU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вычисления х и у</a:t>
                      </a:r>
                      <a:endParaRPr lang="ru-RU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051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6641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Побитовое И, </a:t>
            </a:r>
            <a:r>
              <a:rPr lang="ru-RU" dirty="0" err="1"/>
              <a:t>ИсклИЛИ</a:t>
            </a:r>
            <a:r>
              <a:rPr lang="ru-RU" dirty="0"/>
              <a:t>, ИЛИ  </a:t>
            </a:r>
            <a:r>
              <a:rPr lang="en-US" dirty="0"/>
              <a:t>x </a:t>
            </a:r>
            <a:r>
              <a:rPr lang="ru-RU" dirty="0"/>
              <a:t>ор</a:t>
            </a:r>
            <a:r>
              <a:rPr lang="en-US" dirty="0"/>
              <a:t> y</a:t>
            </a:r>
            <a:r>
              <a:rPr lang="ru-RU" dirty="0"/>
              <a:t>, ор = </a:t>
            </a:r>
            <a:r>
              <a:rPr lang="en-US" dirty="0"/>
              <a:t>&amp;^|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236014"/>
              </p:ext>
            </p:extLst>
          </p:nvPr>
        </p:nvGraphicFramePr>
        <p:xfrm>
          <a:off x="609600" y="1600201"/>
          <a:ext cx="10972800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Типы</a:t>
                      </a:r>
                      <a:r>
                        <a:rPr lang="ru-RU" baseline="0" dirty="0"/>
                        <a:t> выражений х и у целочисленные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размер(х ор у) = МАХ(размер(х), размер(у))</a:t>
                      </a:r>
                    </a:p>
                    <a:p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 ор у) = </a:t>
                      </a:r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(х) ИЛИ </a:t>
                      </a:r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(у)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Бит значения х ор</a:t>
                      </a:r>
                      <a:r>
                        <a:rPr lang="ru-RU" baseline="0" dirty="0"/>
                        <a:t> у вычисляется по соответствующим битам значений х и у, включая незначащие нули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&amp; 0 1  ^ 0 1  | 0 1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0 0 0  0 0 1  0 0 1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1 0 1  1 1 0  1 1 1</a:t>
                      </a:r>
                      <a:endParaRPr lang="ru-RU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Очерёдность вычисления х и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601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Логические И </a:t>
            </a:r>
            <a:r>
              <a:rPr lang="ru-RU" dirty="0" err="1"/>
              <a:t>и</a:t>
            </a:r>
            <a:r>
              <a:rPr lang="ru-RU" dirty="0"/>
              <a:t> ИЛИ х ор у, ор = </a:t>
            </a:r>
            <a:r>
              <a:rPr lang="en-US" dirty="0"/>
              <a:t>&amp;&amp; ||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4547"/>
              </p:ext>
            </p:extLst>
          </p:nvPr>
        </p:nvGraphicFramePr>
        <p:xfrm>
          <a:off x="609600" y="1602000"/>
          <a:ext cx="109728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ru-RU" dirty="0"/>
                        <a:t>или неявно преобразуется к </a:t>
                      </a:r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ор = </a:t>
                      </a:r>
                      <a:r>
                        <a:rPr lang="en-US" baseline="0" dirty="0"/>
                        <a:t>&amp;&amp;</a:t>
                      </a:r>
                      <a:r>
                        <a:rPr lang="ru-RU" baseline="0" dirty="0"/>
                        <a:t>: если значение х == 0, то 0; иначе значение !!у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ор = </a:t>
                      </a:r>
                      <a:r>
                        <a:rPr lang="en-US" baseline="0" dirty="0"/>
                        <a:t>||:</a:t>
                      </a:r>
                      <a:r>
                        <a:rPr lang="ru-RU" baseline="0" dirty="0"/>
                        <a:t> если значение х </a:t>
                      </a:r>
                      <a:r>
                        <a:rPr lang="en-US" baseline="0" dirty="0"/>
                        <a:t>!</a:t>
                      </a:r>
                      <a:r>
                        <a:rPr lang="ru-RU" baseline="0" dirty="0"/>
                        <a:t>= </a:t>
                      </a:r>
                      <a:r>
                        <a:rPr lang="en-US" baseline="0" dirty="0"/>
                        <a:t>0</a:t>
                      </a:r>
                      <a:r>
                        <a:rPr lang="ru-RU" baseline="0" dirty="0"/>
                        <a:t>, то 1; иначе значение !!</a:t>
                      </a:r>
                      <a:r>
                        <a:rPr lang="en-US" baseline="0" dirty="0"/>
                        <a:t>y</a:t>
                      </a:r>
                    </a:p>
                    <a:p>
                      <a:r>
                        <a:rPr lang="ru-RU" baseline="0" dirty="0"/>
                        <a:t>Первым вычисляется х и потом, возможно,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Всегда,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кроме </a:t>
                      </a: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Случаи, когда преобразование к </a:t>
                      </a:r>
                      <a:r>
                        <a:rPr lang="en-US" dirty="0"/>
                        <a:t>int </a:t>
                      </a:r>
                      <a:r>
                        <a:rPr lang="ru-RU" dirty="0"/>
                        <a:t>является </a:t>
                      </a: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2265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2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858-31D3-74D8-6A01-9A48C311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36BE-FA36-8F16-64C8-551FB70C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для неявной расстановки скобок в бесскобочных выражениях с двумя и более операторами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E64F-1023-07A0-961D-BDDCFB5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648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Условное выражение </a:t>
            </a:r>
            <a:r>
              <a:rPr lang="en-US" dirty="0"/>
              <a:t>c ? e1 : e2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474629"/>
              </p:ext>
            </p:extLst>
          </p:nvPr>
        </p:nvGraphicFramePr>
        <p:xfrm>
          <a:off x="609600" y="1600200"/>
          <a:ext cx="109728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с скалярный, и выполнено одно из условий: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тип выражений е1 и е2 -- </a:t>
                      </a:r>
                      <a:r>
                        <a:rPr lang="en-US" baseline="0" dirty="0"/>
                        <a:t>void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типы выражений е1 и е2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-- не </a:t>
                      </a:r>
                      <a:r>
                        <a:rPr lang="en-US" baseline="0" dirty="0"/>
                        <a:t>void </a:t>
                      </a:r>
                      <a:r>
                        <a:rPr lang="ru-RU" baseline="0" dirty="0"/>
                        <a:t>и имеют общий тип </a:t>
                      </a:r>
                      <a:r>
                        <a:rPr lang="en-US" baseline="0" dirty="0"/>
                        <a:t>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оба типа </a:t>
                      </a:r>
                      <a:r>
                        <a:rPr lang="en-US" dirty="0"/>
                        <a:t>void,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void; </a:t>
                      </a:r>
                      <a:r>
                        <a:rPr lang="ru-RU" baseline="0" dirty="0"/>
                        <a:t>иначе </a:t>
                      </a:r>
                      <a:r>
                        <a:rPr lang="en-US" baseline="0" dirty="0"/>
                        <a:t>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значение с !=</a:t>
                      </a:r>
                      <a:r>
                        <a:rPr lang="ru-RU" baseline="0" dirty="0"/>
                        <a:t> 0, то значение е1; иначе значение е2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Всегда, кроме </a:t>
                      </a:r>
                      <a:r>
                        <a:rPr lang="en-US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Случаи, когда преобразование к </a:t>
                      </a:r>
                      <a:r>
                        <a:rPr lang="en-US" dirty="0"/>
                        <a:t>T </a:t>
                      </a:r>
                      <a:r>
                        <a:rPr lang="ru-RU" dirty="0"/>
                        <a:t>является </a:t>
                      </a: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48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Присваивание </a:t>
            </a:r>
            <a:r>
              <a:rPr lang="en-US" dirty="0"/>
              <a:t>x op y, op = = += -= *= …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884171"/>
              </p:ext>
            </p:extLst>
          </p:nvPr>
        </p:nvGraphicFramePr>
        <p:xfrm>
          <a:off x="609600" y="1602000"/>
          <a:ext cx="109728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у может быть</a:t>
                      </a:r>
                      <a:r>
                        <a:rPr lang="ru-RU" baseline="0" dirty="0"/>
                        <a:t> неявно </a:t>
                      </a:r>
                      <a:r>
                        <a:rPr lang="ru-RU" dirty="0"/>
                        <a:t>преобразован к типу х; х является </a:t>
                      </a:r>
                      <a:r>
                        <a:rPr lang="en-US" dirty="0"/>
                        <a:t>l-value</a:t>
                      </a:r>
                      <a:r>
                        <a:rPr lang="ru-RU" baseline="0" dirty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ор = ор</a:t>
                      </a:r>
                      <a:r>
                        <a:rPr lang="ru-RU" baseline="-25000" dirty="0"/>
                        <a:t>1</a:t>
                      </a:r>
                      <a:r>
                        <a:rPr lang="ru-RU" dirty="0"/>
                        <a:t>= --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(значение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выражения х) ор</a:t>
                      </a:r>
                      <a:r>
                        <a:rPr lang="ru-RU" baseline="-25000" dirty="0"/>
                        <a:t>1</a:t>
                      </a:r>
                      <a:r>
                        <a:rPr lang="ru-RU" dirty="0"/>
                        <a:t> (значение выражения у, преобразованное к типу х)</a:t>
                      </a:r>
                      <a:endParaRPr lang="en-US" dirty="0"/>
                    </a:p>
                    <a:p>
                      <a:r>
                        <a:rPr lang="ru-RU" dirty="0"/>
                        <a:t>Например, </a:t>
                      </a:r>
                      <a:r>
                        <a:rPr lang="en-US" dirty="0"/>
                        <a:t>x</a:t>
                      </a:r>
                      <a:r>
                        <a:rPr lang="en-US" baseline="0" dirty="0"/>
                        <a:t> += 1 --&gt; x = x + 1</a:t>
                      </a:r>
                      <a:r>
                        <a:rPr lang="ru-RU" baseline="0" dirty="0"/>
                        <a:t> (</a:t>
                      </a:r>
                      <a:r>
                        <a:rPr lang="en-US" baseline="0" dirty="0"/>
                        <a:t>op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= +</a:t>
                      </a:r>
                      <a:r>
                        <a:rPr lang="ru-RU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 </a:t>
                      </a:r>
                      <a:r>
                        <a:rPr lang="ru-RU" baseline="0" dirty="0"/>
                        <a:t>по адресу, равному адресу значения х, заменяется на результат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 кроме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implementation specific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Преобразование к типу </a:t>
                      </a:r>
                      <a:r>
                        <a:rPr lang="en-US" baseline="0" dirty="0"/>
                        <a:t>x </a:t>
                      </a:r>
                      <a:r>
                        <a:rPr lang="ru-RU" baseline="0" dirty="0"/>
                        <a:t>является </a:t>
                      </a:r>
                      <a:r>
                        <a:rPr lang="en-US" baseline="0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Память по адресу значения х не доступна для</a:t>
                      </a:r>
                      <a:r>
                        <a:rPr lang="ru-RU" baseline="0" dirty="0"/>
                        <a:t> чтения и записи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34823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Последовательное вычисление </a:t>
            </a:r>
            <a:r>
              <a:rPr lang="en-US" dirty="0"/>
              <a:t>x , 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251977"/>
              </p:ext>
            </p:extLst>
          </p:nvPr>
        </p:nvGraphicFramePr>
        <p:xfrm>
          <a:off x="609600" y="16002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Вычисляем значение х; </a:t>
                      </a:r>
                      <a:r>
                        <a:rPr lang="ru-RU" baseline="0" dirty="0"/>
                        <a:t>результат = </a:t>
                      </a:r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525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чего и как строятся выражения?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операторов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Неявная расстановка скобок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Что такое побочный эффект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Точки следования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L-value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Особенности исполнения операторов языка Си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Требования к операндам, значение и тип результата, побочные эффекты,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well-defined/Implementation-defined/unspecified/undefined behavior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9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858-31D3-74D8-6A01-9A48C311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36BE-FA36-8F16-64C8-551FB70C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для неявной расстановки скобок в бесскобочных выражениях с двумя и более операторами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E64F-1023-07A0-961D-BDDCFB5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73919-3EC1-E191-FE5C-466010D19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92088"/>
              </p:ext>
            </p:extLst>
          </p:nvPr>
        </p:nvGraphicFramePr>
        <p:xfrm>
          <a:off x="609600" y="2712404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префиксный)</a:t>
                      </a:r>
                      <a:endParaRPr lang="ru-RU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натуральное число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0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1 </a:t>
                      </a:r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постфиксный)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2 или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8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858-31D3-74D8-6A01-9A48C311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36BE-FA36-8F16-64C8-551FB70C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для неявной расстановки скобок в бесскобочных выражениях с двумя и более операторами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E64F-1023-07A0-961D-BDDCFB5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73919-3EC1-E191-FE5C-466010D19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12351"/>
              </p:ext>
            </p:extLst>
          </p:nvPr>
        </p:nvGraphicFramePr>
        <p:xfrm>
          <a:off x="609600" y="2712404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  <a:r>
                        <a:rPr lang="ru-RU" sz="4000" dirty="0"/>
                        <a:t>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префиксный)</a:t>
                      </a:r>
                      <a:endParaRPr lang="ru-RU" sz="4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натуральное число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0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/>
                        <a:t>1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постфиксный)</a:t>
                      </a:r>
                      <a:endParaRPr lang="ru-RU" sz="6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80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858-31D3-74D8-6A01-9A48C311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36BE-FA36-8F16-64C8-551FB70C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для неявной расстановки скобок в бесскобочных выражениях с двумя и более операторами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E64F-1023-07A0-961D-BDDCFB5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73919-3EC1-E191-FE5C-466010D19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67746"/>
              </p:ext>
            </p:extLst>
          </p:nvPr>
        </p:nvGraphicFramePr>
        <p:xfrm>
          <a:off x="609600" y="2712404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  <a:r>
                        <a:rPr lang="ru-RU" sz="4000" dirty="0"/>
                        <a:t>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префиксный)</a:t>
                      </a:r>
                      <a:endParaRPr lang="ru-RU" sz="4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натуральное число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0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/>
                        <a:t>1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постфиксный)</a:t>
                      </a:r>
                      <a:endParaRPr lang="ru-RU" sz="6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87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858-31D3-74D8-6A01-9A48C311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36BE-FA36-8F16-64C8-551FB70C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для неявной расстановки скобок в бесскобочных выражениях с двумя и более операторами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E64F-1023-07A0-961D-BDDCFB5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73919-3EC1-E191-FE5C-466010D19710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12404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  <a:r>
                        <a:rPr lang="ru-RU" sz="4000" dirty="0"/>
                        <a:t>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префиксный)</a:t>
                      </a:r>
                      <a:endParaRPr lang="ru-RU" sz="4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натуральное число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0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/>
                        <a:t>1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постфиксный)</a:t>
                      </a:r>
                      <a:endParaRPr lang="ru-RU" sz="6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левая или 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5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Вокруг подвыражений, содержащих только унарные операторы, идентификаторы и 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есть и префиксные и постфиксные операторы, то порядке убывания приоритетов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571500" indent="-514350">
              <a:buFont typeface="+mj-lt"/>
              <a:buAutoNum type="arabicPeriod" startAt="2"/>
            </a:pPr>
            <a:r>
              <a:rPr lang="ru-RU" dirty="0">
                <a:solidFill>
                  <a:schemeClr val="bg1"/>
                </a:solidFill>
              </a:rPr>
              <a:t>По убыванию приоритета П -- вокруг подвыражений, содержащих только 2- и 3-местные операторы приоритета П, идентификаторы, константы и подвыражения в скобках, получившиеся на предыдущих шагах расстановки скобок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подвыражение содержит несколько операторов приоритета П, то в соответствии с ассоциативностью операторов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27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ru-RU" dirty="0"/>
              <a:t>Вокруг подвыражений, содержащих только унарные операторы, идентификаторы и константы</a:t>
            </a:r>
          </a:p>
          <a:p>
            <a:pPr lvl="1"/>
            <a:r>
              <a:rPr lang="ru-RU" dirty="0"/>
              <a:t>Если есть и префиксные и постфиксные операторы, то порядке убывания приоритетов</a:t>
            </a:r>
          </a:p>
          <a:p>
            <a:endParaRPr lang="ru-RU" dirty="0"/>
          </a:p>
          <a:p>
            <a:pPr marL="571500" indent="-514350">
              <a:buFont typeface="+mj-lt"/>
              <a:buAutoNum type="arabicPeriod" startAt="2"/>
            </a:pPr>
            <a:r>
              <a:rPr lang="ru-RU" dirty="0">
                <a:solidFill>
                  <a:schemeClr val="bg1"/>
                </a:solidFill>
              </a:rPr>
              <a:t>По убыванию приоритета П -- вокруг подвыражений, содержащих только 2- и 3-местные операторы приоритета П, идентификаторы, константы и подвыражения в скобках, получившиеся на предыдущих шагах расстановки скобок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подвыражение содержит несколько операторов приоритета П, то в соответствии с ассоциативностью операторов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5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ru-RU" dirty="0"/>
              <a:t>Вокруг подвыражений, содержащих только унарные операторы, идентификаторы и константы</a:t>
            </a:r>
          </a:p>
          <a:p>
            <a:pPr lvl="1"/>
            <a:r>
              <a:rPr lang="ru-RU" dirty="0"/>
              <a:t>Если есть и префиксные и постфиксные операторы, то порядке убывания приоритетов</a:t>
            </a:r>
          </a:p>
          <a:p>
            <a:endParaRPr lang="ru-RU" dirty="0"/>
          </a:p>
          <a:p>
            <a:pPr marL="571500" indent="-514350">
              <a:buFont typeface="+mj-lt"/>
              <a:buAutoNum type="arabicPeriod" startAt="2"/>
            </a:pPr>
            <a:r>
              <a:rPr lang="ru-RU" dirty="0"/>
              <a:t>По убыванию приоритета П -- вокруг подвыражений, содержащих только 2- и 3-местные операторы приоритета П, идентификаторы, константы и подвыражения в скобках, получившиеся на предыдущих шагах расстановки скобок</a:t>
            </a:r>
          </a:p>
          <a:p>
            <a:pPr lvl="1"/>
            <a:r>
              <a:rPr lang="ru-RU" dirty="0"/>
              <a:t>Если подвыражение содержит несколько операторов приоритета П, то в соответствии с ассоциативностью операторов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2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Из чего и как строятся выражения?</a:t>
            </a:r>
          </a:p>
          <a:p>
            <a:pPr lvl="1"/>
            <a:r>
              <a:rPr lang="ru-RU" dirty="0"/>
              <a:t>Характеристики операторов</a:t>
            </a:r>
          </a:p>
          <a:p>
            <a:pPr lvl="1"/>
            <a:r>
              <a:rPr lang="ru-RU" dirty="0"/>
              <a:t>Неявная расстановка скобок</a:t>
            </a:r>
          </a:p>
          <a:p>
            <a:r>
              <a:rPr lang="ru-RU" dirty="0"/>
              <a:t>Что такое побочный эффект</a:t>
            </a:r>
          </a:p>
          <a:p>
            <a:r>
              <a:rPr lang="ru-RU" dirty="0"/>
              <a:t>Точки следования</a:t>
            </a:r>
          </a:p>
          <a:p>
            <a:r>
              <a:rPr lang="en-US" dirty="0"/>
              <a:t>L-value</a:t>
            </a:r>
            <a:endParaRPr lang="ru-RU" dirty="0"/>
          </a:p>
          <a:p>
            <a:r>
              <a:rPr lang="ru-RU" dirty="0"/>
              <a:t>Особенности исполнения операторов языка Си</a:t>
            </a:r>
          </a:p>
          <a:p>
            <a:pPr lvl="1"/>
            <a:r>
              <a:rPr lang="ru-RU" dirty="0"/>
              <a:t>Требования к операндам, значение и тип результата, побочные эффекты, </a:t>
            </a:r>
            <a:r>
              <a:rPr lang="en-US" dirty="0"/>
              <a:t>well-defined/Implementation-defined/unspecified/undefined behavior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D94AE6A-0800-AFE2-E7EA-BFFF3B29F54C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EEE0840-592F-BF03-6129-3AF2A829A468}"/>
              </a:ext>
            </a:extLst>
          </p:cNvPr>
          <p:cNvSpPr/>
          <p:nvPr/>
        </p:nvSpPr>
        <p:spPr>
          <a:xfrm>
            <a:off x="335360" y="1484784"/>
            <a:ext cx="11521280" cy="5236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272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8A5C9B-1BC6-2232-FC26-1EB58E62E0E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1FDFCFA-1283-6EF6-86BE-BFE599999722}"/>
              </a:ext>
            </a:extLst>
          </p:cNvPr>
          <p:cNvSpPr/>
          <p:nvPr/>
        </p:nvSpPr>
        <p:spPr>
          <a:xfrm>
            <a:off x="335360" y="3068960"/>
            <a:ext cx="11521280" cy="3652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172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22</a:t>
            </a:fld>
            <a:endParaRPr lang="ru-R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555DFC-F8E6-0DB4-CA6F-B0A98F352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90687"/>
              </p:ext>
            </p:extLst>
          </p:nvPr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3AFAA02-113E-32E4-5A77-60A01E01BA18}"/>
              </a:ext>
            </a:extLst>
          </p:cNvPr>
          <p:cNvSpPr/>
          <p:nvPr/>
        </p:nvSpPr>
        <p:spPr>
          <a:xfrm>
            <a:off x="335360" y="3717032"/>
            <a:ext cx="11521280" cy="3004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403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23</a:t>
            </a:fld>
            <a:endParaRPr lang="ru-R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555DFC-F8E6-0DB4-CA6F-B0A98F35229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1A4D4EB-AAE7-5EF5-D4DE-E9AC7E633E54}"/>
              </a:ext>
            </a:extLst>
          </p:cNvPr>
          <p:cNvSpPr/>
          <p:nvPr/>
        </p:nvSpPr>
        <p:spPr>
          <a:xfrm>
            <a:off x="335360" y="4293096"/>
            <a:ext cx="11521280" cy="2428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514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24</a:t>
            </a:fld>
            <a:endParaRPr lang="ru-R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555DFC-F8E6-0DB4-CA6F-B0A98F35229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25F825C-7AE1-2424-8098-E388515A0D66}"/>
              </a:ext>
            </a:extLst>
          </p:cNvPr>
          <p:cNvSpPr/>
          <p:nvPr/>
        </p:nvSpPr>
        <p:spPr>
          <a:xfrm>
            <a:off x="335360" y="4797152"/>
            <a:ext cx="11521280" cy="1924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453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25</a:t>
            </a:fld>
            <a:endParaRPr lang="ru-R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555DFC-F8E6-0DB4-CA6F-B0A98F35229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1810DE2-8854-7E65-67EA-42C9EA5006A3}"/>
              </a:ext>
            </a:extLst>
          </p:cNvPr>
          <p:cNvSpPr/>
          <p:nvPr/>
        </p:nvSpPr>
        <p:spPr>
          <a:xfrm>
            <a:off x="335360" y="5445224"/>
            <a:ext cx="11521280" cy="1276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03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555DFC-F8E6-0DB4-CA6F-B0A98F35229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ED77B41-8EED-7323-C07D-D95D5CA1D41E}"/>
              </a:ext>
            </a:extLst>
          </p:cNvPr>
          <p:cNvSpPr/>
          <p:nvPr/>
        </p:nvSpPr>
        <p:spPr>
          <a:xfrm>
            <a:off x="335360" y="6021288"/>
            <a:ext cx="11521280" cy="700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480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27</a:t>
            </a:fld>
            <a:endParaRPr lang="ru-R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555DFC-F8E6-0DB4-CA6F-B0A98F35229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220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16666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П(*)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?</a:t>
                      </a:r>
                      <a:r>
                        <a:rPr lang="en-US" sz="3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П(+)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Возможные расстановки скобок в х*х+у*у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(х*(х+у))*у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5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60265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(х*(х+у))*у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4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Выражение – это последовательность операторов, операндов и скобок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Описывает вычисление значения, либо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Именует значение или функцию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Выражение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записывает значения в память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19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33959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(х*(х+у))*у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33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24841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(х*(х+у))*у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х*((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)*у)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28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38762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(х*(х+у))*у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х*((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)*у)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==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((х*х)+у)*у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х*(х+(у*у))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х*((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)*у)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34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Левоассоциативные</a:t>
            </a:r>
            <a:r>
              <a:rPr lang="ru-RU" sz="2800" dirty="0">
                <a:solidFill>
                  <a:schemeClr val="bg1"/>
                </a:solidFill>
              </a:rPr>
              <a:t> – слева направо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Правоассоциативные</a:t>
            </a:r>
            <a:r>
              <a:rPr lang="ru-RU" sz="2800" dirty="0">
                <a:solidFill>
                  <a:schemeClr val="bg1"/>
                </a:solidFill>
              </a:rPr>
              <a:t>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13818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261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29393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78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sz="2800" dirty="0"/>
              <a:t>Левая – слева направо</a:t>
            </a:r>
          </a:p>
          <a:p>
            <a:endParaRPr lang="ru-RU" sz="2800" dirty="0"/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61518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609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sz="2800" dirty="0"/>
              <a:t>Левая – слева направо</a:t>
            </a:r>
          </a:p>
          <a:p>
            <a:endParaRPr lang="ru-RU" sz="2800" dirty="0"/>
          </a:p>
          <a:p>
            <a:r>
              <a:rPr lang="ru-RU" sz="2800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31903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7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74472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03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39715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А(–)</a:t>
                      </a:r>
                    </a:p>
                    <a:p>
                      <a:pPr algn="ctr"/>
                      <a:r>
                        <a:rPr lang="ru-RU" sz="3600" dirty="0"/>
                        <a:t>А(+)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Расстановка скобок в х-х+у-у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16716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А(–)</a:t>
                      </a:r>
                    </a:p>
                    <a:p>
                      <a:pPr algn="ctr"/>
                      <a:r>
                        <a:rPr lang="ru-RU" sz="3600" dirty="0"/>
                        <a:t>А(+)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Расстановка скобок в х-х+у-у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((х-х)+у)-у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3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Выражение – это последовательность операторов, операндов и скобок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Описывает вычисление значения, либо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Именует значение или функцию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Выражение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записывать значения в память или в файл на диске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947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88960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А(–)</a:t>
                      </a:r>
                    </a:p>
                    <a:p>
                      <a:pPr algn="ctr"/>
                      <a:r>
                        <a:rPr lang="ru-RU" sz="3600" dirty="0"/>
                        <a:t>А(+)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Расстановка скобок в х-х+у-у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((х-х)+у)-у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х-(х+(у-у))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867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операторов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199561"/>
              </p:ext>
            </p:extLst>
          </p:nvPr>
        </p:nvGraphicFramePr>
        <p:xfrm>
          <a:off x="335359" y="1268760"/>
          <a:ext cx="1152128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Приор-т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Ассоц-ность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Переменные</a:t>
                      </a:r>
                    </a:p>
                    <a:p>
                      <a:pPr algn="ctr"/>
                      <a:r>
                        <a:rPr lang="ru-RU" sz="1400" dirty="0"/>
                        <a:t>Константы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значению константы или переменной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атомарный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a[k]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элементу массива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Вызов функции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элементу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 err="1"/>
                        <a:t>struct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/>
                        <a:t>union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Доступ к элементу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 err="1"/>
                        <a:t>struct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/>
                        <a:t>union</a:t>
                      </a:r>
                      <a:r>
                        <a:rPr lang="ru-RU" sz="1400" dirty="0"/>
                        <a:t> через</a:t>
                      </a:r>
                      <a:r>
                        <a:rPr lang="ru-RU" sz="1400" baseline="0" dirty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r>
                        <a:rPr lang="ru-RU" sz="1400" dirty="0"/>
                        <a:t>++ </a:t>
                      </a:r>
                      <a:r>
                        <a:rPr lang="en-US" sz="1400" dirty="0"/>
                        <a:t>k</a:t>
                      </a:r>
                      <a:r>
                        <a:rPr lang="ru-RU" sz="140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значению </a:t>
                      </a:r>
                      <a:r>
                        <a:rPr lang="en-US" sz="1400" dirty="0"/>
                        <a:t>k </a:t>
                      </a:r>
                      <a:r>
                        <a:rPr lang="ru-RU" sz="1400" dirty="0"/>
                        <a:t>и</a:t>
                      </a:r>
                      <a:r>
                        <a:rPr lang="ru-RU" sz="1400" baseline="0" dirty="0"/>
                        <a:t> послед. у</a:t>
                      </a:r>
                      <a:r>
                        <a:rPr lang="ru-RU" sz="1400" dirty="0"/>
                        <a:t>величение или уменьшение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baseline="0" dirty="0"/>
                        <a:t>k </a:t>
                      </a:r>
                      <a:r>
                        <a:rPr lang="ru-RU" sz="1400" baseline="0" dirty="0"/>
                        <a:t>на 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++</a:t>
                      </a:r>
                      <a:r>
                        <a:rPr lang="en-US" sz="1400" dirty="0"/>
                        <a:t>k</a:t>
                      </a:r>
                      <a:r>
                        <a:rPr lang="ru-RU" sz="1400" dirty="0"/>
                        <a:t> --</a:t>
                      </a:r>
                      <a:r>
                        <a:rPr lang="en-US" sz="1400" dirty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Увеличение или уменьшение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baseline="0" dirty="0"/>
                        <a:t>k </a:t>
                      </a:r>
                      <a:r>
                        <a:rPr lang="ru-RU" sz="1400" baseline="0" dirty="0"/>
                        <a:t>на 1 и послед. д</a:t>
                      </a:r>
                      <a:r>
                        <a:rPr lang="ru-RU" sz="1400" dirty="0"/>
                        <a:t>оступ к полученному значению </a:t>
                      </a:r>
                      <a:r>
                        <a:rPr lang="en-US" sz="1400" dirty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sizeof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значения</a:t>
                      </a:r>
                      <a:r>
                        <a:rPr lang="ru-RU" sz="1400" baseline="0" dirty="0"/>
                        <a:t> или типа </a:t>
                      </a:r>
                      <a:r>
                        <a:rPr lang="ru-RU" sz="1400" dirty="0"/>
                        <a:t>в</a:t>
                      </a:r>
                      <a:r>
                        <a:rPr lang="ru-RU" sz="1400" baseline="0" dirty="0"/>
                        <a:t> байтах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Логическое 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-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Смена знака числа (-) или НОП 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Взятие</a:t>
                      </a:r>
                      <a:r>
                        <a:rPr lang="ru-RU" sz="1400" baseline="0" dirty="0"/>
                        <a:t> </a:t>
                      </a:r>
                      <a:r>
                        <a:rPr lang="ru-RU" sz="1400" dirty="0"/>
                        <a:t>адреса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39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операторов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35027"/>
              </p:ext>
            </p:extLst>
          </p:nvPr>
        </p:nvGraphicFramePr>
        <p:xfrm>
          <a:off x="335360" y="1268760"/>
          <a:ext cx="1152128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Приор-т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Ассоциативность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через</a:t>
                      </a:r>
                      <a:r>
                        <a:rPr lang="ru-RU" sz="1400" baseline="0" dirty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(имя типа)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i="0" dirty="0"/>
                        <a:t>Преобразование</a:t>
                      </a:r>
                      <a:r>
                        <a:rPr lang="ru-RU" sz="1400" dirty="0"/>
                        <a:t> типа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* /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Умножение, деление, 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+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Сложение, вычитание чисел и указателей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&lt;&lt; 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Сдвиг влево или вправо в 2 с.с.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&lt; &gt; &lt;= 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Сравнение чисел и указателей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== 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Проверка равенства и различия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исключающее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Логическое 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Логическое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 ? в1 : в2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aseline="0" dirty="0"/>
                        <a:t>в1 (если с != 0) или в2 (если с == 0)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тернарный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925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операторов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805603"/>
              </p:ext>
            </p:extLst>
          </p:nvPr>
        </p:nvGraphicFramePr>
        <p:xfrm>
          <a:off x="407368" y="2885936"/>
          <a:ext cx="1137726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Приор-т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Ассоц-ность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= += -= *= /= %= &lt;&lt;= &gt;&gt;= &amp;= ^= 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Вычисление</a:t>
                      </a:r>
                      <a:r>
                        <a:rPr lang="ru-RU" sz="1400" baseline="0" dirty="0"/>
                        <a:t> правого операнда и послед. запись полученного значения в ячеку памяти, определяемую левым операндом (п</a:t>
                      </a:r>
                      <a:r>
                        <a:rPr lang="ru-RU" sz="1400" dirty="0"/>
                        <a:t>рисваивание)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Последовательное вычисление операндов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32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чего и как строятся выражения?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операторов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Неявная расстановка скобок</a:t>
            </a:r>
          </a:p>
          <a:p>
            <a:r>
              <a:rPr lang="ru-RU" dirty="0"/>
              <a:t>Что такое побочный эффект</a:t>
            </a:r>
          </a:p>
          <a:p>
            <a:r>
              <a:rPr lang="ru-RU" dirty="0"/>
              <a:t>Точки следования</a:t>
            </a:r>
          </a:p>
          <a:p>
            <a:r>
              <a:rPr lang="en-US" dirty="0"/>
              <a:t>L-value</a:t>
            </a:r>
            <a:endParaRPr lang="ru-RU" dirty="0"/>
          </a:p>
          <a:p>
            <a:r>
              <a:rPr lang="ru-RU" dirty="0"/>
              <a:t>Особенности исполнения операторов языка Си</a:t>
            </a:r>
          </a:p>
          <a:p>
            <a:pPr lvl="1"/>
            <a:r>
              <a:rPr lang="ru-RU" dirty="0"/>
              <a:t>Требования к операндам, значение и тип результата, побочные эффекты, </a:t>
            </a:r>
            <a:r>
              <a:rPr lang="en-US" dirty="0"/>
              <a:t>well-defined/Implementation-defined/unspecified/undefined behavior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972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Побочный эффект вычисления (</a:t>
            </a:r>
            <a:r>
              <a:rPr lang="en-US" dirty="0">
                <a:solidFill>
                  <a:schemeClr val="bg1"/>
                </a:solidFill>
              </a:rPr>
              <a:t>side effect</a:t>
            </a:r>
            <a:r>
              <a:rPr lang="ru-RU" dirty="0">
                <a:solidFill>
                  <a:schemeClr val="bg1"/>
                </a:solidFill>
              </a:rPr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Обычное присваивание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= 1;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i++;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78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Обычное присваивание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= 1;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i++;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78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Обычное присваивание</a:t>
            </a:r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i++;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664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Обычное присваивание</a:t>
            </a:r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Постфиксные ++ и --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0; A[i++]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i++;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02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Обычное присваивание</a:t>
            </a:r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Постфиксные ++ и --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0; A[i++]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i++;</a:t>
            </a:r>
            <a:endParaRPr lang="ru-RU" dirty="0"/>
          </a:p>
          <a:p>
            <a:pPr lvl="2"/>
            <a:r>
              <a:rPr lang="ru-RU" dirty="0"/>
              <a:t>Изменится </a:t>
            </a:r>
            <a:r>
              <a:rPr lang="en-US" dirty="0"/>
              <a:t>A[0] </a:t>
            </a:r>
            <a:r>
              <a:rPr lang="ru-RU" dirty="0"/>
              <a:t>или </a:t>
            </a:r>
            <a:r>
              <a:rPr lang="en-US" dirty="0"/>
              <a:t>A[1]</a:t>
            </a:r>
            <a:r>
              <a:rPr lang="ru-RU" dirty="0"/>
              <a:t>? Чему будет равно: </a:t>
            </a:r>
            <a:r>
              <a:rPr lang="en-US" dirty="0"/>
              <a:t>0 </a:t>
            </a:r>
            <a:r>
              <a:rPr lang="ru-RU" dirty="0"/>
              <a:t>или 1</a:t>
            </a:r>
            <a:r>
              <a:rPr lang="en-US" dirty="0"/>
              <a:t>?</a:t>
            </a:r>
            <a:endParaRPr lang="ru-RU" dirty="0"/>
          </a:p>
          <a:p>
            <a:pPr lvl="2"/>
            <a:r>
              <a:rPr lang="ru-RU" dirty="0"/>
              <a:t>В каком порядке исполнятся ++?</a:t>
            </a:r>
          </a:p>
          <a:p>
            <a:pPr lvl="2"/>
            <a:r>
              <a:rPr lang="ru-RU" dirty="0"/>
              <a:t>Определён ли вообще порядок исполнения ++?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77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Выражение – это последовательность операторов, операндов и скобок</a:t>
            </a:r>
          </a:p>
          <a:p>
            <a:endParaRPr lang="ru-RU" dirty="0"/>
          </a:p>
          <a:p>
            <a:r>
              <a:rPr lang="ru-RU" dirty="0"/>
              <a:t>Выражение</a:t>
            </a:r>
          </a:p>
          <a:p>
            <a:pPr lvl="1"/>
            <a:r>
              <a:rPr lang="ru-RU" dirty="0"/>
              <a:t>Описывает вычисление значения, либо</a:t>
            </a:r>
          </a:p>
          <a:p>
            <a:pPr lvl="1"/>
            <a:r>
              <a:rPr lang="ru-RU" dirty="0"/>
              <a:t>Именует значение или функцию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Выражение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записывать значения в память или в файл на диске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765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точка следования?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Точка следования 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equence point)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момент исполнения программы, когда гарантируется, что все побочные эффекты предыдущих вычислений уже случились, а побочные эффекты последующих – ещё нет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89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точка следования?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Точка следования (</a:t>
            </a:r>
            <a:r>
              <a:rPr lang="en-US" dirty="0"/>
              <a:t>s</a:t>
            </a:r>
            <a:r>
              <a:rPr lang="ru-RU" dirty="0"/>
              <a:t>equence point)</a:t>
            </a:r>
            <a:r>
              <a:rPr lang="en-US" dirty="0"/>
              <a:t> – </a:t>
            </a:r>
            <a:r>
              <a:rPr lang="ru-RU" dirty="0"/>
              <a:t>момент исполнения программы, когда гарантируется, что все побочные эффекты предыдущих вычислений уже случились, а побочные эффекты последующих – ещё нет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60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Между вычислением левого и правого операндов в операциях &amp;&amp;, || и , (запятая)</a:t>
            </a: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Между вычислением первого и второго или третьего операндов в операции </a:t>
            </a:r>
            <a:r>
              <a:rPr lang="en-US" sz="2800" dirty="0">
                <a:solidFill>
                  <a:schemeClr val="bg1"/>
                </a:solidFill>
              </a:rPr>
              <a:t>?:</a:t>
            </a: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608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вычисления первого операнда </a:t>
            </a:r>
            <a:r>
              <a:rPr lang="en-US" sz="2800" dirty="0">
                <a:solidFill>
                  <a:schemeClr val="bg1"/>
                </a:solidFill>
              </a:rPr>
              <a:t>?:</a:t>
            </a: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549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241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19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07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/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9779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/>
          </a:p>
          <a:p>
            <a:pPr marL="582930" indent="-514350"/>
            <a:r>
              <a:rPr lang="ru-RU" sz="2800" dirty="0"/>
              <a:t>В остальном порядок побочных эффектов является </a:t>
            </a:r>
            <a:r>
              <a:rPr lang="en-US" sz="2800" dirty="0"/>
              <a:t>undefined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93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(*p++ != 0 &amp;&amp; *q++ != 0) *p = *q;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Никогда не пишите так =)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Побочный эффект *p++ != 0 проявится до начала вычисления *q++ != 0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первого операнда </a:t>
            </a:r>
            <a:r>
              <a:rPr lang="en-US" dirty="0">
                <a:solidFill>
                  <a:schemeClr val="bg1"/>
                </a:solidFill>
              </a:rPr>
              <a:t>&amp;&amp;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Побочный эффект *q++ != 0 проявится до начала вычисления *p = *q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выражения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04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Выражение – это последовательность операторов, операндов и скобок</a:t>
            </a:r>
          </a:p>
          <a:p>
            <a:endParaRPr lang="ru-RU" dirty="0"/>
          </a:p>
          <a:p>
            <a:r>
              <a:rPr lang="ru-RU" dirty="0"/>
              <a:t>Выражение</a:t>
            </a:r>
          </a:p>
          <a:p>
            <a:pPr lvl="1"/>
            <a:r>
              <a:rPr lang="ru-RU" dirty="0"/>
              <a:t>Описывает вычисление значения, либо</a:t>
            </a:r>
          </a:p>
          <a:p>
            <a:pPr lvl="1"/>
            <a:r>
              <a:rPr lang="ru-RU" dirty="0"/>
              <a:t>Именует значение или функцию</a:t>
            </a:r>
          </a:p>
          <a:p>
            <a:endParaRPr lang="ru-RU" dirty="0"/>
          </a:p>
          <a:p>
            <a:r>
              <a:rPr lang="ru-RU" dirty="0"/>
              <a:t>Выражение может иметь побочные эффекты</a:t>
            </a:r>
          </a:p>
          <a:p>
            <a:pPr lvl="1"/>
            <a:r>
              <a:rPr lang="ru-RU" dirty="0"/>
              <a:t>Например, записывать значения в память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231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Побочный эффект *p++ != 0 проявится до начала вычисления *q++ != 0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первого операнда </a:t>
            </a:r>
            <a:r>
              <a:rPr lang="en-US" dirty="0">
                <a:solidFill>
                  <a:schemeClr val="bg1"/>
                </a:solidFill>
              </a:rPr>
              <a:t>&amp;&amp;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Побочный эффект *q++ != 0 проявится до начала вычисления *p = *q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выражения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57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Побочный эффект *p++ != 0 проявится до начала вычисления *q++ != 0 </a:t>
            </a:r>
          </a:p>
          <a:p>
            <a:pPr lvl="1"/>
            <a:r>
              <a:rPr lang="ru-RU" dirty="0"/>
              <a:t>Конец первого операнда </a:t>
            </a:r>
            <a:r>
              <a:rPr lang="en-US" dirty="0"/>
              <a:t>&amp;&amp;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Побочный эффект *q++ != 0 проявится до начала вычисления *p = *q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выражения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021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Побочный эффект *p++ != 0 проявится до начала вычисления *q++ != 0 </a:t>
            </a:r>
          </a:p>
          <a:p>
            <a:pPr lvl="1"/>
            <a:r>
              <a:rPr lang="ru-RU" dirty="0"/>
              <a:t>Конец первого операнда </a:t>
            </a:r>
            <a:r>
              <a:rPr lang="en-US" dirty="0"/>
              <a:t>&amp;&amp;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Побочный эффект *q++ != 0 проявится до начала вычисления *p = *q </a:t>
            </a:r>
            <a:endParaRPr lang="en-US" dirty="0"/>
          </a:p>
          <a:p>
            <a:pPr lvl="1"/>
            <a:r>
              <a:rPr lang="ru-RU" dirty="0"/>
              <a:t>Конец выражения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/>
          </a:p>
          <a:p>
            <a:pPr marL="12573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3307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Побочный эффект *p++ != 0 проявится до начала вычисления *q++ != 0 </a:t>
            </a:r>
          </a:p>
          <a:p>
            <a:pPr lvl="1"/>
            <a:r>
              <a:rPr lang="ru-RU" dirty="0"/>
              <a:t>Конец первого операнда </a:t>
            </a:r>
            <a:r>
              <a:rPr lang="en-US" dirty="0"/>
              <a:t>&amp;&amp;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Побочный эффект *q++ != 0 проявится до начала вычисления *p = *q </a:t>
            </a:r>
            <a:endParaRPr lang="en-US" dirty="0"/>
          </a:p>
          <a:p>
            <a:pPr lvl="1"/>
            <a:r>
              <a:rPr lang="ru-RU" dirty="0"/>
              <a:t>Конец выражения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 != 0 &amp;&amp; *q != 0) *p++ = *q++;</a:t>
            </a:r>
          </a:p>
          <a:p>
            <a:pPr marL="857250" lvl="1" indent="-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(*q != 0) *p++ = *q++;</a:t>
            </a:r>
          </a:p>
          <a:p>
            <a:pPr marL="125730" indent="0">
              <a:buNone/>
            </a:pPr>
            <a:endParaRPr lang="ru-RU" dirty="0"/>
          </a:p>
          <a:p>
            <a:pPr marL="12573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2383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a = (*p++) ? (*p++) : 0; // чему равно a?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Точка следования находится после первого *p++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p уже увеличена на 1 при вычислении второго *p++ 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4053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Точка следования находится после первого *p++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p уже увеличена на 1 при вычислении второго *p++ 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838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p уже увеличена на 1 при вычислении второго *p++ 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567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/>
          </a:p>
          <a:p>
            <a:pPr lvl="1"/>
            <a:r>
              <a:rPr lang="ru-RU" sz="2400" dirty="0"/>
              <a:t>p уже увеличена на 1 при вычислении второго *p++ 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140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/>
          </a:p>
          <a:p>
            <a:pPr lvl="1"/>
            <a:r>
              <a:rPr lang="ru-RU" sz="2400" dirty="0"/>
              <a:t>p уже увеличена на 1 при вычислении второго *p++ </a:t>
            </a:r>
          </a:p>
          <a:p>
            <a:endParaRPr lang="ru-RU" sz="2800" dirty="0"/>
          </a:p>
          <a:p>
            <a:r>
              <a:rPr lang="ru-RU" sz="2800" dirty="0"/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347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int i = 0, j = i++, k = i++;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// (1) </a:t>
            </a:r>
            <a:b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// (2)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определен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79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Константы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5870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определен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/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Не определен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9330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/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/>
          </a:p>
          <a:p>
            <a:pPr lvl="1"/>
            <a:r>
              <a:rPr lang="ru-RU" dirty="0"/>
              <a:t>Не определен</a:t>
            </a:r>
          </a:p>
          <a:p>
            <a:pPr lvl="2"/>
            <a:r>
              <a:rPr lang="ru-RU" dirty="0"/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707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/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/>
          </a:p>
          <a:p>
            <a:pPr lvl="1"/>
            <a:r>
              <a:rPr lang="ru-RU" dirty="0"/>
              <a:t>Не определен</a:t>
            </a:r>
          </a:p>
          <a:p>
            <a:pPr lvl="2"/>
            <a:r>
              <a:rPr lang="ru-RU" dirty="0"/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/>
              <a:t>Если </a:t>
            </a:r>
            <a:r>
              <a:rPr lang="en-US" dirty="0"/>
              <a:t>i, </a:t>
            </a:r>
            <a:r>
              <a:rPr lang="ru-RU" dirty="0"/>
              <a:t>j и k – глобальные переменные, то не определены</a:t>
            </a:r>
          </a:p>
          <a:p>
            <a:pPr lvl="2"/>
            <a:r>
              <a:rPr lang="ru-RU" dirty="0"/>
              <a:t>Значения j и k внутри f</a:t>
            </a:r>
          </a:p>
          <a:p>
            <a:pPr lvl="2"/>
            <a:r>
              <a:rPr lang="ru-RU" dirty="0"/>
              <a:t>Значения </a:t>
            </a:r>
            <a:r>
              <a:rPr lang="en-US" dirty="0"/>
              <a:t>i</a:t>
            </a:r>
            <a:r>
              <a:rPr lang="ru-RU" dirty="0"/>
              <a:t> и k внутри 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Значения </a:t>
            </a:r>
            <a:r>
              <a:rPr lang="en-US" dirty="0"/>
              <a:t>i </a:t>
            </a:r>
            <a:r>
              <a:rPr lang="ru-RU" dirty="0"/>
              <a:t>и j внутри </a:t>
            </a:r>
            <a:r>
              <a:rPr lang="en-US" dirty="0"/>
              <a:t>h</a:t>
            </a:r>
            <a:r>
              <a:rPr lang="ru-R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720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не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Меньше побочных эффектов – лучше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682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Меньше побочных эффектов – лучше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68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Меньше побочных эффектов – лучше 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446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Меньше побочных эффектов – лучше </a:t>
            </a:r>
          </a:p>
          <a:p>
            <a:endParaRPr lang="en-US" dirty="0"/>
          </a:p>
          <a:p>
            <a:r>
              <a:rPr lang="ru-RU" dirty="0"/>
              <a:t>Более одного побочного эффекта с одним и тем же </a:t>
            </a:r>
            <a:r>
              <a:rPr lang="en-US" dirty="0"/>
              <a:t>l-value </a:t>
            </a:r>
            <a:r>
              <a:rPr lang="ru-RU" dirty="0"/>
              <a:t>между соседними точками следования == </a:t>
            </a:r>
            <a:r>
              <a:rPr lang="en-US" dirty="0"/>
              <a:t>undefined behavior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52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чего и как строятся выражения?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операторов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Неявная расстановка скобок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Что такое побочный эффект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Точки следования</a:t>
            </a:r>
          </a:p>
          <a:p>
            <a:r>
              <a:rPr lang="en-US" dirty="0"/>
              <a:t>L-value</a:t>
            </a:r>
            <a:endParaRPr lang="ru-RU" dirty="0"/>
          </a:p>
          <a:p>
            <a:r>
              <a:rPr lang="ru-RU" dirty="0"/>
              <a:t>Особенности исполнения операторов языка Си</a:t>
            </a:r>
          </a:p>
          <a:p>
            <a:pPr lvl="1"/>
            <a:r>
              <a:rPr lang="ru-RU" dirty="0"/>
              <a:t>Требования к операндам, значение и тип результата, побочные эффекты, </a:t>
            </a:r>
            <a:r>
              <a:rPr lang="en-US" dirty="0"/>
              <a:t>well-defined/Implementation-defined/unspecified/undefined behavior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295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L-value </a:t>
            </a:r>
            <a:r>
              <a:rPr lang="ru-RU" sz="2800" dirty="0">
                <a:solidFill>
                  <a:schemeClr val="bg1"/>
                </a:solidFill>
              </a:rPr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Прагматика </a:t>
            </a:r>
            <a:r>
              <a:rPr lang="en-US" sz="2800" dirty="0">
                <a:solidFill>
                  <a:schemeClr val="bg1"/>
                </a:solidFill>
              </a:rPr>
              <a:t>l-value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707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Прагматика </a:t>
            </a:r>
            <a:r>
              <a:rPr lang="en-US" sz="2800" dirty="0">
                <a:solidFill>
                  <a:schemeClr val="bg1"/>
                </a:solidFill>
              </a:rPr>
              <a:t>l-value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6420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Прагматика </a:t>
            </a:r>
            <a:r>
              <a:rPr lang="en-US" sz="2800" dirty="0"/>
              <a:t>l-value</a:t>
            </a:r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720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Прагматика </a:t>
            </a:r>
            <a:r>
              <a:rPr lang="en-US" sz="2800" dirty="0"/>
              <a:t>l-value</a:t>
            </a:r>
            <a:endParaRPr lang="ru-RU" sz="2800" dirty="0"/>
          </a:p>
          <a:p>
            <a:pPr lvl="1"/>
            <a:r>
              <a:rPr lang="ru-RU" sz="2400" dirty="0"/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800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Прагматика </a:t>
            </a:r>
            <a:r>
              <a:rPr lang="en-US" sz="2800" dirty="0"/>
              <a:t>l-value</a:t>
            </a:r>
            <a:endParaRPr lang="ru-RU" sz="2800" dirty="0"/>
          </a:p>
          <a:p>
            <a:pPr lvl="1"/>
            <a:r>
              <a:rPr lang="ru-RU" sz="2400" dirty="0"/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/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08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l-value</a:t>
            </a:r>
            <a:r>
              <a:rPr lang="ru-RU" sz="2800" dirty="0">
                <a:solidFill>
                  <a:schemeClr val="bg1"/>
                </a:solidFill>
              </a:rPr>
              <a:t> получаются при выполнении операторов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значению переменной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450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значению переменной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656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741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9715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631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60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</a:t>
            </a:r>
          </a:p>
          <a:p>
            <a:endParaRPr lang="ru-RU" dirty="0"/>
          </a:p>
          <a:p>
            <a:r>
              <a:rPr lang="ru-RU" dirty="0"/>
              <a:t>Идентификаторы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716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 через указатель</a:t>
            </a:r>
            <a:r>
              <a:rPr lang="en-US" sz="2400" dirty="0"/>
              <a:t> student-&gt;name</a:t>
            </a:r>
            <a:endParaRPr lang="ru-RU" sz="24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479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 через указатель</a:t>
            </a:r>
            <a:r>
              <a:rPr lang="en-US" sz="2400" dirty="0"/>
              <a:t> student-&gt;name</a:t>
            </a:r>
            <a:endParaRPr lang="ru-RU" sz="2400" dirty="0"/>
          </a:p>
          <a:p>
            <a:endParaRPr lang="ru-RU" sz="2800" dirty="0"/>
          </a:p>
          <a:p>
            <a:r>
              <a:rPr lang="ru-RU" sz="2800" dirty="0"/>
              <a:t>Все остальные операторы возвращают обычные значения</a:t>
            </a:r>
          </a:p>
          <a:p>
            <a:pPr lvl="1"/>
            <a:r>
              <a:rPr lang="ru-RU" sz="2400" dirty="0"/>
              <a:t>Хранить или нет эти значения в памяти решает компилятор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314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требующие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Левый операнд во всех видах присваивания</a:t>
            </a:r>
            <a:r>
              <a:rPr lang="en-US" dirty="0"/>
              <a:t> =, +=</a:t>
            </a:r>
            <a:r>
              <a:rPr lang="ru-RU" dirty="0"/>
              <a:t> и т.п.</a:t>
            </a:r>
          </a:p>
          <a:p>
            <a:r>
              <a:rPr lang="ru-RU" dirty="0"/>
              <a:t>Взятие адреса </a:t>
            </a:r>
            <a:r>
              <a:rPr lang="en-US" dirty="0"/>
              <a:t>&amp;</a:t>
            </a:r>
            <a:endParaRPr lang="ru-RU" dirty="0"/>
          </a:p>
          <a:p>
            <a:r>
              <a:rPr lang="ru-RU" dirty="0"/>
              <a:t>Префиксные и постфиксные ++ и --</a:t>
            </a:r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3774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x = 2; // x – l-value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A[5] = 5+x; // A[5] – l-value, 5+x –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l-value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(x &lt; y ? x : y) = 1;//  ошибка, т.к. (x &lt; y ? x : y) не l-value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*(x &lt; y ? &amp;x : &amp;y) = 1; // ОК, т.к. *(x &lt; y ? &amp;x : &amp;y) – l-value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0383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(x &lt; y ? x : y) = 1;//  ошибка, т.к. (x &lt; y ? x : y) не l-value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*(x &lt; y ? &amp;x : &amp;y) = 1; // ОК, т.к. *(x &lt; y ? &amp;x : &amp;y) – l-value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935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/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&lt; y ? x : y) = 1;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 ошибка, т.к. (x &lt; y ? x : y) не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*(x &lt; y ? &amp;x : &amp;y) = 1; 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ОК, т.к. *(x &lt; y ? &amp;x : &amp;y) –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6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/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&lt; y ? x : y) = 1;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 ошибка, т.к. (x &lt; y ? x : y) не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*(x &lt; y ? &amp;x : &amp;y) = 1; 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ОК, т.к. *(x &lt; y ? &amp;x : &amp;y) –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/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: A[j])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j ]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743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чего и как строятся выражения?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операторов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Неявная расстановка скобок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Что такое побочный эффект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Точки следования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L-value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/>
              <a:t>Особенности исполнения операторов языка Си</a:t>
            </a:r>
          </a:p>
          <a:p>
            <a:pPr lvl="1"/>
            <a:r>
              <a:rPr lang="ru-RU" dirty="0"/>
              <a:t>Требования к операндам, значение и тип результата, побочные эффекты, </a:t>
            </a:r>
            <a:r>
              <a:rPr lang="en-US" dirty="0"/>
              <a:t>well-defined/Implementation-defined/unspecified/undefined behavior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934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языка Си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792965"/>
              </p:ext>
            </p:extLst>
          </p:nvPr>
        </p:nvGraphicFramePr>
        <p:xfrm>
          <a:off x="609600" y="1600200"/>
          <a:ext cx="109728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Как меняется состояние памяти при </a:t>
                      </a:r>
                      <a:r>
                        <a:rPr lang="ru-RU" baseline="0" dirty="0"/>
                        <a:t>исполнения самой операции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исключая побочные эффекты при вычислении операндов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Well</a:t>
                      </a:r>
                      <a:r>
                        <a:rPr lang="ru-RU" baseline="0" dirty="0"/>
                        <a:t>-</a:t>
                      </a:r>
                      <a:r>
                        <a:rPr lang="en-US" baseline="0" dirty="0"/>
                        <a:t>defined</a:t>
                      </a:r>
                      <a:r>
                        <a:rPr lang="ru-RU" baseline="0" dirty="0"/>
                        <a:t> (</a:t>
                      </a:r>
                      <a:r>
                        <a:rPr lang="en-US" baseline="0" dirty="0"/>
                        <a:t>standard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Поведение, описанное в стандарте</a:t>
                      </a:r>
                      <a:r>
                        <a:rPr lang="ru-RU" baseline="0" dirty="0"/>
                        <a:t> языка 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Implementation-defined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r>
                        <a:rPr lang="ru-RU" baseline="0" dirty="0"/>
                        <a:t>оведение, описанное в документации компилятора языка 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Одно из нескольких поведений, описанных в стандарте языка 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Поведение, неописанное ни в стандарте, ни в документации компилятора языка 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4105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0043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Первичные 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231165"/>
              </p:ext>
            </p:extLst>
          </p:nvPr>
        </p:nvGraphicFramePr>
        <p:xfrm>
          <a:off x="609599" y="1600201"/>
          <a:ext cx="10972801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5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Идентификатор, явная константа, строковый литерал или функция, или (</a:t>
                      </a:r>
                      <a:r>
                        <a:rPr lang="ru-RU" dirty="0" err="1"/>
                        <a:t>выр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-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по описанию; константа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по записи; литерал, функция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указатель;</a:t>
                      </a:r>
                      <a:r>
                        <a:rPr lang="ru-RU" baseline="0" dirty="0"/>
                        <a:t> (</a:t>
                      </a:r>
                      <a:r>
                        <a:rPr lang="ru-RU" baseline="0" dirty="0" err="1"/>
                        <a:t>выр</a:t>
                      </a:r>
                      <a:r>
                        <a:rPr lang="ru-RU" baseline="0" dirty="0"/>
                        <a:t>) 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тип </a:t>
                      </a:r>
                      <a:r>
                        <a:rPr lang="ru-RU" dirty="0" err="1"/>
                        <a:t>выр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читаем из памяти во время исполнения</a:t>
                      </a:r>
                      <a:endParaRPr lang="en-US" dirty="0"/>
                    </a:p>
                    <a:p>
                      <a:r>
                        <a:rPr lang="ru-RU" dirty="0"/>
                        <a:t>константа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по записи во время компиляции</a:t>
                      </a:r>
                      <a:endParaRPr lang="en-US" dirty="0"/>
                    </a:p>
                    <a:p>
                      <a:r>
                        <a:rPr lang="ru-RU" dirty="0"/>
                        <a:t>литерал, функция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во время линковки; (</a:t>
                      </a:r>
                      <a:r>
                        <a:rPr lang="ru-RU" dirty="0" err="1"/>
                        <a:t>выр</a:t>
                      </a:r>
                      <a:r>
                        <a:rPr lang="ru-RU" dirty="0"/>
                        <a:t>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вычисляем </a:t>
                      </a:r>
                      <a:r>
                        <a:rPr lang="ru-RU" dirty="0" err="1"/>
                        <a:t>выр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Well</a:t>
                      </a:r>
                      <a:r>
                        <a:rPr lang="ru-RU" baseline="0" dirty="0"/>
                        <a:t>-</a:t>
                      </a:r>
                      <a:r>
                        <a:rPr lang="en-US" baseline="0" dirty="0"/>
                        <a:t>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Константы, литералы, функции, (</a:t>
                      </a:r>
                      <a:r>
                        <a:rPr lang="ru-RU" dirty="0" err="1"/>
                        <a:t>выр</a:t>
                      </a:r>
                      <a:r>
                        <a:rPr lang="ru-RU" dirty="0"/>
                        <a:t>) </a:t>
                      </a:r>
                      <a:r>
                        <a:rPr lang="en-US" dirty="0"/>
                        <a:t>--</a:t>
                      </a:r>
                      <a:r>
                        <a:rPr lang="ru-RU" dirty="0"/>
                        <a:t> всегда; переменная </a:t>
                      </a:r>
                      <a:r>
                        <a:rPr lang="en-US" dirty="0"/>
                        <a:t>--</a:t>
                      </a:r>
                      <a:r>
                        <a:rPr lang="ru-RU" dirty="0"/>
                        <a:t> если 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Вещественные константы</a:t>
                      </a:r>
                      <a:r>
                        <a:rPr lang="ru-RU" baseline="0" dirty="0"/>
                        <a:t>, записанные в 10 </a:t>
                      </a:r>
                      <a:r>
                        <a:rPr lang="ru-RU" baseline="0" dirty="0" err="1"/>
                        <a:t>с.с</a:t>
                      </a:r>
                      <a:r>
                        <a:rPr lang="ru-RU" baseline="0" dirty="0"/>
                        <a:t>. и </a:t>
                      </a:r>
                      <a:r>
                        <a:rPr lang="ru-RU" dirty="0"/>
                        <a:t>неточно представимые в 2 </a:t>
                      </a:r>
                      <a:r>
                        <a:rPr lang="ru-RU" dirty="0" err="1"/>
                        <a:t>с.с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  <a:r>
                        <a:rPr lang="en-US" dirty="0"/>
                        <a:t> --</a:t>
                      </a:r>
                      <a:r>
                        <a:rPr lang="ru-RU" dirty="0"/>
                        <a:t> если</a:t>
                      </a:r>
                      <a:r>
                        <a:rPr lang="ru-RU" baseline="0" dirty="0"/>
                        <a:t> не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7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138838</TotalTime>
  <Words>9796</Words>
  <Application>Microsoft Office PowerPoint</Application>
  <PresentationFormat>Widescreen</PresentationFormat>
  <Paragraphs>1638</Paragraphs>
  <Slides>123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7" baseType="lpstr">
      <vt:lpstr>Arial</vt:lpstr>
      <vt:lpstr>Calibri</vt:lpstr>
      <vt:lpstr>Consolas</vt:lpstr>
      <vt:lpstr>Office Theme</vt:lpstr>
      <vt:lpstr>Выражения языка Си</vt:lpstr>
      <vt:lpstr>План лекции</vt:lpstr>
      <vt:lpstr>Выражения языка Си</vt:lpstr>
      <vt:lpstr>Выражения языка Си</vt:lpstr>
      <vt:lpstr>Выражения языка Си</vt:lpstr>
      <vt:lpstr>Выражения языка Си</vt:lpstr>
      <vt:lpstr>Виды операндов</vt:lpstr>
      <vt:lpstr>Виды операндов</vt:lpstr>
      <vt:lpstr>Виды операндов</vt:lpstr>
      <vt:lpstr>Виды операндов</vt:lpstr>
      <vt:lpstr>Характеристики операторов</vt:lpstr>
      <vt:lpstr>Характеристики операторов</vt:lpstr>
      <vt:lpstr>Характеристики операторов</vt:lpstr>
      <vt:lpstr>Характеристики операторов</vt:lpstr>
      <vt:lpstr>Характеристики операторов</vt:lpstr>
      <vt:lpstr>Характеристики операторов</vt:lpstr>
      <vt:lpstr>Неявная расстановка скобок</vt:lpstr>
      <vt:lpstr>Неявная расстановка скобок</vt:lpstr>
      <vt:lpstr>Неявная расстановка скобок</vt:lpstr>
      <vt:lpstr>Пример неявной расстановки скобок</vt:lpstr>
      <vt:lpstr>Пример неявной расстановки скобок</vt:lpstr>
      <vt:lpstr>Пример неявной расстановки скобок</vt:lpstr>
      <vt:lpstr>Пример неявной расстановки скобок</vt:lpstr>
      <vt:lpstr>Пример неявной расстановки скобок</vt:lpstr>
      <vt:lpstr>Пример неявной расстановки скобок</vt:lpstr>
      <vt:lpstr>Пример неявной расстановки скобок</vt:lpstr>
      <vt:lpstr>Пример неявной расстановки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Приоритеты операторов в языке Си</vt:lpstr>
      <vt:lpstr>Приоритеты операторов в языке Си</vt:lpstr>
      <vt:lpstr>Приоритеты операторов в языке Си</vt:lpstr>
      <vt:lpstr>PowerPoint Presentation</vt:lpstr>
      <vt:lpstr>Что такое побочный эффект?</vt:lpstr>
      <vt:lpstr>Что такое побочный эффект?</vt:lpstr>
      <vt:lpstr>Что такое побочный эффект?</vt:lpstr>
      <vt:lpstr>Что такое побочный эффект?</vt:lpstr>
      <vt:lpstr>Что такое побочный эффект?</vt:lpstr>
      <vt:lpstr>Что такое точка следования?</vt:lpstr>
      <vt:lpstr>Что такое точка следования?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Пример 1</vt:lpstr>
      <vt:lpstr>Пример 1</vt:lpstr>
      <vt:lpstr>Пример 1</vt:lpstr>
      <vt:lpstr>Пример 1</vt:lpstr>
      <vt:lpstr>Пример 1</vt:lpstr>
      <vt:lpstr>Пример 2</vt:lpstr>
      <vt:lpstr>Пример 2</vt:lpstr>
      <vt:lpstr>Пример 2</vt:lpstr>
      <vt:lpstr>Пример 2</vt:lpstr>
      <vt:lpstr>Пример 2</vt:lpstr>
      <vt:lpstr>Пример 3</vt:lpstr>
      <vt:lpstr>Пример 3</vt:lpstr>
      <vt:lpstr>Пример 3</vt:lpstr>
      <vt:lpstr>Пример 3</vt:lpstr>
      <vt:lpstr>Пример 3</vt:lpstr>
      <vt:lpstr>Советы по [не]использованию побочных эффектов</vt:lpstr>
      <vt:lpstr>Советы по [не]использованию побочных эффектов</vt:lpstr>
      <vt:lpstr>Советы по [не]использованию побочных эффектов</vt:lpstr>
      <vt:lpstr>Советы по [не]использованию побочных эффектов</vt:lpstr>
      <vt:lpstr>PowerPoint Presentation</vt:lpstr>
      <vt:lpstr>Что такое l-value?</vt:lpstr>
      <vt:lpstr>Что такое l-value?</vt:lpstr>
      <vt:lpstr>Что такое l-value?</vt:lpstr>
      <vt:lpstr>Что такое l-value?</vt:lpstr>
      <vt:lpstr>Что такое l-value?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требующие l-value</vt:lpstr>
      <vt:lpstr>Примеры с l-value</vt:lpstr>
      <vt:lpstr>Примеры с l-value</vt:lpstr>
      <vt:lpstr>Примеры с l-value</vt:lpstr>
      <vt:lpstr>Примеры с l-value</vt:lpstr>
      <vt:lpstr>PowerPoint Presentation</vt:lpstr>
      <vt:lpstr>Операторы языка Си</vt:lpstr>
      <vt:lpstr>Первичные выражения</vt:lpstr>
      <vt:lpstr>Доступ к элементу массива A[k]</vt:lpstr>
      <vt:lpstr>Вызов функции f(…)</vt:lpstr>
      <vt:lpstr>Доступ к элементу struct или union s.x</vt:lpstr>
      <vt:lpstr>Доступ к элементу struct или union sptr-&gt;x</vt:lpstr>
      <vt:lpstr>Постфиксный инкремент/декремент k++, k--</vt:lpstr>
      <vt:lpstr>Префиксный инкремент/декремент ++k, --k</vt:lpstr>
      <vt:lpstr>Размер значения или типа sizeof x</vt:lpstr>
      <vt:lpstr>Побитовое НЕ ~x</vt:lpstr>
      <vt:lpstr>Логическое НЕ !x</vt:lpstr>
      <vt:lpstr>Смена/сохранение знака числа -х и +х</vt:lpstr>
      <vt:lpstr>Взятие адреса &amp;х</vt:lpstr>
      <vt:lpstr>Доступ через указатель *х</vt:lpstr>
      <vt:lpstr>Преобразование типа (T) х</vt:lpstr>
      <vt:lpstr>Умножение, деление, остаток x op y, op = */%</vt:lpstr>
      <vt:lpstr>Сложение, вычитание x op y, op = +-</vt:lpstr>
      <vt:lpstr>Сдвиг x op y, op = &lt;&lt; &gt;&gt;</vt:lpstr>
      <vt:lpstr>Сравнение х ор у, ор = &lt; &gt; &lt;= &gt;=</vt:lpstr>
      <vt:lpstr>Проверка равенства x op y, op = == !=</vt:lpstr>
      <vt:lpstr>Побитовое И, ИсклИЛИ, ИЛИ  x ор y, ор = &amp;^|</vt:lpstr>
      <vt:lpstr>Логические И и ИЛИ х ор у, ор = &amp;&amp; ||</vt:lpstr>
      <vt:lpstr>Условное выражение c ? e1 : e2</vt:lpstr>
      <vt:lpstr>Присваивание x op y, op = = += -= *= …</vt:lpstr>
      <vt:lpstr>Последовательное вычисление x , y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532</cp:revision>
  <dcterms:created xsi:type="dcterms:W3CDTF">2012-09-17T07:39:46Z</dcterms:created>
  <dcterms:modified xsi:type="dcterms:W3CDTF">2023-10-16T15:22:44Z</dcterms:modified>
</cp:coreProperties>
</file>