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8"/>
  </p:notesMasterIdLst>
  <p:sldIdLst>
    <p:sldId id="256" r:id="rId2"/>
    <p:sldId id="314" r:id="rId3"/>
    <p:sldId id="335" r:id="rId4"/>
    <p:sldId id="336" r:id="rId5"/>
    <p:sldId id="337" r:id="rId6"/>
    <p:sldId id="338" r:id="rId7"/>
    <p:sldId id="339" r:id="rId8"/>
    <p:sldId id="340" r:id="rId9"/>
    <p:sldId id="326" r:id="rId10"/>
    <p:sldId id="341" r:id="rId11"/>
    <p:sldId id="342" r:id="rId12"/>
    <p:sldId id="343" r:id="rId13"/>
    <p:sldId id="344" r:id="rId14"/>
    <p:sldId id="345" r:id="rId15"/>
    <p:sldId id="346" r:id="rId16"/>
    <p:sldId id="329" r:id="rId17"/>
    <p:sldId id="347" r:id="rId18"/>
    <p:sldId id="348" r:id="rId19"/>
    <p:sldId id="349" r:id="rId20"/>
    <p:sldId id="350" r:id="rId21"/>
    <p:sldId id="351" r:id="rId22"/>
    <p:sldId id="327" r:id="rId23"/>
    <p:sldId id="352" r:id="rId24"/>
    <p:sldId id="353" r:id="rId25"/>
    <p:sldId id="354" r:id="rId26"/>
    <p:sldId id="278" r:id="rId27"/>
    <p:sldId id="355" r:id="rId28"/>
    <p:sldId id="356" r:id="rId29"/>
    <p:sldId id="357" r:id="rId30"/>
    <p:sldId id="358" r:id="rId31"/>
    <p:sldId id="359" r:id="rId32"/>
    <p:sldId id="360" r:id="rId33"/>
    <p:sldId id="322" r:id="rId34"/>
    <p:sldId id="361" r:id="rId35"/>
    <p:sldId id="362" r:id="rId36"/>
    <p:sldId id="363" r:id="rId37"/>
    <p:sldId id="364" r:id="rId38"/>
    <p:sldId id="282" r:id="rId39"/>
    <p:sldId id="365" r:id="rId40"/>
    <p:sldId id="366" r:id="rId41"/>
    <p:sldId id="367" r:id="rId42"/>
    <p:sldId id="368" r:id="rId43"/>
    <p:sldId id="369" r:id="rId44"/>
    <p:sldId id="318" r:id="rId45"/>
    <p:sldId id="370" r:id="rId46"/>
    <p:sldId id="371" r:id="rId47"/>
    <p:sldId id="372" r:id="rId48"/>
    <p:sldId id="324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28" r:id="rId57"/>
    <p:sldId id="380" r:id="rId58"/>
    <p:sldId id="334" r:id="rId59"/>
    <p:sldId id="381" r:id="rId60"/>
    <p:sldId id="382" r:id="rId61"/>
    <p:sldId id="383" r:id="rId62"/>
    <p:sldId id="384" r:id="rId63"/>
    <p:sldId id="385" r:id="rId64"/>
    <p:sldId id="386" r:id="rId65"/>
    <p:sldId id="289" r:id="rId66"/>
    <p:sldId id="453" r:id="rId67"/>
    <p:sldId id="454" r:id="rId68"/>
    <p:sldId id="455" r:id="rId69"/>
    <p:sldId id="456" r:id="rId70"/>
    <p:sldId id="457" r:id="rId71"/>
    <p:sldId id="458" r:id="rId72"/>
    <p:sldId id="316" r:id="rId73"/>
    <p:sldId id="396" r:id="rId74"/>
    <p:sldId id="397" r:id="rId75"/>
    <p:sldId id="398" r:id="rId76"/>
    <p:sldId id="399" r:id="rId77"/>
    <p:sldId id="400" r:id="rId78"/>
    <p:sldId id="401" r:id="rId79"/>
    <p:sldId id="258" r:id="rId80"/>
    <p:sldId id="402" r:id="rId81"/>
    <p:sldId id="403" r:id="rId82"/>
    <p:sldId id="404" r:id="rId83"/>
    <p:sldId id="405" r:id="rId84"/>
    <p:sldId id="406" r:id="rId85"/>
    <p:sldId id="269" r:id="rId86"/>
    <p:sldId id="330" r:id="rId87"/>
    <p:sldId id="407" r:id="rId88"/>
    <p:sldId id="408" r:id="rId89"/>
    <p:sldId id="409" r:id="rId90"/>
    <p:sldId id="410" r:id="rId91"/>
    <p:sldId id="411" r:id="rId92"/>
    <p:sldId id="259" r:id="rId93"/>
    <p:sldId id="412" r:id="rId94"/>
    <p:sldId id="413" r:id="rId95"/>
    <p:sldId id="414" r:id="rId96"/>
    <p:sldId id="415" r:id="rId97"/>
    <p:sldId id="416" r:id="rId98"/>
    <p:sldId id="290" r:id="rId99"/>
    <p:sldId id="417" r:id="rId100"/>
    <p:sldId id="418" r:id="rId101"/>
    <p:sldId id="419" r:id="rId102"/>
    <p:sldId id="292" r:id="rId103"/>
    <p:sldId id="420" r:id="rId104"/>
    <p:sldId id="421" r:id="rId105"/>
    <p:sldId id="422" r:id="rId106"/>
    <p:sldId id="423" r:id="rId107"/>
    <p:sldId id="424" r:id="rId108"/>
    <p:sldId id="425" r:id="rId109"/>
    <p:sldId id="331" r:id="rId110"/>
    <p:sldId id="426" r:id="rId111"/>
    <p:sldId id="427" r:id="rId112"/>
    <p:sldId id="428" r:id="rId113"/>
    <p:sldId id="429" r:id="rId114"/>
    <p:sldId id="430" r:id="rId115"/>
    <p:sldId id="431" r:id="rId116"/>
    <p:sldId id="267" r:id="rId117"/>
    <p:sldId id="432" r:id="rId118"/>
    <p:sldId id="433" r:id="rId119"/>
    <p:sldId id="434" r:id="rId120"/>
    <p:sldId id="435" r:id="rId121"/>
    <p:sldId id="436" r:id="rId122"/>
    <p:sldId id="437" r:id="rId123"/>
    <p:sldId id="294" r:id="rId124"/>
    <p:sldId id="333" r:id="rId125"/>
    <p:sldId id="438" r:id="rId126"/>
    <p:sldId id="439" r:id="rId127"/>
    <p:sldId id="440" r:id="rId128"/>
    <p:sldId id="441" r:id="rId129"/>
    <p:sldId id="442" r:id="rId130"/>
    <p:sldId id="295" r:id="rId131"/>
    <p:sldId id="443" r:id="rId132"/>
    <p:sldId id="444" r:id="rId133"/>
    <p:sldId id="445" r:id="rId134"/>
    <p:sldId id="446" r:id="rId135"/>
    <p:sldId id="447" r:id="rId136"/>
    <p:sldId id="332" r:id="rId137"/>
    <p:sldId id="448" r:id="rId138"/>
    <p:sldId id="449" r:id="rId139"/>
    <p:sldId id="450" r:id="rId140"/>
    <p:sldId id="323" r:id="rId141"/>
    <p:sldId id="451" r:id="rId142"/>
    <p:sldId id="452" r:id="rId143"/>
    <p:sldId id="315" r:id="rId144"/>
    <p:sldId id="276" r:id="rId145"/>
    <p:sldId id="277" r:id="rId146"/>
    <p:sldId id="296" r:id="rId14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7" autoAdjust="0"/>
    <p:restoredTop sz="94609" autoAdjust="0"/>
  </p:normalViewPr>
  <p:slideViewPr>
    <p:cSldViewPr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0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4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7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1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8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9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0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5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0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9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97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5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4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8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9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6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400" dirty="0"/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rgbClr val="898989"/>
                </a:solidFill>
              </a:rPr>
              <a:t>Лекция 20</a:t>
            </a:r>
            <a:endParaRPr lang="ru-RU" dirty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81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20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-&gt;Row, column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column += change[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&amp;&amp; Max(row, column)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238743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16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482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325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61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4415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428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67408" y="1655974"/>
            <a:ext cx="10624491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311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23392" y="2348880"/>
            <a:ext cx="10768507" cy="399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734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23392" y="3789040"/>
            <a:ext cx="10768507" cy="2557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084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оба нечетные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1, 2,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3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= 1, 2, 3, 5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6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5909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1, 2,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3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= 1, 2, 3, 5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6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150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9957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504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/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множество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 err="1">
                <a:solidFill>
                  <a:schemeClr val="bg1"/>
                </a:solidFill>
              </a:rPr>
              <a:t>т.ч</a:t>
            </a:r>
            <a:r>
              <a:rPr lang="ru-RU" sz="2000" dirty="0">
                <a:solidFill>
                  <a:schemeClr val="bg1"/>
                </a:solidFill>
              </a:rPr>
              <a:t>. на доске </a:t>
            </a:r>
            <a:r>
              <a:rPr lang="en-US" sz="2000" dirty="0">
                <a:solidFill>
                  <a:schemeClr val="bg1"/>
                </a:solidFill>
              </a:rPr>
              <a:t>N×N </a:t>
            </a:r>
            <a:r>
              <a:rPr lang="ru-RU" sz="2000" dirty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ru-RU" sz="2000" dirty="0">
                <a:solidFill>
                  <a:schemeClr val="bg1"/>
                </a:solidFill>
              </a:rPr>
              <a:t> ферзей,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79976" y="1690688"/>
            <a:ext cx="5511923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51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множество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 err="1">
                <a:solidFill>
                  <a:schemeClr val="bg1"/>
                </a:solidFill>
              </a:rPr>
              <a:t>т.ч</a:t>
            </a:r>
            <a:r>
              <a:rPr lang="ru-RU" sz="2000" dirty="0">
                <a:solidFill>
                  <a:schemeClr val="bg1"/>
                </a:solidFill>
              </a:rPr>
              <a:t>. на доске </a:t>
            </a:r>
            <a:r>
              <a:rPr lang="en-US" sz="2000" dirty="0">
                <a:solidFill>
                  <a:schemeClr val="bg1"/>
                </a:solidFill>
              </a:rPr>
              <a:t>N×N </a:t>
            </a:r>
            <a:r>
              <a:rPr lang="ru-RU" sz="2000" dirty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ru-RU" sz="2000" dirty="0">
                <a:solidFill>
                  <a:schemeClr val="bg1"/>
                </a:solidFill>
              </a:rPr>
              <a:t> ферзей,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043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0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469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012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721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/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103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расстановки 4 ферзей</a:t>
            </a:r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6669"/>
              </p:ext>
            </p:extLst>
          </p:nvPr>
        </p:nvGraphicFramePr>
        <p:xfrm>
          <a:off x="4692129" y="1825625"/>
          <a:ext cx="4617064" cy="435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7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2047708"/>
            <a:ext cx="858635" cy="785954"/>
          </a:xfr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3110082"/>
            <a:ext cx="858635" cy="785954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4172458"/>
            <a:ext cx="858635" cy="78595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5234832"/>
            <a:ext cx="858635" cy="78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48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 -0.00023 L 0.53724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35417 -0.00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17 -0.0081 L 2.08333E-7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24 -0.00023 L 2.08333E-7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96296E-6 L 0.35417 -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53724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5378 -0.00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4487 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добавить в конец вектора </a:t>
            </a:r>
            <a:r>
              <a:rPr lang="en-US" dirty="0"/>
              <a:t>board </a:t>
            </a:r>
            <a:r>
              <a:rPr lang="ru-RU" dirty="0"/>
              <a:t>следующего ферзя; иначе «неудача»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65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вектор длины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≤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, заполненный номерами вертикалей, в которых находятся ферзи в горизонталях 0 до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951984" y="1690688"/>
            <a:ext cx="5439915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111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9800" y="1690688"/>
            <a:ext cx="5372099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027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62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3372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добавить в конец вектора </a:t>
            </a:r>
            <a:r>
              <a:rPr lang="en-US" dirty="0"/>
              <a:t>board </a:t>
            </a:r>
            <a:r>
              <a:rPr lang="ru-RU" dirty="0"/>
              <a:t>следующего ферзя; иначе «неудача»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4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094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7997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4512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911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2832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2724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 = 0; !success 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53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 = 0; !success 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566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 = 0; !success &amp;&amp; col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045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 = 0; !success &amp;&amp; col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queens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9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3348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2204864"/>
            <a:ext cx="10768507" cy="414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20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78445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Элементы теории сложности вычислений</a:t>
            </a:r>
          </a:p>
          <a:p>
            <a:pPr lvl="1"/>
            <a:r>
              <a:rPr lang="ru-RU" dirty="0"/>
              <a:t>Задача, исполняющее устройство</a:t>
            </a:r>
          </a:p>
          <a:p>
            <a:pPr lvl="1"/>
            <a:r>
              <a:rPr lang="ru-RU" dirty="0"/>
              <a:t>Классы задач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r>
              <a:rPr lang="ru-RU" dirty="0"/>
              <a:t>, сводимость, </a:t>
            </a:r>
            <a:r>
              <a:rPr lang="en-US" dirty="0"/>
              <a:t>NP-</a:t>
            </a:r>
            <a:r>
              <a:rPr lang="ru-RU" dirty="0"/>
              <a:t>полные и </a:t>
            </a:r>
            <a:r>
              <a:rPr lang="en-US" dirty="0"/>
              <a:t>NP-</a:t>
            </a:r>
            <a:r>
              <a:rPr lang="ru-RU" dirty="0"/>
              <a:t>трудные задачи</a:t>
            </a:r>
          </a:p>
          <a:p>
            <a:endParaRPr lang="ru-RU" dirty="0"/>
          </a:p>
          <a:p>
            <a:r>
              <a:rPr lang="ru-RU" dirty="0"/>
              <a:t>Метод поиска с возвратом</a:t>
            </a:r>
          </a:p>
          <a:p>
            <a:pPr lvl="1"/>
            <a:r>
              <a:rPr lang="ru-RU" dirty="0"/>
              <a:t>Как обход в глубину и как эмуляция недетерминированного устройства</a:t>
            </a:r>
          </a:p>
          <a:p>
            <a:endParaRPr lang="ru-RU" dirty="0"/>
          </a:p>
          <a:p>
            <a:r>
              <a:rPr lang="ru-RU" dirty="0"/>
              <a:t>Алгоритмы решения классических задач комбинаторного поиска</a:t>
            </a:r>
            <a:endParaRPr lang="en-US" dirty="0"/>
          </a:p>
          <a:p>
            <a:pPr lvl="1"/>
            <a:r>
              <a:rPr lang="ru-RU" dirty="0"/>
              <a:t>Обход доски шахматным конем</a:t>
            </a:r>
          </a:p>
          <a:p>
            <a:pPr lvl="1"/>
            <a:r>
              <a:rPr lang="ru-RU" dirty="0"/>
              <a:t>Расстановка ферзей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кубике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Задано описание кубика и входная строка. </a:t>
            </a:r>
          </a:p>
          <a:p>
            <a:r>
              <a:rPr lang="ru-RU" dirty="0"/>
              <a:t>Можно ли получить входную строку, прокатив кубик?</a:t>
            </a:r>
          </a:p>
          <a:p>
            <a:endParaRPr lang="ru-RU" dirty="0"/>
          </a:p>
          <a:p>
            <a:r>
              <a:rPr lang="ru-RU" dirty="0"/>
              <a:t>Перенумеруем грани кубика c 123456 на 124536: </a:t>
            </a:r>
          </a:p>
          <a:p>
            <a:r>
              <a:rPr lang="ru-RU" dirty="0"/>
              <a:t>1 – нижняя;</a:t>
            </a:r>
          </a:p>
          <a:p>
            <a:r>
              <a:rPr lang="ru-RU" dirty="0"/>
              <a:t>6 – верхняя; (1+6 = 7)</a:t>
            </a:r>
          </a:p>
          <a:p>
            <a:r>
              <a:rPr lang="ru-RU" dirty="0"/>
              <a:t>3 – фронтальная; </a:t>
            </a:r>
          </a:p>
          <a:p>
            <a:r>
              <a:rPr lang="ru-RU" dirty="0"/>
              <a:t>4 – задняя; (3+4 = 7)</a:t>
            </a:r>
          </a:p>
          <a:p>
            <a:r>
              <a:rPr lang="ru-RU" dirty="0"/>
              <a:t>2 – боковая левая;</a:t>
            </a:r>
          </a:p>
          <a:p>
            <a:r>
              <a:rPr lang="ru-RU" dirty="0"/>
              <a:t>5 – боковая правая (2+5 = 7).</a:t>
            </a:r>
          </a:p>
          <a:p>
            <a:r>
              <a:rPr lang="ru-RU" dirty="0"/>
              <a:t>Тогда соседними для i-й будут все, кроме i-й и (7-i)-й.</a:t>
            </a:r>
          </a:p>
          <a:p>
            <a:endParaRPr lang="ru-RU" dirty="0"/>
          </a:p>
          <a:p>
            <a:r>
              <a:rPr lang="ru-RU" dirty="0"/>
              <a:t>Попробуем построить слово, начиная со всех шести граней.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Результат (в переменной q)  1, если можно получить слово, записанное в глобальной строке w, начиная n-</a:t>
            </a:r>
            <a:r>
              <a:rPr lang="ru-RU" sz="2400" dirty="0" err="1"/>
              <a:t>го</a:t>
            </a:r>
            <a:r>
              <a:rPr lang="ru-RU" sz="2400" dirty="0"/>
              <a:t> символа, перекатывая кубик, лежащий g-ой гранью. 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6; i++)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7)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chkword(i,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(q)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Даны множества M и Ж</a:t>
            </a:r>
          </a:p>
          <a:p>
            <a:r>
              <a:rPr lang="ru-RU" dirty="0"/>
              <a:t>Для каждого элемента из М элементы из Ж отсортированы в порядке предпочтительности</a:t>
            </a:r>
          </a:p>
          <a:p>
            <a:pPr lvl="1"/>
            <a:r>
              <a:rPr lang="ru-RU" dirty="0"/>
              <a:t>Сортировки для каждого элемента М могут быть свои</a:t>
            </a:r>
          </a:p>
          <a:p>
            <a:r>
              <a:rPr lang="ru-RU" dirty="0"/>
              <a:t>Для каждого элемента из Ж заданы аналогичные предпочтения</a:t>
            </a:r>
          </a:p>
          <a:p>
            <a:endParaRPr lang="ru-RU" dirty="0"/>
          </a:p>
          <a:p>
            <a:r>
              <a:rPr lang="ru-RU" dirty="0"/>
              <a:t>Найти наибольшее множество пар, в котором отсутствуют такие пары (м, ж) и (м', ж'), что для м элемент ж' предпочтительнее ж и для ж' элемент м предпочтительнее м‘</a:t>
            </a:r>
          </a:p>
          <a:p>
            <a:endParaRPr lang="ru-RU" dirty="0"/>
          </a:p>
          <a:p>
            <a:r>
              <a:rPr lang="ru-RU" dirty="0"/>
              <a:t>Смотри алгоритм в </a:t>
            </a:r>
            <a:r>
              <a:rPr lang="en-US" dirty="0"/>
              <a:t>D. Gale and L. S. Shapley: «College Admissions and the Stability of Marriage», American Mathematical Monthly 69, 9-14, 1962.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компьютер</a:t>
            </a:r>
          </a:p>
          <a:p>
            <a:pPr lvl="2"/>
            <a:r>
              <a:rPr lang="ru-RU" dirty="0"/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нет</a:t>
            </a:r>
          </a:p>
          <a:p>
            <a:pPr lvl="2"/>
            <a:r>
              <a:rPr lang="ru-RU" dirty="0"/>
              <a:t>компьютер, с неограниченным числом процессоров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38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07368" y="1556792"/>
            <a:ext cx="10946432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4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07368" y="2683874"/>
            <a:ext cx="10946432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5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2186434" y="2683874"/>
            <a:ext cx="9167366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3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4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теории сложности вычислений</a:t>
            </a:r>
          </a:p>
          <a:p>
            <a:r>
              <a:rPr lang="ru-RU" dirty="0"/>
              <a:t>Метод поиска с возвратом</a:t>
            </a:r>
          </a:p>
          <a:p>
            <a:r>
              <a:rPr lang="ru-RU" dirty="0"/>
              <a:t>Алгоритмы решения классических задач комбинаторного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5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56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Size(x) – </a:t>
            </a:r>
            <a:r>
              <a:rPr lang="ru-RU" dirty="0">
                <a:solidFill>
                  <a:schemeClr val="bg1"/>
                </a:solidFill>
              </a:rPr>
              <a:t>размер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число битов в двоичном представлении </a:t>
            </a:r>
            <a:r>
              <a:rPr lang="en-US" dirty="0">
                <a:solidFill>
                  <a:schemeClr val="bg1"/>
                </a:solidFill>
              </a:rPr>
              <a:t>x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(n) – </a:t>
            </a:r>
            <a:r>
              <a:rPr lang="ru-RU" dirty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 ∙ 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9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(n) – </a:t>
            </a:r>
            <a:r>
              <a:rPr lang="ru-RU" dirty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 ∙ 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0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en-US" dirty="0"/>
              <a:t>(n) – </a:t>
            </a:r>
            <a:r>
              <a:rPr lang="ru-RU" dirty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/>
              <a:t>Например, С</a:t>
            </a:r>
            <a:r>
              <a:rPr lang="en-US" dirty="0"/>
              <a:t>(n)</a:t>
            </a:r>
            <a:r>
              <a:rPr lang="ru-RU" dirty="0"/>
              <a:t> = </a:t>
            </a:r>
            <a:r>
              <a:rPr lang="en-US" dirty="0"/>
              <a:t>n ∙ log</a:t>
            </a:r>
            <a:r>
              <a:rPr lang="en-US" baseline="-25000" dirty="0"/>
              <a:t>2</a:t>
            </a:r>
            <a:r>
              <a:rPr lang="en-US" dirty="0"/>
              <a:t>(n) </a:t>
            </a:r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8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en-US" dirty="0"/>
              <a:t>(n) – </a:t>
            </a:r>
            <a:r>
              <a:rPr lang="ru-RU" dirty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/>
              <a:t>Например, С</a:t>
            </a:r>
            <a:r>
              <a:rPr lang="en-US" dirty="0"/>
              <a:t>(n)</a:t>
            </a:r>
            <a:r>
              <a:rPr lang="ru-RU" dirty="0"/>
              <a:t> = </a:t>
            </a:r>
            <a:r>
              <a:rPr lang="en-US" dirty="0"/>
              <a:t>n ∙ log</a:t>
            </a:r>
            <a:r>
              <a:rPr lang="en-US" baseline="-25000" dirty="0"/>
              <a:t>2</a:t>
            </a:r>
            <a:r>
              <a:rPr lang="en-US" dirty="0"/>
              <a:t>(n) </a:t>
            </a:r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ru-RU" dirty="0"/>
              <a:t>Класс сложности С – множество задач, таких что для любых входных данных </a:t>
            </a:r>
            <a:r>
              <a:rPr lang="en-US" dirty="0"/>
              <a:t>x</a:t>
            </a:r>
            <a:r>
              <a:rPr lang="ru-RU" dirty="0"/>
              <a:t> для решения задачи требуется исполнить ≤ </a:t>
            </a:r>
            <a:r>
              <a:rPr lang="en-US" dirty="0" err="1"/>
              <a:t>const</a:t>
            </a:r>
            <a:r>
              <a:rPr lang="en-US" dirty="0"/>
              <a:t> ∙ C(Size(x))</a:t>
            </a:r>
            <a:r>
              <a:rPr lang="ru-RU" dirty="0"/>
              <a:t> команд на исполняющем устройстве</a:t>
            </a:r>
          </a:p>
          <a:p>
            <a:pPr lvl="1"/>
            <a:r>
              <a:rPr lang="ru-RU" dirty="0"/>
              <a:t>Константа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ru-RU" dirty="0"/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2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Deterministic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olynomial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6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14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5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– это подмножества множества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бесконечные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58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существования пути между двумя вершинами графа длины </a:t>
            </a:r>
            <a:r>
              <a:rPr lang="en-US" dirty="0"/>
              <a:t>≤ </a:t>
            </a:r>
            <a:r>
              <a:rPr lang="en-US" dirty="0" err="1"/>
              <a:t>const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7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существования пути между двумя вершинами графа длины </a:t>
            </a:r>
            <a:r>
              <a:rPr lang="en-US" dirty="0"/>
              <a:t>≤ </a:t>
            </a:r>
            <a:r>
              <a:rPr lang="en-US" dirty="0" err="1"/>
              <a:t>const</a:t>
            </a:r>
            <a:endParaRPr lang="ru-RU" dirty="0"/>
          </a:p>
          <a:p>
            <a:pPr lvl="2"/>
            <a:r>
              <a:rPr lang="ru-RU" dirty="0"/>
              <a:t>Как узнать длину кратчайшего пути, решив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ru-RU" dirty="0"/>
              <a:t>сумма длин всех дуг</a:t>
            </a:r>
            <a:r>
              <a:rPr lang="en-US" dirty="0"/>
              <a:t>)</a:t>
            </a:r>
            <a:r>
              <a:rPr lang="ru-RU" dirty="0"/>
              <a:t> таких задач?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9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N</a:t>
            </a:r>
            <a:r>
              <a:rPr lang="ru-RU" dirty="0" err="1">
                <a:solidFill>
                  <a:schemeClr val="bg1"/>
                </a:solidFill>
              </a:rPr>
              <a:t>on-deterministic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P</a:t>
            </a:r>
            <a:r>
              <a:rPr lang="ru-RU" dirty="0" err="1">
                <a:solidFill>
                  <a:schemeClr val="bg1"/>
                </a:solidFill>
              </a:rPr>
              <a:t>olynomial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Все задачи класса Р</a:t>
            </a:r>
          </a:p>
          <a:p>
            <a:pPr lvl="2"/>
            <a:r>
              <a:rPr lang="ru-RU" dirty="0"/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41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Все задачи класса Р</a:t>
            </a:r>
          </a:p>
          <a:p>
            <a:pPr lvl="2"/>
            <a:r>
              <a:rPr lang="ru-RU" dirty="0"/>
              <a:t>Почему?</a:t>
            </a:r>
          </a:p>
          <a:p>
            <a:pPr lvl="1"/>
            <a:r>
              <a:rPr lang="ru-RU" dirty="0"/>
              <a:t>Если множество </a:t>
            </a:r>
            <a:r>
              <a:rPr lang="en-US" dirty="0"/>
              <a:t>T </a:t>
            </a:r>
            <a:r>
              <a:rPr lang="ru-RU" dirty="0"/>
              <a:t>решений задачи не рекурсивно перечислимо, то задача </a:t>
            </a:r>
            <a:r>
              <a:rPr lang="en-US" dirty="0"/>
              <a:t>T </a:t>
            </a:r>
            <a:r>
              <a:rPr lang="ru-RU" dirty="0"/>
              <a:t>не принадлежит классу </a:t>
            </a:r>
            <a:r>
              <a:rPr lang="en-US" dirty="0"/>
              <a:t>NP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23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4044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бесконечные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92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2663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823813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4288394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0206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101844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288582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1629744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2086611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3392" y="1690688"/>
            <a:ext cx="10730408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24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44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1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2708920"/>
            <a:ext cx="525780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13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149080"/>
            <a:ext cx="5257800" cy="223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0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725144"/>
            <a:ext cx="5257800" cy="165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82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610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отношения между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690688"/>
            <a:ext cx="105156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30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отношения между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2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19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0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3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29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590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852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55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55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Проверяем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без явного перечисления элементов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Пусть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имеет вид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= {x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k+1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>
                <a:solidFill>
                  <a:schemeClr val="bg1"/>
                </a:solidFill>
              </a:rPr>
              <a:t>(z) – </a:t>
            </a:r>
            <a:r>
              <a:rPr lang="ru-RU" sz="2000" dirty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endParaRPr lang="ru-RU" sz="18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>
                <a:solidFill>
                  <a:schemeClr val="bg1"/>
                </a:solidFill>
              </a:rPr>
              <a:t>может быть пустым 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Г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| z T, y  Neighbors(z) }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с возвратом 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C3825-D325-6EDE-BECE-7A819B39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3A63B-1F6A-8353-083E-E9CF8A7B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2EADB5E-313A-5899-D092-C88513F68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Граф </a:t>
            </a:r>
            <a:r>
              <a:rPr lang="en-US" sz="2400" dirty="0">
                <a:solidFill>
                  <a:schemeClr val="bg1"/>
                </a:solidFill>
              </a:rPr>
              <a:t>B = (T*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N)</a:t>
            </a:r>
            <a:r>
              <a:rPr lang="ru-RU" sz="2400" dirty="0">
                <a:solidFill>
                  <a:schemeClr val="bg1"/>
                </a:solidFill>
              </a:rPr>
              <a:t> называется </a:t>
            </a:r>
            <a:r>
              <a:rPr lang="ru-RU" sz="2400" i="1" dirty="0">
                <a:solidFill>
                  <a:schemeClr val="bg1"/>
                </a:solidFill>
              </a:rPr>
              <a:t>графом поиска с возвратом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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T* 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T*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 в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достижимы все </a:t>
            </a:r>
            <a:r>
              <a:rPr lang="en-US" sz="2000" dirty="0">
                <a:solidFill>
                  <a:schemeClr val="bg1"/>
                </a:solidFill>
              </a:rPr>
              <a:t>x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T* </a:t>
            </a:r>
            <a:r>
              <a:rPr lang="ru-RU" sz="2400" dirty="0">
                <a:solidFill>
                  <a:schemeClr val="bg1"/>
                </a:solidFill>
              </a:rPr>
              <a:t>называется </a:t>
            </a:r>
            <a:r>
              <a:rPr lang="ru-RU" sz="2400" i="1" dirty="0">
                <a:solidFill>
                  <a:schemeClr val="bg1"/>
                </a:solidFill>
              </a:rPr>
              <a:t>множеством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частичных решений </a:t>
            </a:r>
            <a:r>
              <a:rPr lang="ru-RU" sz="2400" dirty="0">
                <a:solidFill>
                  <a:schemeClr val="bg1"/>
                </a:solidFill>
              </a:rPr>
              <a:t>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71A38-9363-458D-3B75-0B0A916D1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058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89BB-2F0D-7239-F5D9-CF78E87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8B8C7-D5DF-5B0A-C9F9-723D740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0844827-06F0-AA3E-BB62-5381C0F5E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T* </a:t>
            </a:r>
            <a:r>
              <a:rPr lang="ru-RU" sz="2400" dirty="0">
                <a:solidFill>
                  <a:schemeClr val="bg1"/>
                </a:solidFill>
              </a:rPr>
              <a:t>называется </a:t>
            </a:r>
            <a:r>
              <a:rPr lang="ru-RU" sz="2400" i="1" dirty="0">
                <a:solidFill>
                  <a:schemeClr val="bg1"/>
                </a:solidFill>
              </a:rPr>
              <a:t>множеством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частичных решений </a:t>
            </a:r>
            <a:r>
              <a:rPr lang="ru-RU" sz="2400" dirty="0">
                <a:solidFill>
                  <a:schemeClr val="bg1"/>
                </a:solidFill>
              </a:rPr>
              <a:t>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FDDFCE-28AF-B120-2205-17675359D3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524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D3F5-9696-851B-EEEE-E46A4D94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5612-E4B2-C34A-591F-A4248E4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779E653-F0EF-5859-6F58-9AA4C1175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A6BB0B-EDCC-370A-AA89-32EB51C73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511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0FB7-724D-8D08-2077-F23451A8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4FC3D-5BCF-87C5-9D8C-0D0B32A5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EEC7C51-DBD3-D54D-359B-B327CF162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ru-RU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 </a:t>
            </a:r>
            <a:r>
              <a:rPr lang="ru-RU" sz="2400" dirty="0"/>
              <a:t>существует путь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) в графе </a:t>
            </a:r>
            <a:r>
              <a:rPr lang="en-US" sz="2400" dirty="0"/>
              <a:t>B</a:t>
            </a:r>
            <a:r>
              <a:rPr lang="ru-RU" sz="2400" dirty="0"/>
              <a:t> такой, что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= x</a:t>
            </a:r>
            <a:endParaRPr lang="ru-RU" sz="2400" dirty="0"/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E58D78-021C-1D2F-0227-23DC0A644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61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  <a:p>
            <a:pPr lvl="1"/>
            <a:r>
              <a:rPr lang="en-US" dirty="0"/>
              <a:t>T = {0, 5, 10, 15, …, 5∙n, … }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делимости </a:t>
            </a:r>
            <a:r>
              <a:rPr lang="en-US" dirty="0"/>
              <a:t>x </a:t>
            </a:r>
            <a:r>
              <a:rPr lang="ru-RU" dirty="0"/>
              <a:t>на 5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7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35DF2-213C-F307-FC05-9AE766D1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39733-5D62-2A32-0D31-E376F930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AC59122-8B69-E352-7897-94BB40162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ru-RU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 </a:t>
            </a:r>
            <a:r>
              <a:rPr lang="ru-RU" sz="2400" dirty="0"/>
              <a:t>существует путь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) в графе </a:t>
            </a:r>
            <a:r>
              <a:rPr lang="en-US" sz="2400" dirty="0"/>
              <a:t>B</a:t>
            </a:r>
            <a:r>
              <a:rPr lang="ru-RU" sz="2400" dirty="0"/>
              <a:t> такой, что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= x</a:t>
            </a:r>
            <a:endParaRPr lang="ru-RU" sz="2400" dirty="0"/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16225D-31D5-58B4-DD89-EF8AF098E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Решение 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методом поиска с возвратом == поиск пути из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x </a:t>
            </a:r>
            <a:r>
              <a:rPr lang="ru-RU" sz="2400" dirty="0"/>
              <a:t>в графе </a:t>
            </a:r>
            <a:r>
              <a:rPr lang="en-US" sz="2400" dirty="0">
                <a:sym typeface="Symbol" panose="05050102010706020507" pitchFamily="18" charset="2"/>
              </a:rPr>
              <a:t>B </a:t>
            </a:r>
            <a:r>
              <a:rPr lang="ru-RU" sz="2400" dirty="0"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8317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60C64-EC6B-C2BB-ADF4-FD3A408A7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A8514-9B23-5A4F-DBC2-0530DD46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1840DC2-002F-FD25-591A-6DB00E9098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ru-RU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 </a:t>
            </a:r>
            <a:r>
              <a:rPr lang="ru-RU" sz="2400" dirty="0"/>
              <a:t>существует путь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) в графе </a:t>
            </a:r>
            <a:r>
              <a:rPr lang="en-US" sz="2400" dirty="0"/>
              <a:t>B</a:t>
            </a:r>
            <a:r>
              <a:rPr lang="ru-RU" sz="2400" dirty="0"/>
              <a:t> такой, что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= x</a:t>
            </a:r>
            <a:endParaRPr lang="ru-RU" sz="2400" dirty="0"/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31AC0-61F5-E246-100F-5567494FE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Решение 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методом поиска с возвратом == поиск пути из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x </a:t>
            </a:r>
            <a:r>
              <a:rPr lang="ru-RU" sz="2400" dirty="0"/>
              <a:t>в графе </a:t>
            </a:r>
            <a:r>
              <a:rPr lang="en-US" sz="2400" dirty="0">
                <a:sym typeface="Symbol" panose="05050102010706020507" pitchFamily="18" charset="2"/>
              </a:rPr>
              <a:t>B </a:t>
            </a:r>
            <a:r>
              <a:rPr lang="ru-RU" sz="2400" dirty="0"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/>
              <a:t>Граф поиска с возвратом обычно </a:t>
            </a:r>
          </a:p>
          <a:p>
            <a:pPr lvl="1"/>
            <a:r>
              <a:rPr lang="ru-RU" sz="2000" dirty="0"/>
              <a:t>не помещается в память ...</a:t>
            </a:r>
          </a:p>
          <a:p>
            <a:pPr lvl="1"/>
            <a:r>
              <a:rPr lang="ru-RU" sz="2000" dirty="0"/>
              <a:t>... и поэтому ...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ym typeface="Symbol" panose="05050102010706020507" pitchFamily="18" charset="2"/>
              </a:rPr>
              <a:t>T*</a:t>
            </a:r>
            <a:endParaRPr lang="ru-RU" sz="2000" baseline="30000" dirty="0"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anose="05050102010706020507" pitchFamily="18" charset="2"/>
              </a:rPr>
              <a:t>Neighbors</a:t>
            </a:r>
            <a:r>
              <a:rPr lang="ru-RU" sz="1600" dirty="0">
                <a:sym typeface="Symbol" panose="05050102010706020507" pitchFamily="18" charset="2"/>
              </a:rPr>
              <a:t>(</a:t>
            </a:r>
            <a:r>
              <a:rPr lang="en-US" sz="1600" dirty="0">
                <a:sym typeface="Symbol" panose="05050102010706020507" pitchFamily="18" charset="2"/>
              </a:rPr>
              <a:t>z) -- </a:t>
            </a:r>
            <a:r>
              <a:rPr lang="ru-RU" sz="1600" dirty="0"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ym typeface="Symbol" panose="05050102010706020507" pitchFamily="18" charset="2"/>
              </a:rPr>
              <a:t>z</a:t>
            </a:r>
            <a:endParaRPr lang="ru-RU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969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Множество состояний = </a:t>
            </a:r>
            <a:r>
              <a:rPr lang="en-US" sz="2100" dirty="0">
                <a:solidFill>
                  <a:schemeClr val="bg1"/>
                </a:solidFill>
              </a:rPr>
              <a:t>T</a:t>
            </a:r>
            <a:endParaRPr lang="ru-RU" sz="21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</a:rPr>
              <a:t>s' = Next(s)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</a:rPr>
              <a:t>s' = Next(s)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820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57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742000" cy="2713563"/>
            <a:chOff x="2211367" y="2996952"/>
            <a:chExt cx="3742000" cy="2713563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858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014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528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/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/>
              <a:t>Скорость эмуляции зависит от </a:t>
            </a:r>
            <a:r>
              <a:rPr lang="ru-RU" sz="1500" dirty="0"/>
              <a:t>реализации </a:t>
            </a:r>
            <a:r>
              <a:rPr lang="ru-RU" sz="1600" dirty="0"/>
              <a:t>обхода</a:t>
            </a:r>
            <a:endParaRPr lang="en-US" sz="1400" dirty="0"/>
          </a:p>
          <a:p>
            <a:endParaRPr lang="ru-RU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72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  <a:p>
            <a:pPr lvl="1"/>
            <a:r>
              <a:rPr lang="en-US" dirty="0"/>
              <a:t>T = {0, 5, 10, 15, …, 5∙n, … }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делимости </a:t>
            </a:r>
            <a:r>
              <a:rPr lang="en-US" dirty="0"/>
              <a:t>x </a:t>
            </a:r>
            <a:r>
              <a:rPr lang="ru-RU" dirty="0"/>
              <a:t>на 5</a:t>
            </a:r>
          </a:p>
          <a:p>
            <a:endParaRPr lang="ru-RU" dirty="0"/>
          </a:p>
          <a:p>
            <a:r>
              <a:rPr lang="ru-RU" dirty="0"/>
              <a:t>Пример 2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множество связных графов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связности графа</a:t>
            </a:r>
            <a:r>
              <a:rPr lang="en-US" dirty="0"/>
              <a:t> 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473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47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621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1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7823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обхода доски 5×5 и 8×8</a:t>
            </a:r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072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обхода доски 5×5 и 8×8</a:t>
            </a:r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5" descr="http://upload.wikimedia.org/wikipedia/commons/c/ca/Knights-Tour-Animation.gif"/>
          <p:cNvPicPr>
            <a:picLocks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000" y="2201294"/>
            <a:ext cx="3600000" cy="360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 descr="https://upload.wikimedia.org/wikipedia/commons/thumb/d/da/Knight%27s_tour_anim_2.gif/250px-Knight%27s_tour_anim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00" y="22012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Состояние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матрица </a:t>
            </a:r>
            <a:r>
              <a:rPr lang="en-US" dirty="0">
                <a:solidFill>
                  <a:schemeClr val="bg1"/>
                </a:solidFill>
              </a:rPr>
              <a:t>N×N</a:t>
            </a:r>
            <a:r>
              <a:rPr lang="ru-RU" dirty="0">
                <a:solidFill>
                  <a:schemeClr val="bg1"/>
                </a:solidFill>
              </a:rPr>
              <a:t>, частично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>
                <a:solidFill>
                  <a:schemeClr val="bg1"/>
                </a:solidFill>
              </a:rPr>
              <a:t>M ≤ 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частично значением </a:t>
            </a:r>
            <a:r>
              <a:rPr lang="en-US" dirty="0">
                <a:solidFill>
                  <a:schemeClr val="bg1"/>
                </a:solidFill>
              </a:rPr>
              <a:t>0 (</a:t>
            </a:r>
            <a:r>
              <a:rPr lang="ru-RU" dirty="0">
                <a:solidFill>
                  <a:schemeClr val="bg1"/>
                </a:solidFill>
              </a:rPr>
              <a:t>«поле не посещено»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228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матрица </a:t>
            </a:r>
            <a:r>
              <a:rPr lang="en-US" dirty="0">
                <a:solidFill>
                  <a:schemeClr val="bg1"/>
                </a:solidFill>
              </a:rPr>
              <a:t>N×N</a:t>
            </a:r>
            <a:r>
              <a:rPr lang="ru-RU" dirty="0">
                <a:solidFill>
                  <a:schemeClr val="bg1"/>
                </a:solidFill>
              </a:rPr>
              <a:t>, частично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>
                <a:solidFill>
                  <a:schemeClr val="bg1"/>
                </a:solidFill>
              </a:rPr>
              <a:t>M ≤ 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частично значением </a:t>
            </a:r>
            <a:r>
              <a:rPr lang="en-US" dirty="0">
                <a:solidFill>
                  <a:schemeClr val="bg1"/>
                </a:solidFill>
              </a:rPr>
              <a:t>0 (</a:t>
            </a:r>
            <a:r>
              <a:rPr lang="ru-RU" dirty="0">
                <a:solidFill>
                  <a:schemeClr val="bg1"/>
                </a:solidFill>
              </a:rPr>
              <a:t>«поле не посещено»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073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093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Детерминированное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Недетерминированное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355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</a:t>
            </a:r>
            <a:r>
              <a:rPr lang="ru-RU" dirty="0"/>
              <a:t> = </a:t>
            </a:r>
            <a:r>
              <a:rPr lang="en-US" dirty="0" err="1"/>
              <a:t>GetNextBoard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0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</a:t>
            </a:r>
            <a:r>
              <a:rPr lang="ru-RU" dirty="0"/>
              <a:t> = </a:t>
            </a:r>
            <a:r>
              <a:rPr lang="en-US" dirty="0" err="1"/>
              <a:t>GetNextBoard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сделать следующий ход; иначе «неудача»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58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3670791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39039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1510522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970832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0498522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56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74643</TotalTime>
  <Words>12991</Words>
  <Application>Microsoft Office PowerPoint</Application>
  <PresentationFormat>Widescreen</PresentationFormat>
  <Paragraphs>1761</Paragraphs>
  <Slides>146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2" baseType="lpstr">
      <vt:lpstr>Arial</vt:lpstr>
      <vt:lpstr>Calibri</vt:lpstr>
      <vt:lpstr>Calibri Light</vt:lpstr>
      <vt:lpstr>Consolas</vt:lpstr>
      <vt:lpstr>Symbol</vt:lpstr>
      <vt:lpstr>Тема Office</vt:lpstr>
      <vt:lpstr>Алгоритмы с возвратом</vt:lpstr>
      <vt:lpstr>План лекции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Класс P</vt:lpstr>
      <vt:lpstr>Класс P</vt:lpstr>
      <vt:lpstr>Класс P</vt:lpstr>
      <vt:lpstr>Класс P</vt:lpstr>
      <vt:lpstr>Класс P</vt:lpstr>
      <vt:lpstr>Класс P</vt:lpstr>
      <vt:lpstr>Класс P</vt:lpstr>
      <vt:lpstr>Класс NP</vt:lpstr>
      <vt:lpstr>Класс NP</vt:lpstr>
      <vt:lpstr>Класс NP</vt:lpstr>
      <vt:lpstr>Класс NP</vt:lpstr>
      <vt:lpstr>Класс NP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Теорема Левина-Кука</vt:lpstr>
      <vt:lpstr>Теорема Левина-Кука</vt:lpstr>
      <vt:lpstr>Теорема Левина-Кука</vt:lpstr>
      <vt:lpstr>Теорема Левина-Кука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Возможные отношения между P и NP</vt:lpstr>
      <vt:lpstr>Возможные отношения между P и NP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Пример обхода доски 5×5 и 8×8</vt:lpstr>
      <vt:lpstr>Пример обхода доски 5×5 и 8×8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Пример расстановки 4 ферзей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Что известно из теории</vt:lpstr>
      <vt:lpstr>Что известно из теории</vt:lpstr>
      <vt:lpstr>Что известно из теории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Evgenii Petrov</cp:lastModifiedBy>
  <cp:revision>442</cp:revision>
  <dcterms:created xsi:type="dcterms:W3CDTF">2009-12-06T06:01:18Z</dcterms:created>
  <dcterms:modified xsi:type="dcterms:W3CDTF">2025-04-20T07:09:21Z</dcterms:modified>
</cp:coreProperties>
</file>