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39"/>
  </p:notesMasterIdLst>
  <p:sldIdLst>
    <p:sldId id="256" r:id="rId2"/>
    <p:sldId id="321" r:id="rId3"/>
    <p:sldId id="384" r:id="rId4"/>
    <p:sldId id="334" r:id="rId5"/>
    <p:sldId id="385" r:id="rId6"/>
    <p:sldId id="386" r:id="rId7"/>
    <p:sldId id="387" r:id="rId8"/>
    <p:sldId id="388" r:id="rId9"/>
    <p:sldId id="389" r:id="rId10"/>
    <p:sldId id="333" r:id="rId11"/>
    <p:sldId id="390" r:id="rId12"/>
    <p:sldId id="391" r:id="rId13"/>
    <p:sldId id="336" r:id="rId14"/>
    <p:sldId id="392" r:id="rId15"/>
    <p:sldId id="393" r:id="rId16"/>
    <p:sldId id="338" r:id="rId17"/>
    <p:sldId id="394" r:id="rId18"/>
    <p:sldId id="395" r:id="rId19"/>
    <p:sldId id="335" r:id="rId20"/>
    <p:sldId id="396" r:id="rId21"/>
    <p:sldId id="397" r:id="rId22"/>
    <p:sldId id="398" r:id="rId23"/>
    <p:sldId id="399" r:id="rId24"/>
    <p:sldId id="400" r:id="rId25"/>
    <p:sldId id="401" r:id="rId26"/>
    <p:sldId id="315" r:id="rId27"/>
    <p:sldId id="402" r:id="rId28"/>
    <p:sldId id="403" r:id="rId29"/>
    <p:sldId id="404" r:id="rId30"/>
    <p:sldId id="405" r:id="rId31"/>
    <p:sldId id="330" r:id="rId32"/>
    <p:sldId id="406" r:id="rId33"/>
    <p:sldId id="407" r:id="rId34"/>
    <p:sldId id="408" r:id="rId35"/>
    <p:sldId id="317" r:id="rId36"/>
    <p:sldId id="409" r:id="rId37"/>
    <p:sldId id="410" r:id="rId38"/>
    <p:sldId id="411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316" r:id="rId47"/>
    <p:sldId id="419" r:id="rId48"/>
    <p:sldId id="420" r:id="rId49"/>
    <p:sldId id="422" r:id="rId50"/>
    <p:sldId id="421" r:id="rId51"/>
    <p:sldId id="318" r:id="rId52"/>
    <p:sldId id="423" r:id="rId53"/>
    <p:sldId id="424" r:id="rId54"/>
    <p:sldId id="425" r:id="rId55"/>
    <p:sldId id="428" r:id="rId56"/>
    <p:sldId id="319" r:id="rId57"/>
    <p:sldId id="426" r:id="rId58"/>
    <p:sldId id="427" r:id="rId59"/>
    <p:sldId id="257" r:id="rId60"/>
    <p:sldId id="429" r:id="rId61"/>
    <p:sldId id="430" r:id="rId62"/>
    <p:sldId id="431" r:id="rId63"/>
    <p:sldId id="432" r:id="rId64"/>
    <p:sldId id="433" r:id="rId65"/>
    <p:sldId id="258" r:id="rId66"/>
    <p:sldId id="434" r:id="rId67"/>
    <p:sldId id="435" r:id="rId68"/>
    <p:sldId id="436" r:id="rId69"/>
    <p:sldId id="437" r:id="rId70"/>
    <p:sldId id="259" r:id="rId71"/>
    <p:sldId id="339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60" r:id="rId83"/>
    <p:sldId id="340" r:id="rId84"/>
    <p:sldId id="352" r:id="rId85"/>
    <p:sldId id="353" r:id="rId86"/>
    <p:sldId id="354" r:id="rId87"/>
    <p:sldId id="355" r:id="rId88"/>
    <p:sldId id="356" r:id="rId89"/>
    <p:sldId id="357" r:id="rId90"/>
    <p:sldId id="358" r:id="rId91"/>
    <p:sldId id="359" r:id="rId92"/>
    <p:sldId id="361" r:id="rId93"/>
    <p:sldId id="341" r:id="rId94"/>
    <p:sldId id="362" r:id="rId95"/>
    <p:sldId id="363" r:id="rId96"/>
    <p:sldId id="364" r:id="rId97"/>
    <p:sldId id="365" r:id="rId98"/>
    <p:sldId id="366" r:id="rId99"/>
    <p:sldId id="367" r:id="rId100"/>
    <p:sldId id="368" r:id="rId101"/>
    <p:sldId id="369" r:id="rId102"/>
    <p:sldId id="370" r:id="rId103"/>
    <p:sldId id="371" r:id="rId104"/>
    <p:sldId id="337" r:id="rId105"/>
    <p:sldId id="438" r:id="rId106"/>
    <p:sldId id="439" r:id="rId107"/>
    <p:sldId id="440" r:id="rId108"/>
    <p:sldId id="441" r:id="rId109"/>
    <p:sldId id="261" r:id="rId110"/>
    <p:sldId id="442" r:id="rId111"/>
    <p:sldId id="443" r:id="rId112"/>
    <p:sldId id="444" r:id="rId113"/>
    <p:sldId id="445" r:id="rId114"/>
    <p:sldId id="446" r:id="rId115"/>
    <p:sldId id="447" r:id="rId116"/>
    <p:sldId id="262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266" r:id="rId130"/>
    <p:sldId id="448" r:id="rId131"/>
    <p:sldId id="449" r:id="rId132"/>
    <p:sldId id="450" r:id="rId133"/>
    <p:sldId id="451" r:id="rId134"/>
    <p:sldId id="267" r:id="rId135"/>
    <p:sldId id="452" r:id="rId136"/>
    <p:sldId id="453" r:id="rId137"/>
    <p:sldId id="268" r:id="rId138"/>
    <p:sldId id="454" r:id="rId139"/>
    <p:sldId id="455" r:id="rId140"/>
    <p:sldId id="456" r:id="rId141"/>
    <p:sldId id="457" r:id="rId142"/>
    <p:sldId id="458" r:id="rId143"/>
    <p:sldId id="459" r:id="rId144"/>
    <p:sldId id="460" r:id="rId145"/>
    <p:sldId id="461" r:id="rId146"/>
    <p:sldId id="331" r:id="rId147"/>
    <p:sldId id="462" r:id="rId148"/>
    <p:sldId id="463" r:id="rId149"/>
    <p:sldId id="464" r:id="rId150"/>
    <p:sldId id="465" r:id="rId151"/>
    <p:sldId id="466" r:id="rId152"/>
    <p:sldId id="467" r:id="rId153"/>
    <p:sldId id="468" r:id="rId154"/>
    <p:sldId id="469" r:id="rId155"/>
    <p:sldId id="470" r:id="rId156"/>
    <p:sldId id="327" r:id="rId157"/>
    <p:sldId id="471" r:id="rId158"/>
    <p:sldId id="472" r:id="rId159"/>
    <p:sldId id="473" r:id="rId160"/>
    <p:sldId id="474" r:id="rId161"/>
    <p:sldId id="475" r:id="rId162"/>
    <p:sldId id="478" r:id="rId163"/>
    <p:sldId id="271" r:id="rId164"/>
    <p:sldId id="476" r:id="rId165"/>
    <p:sldId id="477" r:id="rId166"/>
    <p:sldId id="332" r:id="rId167"/>
    <p:sldId id="479" r:id="rId168"/>
    <p:sldId id="480" r:id="rId169"/>
    <p:sldId id="481" r:id="rId170"/>
    <p:sldId id="482" r:id="rId171"/>
    <p:sldId id="483" r:id="rId172"/>
    <p:sldId id="484" r:id="rId173"/>
    <p:sldId id="291" r:id="rId174"/>
    <p:sldId id="485" r:id="rId175"/>
    <p:sldId id="486" r:id="rId176"/>
    <p:sldId id="487" r:id="rId177"/>
    <p:sldId id="488" r:id="rId178"/>
    <p:sldId id="489" r:id="rId179"/>
    <p:sldId id="490" r:id="rId180"/>
    <p:sldId id="491" r:id="rId181"/>
    <p:sldId id="272" r:id="rId182"/>
    <p:sldId id="492" r:id="rId183"/>
    <p:sldId id="493" r:id="rId184"/>
    <p:sldId id="494" r:id="rId185"/>
    <p:sldId id="495" r:id="rId186"/>
    <p:sldId id="496" r:id="rId187"/>
    <p:sldId id="497" r:id="rId188"/>
    <p:sldId id="273" r:id="rId189"/>
    <p:sldId id="498" r:id="rId190"/>
    <p:sldId id="499" r:id="rId191"/>
    <p:sldId id="500" r:id="rId192"/>
    <p:sldId id="501" r:id="rId193"/>
    <p:sldId id="502" r:id="rId194"/>
    <p:sldId id="503" r:id="rId195"/>
    <p:sldId id="274" r:id="rId196"/>
    <p:sldId id="504" r:id="rId197"/>
    <p:sldId id="505" r:id="rId198"/>
    <p:sldId id="506" r:id="rId199"/>
    <p:sldId id="507" r:id="rId200"/>
    <p:sldId id="510" r:id="rId201"/>
    <p:sldId id="508" r:id="rId202"/>
    <p:sldId id="509" r:id="rId203"/>
    <p:sldId id="296" r:id="rId204"/>
    <p:sldId id="511" r:id="rId205"/>
    <p:sldId id="512" r:id="rId206"/>
    <p:sldId id="513" r:id="rId207"/>
    <p:sldId id="514" r:id="rId208"/>
    <p:sldId id="300" r:id="rId209"/>
    <p:sldId id="515" r:id="rId210"/>
    <p:sldId id="516" r:id="rId211"/>
    <p:sldId id="517" r:id="rId212"/>
    <p:sldId id="518" r:id="rId213"/>
    <p:sldId id="519" r:id="rId214"/>
    <p:sldId id="520" r:id="rId215"/>
    <p:sldId id="521" r:id="rId216"/>
    <p:sldId id="522" r:id="rId217"/>
    <p:sldId id="523" r:id="rId218"/>
    <p:sldId id="524" r:id="rId219"/>
    <p:sldId id="525" r:id="rId220"/>
    <p:sldId id="526" r:id="rId221"/>
    <p:sldId id="527" r:id="rId222"/>
    <p:sldId id="528" r:id="rId223"/>
    <p:sldId id="529" r:id="rId224"/>
    <p:sldId id="530" r:id="rId225"/>
    <p:sldId id="531" r:id="rId226"/>
    <p:sldId id="532" r:id="rId227"/>
    <p:sldId id="533" r:id="rId228"/>
    <p:sldId id="325" r:id="rId229"/>
    <p:sldId id="260" r:id="rId230"/>
    <p:sldId id="276" r:id="rId231"/>
    <p:sldId id="278" r:id="rId232"/>
    <p:sldId id="324" r:id="rId233"/>
    <p:sldId id="263" r:id="rId234"/>
    <p:sldId id="264" r:id="rId235"/>
    <p:sldId id="270" r:id="rId236"/>
    <p:sldId id="265" r:id="rId237"/>
    <p:sldId id="290" r:id="rId238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F21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789" autoAdjust="0"/>
  </p:normalViewPr>
  <p:slideViewPr>
    <p:cSldViewPr>
      <p:cViewPr varScale="1">
        <p:scale>
          <a:sx n="116" d="100"/>
          <a:sy n="116" d="100"/>
        </p:scale>
        <p:origin x="12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3" y="112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85FC63-DDE4-4300-AE48-AC9800FA7504}" type="datetimeFigureOut">
              <a:rPr lang="ru-RU"/>
              <a:pPr>
                <a:defRPr/>
              </a:pPr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A9CBC74-AA58-48DD-A826-C18F4B72F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2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34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9453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7471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74385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3659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93907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6370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755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18293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3910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7479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336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3698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83791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1212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0250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39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3991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85967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63127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4079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937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50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87507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320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5935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293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1793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215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81495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40916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13166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19925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882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85747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25433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7052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244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8717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0158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2574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6059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01969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22209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504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18966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73654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48092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1022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02737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96209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721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6283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03755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50959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8838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09487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479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3992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60437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69791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4618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74769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54373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235808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79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57547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0023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76884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84977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92270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98216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60260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2771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16B318-59F9-49E1-82A5-82760EA31C1E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2338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4566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62694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257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531342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6267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52870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35273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601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15578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16655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547868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7734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4800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862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632245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038258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91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11522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1546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65313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88453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3654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67380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22432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782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37376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2792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89793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91861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517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292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2323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6739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4851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1497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3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16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21573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90714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074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4824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29893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54048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63097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691404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38932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32720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228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52639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806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43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8724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303084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105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68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545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632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2040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593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80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79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25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950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6737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68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1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33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385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976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2588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79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963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16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9518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2297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7617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026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26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229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0623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699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2139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133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66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38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5414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314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7088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50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41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747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9228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9361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4398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6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324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5180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59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363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1648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536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3148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758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563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287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13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1807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7255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73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5790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8057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37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6727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67776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29633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16203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515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37980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5075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3488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138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0136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3421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014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8434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136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4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762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6842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2275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87419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829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2000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1020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203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21449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911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51011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05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BC69F-6048-4952-A0B7-8582B133596A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39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1CF938-99B3-4415-A5AA-227270903FB1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57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B71FC-1674-4569-B686-31A992FE5544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4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AE4B03-2CE5-4772-8421-12B1683E0DEB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09AA0B-1DDB-4520-B6FD-45621ED046AA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02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FA5E95-A4E7-4AD4-A6E0-09EF14676A5B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28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656701-A1F7-4EF4-8A5B-81D38C713B2F}" type="datetime1">
              <a:rPr lang="ru-RU" smtClean="0"/>
              <a:t>09.12.2021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2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DD2427-085E-41BA-B700-3AB8E008F735}" type="datetime1">
              <a:rPr lang="ru-RU" smtClean="0"/>
              <a:t>09.12.2021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07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D22D9D-C0BE-4998-A1E6-3C5A23AC1A8A}" type="datetime1">
              <a:rPr lang="ru-RU" smtClean="0"/>
              <a:t>09.12.2021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3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5633A-AE06-41DA-8A1E-7E654DDD6B43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8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1DBD01-880A-4681-9893-2DFE3E9243FE}" type="datetime1">
              <a:rPr lang="ru-RU" smtClean="0"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2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BFE2647-44DF-4A92-91E2-A6DBF0C84A8F}" type="datetime1">
              <a:rPr lang="ru-RU" smtClean="0"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49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Nearest_neighbor_search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sz="3600" dirty="0"/>
              <a:t>Деревья</a:t>
            </a:r>
          </a:p>
        </p:txBody>
      </p:sp>
      <p:sp>
        <p:nvSpPr>
          <p:cNvPr id="14338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ru-RU" dirty="0">
                <a:solidFill>
                  <a:srgbClr val="898989"/>
                </a:solidFill>
              </a:rPr>
              <a:t>Лекция </a:t>
            </a:r>
            <a:r>
              <a:rPr lang="en-US" dirty="0">
                <a:solidFill>
                  <a:srgbClr val="898989"/>
                </a:solidFill>
              </a:rPr>
              <a:t>11</a:t>
            </a:r>
            <a:r>
              <a:rPr lang="ru-RU" dirty="0">
                <a:solidFill>
                  <a:srgbClr val="898989"/>
                </a:solidFill>
              </a:rPr>
              <a:t>, 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88114" y="1465276"/>
            <a:ext cx="11094285" cy="43399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0636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6646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2987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723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21036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6688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1556792"/>
            <a:ext cx="11161240" cy="2283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46073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2349680"/>
            <a:ext cx="11161240" cy="149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3586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8" name="Rectangle 67"/>
          <p:cNvSpPr/>
          <p:nvPr/>
        </p:nvSpPr>
        <p:spPr>
          <a:xfrm>
            <a:off x="479376" y="3062954"/>
            <a:ext cx="11161240" cy="777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396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Обходы дерева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5303912" y="3850392"/>
            <a:ext cx="6278488" cy="2275772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sz="2400" dirty="0"/>
              <a:t>Печать вершин в порядке инфиксного обхода –</a:t>
            </a:r>
            <a:r>
              <a:rPr lang="en-US" sz="2400" dirty="0"/>
              <a:t>&gt;</a:t>
            </a:r>
            <a:r>
              <a:rPr lang="ru-RU" sz="2400" dirty="0"/>
              <a:t> инфиксная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figure[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].area = type[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== CIRCLE ?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r[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3.14 : w[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* h[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</a:t>
            </a:r>
            <a:endParaRPr lang="ru-RU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префиксного обхода –</a:t>
            </a:r>
            <a:r>
              <a:rPr lang="en-US" sz="2400" dirty="0"/>
              <a:t>&gt;</a:t>
            </a:r>
            <a:r>
              <a:rPr lang="ru-RU" sz="2400" dirty="0"/>
              <a:t> префиксная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= . []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area ?: == [] 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CIRCLE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*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3.14 * []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endParaRPr lang="en-US" sz="1600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ru-RU" sz="2400" dirty="0"/>
              <a:t>Печать вершин в порядке постфиксного обхода –</a:t>
            </a:r>
            <a:r>
              <a:rPr lang="en-US" sz="2400" dirty="0"/>
              <a:t>&gt;</a:t>
            </a:r>
            <a:r>
              <a:rPr lang="ru-RU" sz="2400" dirty="0"/>
              <a:t> постфиксная запись</a:t>
            </a:r>
            <a:endParaRPr lang="en-US" sz="2400" dirty="0"/>
          </a:p>
          <a:p>
            <a:pPr marL="457200" lvl="1" indent="0"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type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CIRCLE ==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r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3.14 * * w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h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* ?: figure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[] area . =</a:t>
            </a: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675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Поместить в очередь корень дерева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109</a:t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488114" y="2209132"/>
            <a:ext cx="11094285" cy="3596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7669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7849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9321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453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551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?</a:t>
            </a: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08637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деревьев в ширину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Поместить в очередь корень дерева</a:t>
            </a:r>
            <a:endParaRPr lang="en-US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Пока очередь не пуста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Взять из очереди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Пронумеровать вершину</a:t>
            </a: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	Поместить в очередь её потомков</a:t>
            </a: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dirty="0">
                <a:cs typeface="Times New Roman" pitchFamily="18" charset="0"/>
              </a:rPr>
              <a:t>Какой обход получится, если заменить очередь на стек</a:t>
            </a:r>
            <a:r>
              <a:rPr lang="en-US" dirty="0">
                <a:cs typeface="Times New Roman" pitchFamily="18" charset="0"/>
              </a:rPr>
              <a:t>?</a:t>
            </a:r>
            <a:endParaRPr lang="ru-RU" dirty="0"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635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b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b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8812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h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h</a:t>
            </a:r>
            <a:endParaRPr lang="ru-RU" sz="28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071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i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i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89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715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figure[i].area = type[i] == CIRCLE ?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r[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3.14 : w[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 * h[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  <a:endParaRPr lang="ru-RU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синтаксического разбора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945315" y="2209132"/>
            <a:ext cx="10301370" cy="3164084"/>
            <a:chOff x="5009451" y="1590059"/>
            <a:chExt cx="6631165" cy="2689389"/>
          </a:xfrm>
        </p:grpSpPr>
        <p:sp>
          <p:nvSpPr>
            <p:cNvPr id="37" name="Овал 36"/>
            <p:cNvSpPr/>
            <p:nvPr/>
          </p:nvSpPr>
          <p:spPr>
            <a:xfrm>
              <a:off x="6089571" y="3162847"/>
              <a:ext cx="205002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702225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8355777" y="38141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9094318" y="330630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8507310" y="3170245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10865521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Овал 48"/>
            <p:cNvSpPr/>
            <p:nvPr/>
          </p:nvSpPr>
          <p:spPr>
            <a:xfrm>
              <a:off x="8908905" y="259817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50" name="Овал 49"/>
            <p:cNvSpPr/>
            <p:nvPr/>
          </p:nvSpPr>
          <p:spPr>
            <a:xfrm>
              <a:off x="7313707" y="3162847"/>
              <a:ext cx="1068777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CIRCLE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089571" y="3765443"/>
              <a:ext cx="71016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type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Овал 51"/>
            <p:cNvSpPr/>
            <p:nvPr/>
          </p:nvSpPr>
          <p:spPr>
            <a:xfrm>
              <a:off x="6732711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69691" y="2598171"/>
              <a:ext cx="593171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Овал 53"/>
            <p:cNvSpPr/>
            <p:nvPr/>
          </p:nvSpPr>
          <p:spPr>
            <a:xfrm>
              <a:off x="8761099" y="2050866"/>
              <a:ext cx="488586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?: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Овал 54"/>
            <p:cNvSpPr/>
            <p:nvPr/>
          </p:nvSpPr>
          <p:spPr>
            <a:xfrm>
              <a:off x="5590011" y="2598171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196646" y="2598171"/>
              <a:ext cx="742145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area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Овал 57"/>
            <p:cNvSpPr/>
            <p:nvPr/>
          </p:nvSpPr>
          <p:spPr>
            <a:xfrm>
              <a:off x="5009451" y="3162847"/>
              <a:ext cx="886390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figure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Овал 58"/>
            <p:cNvSpPr/>
            <p:nvPr/>
          </p:nvSpPr>
          <p:spPr>
            <a:xfrm>
              <a:off x="6089571" y="2050866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.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7468745" y="1590059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Овал 60"/>
            <p:cNvSpPr/>
            <p:nvPr/>
          </p:nvSpPr>
          <p:spPr>
            <a:xfrm>
              <a:off x="754741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Овал 61"/>
            <p:cNvSpPr/>
            <p:nvPr/>
          </p:nvSpPr>
          <p:spPr>
            <a:xfrm>
              <a:off x="9436976" y="3989531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Овал 62"/>
            <p:cNvSpPr/>
            <p:nvPr/>
          </p:nvSpPr>
          <p:spPr>
            <a:xfrm>
              <a:off x="9017041" y="3989527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r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Овал 63"/>
            <p:cNvSpPr/>
            <p:nvPr/>
          </p:nvSpPr>
          <p:spPr>
            <a:xfrm>
              <a:off x="9458906" y="2703710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*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9579739" y="3306307"/>
              <a:ext cx="677359" cy="2899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Овал 65"/>
            <p:cNvSpPr/>
            <p:nvPr/>
          </p:nvSpPr>
          <p:spPr>
            <a:xfrm>
              <a:off x="10756500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10338043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w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461225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Овал 69"/>
            <p:cNvSpPr/>
            <p:nvPr/>
          </p:nvSpPr>
          <p:spPr>
            <a:xfrm>
              <a:off x="11435614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Овал 70"/>
            <p:cNvSpPr/>
            <p:nvPr/>
          </p:nvSpPr>
          <p:spPr>
            <a:xfrm>
              <a:off x="11089165" y="3765443"/>
              <a:ext cx="205002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h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Овал 71"/>
            <p:cNvSpPr/>
            <p:nvPr/>
          </p:nvSpPr>
          <p:spPr>
            <a:xfrm>
              <a:off x="11140339" y="3162847"/>
              <a:ext cx="390573" cy="2899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[]</a:t>
              </a:r>
              <a:endParaRPr lang="ru-RU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7" name="Прямая соединительная линия 26"/>
            <p:cNvCxnSpPr>
              <a:stCxn id="60" idx="2"/>
              <a:endCxn id="59" idx="7"/>
            </p:cNvCxnSpPr>
            <p:nvPr/>
          </p:nvCxnSpPr>
          <p:spPr>
            <a:xfrm flipH="1">
              <a:off x="6264551" y="1735018"/>
              <a:ext cx="120419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55" idx="0"/>
              <a:endCxn id="59" idx="3"/>
            </p:cNvCxnSpPr>
            <p:nvPr/>
          </p:nvCxnSpPr>
          <p:spPr>
            <a:xfrm flipV="1">
              <a:off x="5785298" y="2298326"/>
              <a:ext cx="334295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/>
            <p:cNvCxnSpPr>
              <a:stCxn id="57" idx="0"/>
              <a:endCxn id="59" idx="5"/>
            </p:cNvCxnSpPr>
            <p:nvPr/>
          </p:nvCxnSpPr>
          <p:spPr>
            <a:xfrm flipH="1" flipV="1">
              <a:off x="6264551" y="2298326"/>
              <a:ext cx="303168" cy="299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stCxn id="54" idx="1"/>
              <a:endCxn id="60" idx="6"/>
            </p:cNvCxnSpPr>
            <p:nvPr/>
          </p:nvCxnSpPr>
          <p:spPr>
            <a:xfrm flipH="1" flipV="1">
              <a:off x="7673747" y="1735018"/>
              <a:ext cx="1158904" cy="35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53" idx="0"/>
              <a:endCxn id="54" idx="2"/>
            </p:cNvCxnSpPr>
            <p:nvPr/>
          </p:nvCxnSpPr>
          <p:spPr>
            <a:xfrm flipV="1">
              <a:off x="7466277" y="2195825"/>
              <a:ext cx="1294822" cy="4023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единительная линия 88"/>
            <p:cNvCxnSpPr>
              <a:stCxn id="52" idx="3"/>
              <a:endCxn id="51" idx="0"/>
            </p:cNvCxnSpPr>
            <p:nvPr/>
          </p:nvCxnSpPr>
          <p:spPr>
            <a:xfrm flipH="1">
              <a:off x="6444654" y="3410307"/>
              <a:ext cx="345255" cy="355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/>
            <p:cNvCxnSpPr>
              <a:stCxn id="55" idx="5"/>
              <a:endCxn id="37" idx="1"/>
            </p:cNvCxnSpPr>
            <p:nvPr/>
          </p:nvCxnSpPr>
          <p:spPr>
            <a:xfrm>
              <a:off x="5923386" y="2845631"/>
              <a:ext cx="196207" cy="359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/>
            <p:cNvCxnSpPr>
              <a:stCxn id="58" idx="0"/>
              <a:endCxn id="55" idx="3"/>
            </p:cNvCxnSpPr>
            <p:nvPr/>
          </p:nvCxnSpPr>
          <p:spPr>
            <a:xfrm flipV="1">
              <a:off x="5452646" y="2845631"/>
              <a:ext cx="194563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/>
            <p:cNvCxnSpPr>
              <a:stCxn id="52" idx="5"/>
              <a:endCxn id="61" idx="1"/>
            </p:cNvCxnSpPr>
            <p:nvPr/>
          </p:nvCxnSpPr>
          <p:spPr>
            <a:xfrm>
              <a:off x="7066086" y="3410307"/>
              <a:ext cx="511346" cy="39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53" idx="3"/>
              <a:endCxn id="52" idx="0"/>
            </p:cNvCxnSpPr>
            <p:nvPr/>
          </p:nvCxnSpPr>
          <p:spPr>
            <a:xfrm flipH="1">
              <a:off x="6927998" y="2845631"/>
              <a:ext cx="328561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>
              <a:stCxn id="53" idx="5"/>
              <a:endCxn id="50" idx="0"/>
            </p:cNvCxnSpPr>
            <p:nvPr/>
          </p:nvCxnSpPr>
          <p:spPr>
            <a:xfrm>
              <a:off x="7675994" y="2845631"/>
              <a:ext cx="172102" cy="3172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единительная линия 106"/>
            <p:cNvCxnSpPr>
              <a:stCxn id="49" idx="3"/>
              <a:endCxn id="47" idx="0"/>
            </p:cNvCxnSpPr>
            <p:nvPr/>
          </p:nvCxnSpPr>
          <p:spPr>
            <a:xfrm flipH="1">
              <a:off x="8702596" y="2845631"/>
              <a:ext cx="236330" cy="324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единительная линия 107"/>
            <p:cNvCxnSpPr>
              <a:stCxn id="54" idx="6"/>
              <a:endCxn id="48" idx="1"/>
            </p:cNvCxnSpPr>
            <p:nvPr/>
          </p:nvCxnSpPr>
          <p:spPr>
            <a:xfrm>
              <a:off x="9249685" y="2195825"/>
              <a:ext cx="1645858" cy="444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единительная линия 108"/>
            <p:cNvCxnSpPr>
              <a:stCxn id="54" idx="4"/>
              <a:endCxn id="49" idx="0"/>
            </p:cNvCxnSpPr>
            <p:nvPr/>
          </p:nvCxnSpPr>
          <p:spPr>
            <a:xfrm>
              <a:off x="9005392" y="2340783"/>
              <a:ext cx="6014" cy="2573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49" idx="6"/>
              <a:endCxn id="64" idx="2"/>
            </p:cNvCxnSpPr>
            <p:nvPr/>
          </p:nvCxnSpPr>
          <p:spPr>
            <a:xfrm>
              <a:off x="9113907" y="2743131"/>
              <a:ext cx="345000" cy="10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>
              <a:stCxn id="69" idx="0"/>
              <a:endCxn id="48" idx="3"/>
            </p:cNvCxnSpPr>
            <p:nvPr/>
          </p:nvCxnSpPr>
          <p:spPr>
            <a:xfrm flipV="1">
              <a:off x="10656512" y="2845631"/>
              <a:ext cx="239031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72" idx="0"/>
              <a:endCxn id="48" idx="5"/>
            </p:cNvCxnSpPr>
            <p:nvPr/>
          </p:nvCxnSpPr>
          <p:spPr>
            <a:xfrm flipH="1" flipV="1">
              <a:off x="11040501" y="2845631"/>
              <a:ext cx="295124" cy="3172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>
              <a:stCxn id="69" idx="4"/>
              <a:endCxn id="67" idx="0"/>
            </p:cNvCxnSpPr>
            <p:nvPr/>
          </p:nvCxnSpPr>
          <p:spPr>
            <a:xfrm flipH="1">
              <a:off x="10440544" y="3452764"/>
              <a:ext cx="215968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stCxn id="64" idx="3"/>
              <a:endCxn id="46" idx="0"/>
            </p:cNvCxnSpPr>
            <p:nvPr/>
          </p:nvCxnSpPr>
          <p:spPr>
            <a:xfrm flipH="1">
              <a:off x="9289604" y="2951169"/>
              <a:ext cx="199324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/>
            <p:cNvCxnSpPr>
              <a:stCxn id="64" idx="5"/>
              <a:endCxn id="65" idx="0"/>
            </p:cNvCxnSpPr>
            <p:nvPr/>
          </p:nvCxnSpPr>
          <p:spPr>
            <a:xfrm>
              <a:off x="9633887" y="2951169"/>
              <a:ext cx="284532" cy="355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stCxn id="46" idx="4"/>
              <a:endCxn id="62" idx="0"/>
            </p:cNvCxnSpPr>
            <p:nvPr/>
          </p:nvCxnSpPr>
          <p:spPr>
            <a:xfrm>
              <a:off x="9289604" y="3596224"/>
              <a:ext cx="249873" cy="3933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единительная линия 136"/>
            <p:cNvCxnSpPr>
              <a:stCxn id="63" idx="1"/>
              <a:endCxn id="46" idx="4"/>
            </p:cNvCxnSpPr>
            <p:nvPr/>
          </p:nvCxnSpPr>
          <p:spPr>
            <a:xfrm flipV="1">
              <a:off x="9047062" y="3596224"/>
              <a:ext cx="242542" cy="4357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Прямая соединительная линия 137"/>
            <p:cNvCxnSpPr>
              <a:stCxn id="47" idx="4"/>
              <a:endCxn id="45" idx="0"/>
            </p:cNvCxnSpPr>
            <p:nvPr/>
          </p:nvCxnSpPr>
          <p:spPr>
            <a:xfrm flipH="1">
              <a:off x="8458278" y="3460162"/>
              <a:ext cx="244318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Прямая соединительная линия 141"/>
            <p:cNvCxnSpPr>
              <a:stCxn id="47" idx="4"/>
              <a:endCxn id="44" idx="0"/>
            </p:cNvCxnSpPr>
            <p:nvPr/>
          </p:nvCxnSpPr>
          <p:spPr>
            <a:xfrm>
              <a:off x="8702596" y="3460162"/>
              <a:ext cx="102131" cy="35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/>
            <p:cNvCxnSpPr>
              <a:stCxn id="69" idx="4"/>
              <a:endCxn id="66" idx="0"/>
            </p:cNvCxnSpPr>
            <p:nvPr/>
          </p:nvCxnSpPr>
          <p:spPr>
            <a:xfrm>
              <a:off x="10656512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Прямая соединительная линия 154"/>
            <p:cNvCxnSpPr>
              <a:stCxn id="72" idx="4"/>
              <a:endCxn id="70" idx="0"/>
            </p:cNvCxnSpPr>
            <p:nvPr/>
          </p:nvCxnSpPr>
          <p:spPr>
            <a:xfrm>
              <a:off x="11335626" y="3452764"/>
              <a:ext cx="202489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Прямая соединительная линия 155"/>
            <p:cNvCxnSpPr>
              <a:stCxn id="72" idx="4"/>
              <a:endCxn id="71" idx="0"/>
            </p:cNvCxnSpPr>
            <p:nvPr/>
          </p:nvCxnSpPr>
          <p:spPr>
            <a:xfrm flipH="1">
              <a:off x="11191666" y="3452764"/>
              <a:ext cx="143960" cy="312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2172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a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a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104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j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j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1800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k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k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14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l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l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5248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d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8311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e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826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f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411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g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latin typeface="Calibri" pitchFamily="34" charset="0"/>
              </a:rPr>
              <a:t>g</a:t>
            </a:r>
            <a:endParaRPr lang="ru-RU" sz="280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495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3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611465" y="1601168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b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179776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182715" y="2386980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h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96852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j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540152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k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7897465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735960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e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97027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d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521772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f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539777" y="3565699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a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4432915" y="2028286"/>
            <a:ext cx="1251832" cy="358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>
            <a:off x="6038583" y="2028286"/>
            <a:ext cx="1214475" cy="431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>
            <a:off x="4609833" y="2814098"/>
            <a:ext cx="608894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flipH="1">
            <a:off x="6790352" y="2814098"/>
            <a:ext cx="462706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>
            <a:off x="7606894" y="2814098"/>
            <a:ext cx="540771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4647227" y="3992817"/>
            <a:ext cx="394582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flipH="1">
            <a:off x="5986160" y="3992817"/>
            <a:ext cx="627274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flipH="1">
            <a:off x="6771972" y="4066099"/>
            <a:ext cx="18380" cy="67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flipH="1">
            <a:off x="3789977" y="2814098"/>
            <a:ext cx="466020" cy="75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7307585" y="4744417"/>
            <a:ext cx="500400" cy="500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g</a:t>
            </a:r>
            <a:endParaRPr lang="ru-RU" sz="2400" dirty="0">
              <a:solidFill>
                <a:schemeClr val="bg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>
            <a:off x="6967270" y="3992817"/>
            <a:ext cx="590515" cy="75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647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b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504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i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076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h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49336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a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3622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j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7908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k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194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l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64810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d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07672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e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5353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f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933978" y="5496573"/>
            <a:ext cx="428625" cy="523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Calibri" pitchFamily="34" charset="0"/>
              </a:rPr>
              <a:t>g</a:t>
            </a:r>
            <a:endParaRPr lang="ru-RU" sz="2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обхода дерева в ширину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8360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129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81142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4601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solidFill>
                <a:schemeClr val="bg1"/>
              </a:solidFill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4578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solidFill>
                  <a:schemeClr val="bg1"/>
                </a:solidFill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601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двоичного поиска</a:t>
            </a:r>
          </a:p>
        </p:txBody>
      </p:sp>
      <p:sp>
        <p:nvSpPr>
          <p:cNvPr id="51202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sz="4400" dirty="0">
                <a:cs typeface="Times New Roman" pitchFamily="18" charset="0"/>
              </a:rPr>
              <a:t>Деревом двоичного поиска называется бинарное дерево, для которого выполнены следующие условия</a:t>
            </a:r>
          </a:p>
          <a:p>
            <a:pPr marL="68580" indent="0">
              <a:buNone/>
            </a:pPr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Множество вершин – подмножество</a:t>
            </a:r>
            <a:r>
              <a:rPr lang="en-US" sz="4400" dirty="0">
                <a:cs typeface="Times New Roman" pitchFamily="18" charset="0"/>
              </a:rPr>
              <a:t> </a:t>
            </a:r>
            <a:r>
              <a:rPr lang="ru-RU" sz="4400" dirty="0">
                <a:cs typeface="Times New Roman" pitchFamily="18" charset="0"/>
              </a:rPr>
              <a:t>линейно упорядоченного множества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больше всех вершин из своего левого поддерева</a:t>
            </a:r>
          </a:p>
          <a:p>
            <a:pPr marL="640080" indent="-571500"/>
            <a:endParaRPr lang="ru-RU" sz="4400" dirty="0">
              <a:cs typeface="Times New Roman" pitchFamily="18" charset="0"/>
            </a:endParaRPr>
          </a:p>
          <a:p>
            <a:pPr marL="640080" indent="-571500"/>
            <a:r>
              <a:rPr lang="ru-RU" sz="4400" dirty="0">
                <a:cs typeface="Times New Roman" pitchFamily="18" charset="0"/>
              </a:rPr>
              <a:t>Каждая вершина меньше всех вершин из своего правого поддерева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42570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endParaRPr lang="ru-RU" sz="2400" dirty="0"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479376" y="1556792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Slide Number Placeholder 1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134</a:t>
            </a:fld>
            <a:endParaRPr lang="ru-R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7 4 2 1 3 5 6 9 8 10</a:t>
            </a:r>
          </a:p>
          <a:p>
            <a:endParaRPr lang="ru-RU" dirty="0"/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5  1 3 2 4 7 6 10 8 9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135</a:t>
            </a:fld>
            <a:endParaRPr lang="ru-RU"/>
          </a:p>
        </p:txBody>
      </p: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479376" y="5427646"/>
            <a:ext cx="11161240" cy="7500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088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деревьев двоичного поиска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7 4 2 1 3 5 6 9 8 10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5  1 3 2 4 7 6 10 8 9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136</a:t>
            </a:fld>
            <a:endParaRPr lang="ru-RU"/>
          </a:p>
        </p:txBody>
      </p:sp>
      <p:cxnSp>
        <p:nvCxnSpPr>
          <p:cNvPr id="14" name="Прямая соединительная линия 13"/>
          <p:cNvCxnSpPr>
            <a:stCxn id="4" idx="2"/>
            <a:endCxn id="6" idx="0"/>
          </p:cNvCxnSpPr>
          <p:nvPr/>
        </p:nvCxnSpPr>
        <p:spPr>
          <a:xfrm flipH="1">
            <a:off x="6348008" y="2667172"/>
            <a:ext cx="1822080" cy="18091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6"/>
            <a:endCxn id="5" idx="1"/>
          </p:cNvCxnSpPr>
          <p:nvPr/>
        </p:nvCxnSpPr>
        <p:spPr>
          <a:xfrm>
            <a:off x="8674104" y="2667172"/>
            <a:ext cx="606839" cy="25315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1"/>
          </p:cNvCxnSpPr>
          <p:nvPr/>
        </p:nvCxnSpPr>
        <p:spPr>
          <a:xfrm>
            <a:off x="6526205" y="3269115"/>
            <a:ext cx="680650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7"/>
          </p:cNvCxnSpPr>
          <p:nvPr/>
        </p:nvCxnSpPr>
        <p:spPr>
          <a:xfrm flipH="1">
            <a:off x="9118815" y="3269115"/>
            <a:ext cx="162128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1"/>
          </p:cNvCxnSpPr>
          <p:nvPr/>
        </p:nvCxnSpPr>
        <p:spPr>
          <a:xfrm>
            <a:off x="9637337" y="3269115"/>
            <a:ext cx="1199173" cy="227209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flipH="1">
            <a:off x="6866530" y="3845115"/>
            <a:ext cx="340325" cy="261526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7" idx="5"/>
            <a:endCxn id="10" idx="0"/>
          </p:cNvCxnSpPr>
          <p:nvPr/>
        </p:nvCxnSpPr>
        <p:spPr>
          <a:xfrm>
            <a:off x="7563249" y="3845115"/>
            <a:ext cx="340325" cy="29910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9" idx="3"/>
            <a:endCxn id="12" idx="7"/>
          </p:cNvCxnSpPr>
          <p:nvPr/>
        </p:nvCxnSpPr>
        <p:spPr>
          <a:xfrm flipH="1">
            <a:off x="10155859" y="3845115"/>
            <a:ext cx="680651" cy="3337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12" idx="5"/>
            <a:endCxn id="13" idx="0"/>
          </p:cNvCxnSpPr>
          <p:nvPr/>
        </p:nvCxnSpPr>
        <p:spPr>
          <a:xfrm>
            <a:off x="10155859" y="4527669"/>
            <a:ext cx="340325" cy="251302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3"/>
          <p:cNvCxnSpPr>
            <a:stCxn id="41" idx="5"/>
            <a:endCxn id="42" idx="0"/>
          </p:cNvCxnSpPr>
          <p:nvPr/>
        </p:nvCxnSpPr>
        <p:spPr>
          <a:xfrm>
            <a:off x="1826883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13"/>
          <p:cNvCxnSpPr>
            <a:stCxn id="34" idx="5"/>
            <a:endCxn id="39" idx="1"/>
          </p:cNvCxnSpPr>
          <p:nvPr/>
        </p:nvCxnSpPr>
        <p:spPr>
          <a:xfrm>
            <a:off x="2659685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3"/>
          <p:cNvCxnSpPr>
            <a:stCxn id="39" idx="5"/>
            <a:endCxn id="47" idx="0"/>
          </p:cNvCxnSpPr>
          <p:nvPr/>
        </p:nvCxnSpPr>
        <p:spPr>
          <a:xfrm>
            <a:off x="3076086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3"/>
          <p:cNvCxnSpPr>
            <a:stCxn id="44" idx="6"/>
            <a:endCxn id="40" idx="1"/>
          </p:cNvCxnSpPr>
          <p:nvPr/>
        </p:nvCxnSpPr>
        <p:spPr>
          <a:xfrm>
            <a:off x="3982699" y="2667172"/>
            <a:ext cx="402597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>
            <a:stCxn id="40" idx="3"/>
            <a:endCxn id="46" idx="7"/>
          </p:cNvCxnSpPr>
          <p:nvPr/>
        </p:nvCxnSpPr>
        <p:spPr>
          <a:xfrm flipH="1">
            <a:off x="4325289" y="3305341"/>
            <a:ext cx="6000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13"/>
          <p:cNvCxnSpPr>
            <a:stCxn id="40" idx="5"/>
            <a:endCxn id="45" idx="1"/>
          </p:cNvCxnSpPr>
          <p:nvPr/>
        </p:nvCxnSpPr>
        <p:spPr>
          <a:xfrm>
            <a:off x="4741690" y="3305341"/>
            <a:ext cx="80367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>
            <a:stCxn id="43" idx="0"/>
            <a:endCxn id="41" idx="3"/>
          </p:cNvCxnSpPr>
          <p:nvPr/>
        </p:nvCxnSpPr>
        <p:spPr>
          <a:xfrm flipV="1">
            <a:off x="1232285" y="3852807"/>
            <a:ext cx="238204" cy="291411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13"/>
          <p:cNvCxnSpPr>
            <a:stCxn id="34" idx="3"/>
            <a:endCxn id="41" idx="7"/>
          </p:cNvCxnSpPr>
          <p:nvPr/>
        </p:nvCxnSpPr>
        <p:spPr>
          <a:xfrm flipH="1">
            <a:off x="1826883" y="3305341"/>
            <a:ext cx="476408" cy="19867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13"/>
          <p:cNvCxnSpPr>
            <a:stCxn id="44" idx="2"/>
            <a:endCxn id="34" idx="7"/>
          </p:cNvCxnSpPr>
          <p:nvPr/>
        </p:nvCxnSpPr>
        <p:spPr>
          <a:xfrm flipH="1">
            <a:off x="2659685" y="2667172"/>
            <a:ext cx="818998" cy="28937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67408" y="5301208"/>
            <a:ext cx="4824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57" name="Group 53256"/>
          <p:cNvGrpSpPr/>
          <p:nvPr/>
        </p:nvGrpSpPr>
        <p:grpSpPr>
          <a:xfrm>
            <a:off x="980277" y="4144218"/>
            <a:ext cx="504016" cy="1599557"/>
            <a:chOff x="980277" y="4144218"/>
            <a:chExt cx="504016" cy="1599557"/>
          </a:xfrm>
        </p:grpSpPr>
        <p:sp>
          <p:nvSpPr>
            <p:cNvPr id="43" name="Овал 5"/>
            <p:cNvSpPr/>
            <p:nvPr/>
          </p:nvSpPr>
          <p:spPr>
            <a:xfrm>
              <a:off x="980277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583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53258" name="Group 53257"/>
          <p:cNvGrpSpPr/>
          <p:nvPr/>
        </p:nvGrpSpPr>
        <p:grpSpPr>
          <a:xfrm>
            <a:off x="1396678" y="3431779"/>
            <a:ext cx="504016" cy="2311996"/>
            <a:chOff x="1411150" y="3431779"/>
            <a:chExt cx="504016" cy="2311996"/>
          </a:xfrm>
        </p:grpSpPr>
        <p:sp>
          <p:nvSpPr>
            <p:cNvPr id="41" name="Овал 5"/>
            <p:cNvSpPr/>
            <p:nvPr/>
          </p:nvSpPr>
          <p:spPr>
            <a:xfrm>
              <a:off x="1411150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06705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59" name="Group 53258"/>
          <p:cNvGrpSpPr/>
          <p:nvPr/>
        </p:nvGrpSpPr>
        <p:grpSpPr>
          <a:xfrm>
            <a:off x="1813079" y="4144218"/>
            <a:ext cx="504016" cy="1599557"/>
            <a:chOff x="1847568" y="4144218"/>
            <a:chExt cx="504016" cy="1599557"/>
          </a:xfrm>
        </p:grpSpPr>
        <p:sp>
          <p:nvSpPr>
            <p:cNvPr id="42" name="Овал 5"/>
            <p:cNvSpPr/>
            <p:nvPr/>
          </p:nvSpPr>
          <p:spPr>
            <a:xfrm>
              <a:off x="1847568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94312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60" name="Group 53259"/>
          <p:cNvGrpSpPr/>
          <p:nvPr/>
        </p:nvGrpSpPr>
        <p:grpSpPr>
          <a:xfrm>
            <a:off x="2229480" y="2884313"/>
            <a:ext cx="504016" cy="2859462"/>
            <a:chOff x="1962663" y="2884313"/>
            <a:chExt cx="504016" cy="2859462"/>
          </a:xfrm>
        </p:grpSpPr>
        <p:sp>
          <p:nvSpPr>
            <p:cNvPr id="34" name="Овал 5"/>
            <p:cNvSpPr/>
            <p:nvPr/>
          </p:nvSpPr>
          <p:spPr>
            <a:xfrm>
              <a:off x="1962663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58218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61" name="Group 53260"/>
          <p:cNvGrpSpPr/>
          <p:nvPr/>
        </p:nvGrpSpPr>
        <p:grpSpPr>
          <a:xfrm>
            <a:off x="2645881" y="3431779"/>
            <a:ext cx="504016" cy="2311996"/>
            <a:chOff x="2516729" y="3431779"/>
            <a:chExt cx="504016" cy="2311996"/>
          </a:xfrm>
        </p:grpSpPr>
        <p:sp>
          <p:nvSpPr>
            <p:cNvPr id="39" name="Овал 5"/>
            <p:cNvSpPr/>
            <p:nvPr/>
          </p:nvSpPr>
          <p:spPr>
            <a:xfrm>
              <a:off x="2516729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61228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62" name="Group 53261"/>
          <p:cNvGrpSpPr/>
          <p:nvPr/>
        </p:nvGrpSpPr>
        <p:grpSpPr>
          <a:xfrm>
            <a:off x="3062282" y="4144218"/>
            <a:ext cx="504016" cy="1599557"/>
            <a:chOff x="2975339" y="4144218"/>
            <a:chExt cx="504016" cy="1599557"/>
          </a:xfrm>
        </p:grpSpPr>
        <p:sp>
          <p:nvSpPr>
            <p:cNvPr id="47" name="Овал 5"/>
            <p:cNvSpPr/>
            <p:nvPr/>
          </p:nvSpPr>
          <p:spPr>
            <a:xfrm>
              <a:off x="2975339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070894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63" name="Group 53262"/>
          <p:cNvGrpSpPr/>
          <p:nvPr/>
        </p:nvGrpSpPr>
        <p:grpSpPr>
          <a:xfrm>
            <a:off x="3478683" y="2420539"/>
            <a:ext cx="504016" cy="3323236"/>
            <a:chOff x="3143712" y="2420539"/>
            <a:chExt cx="504016" cy="3323236"/>
          </a:xfrm>
        </p:grpSpPr>
        <p:sp>
          <p:nvSpPr>
            <p:cNvPr id="44" name="Овал 5"/>
            <p:cNvSpPr/>
            <p:nvPr/>
          </p:nvSpPr>
          <p:spPr>
            <a:xfrm>
              <a:off x="314371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239267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64" name="Group 53263"/>
          <p:cNvGrpSpPr/>
          <p:nvPr/>
        </p:nvGrpSpPr>
        <p:grpSpPr>
          <a:xfrm>
            <a:off x="3895084" y="3431779"/>
            <a:ext cx="504016" cy="2311996"/>
            <a:chOff x="3622308" y="3431779"/>
            <a:chExt cx="504016" cy="2311996"/>
          </a:xfrm>
        </p:grpSpPr>
        <p:sp>
          <p:nvSpPr>
            <p:cNvPr id="46" name="Овал 5"/>
            <p:cNvSpPr/>
            <p:nvPr/>
          </p:nvSpPr>
          <p:spPr>
            <a:xfrm>
              <a:off x="3622308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17863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65" name="Group 53264"/>
          <p:cNvGrpSpPr/>
          <p:nvPr/>
        </p:nvGrpSpPr>
        <p:grpSpPr>
          <a:xfrm>
            <a:off x="4311485" y="2884313"/>
            <a:ext cx="504016" cy="2859462"/>
            <a:chOff x="4127467" y="2884313"/>
            <a:chExt cx="504016" cy="2859462"/>
          </a:xfrm>
        </p:grpSpPr>
        <p:sp>
          <p:nvSpPr>
            <p:cNvPr id="40" name="Овал 5"/>
            <p:cNvSpPr/>
            <p:nvPr/>
          </p:nvSpPr>
          <p:spPr>
            <a:xfrm>
              <a:off x="4127467" y="2884313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223022" y="53744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66" name="Group 53265"/>
          <p:cNvGrpSpPr/>
          <p:nvPr/>
        </p:nvGrpSpPr>
        <p:grpSpPr>
          <a:xfrm>
            <a:off x="4748246" y="3431779"/>
            <a:ext cx="504016" cy="2311996"/>
            <a:chOff x="4748246" y="3431779"/>
            <a:chExt cx="504016" cy="2311996"/>
          </a:xfrm>
        </p:grpSpPr>
        <p:sp>
          <p:nvSpPr>
            <p:cNvPr id="45" name="Овал 5"/>
            <p:cNvSpPr/>
            <p:nvPr/>
          </p:nvSpPr>
          <p:spPr>
            <a:xfrm>
              <a:off x="4748246" y="343177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779681" y="537444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6096000" y="5747078"/>
            <a:ext cx="5170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6096000" y="2848087"/>
            <a:ext cx="504016" cy="3336506"/>
            <a:chOff x="6096000" y="2848087"/>
            <a:chExt cx="504016" cy="3336506"/>
          </a:xfrm>
        </p:grpSpPr>
        <p:sp>
          <p:nvSpPr>
            <p:cNvPr id="6" name="Овал 5"/>
            <p:cNvSpPr/>
            <p:nvPr/>
          </p:nvSpPr>
          <p:spPr>
            <a:xfrm>
              <a:off x="609600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191555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14522" y="4106641"/>
            <a:ext cx="504016" cy="2077952"/>
            <a:chOff x="6528088" y="4106641"/>
            <a:chExt cx="504016" cy="2077952"/>
          </a:xfrm>
        </p:grpSpPr>
        <p:sp>
          <p:nvSpPr>
            <p:cNvPr id="11" name="Овал 10"/>
            <p:cNvSpPr/>
            <p:nvPr/>
          </p:nvSpPr>
          <p:spPr>
            <a:xfrm>
              <a:off x="6528088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6623643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</p:grpSp>
      <p:grpSp>
        <p:nvGrpSpPr>
          <p:cNvPr id="53248" name="Group 53247"/>
          <p:cNvGrpSpPr/>
          <p:nvPr/>
        </p:nvGrpSpPr>
        <p:grpSpPr>
          <a:xfrm>
            <a:off x="7133044" y="3424087"/>
            <a:ext cx="504016" cy="2760506"/>
            <a:chOff x="7022406" y="3424087"/>
            <a:chExt cx="504016" cy="2760506"/>
          </a:xfrm>
        </p:grpSpPr>
        <p:sp>
          <p:nvSpPr>
            <p:cNvPr id="7" name="Овал 6"/>
            <p:cNvSpPr/>
            <p:nvPr/>
          </p:nvSpPr>
          <p:spPr>
            <a:xfrm>
              <a:off x="7022406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11796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grpSp>
        <p:nvGrpSpPr>
          <p:cNvPr id="53249" name="Group 53248"/>
          <p:cNvGrpSpPr/>
          <p:nvPr/>
        </p:nvGrpSpPr>
        <p:grpSpPr>
          <a:xfrm>
            <a:off x="7651566" y="4144218"/>
            <a:ext cx="504016" cy="2040375"/>
            <a:chOff x="7464152" y="4144218"/>
            <a:chExt cx="504016" cy="2040375"/>
          </a:xfrm>
        </p:grpSpPr>
        <p:sp>
          <p:nvSpPr>
            <p:cNvPr id="10" name="Овал 9"/>
            <p:cNvSpPr/>
            <p:nvPr/>
          </p:nvSpPr>
          <p:spPr>
            <a:xfrm>
              <a:off x="7464152" y="4144218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5970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</p:grpSp>
      <p:grpSp>
        <p:nvGrpSpPr>
          <p:cNvPr id="53251" name="Group 53250"/>
          <p:cNvGrpSpPr/>
          <p:nvPr/>
        </p:nvGrpSpPr>
        <p:grpSpPr>
          <a:xfrm>
            <a:off x="8170088" y="2420539"/>
            <a:ext cx="504016" cy="3764054"/>
            <a:chOff x="7888292" y="2420539"/>
            <a:chExt cx="504016" cy="3764054"/>
          </a:xfrm>
        </p:grpSpPr>
        <p:sp>
          <p:nvSpPr>
            <p:cNvPr id="4" name="Овал 3"/>
            <p:cNvSpPr/>
            <p:nvPr/>
          </p:nvSpPr>
          <p:spPr>
            <a:xfrm>
              <a:off x="7888292" y="2420539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983847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</p:grpSp>
      <p:grpSp>
        <p:nvGrpSpPr>
          <p:cNvPr id="53252" name="Group 53251"/>
          <p:cNvGrpSpPr/>
          <p:nvPr/>
        </p:nvGrpSpPr>
        <p:grpSpPr>
          <a:xfrm>
            <a:off x="8688610" y="3424087"/>
            <a:ext cx="504016" cy="2738564"/>
            <a:chOff x="8444388" y="3424087"/>
            <a:chExt cx="504016" cy="2738564"/>
          </a:xfrm>
        </p:grpSpPr>
        <p:sp>
          <p:nvSpPr>
            <p:cNvPr id="8" name="Овал 7"/>
            <p:cNvSpPr/>
            <p:nvPr/>
          </p:nvSpPr>
          <p:spPr>
            <a:xfrm>
              <a:off x="8444388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541008" y="57933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</p:grpSp>
      <p:grpSp>
        <p:nvGrpSpPr>
          <p:cNvPr id="53253" name="Group 53252"/>
          <p:cNvGrpSpPr/>
          <p:nvPr/>
        </p:nvGrpSpPr>
        <p:grpSpPr>
          <a:xfrm>
            <a:off x="9207132" y="2848087"/>
            <a:ext cx="504016" cy="3345292"/>
            <a:chOff x="9231330" y="2848087"/>
            <a:chExt cx="504016" cy="3345292"/>
          </a:xfrm>
        </p:grpSpPr>
        <p:sp>
          <p:nvSpPr>
            <p:cNvPr id="5" name="Овал 4"/>
            <p:cNvSpPr/>
            <p:nvPr/>
          </p:nvSpPr>
          <p:spPr>
            <a:xfrm>
              <a:off x="9231330" y="2848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9320619" y="5824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</p:grpSp>
      <p:grpSp>
        <p:nvGrpSpPr>
          <p:cNvPr id="53254" name="Group 53253"/>
          <p:cNvGrpSpPr/>
          <p:nvPr/>
        </p:nvGrpSpPr>
        <p:grpSpPr>
          <a:xfrm>
            <a:off x="9725654" y="4106641"/>
            <a:ext cx="504016" cy="2077952"/>
            <a:chOff x="9735346" y="4106641"/>
            <a:chExt cx="504016" cy="2077952"/>
          </a:xfrm>
        </p:grpSpPr>
        <p:sp>
          <p:nvSpPr>
            <p:cNvPr id="12" name="Овал 11"/>
            <p:cNvSpPr/>
            <p:nvPr/>
          </p:nvSpPr>
          <p:spPr>
            <a:xfrm>
              <a:off x="9735346" y="410664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83090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  <a:endParaRPr lang="ru-RU" dirty="0"/>
            </a:p>
          </p:txBody>
        </p:sp>
      </p:grpSp>
      <p:grpSp>
        <p:nvGrpSpPr>
          <p:cNvPr id="53255" name="Group 53254"/>
          <p:cNvGrpSpPr/>
          <p:nvPr/>
        </p:nvGrpSpPr>
        <p:grpSpPr>
          <a:xfrm>
            <a:off x="10244176" y="4778971"/>
            <a:ext cx="504016" cy="1405622"/>
            <a:chOff x="10258683" y="4778971"/>
            <a:chExt cx="504016" cy="1405622"/>
          </a:xfrm>
        </p:grpSpPr>
        <p:sp>
          <p:nvSpPr>
            <p:cNvPr id="13" name="Овал 12"/>
            <p:cNvSpPr/>
            <p:nvPr/>
          </p:nvSpPr>
          <p:spPr>
            <a:xfrm>
              <a:off x="10258683" y="4778971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353431" y="581526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  <a:endParaRPr lang="ru-RU" dirty="0"/>
            </a:p>
          </p:txBody>
        </p:sp>
      </p:grpSp>
      <p:grpSp>
        <p:nvGrpSpPr>
          <p:cNvPr id="53256" name="Group 53255"/>
          <p:cNvGrpSpPr/>
          <p:nvPr/>
        </p:nvGrpSpPr>
        <p:grpSpPr>
          <a:xfrm>
            <a:off x="10762699" y="3424087"/>
            <a:ext cx="504016" cy="2760506"/>
            <a:chOff x="10762699" y="3424087"/>
            <a:chExt cx="504016" cy="2760506"/>
          </a:xfrm>
        </p:grpSpPr>
        <p:sp>
          <p:nvSpPr>
            <p:cNvPr id="9" name="Овал 8"/>
            <p:cNvSpPr/>
            <p:nvPr/>
          </p:nvSpPr>
          <p:spPr>
            <a:xfrm>
              <a:off x="10762699" y="3424087"/>
              <a:ext cx="504016" cy="493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0794134" y="581526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</p:grpSp>
      <p:cxnSp>
        <p:nvCxnSpPr>
          <p:cNvPr id="53270" name="Straight Connector 53269"/>
          <p:cNvCxnSpPr>
            <a:stCxn id="83" idx="0"/>
            <a:endCxn id="43" idx="4"/>
          </p:cNvCxnSpPr>
          <p:nvPr/>
        </p:nvCxnSpPr>
        <p:spPr>
          <a:xfrm flipV="1">
            <a:off x="1232285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74" name="Straight Connector 53273"/>
          <p:cNvCxnSpPr>
            <a:stCxn id="86" idx="0"/>
            <a:endCxn id="41" idx="4"/>
          </p:cNvCxnSpPr>
          <p:nvPr/>
        </p:nvCxnSpPr>
        <p:spPr>
          <a:xfrm flipV="1">
            <a:off x="1648686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7" idx="0"/>
            <a:endCxn id="42" idx="4"/>
          </p:cNvCxnSpPr>
          <p:nvPr/>
        </p:nvCxnSpPr>
        <p:spPr>
          <a:xfrm flipV="1">
            <a:off x="2065087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89" idx="0"/>
            <a:endCxn id="39" idx="4"/>
          </p:cNvCxnSpPr>
          <p:nvPr/>
        </p:nvCxnSpPr>
        <p:spPr>
          <a:xfrm flipV="1">
            <a:off x="2897889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90" idx="0"/>
            <a:endCxn id="47" idx="4"/>
          </p:cNvCxnSpPr>
          <p:nvPr/>
        </p:nvCxnSpPr>
        <p:spPr>
          <a:xfrm flipV="1">
            <a:off x="3314290" y="4637483"/>
            <a:ext cx="0" cy="73696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91" idx="0"/>
            <a:endCxn id="44" idx="4"/>
          </p:cNvCxnSpPr>
          <p:nvPr/>
        </p:nvCxnSpPr>
        <p:spPr>
          <a:xfrm flipV="1">
            <a:off x="3730691" y="2913804"/>
            <a:ext cx="0" cy="246063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92" idx="0"/>
            <a:endCxn id="46" idx="4"/>
          </p:cNvCxnSpPr>
          <p:nvPr/>
        </p:nvCxnSpPr>
        <p:spPr>
          <a:xfrm flipV="1">
            <a:off x="4147092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93" idx="0"/>
            <a:endCxn id="40" idx="4"/>
          </p:cNvCxnSpPr>
          <p:nvPr/>
        </p:nvCxnSpPr>
        <p:spPr>
          <a:xfrm flipV="1">
            <a:off x="4563493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94" idx="0"/>
            <a:endCxn id="45" idx="4"/>
          </p:cNvCxnSpPr>
          <p:nvPr/>
        </p:nvCxnSpPr>
        <p:spPr>
          <a:xfrm flipV="1">
            <a:off x="5000254" y="3925044"/>
            <a:ext cx="0" cy="144939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stCxn id="88" idx="0"/>
            <a:endCxn id="34" idx="4"/>
          </p:cNvCxnSpPr>
          <p:nvPr/>
        </p:nvCxnSpPr>
        <p:spPr>
          <a:xfrm flipV="1">
            <a:off x="2481488" y="3377578"/>
            <a:ext cx="0" cy="199686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15" idx="0"/>
            <a:endCxn id="6" idx="4"/>
          </p:cNvCxnSpPr>
          <p:nvPr/>
        </p:nvCxnSpPr>
        <p:spPr>
          <a:xfrm flipV="1">
            <a:off x="6348008" y="3341352"/>
            <a:ext cx="0" cy="2473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6" idx="0"/>
            <a:endCxn id="11" idx="4"/>
          </p:cNvCxnSpPr>
          <p:nvPr/>
        </p:nvCxnSpPr>
        <p:spPr>
          <a:xfrm flipV="1">
            <a:off x="6866530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17" idx="0"/>
            <a:endCxn id="7" idx="4"/>
          </p:cNvCxnSpPr>
          <p:nvPr/>
        </p:nvCxnSpPr>
        <p:spPr>
          <a:xfrm flipV="1">
            <a:off x="7385052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18" idx="0"/>
            <a:endCxn id="10" idx="4"/>
          </p:cNvCxnSpPr>
          <p:nvPr/>
        </p:nvCxnSpPr>
        <p:spPr>
          <a:xfrm flipV="1">
            <a:off x="7903574" y="4637483"/>
            <a:ext cx="0" cy="11777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>
            <a:stCxn id="119" idx="0"/>
            <a:endCxn id="4" idx="4"/>
          </p:cNvCxnSpPr>
          <p:nvPr/>
        </p:nvCxnSpPr>
        <p:spPr>
          <a:xfrm flipV="1">
            <a:off x="8422096" y="2913804"/>
            <a:ext cx="0" cy="290145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20" idx="0"/>
            <a:endCxn id="8" idx="4"/>
          </p:cNvCxnSpPr>
          <p:nvPr/>
        </p:nvCxnSpPr>
        <p:spPr>
          <a:xfrm flipH="1" flipV="1">
            <a:off x="8940618" y="3917352"/>
            <a:ext cx="1065" cy="18759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>
            <a:stCxn id="121" idx="0"/>
            <a:endCxn id="5" idx="4"/>
          </p:cNvCxnSpPr>
          <p:nvPr/>
        </p:nvCxnSpPr>
        <p:spPr>
          <a:xfrm flipV="1">
            <a:off x="9452874" y="3341352"/>
            <a:ext cx="6266" cy="248269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122" idx="0"/>
            <a:endCxn id="12" idx="4"/>
          </p:cNvCxnSpPr>
          <p:nvPr/>
        </p:nvCxnSpPr>
        <p:spPr>
          <a:xfrm flipV="1">
            <a:off x="9977662" y="4599906"/>
            <a:ext cx="0" cy="121535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>
            <a:stCxn id="123" idx="0"/>
            <a:endCxn id="13" idx="4"/>
          </p:cNvCxnSpPr>
          <p:nvPr/>
        </p:nvCxnSpPr>
        <p:spPr>
          <a:xfrm flipV="1">
            <a:off x="10495377" y="5272236"/>
            <a:ext cx="807" cy="54302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124" idx="0"/>
            <a:endCxn id="9" idx="4"/>
          </p:cNvCxnSpPr>
          <p:nvPr/>
        </p:nvCxnSpPr>
        <p:spPr>
          <a:xfrm flipV="1">
            <a:off x="11014707" y="3917352"/>
            <a:ext cx="0" cy="18979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274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137</a:t>
            </a:fld>
            <a:endParaRPr lang="ru-RU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43387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4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143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4224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16127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8487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7108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л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Найти а в п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45616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39682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в дереве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д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дерево </a:t>
            </a:r>
            <a:r>
              <a:rPr lang="ru-RU" sz="2000">
                <a:cs typeface="Consolas" pitchFamily="49" charset="0"/>
                <a:sym typeface="Symbol" pitchFamily="18" charset="2"/>
              </a:rPr>
              <a:t>двоичного поиска</a:t>
            </a:r>
            <a:endParaRPr lang="en-US" sz="200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а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искомое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если д -- пустое дерево,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не нашли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</a:t>
            </a:r>
            <a:r>
              <a:rPr lang="ru-RU" sz="2000">
                <a:cs typeface="Consolas" pitchFamily="49" charset="0"/>
                <a:sym typeface="Symbol" pitchFamily="18" charset="2"/>
              </a:rPr>
              <a:t>, л</a:t>
            </a:r>
            <a:r>
              <a:rPr lang="en-US" sz="200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>
                <a:cs typeface="Consolas" pitchFamily="49" charset="0"/>
                <a:sym typeface="Symbol" pitchFamily="18" charset="2"/>
              </a:rPr>
              <a:t>п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– корень, левое и правое </a:t>
            </a:r>
            <a:r>
              <a:rPr lang="ru-RU" sz="2000">
                <a:cs typeface="Consolas" pitchFamily="49" charset="0"/>
                <a:sym typeface="Symbol" pitchFamily="18" charset="2"/>
              </a:rPr>
              <a:t>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нашли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>
                <a:cs typeface="Consolas" pitchFamily="49" charset="0"/>
                <a:sym typeface="Symbol" pitchFamily="18" charset="2"/>
              </a:rPr>
              <a:t>		Найти а в л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>
                <a:cs typeface="Consolas" pitchFamily="49" charset="0"/>
                <a:sym typeface="Symbol" pitchFamily="18" charset="2"/>
              </a:rPr>
              <a:t>	Найти а в п</a:t>
            </a:r>
            <a:endParaRPr lang="ru-RU" sz="2000" dirty="0">
              <a:cs typeface="Consolas" pitchFamily="49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1954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470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5474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539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solidFill>
                <a:schemeClr val="bg1"/>
              </a:solidFill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745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синтаксического разбора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2" t="28016" r="24801"/>
          <a:stretch/>
        </p:blipFill>
        <p:spPr>
          <a:xfrm>
            <a:off x="2531603" y="1741116"/>
            <a:ext cx="7128793" cy="424413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5596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 если </a:t>
            </a:r>
            <a:r>
              <a:rPr lang="en-US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5117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94156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л, Вставить(а, п))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Сложность в худшем случае?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11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Вставить(а, л)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дерево(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л, Вставить(а, п))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заменить рекурсию на цикл?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605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9917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дерево двоичного поиска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д – дерево двоичного поиска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а – вставляемое значение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ru-RU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если д -- пустое дерево, то 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вернуть дерево(а, пустое дерево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пустое дерево)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иначе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пусть х, л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п – корень, левое и правое поддеревья д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cs typeface="Consolas" pitchFamily="49" charset="0"/>
                <a:sym typeface="Symbol" pitchFamily="18" charset="2"/>
              </a:rPr>
              <a:t>	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если а == х, то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ошибка</a:t>
            </a:r>
            <a:endParaRPr lang="en-US" sz="2000" dirty="0">
              <a:cs typeface="Consolas" pitchFamily="49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 если </a:t>
            </a:r>
            <a:r>
              <a:rPr lang="en-US" sz="2000" dirty="0">
                <a:cs typeface="Consolas" pitchFamily="49" charset="0"/>
                <a:sym typeface="Symbol" pitchFamily="18" charset="2"/>
              </a:rPr>
              <a:t>a &lt; x, </a:t>
            </a:r>
            <a:r>
              <a:rPr lang="ru-RU" sz="2000" dirty="0">
                <a:cs typeface="Consolas" pitchFamily="49" charset="0"/>
                <a:sym typeface="Symbol" pitchFamily="18" charset="2"/>
              </a:rPr>
              <a:t> то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вернуть Вставить(а, л)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иначе</a:t>
            </a:r>
          </a:p>
          <a:p>
            <a:pPr>
              <a:lnSpc>
                <a:spcPct val="80000"/>
              </a:lnSpc>
              <a:buNone/>
            </a:pPr>
            <a:r>
              <a:rPr lang="ru-RU" sz="2000" dirty="0">
                <a:cs typeface="Consolas" pitchFamily="49" charset="0"/>
                <a:sym typeface="Symbol" pitchFamily="18" charset="2"/>
              </a:rPr>
              <a:t>		 вернуть Вставить(а, п)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Сложность в худшем случае?</a:t>
            </a:r>
          </a:p>
          <a:p>
            <a:endParaRPr lang="ru-RU" dirty="0"/>
          </a:p>
          <a:p>
            <a:r>
              <a:rPr lang="ru-RU" dirty="0"/>
              <a:t>Как заменить рекурсию на цикл?</a:t>
            </a:r>
          </a:p>
          <a:p>
            <a:endParaRPr lang="ru-RU" dirty="0"/>
          </a:p>
          <a:p>
            <a:r>
              <a:rPr lang="ru-RU" dirty="0"/>
              <a:t>Что получится, если начать с пустого дерева и вставлять значения по порядку?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10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62107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003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O(n) в худшем случае -- для деревьев, имеющих линейную структуру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29207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При многократной вставке значений, идущих по порядку, в дереве могут появляться линейные участки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502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0078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/>
              <a:t>При многократной вставке значений, идущих по порядку, в дереве появляются линейные участки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Можно исключить появление длинных линейных участков и получить время вставки вершины O(</a:t>
            </a:r>
            <a:r>
              <a:rPr lang="ru-RU" dirty="0" err="1">
                <a:solidFill>
                  <a:schemeClr val="bg1"/>
                </a:solidFill>
              </a:rPr>
              <a:t>log</a:t>
            </a:r>
            <a:r>
              <a:rPr lang="ru-RU" dirty="0">
                <a:solidFill>
                  <a:schemeClr val="bg1"/>
                </a:solidFill>
              </a:rPr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4634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 сколько действий добавляется значение?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Число действий, необходимых для вставки значения в дерево двоичного поиска, содержащее n вершин</a:t>
            </a:r>
          </a:p>
          <a:p>
            <a:pPr lvl="1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 в лучшем случае -- для полных деревьев</a:t>
            </a:r>
          </a:p>
          <a:p>
            <a:pPr lvl="1"/>
            <a:r>
              <a:rPr lang="ru-RU" dirty="0"/>
              <a:t>O(n) в худшем случае -- для деревьев, имеющих линейную структуру</a:t>
            </a:r>
          </a:p>
          <a:p>
            <a:endParaRPr lang="ru-RU" dirty="0"/>
          </a:p>
          <a:p>
            <a:r>
              <a:rPr lang="ru-RU" dirty="0"/>
              <a:t>При многократной вставке значений, идущих по порядку, в дереве появляются линейные участки</a:t>
            </a:r>
          </a:p>
          <a:p>
            <a:endParaRPr lang="ru-RU" dirty="0"/>
          </a:p>
          <a:p>
            <a:r>
              <a:rPr lang="ru-RU" dirty="0"/>
              <a:t>Можно исключить появление длинных линейных участков и получить время вставки вершины O(</a:t>
            </a:r>
            <a:r>
              <a:rPr lang="ru-RU" dirty="0" err="1"/>
              <a:t>log</a:t>
            </a:r>
            <a:r>
              <a:rPr lang="ru-RU" dirty="0"/>
              <a:t> n) независимо от порядка значений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534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0356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97600" y="1556792"/>
            <a:ext cx="5443016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163</a:t>
            </a:fld>
            <a:endParaRPr lang="ru-RU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0" y="3068960"/>
            <a:ext cx="5544616" cy="3312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48632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ru-RU" dirty="0">
                <a:solidFill>
                  <a:srgbClr val="00B050"/>
                </a:solidFill>
              </a:rPr>
              <a:t>АВЛ</a:t>
            </a:r>
            <a:r>
              <a:rPr lang="ru-RU" dirty="0"/>
              <a:t> деревья?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Георгий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А</a:t>
            </a:r>
            <a:r>
              <a:rPr lang="ru-RU" sz="2400" dirty="0">
                <a:cs typeface="Times New Roman" pitchFamily="18" charset="0"/>
              </a:rPr>
              <a:t>дельсон-</a:t>
            </a: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В</a:t>
            </a:r>
            <a:r>
              <a:rPr lang="ru-RU" sz="2400" dirty="0">
                <a:cs typeface="Times New Roman" pitchFamily="18" charset="0"/>
              </a:rPr>
              <a:t>ельский 1922-2014</a:t>
            </a:r>
            <a:br>
              <a:rPr lang="ru-RU" sz="2400" dirty="0">
                <a:cs typeface="Times New Roman" pitchFamily="18" charset="0"/>
              </a:rPr>
            </a:br>
            <a:br>
              <a:rPr lang="ru-RU" sz="2400" dirty="0">
                <a:cs typeface="Times New Roman" pitchFamily="18" charset="0"/>
              </a:rPr>
            </a:b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ru-RU" sz="2400" dirty="0"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sz="2400" dirty="0">
                <a:cs typeface="Times New Roman" pitchFamily="18" charset="0"/>
              </a:rPr>
              <a:t>Евгений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Михайлович 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solidFill>
                  <a:srgbClr val="00B050"/>
                </a:solidFill>
                <a:cs typeface="Times New Roman" pitchFamily="18" charset="0"/>
              </a:rPr>
              <a:t>Л</a:t>
            </a:r>
            <a:r>
              <a:rPr lang="ru-RU" sz="2400" dirty="0">
                <a:cs typeface="Times New Roman" pitchFamily="18" charset="0"/>
              </a:rPr>
              <a:t>андис 1921-1997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cs typeface="Times New Roman" pitchFamily="18" charset="0"/>
              </a:rPr>
              <a:t>Один алгоритм организации информации // Доклады АН СССР. 1962. Т. 146, № 2. C. 263–266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АВЛ деревом называется дерево двоичного поиска, для каждой вершины которого высоты поддеревьев отличаются не более, чем на единицу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84" y="3302062"/>
            <a:ext cx="2017216" cy="28241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6912"/>
            <a:ext cx="2723242" cy="19058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9481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N(h) </a:t>
            </a:r>
            <a:r>
              <a:rPr lang="ru-RU" dirty="0">
                <a:solidFill>
                  <a:schemeClr val="bg1"/>
                </a:solidFill>
              </a:rPr>
              <a:t>-- число вершин в самом маленьком АВЛ дереве высоты </a:t>
            </a:r>
            <a:r>
              <a:rPr lang="en-US" dirty="0">
                <a:solidFill>
                  <a:schemeClr val="bg1"/>
                </a:solidFill>
              </a:rPr>
              <a:t>h</a:t>
            </a:r>
          </a:p>
          <a:p>
            <a:r>
              <a:rPr lang="en-US" dirty="0">
                <a:solidFill>
                  <a:schemeClr val="bg1"/>
                </a:solidFill>
              </a:rPr>
              <a:t>N(h+2) = N(h+1) + N(h)</a:t>
            </a:r>
            <a:r>
              <a:rPr lang="ru-RU" dirty="0">
                <a:solidFill>
                  <a:schemeClr val="bg1"/>
                </a:solidFill>
              </a:rPr>
              <a:t> + 1,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9521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>
                <a:solidFill>
                  <a:schemeClr val="bg1"/>
                </a:solidFill>
              </a:rPr>
              <a:t>N(h+2) = N(h+1) + N(h)</a:t>
            </a:r>
            <a:r>
              <a:rPr lang="ru-RU" dirty="0">
                <a:solidFill>
                  <a:schemeClr val="bg1"/>
                </a:solidFill>
              </a:rPr>
              <a:t> + 1,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1142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>
                <a:solidFill>
                  <a:schemeClr val="bg1"/>
                </a:solidFill>
              </a:rPr>
              <a:t>Тогда </a:t>
            </a:r>
            <a:r>
              <a:rPr lang="en-US" dirty="0">
                <a:solidFill>
                  <a:schemeClr val="bg1"/>
                </a:solidFill>
              </a:rPr>
              <a:t>N(h+2)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r>
              <a:rPr lang="en-US" dirty="0">
                <a:solidFill>
                  <a:schemeClr val="bg1"/>
                </a:solidFill>
              </a:rPr>
              <a:t> = N(h+1) </a:t>
            </a:r>
            <a:r>
              <a:rPr lang="ru-RU" dirty="0">
                <a:solidFill>
                  <a:schemeClr val="bg1"/>
                </a:solidFill>
              </a:rPr>
              <a:t>+ 1 </a:t>
            </a:r>
            <a:r>
              <a:rPr lang="en-US" dirty="0">
                <a:solidFill>
                  <a:schemeClr val="bg1"/>
                </a:solidFill>
              </a:rPr>
              <a:t>+ N(h)</a:t>
            </a:r>
            <a:r>
              <a:rPr lang="ru-RU" dirty="0">
                <a:solidFill>
                  <a:schemeClr val="bg1"/>
                </a:solidFill>
              </a:rPr>
              <a:t> + 1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54497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Следовательно, </a:t>
            </a:r>
            <a:r>
              <a:rPr lang="en-US" dirty="0">
                <a:solidFill>
                  <a:schemeClr val="bg1"/>
                </a:solidFill>
              </a:rPr>
              <a:t>N(h) =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 - 1 (</a:t>
            </a:r>
            <a:r>
              <a:rPr lang="ru-RU" dirty="0">
                <a:solidFill>
                  <a:schemeClr val="bg1"/>
                </a:solidFill>
              </a:rPr>
              <a:t>число Фибоначчи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3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1864" y="1465276"/>
            <a:ext cx="684076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42898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>
                <a:solidFill>
                  <a:schemeClr val="bg1"/>
                </a:solidFill>
              </a:rPr>
              <a:t>Следовательно, АВЛ дерево высоты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содержит </a:t>
            </a:r>
            <a:r>
              <a:rPr lang="en-US" dirty="0">
                <a:solidFill>
                  <a:schemeClr val="bg1"/>
                </a:solidFill>
              </a:rPr>
              <a:t>&gt;= (3/2)^h -1 </a:t>
            </a:r>
            <a:r>
              <a:rPr lang="ru-RU" dirty="0">
                <a:solidFill>
                  <a:schemeClr val="bg1"/>
                </a:solidFill>
              </a:rPr>
              <a:t>вершин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Докажите по индукции, что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h)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olidFill>
                  <a:schemeClr val="bg1"/>
                </a:solidFill>
                <a:sym typeface="Symbol" panose="05050102010706020507" pitchFamily="18" charset="2"/>
              </a:rPr>
              <a:t>h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7458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/>
              <a:t>Следовательно, АВЛ дерево высоты </a:t>
            </a:r>
            <a:r>
              <a:rPr lang="en-US" dirty="0"/>
              <a:t>h </a:t>
            </a:r>
            <a:r>
              <a:rPr lang="ru-RU" dirty="0"/>
              <a:t>содержит </a:t>
            </a:r>
            <a:r>
              <a:rPr lang="en-US" dirty="0"/>
              <a:t>&gt;= (3/2)</a:t>
            </a:r>
            <a:r>
              <a:rPr lang="en-US" baseline="30000" dirty="0"/>
              <a:t>h</a:t>
            </a:r>
            <a:r>
              <a:rPr lang="en-US" dirty="0"/>
              <a:t> -1 </a:t>
            </a:r>
            <a:r>
              <a:rPr lang="ru-RU" dirty="0"/>
              <a:t>вершин</a:t>
            </a:r>
          </a:p>
          <a:p>
            <a:pPr lvl="1"/>
            <a:r>
              <a:rPr lang="ru-RU" dirty="0"/>
              <a:t>Докажите по индукции, что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Следовательно, поиск и вставка вершины занимают О(</a:t>
            </a:r>
            <a:r>
              <a:rPr lang="en-US" dirty="0">
                <a:solidFill>
                  <a:schemeClr val="bg1"/>
                </a:solidFill>
              </a:rPr>
              <a:t>log n</a:t>
            </a:r>
            <a:r>
              <a:rPr lang="ru-RU" dirty="0">
                <a:solidFill>
                  <a:schemeClr val="bg1"/>
                </a:solidFill>
              </a:rPr>
              <a:t>), где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9439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Минимальное число вершин в АВЛ дереве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Пусть </a:t>
            </a:r>
            <a:r>
              <a:rPr lang="en-US" dirty="0"/>
              <a:t>N(h) </a:t>
            </a:r>
            <a:r>
              <a:rPr lang="ru-RU" dirty="0"/>
              <a:t>-- число вершин в самом маленьком АВЛ дереве высоты </a:t>
            </a:r>
            <a:r>
              <a:rPr lang="en-US" dirty="0"/>
              <a:t>h</a:t>
            </a:r>
          </a:p>
          <a:p>
            <a:r>
              <a:rPr lang="en-US" dirty="0"/>
              <a:t>N(h+2) = N(h+1) + N(h)</a:t>
            </a:r>
            <a:r>
              <a:rPr lang="ru-RU" dirty="0"/>
              <a:t> + 1,</a:t>
            </a:r>
            <a:r>
              <a:rPr lang="en-US" dirty="0"/>
              <a:t> </a:t>
            </a:r>
            <a:r>
              <a:rPr lang="ru-RU" dirty="0"/>
              <a:t>т.к. поддерево АВЛ дерева является АВЛ деревом</a:t>
            </a:r>
          </a:p>
          <a:p>
            <a:r>
              <a:rPr lang="ru-RU" dirty="0"/>
              <a:t>Тогда </a:t>
            </a:r>
            <a:r>
              <a:rPr lang="en-US" dirty="0"/>
              <a:t>N(h+2)</a:t>
            </a:r>
            <a:r>
              <a:rPr lang="ru-RU" dirty="0"/>
              <a:t> + 1</a:t>
            </a:r>
            <a:r>
              <a:rPr lang="en-US" dirty="0"/>
              <a:t> = N(h+1) </a:t>
            </a:r>
            <a:r>
              <a:rPr lang="ru-RU" dirty="0"/>
              <a:t>+ 1 </a:t>
            </a:r>
            <a:r>
              <a:rPr lang="en-US" dirty="0"/>
              <a:t>+ N(h)</a:t>
            </a:r>
            <a:r>
              <a:rPr lang="ru-RU" dirty="0"/>
              <a:t> + 1</a:t>
            </a:r>
            <a:endParaRPr lang="en-US" dirty="0"/>
          </a:p>
          <a:p>
            <a:r>
              <a:rPr lang="ru-RU" dirty="0"/>
              <a:t>Следовательно, </a:t>
            </a:r>
            <a:r>
              <a:rPr lang="en-US" dirty="0"/>
              <a:t>N(h) =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 - 1 (</a:t>
            </a:r>
            <a:r>
              <a:rPr lang="ru-RU" dirty="0"/>
              <a:t>число Фибоначчи</a:t>
            </a:r>
            <a:r>
              <a:rPr lang="en-US" dirty="0"/>
              <a:t> </a:t>
            </a:r>
            <a:r>
              <a:rPr lang="ru-RU" dirty="0"/>
              <a:t>минус 1)</a:t>
            </a:r>
          </a:p>
          <a:p>
            <a:r>
              <a:rPr lang="ru-RU" dirty="0"/>
              <a:t>Следовательно, АВЛ дерево высоты </a:t>
            </a:r>
            <a:r>
              <a:rPr lang="en-US" dirty="0"/>
              <a:t>h </a:t>
            </a:r>
            <a:r>
              <a:rPr lang="ru-RU" dirty="0"/>
              <a:t>содержит </a:t>
            </a:r>
            <a:r>
              <a:rPr lang="en-US" dirty="0"/>
              <a:t>&gt;= (3/2)</a:t>
            </a:r>
            <a:r>
              <a:rPr lang="en-US" baseline="30000" dirty="0"/>
              <a:t>h</a:t>
            </a:r>
            <a:r>
              <a:rPr lang="en-US" dirty="0"/>
              <a:t> -1 </a:t>
            </a:r>
            <a:r>
              <a:rPr lang="ru-RU" dirty="0"/>
              <a:t>вершин</a:t>
            </a:r>
          </a:p>
          <a:p>
            <a:pPr lvl="1"/>
            <a:r>
              <a:rPr lang="ru-RU" dirty="0"/>
              <a:t>Докажите по индукции, что </a:t>
            </a:r>
            <a:r>
              <a:rPr lang="en-US" dirty="0">
                <a:sym typeface="Symbol" panose="05050102010706020507" pitchFamily="18" charset="2"/>
              </a:rPr>
              <a:t></a:t>
            </a:r>
            <a:r>
              <a:rPr lang="ru-RU" dirty="0">
                <a:sym typeface="Symbol" panose="05050102010706020507" pitchFamily="18" charset="2"/>
              </a:rPr>
              <a:t>(</a:t>
            </a:r>
            <a:r>
              <a:rPr lang="en-US" dirty="0">
                <a:sym typeface="Symbol" panose="05050102010706020507" pitchFamily="18" charset="2"/>
              </a:rPr>
              <a:t>h)</a:t>
            </a:r>
            <a:r>
              <a:rPr lang="ru-RU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&gt;= (3/2)</a:t>
            </a:r>
            <a:r>
              <a:rPr lang="en-US" baseline="30000" dirty="0">
                <a:sym typeface="Symbol" panose="05050102010706020507" pitchFamily="18" charset="2"/>
              </a:rPr>
              <a:t>h</a:t>
            </a:r>
            <a:r>
              <a:rPr lang="en-US" dirty="0">
                <a:sym typeface="Symbol" panose="05050102010706020507" pitchFamily="18" charset="2"/>
              </a:rPr>
              <a:t> </a:t>
            </a:r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r>
              <a:rPr lang="ru-RU" dirty="0"/>
              <a:t>Следовательно, поиск и вставка вершины занимают О(</a:t>
            </a:r>
            <a:r>
              <a:rPr lang="en-US" dirty="0"/>
              <a:t>log n</a:t>
            </a:r>
            <a:r>
              <a:rPr lang="ru-RU" dirty="0"/>
              <a:t>), где </a:t>
            </a:r>
            <a:r>
              <a:rPr lang="en-US" dirty="0"/>
              <a:t>n </a:t>
            </a:r>
            <a:r>
              <a:rPr lang="ru-RU" dirty="0"/>
              <a:t>число вершин в АВЛ дереве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197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Вставить(значение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АВЛ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дерево 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если д – пустое дерево,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дерево(а, пустое дерево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пусть х, л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поддеревья 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х,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, Вставить(а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дд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=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АВЛ дерево(х, л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	Сбалансировать(дд)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</a:t>
            </a:r>
            <a:r>
              <a:rPr lang="ru-RU" sz="2400">
                <a:solidFill>
                  <a:schemeClr val="bg1"/>
                </a:solidFill>
                <a:cs typeface="Times New Roman" pitchFamily="18" charset="0"/>
              </a:rPr>
              <a:t>вернуть 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173</a:t>
            </a:fld>
            <a:endParaRPr lang="ru-RU"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пусть 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453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пусть 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–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53465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если 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 &lt;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л)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 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057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	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= АВЛ дерево(х, л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Вставить(а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))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033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л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Сбалансировать(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		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16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дерево Вставить(значение а, АВЛ дерево д)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если д – пустое дерево,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АВЛ дерево(а, пустое дерево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пустое дерево)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пусть х, л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 – </a:t>
            </a:r>
            <a:r>
              <a:rPr lang="ru-RU" sz="2400" dirty="0">
                <a:cs typeface="Times New Roman" pitchFamily="18" charset="0"/>
              </a:rPr>
              <a:t>корень, левое и правое поддеревья д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если а</a:t>
            </a:r>
            <a:r>
              <a:rPr lang="en-US" sz="2400" dirty="0">
                <a:cs typeface="Times New Roman" pitchFamily="18" charset="0"/>
              </a:rPr>
              <a:t> &lt; </a:t>
            </a:r>
            <a:r>
              <a:rPr lang="ru-RU" sz="2400" dirty="0">
                <a:cs typeface="Times New Roman" pitchFamily="18" charset="0"/>
              </a:rPr>
              <a:t>х, 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л)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	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 = АВЛ дерево(х, л</a:t>
            </a:r>
            <a:r>
              <a:rPr lang="en-US" sz="2400" dirty="0">
                <a:cs typeface="Times New Roman" pitchFamily="18" charset="0"/>
              </a:rPr>
              <a:t>,</a:t>
            </a:r>
            <a:r>
              <a:rPr lang="ru-RU" sz="2400" dirty="0">
                <a:cs typeface="Times New Roman" pitchFamily="18" charset="0"/>
              </a:rPr>
              <a:t> Вставить(а</a:t>
            </a:r>
            <a:r>
              <a:rPr lang="en-US" sz="2400" dirty="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п</a:t>
            </a:r>
            <a:r>
              <a:rPr lang="en-US" sz="2400" dirty="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Сбалансировать(</a:t>
            </a:r>
            <a:r>
              <a:rPr lang="ru-RU" sz="2400" dirty="0" err="1">
                <a:cs typeface="Times New Roman" pitchFamily="18" charset="0"/>
              </a:rPr>
              <a:t>дд</a:t>
            </a:r>
            <a:r>
              <a:rPr lang="ru-RU" sz="2400" dirty="0">
                <a:cs typeface="Times New Roman" pitchFamily="18" charset="0"/>
              </a:rPr>
              <a:t>)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вернуть </a:t>
            </a:r>
            <a:r>
              <a:rPr lang="ru-RU" sz="24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970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en-US" dirty="0"/>
              <a:t>XML </a:t>
            </a:r>
            <a:r>
              <a:rPr lang="ru-RU" dirty="0"/>
              <a:t>документа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12345"/>
            <a:ext cx="10972800" cy="43016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25342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вершины в АВЛ дерево</a:t>
            </a:r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Вставить(значение </a:t>
            </a:r>
            <a:r>
              <a:rPr lang="ru-RU" sz="2400" dirty="0">
                <a:cs typeface="Times New Roman" pitchFamily="18" charset="0"/>
              </a:rPr>
              <a:t>а</a:t>
            </a:r>
            <a:r>
              <a:rPr lang="ru-RU" sz="2400">
                <a:cs typeface="Times New Roman" pitchFamily="18" charset="0"/>
              </a:rPr>
              <a:t>, </a:t>
            </a:r>
            <a:r>
              <a:rPr lang="ru-RU" sz="2400" dirty="0">
                <a:cs typeface="Times New Roman" pitchFamily="18" charset="0"/>
              </a:rPr>
              <a:t>АВЛ </a:t>
            </a:r>
            <a:r>
              <a:rPr lang="ru-RU" sz="2400">
                <a:cs typeface="Times New Roman" pitchFamily="18" charset="0"/>
              </a:rPr>
              <a:t>дерево 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если д – пустое дерево, </a:t>
            </a:r>
            <a:r>
              <a:rPr lang="ru-RU" sz="2400" dirty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вернуть </a:t>
            </a:r>
            <a:r>
              <a:rPr lang="ru-RU" sz="2400">
                <a:cs typeface="Times New Roman" pitchFamily="18" charset="0"/>
              </a:rPr>
              <a:t>АВЛ дерево(а, пустое дерево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пустое дерево)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пусть х, л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– </a:t>
            </a:r>
            <a:r>
              <a:rPr lang="ru-RU" sz="2400" dirty="0">
                <a:cs typeface="Times New Roman" pitchFamily="18" charset="0"/>
              </a:rPr>
              <a:t>корень, левое и правое </a:t>
            </a:r>
            <a:r>
              <a:rPr lang="ru-RU" sz="2400">
                <a:cs typeface="Times New Roman" pitchFamily="18" charset="0"/>
              </a:rPr>
              <a:t>поддеревья д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если а</a:t>
            </a:r>
            <a:r>
              <a:rPr lang="en-US" sz="2400">
                <a:cs typeface="Times New Roman" pitchFamily="18" charset="0"/>
              </a:rPr>
              <a:t> &lt; </a:t>
            </a:r>
            <a:r>
              <a:rPr lang="ru-RU" sz="2400">
                <a:cs typeface="Times New Roman" pitchFamily="18" charset="0"/>
              </a:rPr>
              <a:t>х, </a:t>
            </a:r>
            <a:r>
              <a:rPr lang="ru-RU" sz="2400" dirty="0">
                <a:cs typeface="Times New Roman" pitchFamily="18" charset="0"/>
              </a:rPr>
              <a:t>то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>
                <a:cs typeface="Times New Roman" pitchFamily="18" charset="0"/>
              </a:rPr>
              <a:t>АВЛ дерево(</a:t>
            </a:r>
            <a:r>
              <a:rPr lang="ru-RU" sz="2400" dirty="0">
                <a:cs typeface="Times New Roman" pitchFamily="18" charset="0"/>
              </a:rPr>
              <a:t>х</a:t>
            </a:r>
            <a:r>
              <a:rPr lang="ru-RU" sz="2400">
                <a:cs typeface="Times New Roman" pitchFamily="18" charset="0"/>
              </a:rPr>
              <a:t>, Вставить(а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л)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) 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иначе</a:t>
            </a: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	дд </a:t>
            </a:r>
            <a:r>
              <a:rPr lang="ru-RU" sz="2400" dirty="0">
                <a:cs typeface="Times New Roman" pitchFamily="18" charset="0"/>
              </a:rPr>
              <a:t>= </a:t>
            </a:r>
            <a:r>
              <a:rPr lang="ru-RU" sz="2400">
                <a:cs typeface="Times New Roman" pitchFamily="18" charset="0"/>
              </a:rPr>
              <a:t>АВЛ дерево(х, л</a:t>
            </a:r>
            <a:r>
              <a:rPr lang="en-US" sz="2400">
                <a:cs typeface="Times New Roman" pitchFamily="18" charset="0"/>
              </a:rPr>
              <a:t>,</a:t>
            </a:r>
            <a:r>
              <a:rPr lang="ru-RU" sz="2400">
                <a:cs typeface="Times New Roman" pitchFamily="18" charset="0"/>
              </a:rPr>
              <a:t> Вставить(а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ru-RU" sz="2400">
                <a:cs typeface="Times New Roman" pitchFamily="18" charset="0"/>
              </a:rPr>
              <a:t>п</a:t>
            </a:r>
            <a:r>
              <a:rPr lang="en-US" sz="2400">
                <a:cs typeface="Times New Roman" pitchFamily="18" charset="0"/>
              </a:rPr>
              <a:t>))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>
                <a:cs typeface="Times New Roman" pitchFamily="18" charset="0"/>
              </a:rPr>
              <a:t>	Сбалансировать(дд)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lnSpc>
                <a:spcPct val="90000"/>
              </a:lnSpc>
              <a:buNone/>
            </a:pPr>
            <a:r>
              <a:rPr lang="ru-RU" sz="2400" dirty="0">
                <a:cs typeface="Times New Roman" pitchFamily="18" charset="0"/>
              </a:rPr>
              <a:t>		</a:t>
            </a:r>
            <a:r>
              <a:rPr lang="ru-RU" sz="2400">
                <a:cs typeface="Times New Roman" pitchFamily="18" charset="0"/>
              </a:rPr>
              <a:t>вернуть дд</a:t>
            </a:r>
            <a:endParaRPr lang="ru-RU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54812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дд 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>
                <a:cs typeface="Times New Roman" pitchFamily="18" charset="0"/>
              </a:rPr>
              <a:t>высота д </a:t>
            </a:r>
            <a:r>
              <a:rPr lang="ru-RU" sz="2600" dirty="0">
                <a:cs typeface="Times New Roman" pitchFamily="18" charset="0"/>
              </a:rPr>
              <a:t>==</a:t>
            </a:r>
            <a:r>
              <a:rPr lang="en-US" sz="2600">
                <a:cs typeface="Times New Roman" pitchFamily="18" charset="0"/>
              </a:rPr>
              <a:t>&gt;</a:t>
            </a:r>
            <a:r>
              <a:rPr lang="ru-RU" sz="2600">
                <a:cs typeface="Times New Roman" pitchFamily="18" charset="0"/>
              </a:rPr>
              <a:t> дд </a:t>
            </a:r>
            <a:r>
              <a:rPr lang="ru-RU" sz="2600" dirty="0">
                <a:cs typeface="Times New Roman" pitchFamily="18" charset="0"/>
              </a:rPr>
              <a:t>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>
                <a:cs typeface="Times New Roman" pitchFamily="18" charset="0"/>
              </a:rPr>
              <a:t>Высота дд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>
                <a:cs typeface="Times New Roman" pitchFamily="18" charset="0"/>
              </a:rPr>
              <a:t>высота д</a:t>
            </a:r>
            <a:r>
              <a:rPr lang="en-US" sz="260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+ 1 </a:t>
            </a:r>
            <a:r>
              <a:rPr lang="ru-RU" sz="2600">
                <a:cs typeface="Times New Roman" pitchFamily="18" charset="0"/>
              </a:rPr>
              <a:t>и а </a:t>
            </a:r>
            <a:r>
              <a:rPr lang="en-US" sz="2600">
                <a:cs typeface="Times New Roman" pitchFamily="18" charset="0"/>
              </a:rPr>
              <a:t>&lt; </a:t>
            </a:r>
            <a:r>
              <a:rPr lang="ru-RU" sz="260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>
                <a:cs typeface="Times New Roman" pitchFamily="18" charset="0"/>
              </a:rPr>
              <a:t>=</a:t>
            </a:r>
            <a:r>
              <a:rPr lang="en-US" sz="2800">
                <a:cs typeface="Times New Roman" pitchFamily="18" charset="0"/>
              </a:rPr>
              <a:t> h</a:t>
            </a:r>
            <a:r>
              <a:rPr lang="ru-RU" sz="2800" baseline="-25000">
                <a:cs typeface="Times New Roman" pitchFamily="18" charset="0"/>
              </a:rPr>
              <a:t>п</a:t>
            </a:r>
            <a:r>
              <a:rPr lang="ru-RU" sz="2800" baseline="-25000" dirty="0"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dirty="0">
                <a:cs typeface="Times New Roman" pitchFamily="18" charset="0"/>
              </a:rPr>
              <a:t>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>
                <a:cs typeface="Times New Roman" pitchFamily="18" charset="0"/>
              </a:rPr>
              <a:t> </a:t>
            </a:r>
            <a:r>
              <a:rPr lang="en-US" sz="280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>
                <a:cs typeface="Times New Roman" pitchFamily="18" charset="0"/>
              </a:rPr>
              <a:t>&gt;</a:t>
            </a:r>
            <a:r>
              <a:rPr lang="ru-RU" sz="2800">
                <a:cs typeface="Times New Roman" pitchFamily="18" charset="0"/>
              </a:rPr>
              <a:t> дд </a:t>
            </a:r>
            <a:r>
              <a:rPr lang="ru-RU" sz="2800" u="sng">
                <a:cs typeface="Times New Roman" pitchFamily="18" charset="0"/>
              </a:rPr>
              <a:t>   </a:t>
            </a:r>
            <a:r>
              <a:rPr lang="ru-RU" sz="2800" u="sng" dirty="0">
                <a:cs typeface="Times New Roman" pitchFamily="18" charset="0"/>
              </a:rPr>
              <a:t>НЕ   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</a:t>
            </a:r>
            <a:r>
              <a:rPr lang="ru-RU" sz="2800">
                <a:cs typeface="Times New Roman" pitchFamily="18" charset="0"/>
              </a:rPr>
              <a:t>если а </a:t>
            </a:r>
            <a:r>
              <a:rPr lang="en-US" sz="2800">
                <a:cs typeface="Times New Roman" pitchFamily="18" charset="0"/>
              </a:rPr>
              <a:t>&gt; </a:t>
            </a:r>
            <a:r>
              <a:rPr lang="ru-RU" sz="280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79376" y="1556792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181</a:t>
            </a:fld>
            <a:endParaRPr lang="ru-RU"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</a:t>
            </a:r>
            <a:r>
              <a:rPr lang="ru-RU" sz="26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высота д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 + 1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и а </a:t>
            </a:r>
            <a:r>
              <a:rPr lang="en-US" sz="2600" dirty="0">
                <a:solidFill>
                  <a:schemeClr val="bg1"/>
                </a:solidFill>
                <a:cs typeface="Times New Roman" pitchFamily="18" charset="0"/>
              </a:rPr>
              <a:t>&lt; </a:t>
            </a:r>
            <a:r>
              <a:rPr lang="ru-RU" sz="2600" dirty="0">
                <a:solidFill>
                  <a:schemeClr val="bg1"/>
                </a:solidFill>
                <a:cs typeface="Times New Roman" pitchFamily="18" charset="0"/>
              </a:rPr>
              <a:t>х</a:t>
            </a: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h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п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040216" y="1556792"/>
            <a:ext cx="360040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4402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 h</a:t>
            </a:r>
            <a:r>
              <a:rPr lang="ru-RU" sz="2800" baseline="-25000" dirty="0">
                <a:solidFill>
                  <a:schemeClr val="bg1"/>
                </a:solidFill>
                <a:cs typeface="Times New Roman" pitchFamily="18" charset="0"/>
              </a:rPr>
              <a:t>п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19831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&lt;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	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  <a:endParaRPr lang="en-US" sz="2800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9966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л</a:t>
            </a:r>
            <a:r>
              <a:rPr lang="en-US" sz="2800" baseline="-250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h</a:t>
            </a:r>
            <a:r>
              <a:rPr lang="ru-RU" sz="2800" baseline="-25000" dirty="0" err="1">
                <a:solidFill>
                  <a:schemeClr val="bg1"/>
                </a:solidFill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==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cs typeface="Times New Roman" pitchFamily="18" charset="0"/>
              </a:rPr>
              <a:t>дд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800" u="sng" dirty="0">
                <a:solidFill>
                  <a:schemeClr val="bg1"/>
                </a:solidFill>
                <a:cs typeface="Times New Roman" pitchFamily="18" charset="0"/>
              </a:rPr>
              <a:t>   НЕ  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29444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НЕ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Что делать, если а </a:t>
            </a:r>
            <a:r>
              <a:rPr lang="en-US" sz="2800" dirty="0">
                <a:solidFill>
                  <a:schemeClr val="bg1"/>
                </a:solidFill>
                <a:cs typeface="Times New Roman" pitchFamily="18" charset="0"/>
              </a:rPr>
              <a:t>&gt;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х?</a:t>
            </a:r>
            <a:endParaRPr lang="ru-RU" sz="2800" dirty="0">
              <a:solidFill>
                <a:schemeClr val="bg1"/>
              </a:solidFill>
            </a:endParaRPr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86818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Балансировка после вставки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=</a:t>
            </a:r>
            <a:r>
              <a:rPr lang="en-US" sz="2600" dirty="0">
                <a:cs typeface="Times New Roman" pitchFamily="18" charset="0"/>
              </a:rPr>
              <a:t>= </a:t>
            </a:r>
            <a:r>
              <a:rPr lang="ru-RU" sz="2600" dirty="0">
                <a:cs typeface="Times New Roman" pitchFamily="18" charset="0"/>
              </a:rPr>
              <a:t>высота д ==</a:t>
            </a:r>
            <a:r>
              <a:rPr lang="en-US" sz="2600" dirty="0">
                <a:cs typeface="Times New Roman" pitchFamily="18" charset="0"/>
              </a:rPr>
              <a:t>&gt;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сбалансировано</a:t>
            </a:r>
            <a:endParaRPr lang="en-US" sz="2600" dirty="0">
              <a:cs typeface="Times New Roman" pitchFamily="18" charset="0"/>
            </a:endParaRPr>
          </a:p>
          <a:p>
            <a:pPr marL="68580" indent="0">
              <a:buNone/>
              <a:defRPr/>
            </a:pPr>
            <a:r>
              <a:rPr lang="ru-RU" sz="2600" dirty="0">
                <a:cs typeface="Times New Roman" pitchFamily="18" charset="0"/>
              </a:rPr>
              <a:t>Высота </a:t>
            </a:r>
            <a:r>
              <a:rPr lang="ru-RU" sz="2600" dirty="0" err="1">
                <a:cs typeface="Times New Roman" pitchFamily="18" charset="0"/>
              </a:rPr>
              <a:t>дд</a:t>
            </a:r>
            <a:r>
              <a:rPr lang="ru-RU" sz="2600" dirty="0">
                <a:cs typeface="Times New Roman" pitchFamily="18" charset="0"/>
              </a:rPr>
              <a:t> </a:t>
            </a:r>
            <a:r>
              <a:rPr lang="en-US" sz="2600" dirty="0">
                <a:cs typeface="Times New Roman" pitchFamily="18" charset="0"/>
              </a:rPr>
              <a:t>=</a:t>
            </a:r>
            <a:r>
              <a:rPr lang="ru-RU" sz="2600" dirty="0">
                <a:cs typeface="Times New Roman" pitchFamily="18" charset="0"/>
              </a:rPr>
              <a:t>=</a:t>
            </a:r>
            <a:r>
              <a:rPr lang="en-US" sz="2600" dirty="0">
                <a:cs typeface="Times New Roman" pitchFamily="18" charset="0"/>
              </a:rPr>
              <a:t> </a:t>
            </a:r>
            <a:r>
              <a:rPr lang="ru-RU" sz="2600" dirty="0">
                <a:cs typeface="Times New Roman" pitchFamily="18" charset="0"/>
              </a:rPr>
              <a:t>высота д</a:t>
            </a:r>
            <a:r>
              <a:rPr lang="en-US" sz="2600" dirty="0">
                <a:cs typeface="Times New Roman" pitchFamily="18" charset="0"/>
              </a:rPr>
              <a:t> + 1 </a:t>
            </a:r>
            <a:r>
              <a:rPr lang="ru-RU" sz="2600" dirty="0">
                <a:cs typeface="Times New Roman" pitchFamily="18" charset="0"/>
              </a:rPr>
              <a:t>и а </a:t>
            </a:r>
            <a:r>
              <a:rPr lang="en-US" sz="2600" dirty="0">
                <a:cs typeface="Times New Roman" pitchFamily="18" charset="0"/>
              </a:rPr>
              <a:t>&lt; </a:t>
            </a:r>
            <a:r>
              <a:rPr lang="ru-RU" sz="2600" dirty="0">
                <a:cs typeface="Times New Roman" pitchFamily="18" charset="0"/>
              </a:rPr>
              <a:t>х</a:t>
            </a:r>
            <a:endParaRPr lang="ru-RU" sz="28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=</a:t>
            </a:r>
            <a:r>
              <a:rPr lang="en-US" sz="2800" dirty="0">
                <a:cs typeface="Times New Roman" pitchFamily="18" charset="0"/>
              </a:rPr>
              <a:t> h</a:t>
            </a:r>
            <a:r>
              <a:rPr lang="ru-RU" sz="2800" baseline="-25000" dirty="0">
                <a:cs typeface="Times New Roman" pitchFamily="18" charset="0"/>
              </a:rPr>
              <a:t>п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&lt;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dirty="0">
                <a:cs typeface="Times New Roman" pitchFamily="18" charset="0"/>
              </a:rPr>
              <a:t>	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сбалансировано</a:t>
            </a:r>
            <a:endParaRPr lang="en-US" sz="2800" baseline="-25000" dirty="0">
              <a:cs typeface="Times New Roman" pitchFamily="18" charset="0"/>
            </a:endParaRPr>
          </a:p>
          <a:p>
            <a:pPr marL="457200" indent="-457200">
              <a:defRPr/>
            </a:pPr>
            <a:r>
              <a:rPr lang="en-US" sz="2800" dirty="0">
                <a:cs typeface="Times New Roman" pitchFamily="18" charset="0"/>
              </a:rPr>
              <a:t>h</a:t>
            </a:r>
            <a:r>
              <a:rPr lang="ru-RU" sz="2800" baseline="-25000" dirty="0" err="1">
                <a:cs typeface="Times New Roman" pitchFamily="18" charset="0"/>
              </a:rPr>
              <a:t>л</a:t>
            </a:r>
            <a:r>
              <a:rPr lang="en-US" sz="2800" baseline="-25000" dirty="0"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&gt; h</a:t>
            </a:r>
            <a:r>
              <a:rPr lang="ru-RU" sz="2800" baseline="-25000" dirty="0" err="1">
                <a:cs typeface="Times New Roman" pitchFamily="18" charset="0"/>
              </a:rPr>
              <a:t>п</a:t>
            </a:r>
            <a:r>
              <a:rPr lang="ru-RU" sz="2800" b="1" baseline="-25000" dirty="0">
                <a:solidFill>
                  <a:srgbClr val="FF0000"/>
                </a:solidFill>
                <a:cs typeface="Times New Roman" pitchFamily="18" charset="0"/>
              </a:rPr>
              <a:t>	</a:t>
            </a:r>
            <a:r>
              <a:rPr lang="ru-RU" sz="2800" dirty="0">
                <a:cs typeface="Times New Roman" pitchFamily="18" charset="0"/>
              </a:rPr>
              <a:t>==</a:t>
            </a:r>
            <a:r>
              <a:rPr lang="en-US" sz="2800" dirty="0">
                <a:cs typeface="Times New Roman" pitchFamily="18" charset="0"/>
              </a:rPr>
              <a:t>&gt;</a:t>
            </a:r>
            <a:r>
              <a:rPr lang="ru-RU" sz="2800" dirty="0">
                <a:cs typeface="Times New Roman" pitchFamily="18" charset="0"/>
              </a:rPr>
              <a:t> </a:t>
            </a:r>
            <a:r>
              <a:rPr lang="ru-RU" sz="2800" dirty="0" err="1">
                <a:cs typeface="Times New Roman" pitchFamily="18" charset="0"/>
              </a:rPr>
              <a:t>дд</a:t>
            </a:r>
            <a:r>
              <a:rPr lang="ru-RU" sz="2800" dirty="0">
                <a:cs typeface="Times New Roman" pitchFamily="18" charset="0"/>
              </a:rPr>
              <a:t> НЕ сбалансировано</a:t>
            </a: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457200" indent="-457200">
              <a:defRPr/>
            </a:pPr>
            <a:endParaRPr lang="ru-RU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ru-RU" sz="2800" dirty="0">
                <a:cs typeface="Times New Roman" pitchFamily="18" charset="0"/>
              </a:rPr>
              <a:t>Что делать, если а </a:t>
            </a:r>
            <a:r>
              <a:rPr lang="en-US" sz="2800" dirty="0">
                <a:cs typeface="Times New Roman" pitchFamily="18" charset="0"/>
              </a:rPr>
              <a:t>&gt; </a:t>
            </a:r>
            <a:r>
              <a:rPr lang="ru-RU" sz="2800" dirty="0">
                <a:cs typeface="Times New Roman" pitchFamily="18" charset="0"/>
              </a:rPr>
              <a:t>х?</a:t>
            </a:r>
            <a:endParaRPr lang="ru-RU" sz="2800" dirty="0"/>
          </a:p>
          <a:p>
            <a:pPr marL="457200" indent="-457200">
              <a:defRPr/>
            </a:pPr>
            <a:endParaRPr lang="en-US" sz="2800" b="1" baseline="-25000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8296275" y="1844824"/>
            <a:ext cx="3321379" cy="3001963"/>
            <a:chOff x="8296275" y="1844824"/>
            <a:chExt cx="3321379" cy="3001963"/>
          </a:xfrm>
        </p:grpSpPr>
        <p:sp>
          <p:nvSpPr>
            <p:cNvPr id="4" name="Овал 3"/>
            <p:cNvSpPr/>
            <p:nvPr/>
          </p:nvSpPr>
          <p:spPr>
            <a:xfrm>
              <a:off x="9796462" y="1844824"/>
              <a:ext cx="357188" cy="3571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/>
                <a:t>a</a:t>
              </a:r>
              <a:endParaRPr lang="ru-RU" dirty="0"/>
            </a:p>
          </p:txBody>
        </p:sp>
        <p:cxnSp>
          <p:nvCxnSpPr>
            <p:cNvPr id="9" name="Прямая соединительная линия 8"/>
            <p:cNvCxnSpPr>
              <a:stCxn id="4" idx="3"/>
            </p:cNvCxnSpPr>
            <p:nvPr/>
          </p:nvCxnSpPr>
          <p:spPr>
            <a:xfrm rot="5400000">
              <a:off x="9421812" y="2132162"/>
              <a:ext cx="409575" cy="4445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endCxn id="4" idx="5"/>
            </p:cNvCxnSpPr>
            <p:nvPr/>
          </p:nvCxnSpPr>
          <p:spPr>
            <a:xfrm rot="16200000" flipV="1">
              <a:off x="10119518" y="2131368"/>
              <a:ext cx="409575" cy="4460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/>
            <p:cNvSpPr/>
            <p:nvPr/>
          </p:nvSpPr>
          <p:spPr>
            <a:xfrm>
              <a:off x="9010650" y="4488012"/>
              <a:ext cx="802652" cy="3571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rot="16200000" flipV="1">
              <a:off x="8886031" y="2040880"/>
              <a:ext cx="0" cy="1036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10800000">
              <a:off x="8296275" y="4488012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/>
            <p:nvPr/>
          </p:nvCxnSpPr>
          <p:spPr>
            <a:xfrm rot="10800000">
              <a:off x="8296275" y="4845199"/>
              <a:ext cx="7143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rot="5400000">
              <a:off x="7747198" y="3523605"/>
              <a:ext cx="1930400" cy="1587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/>
            <p:nvPr/>
          </p:nvCxnSpPr>
          <p:spPr>
            <a:xfrm rot="5400000">
              <a:off x="8532216" y="4667400"/>
              <a:ext cx="358775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55" name="TextBox 34"/>
            <p:cNvSpPr txBox="1">
              <a:spLocks noChangeArrowheads="1"/>
            </p:cNvSpPr>
            <p:nvPr/>
          </p:nvSpPr>
          <p:spPr bwMode="auto">
            <a:xfrm>
              <a:off x="8354416" y="3487887"/>
              <a:ext cx="4058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л</a:t>
              </a:r>
            </a:p>
          </p:txBody>
        </p:sp>
        <p:sp>
          <p:nvSpPr>
            <p:cNvPr id="65556" name="TextBox 35"/>
            <p:cNvSpPr txBox="1">
              <a:spLocks noChangeArrowheads="1"/>
            </p:cNvSpPr>
            <p:nvPr/>
          </p:nvSpPr>
          <p:spPr bwMode="auto">
            <a:xfrm>
              <a:off x="8425854" y="4416574"/>
              <a:ext cx="314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1</a:t>
              </a:r>
              <a:endParaRPr lang="ru-RU" sz="2000">
                <a:latin typeface="+mn-lt"/>
              </a:endParaRPr>
            </a:p>
          </p:txBody>
        </p:sp>
        <p:cxnSp>
          <p:nvCxnSpPr>
            <p:cNvPr id="38" name="Прямая соединительная линия 37"/>
            <p:cNvCxnSpPr/>
            <p:nvPr/>
          </p:nvCxnSpPr>
          <p:spPr>
            <a:xfrm rot="5400000" flipH="1" flipV="1">
              <a:off x="10993438" y="2113111"/>
              <a:ext cx="0" cy="892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>
            <a:xfrm rot="16200000" flipH="1">
              <a:off x="11260931" y="4166543"/>
              <a:ext cx="0" cy="6429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/>
            <p:nvPr/>
          </p:nvCxnSpPr>
          <p:spPr>
            <a:xfrm>
              <a:off x="11208568" y="2575902"/>
              <a:ext cx="0" cy="1928813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60" name="TextBox 43"/>
            <p:cNvSpPr txBox="1">
              <a:spLocks noChangeArrowheads="1"/>
            </p:cNvSpPr>
            <p:nvPr/>
          </p:nvSpPr>
          <p:spPr bwMode="auto">
            <a:xfrm>
              <a:off x="11208568" y="3345012"/>
              <a:ext cx="4090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+mn-lt"/>
                </a:rPr>
                <a:t>h</a:t>
              </a:r>
              <a:r>
                <a:rPr lang="ru-RU" sz="2000" baseline="-25000">
                  <a:latin typeface="+mn-lt"/>
                </a:rPr>
                <a:t>п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9022286" y="2564904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л</a:t>
              </a: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0145647" y="2575902"/>
              <a:ext cx="789849" cy="1912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п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26298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/>
              <a:t>Порядок до поворота 1 </a:t>
            </a:r>
            <a:r>
              <a:rPr lang="en-US" dirty="0"/>
              <a:t>A 2 B 3</a:t>
            </a:r>
          </a:p>
          <a:p>
            <a:pPr lvl="1"/>
            <a:r>
              <a:rPr lang="ru-RU" dirty="0"/>
              <a:t>Порядок после поворота 1 </a:t>
            </a:r>
            <a:r>
              <a:rPr lang="en-US" dirty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79376" y="1484784"/>
            <a:ext cx="11161240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188</a:t>
            </a:fld>
            <a:endParaRPr lang="ru-RU"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9376" y="1484784"/>
            <a:ext cx="57182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37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8114" y="1465276"/>
            <a:ext cx="11224510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6070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92860" y="1484784"/>
            <a:ext cx="3393513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69729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4908" y="1484784"/>
            <a:ext cx="3469524" cy="48245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89429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Почему ДДП переходит в ДДП?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66164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до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Порядок после поворота 1 </a:t>
            </a:r>
            <a:r>
              <a:rPr lang="en-US" dirty="0">
                <a:solidFill>
                  <a:schemeClr val="bg1"/>
                </a:solidFill>
              </a:rPr>
              <a:t>A 2 B 3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12550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левой-левой ветки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Объект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Одинарный (короткий, малый) поворот</a:t>
            </a:r>
          </a:p>
          <a:p>
            <a:endParaRPr lang="ru-RU" dirty="0"/>
          </a:p>
          <a:p>
            <a:r>
              <a:rPr lang="ru-RU" dirty="0"/>
              <a:t>Почему ДДП переходит в ДДП?</a:t>
            </a:r>
            <a:endParaRPr lang="en-US" dirty="0"/>
          </a:p>
          <a:p>
            <a:pPr lvl="1"/>
            <a:r>
              <a:rPr lang="ru-RU" dirty="0"/>
              <a:t>Порядок до поворота 1 </a:t>
            </a:r>
            <a:r>
              <a:rPr lang="en-US" dirty="0"/>
              <a:t>A 2 B 3</a:t>
            </a:r>
          </a:p>
          <a:p>
            <a:pPr lvl="1"/>
            <a:r>
              <a:rPr lang="ru-RU" dirty="0"/>
              <a:t>Порядок после поворота 1 </a:t>
            </a:r>
            <a:r>
              <a:rPr lang="en-US" dirty="0"/>
              <a:t>A 2 B 3</a:t>
            </a:r>
            <a:endParaRPr lang="ru-RU" dirty="0"/>
          </a:p>
          <a:p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87488" y="1631499"/>
            <a:ext cx="500062" cy="5000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008625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79999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43472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35560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999" y="5428109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15" name="Прямая соединительная линия 14"/>
          <p:cNvCxnSpPr>
            <a:stCxn id="5" idx="3"/>
            <a:endCxn id="6" idx="0"/>
          </p:cNvCxnSpPr>
          <p:nvPr/>
        </p:nvCxnSpPr>
        <p:spPr>
          <a:xfrm flipH="1">
            <a:off x="865749" y="2906549"/>
            <a:ext cx="216109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5"/>
            <a:endCxn id="7" idx="0"/>
          </p:cNvCxnSpPr>
          <p:nvPr/>
        </p:nvCxnSpPr>
        <p:spPr>
          <a:xfrm>
            <a:off x="1435455" y="2906549"/>
            <a:ext cx="1937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4" idx="3"/>
            <a:endCxn id="5" idx="0"/>
          </p:cNvCxnSpPr>
          <p:nvPr/>
        </p:nvCxnSpPr>
        <p:spPr>
          <a:xfrm flipH="1">
            <a:off x="1258657" y="2058329"/>
            <a:ext cx="302063" cy="4213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4" idx="5"/>
            <a:endCxn id="8" idx="0"/>
          </p:cNvCxnSpPr>
          <p:nvPr/>
        </p:nvCxnSpPr>
        <p:spPr>
          <a:xfrm>
            <a:off x="1914318" y="2058329"/>
            <a:ext cx="506992" cy="593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5019873" y="2479719"/>
            <a:ext cx="500063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4511824" y="1622469"/>
            <a:ext cx="500062" cy="5000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791744" y="2652031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4588396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5375920" y="3284984"/>
            <a:ext cx="571500" cy="2143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3791744" y="4800575"/>
            <a:ext cx="571500" cy="644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4" name="Прямая соединительная линия 53"/>
          <p:cNvCxnSpPr>
            <a:stCxn id="47" idx="3"/>
            <a:endCxn id="48" idx="0"/>
          </p:cNvCxnSpPr>
          <p:nvPr/>
        </p:nvCxnSpPr>
        <p:spPr>
          <a:xfrm flipH="1">
            <a:off x="4077494" y="2049299"/>
            <a:ext cx="507562" cy="6027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46" idx="3"/>
            <a:endCxn id="49" idx="0"/>
          </p:cNvCxnSpPr>
          <p:nvPr/>
        </p:nvCxnSpPr>
        <p:spPr>
          <a:xfrm flipH="1">
            <a:off x="4874146" y="2906549"/>
            <a:ext cx="218960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46" idx="0"/>
            <a:endCxn id="47" idx="5"/>
          </p:cNvCxnSpPr>
          <p:nvPr/>
        </p:nvCxnSpPr>
        <p:spPr>
          <a:xfrm flipH="1" flipV="1">
            <a:off x="4938654" y="2049299"/>
            <a:ext cx="331251" cy="4304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stCxn id="46" idx="5"/>
            <a:endCxn id="50" idx="0"/>
          </p:cNvCxnSpPr>
          <p:nvPr/>
        </p:nvCxnSpPr>
        <p:spPr>
          <a:xfrm>
            <a:off x="5446703" y="2906549"/>
            <a:ext cx="214967" cy="378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Стрелка вправо 80"/>
          <p:cNvSpPr/>
          <p:nvPr/>
        </p:nvSpPr>
        <p:spPr>
          <a:xfrm>
            <a:off x="2855640" y="3479843"/>
            <a:ext cx="785812" cy="484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Выгнутая вверх стрелка 2"/>
          <p:cNvSpPr/>
          <p:nvPr/>
        </p:nvSpPr>
        <p:spPr>
          <a:xfrm rot="18259511">
            <a:off x="331604" y="1575000"/>
            <a:ext cx="1146910" cy="70690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611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1484784"/>
            <a:ext cx="1116124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195</a:t>
            </a:fld>
            <a:endParaRPr lang="ru-RU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479376" y="2021839"/>
            <a:ext cx="11161240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92958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459772" y="2021839"/>
            <a:ext cx="8180843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426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3528384" y="2021839"/>
            <a:ext cx="81122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4184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199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70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/>
              <a:t>Дерево, поддерево и другие определения</a:t>
            </a:r>
          </a:p>
          <a:p>
            <a:r>
              <a:rPr lang="ru-RU" dirty="0"/>
              <a:t>Обходы деревьев</a:t>
            </a:r>
          </a:p>
          <a:p>
            <a:r>
              <a:rPr lang="ru-RU" dirty="0"/>
              <a:t>Дерево двоичного поиска</a:t>
            </a:r>
          </a:p>
          <a:p>
            <a:r>
              <a:rPr lang="ru-RU" dirty="0"/>
              <a:t>АВЛ деревья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8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1465276"/>
            <a:ext cx="5506286" cy="4844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15814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94574" y="2021839"/>
            <a:ext cx="414604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6463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Rectangle 68"/>
          <p:cNvSpPr/>
          <p:nvPr/>
        </p:nvSpPr>
        <p:spPr>
          <a:xfrm>
            <a:off x="7415684" y="2021839"/>
            <a:ext cx="4224932" cy="43390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6563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Разгрузка левой</a:t>
            </a:r>
            <a:r>
              <a:rPr lang="en-US" dirty="0"/>
              <a:t>-</a:t>
            </a:r>
            <a:r>
              <a:rPr lang="ru-RU" dirty="0"/>
              <a:t>правой ветки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Двойной (длинный, большой) поворот</a:t>
            </a:r>
          </a:p>
          <a:p>
            <a:endParaRPr lang="ru-RU" sz="2800" dirty="0"/>
          </a:p>
        </p:txBody>
      </p:sp>
      <p:sp>
        <p:nvSpPr>
          <p:cNvPr id="4" name="Овал 3"/>
          <p:cNvSpPr/>
          <p:nvPr/>
        </p:nvSpPr>
        <p:spPr>
          <a:xfrm>
            <a:off x="2036902" y="3517990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676862" y="2836955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02512" y="3658186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0" name="Группа 59"/>
          <p:cNvGrpSpPr/>
          <p:nvPr/>
        </p:nvGrpSpPr>
        <p:grpSpPr>
          <a:xfrm>
            <a:off x="1761584" y="4241377"/>
            <a:ext cx="368072" cy="1923927"/>
            <a:chOff x="1182464" y="4241377"/>
            <a:chExt cx="368072" cy="1923927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182464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182464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Прямая соединительная линия 11"/>
          <p:cNvCxnSpPr>
            <a:stCxn id="5" idx="3"/>
            <a:endCxn id="6" idx="0"/>
          </p:cNvCxnSpPr>
          <p:nvPr/>
        </p:nvCxnSpPr>
        <p:spPr>
          <a:xfrm flipH="1">
            <a:off x="1386548" y="3118182"/>
            <a:ext cx="337479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3"/>
            <a:endCxn id="7" idx="0"/>
          </p:cNvCxnSpPr>
          <p:nvPr/>
        </p:nvCxnSpPr>
        <p:spPr>
          <a:xfrm flipH="1">
            <a:off x="1945620" y="3799217"/>
            <a:ext cx="138447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0"/>
            <a:endCxn id="5" idx="5"/>
          </p:cNvCxnSpPr>
          <p:nvPr/>
        </p:nvCxnSpPr>
        <p:spPr>
          <a:xfrm flipH="1" flipV="1">
            <a:off x="1951759" y="3118182"/>
            <a:ext cx="246175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8" idx="0"/>
          </p:cNvCxnSpPr>
          <p:nvPr/>
        </p:nvCxnSpPr>
        <p:spPr>
          <a:xfrm>
            <a:off x="2311801" y="3799217"/>
            <a:ext cx="214458" cy="44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Стрелка вправо 20"/>
          <p:cNvSpPr/>
          <p:nvPr/>
        </p:nvSpPr>
        <p:spPr>
          <a:xfrm>
            <a:off x="3670757" y="4007643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2252926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900998" y="2981996"/>
            <a:ext cx="368072" cy="1743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единительная линия 23"/>
          <p:cNvCxnSpPr>
            <a:stCxn id="22" idx="5"/>
            <a:endCxn id="23" idx="0"/>
          </p:cNvCxnSpPr>
          <p:nvPr/>
        </p:nvCxnSpPr>
        <p:spPr>
          <a:xfrm>
            <a:off x="2527825" y="2370145"/>
            <a:ext cx="557209" cy="611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22" idx="3"/>
            <a:endCxn id="5" idx="0"/>
          </p:cNvCxnSpPr>
          <p:nvPr/>
        </p:nvCxnSpPr>
        <p:spPr>
          <a:xfrm flipH="1">
            <a:off x="1837893" y="2370145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/>
          <p:cNvGrpSpPr/>
          <p:nvPr/>
        </p:nvGrpSpPr>
        <p:grpSpPr>
          <a:xfrm>
            <a:off x="2342223" y="4241377"/>
            <a:ext cx="368072" cy="1923927"/>
            <a:chOff x="1763103" y="4241377"/>
            <a:chExt cx="368072" cy="192392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763103" y="4241377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1763103" y="5666607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62" name="Овал 61"/>
          <p:cNvSpPr/>
          <p:nvPr/>
        </p:nvSpPr>
        <p:spPr>
          <a:xfrm>
            <a:off x="9768408" y="2303208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9192344" y="3051243"/>
            <a:ext cx="322062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849058" y="3864645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61" name="Группа 60"/>
          <p:cNvGrpSpPr/>
          <p:nvPr/>
        </p:nvGrpSpPr>
        <p:grpSpPr>
          <a:xfrm>
            <a:off x="9408368" y="3864645"/>
            <a:ext cx="368072" cy="1923927"/>
            <a:chOff x="9488408" y="3864645"/>
            <a:chExt cx="368072" cy="1923927"/>
          </a:xfrm>
        </p:grpSpPr>
        <p:sp>
          <p:nvSpPr>
            <p:cNvPr id="65" name="Прямоугольник 64"/>
            <p:cNvSpPr/>
            <p:nvPr/>
          </p:nvSpPr>
          <p:spPr>
            <a:xfrm>
              <a:off x="9488408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Прямоугольник 66"/>
            <p:cNvSpPr/>
            <p:nvPr/>
          </p:nvSpPr>
          <p:spPr>
            <a:xfrm>
              <a:off x="9488408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Прямая соединительная линия 69"/>
          <p:cNvCxnSpPr>
            <a:stCxn id="63" idx="3"/>
            <a:endCxn id="64" idx="0"/>
          </p:cNvCxnSpPr>
          <p:nvPr/>
        </p:nvCxnSpPr>
        <p:spPr>
          <a:xfrm flipH="1">
            <a:off x="9033094" y="3332468"/>
            <a:ext cx="206415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>
            <a:stCxn id="62" idx="3"/>
            <a:endCxn id="63" idx="0"/>
          </p:cNvCxnSpPr>
          <p:nvPr/>
        </p:nvCxnSpPr>
        <p:spPr>
          <a:xfrm flipH="1">
            <a:off x="9353375" y="2584433"/>
            <a:ext cx="462198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65" idx="0"/>
            <a:endCxn id="63" idx="5"/>
          </p:cNvCxnSpPr>
          <p:nvPr/>
        </p:nvCxnSpPr>
        <p:spPr>
          <a:xfrm flipH="1" flipV="1">
            <a:off x="9467241" y="3332468"/>
            <a:ext cx="125163" cy="532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>
            <a:stCxn id="62" idx="5"/>
            <a:endCxn id="79" idx="0"/>
          </p:cNvCxnSpPr>
          <p:nvPr/>
        </p:nvCxnSpPr>
        <p:spPr>
          <a:xfrm>
            <a:off x="10043305" y="2584433"/>
            <a:ext cx="462199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344472" y="3051243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10624472" y="3864644"/>
            <a:ext cx="368072" cy="19239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1" name="Прямая соединительная линия 80"/>
          <p:cNvCxnSpPr>
            <a:stCxn id="79" idx="5"/>
            <a:endCxn id="80" idx="0"/>
          </p:cNvCxnSpPr>
          <p:nvPr/>
        </p:nvCxnSpPr>
        <p:spPr>
          <a:xfrm>
            <a:off x="10619371" y="3332470"/>
            <a:ext cx="189137" cy="5321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79" idx="3"/>
            <a:endCxn id="66" idx="0"/>
          </p:cNvCxnSpPr>
          <p:nvPr/>
        </p:nvCxnSpPr>
        <p:spPr>
          <a:xfrm flipH="1">
            <a:off x="10168468" y="3332470"/>
            <a:ext cx="223169" cy="53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Группа 67"/>
          <p:cNvGrpSpPr/>
          <p:nvPr/>
        </p:nvGrpSpPr>
        <p:grpSpPr>
          <a:xfrm>
            <a:off x="9984432" y="3864645"/>
            <a:ext cx="368072" cy="1923927"/>
            <a:chOff x="10064472" y="3864645"/>
            <a:chExt cx="368072" cy="1923927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10064472" y="3864645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10064472" y="5289875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36" name="Овал 35"/>
          <p:cNvSpPr/>
          <p:nvPr/>
        </p:nvSpPr>
        <p:spPr>
          <a:xfrm>
            <a:off x="5621070" y="2836955"/>
            <a:ext cx="322064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5218200" y="3517990"/>
            <a:ext cx="322062" cy="3294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833471" y="4239530"/>
            <a:ext cx="368072" cy="14120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58" name="Группа 57"/>
          <p:cNvGrpSpPr/>
          <p:nvPr/>
        </p:nvGrpSpPr>
        <p:grpSpPr>
          <a:xfrm>
            <a:off x="5612673" y="4239530"/>
            <a:ext cx="368072" cy="1923927"/>
            <a:chOff x="4616442" y="4226961"/>
            <a:chExt cx="368072" cy="1923927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616442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616442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Прямая соединительная линия 41"/>
          <p:cNvCxnSpPr>
            <a:stCxn id="37" idx="3"/>
            <a:endCxn id="38" idx="0"/>
          </p:cNvCxnSpPr>
          <p:nvPr/>
        </p:nvCxnSpPr>
        <p:spPr>
          <a:xfrm flipH="1">
            <a:off x="5017507" y="3799217"/>
            <a:ext cx="247858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37" idx="5"/>
            <a:endCxn id="39" idx="0"/>
          </p:cNvCxnSpPr>
          <p:nvPr/>
        </p:nvCxnSpPr>
        <p:spPr>
          <a:xfrm>
            <a:off x="5493097" y="3799217"/>
            <a:ext cx="303612" cy="440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37" idx="0"/>
            <a:endCxn id="36" idx="3"/>
          </p:cNvCxnSpPr>
          <p:nvPr/>
        </p:nvCxnSpPr>
        <p:spPr>
          <a:xfrm flipV="1">
            <a:off x="5379231" y="3118182"/>
            <a:ext cx="289004" cy="399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6" idx="5"/>
            <a:endCxn id="40" idx="0"/>
          </p:cNvCxnSpPr>
          <p:nvPr/>
        </p:nvCxnSpPr>
        <p:spPr>
          <a:xfrm>
            <a:off x="5895969" y="3118182"/>
            <a:ext cx="464797" cy="5400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/>
          <p:cNvSpPr/>
          <p:nvPr/>
        </p:nvSpPr>
        <p:spPr>
          <a:xfrm>
            <a:off x="6104187" y="2088920"/>
            <a:ext cx="322064" cy="3294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752794" y="2998370"/>
            <a:ext cx="368072" cy="17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/>
          <p:cNvCxnSpPr>
            <a:stCxn id="46" idx="5"/>
            <a:endCxn id="47" idx="0"/>
          </p:cNvCxnSpPr>
          <p:nvPr/>
        </p:nvCxnSpPr>
        <p:spPr>
          <a:xfrm>
            <a:off x="6379086" y="2370145"/>
            <a:ext cx="557744" cy="628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46" idx="3"/>
            <a:endCxn id="36" idx="0"/>
          </p:cNvCxnSpPr>
          <p:nvPr/>
        </p:nvCxnSpPr>
        <p:spPr>
          <a:xfrm flipH="1">
            <a:off x="5782102" y="2370145"/>
            <a:ext cx="369250" cy="466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6176730" y="3658186"/>
            <a:ext cx="368072" cy="1923927"/>
            <a:chOff x="5197081" y="4226961"/>
            <a:chExt cx="368072" cy="1923927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5197081" y="4226961"/>
              <a:ext cx="368072" cy="14120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5197081" y="5652191"/>
              <a:ext cx="368072" cy="49869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52" name="Выгнутая вниз стрелка 51"/>
          <p:cNvSpPr/>
          <p:nvPr/>
        </p:nvSpPr>
        <p:spPr>
          <a:xfrm rot="14504788">
            <a:off x="1981121" y="2913517"/>
            <a:ext cx="831566" cy="40930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0" name="Выгнутая вверх стрелка 89"/>
          <p:cNvSpPr/>
          <p:nvPr/>
        </p:nvSpPr>
        <p:spPr>
          <a:xfrm rot="18653592">
            <a:off x="5144604" y="2112213"/>
            <a:ext cx="972751" cy="52337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Стрелка вправо 90"/>
          <p:cNvSpPr/>
          <p:nvPr/>
        </p:nvSpPr>
        <p:spPr>
          <a:xfrm>
            <a:off x="7631197" y="3997436"/>
            <a:ext cx="785813" cy="48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4728538" y="3447659"/>
            <a:ext cx="1347670" cy="2861067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46474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1417639"/>
            <a:ext cx="11161240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203</a:t>
            </a:fld>
            <a:endParaRPr lang="ru-RU"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9376" y="3488117"/>
            <a:ext cx="11161240" cy="287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Rectangle 85"/>
          <p:cNvSpPr/>
          <p:nvPr/>
        </p:nvSpPr>
        <p:spPr>
          <a:xfrm>
            <a:off x="4926434" y="1417639"/>
            <a:ext cx="6714182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1164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707458" y="1417639"/>
            <a:ext cx="6933158" cy="49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582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4926434" y="3586691"/>
            <a:ext cx="6714182" cy="2774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8882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поворотов</a:t>
            </a:r>
          </a:p>
        </p:txBody>
      </p:sp>
      <p:sp>
        <p:nvSpPr>
          <p:cNvPr id="79910" name="Объект 7990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9911" name="Объект 799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Какая вершина была вставлена в дерево перед каждым поворотом?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102750" y="6359856"/>
            <a:ext cx="1296144" cy="1947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1500" b="1" dirty="0">
                <a:solidFill>
                  <a:schemeClr val="bg1"/>
                </a:solidFill>
              </a:rPr>
              <a:t>, думаете вы?</a:t>
            </a:r>
          </a:p>
        </p:txBody>
      </p:sp>
      <p:grpSp>
        <p:nvGrpSpPr>
          <p:cNvPr id="79876" name="Группа 79875"/>
          <p:cNvGrpSpPr/>
          <p:nvPr/>
        </p:nvGrpSpPr>
        <p:grpSpPr>
          <a:xfrm>
            <a:off x="767408" y="1917278"/>
            <a:ext cx="2323213" cy="1079674"/>
            <a:chOff x="831054" y="2325047"/>
            <a:chExt cx="2323213" cy="1079674"/>
          </a:xfrm>
        </p:grpSpPr>
        <p:sp>
          <p:nvSpPr>
            <p:cNvPr id="70" name="Овал 69"/>
            <p:cNvSpPr/>
            <p:nvPr/>
          </p:nvSpPr>
          <p:spPr>
            <a:xfrm>
              <a:off x="1440555" y="2558024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1" name="Прямая соединительная линия 18"/>
            <p:cNvCxnSpPr>
              <a:stCxn id="70" idx="3"/>
              <a:endCxn id="72" idx="7"/>
            </p:cNvCxnSpPr>
            <p:nvPr/>
          </p:nvCxnSpPr>
          <p:spPr>
            <a:xfrm flipH="1">
              <a:off x="1333454" y="2748203"/>
              <a:ext cx="140289" cy="14913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Овал 71"/>
            <p:cNvSpPr/>
            <p:nvPr/>
          </p:nvSpPr>
          <p:spPr>
            <a:xfrm>
              <a:off x="1140023" y="28647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31054" y="3181913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76" name="Прямая соединительная линия 18"/>
            <p:cNvCxnSpPr>
              <a:stCxn id="73" idx="7"/>
              <a:endCxn id="72" idx="3"/>
            </p:cNvCxnSpPr>
            <p:nvPr/>
          </p:nvCxnSpPr>
          <p:spPr>
            <a:xfrm flipV="1">
              <a:off x="1024485" y="3054887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Стрелка вправо 80"/>
            <p:cNvSpPr/>
            <p:nvPr/>
          </p:nvSpPr>
          <p:spPr>
            <a:xfrm>
              <a:off x="1826012" y="294893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2927648" y="310664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81" name="Прямая соединительная линия 18"/>
            <p:cNvCxnSpPr>
              <a:stCxn id="80" idx="1"/>
              <a:endCxn id="82" idx="5"/>
            </p:cNvCxnSpPr>
            <p:nvPr/>
          </p:nvCxnSpPr>
          <p:spPr>
            <a:xfrm flipH="1" flipV="1">
              <a:off x="2807502" y="2994805"/>
              <a:ext cx="153334" cy="1444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>
            <a:xfrm>
              <a:off x="2614071" y="2804626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2305102" y="312183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84" name="Прямая соединительная линия 18"/>
            <p:cNvCxnSpPr>
              <a:stCxn id="83" idx="7"/>
              <a:endCxn id="82" idx="3"/>
            </p:cNvCxnSpPr>
            <p:nvPr/>
          </p:nvCxnSpPr>
          <p:spPr>
            <a:xfrm flipV="1">
              <a:off x="2498533" y="2994805"/>
              <a:ext cx="148726" cy="15965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Выгнутая вверх стрелка 111"/>
            <p:cNvSpPr/>
            <p:nvPr/>
          </p:nvSpPr>
          <p:spPr>
            <a:xfrm rot="18897079">
              <a:off x="917210" y="2446016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9877" name="Группа 79876"/>
          <p:cNvGrpSpPr/>
          <p:nvPr/>
        </p:nvGrpSpPr>
        <p:grpSpPr>
          <a:xfrm>
            <a:off x="695400" y="4117134"/>
            <a:ext cx="3466979" cy="1544114"/>
            <a:chOff x="828821" y="3303732"/>
            <a:chExt cx="3466979" cy="1544114"/>
          </a:xfrm>
        </p:grpSpPr>
        <p:sp>
          <p:nvSpPr>
            <p:cNvPr id="74" name="Овал 73"/>
            <p:cNvSpPr/>
            <p:nvPr/>
          </p:nvSpPr>
          <p:spPr>
            <a:xfrm>
              <a:off x="1547849" y="350100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828821" y="4243450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77" name="Прямая соединительная линия 18"/>
            <p:cNvCxnSpPr>
              <a:stCxn id="74" idx="3"/>
              <a:endCxn id="89" idx="7"/>
            </p:cNvCxnSpPr>
            <p:nvPr/>
          </p:nvCxnSpPr>
          <p:spPr>
            <a:xfrm flipH="1">
              <a:off x="1377529" y="3691187"/>
              <a:ext cx="203508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18"/>
            <p:cNvCxnSpPr>
              <a:stCxn id="89" idx="5"/>
              <a:endCxn id="93" idx="1"/>
            </p:cNvCxnSpPr>
            <p:nvPr/>
          </p:nvCxnSpPr>
          <p:spPr>
            <a:xfrm>
              <a:off x="1377529" y="4054267"/>
              <a:ext cx="170320" cy="18918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Овал 88"/>
            <p:cNvSpPr/>
            <p:nvPr/>
          </p:nvSpPr>
          <p:spPr>
            <a:xfrm>
              <a:off x="1184098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0" name="Овал 89"/>
            <p:cNvSpPr/>
            <p:nvPr/>
          </p:nvSpPr>
          <p:spPr>
            <a:xfrm>
              <a:off x="1192068" y="462503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1" name="Прямая соединительная линия 18"/>
            <p:cNvCxnSpPr>
              <a:stCxn id="89" idx="3"/>
              <a:endCxn id="75" idx="7"/>
            </p:cNvCxnSpPr>
            <p:nvPr/>
          </p:nvCxnSpPr>
          <p:spPr>
            <a:xfrm flipH="1">
              <a:off x="1022252" y="4054267"/>
              <a:ext cx="195034" cy="22181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18"/>
            <p:cNvCxnSpPr>
              <a:stCxn id="74" idx="5"/>
              <a:endCxn id="97" idx="1"/>
            </p:cNvCxnSpPr>
            <p:nvPr/>
          </p:nvCxnSpPr>
          <p:spPr>
            <a:xfrm>
              <a:off x="1741280" y="3691187"/>
              <a:ext cx="221584" cy="2055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Овал 92"/>
            <p:cNvSpPr/>
            <p:nvPr/>
          </p:nvSpPr>
          <p:spPr>
            <a:xfrm>
              <a:off x="1514661" y="4210821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5" name="Прямая соединительная линия 18"/>
            <p:cNvCxnSpPr>
              <a:stCxn id="75" idx="5"/>
              <a:endCxn id="90" idx="1"/>
            </p:cNvCxnSpPr>
            <p:nvPr/>
          </p:nvCxnSpPr>
          <p:spPr>
            <a:xfrm>
              <a:off x="1022252" y="4433629"/>
              <a:ext cx="203004" cy="22403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Овал 96"/>
            <p:cNvSpPr/>
            <p:nvPr/>
          </p:nvSpPr>
          <p:spPr>
            <a:xfrm>
              <a:off x="1929676" y="38640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4" name="Выгнутая вверх стрелка 113"/>
            <p:cNvSpPr/>
            <p:nvPr/>
          </p:nvSpPr>
          <p:spPr>
            <a:xfrm rot="18897079">
              <a:off x="972412" y="3424701"/>
              <a:ext cx="549715" cy="307777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15" name="Овал 114"/>
            <p:cNvSpPr/>
            <p:nvPr/>
          </p:nvSpPr>
          <p:spPr>
            <a:xfrm>
              <a:off x="3709141" y="407028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16" name="Овал 115"/>
            <p:cNvSpPr/>
            <p:nvPr/>
          </p:nvSpPr>
          <p:spPr>
            <a:xfrm>
              <a:off x="2711624" y="407707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117" name="Прямая соединительная линия 18"/>
            <p:cNvCxnSpPr>
              <a:stCxn id="115" idx="3"/>
              <a:endCxn id="123" idx="7"/>
            </p:cNvCxnSpPr>
            <p:nvPr/>
          </p:nvCxnSpPr>
          <p:spPr>
            <a:xfrm flipH="1">
              <a:off x="3542532" y="4260467"/>
              <a:ext cx="199797" cy="2092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8"/>
            <p:cNvCxnSpPr>
              <a:stCxn id="119" idx="5"/>
              <a:endCxn id="115" idx="1"/>
            </p:cNvCxnSpPr>
            <p:nvPr/>
          </p:nvCxnSpPr>
          <p:spPr>
            <a:xfrm>
              <a:off x="3415587" y="3853996"/>
              <a:ext cx="326742" cy="24892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Овал 118"/>
            <p:cNvSpPr/>
            <p:nvPr/>
          </p:nvSpPr>
          <p:spPr>
            <a:xfrm>
              <a:off x="3222156" y="3663817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3061069" y="4430328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21" name="Прямая соединительная линия 18"/>
            <p:cNvCxnSpPr>
              <a:stCxn id="119" idx="3"/>
              <a:endCxn id="116" idx="7"/>
            </p:cNvCxnSpPr>
            <p:nvPr/>
          </p:nvCxnSpPr>
          <p:spPr>
            <a:xfrm flipH="1">
              <a:off x="2905055" y="3853996"/>
              <a:ext cx="350289" cy="2557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8"/>
            <p:cNvCxnSpPr>
              <a:stCxn id="115" idx="5"/>
              <a:endCxn id="126" idx="1"/>
            </p:cNvCxnSpPr>
            <p:nvPr/>
          </p:nvCxnSpPr>
          <p:spPr>
            <a:xfrm>
              <a:off x="3902572" y="4260467"/>
              <a:ext cx="199797" cy="21231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Овал 122"/>
            <p:cNvSpPr/>
            <p:nvPr/>
          </p:nvSpPr>
          <p:spPr>
            <a:xfrm>
              <a:off x="3349101" y="443711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24" name="Прямая соединительная линия 18"/>
            <p:cNvCxnSpPr>
              <a:stCxn id="116" idx="5"/>
              <a:endCxn id="120" idx="1"/>
            </p:cNvCxnSpPr>
            <p:nvPr/>
          </p:nvCxnSpPr>
          <p:spPr>
            <a:xfrm>
              <a:off x="2905055" y="4267251"/>
              <a:ext cx="189202" cy="1957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069181" y="4440152"/>
              <a:ext cx="226619" cy="2228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2" name="Стрелка вправо 80"/>
            <p:cNvSpPr/>
            <p:nvPr/>
          </p:nvSpPr>
          <p:spPr>
            <a:xfrm>
              <a:off x="2216781" y="4148858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grpSp>
        <p:nvGrpSpPr>
          <p:cNvPr id="79912" name="Группа 79911"/>
          <p:cNvGrpSpPr/>
          <p:nvPr/>
        </p:nvGrpSpPr>
        <p:grpSpPr>
          <a:xfrm>
            <a:off x="5087888" y="1772816"/>
            <a:ext cx="6336704" cy="1516246"/>
            <a:chOff x="5087888" y="1759213"/>
            <a:chExt cx="6336704" cy="1516246"/>
          </a:xfrm>
        </p:grpSpPr>
        <p:grpSp>
          <p:nvGrpSpPr>
            <p:cNvPr id="79907" name="Группа 79906"/>
            <p:cNvGrpSpPr/>
            <p:nvPr/>
          </p:nvGrpSpPr>
          <p:grpSpPr>
            <a:xfrm>
              <a:off x="9717788" y="1956435"/>
              <a:ext cx="1706804" cy="1040517"/>
              <a:chOff x="9357748" y="1956435"/>
              <a:chExt cx="1706804" cy="1040517"/>
            </a:xfrm>
          </p:grpSpPr>
          <p:sp>
            <p:nvSpPr>
              <p:cNvPr id="158" name="Овал 157"/>
              <p:cNvSpPr/>
              <p:nvPr/>
            </p:nvSpPr>
            <p:spPr>
              <a:xfrm>
                <a:off x="10437868" y="232325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59" name="Прямая соединительная линия 18"/>
              <p:cNvCxnSpPr>
                <a:stCxn id="160" idx="5"/>
                <a:endCxn id="158" idx="1"/>
              </p:cNvCxnSpPr>
              <p:nvPr/>
            </p:nvCxnSpPr>
            <p:spPr>
              <a:xfrm>
                <a:off x="10271259" y="2146614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Овал 159"/>
              <p:cNvSpPr/>
              <p:nvPr/>
            </p:nvSpPr>
            <p:spPr>
              <a:xfrm>
                <a:off x="10077828" y="195643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cxnSp>
            <p:nvCxnSpPr>
              <p:cNvPr id="161" name="Прямая соединительная линия 18"/>
              <p:cNvCxnSpPr>
                <a:stCxn id="158" idx="3"/>
                <a:endCxn id="166" idx="7"/>
              </p:cNvCxnSpPr>
              <p:nvPr/>
            </p:nvCxnSpPr>
            <p:spPr>
              <a:xfrm flipH="1">
                <a:off x="10249871" y="2513438"/>
                <a:ext cx="221185" cy="2213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Прямая соединительная линия 18"/>
              <p:cNvCxnSpPr>
                <a:stCxn id="158" idx="5"/>
                <a:endCxn id="168" idx="1"/>
              </p:cNvCxnSpPr>
              <p:nvPr/>
            </p:nvCxnSpPr>
            <p:spPr>
              <a:xfrm>
                <a:off x="10631299" y="2513438"/>
                <a:ext cx="239822" cy="29333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Прямая соединительная линия 18"/>
              <p:cNvCxnSpPr>
                <a:stCxn id="165" idx="3"/>
                <a:endCxn id="167" idx="7"/>
              </p:cNvCxnSpPr>
              <p:nvPr/>
            </p:nvCxnSpPr>
            <p:spPr>
              <a:xfrm flipH="1">
                <a:off x="9551179" y="2521868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8"/>
              <p:cNvCxnSpPr>
                <a:stCxn id="160" idx="3"/>
                <a:endCxn id="165" idx="7"/>
              </p:cNvCxnSpPr>
              <p:nvPr/>
            </p:nvCxnSpPr>
            <p:spPr>
              <a:xfrm flipH="1">
                <a:off x="9911219" y="2146614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Овал 164"/>
              <p:cNvSpPr/>
              <p:nvPr/>
            </p:nvSpPr>
            <p:spPr>
              <a:xfrm>
                <a:off x="9717788" y="233168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6" name="Овал 165"/>
              <p:cNvSpPr/>
              <p:nvPr/>
            </p:nvSpPr>
            <p:spPr>
              <a:xfrm>
                <a:off x="10056440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67" name="Овал 166"/>
              <p:cNvSpPr/>
              <p:nvPr/>
            </p:nvSpPr>
            <p:spPr>
              <a:xfrm>
                <a:off x="9357748" y="270486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8" name="Овал 167"/>
              <p:cNvSpPr/>
              <p:nvPr/>
            </p:nvSpPr>
            <p:spPr>
              <a:xfrm>
                <a:off x="10837933" y="277414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9909" name="Группа 79908"/>
            <p:cNvGrpSpPr/>
            <p:nvPr/>
          </p:nvGrpSpPr>
          <p:grpSpPr>
            <a:xfrm>
              <a:off x="5087888" y="1969852"/>
              <a:ext cx="1306739" cy="1302928"/>
              <a:chOff x="5620861" y="1969852"/>
              <a:chExt cx="1306739" cy="1302928"/>
            </a:xfrm>
          </p:grpSpPr>
          <p:sp>
            <p:nvSpPr>
              <p:cNvPr id="169" name="Овал 168"/>
              <p:cNvSpPr/>
              <p:nvPr/>
            </p:nvSpPr>
            <p:spPr>
              <a:xfrm>
                <a:off x="6700981" y="233667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170" name="Прямая соединительная линия 18"/>
              <p:cNvCxnSpPr>
                <a:stCxn id="171" idx="5"/>
                <a:endCxn id="169" idx="1"/>
              </p:cNvCxnSpPr>
              <p:nvPr/>
            </p:nvCxnSpPr>
            <p:spPr>
              <a:xfrm>
                <a:off x="6534372" y="2160031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Овал 170"/>
              <p:cNvSpPr/>
              <p:nvPr/>
            </p:nvSpPr>
            <p:spPr>
              <a:xfrm>
                <a:off x="6340941" y="196985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172" name="Прямая соединительная линия 18"/>
              <p:cNvCxnSpPr>
                <a:stCxn id="176" idx="5"/>
                <a:endCxn id="177" idx="1"/>
              </p:cNvCxnSpPr>
              <p:nvPr/>
            </p:nvCxnSpPr>
            <p:spPr>
              <a:xfrm>
                <a:off x="6174332" y="2535285"/>
                <a:ext cx="189202" cy="18838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8"/>
              <p:cNvCxnSpPr>
                <a:stCxn id="177" idx="5"/>
                <a:endCxn id="179" idx="1"/>
              </p:cNvCxnSpPr>
              <p:nvPr/>
            </p:nvCxnSpPr>
            <p:spPr>
              <a:xfrm>
                <a:off x="6523777" y="2881224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Прямая соединительная линия 18"/>
              <p:cNvCxnSpPr>
                <a:stCxn id="176" idx="3"/>
                <a:endCxn id="178" idx="7"/>
              </p:cNvCxnSpPr>
              <p:nvPr/>
            </p:nvCxnSpPr>
            <p:spPr>
              <a:xfrm flipH="1">
                <a:off x="5814292" y="2535285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Прямая соединительная линия 18"/>
              <p:cNvCxnSpPr>
                <a:stCxn id="171" idx="3"/>
                <a:endCxn id="176" idx="7"/>
              </p:cNvCxnSpPr>
              <p:nvPr/>
            </p:nvCxnSpPr>
            <p:spPr>
              <a:xfrm flipH="1">
                <a:off x="6174332" y="2160031"/>
                <a:ext cx="199797" cy="2177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Овал 175"/>
              <p:cNvSpPr/>
              <p:nvPr/>
            </p:nvSpPr>
            <p:spPr>
              <a:xfrm>
                <a:off x="5980901" y="234510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77" name="Овал 176"/>
              <p:cNvSpPr/>
              <p:nvPr/>
            </p:nvSpPr>
            <p:spPr>
              <a:xfrm>
                <a:off x="6330346" y="2691045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78" name="Овал 177"/>
              <p:cNvSpPr/>
              <p:nvPr/>
            </p:nvSpPr>
            <p:spPr>
              <a:xfrm>
                <a:off x="5620861" y="2718283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79" name="Овал 178"/>
              <p:cNvSpPr/>
              <p:nvPr/>
            </p:nvSpPr>
            <p:spPr>
              <a:xfrm>
                <a:off x="6690386" y="30499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892" name="Выгнутая вниз стрелка 79891"/>
              <p:cNvSpPr/>
              <p:nvPr/>
            </p:nvSpPr>
            <p:spPr>
              <a:xfrm rot="13317704">
                <a:off x="6160303" y="2335801"/>
                <a:ext cx="640211" cy="23508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908" name="Группа 79907"/>
            <p:cNvGrpSpPr/>
            <p:nvPr/>
          </p:nvGrpSpPr>
          <p:grpSpPr>
            <a:xfrm>
              <a:off x="7176120" y="1759213"/>
              <a:ext cx="1666779" cy="1516246"/>
              <a:chOff x="7464152" y="1759213"/>
              <a:chExt cx="1666779" cy="1516246"/>
            </a:xfrm>
          </p:grpSpPr>
          <p:sp>
            <p:nvSpPr>
              <p:cNvPr id="94" name="Овал 93"/>
              <p:cNvSpPr/>
              <p:nvPr/>
            </p:nvSpPr>
            <p:spPr>
              <a:xfrm>
                <a:off x="8904312" y="2276872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96" name="Прямая соединительная линия 18"/>
              <p:cNvCxnSpPr>
                <a:stCxn id="98" idx="5"/>
                <a:endCxn id="94" idx="1"/>
              </p:cNvCxnSpPr>
              <p:nvPr/>
            </p:nvCxnSpPr>
            <p:spPr>
              <a:xfrm>
                <a:off x="8737703" y="2100227"/>
                <a:ext cx="199797" cy="2092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Овал 97"/>
              <p:cNvSpPr/>
              <p:nvPr/>
            </p:nvSpPr>
            <p:spPr>
              <a:xfrm>
                <a:off x="8544272" y="1910048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99" name="Прямая соединительная линия 18"/>
              <p:cNvCxnSpPr>
                <a:stCxn id="136" idx="7"/>
                <a:endCxn id="137" idx="3"/>
              </p:cNvCxnSpPr>
              <p:nvPr/>
            </p:nvCxnSpPr>
            <p:spPr>
              <a:xfrm flipV="1">
                <a:off x="8017623" y="2533388"/>
                <a:ext cx="156364" cy="1787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Прямая соединительная линия 18"/>
              <p:cNvCxnSpPr>
                <a:stCxn id="137" idx="5"/>
                <a:endCxn id="144" idx="1"/>
              </p:cNvCxnSpPr>
              <p:nvPr/>
            </p:nvCxnSpPr>
            <p:spPr>
              <a:xfrm>
                <a:off x="8334230" y="2533388"/>
                <a:ext cx="199797" cy="2013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единительная линия 18"/>
              <p:cNvCxnSpPr>
                <a:stCxn id="136" idx="3"/>
                <a:endCxn id="138" idx="7"/>
              </p:cNvCxnSpPr>
              <p:nvPr/>
            </p:nvCxnSpPr>
            <p:spPr>
              <a:xfrm flipH="1">
                <a:off x="7657583" y="2869653"/>
                <a:ext cx="199797" cy="2156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Прямая соединительная линия 18"/>
              <p:cNvCxnSpPr>
                <a:stCxn id="98" idx="3"/>
                <a:endCxn id="137" idx="7"/>
              </p:cNvCxnSpPr>
              <p:nvPr/>
            </p:nvCxnSpPr>
            <p:spPr>
              <a:xfrm flipH="1">
                <a:off x="8334230" y="2100227"/>
                <a:ext cx="243230" cy="27561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Овал 135"/>
              <p:cNvSpPr/>
              <p:nvPr/>
            </p:nvSpPr>
            <p:spPr>
              <a:xfrm>
                <a:off x="7824192" y="2679474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37" name="Овал 136"/>
              <p:cNvSpPr/>
              <p:nvPr/>
            </p:nvSpPr>
            <p:spPr>
              <a:xfrm>
                <a:off x="8140799" y="2343209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38" name="Овал 137"/>
              <p:cNvSpPr/>
              <p:nvPr/>
            </p:nvSpPr>
            <p:spPr>
              <a:xfrm>
                <a:off x="7464152" y="3052651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44" name="Овал 143"/>
              <p:cNvSpPr/>
              <p:nvPr/>
            </p:nvSpPr>
            <p:spPr>
              <a:xfrm>
                <a:off x="8500839" y="2702136"/>
                <a:ext cx="226619" cy="22280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2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90" name="Выгнутая вверх стрелка 189"/>
              <p:cNvSpPr/>
              <p:nvPr/>
            </p:nvSpPr>
            <p:spPr>
              <a:xfrm rot="18897079">
                <a:off x="7954270" y="1880182"/>
                <a:ext cx="549715" cy="307777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6" name="Стрелка вправо 80"/>
            <p:cNvSpPr/>
            <p:nvPr/>
          </p:nvSpPr>
          <p:spPr>
            <a:xfrm>
              <a:off x="6747997" y="2521612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  <p:sp>
          <p:nvSpPr>
            <p:cNvPr id="197" name="Стрелка вправо 80"/>
            <p:cNvSpPr/>
            <p:nvPr/>
          </p:nvSpPr>
          <p:spPr>
            <a:xfrm>
              <a:off x="9160779" y="2530957"/>
              <a:ext cx="356115" cy="2157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20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1887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1417638"/>
            <a:ext cx="11161240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208</a:t>
            </a:fld>
            <a:endParaRPr lang="ru-RU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1" name="Rectangle 20"/>
          <p:cNvSpPr/>
          <p:nvPr/>
        </p:nvSpPr>
        <p:spPr>
          <a:xfrm>
            <a:off x="479376" y="2996952"/>
            <a:ext cx="11161240" cy="3744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57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132856"/>
            <a:ext cx="5391862" cy="417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92762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22" name="Rectangle 21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Rectangle 22"/>
          <p:cNvSpPr/>
          <p:nvPr/>
        </p:nvSpPr>
        <p:spPr>
          <a:xfrm>
            <a:off x="3503712" y="1417638"/>
            <a:ext cx="8136904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25311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367808" y="1417638"/>
            <a:ext cx="7272808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8949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955470" y="1417638"/>
            <a:ext cx="6685146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68534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09022" y="1417638"/>
            <a:ext cx="5531593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5740386" y="2468880"/>
            <a:ext cx="5900230" cy="4272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4086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384528" y="1417638"/>
            <a:ext cx="5256087" cy="5323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442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3068960"/>
            <a:ext cx="11161240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52786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3068960"/>
            <a:ext cx="907300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836707"/>
            <a:ext cx="11161240" cy="1904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8211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07768" y="3068960"/>
            <a:ext cx="7632848" cy="3672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0987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4282282" y="3019078"/>
            <a:ext cx="6494238" cy="321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91068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646130" y="3035140"/>
            <a:ext cx="62117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42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2658616"/>
            <a:ext cx="5391862" cy="3650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1361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5892998" y="3019078"/>
            <a:ext cx="374441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50032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53338" y="2917651"/>
            <a:ext cx="4043262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910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576266"/>
            <a:ext cx="11161240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7481885" y="2928352"/>
            <a:ext cx="4461905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75999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9376" y="4715375"/>
            <a:ext cx="11161240" cy="2025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9688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67608" y="4576266"/>
            <a:ext cx="90730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26599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67808" y="4576266"/>
            <a:ext cx="7272808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3470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15880" y="4576266"/>
            <a:ext cx="6624736" cy="2165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048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АВЛ дерева</a:t>
            </a:r>
          </a:p>
        </p:txBody>
      </p:sp>
      <p:pic>
        <p:nvPicPr>
          <p:cNvPr id="92162" name="Picture 3" descr="ris77_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51088" y="1412130"/>
            <a:ext cx="6913562" cy="5329238"/>
          </a:xfrm>
          <a:effectLst>
            <a:softEdge rad="0"/>
          </a:effectLst>
        </p:spPr>
      </p:pic>
      <p:sp>
        <p:nvSpPr>
          <p:cNvPr id="4" name="Прямоугольник 3"/>
          <p:cNvSpPr/>
          <p:nvPr/>
        </p:nvSpPr>
        <p:spPr>
          <a:xfrm>
            <a:off x="3241724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+7</a:t>
            </a:r>
          </a:p>
        </p:txBody>
      </p:sp>
      <p:sp>
        <p:nvSpPr>
          <p:cNvPr id="5" name="Выгнутая вниз стрелка 4"/>
          <p:cNvSpPr/>
          <p:nvPr/>
        </p:nvSpPr>
        <p:spPr>
          <a:xfrm rot="15030737">
            <a:off x="4285743" y="16848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892998" y="249289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+2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91544" y="3618036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+1</a:t>
            </a:r>
          </a:p>
        </p:txBody>
      </p:sp>
      <p:sp>
        <p:nvSpPr>
          <p:cNvPr id="6" name="Выгнутая вверх стрелка 5"/>
          <p:cNvSpPr/>
          <p:nvPr/>
        </p:nvSpPr>
        <p:spPr>
          <a:xfrm rot="17723969">
            <a:off x="3685697" y="3720268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436617" y="4050084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+3</a:t>
            </a:r>
          </a:p>
        </p:txBody>
      </p:sp>
      <p:sp>
        <p:nvSpPr>
          <p:cNvPr id="14" name="Выгнутая вниз стрелка 13"/>
          <p:cNvSpPr/>
          <p:nvPr/>
        </p:nvSpPr>
        <p:spPr>
          <a:xfrm rot="17157100">
            <a:off x="4580917" y="5432100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 rot="17723969">
            <a:off x="7022609" y="3288220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91544" y="5661248"/>
            <a:ext cx="41902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+6</a:t>
            </a:r>
          </a:p>
        </p:txBody>
      </p:sp>
      <p:sp>
        <p:nvSpPr>
          <p:cNvPr id="17" name="Выгнутая вверх стрелка 16"/>
          <p:cNvSpPr/>
          <p:nvPr/>
        </p:nvSpPr>
        <p:spPr>
          <a:xfrm rot="17874904">
            <a:off x="4124287" y="6024524"/>
            <a:ext cx="720080" cy="3711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ыгнутая вниз стрелка 17"/>
          <p:cNvSpPr/>
          <p:nvPr/>
        </p:nvSpPr>
        <p:spPr>
          <a:xfrm rot="17157100">
            <a:off x="6946144" y="4087442"/>
            <a:ext cx="751792" cy="35732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0041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  <a:p>
            <a:r>
              <a:rPr lang="ru-RU" dirty="0"/>
              <a:t>Дерево, поддерево и другие определения</a:t>
            </a:r>
          </a:p>
          <a:p>
            <a:pPr lvl="1"/>
            <a:r>
              <a:rPr lang="ru-RU" dirty="0"/>
              <a:t>Основные свойства</a:t>
            </a:r>
          </a:p>
          <a:p>
            <a:r>
              <a:rPr lang="ru-RU" dirty="0"/>
              <a:t>Обходы деревьев</a:t>
            </a:r>
          </a:p>
          <a:p>
            <a:pPr lvl="1"/>
            <a:r>
              <a:rPr lang="ru-RU" dirty="0"/>
              <a:t>В ширину, в глубину, связь с выражениями</a:t>
            </a:r>
          </a:p>
          <a:p>
            <a:r>
              <a:rPr lang="ru-RU" dirty="0"/>
              <a:t>Дерево двоичного поиска</a:t>
            </a:r>
          </a:p>
          <a:p>
            <a:r>
              <a:rPr lang="ru-RU" dirty="0"/>
              <a:t>АВЛ деревья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64005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дерева</a:t>
            </a:r>
            <a:br>
              <a:rPr lang="ru-RU" dirty="0"/>
            </a:br>
            <a:r>
              <a:rPr lang="ru-RU" dirty="0"/>
              <a:t>синтаксического разбора выражения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/>
              <a:t>дерево(переменная) = переменная</a:t>
            </a:r>
          </a:p>
          <a:p>
            <a:pPr>
              <a:defRPr/>
            </a:pPr>
            <a:r>
              <a:rPr lang="ru-RU" dirty="0"/>
              <a:t>дерево(константа) = константа</a:t>
            </a:r>
          </a:p>
          <a:p>
            <a:pPr>
              <a:defRPr/>
            </a:pPr>
            <a:r>
              <a:rPr lang="ru-RU" dirty="0"/>
              <a:t>дерево(в1 оп в2) = Т</a:t>
            </a:r>
          </a:p>
          <a:p>
            <a:pPr lvl="1">
              <a:defRPr/>
            </a:pPr>
            <a:r>
              <a:rPr lang="ru-RU" dirty="0"/>
              <a:t>корень Т = оп</a:t>
            </a:r>
          </a:p>
          <a:p>
            <a:pPr lvl="1">
              <a:defRPr/>
            </a:pPr>
            <a:r>
              <a:rPr lang="ru-RU" dirty="0"/>
              <a:t>левое поддерево Т = дерево(в1)</a:t>
            </a:r>
          </a:p>
          <a:p>
            <a:pPr lvl="1">
              <a:defRPr/>
            </a:pPr>
            <a:r>
              <a:rPr lang="ru-RU" dirty="0"/>
              <a:t>правое поддерево Т = дерево(в2)</a:t>
            </a:r>
          </a:p>
          <a:p>
            <a:pPr marL="0" indent="0"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229</a:t>
            </a:fld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4437112"/>
            <a:ext cx="5391862" cy="1872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747744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бинарных деревьев с помощью указателей</a:t>
            </a:r>
          </a:p>
        </p:txBody>
      </p:sp>
      <p:sp>
        <p:nvSpPr>
          <p:cNvPr id="59393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</a:t>
            </a:r>
            <a:r>
              <a:rPr lang="ru-RU" sz="2400" dirty="0">
                <a:latin typeface="+mj-lt"/>
                <a:cs typeface="Consolas" pitchFamily="49" charset="0"/>
              </a:rPr>
              <a:t>с</a:t>
            </a:r>
            <a:r>
              <a:rPr lang="en-US" sz="2400" dirty="0">
                <a:latin typeface="+mj-lt"/>
                <a:cs typeface="Consolas" pitchFamily="49" charset="0"/>
              </a:rPr>
              <a:t>t 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T data;</a:t>
            </a:r>
            <a:r>
              <a:rPr lang="ru-RU" sz="2400" dirty="0">
                <a:latin typeface="+mj-lt"/>
                <a:cs typeface="Consolas" pitchFamily="49" charset="0"/>
              </a:rPr>
              <a:t>			</a:t>
            </a:r>
            <a:r>
              <a:rPr lang="en-US" sz="2400" dirty="0">
                <a:latin typeface="+mj-lt"/>
                <a:cs typeface="Consolas" pitchFamily="49" charset="0"/>
              </a:rPr>
              <a:t>//</a:t>
            </a:r>
            <a:r>
              <a:rPr lang="ru-RU" sz="2400" dirty="0">
                <a:latin typeface="+mj-lt"/>
                <a:cs typeface="Consolas" pitchFamily="49" charset="0"/>
              </a:rPr>
              <a:t> данные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*left;</a:t>
            </a:r>
            <a:r>
              <a:rPr lang="ru-RU" sz="2400" dirty="0">
                <a:latin typeface="+mj-lt"/>
                <a:cs typeface="Consolas" pitchFamily="49" charset="0"/>
              </a:rPr>
              <a:t>	// левое п/дерево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ru-RU" sz="2400" dirty="0">
                <a:cs typeface="Consolas" pitchFamily="49" charset="0"/>
              </a:rPr>
              <a:t>	</a:t>
            </a:r>
            <a:r>
              <a:rPr lang="en-US" sz="2400" dirty="0" err="1">
                <a:cs typeface="Consolas" pitchFamily="49" charset="0"/>
              </a:rPr>
              <a:t>struct</a:t>
            </a:r>
            <a:r>
              <a:rPr lang="en-US" sz="2400" dirty="0"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cs typeface="Consolas" pitchFamily="49" charset="0"/>
              </a:rPr>
              <a:t> *right;</a:t>
            </a:r>
            <a:r>
              <a:rPr lang="ru-RU" sz="2400" dirty="0">
                <a:cs typeface="Consolas" pitchFamily="49" charset="0"/>
              </a:rPr>
              <a:t>	// правое п/дерево</a:t>
            </a:r>
            <a:br>
              <a:rPr lang="en-US" sz="2400" dirty="0"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struct</a:t>
            </a:r>
            <a:r>
              <a:rPr lang="en-US" sz="2400" dirty="0">
                <a:latin typeface="+mj-lt"/>
                <a:cs typeface="Consolas" pitchFamily="49" charset="0"/>
              </a:rPr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*root;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tree_t</a:t>
            </a:r>
            <a:r>
              <a:rPr lang="en-US" sz="2400" dirty="0"/>
              <a:t>			</a:t>
            </a:r>
            <a:r>
              <a:rPr lang="en-US" sz="2400" dirty="0" err="1"/>
              <a:t>tree_t</a:t>
            </a:r>
            <a:r>
              <a:rPr lang="en-US" sz="2400" dirty="0"/>
              <a:t>;</a:t>
            </a:r>
          </a:p>
          <a:p>
            <a:pPr marL="68580" indent="0">
              <a:buNone/>
            </a:pPr>
            <a:r>
              <a:rPr lang="en-US" sz="2400" dirty="0" err="1"/>
              <a:t>typedef</a:t>
            </a:r>
            <a:r>
              <a:rPr lang="en-US" sz="2400" dirty="0"/>
              <a:t>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	*	</a:t>
            </a:r>
            <a:r>
              <a:rPr lang="en-US" sz="2400" dirty="0" err="1">
                <a:cs typeface="Consolas" pitchFamily="49" charset="0"/>
              </a:rPr>
              <a:t>place_t</a:t>
            </a:r>
            <a:r>
              <a:rPr lang="en-US" sz="2400" dirty="0"/>
              <a:t>;</a:t>
            </a: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230</a:t>
            </a:fld>
            <a:endParaRPr lang="ru-RU"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438400" y="1231300"/>
            <a:ext cx="7772400" cy="914400"/>
          </a:xfrm>
        </p:spPr>
        <p:txBody>
          <a:bodyPr/>
          <a:lstStyle/>
          <a:p>
            <a:endParaRPr lang="ru-RU"/>
          </a:p>
        </p:txBody>
      </p:sp>
      <p:sp>
        <p:nvSpPr>
          <p:cNvPr id="30721" name="Rectangle 3"/>
          <p:cNvSpPr>
            <a:spLocks noGrp="1"/>
          </p:cNvSpPr>
          <p:nvPr>
            <p:ph idx="1"/>
          </p:nvPr>
        </p:nvSpPr>
        <p:spPr>
          <a:xfrm>
            <a:off x="2438400" y="1999584"/>
            <a:ext cx="7772400" cy="45720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/>
              <a:t> </a:t>
            </a:r>
            <a:endParaRPr lang="ru-RU"/>
          </a:p>
        </p:txBody>
      </p:sp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3553" y="835868"/>
            <a:ext cx="8424863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109139" y="3280229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65969" y="4037752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2*i+1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2905" y="4443819"/>
            <a:ext cx="7168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2*i+2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96200" y="5300365"/>
            <a:ext cx="128240" cy="276999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95800" y="5575528"/>
            <a:ext cx="1146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i-1) div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231</a:t>
            </a:fld>
            <a:endParaRPr lang="ru-RU"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представления с помощью массива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756144"/>
              </p:ext>
            </p:extLst>
          </p:nvPr>
        </p:nvGraphicFramePr>
        <p:xfrm>
          <a:off x="2135560" y="2924944"/>
          <a:ext cx="8352928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4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A[0]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A[2]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A[3]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A[4]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A[5]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A[6]</a:t>
                      </a:r>
                      <a:endParaRPr lang="ru-RU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A[7]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A[8]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A[9]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A[10]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A[11]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A[12]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A[13]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A[14]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20650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Скобочное представление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68580" indent="0">
              <a:buNone/>
              <a:defRPr/>
            </a:pPr>
            <a:r>
              <a:rPr lang="ru-RU" dirty="0">
                <a:solidFill>
                  <a:srgbClr val="FFC000"/>
                </a:solidFill>
                <a:cs typeface="Times New Roman" pitchFamily="18" charset="0"/>
              </a:rPr>
              <a:t>Левое и правое скобочные представления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(Т) и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дерева Т строятся по следующим рекурсивным правилам</a:t>
            </a: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>
                <a:cs typeface="Times New Roman" pitchFamily="18" charset="0"/>
              </a:rPr>
              <a:t>Если корнем дерева Т служит вершина а, не имеющая прямых потомков, то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	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(Т) =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(T</a:t>
            </a:r>
            <a:r>
              <a:rPr lang="ru-RU" dirty="0">
                <a:cs typeface="Times New Roman" pitchFamily="18" charset="0"/>
              </a:rPr>
              <a:t>) = а</a:t>
            </a:r>
            <a:endParaRPr lang="en-US" dirty="0">
              <a:cs typeface="Times New Roman" pitchFamily="18" charset="0"/>
            </a:endParaRPr>
          </a:p>
          <a:p>
            <a:pPr marL="582930" indent="-514350">
              <a:buFont typeface="+mj-lt"/>
              <a:buAutoNum type="arabicPeriod"/>
              <a:defRPr/>
            </a:pPr>
            <a:r>
              <a:rPr lang="ru-RU" dirty="0">
                <a:cs typeface="Times New Roman" pitchFamily="18" charset="0"/>
              </a:rPr>
              <a:t>Если корнем дерева Т служит вершина а с поддеревьями 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, Т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, . . ., 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 расположенными в этом порядке (их корни — прямые потомки вершины а), то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ru-RU" dirty="0">
                <a:cs typeface="Times New Roman" pitchFamily="18" charset="0"/>
              </a:rPr>
              <a:t>(Т) = а</a:t>
            </a:r>
            <a:r>
              <a:rPr lang="en-US" dirty="0">
                <a:cs typeface="Times New Roman" pitchFamily="18" charset="0"/>
              </a:rPr>
              <a:t>(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(T</a:t>
            </a:r>
            <a:r>
              <a:rPr lang="en-US" baseline="-25000" dirty="0">
                <a:cs typeface="Times New Roman" pitchFamily="18" charset="0"/>
              </a:rPr>
              <a:t>1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u-RU" dirty="0">
                <a:cs typeface="Times New Roman" pitchFamily="18" charset="0"/>
              </a:rPr>
              <a:t>,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en-US" dirty="0">
                <a:cs typeface="Times New Roman" pitchFamily="18" charset="0"/>
              </a:rPr>
              <a:t>)</a:t>
            </a:r>
            <a:r>
              <a:rPr lang="ru-RU" dirty="0">
                <a:cs typeface="Times New Roman" pitchFamily="18" charset="0"/>
              </a:rPr>
              <a:t> , . . ., </a:t>
            </a:r>
            <a:r>
              <a:rPr lang="en-US" dirty="0" err="1">
                <a:cs typeface="Times New Roman" pitchFamily="18" charset="0"/>
              </a:rPr>
              <a:t>Lrep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br>
              <a:rPr lang="ru-RU" dirty="0">
                <a:cs typeface="Times New Roman" pitchFamily="18" charset="0"/>
              </a:rPr>
            </a:br>
            <a:r>
              <a:rPr lang="ru-RU" dirty="0">
                <a:cs typeface="Times New Roman" pitchFamily="18" charset="0"/>
              </a:rPr>
              <a:t>	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(Т) = (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(Т</a:t>
            </a:r>
            <a:r>
              <a:rPr lang="ru-RU" baseline="-25000" dirty="0">
                <a:cs typeface="Times New Roman" pitchFamily="18" charset="0"/>
              </a:rPr>
              <a:t>1</a:t>
            </a:r>
            <a:r>
              <a:rPr lang="ru-RU" dirty="0">
                <a:cs typeface="Times New Roman" pitchFamily="18" charset="0"/>
              </a:rPr>
              <a:t>),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ru-RU" dirty="0">
                <a:cs typeface="Times New Roman" pitchFamily="18" charset="0"/>
              </a:rPr>
              <a:t>(</a:t>
            </a:r>
            <a:r>
              <a:rPr lang="en-US" dirty="0">
                <a:cs typeface="Times New Roman" pitchFamily="18" charset="0"/>
              </a:rPr>
              <a:t>T</a:t>
            </a:r>
            <a:r>
              <a:rPr lang="ru-RU" baseline="-25000" dirty="0">
                <a:cs typeface="Times New Roman" pitchFamily="18" charset="0"/>
              </a:rPr>
              <a:t>2</a:t>
            </a:r>
            <a:r>
              <a:rPr lang="ru-RU" dirty="0">
                <a:cs typeface="Times New Roman" pitchFamily="18" charset="0"/>
              </a:rPr>
              <a:t>), . . .,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err="1">
                <a:cs typeface="Times New Roman" pitchFamily="18" charset="0"/>
              </a:rPr>
              <a:t>Rrep</a:t>
            </a:r>
            <a:r>
              <a:rPr lang="en-US" dirty="0">
                <a:cs typeface="Times New Roman" pitchFamily="18" charset="0"/>
              </a:rPr>
              <a:t> (</a:t>
            </a:r>
            <a:r>
              <a:rPr lang="ru-RU" dirty="0">
                <a:cs typeface="Times New Roman" pitchFamily="18" charset="0"/>
              </a:rPr>
              <a:t>Т</a:t>
            </a:r>
            <a:r>
              <a:rPr lang="en-US" baseline="-25000" dirty="0"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))</a:t>
            </a:r>
            <a:r>
              <a:rPr lang="ru-RU" dirty="0">
                <a:cs typeface="Times New Roman" pitchFamily="18" charset="0"/>
              </a:rPr>
              <a:t>а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233</a:t>
            </a:fld>
            <a:endParaRPr lang="ru-RU"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скобочного представления неориентированного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Lrep</a:t>
            </a:r>
            <a:r>
              <a:rPr lang="en-US" dirty="0"/>
              <a:t>(T) = b ( h ( a, j ( d ) ), i ( k ( e, f, g ), l ) )</a:t>
            </a:r>
          </a:p>
          <a:p>
            <a:pPr eaLnBrk="1" hangingPunct="1"/>
            <a:r>
              <a:rPr lang="en-US" dirty="0" err="1"/>
              <a:t>Rrep</a:t>
            </a:r>
            <a:r>
              <a:rPr lang="en-US" dirty="0"/>
              <a:t>(T) = ( ( a, ( d ) j ) h, ( ( e, f, g ) k, l ) i ) b</a:t>
            </a:r>
            <a:endParaRPr lang="ru-RU" dirty="0"/>
          </a:p>
        </p:txBody>
      </p:sp>
      <p:sp>
        <p:nvSpPr>
          <p:cNvPr id="23" name="Объект 2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24" name="Группа 23"/>
          <p:cNvGrpSpPr/>
          <p:nvPr/>
        </p:nvGrpSpPr>
        <p:grpSpPr>
          <a:xfrm>
            <a:off x="6461124" y="2005806"/>
            <a:ext cx="4857751" cy="3714751"/>
            <a:chOff x="3452813" y="1586458"/>
            <a:chExt cx="4857751" cy="3714751"/>
          </a:xfrm>
        </p:grpSpPr>
        <p:sp>
          <p:nvSpPr>
            <p:cNvPr id="4" name="Овал 3"/>
            <p:cNvSpPr/>
            <p:nvPr/>
          </p:nvSpPr>
          <p:spPr>
            <a:xfrm>
              <a:off x="5524500" y="158645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5" name="Овал 4"/>
            <p:cNvSpPr/>
            <p:nvPr/>
          </p:nvSpPr>
          <p:spPr>
            <a:xfrm>
              <a:off x="69532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095750" y="2372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7" name="Овал 6"/>
            <p:cNvSpPr/>
            <p:nvPr/>
          </p:nvSpPr>
          <p:spPr>
            <a:xfrm>
              <a:off x="4881563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8" name="Овал 7"/>
            <p:cNvSpPr/>
            <p:nvPr/>
          </p:nvSpPr>
          <p:spPr>
            <a:xfrm>
              <a:off x="6453188" y="3586708"/>
              <a:ext cx="500062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9" name="Овал 8"/>
            <p:cNvSpPr/>
            <p:nvPr/>
          </p:nvSpPr>
          <p:spPr>
            <a:xfrm>
              <a:off x="7810501" y="3586708"/>
              <a:ext cx="500063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5810250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10063" y="4658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6596063" y="4801146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3452813" y="3515271"/>
              <a:ext cx="571500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14" name="Прямая соединительная линия 13"/>
            <p:cNvCxnSpPr>
              <a:stCxn id="4" idx="3"/>
              <a:endCxn id="6" idx="0"/>
            </p:cNvCxnSpPr>
            <p:nvPr/>
          </p:nvCxnSpPr>
          <p:spPr>
            <a:xfrm rot="5400000">
              <a:off x="4815682" y="1579314"/>
              <a:ext cx="358775" cy="12271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>
              <a:stCxn id="4" idx="5"/>
              <a:endCxn id="5" idx="1"/>
            </p:cNvCxnSpPr>
            <p:nvPr/>
          </p:nvCxnSpPr>
          <p:spPr>
            <a:xfrm rot="16200000" flipH="1">
              <a:off x="6308726" y="1716633"/>
              <a:ext cx="431800" cy="1025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stCxn id="6" idx="5"/>
              <a:endCxn id="7" idx="0"/>
            </p:cNvCxnSpPr>
            <p:nvPr/>
          </p:nvCxnSpPr>
          <p:spPr>
            <a:xfrm rot="16200000" flipH="1">
              <a:off x="4463257" y="2919165"/>
              <a:ext cx="787400" cy="547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>
              <a:stCxn id="5" idx="3"/>
              <a:endCxn id="8" idx="0"/>
            </p:cNvCxnSpPr>
            <p:nvPr/>
          </p:nvCxnSpPr>
          <p:spPr>
            <a:xfrm rot="5400000">
              <a:off x="6477001" y="3026321"/>
              <a:ext cx="787400" cy="3333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>
              <a:stCxn id="5" idx="5"/>
              <a:endCxn id="9" idx="0"/>
            </p:cNvCxnSpPr>
            <p:nvPr/>
          </p:nvCxnSpPr>
          <p:spPr>
            <a:xfrm rot="16200000" flipH="1">
              <a:off x="7357269" y="2882652"/>
              <a:ext cx="787400" cy="6207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единительная линия 18"/>
            <p:cNvCxnSpPr>
              <a:stCxn id="7" idx="3"/>
              <a:endCxn id="11" idx="0"/>
            </p:cNvCxnSpPr>
            <p:nvPr/>
          </p:nvCxnSpPr>
          <p:spPr>
            <a:xfrm rot="5400000">
              <a:off x="4452939" y="4156621"/>
              <a:ext cx="644525" cy="3587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8" idx="3"/>
              <a:endCxn id="10" idx="0"/>
            </p:cNvCxnSpPr>
            <p:nvPr/>
          </p:nvCxnSpPr>
          <p:spPr>
            <a:xfrm rot="5400000">
              <a:off x="5917407" y="4192339"/>
              <a:ext cx="787400" cy="4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8" idx="4"/>
              <a:endCxn id="12" idx="0"/>
            </p:cNvCxnSpPr>
            <p:nvPr/>
          </p:nvCxnSpPr>
          <p:spPr>
            <a:xfrm rot="16200000" flipH="1">
              <a:off x="6435726" y="4355058"/>
              <a:ext cx="714375" cy="17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6" idx="3"/>
              <a:endCxn id="13" idx="0"/>
            </p:cNvCxnSpPr>
            <p:nvPr/>
          </p:nvCxnSpPr>
          <p:spPr>
            <a:xfrm rot="5400000">
              <a:off x="3601245" y="2936627"/>
              <a:ext cx="715962" cy="441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26" name="TextBox 22"/>
            <p:cNvSpPr txBox="1">
              <a:spLocks noChangeArrowheads="1"/>
            </p:cNvSpPr>
            <p:nvPr/>
          </p:nvSpPr>
          <p:spPr bwMode="auto">
            <a:xfrm>
              <a:off x="5667375" y="1586458"/>
              <a:ext cx="3556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b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7" name="TextBox 23"/>
            <p:cNvSpPr txBox="1">
              <a:spLocks noChangeArrowheads="1"/>
            </p:cNvSpPr>
            <p:nvPr/>
          </p:nvSpPr>
          <p:spPr bwMode="auto">
            <a:xfrm>
              <a:off x="4238625" y="2443708"/>
              <a:ext cx="3492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h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8" name="TextBox 24"/>
            <p:cNvSpPr txBox="1">
              <a:spLocks noChangeArrowheads="1"/>
            </p:cNvSpPr>
            <p:nvPr/>
          </p:nvSpPr>
          <p:spPr bwMode="auto">
            <a:xfrm>
              <a:off x="7096125" y="2372271"/>
              <a:ext cx="26035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i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29" name="TextBox 25"/>
            <p:cNvSpPr txBox="1">
              <a:spLocks noChangeArrowheads="1"/>
            </p:cNvSpPr>
            <p:nvPr/>
          </p:nvSpPr>
          <p:spPr bwMode="auto">
            <a:xfrm>
              <a:off x="4953001" y="3586708"/>
              <a:ext cx="26352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j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0" name="TextBox 26"/>
            <p:cNvSpPr txBox="1">
              <a:spLocks noChangeArrowheads="1"/>
            </p:cNvSpPr>
            <p:nvPr/>
          </p:nvSpPr>
          <p:spPr bwMode="auto">
            <a:xfrm>
              <a:off x="6524625" y="3586708"/>
              <a:ext cx="338138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k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1" name="TextBox 27"/>
            <p:cNvSpPr txBox="1">
              <a:spLocks noChangeArrowheads="1"/>
            </p:cNvSpPr>
            <p:nvPr/>
          </p:nvSpPr>
          <p:spPr bwMode="auto">
            <a:xfrm>
              <a:off x="7881938" y="3586708"/>
              <a:ext cx="26035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l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2" name="TextBox 28"/>
            <p:cNvSpPr txBox="1">
              <a:spLocks noChangeArrowheads="1"/>
            </p:cNvSpPr>
            <p:nvPr/>
          </p:nvSpPr>
          <p:spPr bwMode="auto">
            <a:xfrm>
              <a:off x="4452939" y="4729708"/>
              <a:ext cx="346075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d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3" name="TextBox 29"/>
            <p:cNvSpPr txBox="1">
              <a:spLocks noChangeArrowheads="1"/>
            </p:cNvSpPr>
            <p:nvPr/>
          </p:nvSpPr>
          <p:spPr bwMode="auto">
            <a:xfrm>
              <a:off x="5881688" y="4801146"/>
              <a:ext cx="334962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e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4" name="TextBox 30"/>
            <p:cNvSpPr txBox="1">
              <a:spLocks noChangeArrowheads="1"/>
            </p:cNvSpPr>
            <p:nvPr/>
          </p:nvSpPr>
          <p:spPr bwMode="auto">
            <a:xfrm>
              <a:off x="6738939" y="4801146"/>
              <a:ext cx="2825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f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47135" name="TextBox 31"/>
            <p:cNvSpPr txBox="1">
              <a:spLocks noChangeArrowheads="1"/>
            </p:cNvSpPr>
            <p:nvPr/>
          </p:nvSpPr>
          <p:spPr bwMode="auto">
            <a:xfrm>
              <a:off x="3524251" y="3515271"/>
              <a:ext cx="346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a</a:t>
              </a:r>
              <a:endParaRPr lang="ru-RU" sz="2400" b="1" i="1">
                <a:latin typeface="Calibri" pitchFamily="34" charset="0"/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7381875" y="4729708"/>
              <a:ext cx="571500" cy="5000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2400"/>
            </a:p>
          </p:txBody>
        </p:sp>
        <p:cxnSp>
          <p:nvCxnSpPr>
            <p:cNvPr id="34" name="Прямая соединительная линия 33"/>
            <p:cNvCxnSpPr>
              <a:stCxn id="8" idx="5"/>
              <a:endCxn id="33" idx="0"/>
            </p:cNvCxnSpPr>
            <p:nvPr/>
          </p:nvCxnSpPr>
          <p:spPr>
            <a:xfrm rot="16200000" flipH="1">
              <a:off x="6915944" y="3978027"/>
              <a:ext cx="715963" cy="78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38" name="TextBox 34"/>
            <p:cNvSpPr txBox="1">
              <a:spLocks noChangeArrowheads="1"/>
            </p:cNvSpPr>
            <p:nvPr/>
          </p:nvSpPr>
          <p:spPr bwMode="auto">
            <a:xfrm>
              <a:off x="7453314" y="4729708"/>
              <a:ext cx="319087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 b="1" i="1">
                  <a:latin typeface="Calibri" pitchFamily="34" charset="0"/>
                </a:rPr>
                <a:t>g</a:t>
              </a:r>
              <a:endParaRPr lang="ru-RU" sz="2400" b="1" i="1">
                <a:latin typeface="Calibri" pitchFamily="34" charset="0"/>
              </a:endParaRPr>
            </a:p>
          </p:txBody>
        </p:sp>
      </p:grp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234</a:t>
            </a:fld>
            <a:endParaRPr lang="ru-RU"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печати левого скобочного представления двоичного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tree_t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</a:t>
            </a:r>
            <a:r>
              <a:rPr lang="en-US" sz="2400" dirty="0" err="1">
                <a:latin typeface="+mj-lt"/>
                <a:cs typeface="Consolas" pitchFamily="49" charset="0"/>
              </a:rPr>
              <a:t>t.root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sz="2400" dirty="0">
              <a:latin typeface="+mj-lt"/>
              <a:cs typeface="Consolas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en-US" sz="2400" dirty="0">
                <a:latin typeface="+mj-lt"/>
                <a:cs typeface="Consolas" pitchFamily="49" charset="0"/>
              </a:rPr>
              <a:t>void 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	(</a:t>
            </a:r>
            <a:r>
              <a:rPr lang="en-US" sz="2400" dirty="0" err="1">
                <a:latin typeface="+mj-lt"/>
                <a:cs typeface="Consolas" pitchFamily="49" charset="0"/>
              </a:rPr>
              <a:t>place_t</a:t>
            </a:r>
            <a:r>
              <a:rPr lang="en-US" sz="2400" dirty="0">
                <a:latin typeface="+mj-lt"/>
                <a:cs typeface="Consolas" pitchFamily="49" charset="0"/>
              </a:rPr>
              <a:t> t)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{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if (t</a:t>
            </a:r>
            <a:r>
              <a:rPr lang="ru-RU" sz="2400" dirty="0">
                <a:latin typeface="+mj-lt"/>
                <a:cs typeface="Consolas" pitchFamily="49" charset="0"/>
              </a:rPr>
              <a:t> == </a:t>
            </a:r>
            <a:r>
              <a:rPr lang="en-US" sz="2400" dirty="0">
                <a:latin typeface="+mj-lt"/>
                <a:cs typeface="Consolas" pitchFamily="49" charset="0"/>
              </a:rPr>
              <a:t>end()) return;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"%d("</a:t>
            </a:r>
            <a:r>
              <a:rPr lang="en-US" sz="2400" dirty="0">
                <a:latin typeface="+mj-lt"/>
                <a:cs typeface="Consolas" pitchFamily="49" charset="0"/>
              </a:rPr>
              <a:t>, </a:t>
            </a:r>
            <a:r>
              <a:rPr lang="en-US" sz="2400" dirty="0" err="1">
                <a:latin typeface="+mj-lt"/>
                <a:cs typeface="Consolas" pitchFamily="49" charset="0"/>
              </a:rPr>
              <a:t>getval</a:t>
            </a:r>
            <a:r>
              <a:rPr lang="en-US" sz="2400" dirty="0">
                <a:latin typeface="+mj-lt"/>
                <a:cs typeface="Consolas" pitchFamily="49" charset="0"/>
              </a:rPr>
              <a:t>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print_Lrep_body</a:t>
            </a:r>
            <a:r>
              <a:rPr lang="en-US" sz="2400" dirty="0">
                <a:latin typeface="+mj-lt"/>
                <a:cs typeface="Consolas" pitchFamily="49" charset="0"/>
              </a:rPr>
              <a:t>	(left(t));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print_Lrep_</a:t>
            </a:r>
            <a:r>
              <a:rPr lang="en-US" sz="2400" dirty="0" err="1">
                <a:cs typeface="Consolas" pitchFamily="49" charset="0"/>
              </a:rPr>
              <a:t>body</a:t>
            </a:r>
            <a:r>
              <a:rPr lang="en-US" sz="2400" dirty="0">
                <a:cs typeface="Consolas" pitchFamily="49" charset="0"/>
              </a:rPr>
              <a:t>	</a:t>
            </a:r>
            <a:r>
              <a:rPr lang="en-US" sz="2400" dirty="0">
                <a:latin typeface="+mj-lt"/>
                <a:cs typeface="Consolas" pitchFamily="49" charset="0"/>
              </a:rPr>
              <a:t>(right(t));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	</a:t>
            </a:r>
            <a:r>
              <a:rPr lang="en-US" sz="2400" dirty="0" err="1">
                <a:latin typeface="+mj-lt"/>
                <a:cs typeface="Consolas" pitchFamily="49" charset="0"/>
              </a:rPr>
              <a:t>printf</a:t>
            </a:r>
            <a:r>
              <a:rPr lang="en-US" sz="2400" dirty="0">
                <a:latin typeface="+mj-lt"/>
                <a:cs typeface="Consolas" pitchFamily="49" charset="0"/>
              </a:rPr>
              <a:t>			(</a:t>
            </a:r>
            <a:r>
              <a:rPr lang="en-US" sz="2400" dirty="0">
                <a:solidFill>
                  <a:srgbClr val="FFC000"/>
                </a:solidFill>
                <a:latin typeface="+mj-lt"/>
                <a:cs typeface="Consolas" pitchFamily="49" charset="0"/>
              </a:rPr>
              <a:t>")"</a:t>
            </a:r>
            <a:r>
              <a:rPr lang="en-US" sz="2400" dirty="0">
                <a:latin typeface="+mj-lt"/>
                <a:cs typeface="Consolas" pitchFamily="49" charset="0"/>
              </a:rPr>
              <a:t>);</a:t>
            </a:r>
            <a:br>
              <a:rPr lang="en-US" sz="2400" dirty="0">
                <a:latin typeface="+mj-lt"/>
                <a:cs typeface="Consolas" pitchFamily="49" charset="0"/>
              </a:rPr>
            </a:br>
            <a:r>
              <a:rPr lang="en-US" sz="2400" dirty="0">
                <a:latin typeface="+mj-lt"/>
                <a:cs typeface="Consolas" pitchFamily="49" charset="0"/>
              </a:rPr>
              <a:t>}</a:t>
            </a:r>
            <a:endParaRPr lang="ru-RU" sz="2400" dirty="0">
              <a:latin typeface="+mj-lt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235</a:t>
            </a:fld>
            <a:endParaRPr lang="ru-RU"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Представление дерева списком прямых предков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ru-RU" dirty="0">
                <a:cs typeface="Times New Roman" pitchFamily="18" charset="0"/>
              </a:rPr>
              <a:t>Вершины дерева нумеруются числами от 1 до </a:t>
            </a:r>
            <a:r>
              <a:rPr lang="en-US" dirty="0">
                <a:cs typeface="Times New Roman" pitchFamily="18" charset="0"/>
              </a:rPr>
              <a:t>n</a:t>
            </a:r>
            <a:endParaRPr lang="ru-RU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i-</a:t>
            </a:r>
            <a:r>
              <a:rPr lang="ru-RU" dirty="0">
                <a:cs typeface="Times New Roman" pitchFamily="18" charset="0"/>
              </a:rPr>
              <a:t>й элемент списка прямых предков равен</a:t>
            </a:r>
          </a:p>
          <a:p>
            <a:pPr lvl="1">
              <a:defRPr/>
            </a:pPr>
            <a:r>
              <a:rPr lang="ru-RU" dirty="0">
                <a:cs typeface="Times New Roman" pitchFamily="18" charset="0"/>
              </a:rPr>
              <a:t>0, если вершина </a:t>
            </a:r>
            <a:r>
              <a:rPr lang="en-US" dirty="0">
                <a:cs typeface="Times New Roman" pitchFamily="18" charset="0"/>
              </a:rPr>
              <a:t>i – </a:t>
            </a:r>
            <a:r>
              <a:rPr lang="ru-RU" dirty="0">
                <a:cs typeface="Times New Roman" pitchFamily="18" charset="0"/>
              </a:rPr>
              <a:t>это корень</a:t>
            </a:r>
          </a:p>
          <a:p>
            <a:pPr lvl="1">
              <a:defRPr/>
            </a:pPr>
            <a:r>
              <a:rPr lang="ru-RU" dirty="0">
                <a:cs typeface="Times New Roman" pitchFamily="18" charset="0"/>
              </a:rPr>
              <a:t>номер отца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вершины </a:t>
            </a:r>
            <a:r>
              <a:rPr lang="en-US" dirty="0">
                <a:cs typeface="Times New Roman" pitchFamily="18" charset="0"/>
              </a:rPr>
              <a:t>i</a:t>
            </a:r>
            <a:r>
              <a:rPr lang="ru-RU" dirty="0">
                <a:cs typeface="Times New Roman" pitchFamily="18" charset="0"/>
              </a:rPr>
              <a:t>, иначе</a:t>
            </a:r>
          </a:p>
          <a:p>
            <a:pPr>
              <a:buNone/>
              <a:defRPr/>
            </a:pPr>
            <a:endParaRPr lang="ru-RU" dirty="0"/>
          </a:p>
        </p:txBody>
      </p:sp>
      <p:sp>
        <p:nvSpPr>
          <p:cNvPr id="37" name="Объект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7761734" y="185737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5" name="Овал 4"/>
          <p:cNvSpPr/>
          <p:nvPr/>
        </p:nvSpPr>
        <p:spPr>
          <a:xfrm>
            <a:off x="9190484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6" name="Овал 5"/>
          <p:cNvSpPr/>
          <p:nvPr/>
        </p:nvSpPr>
        <p:spPr>
          <a:xfrm>
            <a:off x="6826349" y="2643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7" name="Овал 6"/>
          <p:cNvSpPr/>
          <p:nvPr/>
        </p:nvSpPr>
        <p:spPr>
          <a:xfrm>
            <a:off x="761216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8" name="Овал 7"/>
          <p:cNvSpPr/>
          <p:nvPr/>
        </p:nvSpPr>
        <p:spPr>
          <a:xfrm>
            <a:off x="8690422" y="3857626"/>
            <a:ext cx="500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9" name="Овал 8"/>
          <p:cNvSpPr/>
          <p:nvPr/>
        </p:nvSpPr>
        <p:spPr>
          <a:xfrm>
            <a:off x="10047734" y="3857626"/>
            <a:ext cx="500062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0" name="Овал 9"/>
          <p:cNvSpPr/>
          <p:nvPr/>
        </p:nvSpPr>
        <p:spPr>
          <a:xfrm>
            <a:off x="8047484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1" name="Овал 10"/>
          <p:cNvSpPr/>
          <p:nvPr/>
        </p:nvSpPr>
        <p:spPr>
          <a:xfrm>
            <a:off x="7040661" y="4929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2" name="Овал 11"/>
          <p:cNvSpPr/>
          <p:nvPr/>
        </p:nvSpPr>
        <p:spPr>
          <a:xfrm>
            <a:off x="8833296" y="5072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sp>
        <p:nvSpPr>
          <p:cNvPr id="13" name="Овал 12"/>
          <p:cNvSpPr/>
          <p:nvPr/>
        </p:nvSpPr>
        <p:spPr>
          <a:xfrm>
            <a:off x="6183411" y="3786188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14" name="Прямая соединительная линия 13"/>
          <p:cNvCxnSpPr>
            <a:stCxn id="4" idx="3"/>
            <a:endCxn id="6" idx="0"/>
          </p:cNvCxnSpPr>
          <p:nvPr/>
        </p:nvCxnSpPr>
        <p:spPr>
          <a:xfrm flipH="1">
            <a:off x="7112100" y="2284206"/>
            <a:ext cx="733329" cy="35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stCxn id="4" idx="5"/>
            <a:endCxn id="5" idx="1"/>
          </p:cNvCxnSpPr>
          <p:nvPr/>
        </p:nvCxnSpPr>
        <p:spPr>
          <a:xfrm rot="16200000" flipH="1">
            <a:off x="8545959" y="1987551"/>
            <a:ext cx="431800" cy="1025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6" idx="5"/>
            <a:endCxn id="7" idx="0"/>
          </p:cNvCxnSpPr>
          <p:nvPr/>
        </p:nvCxnSpPr>
        <p:spPr>
          <a:xfrm rot="16200000" flipH="1">
            <a:off x="7193855" y="3190081"/>
            <a:ext cx="787400" cy="54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5" idx="3"/>
            <a:endCxn id="8" idx="0"/>
          </p:cNvCxnSpPr>
          <p:nvPr/>
        </p:nvCxnSpPr>
        <p:spPr>
          <a:xfrm rot="5400000">
            <a:off x="8714234" y="3297238"/>
            <a:ext cx="787400" cy="33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5" idx="5"/>
            <a:endCxn id="9" idx="0"/>
          </p:cNvCxnSpPr>
          <p:nvPr/>
        </p:nvCxnSpPr>
        <p:spPr>
          <a:xfrm rot="16200000" flipH="1">
            <a:off x="9594503" y="3153569"/>
            <a:ext cx="787400" cy="620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7" idx="3"/>
            <a:endCxn id="11" idx="0"/>
          </p:cNvCxnSpPr>
          <p:nvPr/>
        </p:nvCxnSpPr>
        <p:spPr>
          <a:xfrm rot="5400000">
            <a:off x="7183537" y="4427539"/>
            <a:ext cx="644525" cy="35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8" idx="3"/>
            <a:endCxn id="10" idx="0"/>
          </p:cNvCxnSpPr>
          <p:nvPr/>
        </p:nvCxnSpPr>
        <p:spPr>
          <a:xfrm rot="5400000">
            <a:off x="8154640" y="4463257"/>
            <a:ext cx="787400" cy="430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8" idx="4"/>
            <a:endCxn id="12" idx="0"/>
          </p:cNvCxnSpPr>
          <p:nvPr/>
        </p:nvCxnSpPr>
        <p:spPr>
          <a:xfrm rot="16200000" flipH="1">
            <a:off x="8672959" y="4625976"/>
            <a:ext cx="714375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>
            <a:stCxn id="6" idx="3"/>
            <a:endCxn id="13" idx="0"/>
          </p:cNvCxnSpPr>
          <p:nvPr/>
        </p:nvCxnSpPr>
        <p:spPr>
          <a:xfrm rot="5400000">
            <a:off x="6331843" y="3207545"/>
            <a:ext cx="715963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7904610" y="185737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969224" y="2714626"/>
            <a:ext cx="349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9333360" y="2643188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6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83600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4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761860" y="3857626"/>
            <a:ext cx="3381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7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0119172" y="3857626"/>
            <a:ext cx="3397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8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183537" y="5000626"/>
            <a:ext cx="346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5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8118922" y="5072063"/>
            <a:ext cx="3397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9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8833296" y="5072063"/>
            <a:ext cx="495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254850" y="3786188"/>
            <a:ext cx="346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9619109" y="5000626"/>
            <a:ext cx="571500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2400"/>
          </a:p>
        </p:txBody>
      </p:sp>
      <p:cxnSp>
        <p:nvCxnSpPr>
          <p:cNvPr id="34" name="Прямая соединительная линия 33"/>
          <p:cNvCxnSpPr>
            <a:stCxn id="8" idx="5"/>
            <a:endCxn id="33" idx="0"/>
          </p:cNvCxnSpPr>
          <p:nvPr/>
        </p:nvCxnSpPr>
        <p:spPr>
          <a:xfrm rot="16200000" flipH="1">
            <a:off x="9153178" y="4248944"/>
            <a:ext cx="715962" cy="78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9690547" y="5000626"/>
            <a:ext cx="5000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 i="1">
                <a:latin typeface="Calibri" pitchFamily="34" charset="0"/>
              </a:rPr>
              <a:t>11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7547422" y="6000751"/>
            <a:ext cx="3013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>
                <a:latin typeface="Calibri" pitchFamily="34" charset="0"/>
              </a:rPr>
              <a:t>0 1 2 2 4 1 6 6 7 7 7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236</a:t>
            </a:fld>
            <a:endParaRPr lang="ru-RU"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вставки в АВЛ-дерево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балансировки достаточно хранить разность высот левого и правого поддеревьев </a:t>
            </a:r>
          </a:p>
          <a:p>
            <a:pPr lvl="1"/>
            <a:r>
              <a:rPr lang="ru-RU" dirty="0"/>
              <a:t>-1: Высота левого поддерева на 1 больше высоты правого поддерева</a:t>
            </a:r>
          </a:p>
          <a:p>
            <a:pPr lvl="1"/>
            <a:r>
              <a:rPr lang="ru-RU" dirty="0"/>
              <a:t>0: Высоты поддеревьев одинаковы</a:t>
            </a:r>
          </a:p>
          <a:p>
            <a:pPr lvl="1"/>
            <a:r>
              <a:rPr lang="ru-RU" dirty="0"/>
              <a:t>+1: Высота правого поддерева на 1 больше высоты левого поддерева</a:t>
            </a:r>
          </a:p>
          <a:p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237</a:t>
            </a:fld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8114" y="5229200"/>
            <a:ext cx="539186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2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многомерных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Поиск ближайших соседей</a:t>
            </a:r>
          </a:p>
          <a:p>
            <a:pPr lvl="1"/>
            <a:r>
              <a:rPr lang="ru-RU" dirty="0"/>
              <a:t>Вычислительная геометрия</a:t>
            </a:r>
          </a:p>
          <a:p>
            <a:pPr lvl="1"/>
            <a:r>
              <a:rPr lang="ru-RU" dirty="0"/>
              <a:t>Машинное обучение – классификация наблюдений и т.п.</a:t>
            </a:r>
          </a:p>
          <a:p>
            <a:pPr lvl="2"/>
            <a:r>
              <a:rPr lang="ru-RU" dirty="0"/>
              <a:t>Например, фильтрация нежелательных тем в голосовом помощнике «Алиса»</a:t>
            </a:r>
          </a:p>
          <a:p>
            <a:pPr lvl="1"/>
            <a:r>
              <a:rPr lang="ru-RU" dirty="0"/>
              <a:t>Моделирование движения </a:t>
            </a:r>
            <a:r>
              <a:rPr lang="en-US" dirty="0"/>
              <a:t>N </a:t>
            </a:r>
            <a:r>
              <a:rPr lang="ru-RU" dirty="0"/>
              <a:t>тел под действием гравитации</a:t>
            </a:r>
          </a:p>
          <a:p>
            <a:pPr lvl="1"/>
            <a:r>
              <a:rPr lang="en-US" dirty="0">
                <a:hlinkClick r:id="rId2"/>
              </a:rPr>
              <a:t>https://en.wikipedia.org/wiki/Nearest_neighbor_search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для 2-мерных данных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276" y="2658616"/>
            <a:ext cx="5374704" cy="240913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470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965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780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" b="139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162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Ориентированным деревом называется ориентированный граф Т = (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) такой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что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, в которую не входит ни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Во все остальные вершины входит ровно одна дуга</a:t>
            </a:r>
          </a:p>
          <a:p>
            <a:r>
              <a:rPr lang="ru-RU" sz="3600" dirty="0">
                <a:latin typeface="Calibri" pitchFamily="34" charset="0"/>
                <a:cs typeface="Calibri" pitchFamily="34" charset="0"/>
              </a:rPr>
              <a:t>Есть путь из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до каждой вершины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itchFamily="18" charset="2"/>
              </a:rPr>
              <a:t>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V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endParaRPr lang="ru-RU" sz="3600" b="1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Вершина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r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называется корнем дерева 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T</a:t>
            </a:r>
          </a:p>
          <a:p>
            <a:pPr marL="0" indent="0">
              <a:buNone/>
            </a:pPr>
            <a:endParaRPr lang="en-US" sz="3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Иногда пустой граф без вершин и дуг также </a:t>
            </a:r>
            <a:r>
              <a:rPr lang="ru-RU" sz="36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считают деревом</a:t>
            </a: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76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19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22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76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Простые свойства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Дерево не содержит циклов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Каждая вершина дерева соединяется с корнем единственным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3600" dirty="0">
                <a:latin typeface="Calibri" pitchFamily="34" charset="0"/>
                <a:cs typeface="Calibri" pitchFamily="34" charset="0"/>
              </a:rPr>
              <a:t>путём</a:t>
            </a:r>
          </a:p>
          <a:p>
            <a:pPr>
              <a:lnSpc>
                <a:spcPct val="80000"/>
              </a:lnSpc>
            </a:pPr>
            <a:endParaRPr lang="ru-RU" sz="3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3600" dirty="0">
                <a:latin typeface="Calibri" pitchFamily="34" charset="0"/>
                <a:cs typeface="Calibri" pitchFamily="34" charset="0"/>
              </a:rPr>
              <a:t>Число дуг на 1 меньше числа вершин</a:t>
            </a:r>
          </a:p>
          <a:p>
            <a:pPr lvl="1">
              <a:lnSpc>
                <a:spcPct val="80000"/>
              </a:lnSpc>
            </a:pPr>
            <a:r>
              <a:rPr lang="ru-RU" dirty="0">
                <a:latin typeface="Calibri" pitchFamily="34" charset="0"/>
                <a:cs typeface="Calibri" pitchFamily="34" charset="0"/>
              </a:rPr>
              <a:t>В непустом дереве</a:t>
            </a:r>
          </a:p>
          <a:p>
            <a:pPr marL="0" indent="0">
              <a:lnSpc>
                <a:spcPct val="80000"/>
              </a:lnSpc>
              <a:buNone/>
            </a:pPr>
            <a:endParaRPr lang="ru-RU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098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8114" y="1556792"/>
            <a:ext cx="1109428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38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939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983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59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Иерархические структуры данных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864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724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отец 2 и 3</a:t>
            </a:r>
          </a:p>
          <a:p>
            <a:r>
              <a:rPr lang="ru-RU" dirty="0"/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Высота дерева == высота 1 ==</a:t>
            </a:r>
          </a:p>
          <a:p>
            <a:r>
              <a:rPr lang="ru-RU" dirty="0"/>
              <a:t>глубина 10 ==</a:t>
            </a:r>
          </a:p>
          <a:p>
            <a:r>
              <a:rPr lang="ru-RU" dirty="0"/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69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– корень</a:t>
            </a:r>
          </a:p>
          <a:p>
            <a:r>
              <a:rPr lang="ru-RU" dirty="0"/>
              <a:t>Высота 2 == 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97600" y="1556792"/>
            <a:ext cx="54430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799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969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505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отец 2 и 3</a:t>
            </a:r>
          </a:p>
          <a:p>
            <a:r>
              <a:rPr lang="ru-RU" dirty="0">
                <a:latin typeface="+mn-lt"/>
              </a:rPr>
              <a:t>6, 7, 8 – сыновья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6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дерева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Начало дуги называется отцом (родителем)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Конец дуги называется сыном (потомком, дочерней вершиной)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Вершина без потомков называется листом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вершины – это длина пути от неё до самого дальнего листа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Высота дерева – это высота корня</a:t>
            </a:r>
          </a:p>
          <a:p>
            <a:r>
              <a:rPr lang="ru-RU" sz="24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(уровень) вершины – это длина пути от корня до этой вершины</a:t>
            </a:r>
          </a:p>
          <a:p>
            <a:pPr lvl="1"/>
            <a:r>
              <a:rPr lang="ru-RU" sz="2000" dirty="0">
                <a:latin typeface="Calibri" pitchFamily="34" charset="0"/>
                <a:cs typeface="Calibri" pitchFamily="34" charset="0"/>
                <a:sym typeface="Symbol" pitchFamily="18" charset="2"/>
              </a:rPr>
              <a:t>Глубина корня = 0</a:t>
            </a:r>
            <a:endParaRPr lang="ru-RU" sz="2000" dirty="0">
              <a:latin typeface="Calibri" pitchFamily="34" charset="0"/>
              <a:cs typeface="Calibri" pitchFamily="34" charset="0"/>
            </a:endParaRPr>
          </a:p>
          <a:p>
            <a:endParaRPr lang="ru-RU" sz="2400" dirty="0">
              <a:latin typeface="Calibri" pitchFamily="34" charset="0"/>
              <a:cs typeface="Calibri" pitchFamily="34" charset="0"/>
              <a:sym typeface="Symbol" pitchFamily="18" charset="2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139781" y="1791495"/>
            <a:ext cx="3500437" cy="4157785"/>
            <a:chOff x="7024688" y="1301850"/>
            <a:chExt cx="3500437" cy="4157785"/>
          </a:xfrm>
        </p:grpSpPr>
        <p:sp>
          <p:nvSpPr>
            <p:cNvPr id="4" name="Овал 3"/>
            <p:cNvSpPr/>
            <p:nvPr/>
          </p:nvSpPr>
          <p:spPr>
            <a:xfrm>
              <a:off x="8453438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421067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9310688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709099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10025063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382126" y="358785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7349059" y="503101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134871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24" name="Прямая соединительная линия 23"/>
            <p:cNvCxnSpPr>
              <a:stCxn id="4" idx="3"/>
              <a:endCxn id="6" idx="0"/>
            </p:cNvCxnSpPr>
            <p:nvPr/>
          </p:nvCxnSpPr>
          <p:spPr>
            <a:xfrm flipH="1">
              <a:off x="7671099" y="1667704"/>
              <a:ext cx="85557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6380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1099" y="2802037"/>
              <a:ext cx="288031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8" idx="4"/>
              <a:endCxn id="16" idx="0"/>
            </p:cNvCxnSpPr>
            <p:nvPr/>
          </p:nvCxnSpPr>
          <p:spPr>
            <a:xfrm>
              <a:off x="9560719" y="2802037"/>
              <a:ext cx="71439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3"/>
              <a:endCxn id="18" idx="0"/>
            </p:cNvCxnSpPr>
            <p:nvPr/>
          </p:nvCxnSpPr>
          <p:spPr>
            <a:xfrm flipH="1">
              <a:off x="8989219" y="2739266"/>
              <a:ext cx="39470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5"/>
              <a:endCxn id="8" idx="0"/>
            </p:cNvCxnSpPr>
            <p:nvPr/>
          </p:nvCxnSpPr>
          <p:spPr>
            <a:xfrm>
              <a:off x="8880268" y="1667704"/>
              <a:ext cx="680451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599091" y="4016475"/>
              <a:ext cx="360039" cy="10145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2" idx="4"/>
              <a:endCxn id="22" idx="0"/>
            </p:cNvCxnSpPr>
            <p:nvPr/>
          </p:nvCxnSpPr>
          <p:spPr>
            <a:xfrm>
              <a:off x="7959130" y="4016475"/>
              <a:ext cx="425772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8" idx="5"/>
              <a:endCxn id="14" idx="0"/>
            </p:cNvCxnSpPr>
            <p:nvPr/>
          </p:nvCxnSpPr>
          <p:spPr>
            <a:xfrm>
              <a:off x="9737518" y="2739266"/>
              <a:ext cx="537576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9400392" y="1642269"/>
            <a:ext cx="197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отец 2 и 3</a:t>
            </a:r>
          </a:p>
          <a:p>
            <a:r>
              <a:rPr lang="ru-RU" dirty="0">
                <a:latin typeface="+mn-lt"/>
              </a:rPr>
              <a:t>6, 7, 8 – сыновья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54281" y="4825891"/>
            <a:ext cx="228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+mn-lt"/>
              </a:rPr>
              <a:t>Высота дерева == высота 1 ==</a:t>
            </a:r>
          </a:p>
          <a:p>
            <a:r>
              <a:rPr lang="ru-RU" dirty="0">
                <a:latin typeface="+mn-lt"/>
              </a:rPr>
              <a:t>глубина 10 ==</a:t>
            </a:r>
          </a:p>
          <a:p>
            <a:r>
              <a:rPr lang="ru-RU" dirty="0">
                <a:latin typeface="+mn-lt"/>
              </a:rPr>
              <a:t>глубина 9 ==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6628" y="1787287"/>
            <a:ext cx="1505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 – корень</a:t>
            </a:r>
          </a:p>
          <a:p>
            <a:r>
              <a:rPr lang="ru-RU" dirty="0">
                <a:latin typeface="+mn-lt"/>
              </a:rPr>
              <a:t>Высота 2 == 2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924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845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961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19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Деревья синтаксического разбора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Компиляторы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Обработка естественных языков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2359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  <a:cs typeface="Calibri" pitchFamily="34" charset="0"/>
              </a:rPr>
              <a:t>Лесом называется ориентированный граф, состоящий из нескольких деревьев</a:t>
            </a:r>
          </a:p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Поддерево, лес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Поддеревом дерева Т = (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) называется такое дерево 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T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=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(V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что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E</a:t>
            </a:r>
            <a:r>
              <a:rPr lang="ru-RU" sz="2400" dirty="0">
                <a:latin typeface="Calibri" pitchFamily="34" charset="0"/>
                <a:cs typeface="Calibri" pitchFamily="34" charset="0"/>
              </a:rPr>
              <a:t>' </a:t>
            </a:r>
            <a:r>
              <a:rPr lang="ru-RU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</a:t>
            </a:r>
            <a:r>
              <a:rPr lang="en-US" sz="2400" dirty="0">
                <a:latin typeface="Calibri" pitchFamily="34" charset="0"/>
                <a:cs typeface="Calibri" pitchFamily="34" charset="0"/>
                <a:sym typeface="Symbol" panose="05050102010706020507" pitchFamily="18" charset="2"/>
              </a:rPr>
              <a:t> E</a:t>
            </a: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Arial" charset="0"/>
              <a:buNone/>
            </a:pP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37914" y="2708920"/>
            <a:ext cx="2528172" cy="2902628"/>
            <a:chOff x="3575720" y="2606094"/>
            <a:chExt cx="3664517" cy="4207282"/>
          </a:xfrm>
        </p:grpSpPr>
        <p:sp>
          <p:nvSpPr>
            <p:cNvPr id="56" name="Прямоугольник 55"/>
            <p:cNvSpPr/>
            <p:nvPr/>
          </p:nvSpPr>
          <p:spPr>
            <a:xfrm>
              <a:off x="3575720" y="3573016"/>
              <a:ext cx="1872209" cy="324036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3"/>
            <p:cNvSpPr/>
            <p:nvPr/>
          </p:nvSpPr>
          <p:spPr>
            <a:xfrm>
              <a:off x="5096196" y="2606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4147540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6163765" y="367765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667446" y="4913772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4524696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6811837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6168900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5525962" y="4892094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4075532" y="6249406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4867621" y="6278501"/>
              <a:ext cx="428400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32" name="Прямая соединительная линия 31"/>
            <p:cNvCxnSpPr>
              <a:stCxn id="4" idx="3"/>
              <a:endCxn id="6" idx="0"/>
            </p:cNvCxnSpPr>
            <p:nvPr/>
          </p:nvCxnSpPr>
          <p:spPr>
            <a:xfrm flipH="1">
              <a:off x="4361740" y="2971948"/>
              <a:ext cx="797194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4"/>
              <a:endCxn id="10" idx="0"/>
            </p:cNvCxnSpPr>
            <p:nvPr/>
          </p:nvCxnSpPr>
          <p:spPr>
            <a:xfrm flipH="1">
              <a:off x="3881646" y="4106281"/>
              <a:ext cx="480094" cy="80749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6" idx="4"/>
              <a:endCxn id="12" idx="0"/>
            </p:cNvCxnSpPr>
            <p:nvPr/>
          </p:nvCxnSpPr>
          <p:spPr>
            <a:xfrm>
              <a:off x="4361740" y="4106281"/>
              <a:ext cx="377156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8" idx="4"/>
              <a:endCxn id="16" idx="0"/>
            </p:cNvCxnSpPr>
            <p:nvPr/>
          </p:nvCxnSpPr>
          <p:spPr>
            <a:xfrm>
              <a:off x="6377965" y="4106281"/>
              <a:ext cx="513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stCxn id="8" idx="3"/>
              <a:endCxn id="18" idx="0"/>
            </p:cNvCxnSpPr>
            <p:nvPr/>
          </p:nvCxnSpPr>
          <p:spPr>
            <a:xfrm flipH="1">
              <a:off x="5740162" y="4043510"/>
              <a:ext cx="486341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4" idx="5"/>
              <a:endCxn id="8" idx="0"/>
            </p:cNvCxnSpPr>
            <p:nvPr/>
          </p:nvCxnSpPr>
          <p:spPr>
            <a:xfrm>
              <a:off x="5461858" y="2971948"/>
              <a:ext cx="91610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12" idx="4"/>
              <a:endCxn id="20" idx="0"/>
            </p:cNvCxnSpPr>
            <p:nvPr/>
          </p:nvCxnSpPr>
          <p:spPr>
            <a:xfrm flipH="1">
              <a:off x="4289732" y="5320719"/>
              <a:ext cx="4491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stCxn id="12" idx="4"/>
              <a:endCxn id="22" idx="0"/>
            </p:cNvCxnSpPr>
            <p:nvPr/>
          </p:nvCxnSpPr>
          <p:spPr>
            <a:xfrm>
              <a:off x="4738896" y="5320719"/>
              <a:ext cx="342925" cy="957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8" idx="5"/>
              <a:endCxn id="14" idx="0"/>
            </p:cNvCxnSpPr>
            <p:nvPr/>
          </p:nvCxnSpPr>
          <p:spPr>
            <a:xfrm>
              <a:off x="6529427" y="4043510"/>
              <a:ext cx="496610" cy="84858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637539" y="3034192"/>
            <a:ext cx="4504922" cy="2829326"/>
            <a:chOff x="6595442" y="3004631"/>
            <a:chExt cx="4504922" cy="2829326"/>
          </a:xfrm>
        </p:grpSpPr>
        <p:sp>
          <p:nvSpPr>
            <p:cNvPr id="28" name="Овал 3"/>
            <p:cNvSpPr/>
            <p:nvPr/>
          </p:nvSpPr>
          <p:spPr>
            <a:xfrm>
              <a:off x="8674900" y="300463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9" name="Овал 5"/>
            <p:cNvSpPr/>
            <p:nvPr/>
          </p:nvSpPr>
          <p:spPr>
            <a:xfrm>
              <a:off x="8020417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0" name="Овал 7"/>
            <p:cNvSpPr/>
            <p:nvPr/>
          </p:nvSpPr>
          <p:spPr>
            <a:xfrm>
              <a:off x="9411422" y="3743908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1" name="Овал 9"/>
            <p:cNvSpPr/>
            <p:nvPr/>
          </p:nvSpPr>
          <p:spPr>
            <a:xfrm>
              <a:off x="7689197" y="4596712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3" name="Овал 11"/>
            <p:cNvSpPr/>
            <p:nvPr/>
          </p:nvSpPr>
          <p:spPr>
            <a:xfrm>
              <a:off x="8280619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Овал 13"/>
            <p:cNvSpPr/>
            <p:nvPr/>
          </p:nvSpPr>
          <p:spPr>
            <a:xfrm>
              <a:off x="9858531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Овал 15"/>
            <p:cNvSpPr/>
            <p:nvPr/>
          </p:nvSpPr>
          <p:spPr>
            <a:xfrm>
              <a:off x="9414965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17"/>
            <p:cNvSpPr/>
            <p:nvPr/>
          </p:nvSpPr>
          <p:spPr>
            <a:xfrm>
              <a:off x="8971398" y="458175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2" name="Овал 19"/>
            <p:cNvSpPr/>
            <p:nvPr/>
          </p:nvSpPr>
          <p:spPr>
            <a:xfrm>
              <a:off x="7970738" y="5518173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21"/>
            <p:cNvSpPr/>
            <p:nvPr/>
          </p:nvSpPr>
          <p:spPr>
            <a:xfrm>
              <a:off x="8517205" y="5538246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4" name="Прямая соединительная линия 31"/>
            <p:cNvCxnSpPr>
              <a:stCxn id="28" idx="3"/>
              <a:endCxn id="29" idx="0"/>
            </p:cNvCxnSpPr>
            <p:nvPr/>
          </p:nvCxnSpPr>
          <p:spPr>
            <a:xfrm flipH="1">
              <a:off x="8168195" y="3257036"/>
              <a:ext cx="549989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33"/>
            <p:cNvCxnSpPr>
              <a:stCxn id="29" idx="4"/>
              <a:endCxn id="31" idx="0"/>
            </p:cNvCxnSpPr>
            <p:nvPr/>
          </p:nvCxnSpPr>
          <p:spPr>
            <a:xfrm flipH="1">
              <a:off x="7836975" y="4039619"/>
              <a:ext cx="331220" cy="55709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34"/>
            <p:cNvCxnSpPr>
              <a:stCxn id="29" idx="4"/>
              <a:endCxn id="33" idx="0"/>
            </p:cNvCxnSpPr>
            <p:nvPr/>
          </p:nvCxnSpPr>
          <p:spPr>
            <a:xfrm>
              <a:off x="8168195" y="4039619"/>
              <a:ext cx="260202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35"/>
            <p:cNvCxnSpPr>
              <a:stCxn id="30" idx="4"/>
              <a:endCxn id="40" idx="0"/>
            </p:cNvCxnSpPr>
            <p:nvPr/>
          </p:nvCxnSpPr>
          <p:spPr>
            <a:xfrm>
              <a:off x="9559200" y="4039619"/>
              <a:ext cx="3543" cy="5421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36"/>
            <p:cNvCxnSpPr>
              <a:stCxn id="30" idx="3"/>
              <a:endCxn id="41" idx="0"/>
            </p:cNvCxnSpPr>
            <p:nvPr/>
          </p:nvCxnSpPr>
          <p:spPr>
            <a:xfrm flipH="1">
              <a:off x="9119176" y="3996313"/>
              <a:ext cx="335530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37"/>
            <p:cNvCxnSpPr>
              <a:stCxn id="28" idx="5"/>
              <a:endCxn id="30" idx="0"/>
            </p:cNvCxnSpPr>
            <p:nvPr/>
          </p:nvCxnSpPr>
          <p:spPr>
            <a:xfrm>
              <a:off x="8927173" y="3257036"/>
              <a:ext cx="632028" cy="4868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46"/>
            <p:cNvCxnSpPr>
              <a:stCxn id="33" idx="4"/>
              <a:endCxn id="42" idx="0"/>
            </p:cNvCxnSpPr>
            <p:nvPr/>
          </p:nvCxnSpPr>
          <p:spPr>
            <a:xfrm flipH="1">
              <a:off x="8118516" y="4877467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47"/>
            <p:cNvCxnSpPr>
              <a:stCxn id="33" idx="4"/>
              <a:endCxn id="43" idx="0"/>
            </p:cNvCxnSpPr>
            <p:nvPr/>
          </p:nvCxnSpPr>
          <p:spPr>
            <a:xfrm>
              <a:off x="8428397" y="4877467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48"/>
            <p:cNvCxnSpPr>
              <a:stCxn id="30" idx="5"/>
              <a:endCxn id="39" idx="0"/>
            </p:cNvCxnSpPr>
            <p:nvPr/>
          </p:nvCxnSpPr>
          <p:spPr>
            <a:xfrm>
              <a:off x="9663695" y="3996313"/>
              <a:ext cx="342614" cy="58544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Овал 5"/>
            <p:cNvSpPr/>
            <p:nvPr/>
          </p:nvSpPr>
          <p:spPr>
            <a:xfrm>
              <a:off x="10568222" y="3719265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8" name="Овал 11"/>
            <p:cNvSpPr/>
            <p:nvPr/>
          </p:nvSpPr>
          <p:spPr>
            <a:xfrm>
              <a:off x="10568222" y="453705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9" name="Овал 19"/>
            <p:cNvSpPr/>
            <p:nvPr/>
          </p:nvSpPr>
          <p:spPr>
            <a:xfrm>
              <a:off x="10258341" y="547347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0" name="Овал 21"/>
            <p:cNvSpPr/>
            <p:nvPr/>
          </p:nvSpPr>
          <p:spPr>
            <a:xfrm>
              <a:off x="10804808" y="5493544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1" name="Прямая соединительная линия 34"/>
            <p:cNvCxnSpPr>
              <a:stCxn id="57" idx="4"/>
              <a:endCxn id="58" idx="0"/>
            </p:cNvCxnSpPr>
            <p:nvPr/>
          </p:nvCxnSpPr>
          <p:spPr>
            <a:xfrm>
              <a:off x="10716000" y="4014976"/>
              <a:ext cx="0" cy="52207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46"/>
            <p:cNvCxnSpPr>
              <a:stCxn id="58" idx="4"/>
              <a:endCxn id="59" idx="0"/>
            </p:cNvCxnSpPr>
            <p:nvPr/>
          </p:nvCxnSpPr>
          <p:spPr>
            <a:xfrm flipH="1">
              <a:off x="10406119" y="4832765"/>
              <a:ext cx="309881" cy="64070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47"/>
            <p:cNvCxnSpPr>
              <a:stCxn id="58" idx="4"/>
              <a:endCxn id="60" idx="0"/>
            </p:cNvCxnSpPr>
            <p:nvPr/>
          </p:nvCxnSpPr>
          <p:spPr>
            <a:xfrm>
              <a:off x="10716000" y="4832765"/>
              <a:ext cx="236586" cy="6607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Овал 21"/>
            <p:cNvSpPr/>
            <p:nvPr/>
          </p:nvSpPr>
          <p:spPr>
            <a:xfrm>
              <a:off x="6595442" y="3743907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5" name="Овал 19"/>
            <p:cNvSpPr/>
            <p:nvPr/>
          </p:nvSpPr>
          <p:spPr>
            <a:xfrm>
              <a:off x="6595442" y="4596711"/>
              <a:ext cx="295556" cy="29571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01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682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637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Бинарное (двоичное) дерево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Упорядоченное дерево – это дерево, в котором множество сыновей каждой вершины упорядочено</a:t>
            </a:r>
          </a:p>
          <a:p>
            <a:pPr eaLnBrk="1" hangingPunct="1">
              <a:buFont typeface="Arial" charset="0"/>
              <a:buNone/>
            </a:pPr>
            <a:endParaRPr lang="ru-RU" sz="2400" dirty="0">
              <a:latin typeface="Calibri" pitchFamily="34" charset="0"/>
              <a:cs typeface="Calibri" pitchFamily="34" charset="0"/>
            </a:endParaRPr>
          </a:p>
          <a:p>
            <a:pPr marL="68580" indent="0">
              <a:buNone/>
            </a:pPr>
            <a:r>
              <a:rPr lang="ru-RU" sz="2400" dirty="0">
                <a:latin typeface="Calibri" pitchFamily="34" charset="0"/>
                <a:cs typeface="Calibri" pitchFamily="34" charset="0"/>
              </a:rPr>
              <a:t>Бинарное дерево – это упорядоченное дерево, в котором каждая вершина имеет не более двух сыновей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6160171" y="2189967"/>
            <a:ext cx="2188538" cy="3615297"/>
            <a:chOff x="7024688" y="1301850"/>
            <a:chExt cx="2626915" cy="4143375"/>
          </a:xfrm>
        </p:grpSpPr>
        <p:sp>
          <p:nvSpPr>
            <p:cNvPr id="4" name="Овал 3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7743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873918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7495357" y="5016600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9151541" y="4945162"/>
              <a:ext cx="500062" cy="5000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4" name="Прямая соединительная линия 23"/>
            <p:cNvCxnSpPr>
              <a:stCxn id="4" idx="4"/>
              <a:endCxn id="6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6" idx="4"/>
              <a:endCxn id="1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6" idx="4"/>
              <a:endCxn id="12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8" idx="4"/>
              <a:endCxn id="16" idx="0"/>
            </p:cNvCxnSpPr>
            <p:nvPr/>
          </p:nvCxnSpPr>
          <p:spPr>
            <a:xfrm flipH="1">
              <a:off x="8627468" y="4016475"/>
              <a:ext cx="361751" cy="100012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8" idx="4"/>
              <a:endCxn id="18" idx="0"/>
            </p:cNvCxnSpPr>
            <p:nvPr/>
          </p:nvCxnSpPr>
          <p:spPr>
            <a:xfrm flipH="1">
              <a:off x="8989219" y="2802037"/>
              <a:ext cx="340345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4" idx="4"/>
              <a:endCxn id="8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2" idx="4"/>
              <a:endCxn id="20" idx="0"/>
            </p:cNvCxnSpPr>
            <p:nvPr/>
          </p:nvCxnSpPr>
          <p:spPr>
            <a:xfrm flipH="1">
              <a:off x="7745389" y="4016474"/>
              <a:ext cx="386579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8" idx="4"/>
              <a:endCxn id="22" idx="0"/>
            </p:cNvCxnSpPr>
            <p:nvPr/>
          </p:nvCxnSpPr>
          <p:spPr>
            <a:xfrm>
              <a:off x="8989219" y="4016475"/>
              <a:ext cx="412353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Группа 45"/>
          <p:cNvGrpSpPr/>
          <p:nvPr/>
        </p:nvGrpSpPr>
        <p:grpSpPr>
          <a:xfrm>
            <a:off x="8824466" y="2189967"/>
            <a:ext cx="2744142" cy="3615298"/>
            <a:chOff x="7024688" y="1301850"/>
            <a:chExt cx="3218004" cy="4143375"/>
          </a:xfrm>
        </p:grpSpPr>
        <p:sp>
          <p:nvSpPr>
            <p:cNvPr id="47" name="Овал 46"/>
            <p:cNvSpPr/>
            <p:nvPr/>
          </p:nvSpPr>
          <p:spPr>
            <a:xfrm>
              <a:off x="8287445" y="1301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8" name="Овал 47"/>
            <p:cNvSpPr/>
            <p:nvPr/>
          </p:nvSpPr>
          <p:spPr>
            <a:xfrm>
              <a:off x="7423349" y="2373412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9" name="Овал 48"/>
            <p:cNvSpPr/>
            <p:nvPr/>
          </p:nvSpPr>
          <p:spPr>
            <a:xfrm>
              <a:off x="9079533" y="2373412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7024688" y="3590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7881938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8968527" y="501660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9404866" y="3587850"/>
              <a:ext cx="500062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4" name="Овал 53"/>
            <p:cNvSpPr/>
            <p:nvPr/>
          </p:nvSpPr>
          <p:spPr>
            <a:xfrm>
              <a:off x="7495357" y="5016599"/>
              <a:ext cx="500063" cy="4286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9742630" y="4945161"/>
              <a:ext cx="500062" cy="5000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6" name="Прямая соединительная линия 55"/>
            <p:cNvCxnSpPr>
              <a:stCxn id="47" idx="4"/>
              <a:endCxn id="48" idx="7"/>
            </p:cNvCxnSpPr>
            <p:nvPr/>
          </p:nvCxnSpPr>
          <p:spPr>
            <a:xfrm flipH="1">
              <a:off x="7850179" y="1730475"/>
              <a:ext cx="687297" cy="7057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/>
            <p:cNvCxnSpPr>
              <a:stCxn id="48" idx="4"/>
              <a:endCxn id="50" idx="0"/>
            </p:cNvCxnSpPr>
            <p:nvPr/>
          </p:nvCxnSpPr>
          <p:spPr>
            <a:xfrm flipH="1">
              <a:off x="7274719" y="2802037"/>
              <a:ext cx="398662" cy="788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48" idx="4"/>
              <a:endCxn id="51" idx="0"/>
            </p:cNvCxnSpPr>
            <p:nvPr/>
          </p:nvCxnSpPr>
          <p:spPr>
            <a:xfrm>
              <a:off x="7673381" y="2802037"/>
              <a:ext cx="458588" cy="78581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53" idx="4"/>
              <a:endCxn id="52" idx="0"/>
            </p:cNvCxnSpPr>
            <p:nvPr/>
          </p:nvCxnSpPr>
          <p:spPr>
            <a:xfrm flipH="1">
              <a:off x="9218558" y="4016474"/>
              <a:ext cx="436340" cy="10001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>
              <a:stCxn id="49" idx="4"/>
              <a:endCxn id="53" idx="0"/>
            </p:cNvCxnSpPr>
            <p:nvPr/>
          </p:nvCxnSpPr>
          <p:spPr>
            <a:xfrm>
              <a:off x="9329563" y="2802036"/>
              <a:ext cx="325334" cy="78581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>
              <a:stCxn id="47" idx="4"/>
              <a:endCxn id="49" idx="0"/>
            </p:cNvCxnSpPr>
            <p:nvPr/>
          </p:nvCxnSpPr>
          <p:spPr>
            <a:xfrm>
              <a:off x="8537476" y="1730475"/>
              <a:ext cx="792088" cy="6429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единительная линия 61"/>
            <p:cNvCxnSpPr>
              <a:stCxn id="51" idx="4"/>
              <a:endCxn id="54" idx="0"/>
            </p:cNvCxnSpPr>
            <p:nvPr/>
          </p:nvCxnSpPr>
          <p:spPr>
            <a:xfrm flipH="1">
              <a:off x="7745388" y="4016475"/>
              <a:ext cx="386582" cy="10001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/>
            <p:cNvCxnSpPr>
              <a:stCxn id="53" idx="4"/>
              <a:endCxn id="55" idx="0"/>
            </p:cNvCxnSpPr>
            <p:nvPr/>
          </p:nvCxnSpPr>
          <p:spPr>
            <a:xfrm>
              <a:off x="9654897" y="4016474"/>
              <a:ext cx="337764" cy="92868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Не равно 38"/>
          <p:cNvSpPr/>
          <p:nvPr/>
        </p:nvSpPr>
        <p:spPr>
          <a:xfrm>
            <a:off x="8198098" y="3378696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7437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Полным </a:t>
            </a: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solidFill>
                <a:schemeClr val="bg1"/>
              </a:solidFill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985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5994400" y="1556792"/>
            <a:ext cx="5646216" cy="4752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6649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Полное бинарное дерево</a:t>
            </a:r>
          </a:p>
        </p:txBody>
      </p:sp>
      <p:sp>
        <p:nvSpPr>
          <p:cNvPr id="26625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>
                <a:cs typeface="Times New Roman" pitchFamily="18" charset="0"/>
              </a:rPr>
              <a:t>Полным </a:t>
            </a:r>
            <a:r>
              <a:rPr lang="ru-RU" sz="2800" dirty="0">
                <a:cs typeface="Times New Roman" pitchFamily="18" charset="0"/>
              </a:rPr>
              <a:t>бинарным деревом называется дерево, в котором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все листья находятся на одной глубине</a:t>
            </a:r>
          </a:p>
          <a:p>
            <a:pPr marL="525780" indent="-457200"/>
            <a:r>
              <a:rPr lang="ru-RU" sz="2800" dirty="0">
                <a:cs typeface="Times New Roman" pitchFamily="18" charset="0"/>
              </a:rPr>
              <a:t>остальные вершины имеют по два потомка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  <a:p>
            <a:pPr marL="68580" indent="0">
              <a:buNone/>
            </a:pPr>
            <a:r>
              <a:rPr lang="ru-RU" sz="2800" dirty="0">
                <a:cs typeface="Times New Roman" pitchFamily="18" charset="0"/>
              </a:rPr>
              <a:t>Сколько вершин в полном бинарном дереве высоты k?</a:t>
            </a:r>
          </a:p>
          <a:p>
            <a:pPr marL="68580" indent="0">
              <a:buNone/>
            </a:pPr>
            <a:endParaRPr lang="ru-RU" sz="2800" dirty="0"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69760" y="2404898"/>
            <a:ext cx="5040480" cy="2916568"/>
            <a:chOff x="6520077" y="1916872"/>
            <a:chExt cx="5040480" cy="2916568"/>
          </a:xfrm>
        </p:grpSpPr>
        <p:sp>
          <p:nvSpPr>
            <p:cNvPr id="4" name="Овал 3"/>
            <p:cNvSpPr/>
            <p:nvPr/>
          </p:nvSpPr>
          <p:spPr>
            <a:xfrm>
              <a:off x="8704438" y="1916872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6" name="Овал 5"/>
            <p:cNvSpPr/>
            <p:nvPr/>
          </p:nvSpPr>
          <p:spPr>
            <a:xfrm>
              <a:off x="7418563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0120477" y="2769061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08109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8104213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919463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72365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8573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98632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2" name="Прямая соединительная линия 21"/>
            <p:cNvCxnSpPr>
              <a:stCxn id="4" idx="4"/>
              <a:endCxn id="6" idx="0"/>
            </p:cNvCxnSpPr>
            <p:nvPr/>
          </p:nvCxnSpPr>
          <p:spPr>
            <a:xfrm flipH="1">
              <a:off x="7598563" y="2276872"/>
              <a:ext cx="1285875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6" idx="4"/>
              <a:endCxn id="10" idx="0"/>
            </p:cNvCxnSpPr>
            <p:nvPr/>
          </p:nvCxnSpPr>
          <p:spPr>
            <a:xfrm flipH="1">
              <a:off x="6988109" y="3129061"/>
              <a:ext cx="610454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6" idx="4"/>
              <a:endCxn id="12" idx="0"/>
            </p:cNvCxnSpPr>
            <p:nvPr/>
          </p:nvCxnSpPr>
          <p:spPr>
            <a:xfrm>
              <a:off x="7598563" y="3129061"/>
              <a:ext cx="68565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6" idx="4"/>
              <a:endCxn id="14" idx="0"/>
            </p:cNvCxnSpPr>
            <p:nvPr/>
          </p:nvCxnSpPr>
          <p:spPr>
            <a:xfrm flipH="1">
              <a:off x="9374637" y="3981250"/>
              <a:ext cx="27772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8" idx="4"/>
              <a:endCxn id="16" idx="0"/>
            </p:cNvCxnSpPr>
            <p:nvPr/>
          </p:nvCxnSpPr>
          <p:spPr>
            <a:xfrm flipH="1">
              <a:off x="9652365" y="3129061"/>
              <a:ext cx="648112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4" idx="4"/>
              <a:endCxn id="8" idx="0"/>
            </p:cNvCxnSpPr>
            <p:nvPr/>
          </p:nvCxnSpPr>
          <p:spPr>
            <a:xfrm>
              <a:off x="8884438" y="2276872"/>
              <a:ext cx="1416039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2" idx="4"/>
              <a:endCxn id="18" idx="0"/>
            </p:cNvCxnSpPr>
            <p:nvPr/>
          </p:nvCxnSpPr>
          <p:spPr>
            <a:xfrm flipH="1">
              <a:off x="8037357" y="3981250"/>
              <a:ext cx="246856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6" idx="4"/>
              <a:endCxn id="20" idx="0"/>
            </p:cNvCxnSpPr>
            <p:nvPr/>
          </p:nvCxnSpPr>
          <p:spPr>
            <a:xfrm>
              <a:off x="9652365" y="3981250"/>
              <a:ext cx="39091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Овал 38"/>
            <p:cNvSpPr/>
            <p:nvPr/>
          </p:nvSpPr>
          <p:spPr>
            <a:xfrm>
              <a:off x="105319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Овал 40"/>
            <p:cNvSpPr/>
            <p:nvPr/>
          </p:nvSpPr>
          <p:spPr>
            <a:xfrm>
              <a:off x="10840557" y="362125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3" name="Овал 42"/>
            <p:cNvSpPr/>
            <p:nvPr/>
          </p:nvSpPr>
          <p:spPr>
            <a:xfrm>
              <a:off x="1120055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5" name="Прямая соединительная линия 44"/>
            <p:cNvCxnSpPr>
              <a:stCxn id="41" idx="4"/>
              <a:endCxn id="39" idx="0"/>
            </p:cNvCxnSpPr>
            <p:nvPr/>
          </p:nvCxnSpPr>
          <p:spPr>
            <a:xfrm flipH="1">
              <a:off x="10711917" y="3981250"/>
              <a:ext cx="30864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/>
            <p:cNvCxnSpPr>
              <a:stCxn id="8" idx="4"/>
              <a:endCxn id="41" idx="0"/>
            </p:cNvCxnSpPr>
            <p:nvPr/>
          </p:nvCxnSpPr>
          <p:spPr>
            <a:xfrm>
              <a:off x="10300477" y="3129061"/>
              <a:ext cx="720080" cy="49218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>
              <a:stCxn id="41" idx="4"/>
              <a:endCxn id="43" idx="0"/>
            </p:cNvCxnSpPr>
            <p:nvPr/>
          </p:nvCxnSpPr>
          <p:spPr>
            <a:xfrm>
              <a:off x="11020557" y="3981250"/>
              <a:ext cx="360000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652007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3" name="Овал 52"/>
            <p:cNvSpPr/>
            <p:nvPr/>
          </p:nvSpPr>
          <p:spPr>
            <a:xfrm>
              <a:off x="718871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5" name="Овал 54"/>
            <p:cNvSpPr/>
            <p:nvPr/>
          </p:nvSpPr>
          <p:spPr>
            <a:xfrm>
              <a:off x="8525997" y="447344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57" name="Прямая соединительная линия 56"/>
            <p:cNvCxnSpPr>
              <a:stCxn id="10" idx="4"/>
              <a:endCxn id="51" idx="0"/>
            </p:cNvCxnSpPr>
            <p:nvPr/>
          </p:nvCxnSpPr>
          <p:spPr>
            <a:xfrm flipH="1">
              <a:off x="6700077" y="3981250"/>
              <a:ext cx="288032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>
              <a:stCxn id="10" idx="4"/>
              <a:endCxn id="53" idx="0"/>
            </p:cNvCxnSpPr>
            <p:nvPr/>
          </p:nvCxnSpPr>
          <p:spPr>
            <a:xfrm>
              <a:off x="6988109" y="3981250"/>
              <a:ext cx="380608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>
              <a:stCxn id="12" idx="4"/>
              <a:endCxn id="55" idx="0"/>
            </p:cNvCxnSpPr>
            <p:nvPr/>
          </p:nvCxnSpPr>
          <p:spPr>
            <a:xfrm>
              <a:off x="8284213" y="3981250"/>
              <a:ext cx="421784" cy="49219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924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Иногда имеет смысл «функция, отображающая вершину дерева в её номер»</a:t>
            </a:r>
            <a:endParaRPr lang="en-US" dirty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Внутреннее представление </a:t>
            </a:r>
            <a:r>
              <a:rPr lang="en-US" dirty="0">
                <a:solidFill>
                  <a:schemeClr val="bg1"/>
                </a:solidFill>
              </a:rPr>
              <a:t>XML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>
                <a:solidFill>
                  <a:schemeClr val="bg1"/>
                </a:solidFill>
              </a:rPr>
              <a:t> JSON </a:t>
            </a:r>
            <a:r>
              <a:rPr lang="ru-RU" dirty="0">
                <a:solidFill>
                  <a:schemeClr val="bg1"/>
                </a:solidFill>
              </a:rPr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8074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Иногда имеет смысл «функция, отображающая вершину дерева в её номер»</a:t>
            </a:r>
            <a:endParaRPr lang="en-US" dirty="0">
              <a:solidFill>
                <a:schemeClr val="bg1"/>
              </a:solidFill>
            </a:endParaRPr>
          </a:p>
          <a:p>
            <a:pPr marL="1325880" lvl="2" indent="-457200"/>
            <a:r>
              <a:rPr lang="ru-RU" dirty="0">
                <a:solidFill>
                  <a:schemeClr val="bg1"/>
                </a:solidFill>
              </a:rPr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547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>
                <a:solidFill>
                  <a:schemeClr val="bg1"/>
                </a:solidFill>
              </a:rPr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78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глубину</a:t>
            </a:r>
          </a:p>
          <a:p>
            <a:pPr marL="925830" lvl="1" indent="-457200"/>
            <a:r>
              <a:rPr lang="ru-RU" dirty="0">
                <a:solidFill>
                  <a:schemeClr val="bg1"/>
                </a:solidFill>
              </a:rPr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97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/>
              <a:t>Обходы в глубину</a:t>
            </a:r>
          </a:p>
          <a:p>
            <a:pPr marL="925830" lvl="1" indent="-457200"/>
            <a:r>
              <a:rPr lang="ru-RU" dirty="0"/>
              <a:t>Обходы в ширину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глубину </a:t>
            </a:r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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обходы в ширину</a:t>
            </a:r>
            <a:r>
              <a:rPr lang="en-US" dirty="0">
                <a:solidFill>
                  <a:schemeClr val="bg1"/>
                </a:solidFill>
              </a:rPr>
              <a:t> }</a:t>
            </a:r>
            <a:r>
              <a:rPr lang="ru-RU" dirty="0">
                <a:solidFill>
                  <a:schemeClr val="bg1"/>
                </a:solidFill>
              </a:rPr>
              <a:t> ≠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ru-RU" dirty="0">
                <a:solidFill>
                  <a:schemeClr val="bg1"/>
                </a:solidFill>
              </a:rPr>
              <a:t>все обходы</a:t>
            </a:r>
            <a:r>
              <a:rPr lang="en-US" dirty="0">
                <a:solidFill>
                  <a:schemeClr val="bg1"/>
                </a:solidFill>
              </a:rPr>
              <a:t> }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48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dirty="0"/>
              <a:t>Обход дерева – это алгоритм, обрабатывающий вершины дерева в определенном порядке</a:t>
            </a:r>
          </a:p>
          <a:p>
            <a:pPr marL="925830" lvl="1" indent="-457200"/>
            <a:r>
              <a:rPr lang="ru-RU" dirty="0"/>
              <a:t>Иногда имеет смысл «функция, отображающая вершину дерева в её номер»</a:t>
            </a:r>
            <a:endParaRPr lang="en-US" dirty="0"/>
          </a:p>
          <a:p>
            <a:pPr marL="1325880" lvl="2" indent="-457200"/>
            <a:r>
              <a:rPr lang="ru-RU" dirty="0"/>
              <a:t>В таком случае считается, что вершины обрабатываются в порядке возрастания этих номеров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Выделяют два типа обходов деревьев</a:t>
            </a:r>
          </a:p>
          <a:p>
            <a:pPr marL="925830" lvl="1" indent="-457200"/>
            <a:r>
              <a:rPr lang="ru-RU" dirty="0"/>
              <a:t>Обходы в глубину</a:t>
            </a:r>
          </a:p>
          <a:p>
            <a:pPr marL="925830" lvl="1" indent="-457200"/>
            <a:r>
              <a:rPr lang="ru-RU" dirty="0"/>
              <a:t>Обходы в ширину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en-US" dirty="0"/>
              <a:t>{ </a:t>
            </a:r>
            <a:r>
              <a:rPr lang="ru-RU" dirty="0"/>
              <a:t>обходы в глубину </a:t>
            </a:r>
            <a:r>
              <a:rPr lang="en-US" dirty="0"/>
              <a:t>} </a:t>
            </a:r>
            <a:r>
              <a:rPr lang="en-US" dirty="0">
                <a:sym typeface="Symbol" panose="05050102010706020507" pitchFamily="18" charset="2"/>
              </a:rPr>
              <a:t> </a:t>
            </a:r>
            <a:r>
              <a:rPr lang="en-US" dirty="0"/>
              <a:t>{ </a:t>
            </a:r>
            <a:r>
              <a:rPr lang="ru-RU" dirty="0"/>
              <a:t>обходы в ширину</a:t>
            </a:r>
            <a:r>
              <a:rPr lang="en-US" dirty="0"/>
              <a:t> }</a:t>
            </a:r>
            <a:r>
              <a:rPr lang="ru-RU" dirty="0"/>
              <a:t> ≠ </a:t>
            </a:r>
            <a:r>
              <a:rPr lang="en-US" dirty="0"/>
              <a:t>{ </a:t>
            </a:r>
            <a:r>
              <a:rPr lang="ru-RU" dirty="0"/>
              <a:t>все обходы</a:t>
            </a:r>
            <a:r>
              <a:rPr lang="en-US" dirty="0"/>
              <a:t> }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7462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334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solidFill>
                <a:schemeClr val="bg1"/>
              </a:solidFill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155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Пронумеровать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6394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Обходы деревьев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 rtlCol="0">
            <a:normAutofit/>
          </a:bodyPr>
          <a:lstStyle/>
          <a:p>
            <a:pPr marL="457200" indent="-457200">
              <a:defRPr/>
            </a:pPr>
            <a:r>
              <a:rPr lang="ru-RU" dirty="0">
                <a:cs typeface="Times New Roman" pitchFamily="18" charset="0"/>
              </a:rPr>
              <a:t>Прямой (префиксный) обход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857250" lvl="1" indent="-457200">
              <a:defRPr/>
            </a:pPr>
            <a:r>
              <a:rPr lang="ru-RU" dirty="0">
                <a:cs typeface="Times New Roman" pitchFamily="18" charset="0"/>
              </a:rPr>
              <a:t>Пронумеровать поддеревья прямым обходом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Обратный (постфиксный) обход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поддеревья обратным обходом</a:t>
            </a:r>
            <a:endParaRPr lang="ru-RU" baseline="-25000" dirty="0">
              <a:cs typeface="Times New Roman" pitchFamily="18" charset="0"/>
            </a:endParaRP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buNone/>
              <a:defRPr/>
            </a:pPr>
            <a:endParaRPr lang="ru-RU" dirty="0"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514350" indent="-514350">
              <a:defRPr/>
            </a:pPr>
            <a:r>
              <a:rPr lang="ru-RU" dirty="0">
                <a:cs typeface="Times New Roman" pitchFamily="18" charset="0"/>
              </a:rPr>
              <a:t>Внутренний (инфиксный) обход для бинарных деревьев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левое поддерево внутренним обходом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корень</a:t>
            </a:r>
          </a:p>
          <a:p>
            <a:pPr marL="914400" lvl="1" indent="-514350">
              <a:defRPr/>
            </a:pPr>
            <a:r>
              <a:rPr lang="ru-RU" dirty="0">
                <a:cs typeface="Times New Roman" pitchFamily="18" charset="0"/>
              </a:rPr>
              <a:t>Пронумеровать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правое поддерево внутренним обходом</a:t>
            </a:r>
          </a:p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79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Контейнерные АТД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Множество, ассоциативный массив и т.п.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644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endParaRPr lang="ru-R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950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8265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469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295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22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38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347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286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22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/>
              <a:t>Контейнерные АТД</a:t>
            </a:r>
          </a:p>
          <a:p>
            <a:pPr lvl="2"/>
            <a:r>
              <a:rPr lang="ru-RU" dirty="0"/>
              <a:t>Множество, ассоциативный массив и т.п.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3166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290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043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902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7538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6658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6805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4547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5117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4106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1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используются деревья?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Иерархические структуры данных</a:t>
            </a:r>
            <a:endParaRPr lang="en-US" dirty="0"/>
          </a:p>
          <a:p>
            <a:pPr lvl="1"/>
            <a:r>
              <a:rPr lang="ru-RU" dirty="0"/>
              <a:t>Деревья синтаксического разбора</a:t>
            </a:r>
          </a:p>
          <a:p>
            <a:pPr lvl="2"/>
            <a:r>
              <a:rPr lang="ru-RU" dirty="0"/>
              <a:t>Компиляторы</a:t>
            </a:r>
            <a:endParaRPr lang="en-US" dirty="0"/>
          </a:p>
          <a:p>
            <a:pPr lvl="2"/>
            <a:r>
              <a:rPr lang="ru-RU" dirty="0"/>
              <a:t>Обработка естественных языков</a:t>
            </a:r>
            <a:endParaRPr lang="en-US" dirty="0"/>
          </a:p>
          <a:p>
            <a:pPr lvl="1"/>
            <a:r>
              <a:rPr lang="ru-RU" dirty="0"/>
              <a:t>Внутреннее представление </a:t>
            </a:r>
            <a:r>
              <a:rPr lang="en-US" dirty="0"/>
              <a:t>XML</a:t>
            </a:r>
            <a:r>
              <a:rPr lang="ru-RU" dirty="0"/>
              <a:t>,</a:t>
            </a:r>
            <a:r>
              <a:rPr lang="en-US" dirty="0"/>
              <a:t> JSON </a:t>
            </a:r>
            <a:r>
              <a:rPr lang="ru-RU" dirty="0"/>
              <a:t>и т.п. </a:t>
            </a:r>
          </a:p>
          <a:p>
            <a:pPr lvl="1"/>
            <a:r>
              <a:rPr lang="ru-RU" dirty="0"/>
              <a:t>Контейнерные АТД</a:t>
            </a:r>
          </a:p>
          <a:p>
            <a:pPr lvl="2"/>
            <a:r>
              <a:rPr lang="ru-RU" dirty="0"/>
              <a:t>Множество, ассоциативный массив и т.п.</a:t>
            </a:r>
            <a:endParaRPr lang="en-US" dirty="0"/>
          </a:p>
          <a:p>
            <a:endParaRPr lang="ru-RU" dirty="0"/>
          </a:p>
          <a:p>
            <a:r>
              <a:rPr lang="ru-RU" dirty="0"/>
              <a:t>Многомерные данные</a:t>
            </a:r>
          </a:p>
          <a:p>
            <a:pPr lvl="1"/>
            <a:r>
              <a:rPr lang="ru-RU" dirty="0"/>
              <a:t>Машинное обучение, вычислительная геометрия, физическое моделирование и т.п.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74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3038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701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53879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008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5648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786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659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59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454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обходов дерева в глубину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ru-RU" dirty="0"/>
              <a:t>Прямой		 Обратный		Внутренний</a:t>
            </a:r>
          </a:p>
        </p:txBody>
      </p:sp>
      <p:sp>
        <p:nvSpPr>
          <p:cNvPr id="4" name="Овал 3"/>
          <p:cNvSpPr/>
          <p:nvPr/>
        </p:nvSpPr>
        <p:spPr>
          <a:xfrm>
            <a:off x="2271394" y="1623830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Овал 4"/>
          <p:cNvSpPr/>
          <p:nvPr/>
        </p:nvSpPr>
        <p:spPr>
          <a:xfrm>
            <a:off x="2965473" y="2495313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Овал 5"/>
          <p:cNvSpPr/>
          <p:nvPr/>
        </p:nvSpPr>
        <p:spPr>
          <a:xfrm>
            <a:off x="1766610" y="2629388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Овал 6"/>
          <p:cNvSpPr/>
          <p:nvPr/>
        </p:nvSpPr>
        <p:spPr>
          <a:xfrm>
            <a:off x="214519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2776179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Овал 8"/>
          <p:cNvSpPr/>
          <p:nvPr/>
        </p:nvSpPr>
        <p:spPr>
          <a:xfrm>
            <a:off x="3596453" y="3634947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Овал 9"/>
          <p:cNvSpPr/>
          <p:nvPr/>
        </p:nvSpPr>
        <p:spPr>
          <a:xfrm>
            <a:off x="264998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Овал 10"/>
          <p:cNvSpPr/>
          <p:nvPr/>
        </p:nvSpPr>
        <p:spPr>
          <a:xfrm>
            <a:off x="1703512" y="4841616"/>
            <a:ext cx="504784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280962" y="4774579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3" name="Овал 12"/>
          <p:cNvSpPr/>
          <p:nvPr/>
        </p:nvSpPr>
        <p:spPr>
          <a:xfrm>
            <a:off x="3659551" y="5624036"/>
            <a:ext cx="504784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5" name="Прямая соединительная линия 14"/>
          <p:cNvCxnSpPr>
            <a:stCxn id="4" idx="3"/>
            <a:endCxn id="6" idx="0"/>
          </p:cNvCxnSpPr>
          <p:nvPr/>
        </p:nvCxnSpPr>
        <p:spPr>
          <a:xfrm rot="5400000">
            <a:off x="1879944" y="2163622"/>
            <a:ext cx="604825" cy="326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>
            <a:stCxn id="4" idx="5"/>
            <a:endCxn id="5" idx="1"/>
          </p:cNvCxnSpPr>
          <p:nvPr/>
        </p:nvCxnSpPr>
        <p:spPr>
          <a:xfrm rot="16200000" flipH="1">
            <a:off x="2601188" y="2125240"/>
            <a:ext cx="539277" cy="33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stCxn id="6" idx="5"/>
            <a:endCxn id="7" idx="0"/>
          </p:cNvCxnSpPr>
          <p:nvPr/>
        </p:nvCxnSpPr>
        <p:spPr>
          <a:xfrm rot="16200000" flipH="1">
            <a:off x="1945279" y="3281922"/>
            <a:ext cx="671862" cy="168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5" idx="3"/>
            <a:endCxn id="8" idx="0"/>
          </p:cNvCxnSpPr>
          <p:nvPr/>
        </p:nvCxnSpPr>
        <p:spPr>
          <a:xfrm rot="5400000">
            <a:off x="2615086" y="3277281"/>
            <a:ext cx="805937" cy="43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5"/>
            <a:endCxn id="9" idx="0"/>
          </p:cNvCxnSpPr>
          <p:nvPr/>
        </p:nvCxnSpPr>
        <p:spPr>
          <a:xfrm rot="16200000" flipH="1">
            <a:off x="3236818" y="3055169"/>
            <a:ext cx="738899" cy="420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stCxn id="7" idx="3"/>
            <a:endCxn id="11" idx="0"/>
          </p:cNvCxnSpPr>
          <p:nvPr/>
        </p:nvCxnSpPr>
        <p:spPr>
          <a:xfrm rot="5400000">
            <a:off x="1713352" y="4345270"/>
            <a:ext cx="738899" cy="253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7" idx="5"/>
            <a:endCxn id="10" idx="0"/>
          </p:cNvCxnSpPr>
          <p:nvPr/>
        </p:nvCxnSpPr>
        <p:spPr>
          <a:xfrm rot="16200000" flipH="1">
            <a:off x="2342930" y="4282171"/>
            <a:ext cx="738899" cy="379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2" idx="0"/>
          </p:cNvCxnSpPr>
          <p:nvPr/>
        </p:nvCxnSpPr>
        <p:spPr>
          <a:xfrm rot="5400000">
            <a:off x="3227705" y="4341330"/>
            <a:ext cx="738899" cy="127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2" idx="5"/>
            <a:endCxn id="13" idx="0"/>
          </p:cNvCxnSpPr>
          <p:nvPr/>
        </p:nvCxnSpPr>
        <p:spPr>
          <a:xfrm>
            <a:off x="3711822" y="5175117"/>
            <a:ext cx="200121" cy="448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Овал 197"/>
          <p:cNvSpPr/>
          <p:nvPr/>
        </p:nvSpPr>
        <p:spPr>
          <a:xfrm>
            <a:off x="5497273" y="1556792"/>
            <a:ext cx="504784" cy="53629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99" name="Овал 198"/>
          <p:cNvSpPr/>
          <p:nvPr/>
        </p:nvSpPr>
        <p:spPr>
          <a:xfrm>
            <a:off x="6191352" y="2361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0" name="Овал 199"/>
          <p:cNvSpPr/>
          <p:nvPr/>
        </p:nvSpPr>
        <p:spPr>
          <a:xfrm>
            <a:off x="5118686" y="249531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1" name="Овал 200"/>
          <p:cNvSpPr/>
          <p:nvPr/>
        </p:nvSpPr>
        <p:spPr>
          <a:xfrm>
            <a:off x="5371078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Овал 201"/>
          <p:cNvSpPr/>
          <p:nvPr/>
        </p:nvSpPr>
        <p:spPr>
          <a:xfrm>
            <a:off x="6002059" y="363494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" name="Овал 202"/>
          <p:cNvSpPr/>
          <p:nvPr/>
        </p:nvSpPr>
        <p:spPr>
          <a:xfrm>
            <a:off x="6822333" y="356790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4" name="Овал 203"/>
          <p:cNvSpPr/>
          <p:nvPr/>
        </p:nvSpPr>
        <p:spPr>
          <a:xfrm>
            <a:off x="5812764" y="477457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5" name="Овал 204"/>
          <p:cNvSpPr/>
          <p:nvPr/>
        </p:nvSpPr>
        <p:spPr>
          <a:xfrm>
            <a:off x="4992490" y="4774579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6" name="Овал 205"/>
          <p:cNvSpPr/>
          <p:nvPr/>
        </p:nvSpPr>
        <p:spPr>
          <a:xfrm>
            <a:off x="6443744" y="4707542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7" name="Овал 206"/>
          <p:cNvSpPr/>
          <p:nvPr/>
        </p:nvSpPr>
        <p:spPr>
          <a:xfrm>
            <a:off x="7011627" y="5589240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08" name="Прямая соединительная линия 207"/>
          <p:cNvCxnSpPr>
            <a:stCxn id="198" idx="3"/>
            <a:endCxn id="200" idx="0"/>
          </p:cNvCxnSpPr>
          <p:nvPr/>
        </p:nvCxnSpPr>
        <p:spPr>
          <a:xfrm rot="5400000">
            <a:off x="5214620" y="2138344"/>
            <a:ext cx="481179" cy="232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/>
          <p:cNvCxnSpPr>
            <a:stCxn id="198" idx="5"/>
            <a:endCxn id="199" idx="1"/>
          </p:cNvCxnSpPr>
          <p:nvPr/>
        </p:nvCxnSpPr>
        <p:spPr>
          <a:xfrm rot="16200000" flipH="1">
            <a:off x="5883983" y="2057896"/>
            <a:ext cx="415631" cy="328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200" idx="5"/>
            <a:endCxn id="201" idx="0"/>
          </p:cNvCxnSpPr>
          <p:nvPr/>
        </p:nvCxnSpPr>
        <p:spPr>
          <a:xfrm rot="16200000" flipH="1">
            <a:off x="5174096" y="3217822"/>
            <a:ext cx="738899" cy="9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>
            <a:stCxn id="199" idx="3"/>
            <a:endCxn id="202" idx="0"/>
          </p:cNvCxnSpPr>
          <p:nvPr/>
        </p:nvCxnSpPr>
        <p:spPr>
          <a:xfrm rot="5400000">
            <a:off x="5803241" y="3182334"/>
            <a:ext cx="872974" cy="32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99" idx="5"/>
            <a:endCxn id="203" idx="0"/>
          </p:cNvCxnSpPr>
          <p:nvPr/>
        </p:nvCxnSpPr>
        <p:spPr>
          <a:xfrm rot="16200000" flipH="1">
            <a:off x="6403239" y="2927271"/>
            <a:ext cx="805937" cy="475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201" idx="3"/>
            <a:endCxn id="205" idx="0"/>
          </p:cNvCxnSpPr>
          <p:nvPr/>
        </p:nvCxnSpPr>
        <p:spPr>
          <a:xfrm rot="5400000">
            <a:off x="4954655" y="4293656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/>
          <p:cNvCxnSpPr>
            <a:stCxn id="201" idx="5"/>
            <a:endCxn id="204" idx="0"/>
          </p:cNvCxnSpPr>
          <p:nvPr/>
        </p:nvCxnSpPr>
        <p:spPr>
          <a:xfrm rot="16200000" flipH="1">
            <a:off x="5521135" y="4262808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>
            <a:stCxn id="203" idx="3"/>
            <a:endCxn id="206" idx="0"/>
          </p:cNvCxnSpPr>
          <p:nvPr/>
        </p:nvCxnSpPr>
        <p:spPr>
          <a:xfrm rot="5400000">
            <a:off x="6406612" y="4227320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/>
          <p:cNvCxnSpPr>
            <a:stCxn id="206" idx="5"/>
            <a:endCxn id="207" idx="0"/>
          </p:cNvCxnSpPr>
          <p:nvPr/>
        </p:nvCxnSpPr>
        <p:spPr>
          <a:xfrm>
            <a:off x="6820747" y="5108081"/>
            <a:ext cx="411724" cy="481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Овал 216"/>
          <p:cNvSpPr/>
          <p:nvPr/>
        </p:nvSpPr>
        <p:spPr>
          <a:xfrm>
            <a:off x="9333448" y="1623830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8" name="Овал 217"/>
          <p:cNvSpPr/>
          <p:nvPr/>
        </p:nvSpPr>
        <p:spPr>
          <a:xfrm>
            <a:off x="10216820" y="2562351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7</a:t>
            </a:r>
          </a:p>
        </p:txBody>
      </p:sp>
      <p:sp>
        <p:nvSpPr>
          <p:cNvPr id="219" name="Овал 218"/>
          <p:cNvSpPr/>
          <p:nvPr/>
        </p:nvSpPr>
        <p:spPr>
          <a:xfrm>
            <a:off x="8765565" y="249531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0" name="Овал 219"/>
          <p:cNvSpPr/>
          <p:nvPr/>
        </p:nvSpPr>
        <p:spPr>
          <a:xfrm>
            <a:off x="9207252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1" name="Овал 220"/>
          <p:cNvSpPr/>
          <p:nvPr/>
        </p:nvSpPr>
        <p:spPr>
          <a:xfrm>
            <a:off x="9901330" y="3701983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22" name="Овал 221"/>
          <p:cNvSpPr/>
          <p:nvPr/>
        </p:nvSpPr>
        <p:spPr>
          <a:xfrm>
            <a:off x="10847801" y="3701983"/>
            <a:ext cx="441687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10</a:t>
            </a:r>
          </a:p>
        </p:txBody>
      </p:sp>
      <p:sp>
        <p:nvSpPr>
          <p:cNvPr id="223" name="Овал 222"/>
          <p:cNvSpPr/>
          <p:nvPr/>
        </p:nvSpPr>
        <p:spPr>
          <a:xfrm>
            <a:off x="9585840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4" name="Овал 223"/>
          <p:cNvSpPr/>
          <p:nvPr/>
        </p:nvSpPr>
        <p:spPr>
          <a:xfrm>
            <a:off x="8828663" y="4841616"/>
            <a:ext cx="441687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5" name="Овал 224"/>
          <p:cNvSpPr/>
          <p:nvPr/>
        </p:nvSpPr>
        <p:spPr>
          <a:xfrm>
            <a:off x="10406114" y="4841616"/>
            <a:ext cx="441686" cy="469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8</a:t>
            </a:r>
          </a:p>
        </p:txBody>
      </p:sp>
      <p:sp>
        <p:nvSpPr>
          <p:cNvPr id="226" name="Овал 225"/>
          <p:cNvSpPr/>
          <p:nvPr/>
        </p:nvSpPr>
        <p:spPr>
          <a:xfrm>
            <a:off x="10910898" y="5589239"/>
            <a:ext cx="441686" cy="4692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/>
              <a:t>9</a:t>
            </a:r>
          </a:p>
        </p:txBody>
      </p:sp>
      <p:cxnSp>
        <p:nvCxnSpPr>
          <p:cNvPr id="227" name="Прямая соединительная линия 226"/>
          <p:cNvCxnSpPr>
            <a:stCxn id="217" idx="3"/>
            <a:endCxn id="219" idx="0"/>
          </p:cNvCxnSpPr>
          <p:nvPr/>
        </p:nvCxnSpPr>
        <p:spPr>
          <a:xfrm rot="5400000">
            <a:off x="8957154" y="2054520"/>
            <a:ext cx="470750" cy="410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единительная линия 227"/>
          <p:cNvCxnSpPr>
            <a:stCxn id="217" idx="5"/>
            <a:endCxn id="218" idx="1"/>
          </p:cNvCxnSpPr>
          <p:nvPr/>
        </p:nvCxnSpPr>
        <p:spPr>
          <a:xfrm rot="16200000" flipH="1">
            <a:off x="9692820" y="2042377"/>
            <a:ext cx="606314" cy="570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единительная линия 228"/>
          <p:cNvCxnSpPr>
            <a:stCxn id="219" idx="4"/>
            <a:endCxn id="220" idx="0"/>
          </p:cNvCxnSpPr>
          <p:nvPr/>
        </p:nvCxnSpPr>
        <p:spPr>
          <a:xfrm rot="16200000" flipH="1">
            <a:off x="8839248" y="3112436"/>
            <a:ext cx="737410" cy="44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218" idx="3"/>
            <a:endCxn id="221" idx="0"/>
          </p:cNvCxnSpPr>
          <p:nvPr/>
        </p:nvCxnSpPr>
        <p:spPr>
          <a:xfrm rot="5400000">
            <a:off x="9832648" y="3253311"/>
            <a:ext cx="738899" cy="158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единительная линия 230"/>
          <p:cNvCxnSpPr>
            <a:stCxn id="218" idx="5"/>
            <a:endCxn id="222" idx="0"/>
          </p:cNvCxnSpPr>
          <p:nvPr/>
        </p:nvCxnSpPr>
        <p:spPr>
          <a:xfrm rot="16200000" flipH="1">
            <a:off x="10462225" y="3094864"/>
            <a:ext cx="738899" cy="475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единительная линия 231"/>
          <p:cNvCxnSpPr>
            <a:stCxn id="220" idx="3"/>
            <a:endCxn id="224" idx="0"/>
          </p:cNvCxnSpPr>
          <p:nvPr/>
        </p:nvCxnSpPr>
        <p:spPr>
          <a:xfrm rot="5400000">
            <a:off x="8791530" y="4361394"/>
            <a:ext cx="738899" cy="22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Прямая соединительная линия 232"/>
          <p:cNvCxnSpPr>
            <a:stCxn id="220" idx="5"/>
            <a:endCxn id="223" idx="0"/>
          </p:cNvCxnSpPr>
          <p:nvPr/>
        </p:nvCxnSpPr>
        <p:spPr>
          <a:xfrm rot="16200000" flipH="1">
            <a:off x="9326461" y="4360692"/>
            <a:ext cx="738899" cy="222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единительная линия 233"/>
          <p:cNvCxnSpPr>
            <a:stCxn id="222" idx="3"/>
            <a:endCxn id="225" idx="0"/>
          </p:cNvCxnSpPr>
          <p:nvPr/>
        </p:nvCxnSpPr>
        <p:spPr>
          <a:xfrm rot="5400000">
            <a:off x="10400530" y="4329844"/>
            <a:ext cx="738899" cy="284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единительная линия 234"/>
          <p:cNvCxnSpPr>
            <a:stCxn id="225" idx="5"/>
            <a:endCxn id="226" idx="0"/>
          </p:cNvCxnSpPr>
          <p:nvPr/>
        </p:nvCxnSpPr>
        <p:spPr>
          <a:xfrm>
            <a:off x="10783117" y="5242155"/>
            <a:ext cx="348624" cy="347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E73356-8155-43A8-A4DD-AD98D94DBD52}" type="slidenum">
              <a:rPr lang="ru-RU" smtClean="0"/>
              <a:pPr>
                <a:defRPr/>
              </a:pPr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4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120276</TotalTime>
  <Words>13292</Words>
  <Application>Microsoft Office PowerPoint</Application>
  <PresentationFormat>Widescreen</PresentationFormat>
  <Paragraphs>3790</Paragraphs>
  <Slides>237</Slides>
  <Notes>214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1" baseType="lpstr">
      <vt:lpstr>Arial</vt:lpstr>
      <vt:lpstr>Calibri</vt:lpstr>
      <vt:lpstr>Consolas</vt:lpstr>
      <vt:lpstr>Office Theme</vt:lpstr>
      <vt:lpstr>Деревья</vt:lpstr>
      <vt:lpstr>План лекции</vt:lpstr>
      <vt:lpstr>PowerPoint Presentation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Как используются деревья?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синтаксического разбора</vt:lpstr>
      <vt:lpstr>Дерево XML документа</vt:lpstr>
      <vt:lpstr>Дерево XML документа</vt:lpstr>
      <vt:lpstr>Дерево XML документа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Представление многомерных данных</vt:lpstr>
      <vt:lpstr>Дерево</vt:lpstr>
      <vt:lpstr>Дерево</vt:lpstr>
      <vt:lpstr>Дерево</vt:lpstr>
      <vt:lpstr>Дерево</vt:lpstr>
      <vt:lpstr>Дерево</vt:lpstr>
      <vt:lpstr>Простые свойства деревьев</vt:lpstr>
      <vt:lpstr>Простые свойства деревьев</vt:lpstr>
      <vt:lpstr>Простые свойства деревьев</vt:lpstr>
      <vt:lpstr>Простые свойства деревьев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Части дерева</vt:lpstr>
      <vt:lpstr>Поддерево, лес</vt:lpstr>
      <vt:lpstr>Поддерево, лес</vt:lpstr>
      <vt:lpstr>Поддерево, лес</vt:lpstr>
      <vt:lpstr>Поддерево, лес</vt:lpstr>
      <vt:lpstr>Поддерево, лес</vt:lpstr>
      <vt:lpstr>Бинарное (двоичное) дерево</vt:lpstr>
      <vt:lpstr>Бинарное (двоичное) дерево</vt:lpstr>
      <vt:lpstr>Бинарное (двоичное) дерево</vt:lpstr>
      <vt:lpstr>Бинарное (двоичное) дерево</vt:lpstr>
      <vt:lpstr>Полное бинарное дерево</vt:lpstr>
      <vt:lpstr>Полное бинарное дерево</vt:lpstr>
      <vt:lpstr>Полное бинарное дерево</vt:lpstr>
      <vt:lpstr>Полное бинарное дерево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Обходы деревьев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Примеры обходов дерева в глубину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Обходы дерева синтаксического разбора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Обход деревьев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Пример обхода дерева в ширину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Дерево двоичного поиска</vt:lpstr>
      <vt:lpstr>Примеры деревьев двоичного поиска</vt:lpstr>
      <vt:lpstr>Примеры деревьев двоичного поиска</vt:lpstr>
      <vt:lpstr>Примеры деревьев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Поиск в дереве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Вставка в дерево двоичного поиска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За сколько действий добавляется значение?</vt:lpstr>
      <vt:lpstr>Что такое АВЛ деревья?</vt:lpstr>
      <vt:lpstr>Что такое АВЛ деревья?</vt:lpstr>
      <vt:lpstr>Что такое АВЛ деревья?</vt:lpstr>
      <vt:lpstr>Что такое АВЛ деревья?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Минимальное число вершин в АВЛ дереве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Вставка вершины в АВЛ дерево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Балансировка после вставки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левой-левой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Разгрузка левой-правой ветки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Примеры поворотов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Пример построения АВЛ дерева</vt:lpstr>
      <vt:lpstr>Заключение</vt:lpstr>
      <vt:lpstr>Построение дерева синтаксического разбора выражения</vt:lpstr>
      <vt:lpstr>Представление бинарных деревьев с помощью указателей</vt:lpstr>
      <vt:lpstr>PowerPoint Presentation</vt:lpstr>
      <vt:lpstr>Пример представления с помощью массива</vt:lpstr>
      <vt:lpstr>Скобочное представление деревьев</vt:lpstr>
      <vt:lpstr>Пример скобочного представления неориентированного дерева</vt:lpstr>
      <vt:lpstr>Пример печати левого скобочного представления двоичного дерева</vt:lpstr>
      <vt:lpstr>Представление дерева списком прямых предков</vt:lpstr>
      <vt:lpstr>Оптимизация вставки в АВЛ-дерево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churina</dc:creator>
  <cp:lastModifiedBy>Evgenii Petrov</cp:lastModifiedBy>
  <cp:revision>471</cp:revision>
  <dcterms:created xsi:type="dcterms:W3CDTF">2009-10-11T08:46:54Z</dcterms:created>
  <dcterms:modified xsi:type="dcterms:W3CDTF">2021-12-08T17:28:35Z</dcterms:modified>
</cp:coreProperties>
</file>