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367" r:id="rId4"/>
    <p:sldId id="369" r:id="rId5"/>
    <p:sldId id="368" r:id="rId6"/>
    <p:sldId id="370" r:id="rId7"/>
    <p:sldId id="371" r:id="rId8"/>
    <p:sldId id="372" r:id="rId9"/>
    <p:sldId id="373" r:id="rId10"/>
    <p:sldId id="374" r:id="rId11"/>
    <p:sldId id="375" r:id="rId12"/>
    <p:sldId id="258" r:id="rId13"/>
    <p:sldId id="276" r:id="rId14"/>
    <p:sldId id="277" r:id="rId15"/>
    <p:sldId id="278" r:id="rId16"/>
    <p:sldId id="279" r:id="rId17"/>
    <p:sldId id="283" r:id="rId18"/>
    <p:sldId id="284" r:id="rId19"/>
    <p:sldId id="285" r:id="rId20"/>
    <p:sldId id="286" r:id="rId21"/>
    <p:sldId id="287" r:id="rId22"/>
    <p:sldId id="262" r:id="rId23"/>
    <p:sldId id="288" r:id="rId24"/>
    <p:sldId id="289" r:id="rId25"/>
    <p:sldId id="382" r:id="rId26"/>
    <p:sldId id="376" r:id="rId27"/>
    <p:sldId id="383" r:id="rId28"/>
    <p:sldId id="384" r:id="rId29"/>
    <p:sldId id="385" r:id="rId30"/>
    <p:sldId id="386" r:id="rId31"/>
    <p:sldId id="273" r:id="rId32"/>
    <p:sldId id="298" r:id="rId33"/>
    <p:sldId id="388" r:id="rId34"/>
    <p:sldId id="389" r:id="rId35"/>
    <p:sldId id="301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260" r:id="rId45"/>
    <p:sldId id="307" r:id="rId46"/>
    <p:sldId id="308" r:id="rId47"/>
    <p:sldId id="310" r:id="rId48"/>
    <p:sldId id="264" r:id="rId49"/>
    <p:sldId id="311" r:id="rId50"/>
    <p:sldId id="312" r:id="rId51"/>
    <p:sldId id="265" r:id="rId52"/>
    <p:sldId id="313" r:id="rId53"/>
    <p:sldId id="314" r:id="rId54"/>
    <p:sldId id="315" r:id="rId55"/>
    <p:sldId id="316" r:id="rId56"/>
    <p:sldId id="26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259" r:id="rId67"/>
    <p:sldId id="326" r:id="rId68"/>
    <p:sldId id="327" r:id="rId69"/>
    <p:sldId id="328" r:id="rId70"/>
    <p:sldId id="269" r:id="rId71"/>
    <p:sldId id="329" r:id="rId72"/>
    <p:sldId id="330" r:id="rId73"/>
    <p:sldId id="331" r:id="rId74"/>
    <p:sldId id="332" r:id="rId75"/>
    <p:sldId id="271" r:id="rId76"/>
    <p:sldId id="333" r:id="rId77"/>
    <p:sldId id="334" r:id="rId78"/>
    <p:sldId id="335" r:id="rId79"/>
    <p:sldId id="336" r:id="rId80"/>
    <p:sldId id="337" r:id="rId81"/>
    <p:sldId id="338" r:id="rId82"/>
    <p:sldId id="270" r:id="rId83"/>
    <p:sldId id="339" r:id="rId84"/>
    <p:sldId id="340" r:id="rId85"/>
    <p:sldId id="272" r:id="rId86"/>
    <p:sldId id="341" r:id="rId87"/>
    <p:sldId id="342" r:id="rId88"/>
    <p:sldId id="267" r:id="rId89"/>
    <p:sldId id="343" r:id="rId90"/>
    <p:sldId id="344" r:id="rId91"/>
    <p:sldId id="345" r:id="rId92"/>
    <p:sldId id="346" r:id="rId93"/>
    <p:sldId id="268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4" r:id="rId104"/>
    <p:sldId id="365" r:id="rId105"/>
    <p:sldId id="366" r:id="rId106"/>
    <p:sldId id="362" r:id="rId107"/>
    <p:sldId id="363" r:id="rId108"/>
    <p:sldId id="275" r:id="rId10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5A111-46E2-4E96-B9B8-169C52BB0A04}" type="datetimeFigureOut">
              <a:rPr lang="ru-RU" smtClean="0"/>
              <a:t>18.10.2022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25B0-571A-4FE0-B866-3B13A2F200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23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25B0-571A-4FE0-B866-3B13A2F200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1653-C67A-4E01-A00D-648608A4A0F0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23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A5EB-0147-4ED4-A0A8-37B2A90901F3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2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D056-BC40-4A8C-AECD-8CCCE2D36055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8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0786-EF88-4E9A-8E02-BD2E234533B0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6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5E555-7E11-4E93-95D4-971F78F34181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7BCC-7D6E-4DAC-A1EC-56D46BEE0AEF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46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CBB6-0C6E-46BD-B098-560A4DBC2C62}" type="datetime1">
              <a:rPr lang="ru-RU" smtClean="0"/>
              <a:t>18.10.2022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52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9683-69B3-4257-8957-D454F44E8C0F}" type="datetime1">
              <a:rPr lang="ru-RU" smtClean="0"/>
              <a:t>18.10.2022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82DA-897D-45B9-B9CA-7185A0B0F478}" type="datetime1">
              <a:rPr lang="ru-RU" smtClean="0"/>
              <a:t>18.10.2022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6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5311-7B35-4370-A011-4E9FE004D6CA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5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8472-788A-4390-9DBD-ECAF718A232B}" type="datetime1">
              <a:rPr lang="ru-RU" smtClean="0"/>
              <a:t>18.10.2022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63F3-8A47-4034-A812-39B30D9A30FF}" type="datetime1">
              <a:rPr lang="ru-RU" smtClean="0"/>
              <a:t>18.10.2022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184-F5EB-4B8D-8963-C9795633C8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7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tic.googleusercontent.com/media/research.google.com/en/pubs/archive/37752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gee.cs.oswego.edu/dl/html/malloc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Размещение в памяти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6½</a:t>
            </a:r>
          </a:p>
        </p:txBody>
      </p:sp>
    </p:spTree>
    <p:extLst>
      <p:ext uri="{BB962C8B-B14F-4D97-AF65-F5344CB8AC3E}">
        <p14:creationId xmlns:p14="http://schemas.microsoft.com/office/powerpoint/2010/main" val="371280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/>
              <a:t>Сами уничтожаем ненужные значения</a:t>
            </a:r>
            <a:r>
              <a:rPr lang="en-US" dirty="0"/>
              <a:t> </a:t>
            </a:r>
            <a:r>
              <a:rPr lang="ru-RU" dirty="0"/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94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626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 &lt;-- if OOM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 -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 if i = 0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687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824" y="1690687"/>
            <a:ext cx="10787976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118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65824" y="1690687"/>
            <a:ext cx="5508682" cy="4807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4964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5824" y="3803515"/>
            <a:ext cx="5453976" cy="2694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0047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Константин Серебряный</a:t>
            </a:r>
            <a:r>
              <a:rPr lang="ru-RU" baseline="30000" dirty="0"/>
              <a:t>1</a:t>
            </a:r>
          </a:p>
          <a:p>
            <a:r>
              <a:rPr lang="en-US" dirty="0"/>
              <a:t>Derek </a:t>
            </a:r>
            <a:r>
              <a:rPr lang="en-US" dirty="0" err="1"/>
              <a:t>Bruening</a:t>
            </a:r>
            <a:r>
              <a:rPr lang="ru-RU" baseline="30000" dirty="0"/>
              <a:t>2</a:t>
            </a:r>
          </a:p>
          <a:p>
            <a:r>
              <a:rPr lang="ru-RU" dirty="0"/>
              <a:t>Александр Потапенко</a:t>
            </a:r>
            <a:r>
              <a:rPr lang="ru-RU" baseline="30000" dirty="0"/>
              <a:t>3</a:t>
            </a:r>
          </a:p>
          <a:p>
            <a:r>
              <a:rPr lang="ru-RU" dirty="0"/>
              <a:t>Дмитрий Вьюков</a:t>
            </a:r>
            <a:r>
              <a:rPr lang="ru-RU" baseline="30000" dirty="0"/>
              <a:t>4</a:t>
            </a:r>
            <a:endParaRPr lang="en-US" baseline="30000" dirty="0"/>
          </a:p>
          <a:p>
            <a:r>
              <a:rPr lang="en-US" dirty="0" err="1"/>
              <a:t>AddressSanitizer</a:t>
            </a:r>
            <a:r>
              <a:rPr lang="en-US" dirty="0"/>
              <a:t>: A Fast Address Sanity Checker</a:t>
            </a:r>
            <a:r>
              <a:rPr lang="ru-RU" dirty="0"/>
              <a:t>, 2012</a:t>
            </a:r>
          </a:p>
          <a:p>
            <a:pPr lvl="1"/>
            <a:r>
              <a:rPr lang="en-US" dirty="0">
                <a:hlinkClick r:id="rId2"/>
              </a:rPr>
              <a:t>https://static.googleusercontent.com/media/research.google.com/en//pubs/archive/37752.pdf</a:t>
            </a:r>
            <a:r>
              <a:rPr lang="ru-RU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76" y="1825625"/>
            <a:ext cx="2093068" cy="209306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1770093"/>
            <a:ext cx="2211470" cy="221147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76" y="4083896"/>
            <a:ext cx="2093067" cy="2093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821" y="4083896"/>
            <a:ext cx="2211470" cy="20930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6875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05923" y="19844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43086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22134" y="407265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545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after free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500617"/>
            <a:ext cx="9953625" cy="28003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02381" y="3900792"/>
            <a:ext cx="2714321" cy="90477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578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(heap corruption)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667000"/>
            <a:ext cx="10687050" cy="15240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96" y="3716337"/>
            <a:ext cx="3105150" cy="12192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302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  <a:p>
            <a:pPr lvl="1"/>
            <a:r>
              <a:rPr lang="ru-RU" dirty="0"/>
              <a:t>Выравнивание</a:t>
            </a:r>
          </a:p>
          <a:p>
            <a:pPr lvl="1"/>
            <a:r>
              <a:rPr lang="ru-RU" dirty="0"/>
              <a:t>Связь выравниваний производного типа и его элементов</a:t>
            </a:r>
          </a:p>
          <a:p>
            <a:pPr lvl="1"/>
            <a:r>
              <a:rPr lang="ru-RU" dirty="0"/>
              <a:t>Выравнивающие байты</a:t>
            </a:r>
          </a:p>
          <a:p>
            <a:r>
              <a:rPr lang="ru-RU" dirty="0"/>
              <a:t>Динамическое распределение памяти</a:t>
            </a:r>
          </a:p>
          <a:p>
            <a:pPr lvl="1"/>
            <a:r>
              <a:rPr lang="ru-RU" dirty="0"/>
              <a:t>Стандартные функции языка Си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</a:p>
          <a:p>
            <a:pPr lvl="2"/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Накладные расходы, фрагментация</a:t>
            </a:r>
          </a:p>
          <a:p>
            <a:pPr lvl="1"/>
            <a:r>
              <a:rPr lang="ru-RU" dirty="0"/>
              <a:t>Виды ошибок и </a:t>
            </a:r>
            <a:r>
              <a:rPr lang="en-US" dirty="0"/>
              <a:t>address sanitizer</a:t>
            </a:r>
            <a:endParaRPr lang="ru-RU" dirty="0"/>
          </a:p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00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rgbClr val="C00000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/>
              <a:t>Сами уничтожаем ненужные значения</a:t>
            </a:r>
            <a:r>
              <a:rPr lang="en-US" dirty="0"/>
              <a:t> </a:t>
            </a:r>
            <a:r>
              <a:rPr lang="ru-RU" dirty="0"/>
              <a:t>и правильно работаем с указателями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Назначает переменным адреса для хранения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Генерирует код для доступа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31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Переменные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располагаются в стековом кадре в порядке описания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5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/>
              <a:t>Переменные</a:t>
            </a:r>
            <a:r>
              <a:rPr lang="en-US" dirty="0"/>
              <a:t> </a:t>
            </a:r>
            <a:r>
              <a:rPr lang="ru-RU" dirty="0"/>
              <a:t>располагаются в стековом кадре в порядке описания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описаны без </a:t>
            </a:r>
            <a:r>
              <a:rPr lang="en-US" dirty="0">
                <a:solidFill>
                  <a:schemeClr val="bg1"/>
                </a:solidFill>
              </a:rPr>
              <a:t>static/extern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Возможно присутствие неиспользуемых байтов между значениями последовательно описанных переменных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данных в стековом кадре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размещает значения переменных в стековом кадре в соответствии со стандартом языка Си</a:t>
            </a:r>
          </a:p>
          <a:p>
            <a:pPr lvl="1"/>
            <a:r>
              <a:rPr lang="ru-RU" dirty="0"/>
              <a:t>Назначает переменным адреса для хранения</a:t>
            </a:r>
          </a:p>
          <a:p>
            <a:endParaRPr lang="ru-RU" dirty="0"/>
          </a:p>
          <a:p>
            <a:r>
              <a:rPr lang="ru-RU" dirty="0"/>
              <a:t>Переменные</a:t>
            </a:r>
            <a:r>
              <a:rPr lang="en-US" dirty="0"/>
              <a:t> </a:t>
            </a:r>
            <a:r>
              <a:rPr lang="ru-RU" dirty="0"/>
              <a:t>располагаются в стековом кадре в порядке описания</a:t>
            </a:r>
            <a:endParaRPr lang="en-US" dirty="0"/>
          </a:p>
          <a:p>
            <a:pPr lvl="1"/>
            <a:r>
              <a:rPr lang="ru-RU" dirty="0"/>
              <a:t>Если описаны без </a:t>
            </a:r>
            <a:r>
              <a:rPr lang="en-US" dirty="0"/>
              <a:t>static/extern</a:t>
            </a:r>
            <a:endParaRPr lang="ru-RU" dirty="0"/>
          </a:p>
          <a:p>
            <a:pPr lvl="1"/>
            <a:r>
              <a:rPr lang="ru-RU" dirty="0"/>
              <a:t>Возможно присутствие неиспользуемых байтов между последовательно описанными переменными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0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Значения типа Т должны храниться по адресам, кратным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– </a:t>
            </a:r>
            <a:r>
              <a:rPr lang="ru-RU" dirty="0">
                <a:solidFill>
                  <a:schemeClr val="bg1"/>
                </a:solidFill>
              </a:rPr>
              <a:t>выравниванию 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Оператор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появился в </a:t>
            </a:r>
            <a:r>
              <a:rPr lang="en-US" dirty="0">
                <a:solidFill>
                  <a:schemeClr val="bg1"/>
                </a:solidFill>
              </a:rPr>
              <a:t>C99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-- это небольшая степень 2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16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 всех популярных компиляторов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-- это небольшая степень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Зависящая от 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61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Доступ к значению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типа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, хранящемуся по адресу, некратному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–</a:t>
            </a:r>
            <a:r>
              <a:rPr lang="ru-RU" dirty="0">
                <a:solidFill>
                  <a:schemeClr val="bg1"/>
                </a:solidFill>
              </a:rPr>
              <a:t> это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 модель памяти программы</a:t>
            </a:r>
          </a:p>
          <a:p>
            <a:r>
              <a:rPr lang="ru-RU" dirty="0"/>
              <a:t>Размещение в стековом кадре</a:t>
            </a:r>
          </a:p>
          <a:p>
            <a:pPr lvl="1"/>
            <a:r>
              <a:rPr lang="ru-RU" dirty="0"/>
              <a:t>Выравнивание</a:t>
            </a:r>
          </a:p>
          <a:p>
            <a:pPr lvl="1"/>
            <a:r>
              <a:rPr lang="ru-RU" dirty="0"/>
              <a:t>Связь выравниваний производного типа и его элементов</a:t>
            </a:r>
          </a:p>
          <a:p>
            <a:pPr lvl="1"/>
            <a:r>
              <a:rPr lang="ru-RU" dirty="0"/>
              <a:t>Выравнивающие байты</a:t>
            </a:r>
          </a:p>
          <a:p>
            <a:r>
              <a:rPr lang="ru-RU" dirty="0"/>
              <a:t>Динамическое распределение памяти</a:t>
            </a:r>
          </a:p>
          <a:p>
            <a:pPr lvl="1"/>
            <a:r>
              <a:rPr lang="ru-RU" dirty="0"/>
              <a:t>Стандартные функции языка Си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</a:p>
          <a:p>
            <a:pPr lvl="2"/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Накладные расходы, фрагментация</a:t>
            </a:r>
          </a:p>
          <a:p>
            <a:pPr lvl="1"/>
            <a:r>
              <a:rPr lang="ru-RU" dirty="0"/>
              <a:t>Виды ошибок и </a:t>
            </a:r>
            <a:r>
              <a:rPr lang="en-US" dirty="0"/>
              <a:t>address sanitizer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96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  <a:endParaRPr lang="en-US" dirty="0"/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/>
              <a:t>Доступ к значению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, хранящемуся по адресу, некратному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, </a:t>
            </a:r>
            <a:r>
              <a:rPr lang="en-US" dirty="0"/>
              <a:t>–</a:t>
            </a:r>
            <a:r>
              <a:rPr lang="ru-RU" dirty="0"/>
              <a:t> это </a:t>
            </a:r>
            <a:r>
              <a:rPr lang="en-US" dirty="0"/>
              <a:t>undefined behavior</a:t>
            </a:r>
            <a:endParaRPr lang="ru-RU" dirty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19799" y="1690688"/>
            <a:ext cx="5497749" cy="460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7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Значения типа Т должны храниться по адресам, кратным </a:t>
            </a:r>
            <a:r>
              <a:rPr lang="en-US" dirty="0" err="1"/>
              <a:t>alignof</a:t>
            </a:r>
            <a:r>
              <a:rPr lang="en-US" dirty="0"/>
              <a:t>(T) – </a:t>
            </a:r>
            <a:r>
              <a:rPr lang="ru-RU" dirty="0"/>
              <a:t>выравниванию типа </a:t>
            </a:r>
            <a:r>
              <a:rPr lang="en-US" dirty="0"/>
              <a:t>T</a:t>
            </a:r>
            <a:endParaRPr lang="ru-RU" dirty="0"/>
          </a:p>
          <a:p>
            <a:pPr lvl="1"/>
            <a:r>
              <a:rPr lang="ru-RU" dirty="0"/>
              <a:t>Оператор </a:t>
            </a:r>
            <a:r>
              <a:rPr lang="en-US" dirty="0" err="1"/>
              <a:t>alignof</a:t>
            </a:r>
            <a:r>
              <a:rPr lang="en-US" dirty="0"/>
              <a:t> </a:t>
            </a:r>
            <a:r>
              <a:rPr lang="ru-RU" dirty="0"/>
              <a:t>появился в </a:t>
            </a:r>
            <a:r>
              <a:rPr lang="en-US" dirty="0"/>
              <a:t>C99</a:t>
            </a:r>
          </a:p>
          <a:p>
            <a:endParaRPr lang="ru-RU" dirty="0"/>
          </a:p>
          <a:p>
            <a:r>
              <a:rPr lang="ru-RU" dirty="0"/>
              <a:t>У всех популярных компиляторов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-- это небольшая степень 2</a:t>
            </a:r>
          </a:p>
          <a:p>
            <a:pPr lvl="1"/>
            <a:r>
              <a:rPr lang="ru-RU" dirty="0"/>
              <a:t>Зависящая от Т</a:t>
            </a:r>
          </a:p>
          <a:p>
            <a:endParaRPr lang="ru-RU" dirty="0"/>
          </a:p>
          <a:p>
            <a:r>
              <a:rPr lang="ru-RU" dirty="0"/>
              <a:t>Доступ к значению</a:t>
            </a:r>
            <a:r>
              <a:rPr lang="en-US" dirty="0"/>
              <a:t> </a:t>
            </a:r>
            <a:r>
              <a:rPr lang="ru-RU" dirty="0"/>
              <a:t>типа </a:t>
            </a:r>
            <a:r>
              <a:rPr lang="en-US" dirty="0"/>
              <a:t>T</a:t>
            </a:r>
            <a:r>
              <a:rPr lang="ru-RU" dirty="0"/>
              <a:t>, хранящемуся по адресу, некратному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, </a:t>
            </a:r>
            <a:r>
              <a:rPr lang="en-US" dirty="0"/>
              <a:t>–</a:t>
            </a:r>
            <a:r>
              <a:rPr lang="ru-RU" dirty="0"/>
              <a:t> это </a:t>
            </a:r>
            <a:r>
              <a:rPr lang="en-US" dirty="0"/>
              <a:t>undefined behavior</a:t>
            </a:r>
            <a:endParaRPr lang="ru-RU" dirty="0"/>
          </a:p>
          <a:p>
            <a:pPr marL="0" indent="0">
              <a:buNone/>
            </a:pPr>
            <a:endParaRPr lang="en-US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undefined behavior, 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 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(char) %</a:t>
            </a:r>
          </a:p>
          <a:p>
            <a:pPr marL="0" indent="0"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 != 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(*(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*)array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 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5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Зависит от используемого компилятора (</a:t>
            </a:r>
            <a:r>
              <a:rPr lang="en-US" dirty="0">
                <a:solidFill>
                  <a:schemeClr val="bg1"/>
                </a:solidFill>
              </a:rPr>
              <a:t>implementation specific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 </a:t>
            </a:r>
            <a:r>
              <a:rPr lang="en-US" dirty="0">
                <a:solidFill>
                  <a:schemeClr val="bg1"/>
                </a:solidFill>
              </a:rPr>
              <a:t>C99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можно узнать в документации по компилятору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8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Зависит от используемого компилятора (</a:t>
            </a:r>
            <a:r>
              <a:rPr lang="en-US" dirty="0"/>
              <a:t>implementation defined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C99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можно узнать в документации по компилятору</a:t>
            </a:r>
            <a:endParaRPr lang="en-US" dirty="0"/>
          </a:p>
          <a:p>
            <a:endParaRPr lang="ru-RU" dirty="0"/>
          </a:p>
          <a:p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определяется требованиями, которые предъявляются к адресам инструкциями процессора для чтения и записи в память данных размера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8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простых типов и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Зависит от используемого компилятора (</a:t>
            </a:r>
            <a:r>
              <a:rPr lang="en-US" dirty="0"/>
              <a:t>implementation defined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C99 </a:t>
            </a: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можно узнать в документации по компилятору</a:t>
            </a:r>
            <a:endParaRPr lang="en-US" dirty="0"/>
          </a:p>
          <a:p>
            <a:endParaRPr lang="ru-RU" dirty="0"/>
          </a:p>
          <a:p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определяется требованиями, которые предъявляют к адресам инструкции процессора для чтения и записи в память данных размера </a:t>
            </a:r>
            <a:r>
              <a:rPr lang="en-US" dirty="0" err="1"/>
              <a:t>sizeof</a:t>
            </a:r>
            <a:r>
              <a:rPr lang="en-US" dirty="0"/>
              <a:t>(T)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208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0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Необходимо, чтобы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 было кратно наибольшему общему кратному всех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baseline="-25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% НОК(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), …,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 ==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6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% НОК(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), …,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 ==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1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некоторые элементы Т будут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81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/>
              <a:t>Иначе некоторые элементы Т могут быть выровнены неправильно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популярные компиляторы используют </a:t>
            </a:r>
            <a:r>
              <a:rPr lang="en-US" dirty="0">
                <a:solidFill>
                  <a:schemeClr val="bg1"/>
                </a:solidFill>
              </a:rPr>
              <a:t>max </a:t>
            </a:r>
            <a:r>
              <a:rPr lang="ru-RU" dirty="0">
                <a:solidFill>
                  <a:schemeClr val="bg1"/>
                </a:solidFill>
              </a:rPr>
              <a:t>вместо НОК, т.к. у них все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это степени 2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4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 компилятор выравнивает производный тип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T – </a:t>
            </a:r>
            <a:r>
              <a:rPr lang="ru-RU" dirty="0"/>
              <a:t>производный тип</a:t>
            </a:r>
          </a:p>
          <a:p>
            <a:r>
              <a:rPr lang="ru-RU" dirty="0"/>
              <a:t>Пусть </a:t>
            </a: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 – </a:t>
            </a:r>
            <a:r>
              <a:rPr lang="ru-RU" dirty="0"/>
              <a:t>типы элементов </a:t>
            </a:r>
            <a:r>
              <a:rPr lang="en-US" dirty="0"/>
              <a:t>T</a:t>
            </a:r>
          </a:p>
          <a:p>
            <a:endParaRPr lang="ru-RU" dirty="0"/>
          </a:p>
          <a:p>
            <a:r>
              <a:rPr lang="ru-RU" dirty="0"/>
              <a:t>Необходимо, чтобы </a:t>
            </a:r>
            <a:r>
              <a:rPr lang="en-US" dirty="0" err="1"/>
              <a:t>alignof</a:t>
            </a:r>
            <a:r>
              <a:rPr lang="en-US" dirty="0"/>
              <a:t>(T)</a:t>
            </a:r>
            <a:r>
              <a:rPr lang="ru-RU" dirty="0"/>
              <a:t> было кратно наибольшему общему кратному всех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endParaRPr lang="ru-RU" baseline="-25000" dirty="0"/>
          </a:p>
          <a:p>
            <a:pPr marL="0" indent="0" algn="ctr">
              <a:buNone/>
            </a:pPr>
            <a:r>
              <a:rPr lang="en-US" dirty="0" err="1"/>
              <a:t>alignof</a:t>
            </a:r>
            <a:r>
              <a:rPr lang="en-US" dirty="0"/>
              <a:t>(T) </a:t>
            </a:r>
            <a:r>
              <a:rPr lang="ru-RU" dirty="0"/>
              <a:t>% НОК(</a:t>
            </a:r>
            <a:r>
              <a:rPr lang="en-US" dirty="0" err="1"/>
              <a:t>alignof</a:t>
            </a:r>
            <a:r>
              <a:rPr lang="en-US" dirty="0"/>
              <a:t>(T</a:t>
            </a:r>
            <a:r>
              <a:rPr lang="en-US" baseline="-25000" dirty="0"/>
              <a:t>1</a:t>
            </a:r>
            <a:r>
              <a:rPr lang="en-US" dirty="0"/>
              <a:t>), …,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) == 0</a:t>
            </a:r>
          </a:p>
          <a:p>
            <a:endParaRPr lang="ru-RU" dirty="0"/>
          </a:p>
          <a:p>
            <a:pPr lvl="1"/>
            <a:r>
              <a:rPr lang="ru-RU" dirty="0"/>
              <a:t>Иначе некоторые элементы Т могут быть выровнены неправильно</a:t>
            </a:r>
          </a:p>
          <a:p>
            <a:pPr lvl="1"/>
            <a:r>
              <a:rPr lang="ru-RU" dirty="0"/>
              <a:t>Все популярные компиляторы используют </a:t>
            </a:r>
            <a:r>
              <a:rPr lang="en-US" dirty="0"/>
              <a:t>max </a:t>
            </a:r>
            <a:r>
              <a:rPr lang="ru-RU" dirty="0"/>
              <a:t>вместо НОК, т.к. у них все </a:t>
            </a:r>
            <a:r>
              <a:rPr lang="en-US" dirty="0" err="1"/>
              <a:t>alignof</a:t>
            </a:r>
            <a:r>
              <a:rPr lang="en-US" dirty="0"/>
              <a:t>(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r>
              <a:rPr lang="ru-RU" dirty="0"/>
              <a:t> – это степени 2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8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(*)[4] – </a:t>
            </a:r>
            <a:r>
              <a:rPr lang="ru-RU" dirty="0">
                <a:solidFill>
                  <a:schemeClr val="bg1"/>
                </a:solidFill>
              </a:rPr>
              <a:t>массив из 4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baseline="-25000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типы элементов Т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) == 4</a:t>
            </a:r>
            <a:r>
              <a:rPr lang="ru-RU" dirty="0">
                <a:solidFill>
                  <a:schemeClr val="bg1"/>
                </a:solidFill>
              </a:rPr>
              <a:t>, но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  <a:r>
              <a:rPr lang="ru-RU" dirty="0">
                <a:solidFill>
                  <a:schemeClr val="bg1"/>
                </a:solidFill>
              </a:rPr>
              <a:t> == 1 или 2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т.е. нарушена кратность выравниванию элемента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a[4]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)&amp;a % 4 == 2</a:t>
            </a: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dirty="0">
                <a:solidFill>
                  <a:schemeClr val="bg1"/>
                </a:solidFill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a[2]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88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(int) == 4</a:t>
            </a:r>
            <a:r>
              <a:rPr lang="ru-RU" dirty="0">
                <a:solidFill>
                  <a:schemeClr val="bg1"/>
                </a:solidFill>
              </a:rPr>
              <a:t>, но </a:t>
            </a:r>
            <a:r>
              <a:rPr lang="fr-FR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(T) == 1 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fr-FR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2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a[4]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4 == 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a[2]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4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Пусть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dirty="0"/>
              <a:t>, но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dirty="0"/>
              <a:t> или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dirty="0"/>
          </a:p>
          <a:p>
            <a:pPr lvl="1"/>
            <a:r>
              <a:rPr lang="ru-RU" dirty="0"/>
              <a:t>т.е. нарушена кратность НОК(выравнивания элементов)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Тогда разрешалось бы разместить массив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a[4]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4 == 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 доступ к элементам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a[0]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a[2]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приводил бы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75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 выравнивание массива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– </a:t>
            </a:r>
            <a:r>
              <a:rPr lang="ru-RU" dirty="0"/>
              <a:t>массив из 4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ru-RU" dirty="0"/>
          </a:p>
          <a:p>
            <a:r>
              <a:rPr lang="ru-RU" dirty="0"/>
              <a:t>Т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Т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ru-RU" dirty="0"/>
              <a:t>Т</a:t>
            </a:r>
            <a:r>
              <a:rPr lang="en-US" baseline="-25000" dirty="0"/>
              <a:t>4</a:t>
            </a:r>
            <a:r>
              <a:rPr lang="ru-RU" baseline="-25000" dirty="0"/>
              <a:t> </a:t>
            </a:r>
            <a:r>
              <a:rPr lang="ru-RU" dirty="0"/>
              <a:t>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/>
              <a:t> – </a:t>
            </a:r>
            <a:r>
              <a:rPr lang="ru-RU" dirty="0"/>
              <a:t>типы элементов Т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Пусть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dirty="0"/>
              <a:t>, но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dirty="0"/>
              <a:t> или 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ru-RU" dirty="0"/>
          </a:p>
          <a:p>
            <a:pPr lvl="1"/>
            <a:r>
              <a:rPr lang="ru-RU" dirty="0"/>
              <a:t>т.е. нарушена кратность НОК(выравнивания элементов)</a:t>
            </a:r>
          </a:p>
          <a:p>
            <a:endParaRPr lang="en-US" dirty="0"/>
          </a:p>
          <a:p>
            <a:r>
              <a:rPr lang="ru-RU" dirty="0"/>
              <a:t>Тогда разрешалось бы разместить массив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так, что</a:t>
            </a:r>
          </a:p>
          <a:p>
            <a:pPr marL="0" indent="0" algn="ctr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dirty="0"/>
          </a:p>
          <a:p>
            <a:r>
              <a:rPr lang="ru-RU" dirty="0"/>
              <a:t>И доступ к элементам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dirty="0"/>
              <a:t> и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приводил бы к </a:t>
            </a:r>
            <a:r>
              <a:rPr lang="en-US" dirty="0"/>
              <a:t>undefined behavior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4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 =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X; double Y; }</a:t>
            </a:r>
          </a:p>
          <a:p>
            <a:r>
              <a:rPr lang="en-US" sz="1600" dirty="0">
                <a:solidFill>
                  <a:schemeClr val="bg1"/>
                </a:solidFill>
              </a:rPr>
              <a:t>T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</a:rPr>
              <a:t>, T</a:t>
            </a:r>
            <a:r>
              <a:rPr lang="en-US" sz="1600" baseline="-25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49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0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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(double) </a:t>
            </a:r>
            <a:r>
              <a:rPr lang="en-US" sz="1600" dirty="0">
                <a:solidFill>
                  <a:schemeClr val="bg1"/>
                </a:solidFill>
              </a:rPr>
              <a:t>==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но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 ==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или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т.е. нарушена кратность НОК(выравнивания элементов)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37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3024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>
                <a:solidFill>
                  <a:schemeClr val="bg1"/>
                </a:solidFill>
              </a:rPr>
              <a:t>Пусть </a:t>
            </a: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ru-RU" sz="1600" dirty="0">
                <a:solidFill>
                  <a:schemeClr val="bg1"/>
                </a:solidFill>
              </a:rPr>
              <a:t>и </a:t>
            </a:r>
            <a:r>
              <a:rPr lang="en-US" sz="1600" dirty="0">
                <a:solidFill>
                  <a:schemeClr val="bg1"/>
                </a:solidFill>
              </a:rPr>
              <a:t>b – </a:t>
            </a:r>
            <a:r>
              <a:rPr lang="ru-RU" sz="1600" dirty="0">
                <a:solidFill>
                  <a:schemeClr val="bg1"/>
                </a:solidFill>
              </a:rPr>
              <a:t>переменные типа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38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705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fr-FR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>
                <a:solidFill>
                  <a:schemeClr val="bg1"/>
                </a:solidFill>
              </a:rPr>
              <a:t>(T)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&lt;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>
                <a:solidFill>
                  <a:schemeClr val="bg1"/>
                </a:solidFill>
              </a:rPr>
              <a:t> возможно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% 8 == A &gt; 0,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% 8 == 0</a:t>
            </a:r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39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04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</a:t>
            </a:fld>
            <a:endParaRPr lang="ru-R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361C7F-6EBB-AB7D-41BE-B3023646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t="1105" r="626" b="1864"/>
          <a:stretch/>
        </p:blipFill>
        <p:spPr>
          <a:xfrm>
            <a:off x="1326292" y="1510557"/>
            <a:ext cx="9111049" cy="51126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CCD28C-48CF-07CC-8957-697C5AAF19DF}"/>
              </a:ext>
            </a:extLst>
          </p:cNvPr>
          <p:cNvSpPr txBox="1"/>
          <p:nvPr/>
        </p:nvSpPr>
        <p:spPr>
          <a:xfrm rot="16200000">
            <a:off x="9096832" y="4079789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Память программы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D6EAF6-2FFD-8D0D-CA5D-669A09AA8375}"/>
              </a:ext>
            </a:extLst>
          </p:cNvPr>
          <p:cNvSpPr txBox="1"/>
          <p:nvPr/>
        </p:nvSpPr>
        <p:spPr>
          <a:xfrm rot="16200000">
            <a:off x="9242233" y="5147389"/>
            <a:ext cx="695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Куча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29520-DE69-353B-BB14-7BDC104721A6}"/>
              </a:ext>
            </a:extLst>
          </p:cNvPr>
          <p:cNvSpPr txBox="1"/>
          <p:nvPr/>
        </p:nvSpPr>
        <p:spPr>
          <a:xfrm rot="16200000">
            <a:off x="7039192" y="2960586"/>
            <a:ext cx="191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ru-RU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T - 2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CD6143-0035-7DAE-1A0F-3BEEA2ADDFFB}"/>
              </a:ext>
            </a:extLst>
          </p:cNvPr>
          <p:cNvSpPr txBox="1"/>
          <p:nvPr/>
        </p:nvSpPr>
        <p:spPr>
          <a:xfrm rot="16200000">
            <a:off x="8642002" y="2832899"/>
            <a:ext cx="1912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ru-RU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>
                <a:solidFill>
                  <a:srgbClr val="002060"/>
                </a:solidFill>
              </a:rPr>
              <a:t>T - 1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217C0-879C-9E15-664A-4FFBC8EB9EDD}"/>
              </a:ext>
            </a:extLst>
          </p:cNvPr>
          <p:cNvSpPr txBox="1"/>
          <p:nvPr/>
        </p:nvSpPr>
        <p:spPr>
          <a:xfrm rot="16200000">
            <a:off x="959936" y="3141822"/>
            <a:ext cx="1718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Стек вызовов потока</a:t>
            </a:r>
            <a:r>
              <a:rPr lang="en-US" sz="1200" b="1" dirty="0">
                <a:solidFill>
                  <a:srgbClr val="002060"/>
                </a:solidFill>
              </a:rPr>
              <a:t> 0</a:t>
            </a:r>
            <a:endParaRPr lang="ru-RU" sz="1200" b="1" dirty="0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5576BD-FC4A-F649-4D52-8104294E10D4}"/>
              </a:ext>
            </a:extLst>
          </p:cNvPr>
          <p:cNvSpPr txBox="1"/>
          <p:nvPr/>
        </p:nvSpPr>
        <p:spPr>
          <a:xfrm>
            <a:off x="4006028" y="1911933"/>
            <a:ext cx="1989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rgbClr val="002060"/>
                </a:solidFill>
              </a:rPr>
              <a:t>Цветные блоки – значения</a:t>
            </a:r>
          </a:p>
          <a:p>
            <a:r>
              <a:rPr lang="ru-RU" sz="1200" b="1" dirty="0">
                <a:solidFill>
                  <a:srgbClr val="002060"/>
                </a:solidFill>
              </a:rPr>
              <a:t>Стрелки – «ссылки»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53CABB0-D826-AB97-5446-FC174A79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67" y="5272217"/>
            <a:ext cx="1598141" cy="5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4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)&amp;a + N) % 8 == (A + N) % 8</a:t>
            </a: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40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64565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>
                <a:solidFill>
                  <a:schemeClr val="bg1"/>
                </a:solidFill>
              </a:rPr>
              <a:t>При доступе к 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должно быть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 == 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% 8 == ((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)&amp;b + N) % 8 == N % 8</a:t>
            </a: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ru-RU" sz="1400" dirty="0">
                <a:solidFill>
                  <a:schemeClr val="bg1"/>
                </a:solidFill>
              </a:rPr>
              <a:t>Иначе – </a:t>
            </a:r>
            <a:r>
              <a:rPr lang="en-US" sz="1400" dirty="0">
                <a:solidFill>
                  <a:schemeClr val="bg1"/>
                </a:solidFill>
              </a:rPr>
              <a:t>undefined behavior</a:t>
            </a:r>
            <a:endParaRPr lang="ru-RU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41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4735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dirty="0"/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endParaRPr lang="en-US" sz="1600" dirty="0"/>
          </a:p>
          <a:p>
            <a:r>
              <a:rPr lang="ru-RU" sz="1600" dirty="0">
                <a:solidFill>
                  <a:schemeClr val="bg1"/>
                </a:solidFill>
              </a:rPr>
              <a:t>Требование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 % 8 == 0 </a:t>
            </a:r>
            <a:r>
              <a:rPr lang="ru-RU" sz="1600" dirty="0">
                <a:solidFill>
                  <a:schemeClr val="bg1"/>
                </a:solidFill>
              </a:rPr>
              <a:t>противоречит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 + N) % 8 == 0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ru-RU" sz="1600" dirty="0">
                <a:solidFill>
                  <a:schemeClr val="bg1"/>
                </a:solidFill>
              </a:rPr>
              <a:t>т.к.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 &gt; 0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42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3751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 выравниванием </a:t>
            </a:r>
            <a:r>
              <a:rPr lang="en-US" dirty="0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 {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 }</a:t>
            </a:r>
          </a:p>
          <a:p>
            <a:r>
              <a:rPr lang="en-US" sz="1600" dirty="0"/>
              <a:t>T</a:t>
            </a:r>
            <a:r>
              <a:rPr lang="en-US" sz="1600" baseline="-25000" dirty="0"/>
              <a:t>1</a:t>
            </a:r>
            <a:r>
              <a:rPr lang="en-US" sz="1600" dirty="0"/>
              <a:t> =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/>
              <a:t>, T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endParaRPr lang="en-US" sz="1600" dirty="0"/>
          </a:p>
          <a:p>
            <a:pPr lvl="1"/>
            <a:endParaRPr lang="ru-RU" sz="1400" dirty="0"/>
          </a:p>
          <a:p>
            <a:r>
              <a:rPr lang="ru-RU" sz="1600" dirty="0"/>
              <a:t>Пусть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/>
              <a:t> </a:t>
            </a:r>
            <a:r>
              <a:rPr lang="en-US" sz="1600" dirty="0">
                <a:sym typeface="Symbol" panose="05050102010706020507" pitchFamily="18" charset="2"/>
              </a:rPr>
              <a:t></a:t>
            </a:r>
            <a:r>
              <a:rPr lang="en-US" sz="1600" dirty="0"/>
              <a:t>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dirty="0"/>
              <a:t>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dirty="0"/>
              <a:t>, </a:t>
            </a:r>
            <a:r>
              <a:rPr lang="ru-RU" sz="1600" dirty="0"/>
              <a:t>но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 ==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/>
              <a:t> </a:t>
            </a:r>
            <a:r>
              <a:rPr lang="ru-RU" sz="1600" dirty="0"/>
              <a:t>или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</a:p>
          <a:p>
            <a:pPr lvl="1"/>
            <a:r>
              <a:rPr lang="ru-RU" sz="1400" dirty="0"/>
              <a:t>т.е. нарушена кратность НОК(выравнивания элементов)</a:t>
            </a:r>
          </a:p>
          <a:p>
            <a:endParaRPr lang="ru-RU" sz="1600" dirty="0"/>
          </a:p>
          <a:p>
            <a:r>
              <a:rPr lang="ru-RU" sz="1600" dirty="0"/>
              <a:t>Пусть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переменные типа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XY</a:t>
            </a:r>
            <a:endParaRPr lang="en-US" sz="1600" dirty="0"/>
          </a:p>
          <a:p>
            <a:r>
              <a:rPr lang="ru-RU" sz="1600" dirty="0"/>
              <a:t>При 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1600" dirty="0"/>
              <a:t>(T)</a:t>
            </a:r>
            <a:r>
              <a:rPr lang="ru-RU" sz="1600" dirty="0"/>
              <a:t> </a:t>
            </a:r>
            <a:r>
              <a:rPr lang="en-US" sz="1600" dirty="0"/>
              <a:t>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ru-RU" sz="1600" dirty="0"/>
              <a:t> возможно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r>
              <a:rPr lang="ru-RU" sz="1600" dirty="0"/>
              <a:t>При доступе к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dirty="0"/>
              <a:t> </a:t>
            </a:r>
            <a:r>
              <a:rPr lang="ru-RU" sz="1600" dirty="0"/>
              <a:t>должно быть</a:t>
            </a:r>
            <a:r>
              <a:rPr lang="en-US" sz="1600" dirty="0"/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((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)&amp;b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sz="1600" dirty="0"/>
          </a:p>
          <a:p>
            <a:pPr lvl="1"/>
            <a:r>
              <a:rPr lang="ru-RU" sz="1400" dirty="0"/>
              <a:t>Иначе – </a:t>
            </a:r>
            <a:r>
              <a:rPr lang="en-US" sz="1400" dirty="0"/>
              <a:t>undefined behavior</a:t>
            </a:r>
            <a:endParaRPr lang="ru-RU" sz="1400" dirty="0"/>
          </a:p>
          <a:p>
            <a:endParaRPr lang="en-US" sz="1600" dirty="0"/>
          </a:p>
          <a:p>
            <a:r>
              <a:rPr lang="ru-RU" sz="1600" dirty="0"/>
              <a:t>Требование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ru-RU" sz="1600" dirty="0"/>
              <a:t>противоречит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+ N) %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dirty="0"/>
              <a:t>, </a:t>
            </a:r>
            <a:r>
              <a:rPr lang="ru-RU" sz="1600" dirty="0"/>
              <a:t>т.к.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&gt; 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43</a:t>
            </a:fld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C7F188-9963-EDA0-4020-A0FF0AC40605}"/>
              </a:ext>
            </a:extLst>
          </p:cNvPr>
          <p:cNvGrpSpPr/>
          <p:nvPr/>
        </p:nvGrpSpPr>
        <p:grpSpPr>
          <a:xfrm>
            <a:off x="8799479" y="1825625"/>
            <a:ext cx="2554321" cy="892444"/>
            <a:chOff x="8799479" y="2529191"/>
            <a:chExt cx="2554321" cy="8924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CDEE6-DD22-87DF-DDD0-CAA99DDEE9AA}"/>
                </a:ext>
              </a:extLst>
            </p:cNvPr>
            <p:cNvSpPr/>
            <p:nvPr/>
          </p:nvSpPr>
          <p:spPr>
            <a:xfrm>
              <a:off x="8799479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.X</a:t>
              </a:r>
              <a:endParaRPr lang="ru-R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AC98A-4214-1142-D437-DF0069790E64}"/>
                </a:ext>
              </a:extLst>
            </p:cNvPr>
            <p:cNvSpPr/>
            <p:nvPr/>
          </p:nvSpPr>
          <p:spPr>
            <a:xfrm>
              <a:off x="9713879" y="2529191"/>
              <a:ext cx="308042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0B997-B4DD-8867-D390-EDF9F33276E0}"/>
                </a:ext>
              </a:extLst>
            </p:cNvPr>
            <p:cNvSpPr/>
            <p:nvPr/>
          </p:nvSpPr>
          <p:spPr>
            <a:xfrm>
              <a:off x="10021921" y="2529191"/>
              <a:ext cx="914400" cy="4085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.Y</a:t>
              </a:r>
              <a:endParaRPr lang="ru-R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C92DDF-2553-7937-7161-68086A2D25B6}"/>
                </a:ext>
              </a:extLst>
            </p:cNvPr>
            <p:cNvSpPr/>
            <p:nvPr/>
          </p:nvSpPr>
          <p:spPr>
            <a:xfrm>
              <a:off x="10936321" y="2529191"/>
              <a:ext cx="417479" cy="408561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7E884C-2886-BC23-7170-6F713160229C}"/>
                </a:ext>
              </a:extLst>
            </p:cNvPr>
            <p:cNvCxnSpPr/>
            <p:nvPr/>
          </p:nvCxnSpPr>
          <p:spPr>
            <a:xfrm flipV="1">
              <a:off x="8799479" y="3052303"/>
              <a:ext cx="1222442" cy="342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54F6E9-5503-0033-A15F-4CC70A22F261}"/>
                </a:ext>
              </a:extLst>
            </p:cNvPr>
            <p:cNvSpPr txBox="1"/>
            <p:nvPr/>
          </p:nvSpPr>
          <p:spPr>
            <a:xfrm>
              <a:off x="9243827" y="305230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19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правильного выравнивания элементов массива</a:t>
            </a:r>
            <a:r>
              <a:rPr lang="en-US" dirty="0">
                <a:solidFill>
                  <a:schemeClr val="bg1"/>
                </a:solidFill>
              </a:rPr>
              <a:t> T</a:t>
            </a:r>
            <a:r>
              <a:rPr lang="ru-RU" dirty="0">
                <a:solidFill>
                  <a:schemeClr val="bg1"/>
                </a:solidFill>
              </a:rPr>
              <a:t> требуется, чтобы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(T) </a:t>
            </a:r>
            <a:r>
              <a:rPr lang="ru-RU" dirty="0">
                <a:solidFill>
                  <a:schemeClr val="bg1"/>
                </a:solidFill>
              </a:rPr>
              <a:t>был кратен 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(T)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пример про кратность выравниванию элементу структуры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14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Поэтому компилятор может добавлять выравнивающие байты в конце структур и объединений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пример про кратность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941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/>
              <a:t>Поэтому компилятор может добавлять выравнивающие байты в конце структур и объединений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8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 конце </a:t>
            </a:r>
            <a:r>
              <a:rPr lang="en-US" dirty="0" err="1"/>
              <a:t>struct</a:t>
            </a:r>
            <a:r>
              <a:rPr lang="en-US" dirty="0"/>
              <a:t>/union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правильного выравнивания элементов массива</a:t>
            </a:r>
            <a:r>
              <a:rPr lang="en-US" dirty="0"/>
              <a:t> T</a:t>
            </a:r>
            <a:r>
              <a:rPr lang="ru-RU" dirty="0"/>
              <a:t> требуется, чтобы </a:t>
            </a:r>
            <a:r>
              <a:rPr lang="en-US" dirty="0" err="1"/>
              <a:t>sizeof</a:t>
            </a:r>
            <a:r>
              <a:rPr lang="en-US" dirty="0"/>
              <a:t>(T) </a:t>
            </a:r>
            <a:r>
              <a:rPr lang="ru-RU" dirty="0"/>
              <a:t>был кратен </a:t>
            </a:r>
            <a:r>
              <a:rPr lang="en-US" dirty="0" err="1"/>
              <a:t>alignof</a:t>
            </a:r>
            <a:r>
              <a:rPr lang="en-US" dirty="0"/>
              <a:t>(T)</a:t>
            </a:r>
          </a:p>
          <a:p>
            <a:endParaRPr lang="en-US" dirty="0"/>
          </a:p>
          <a:p>
            <a:r>
              <a:rPr lang="ru-RU" dirty="0"/>
              <a:t>Поэтому компилятор может добавлять выравнивающие байты в конце структур и объединений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Y;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XY) == 16</a:t>
            </a:r>
            <a:endParaRPr lang="ru-RU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17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см.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в примере про кратность выравниванию элементу структуры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835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N </a:t>
            </a:r>
            <a:r>
              <a:rPr lang="ru-RU" dirty="0"/>
              <a:t>в примере про кратность выравниванию элементу структуры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6096000" y="1478603"/>
            <a:ext cx="5441004" cy="48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Java, Python, C#, </a:t>
            </a:r>
            <a:r>
              <a:rPr lang="en-US" dirty="0" err="1">
                <a:solidFill>
                  <a:schemeClr val="bg1"/>
                </a:solidFill>
              </a:rPr>
              <a:t>Haskel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Ocaml</a:t>
            </a:r>
            <a:r>
              <a:rPr lang="en-US" dirty="0">
                <a:solidFill>
                  <a:schemeClr val="bg1"/>
                </a:solidFill>
              </a:rPr>
              <a:t>, etc.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8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Выравнивающие байты</a:t>
            </a:r>
            <a:r>
              <a:rPr lang="en-US" dirty="0"/>
              <a:t> </a:t>
            </a:r>
            <a:r>
              <a:rPr lang="ru-RU" dirty="0"/>
              <a:t>внутри </a:t>
            </a:r>
            <a:r>
              <a:rPr lang="en-US" dirty="0" err="1"/>
              <a:t>struct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может добавлять выравнивающие байты между элементами структуры для правильного выравнивания ее элементов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N </a:t>
            </a:r>
            <a:r>
              <a:rPr lang="ru-RU" dirty="0"/>
              <a:t>в примере про кратность выравниванию элементу структуры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YX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 зависимости от 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alignof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(double), 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YX) == 16</a:t>
            </a:r>
            <a:endParaRPr lang="ru-RU" sz="24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или 12</a:t>
            </a:r>
            <a:endParaRPr lang="ru-R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891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Программа в процессе работы сама резервирует и освобождает участки памяти для хранения необходимых ей данных – использует динамическое распределение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776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Для резервирования и освобождения участка памяти используются стандартные функции языка Си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07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Участки памяти резервируются в специальной области памяти «куче» (</a:t>
            </a:r>
            <a:r>
              <a:rPr lang="en-US" dirty="0">
                <a:solidFill>
                  <a:schemeClr val="bg1"/>
                </a:solidFill>
              </a:rPr>
              <a:t>heap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737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/>
              <a:t>Блоки памяти резервируются в специальной области памяти «куче» (</a:t>
            </a:r>
            <a:r>
              <a:rPr lang="en-US" dirty="0"/>
              <a:t>heap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641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Динамическое распределение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Программа в процессе работы сама резервирует и освобождает блоки памяти для хранения необходимых ей данных – использует динамическое распределение памяти</a:t>
            </a:r>
          </a:p>
          <a:p>
            <a:endParaRPr lang="ru-RU" dirty="0"/>
          </a:p>
          <a:p>
            <a:r>
              <a:rPr lang="ru-RU" dirty="0"/>
              <a:t>Для резервирования и освобождения блока памяти используются стандартные функции языка Си</a:t>
            </a:r>
          </a:p>
          <a:p>
            <a:endParaRPr lang="ru-RU" dirty="0"/>
          </a:p>
          <a:p>
            <a:r>
              <a:rPr lang="ru-RU" dirty="0"/>
              <a:t>Блоки памяти резервируются в специальной области памяти «куче» (</a:t>
            </a:r>
            <a:r>
              <a:rPr lang="en-US" dirty="0"/>
              <a:t>heap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Динамическое распределение памяти используется, если во время компиляции неизвестна «разумная» верхняя граница на максимальный размер обрабатываемых данных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534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calloc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count, 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void* </a:t>
            </a:r>
            <a:r>
              <a:rPr lang="en-US" dirty="0" err="1">
                <a:solidFill>
                  <a:schemeClr val="bg1"/>
                </a:solidFill>
              </a:rPr>
              <a:t>realloc</a:t>
            </a:r>
            <a:r>
              <a:rPr lang="en-US" dirty="0">
                <a:solidFill>
                  <a:schemeClr val="bg1"/>
                </a:solidFill>
              </a:rPr>
              <a:t>(void*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 size)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void free(void*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738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246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525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count ∙ size </a:t>
            </a:r>
            <a:r>
              <a:rPr lang="ru-RU" dirty="0">
                <a:solidFill>
                  <a:schemeClr val="bg1"/>
                </a:solidFill>
              </a:rPr>
              <a:t>байтов, заполняет нулями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3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</a:t>
            </a:r>
            <a:r>
              <a:rPr lang="ru-RU" dirty="0">
                <a:solidFill>
                  <a:schemeClr val="bg1"/>
                </a:solidFill>
              </a:rPr>
              <a:t>, если резервирование невозможно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824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резервирует непрерывный блок из </a:t>
            </a:r>
            <a:r>
              <a:rPr lang="en-US" dirty="0">
                <a:solidFill>
                  <a:schemeClr val="bg1"/>
                </a:solidFill>
              </a:rPr>
              <a:t>size </a:t>
            </a:r>
            <a:r>
              <a:rPr lang="ru-RU" dirty="0">
                <a:solidFill>
                  <a:schemeClr val="bg1"/>
                </a:solidFill>
              </a:rPr>
              <a:t>байтов и возвращает указатель на него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976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переносит в новый блок </a:t>
            </a:r>
            <a:r>
              <a:rPr lang="en-US" dirty="0">
                <a:solidFill>
                  <a:schemeClr val="bg1"/>
                </a:solidFill>
              </a:rPr>
              <a:t>min(size, </a:t>
            </a:r>
            <a:r>
              <a:rPr lang="ru-RU" dirty="0">
                <a:solidFill>
                  <a:schemeClr val="bg1"/>
                </a:solidFill>
              </a:rPr>
              <a:t>размер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из блока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ru-RU" dirty="0">
                <a:solidFill>
                  <a:schemeClr val="bg1"/>
                </a:solidFill>
              </a:rPr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305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</a:t>
            </a:r>
            <a:r>
              <a:rPr lang="en-US" dirty="0">
                <a:solidFill>
                  <a:schemeClr val="bg1"/>
                </a:solidFill>
              </a:rPr>
              <a:t>NULL, </a:t>
            </a:r>
            <a:r>
              <a:rPr lang="ru-RU" dirty="0">
                <a:solidFill>
                  <a:schemeClr val="bg1"/>
                </a:solidFill>
              </a:rPr>
              <a:t>если изменение размера невозможно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 этом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 освобождается,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852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NULL, </a:t>
            </a:r>
            <a:r>
              <a:rPr lang="ru-RU" dirty="0"/>
              <a:t>если изменение размера невозможно</a:t>
            </a:r>
          </a:p>
          <a:p>
            <a:pPr lvl="2"/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/>
              <a:t>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освобождает ранее зарезервированный блок по адресу </a:t>
            </a:r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53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функции </a:t>
            </a:r>
            <a:r>
              <a:rPr lang="en-US" dirty="0" err="1"/>
              <a:t>malloc</a:t>
            </a:r>
            <a:r>
              <a:rPr lang="en-US" dirty="0"/>
              <a:t>, free </a:t>
            </a:r>
            <a:r>
              <a:rPr lang="ru-RU" dirty="0"/>
              <a:t>и др.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malloc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  <a:p>
            <a:r>
              <a:rPr lang="en-US" dirty="0"/>
              <a:t>void* </a:t>
            </a:r>
            <a:r>
              <a:rPr lang="en-US" dirty="0" err="1"/>
              <a:t>calloc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 count, </a:t>
            </a:r>
            <a:r>
              <a:rPr lang="en-US" dirty="0" err="1"/>
              <a:t>size_t</a:t>
            </a:r>
            <a:r>
              <a:rPr lang="en-US" dirty="0"/>
              <a:t> size)</a:t>
            </a:r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count ∙ size </a:t>
            </a:r>
            <a:r>
              <a:rPr lang="ru-RU" dirty="0"/>
              <a:t>байтов,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заполняет нулями</a:t>
            </a:r>
            <a:r>
              <a:rPr lang="ru-RU" dirty="0"/>
              <a:t>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</a:t>
            </a:r>
            <a:r>
              <a:rPr lang="ru-RU" dirty="0"/>
              <a:t>, если резервирование невозможно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void* </a:t>
            </a:r>
            <a:r>
              <a:rPr lang="en-US" dirty="0" err="1"/>
              <a:t>realloc</a:t>
            </a:r>
            <a:r>
              <a:rPr lang="en-US" dirty="0"/>
              <a:t>(void* </a:t>
            </a:r>
            <a:r>
              <a:rPr lang="en-US" dirty="0" err="1"/>
              <a:t>ptr</a:t>
            </a:r>
            <a:r>
              <a:rPr lang="en-US" dirty="0"/>
              <a:t> , </a:t>
            </a:r>
            <a:r>
              <a:rPr lang="en-US" dirty="0" err="1"/>
              <a:t>size_t</a:t>
            </a:r>
            <a:r>
              <a:rPr lang="en-US" dirty="0"/>
              <a:t> size)</a:t>
            </a:r>
            <a:endParaRPr lang="ru-RU" dirty="0"/>
          </a:p>
          <a:p>
            <a:pPr lvl="1"/>
            <a:r>
              <a:rPr lang="ru-RU" dirty="0"/>
              <a:t>резервирует непрерывный блок из </a:t>
            </a:r>
            <a:r>
              <a:rPr lang="en-US" dirty="0"/>
              <a:t>size </a:t>
            </a:r>
            <a:r>
              <a:rPr lang="ru-RU" dirty="0"/>
              <a:t>байтов и возвращает указатель на него</a:t>
            </a:r>
            <a:endParaRPr lang="en-US" dirty="0"/>
          </a:p>
          <a:p>
            <a:pPr lvl="1"/>
            <a:r>
              <a:rPr lang="ru-RU" dirty="0"/>
              <a:t>переносит в новый блок </a:t>
            </a:r>
            <a:r>
              <a:rPr lang="en-US" dirty="0"/>
              <a:t>min(size, </a:t>
            </a:r>
            <a:r>
              <a:rPr lang="ru-RU" dirty="0"/>
              <a:t>размер</a:t>
            </a:r>
            <a:r>
              <a:rPr lang="en-US" dirty="0"/>
              <a:t> </a:t>
            </a:r>
            <a:r>
              <a:rPr lang="ru-RU" dirty="0"/>
              <a:t>блока по адресу </a:t>
            </a:r>
            <a:r>
              <a:rPr lang="en-US" dirty="0" err="1"/>
              <a:t>ptr</a:t>
            </a:r>
            <a:r>
              <a:rPr lang="en-US" dirty="0"/>
              <a:t>) </a:t>
            </a:r>
            <a:r>
              <a:rPr lang="ru-RU" dirty="0"/>
              <a:t>байтов из блока по адресу </a:t>
            </a:r>
            <a:r>
              <a:rPr lang="en-US" dirty="0" err="1"/>
              <a:t>ptr</a:t>
            </a:r>
            <a:r>
              <a:rPr lang="ru-RU" dirty="0"/>
              <a:t> и освобождает его</a:t>
            </a:r>
          </a:p>
          <a:p>
            <a:pPr lvl="1"/>
            <a:r>
              <a:rPr lang="ru-RU" dirty="0"/>
              <a:t>возвращает </a:t>
            </a:r>
            <a:r>
              <a:rPr lang="en-US" dirty="0"/>
              <a:t>NULL, </a:t>
            </a:r>
            <a:r>
              <a:rPr lang="ru-RU" dirty="0"/>
              <a:t>если изменение размера невозможно</a:t>
            </a:r>
          </a:p>
          <a:p>
            <a:pPr lvl="2"/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при этом блок по адресу </a:t>
            </a:r>
            <a:r>
              <a:rPr lang="en-US" u="dash" dirty="0" err="1">
                <a:uFill>
                  <a:solidFill>
                    <a:schemeClr val="tx2"/>
                  </a:solidFill>
                </a:uFill>
              </a:rPr>
              <a:t>ptr</a:t>
            </a:r>
            <a:r>
              <a:rPr lang="en-US" u="dash" dirty="0">
                <a:uFill>
                  <a:solidFill>
                    <a:schemeClr val="tx2"/>
                  </a:solidFill>
                </a:uFill>
              </a:rPr>
              <a:t> </a:t>
            </a:r>
            <a:r>
              <a:rPr lang="ru-RU" u="dash" dirty="0">
                <a:uFill>
                  <a:solidFill>
                    <a:schemeClr val="tx2"/>
                  </a:solidFill>
                </a:uFill>
              </a:rPr>
              <a:t>не освобождается</a:t>
            </a:r>
            <a:r>
              <a:rPr lang="ru-RU" dirty="0"/>
              <a:t>, данные в нем сохраняются</a:t>
            </a:r>
          </a:p>
          <a:p>
            <a:pPr lvl="1"/>
            <a:endParaRPr lang="en-US" dirty="0"/>
          </a:p>
          <a:p>
            <a:r>
              <a:rPr lang="en-US" dirty="0"/>
              <a:t>void free(void* 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освобождает ранее зарезервированный блок по адресу </a:t>
            </a:r>
            <a:r>
              <a:rPr lang="en-US" dirty="0" err="1"/>
              <a:t>ptr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74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10980905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8052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0" y="1632321"/>
            <a:ext cx="5076217" cy="4749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598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838201" y="3443591"/>
            <a:ext cx="5003248" cy="293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2813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Doug Lea’s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dlmalloc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в библиотеке </a:t>
            </a:r>
            <a:r>
              <a:rPr lang="en-US" dirty="0"/>
              <a:t>GNU C </a:t>
            </a:r>
            <a:r>
              <a:rPr lang="ru-RU" dirty="0"/>
              <a:t>(</a:t>
            </a:r>
            <a:r>
              <a:rPr lang="en-US" dirty="0" err="1"/>
              <a:t>libc</a:t>
            </a:r>
            <a:r>
              <a:rPr lang="ru-RU" dirty="0"/>
              <a:t>) для большинства версий </a:t>
            </a:r>
            <a:r>
              <a:rPr lang="en-US" dirty="0"/>
              <a:t>Linux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http://gee.cs.oswego.edu/dl/html/malloc.html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44"/>
          <a:stretch/>
        </p:blipFill>
        <p:spPr>
          <a:xfrm>
            <a:off x="6164088" y="1806709"/>
            <a:ext cx="4867072" cy="4389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9297547" y="3847405"/>
            <a:ext cx="382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Douglas (Doug) Lea, JVM Language Summit, 2010</a:t>
            </a:r>
            <a:endParaRPr lang="ru-RU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2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814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8" name="Rectangle 7"/>
          <p:cNvSpPr/>
          <p:nvPr/>
        </p:nvSpPr>
        <p:spPr>
          <a:xfrm>
            <a:off x="838200" y="1690689"/>
            <a:ext cx="1020269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229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5068111"/>
            <a:ext cx="10202693" cy="131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838200" y="1690689"/>
            <a:ext cx="10202693" cy="200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264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0202693" cy="209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95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4" name="Rectangle 3"/>
          <p:cNvSpPr/>
          <p:nvPr/>
        </p:nvSpPr>
        <p:spPr>
          <a:xfrm>
            <a:off x="838200" y="1690689"/>
            <a:ext cx="1292157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00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«кучи»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3"/>
          <a:stretch/>
        </p:blipFill>
        <p:spPr>
          <a:xfrm>
            <a:off x="1669575" y="1690688"/>
            <a:ext cx="8852850" cy="4409680"/>
          </a:xfrm>
        </p:spPr>
      </p:pic>
      <p:sp>
        <p:nvSpPr>
          <p:cNvPr id="3" name="Left Brace 2"/>
          <p:cNvSpPr/>
          <p:nvPr/>
        </p:nvSpPr>
        <p:spPr>
          <a:xfrm>
            <a:off x="2120630" y="1838528"/>
            <a:ext cx="330739" cy="3035029"/>
          </a:xfrm>
          <a:prstGeom prst="leftBrace">
            <a:avLst>
              <a:gd name="adj1" fmla="val 8186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5692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ru-RU" dirty="0">
                <a:solidFill>
                  <a:schemeClr val="bg1"/>
                </a:solidFill>
              </a:rPr>
              <a:t>свободный блок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размера ≥</a:t>
            </a:r>
            <a:r>
              <a:rPr lang="en-US" dirty="0">
                <a:solidFill>
                  <a:schemeClr val="bg1"/>
                </a:solidFill>
              </a:rPr>
              <a:t> size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27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не найден, то возвращаем </a:t>
            </a:r>
            <a:r>
              <a:rPr lang="en-US" dirty="0">
                <a:solidFill>
                  <a:schemeClr val="bg1"/>
                </a:solidFill>
              </a:rPr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166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Если размер(</a:t>
            </a:r>
            <a:r>
              <a:rPr lang="en-US" dirty="0">
                <a:solidFill>
                  <a:schemeClr val="bg1"/>
                </a:solidFill>
              </a:rPr>
              <a:t>block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 </a:t>
            </a:r>
            <a:r>
              <a:rPr lang="en-US" dirty="0">
                <a:solidFill>
                  <a:schemeClr val="bg1"/>
                </a:solidFill>
              </a:rPr>
              <a:t>size, </a:t>
            </a:r>
            <a:r>
              <a:rPr lang="ru-RU" dirty="0">
                <a:solidFill>
                  <a:schemeClr val="bg1"/>
                </a:solidFill>
              </a:rPr>
              <a:t>то возвращаем </a:t>
            </a:r>
            <a:r>
              <a:rPr lang="en-US" dirty="0">
                <a:solidFill>
                  <a:schemeClr val="bg1"/>
                </a:solidFill>
              </a:rPr>
              <a:t>block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368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Иначе режем </a:t>
            </a:r>
            <a:r>
              <a:rPr lang="en-US" dirty="0">
                <a:solidFill>
                  <a:schemeClr val="bg1"/>
                </a:solidFill>
              </a:rPr>
              <a:t>block </a:t>
            </a:r>
            <a:r>
              <a:rPr lang="ru-RU" dirty="0">
                <a:solidFill>
                  <a:schemeClr val="bg1"/>
                </a:solidFill>
              </a:rPr>
              <a:t>на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, чтобы размер(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lang="en-US" dirty="0">
                <a:solidFill>
                  <a:schemeClr val="bg1"/>
                </a:solidFill>
              </a:rPr>
              <a:t> size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893961" y="1690688"/>
            <a:ext cx="5895962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36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 список свободных блоков размера размер(</a:t>
            </a:r>
            <a:r>
              <a:rPr lang="en-US" dirty="0" err="1">
                <a:solidFill>
                  <a:schemeClr val="bg1"/>
                </a:solidFill>
              </a:rPr>
              <a:t>freeBlock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Pascal, C, C++, </a:t>
            </a:r>
            <a:r>
              <a:rPr lang="en-US" dirty="0" err="1">
                <a:solidFill>
                  <a:schemeClr val="bg1"/>
                </a:solidFill>
              </a:rPr>
              <a:t>golang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etc.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113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Добавляем </a:t>
            </a:r>
            <a:r>
              <a:rPr lang="en-US" dirty="0" err="1"/>
              <a:t>freeBlock</a:t>
            </a:r>
            <a:r>
              <a:rPr lang="en-US" dirty="0"/>
              <a:t> </a:t>
            </a:r>
            <a:r>
              <a:rPr lang="ru-RU" dirty="0"/>
              <a:t>в список свободных блоков размера размер(</a:t>
            </a:r>
            <a:r>
              <a:rPr lang="en-US" dirty="0" err="1"/>
              <a:t>freeBlock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Возвращаем </a:t>
            </a:r>
            <a:r>
              <a:rPr lang="en-US" dirty="0" err="1">
                <a:solidFill>
                  <a:schemeClr val="bg1"/>
                </a:solidFill>
              </a:rPr>
              <a:t>userBlock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4998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</a:t>
            </a:r>
            <a:r>
              <a:rPr lang="en-US" dirty="0" err="1"/>
              <a:t>malloc</a:t>
            </a:r>
            <a:r>
              <a:rPr lang="ru-RU" dirty="0"/>
              <a:t>(</a:t>
            </a:r>
            <a:r>
              <a:rPr lang="en-US" dirty="0"/>
              <a:t>size</a:t>
            </a:r>
            <a:r>
              <a:rPr lang="ru-RU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block</a:t>
            </a:r>
            <a:r>
              <a:rPr lang="ru-RU" dirty="0"/>
              <a:t> </a:t>
            </a:r>
            <a:r>
              <a:rPr lang="en-US" dirty="0"/>
              <a:t>= </a:t>
            </a:r>
            <a:r>
              <a:rPr lang="ru-RU" dirty="0"/>
              <a:t>свободный блок </a:t>
            </a:r>
            <a:r>
              <a:rPr lang="en-US" dirty="0"/>
              <a:t>min </a:t>
            </a:r>
            <a:r>
              <a:rPr lang="ru-RU" dirty="0"/>
              <a:t>размера ≥</a:t>
            </a:r>
            <a:r>
              <a:rPr lang="en-US" dirty="0"/>
              <a:t> size</a:t>
            </a:r>
          </a:p>
          <a:p>
            <a:pPr marL="342900" indent="-342900">
              <a:buAutoNum type="arabicPeriod"/>
            </a:pPr>
            <a:r>
              <a:rPr lang="ru-RU" dirty="0"/>
              <a:t>Если </a:t>
            </a:r>
            <a:r>
              <a:rPr lang="en-US" dirty="0"/>
              <a:t>block </a:t>
            </a:r>
            <a:r>
              <a:rPr lang="ru-RU" dirty="0"/>
              <a:t>не найден, то возвращаем </a:t>
            </a:r>
            <a:r>
              <a:rPr lang="en-US" dirty="0"/>
              <a:t>NULL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dirty="0"/>
              <a:t>Если размер(</a:t>
            </a:r>
            <a:r>
              <a:rPr lang="en-US" dirty="0"/>
              <a:t>block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 </a:t>
            </a:r>
            <a:r>
              <a:rPr lang="en-US" dirty="0"/>
              <a:t>size, </a:t>
            </a:r>
            <a:r>
              <a:rPr lang="ru-RU" dirty="0"/>
              <a:t>то возвращаем </a:t>
            </a:r>
            <a:r>
              <a:rPr lang="en-US" dirty="0"/>
              <a:t>block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Иначе режем </a:t>
            </a:r>
            <a:r>
              <a:rPr lang="en-US" dirty="0"/>
              <a:t>block </a:t>
            </a:r>
            <a:r>
              <a:rPr lang="ru-RU" dirty="0"/>
              <a:t>на 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freeBlock</a:t>
            </a:r>
            <a:r>
              <a:rPr lang="ru-RU" dirty="0"/>
              <a:t>, чтобы размер(</a:t>
            </a:r>
            <a:r>
              <a:rPr lang="en-US" dirty="0" err="1"/>
              <a:t>userBlock</a:t>
            </a:r>
            <a:r>
              <a:rPr lang="en-US" dirty="0"/>
              <a:t> </a:t>
            </a:r>
            <a:r>
              <a:rPr lang="ru-RU" dirty="0"/>
              <a:t>) </a:t>
            </a:r>
            <a:r>
              <a:rPr lang="ru-RU" dirty="0">
                <a:sym typeface="Symbol" panose="05050102010706020507" pitchFamily="18" charset="2"/>
              </a:rPr>
              <a:t></a:t>
            </a:r>
            <a:r>
              <a:rPr lang="en-US" dirty="0"/>
              <a:t> size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Добавляем </a:t>
            </a:r>
            <a:r>
              <a:rPr lang="en-US" dirty="0" err="1"/>
              <a:t>freeBlock</a:t>
            </a:r>
            <a:r>
              <a:rPr lang="en-US" dirty="0"/>
              <a:t> </a:t>
            </a:r>
            <a:r>
              <a:rPr lang="ru-RU" dirty="0"/>
              <a:t>в список свободных блоков размера размер(</a:t>
            </a:r>
            <a:r>
              <a:rPr lang="en-US" dirty="0" err="1"/>
              <a:t>freeBlock</a:t>
            </a:r>
            <a:r>
              <a:rPr lang="ru-RU" dirty="0"/>
              <a:t>)</a:t>
            </a:r>
          </a:p>
          <a:p>
            <a:pPr marL="342900" indent="-342900">
              <a:buAutoNum type="arabicPeriod"/>
            </a:pPr>
            <a:r>
              <a:rPr lang="ru-RU" dirty="0"/>
              <a:t>Возвращаем </a:t>
            </a:r>
            <a:r>
              <a:rPr lang="en-US" dirty="0" err="1"/>
              <a:t>userBlock</a:t>
            </a:r>
            <a:r>
              <a:rPr lang="en-US" dirty="0"/>
              <a:t>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20" name="Rectangle 19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malloc</a:t>
            </a:r>
            <a:r>
              <a:rPr lang="en-US" dirty="0"/>
              <a:t>(size)</a:t>
            </a:r>
            <a:endParaRPr lang="ru-RU" dirty="0"/>
          </a:p>
        </p:txBody>
      </p:sp>
      <p:cxnSp>
        <p:nvCxnSpPr>
          <p:cNvPr id="23" name="Straight Arrow Connector 22"/>
          <p:cNvCxnSpPr>
            <a:stCxn id="5" idx="2"/>
            <a:endCxn id="20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172199" y="1804918"/>
            <a:ext cx="5181600" cy="1715660"/>
            <a:chOff x="6172199" y="1804918"/>
            <a:chExt cx="5181600" cy="1715660"/>
          </a:xfrm>
        </p:grpSpPr>
        <p:sp>
          <p:nvSpPr>
            <p:cNvPr id="5" name="Rectangle 4"/>
            <p:cNvSpPr/>
            <p:nvPr/>
          </p:nvSpPr>
          <p:spPr>
            <a:xfrm>
              <a:off x="6426389" y="1804918"/>
              <a:ext cx="4673219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19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099609" y="1804918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426655" y="3274357"/>
              <a:ext cx="51513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/>
                <a:t>block</a:t>
              </a:r>
              <a:endParaRPr lang="ru-RU" sz="16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72200" y="4555881"/>
            <a:ext cx="5181600" cy="1651377"/>
            <a:chOff x="6172200" y="4555881"/>
            <a:chExt cx="5181600" cy="1651377"/>
          </a:xfrm>
        </p:grpSpPr>
        <p:sp>
          <p:nvSpPr>
            <p:cNvPr id="11" name="Rectangle 10"/>
            <p:cNvSpPr/>
            <p:nvPr/>
          </p:nvSpPr>
          <p:spPr>
            <a:xfrm>
              <a:off x="6426390" y="4852049"/>
              <a:ext cx="1071917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99610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9830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52497" y="4852049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06688" y="4852049"/>
              <a:ext cx="309292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>
                  <a:solidFill>
                    <a:schemeClr val="tx1"/>
                  </a:solidFill>
                </a:rPr>
                <a:t>SIZE-size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9191" y="4555881"/>
              <a:ext cx="8822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userBlock</a:t>
              </a:r>
              <a:endParaRPr lang="ru-RU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679" y="4555881"/>
              <a:ext cx="8570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36000" tIns="0" rIns="36000" bIns="0" rtlCol="0">
              <a:spAutoFit/>
            </a:bodyPr>
            <a:lstStyle/>
            <a:p>
              <a:r>
                <a:rPr lang="en-US" sz="1600" dirty="0" err="1"/>
                <a:t>freeBlock</a:t>
              </a:r>
              <a:endParaRPr lang="ru-RU" sz="1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1002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26436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8867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Освобождение </a:t>
            </a:r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dirty="0"/>
              <a:t>Объединяем с блоком по адресу </a:t>
            </a:r>
            <a:r>
              <a:rPr lang="en-US" dirty="0" err="1"/>
              <a:t>ptr</a:t>
            </a:r>
            <a:r>
              <a:rPr lang="en-US" dirty="0"/>
              <a:t> </a:t>
            </a:r>
            <a:r>
              <a:rPr lang="ru-RU" dirty="0"/>
              <a:t>блок слева (если свободен) и блок справа (если свободен)</a:t>
            </a:r>
          </a:p>
          <a:p>
            <a:pPr marL="800100" lvl="1" indent="-342900"/>
            <a:r>
              <a:rPr lang="ru-RU" dirty="0"/>
              <a:t>«слева» и «справа» по адресу в памяти, а не по связям в списке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Добавляем получившийся блок в список свободных блоков соотв. размера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6172199" y="4821754"/>
            <a:ext cx="5184843" cy="1355209"/>
            <a:chOff x="6172199" y="4821754"/>
            <a:chExt cx="5184843" cy="1355209"/>
          </a:xfrm>
        </p:grpSpPr>
        <p:sp>
          <p:nvSpPr>
            <p:cNvPr id="18" name="Rectangle 17"/>
            <p:cNvSpPr/>
            <p:nvPr/>
          </p:nvSpPr>
          <p:spPr>
            <a:xfrm>
              <a:off x="6699115" y="4821754"/>
              <a:ext cx="412777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  <a:p>
              <a:pPr algn="ctr"/>
              <a:r>
                <a:rPr lang="ru-RU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172199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830126" y="4821754"/>
              <a:ext cx="526916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r>
                <a:rPr lang="en-US" dirty="0">
                  <a:solidFill>
                    <a:schemeClr val="tx1"/>
                  </a:solidFill>
                </a:rPr>
                <a:t> + </a:t>
              </a:r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r>
                <a:rPr lang="en-US" dirty="0">
                  <a:solidFill>
                    <a:schemeClr val="tx1"/>
                  </a:solidFill>
                </a:rPr>
                <a:t> + 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65951" y="1811754"/>
            <a:ext cx="5187849" cy="1355209"/>
            <a:chOff x="6165951" y="1986856"/>
            <a:chExt cx="5187849" cy="1355209"/>
          </a:xfrm>
        </p:grpSpPr>
        <p:sp>
          <p:nvSpPr>
            <p:cNvPr id="9" name="Rectangle 8"/>
            <p:cNvSpPr/>
            <p:nvPr/>
          </p:nvSpPr>
          <p:spPr>
            <a:xfrm>
              <a:off x="8323632" y="1986856"/>
              <a:ext cx="77173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err="1">
                  <a:solidFill>
                    <a:schemeClr val="tx1"/>
                  </a:solidFill>
                </a:rPr>
                <a:t>ptr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69442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099610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94697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size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52129" y="1986856"/>
              <a:ext cx="254190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09561" y="1986856"/>
              <a:ext cx="1490048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sizeR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26489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65951" y="1986856"/>
              <a:ext cx="242954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sizeL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10526" y="1986856"/>
              <a:ext cx="1424182" cy="13552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77500" lnSpcReduction="20000"/>
            </a:bodyPr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след.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адрес пред. свободного блока размера </a:t>
              </a:r>
              <a:r>
                <a:rPr lang="en-US" sz="1600" dirty="0" err="1">
                  <a:solidFill>
                    <a:schemeClr val="tx1"/>
                  </a:solidFill>
                </a:rPr>
                <a:t>sizeL</a:t>
              </a:r>
              <a:endParaRPr lang="ru-RU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7841774" y="3751382"/>
            <a:ext cx="1842448" cy="508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8762998" y="3160127"/>
            <a:ext cx="1" cy="591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8762998" y="4259713"/>
            <a:ext cx="0" cy="5923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280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Поиск</a:t>
            </a:r>
            <a:r>
              <a:rPr lang="en-US" dirty="0">
                <a:solidFill>
                  <a:schemeClr val="bg1"/>
                </a:solidFill>
              </a:rPr>
              <a:t> min </a:t>
            </a:r>
            <a:r>
              <a:rPr lang="ru-RU" dirty="0">
                <a:solidFill>
                  <a:schemeClr val="bg1"/>
                </a:solidFill>
              </a:rPr>
              <a:t>свободного блока в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ru-RU" dirty="0">
                <a:solidFill>
                  <a:schemeClr val="bg1"/>
                </a:solidFill>
              </a:rPr>
              <a:t> размера </a:t>
            </a:r>
            <a:r>
              <a:rPr lang="en-US" dirty="0">
                <a:solidFill>
                  <a:schemeClr val="bg1"/>
                </a:solidFill>
              </a:rPr>
              <a:t>&gt; 512 </a:t>
            </a:r>
            <a:r>
              <a:rPr lang="ru-RU" dirty="0">
                <a:solidFill>
                  <a:schemeClr val="bg1"/>
                </a:solidFill>
              </a:rPr>
              <a:t>байтов и много свободных блоков в соотв. списке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большой накладной расход времени на просмотр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19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</a:t>
            </a:r>
            <a:r>
              <a:rPr lang="en-US" dirty="0"/>
              <a:t> min </a:t>
            </a:r>
            <a:r>
              <a:rPr lang="ru-RU" dirty="0"/>
              <a:t>свободного блока в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ru-RU" dirty="0"/>
              <a:t> размера </a:t>
            </a:r>
            <a:r>
              <a:rPr lang="en-US" dirty="0"/>
              <a:t>&gt; 512 </a:t>
            </a:r>
            <a:r>
              <a:rPr lang="ru-RU" dirty="0"/>
              <a:t>байтов и много свободных блоков в соотв. списке</a:t>
            </a:r>
            <a:r>
              <a:rPr lang="en-US" dirty="0"/>
              <a:t> – </a:t>
            </a:r>
            <a:r>
              <a:rPr lang="ru-RU" dirty="0"/>
              <a:t>большой накладной расход времени на просмотр списка свободных блоков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Дополнительные 2 ∙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size_t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байтов на каждый блок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Много </a:t>
            </a:r>
            <a:r>
              <a:rPr lang="en-US" dirty="0" err="1">
                <a:solidFill>
                  <a:schemeClr val="bg1"/>
                </a:solidFill>
              </a:rPr>
              <a:t>malloc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небольшого размера – большой накладной расход памяти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452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</a:t>
            </a:r>
            <a:r>
              <a:rPr lang="en-US" dirty="0"/>
              <a:t> min </a:t>
            </a:r>
            <a:r>
              <a:rPr lang="ru-RU" dirty="0"/>
              <a:t>свободного блока в </a:t>
            </a:r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 err="1"/>
              <a:t>malloc</a:t>
            </a:r>
            <a:r>
              <a:rPr lang="ru-RU" dirty="0"/>
              <a:t> размера </a:t>
            </a:r>
            <a:r>
              <a:rPr lang="en-US" dirty="0"/>
              <a:t>&gt; 512 </a:t>
            </a:r>
            <a:r>
              <a:rPr lang="ru-RU" dirty="0"/>
              <a:t>байтов и много свободных блоков в соотв. списке</a:t>
            </a:r>
            <a:r>
              <a:rPr lang="en-US" dirty="0"/>
              <a:t> – </a:t>
            </a:r>
            <a:r>
              <a:rPr lang="ru-RU" dirty="0"/>
              <a:t>большой накладной расход времени на просмотр списка свободных блоков</a:t>
            </a:r>
          </a:p>
          <a:p>
            <a:pPr lvl="1"/>
            <a:endParaRPr lang="ru-RU" dirty="0"/>
          </a:p>
          <a:p>
            <a:r>
              <a:rPr lang="ru-RU" dirty="0"/>
              <a:t>Дополнительные 2 ∙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) </a:t>
            </a:r>
            <a:r>
              <a:rPr lang="ru-RU" dirty="0"/>
              <a:t>байтов на каждый блок</a:t>
            </a:r>
          </a:p>
          <a:p>
            <a:pPr lvl="1"/>
            <a:r>
              <a:rPr lang="ru-RU" dirty="0"/>
              <a:t>Много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ru-RU" dirty="0"/>
              <a:t>небольшого размера – большой накладной расход памяти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44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838200" y="1690688"/>
            <a:ext cx="10951723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970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904689" y="1690688"/>
            <a:ext cx="5885234" cy="4690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2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199-275A-E4E9-D002-729C848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AD84-D681-4C27-0961-BF17B6441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endParaRPr lang="ru-R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C7A10-243F-39CF-233B-FE9F9B506C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Языки без указателей</a:t>
            </a:r>
          </a:p>
          <a:p>
            <a:pPr lvl="1"/>
            <a:r>
              <a:rPr lang="en-US" dirty="0"/>
              <a:t>Java, Python, C#, </a:t>
            </a:r>
            <a:r>
              <a:rPr lang="en-US" dirty="0" err="1"/>
              <a:t>Haskel</a:t>
            </a:r>
            <a:r>
              <a:rPr lang="en-US" dirty="0"/>
              <a:t>, </a:t>
            </a:r>
            <a:r>
              <a:rPr lang="en-US" dirty="0" err="1"/>
              <a:t>Ocaml</a:t>
            </a:r>
            <a:r>
              <a:rPr lang="en-US" dirty="0"/>
              <a:t>, etc.</a:t>
            </a:r>
          </a:p>
          <a:p>
            <a:pPr lvl="1"/>
            <a:r>
              <a:rPr lang="ru-RU" dirty="0">
                <a:solidFill>
                  <a:srgbClr val="00B050"/>
                </a:solidFill>
              </a:rPr>
              <a:t>Работа с памятью 100% автоматическая</a:t>
            </a:r>
          </a:p>
          <a:p>
            <a:pPr lvl="2"/>
            <a:r>
              <a:rPr lang="ru-RU" dirty="0"/>
              <a:t>Сборка мусора, безопасность – бесплатно</a:t>
            </a:r>
          </a:p>
          <a:p>
            <a:pPr lvl="1"/>
            <a:r>
              <a:rPr lang="ru-RU" dirty="0"/>
              <a:t>Скорость работы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ru-RU" dirty="0">
              <a:solidFill>
                <a:srgbClr val="C00000"/>
              </a:solidFill>
            </a:endParaRPr>
          </a:p>
          <a:p>
            <a:pPr lvl="1"/>
            <a:r>
              <a:rPr lang="ru-RU" dirty="0"/>
              <a:t>Расход памяти </a:t>
            </a:r>
            <a:r>
              <a:rPr lang="ru-RU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  <a:endParaRPr lang="ru-RU" dirty="0">
              <a:solidFill>
                <a:srgbClr val="C00000"/>
              </a:solidFill>
            </a:endParaRPr>
          </a:p>
          <a:p>
            <a:endParaRPr lang="ru-RU" dirty="0"/>
          </a:p>
          <a:p>
            <a:r>
              <a:rPr lang="ru-RU" dirty="0"/>
              <a:t>Языки с указателями</a:t>
            </a:r>
          </a:p>
          <a:p>
            <a:pPr lvl="1"/>
            <a:r>
              <a:rPr lang="en-US" dirty="0"/>
              <a:t>Pascal, C, C++, </a:t>
            </a:r>
            <a:r>
              <a:rPr lang="en-US" dirty="0" err="1"/>
              <a:t>golang</a:t>
            </a:r>
            <a:r>
              <a:rPr lang="ru-RU" dirty="0"/>
              <a:t>, </a:t>
            </a:r>
            <a:r>
              <a:rPr lang="en-US" dirty="0"/>
              <a:t>etc.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Работа с памятью полуавтоматическая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Сами уничтожаем ненужные значения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правильно работаем с указателями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Скорость работы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▲</a:t>
            </a:r>
          </a:p>
          <a:p>
            <a:pPr lvl="1"/>
            <a:r>
              <a:rPr lang="ru-RU" dirty="0">
                <a:solidFill>
                  <a:schemeClr val="bg1"/>
                </a:solidFill>
                <a:cs typeface="Arial" panose="020B0604020202020204" pitchFamily="34" charset="0"/>
              </a:rPr>
              <a:t>Расход памяти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89C38-08EB-B5DD-02D6-1936F2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CCB37-9F8E-71DA-C0B1-36082B14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938"/>
            <a:ext cx="5181600" cy="29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225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3993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кучи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Резервирование и освобождение блоков разного размера приводит к фрагментации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Свободная память разбита на большое число мелких блоков и нет возможности зарезервировать блоки большего размера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small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(small);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618861" y="4426298"/>
            <a:ext cx="4288278" cy="1624204"/>
            <a:chOff x="6478620" y="4455268"/>
            <a:chExt cx="4288278" cy="1624204"/>
          </a:xfrm>
        </p:grpSpPr>
        <p:grpSp>
          <p:nvGrpSpPr>
            <p:cNvPr id="18" name="Group 17"/>
            <p:cNvGrpSpPr/>
            <p:nvPr/>
          </p:nvGrpSpPr>
          <p:grpSpPr>
            <a:xfrm>
              <a:off x="6478620" y="4455268"/>
              <a:ext cx="4288278" cy="914400"/>
              <a:chOff x="7217922" y="4756826"/>
              <a:chExt cx="4288278" cy="91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21792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44166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801582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025320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90915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614653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994031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17769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97146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820884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0903084" y="4756826"/>
                <a:ext cx="223737" cy="914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1126822" y="4756826"/>
                <a:ext cx="379378" cy="9144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0360979" y="5029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∙∙∙</a:t>
                </a:r>
              </a:p>
            </p:txBody>
          </p:sp>
        </p:grpSp>
        <p:sp>
          <p:nvSpPr>
            <p:cNvPr id="19" name="Right Brace 18"/>
            <p:cNvSpPr/>
            <p:nvPr/>
          </p:nvSpPr>
          <p:spPr>
            <a:xfrm rot="5400000">
              <a:off x="8519992" y="3463234"/>
              <a:ext cx="205533" cy="4288278"/>
            </a:xfrm>
            <a:prstGeom prst="rightBrace">
              <a:avLst>
                <a:gd name="adj1" fmla="val 31862"/>
                <a:gd name="adj2" fmla="val 5000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70779" y="5710140"/>
              <a:ext cx="11039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count </a:t>
              </a:r>
              <a:r>
                <a:rPr lang="ru-RU" dirty="0">
                  <a:solidFill>
                    <a:schemeClr val="bg1"/>
                  </a:solidFill>
                </a:rPr>
                <a:t>раз</a:t>
              </a:r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25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[i-1]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240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0; // use after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35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 // double free</a:t>
            </a: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305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+ 4); // &lt;--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2670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free(&amp;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);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113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(8);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</a:t>
            </a:r>
          </a:p>
          <a:p>
            <a:pPr marL="0" indent="0">
              <a:buNone/>
            </a:pPr>
            <a:endParaRPr lang="en-US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79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ошибок при работе с кучей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missing NULL pointer check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use after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double free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freeing invalid pointer 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 &lt;--</a:t>
            </a:r>
            <a:endParaRPr lang="ru-RU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ru-RU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&lt;--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memory leak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realloc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 32); // &lt;-- if OOM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// heap corruption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for (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 i = 0; i &lt; 10; ++i) 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effectLst/>
                <a:latin typeface="Consolas" panose="020B0609020204030204" pitchFamily="49" charset="0"/>
              </a:rPr>
              <a:t>ptr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[i - 1] = 0;</a:t>
            </a:r>
            <a:r>
              <a:rPr lang="ru-RU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// &lt;-- if i = 0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184-F5EB-4B8D-8963-C9795633C8D6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6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6082</TotalTime>
  <Words>9933</Words>
  <Application>Microsoft Office PowerPoint</Application>
  <PresentationFormat>Widescreen</PresentationFormat>
  <Paragraphs>1483</Paragraphs>
  <Slides>108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Office Theme</vt:lpstr>
      <vt:lpstr>Размещение в памяти</vt:lpstr>
      <vt:lpstr>План лекции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Модель памяти программы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Размещение данных в стековом кадре</vt:lpstr>
      <vt:lpstr>Выравнивание</vt:lpstr>
      <vt:lpstr>Выравнивание</vt:lpstr>
      <vt:lpstr>Выравнивание</vt:lpstr>
      <vt:lpstr>Выравнивание</vt:lpstr>
      <vt:lpstr>Выравнивание</vt:lpstr>
      <vt:lpstr>Выравнивание простых типов и указателей</vt:lpstr>
      <vt:lpstr>Выравнивание простых типов и указателей</vt:lpstr>
      <vt:lpstr>Выравнивание простых типов и указателей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Как компилятор выравнивает производный тип</vt:lpstr>
      <vt:lpstr>Пример про выравнивание массива</vt:lpstr>
      <vt:lpstr>Пример про выравнивание массива</vt:lpstr>
      <vt:lpstr>Пример про выравнивание массива</vt:lpstr>
      <vt:lpstr>Пример про выравнивание массива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Пример с выравниванием struct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 конце struct/union</vt:lpstr>
      <vt:lpstr>Выравнивающие байты внутри struct</vt:lpstr>
      <vt:lpstr>Выравнивающие байты внутри struct</vt:lpstr>
      <vt:lpstr>Выравнивающие байты внутри struct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Динамическое распределение памяти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Стандартные функции malloc, free и др. </vt:lpstr>
      <vt:lpstr>Doug Lea’s malloc (dlmalloc)</vt:lpstr>
      <vt:lpstr>Doug Lea’s malloc (dlmalloc)</vt:lpstr>
      <vt:lpstr>Doug Lea’s malloc (dlmalloc)</vt:lpstr>
      <vt:lpstr>Doug Lea’s malloc (dlmalloc)</vt:lpstr>
      <vt:lpstr>Устройство «кучи»</vt:lpstr>
      <vt:lpstr>Устройство «кучи»</vt:lpstr>
      <vt:lpstr>Устройство «кучи»</vt:lpstr>
      <vt:lpstr>Устройство «кучи»</vt:lpstr>
      <vt:lpstr>Устройство «кучи»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Резервирование malloc(size)</vt:lpstr>
      <vt:lpstr>Освобождение free(ptr)</vt:lpstr>
      <vt:lpstr>Освобождение free(ptr)</vt:lpstr>
      <vt:lpstr>Освобождение free(ptr)</vt:lpstr>
      <vt:lpstr>Накладные расходы при работе с кучей</vt:lpstr>
      <vt:lpstr>Накладные расходы при работе с кучей</vt:lpstr>
      <vt:lpstr>Накладные расходы при работе с кучей</vt:lpstr>
      <vt:lpstr>Фрагментация кучи</vt:lpstr>
      <vt:lpstr>Фрагментация кучи</vt:lpstr>
      <vt:lpstr>Фрагментация кучи</vt:lpstr>
      <vt:lpstr>Фрагментация кучи</vt:lpstr>
      <vt:lpstr>Фрагментация кучи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Виды ошибок при работе с кучей</vt:lpstr>
      <vt:lpstr>Address sanitizer</vt:lpstr>
      <vt:lpstr>Address sanitizer</vt:lpstr>
      <vt:lpstr>Address sanitizer</vt:lpstr>
      <vt:lpstr>Address sanitizer</vt:lpstr>
      <vt:lpstr>Use after free</vt:lpstr>
      <vt:lpstr>Buffer overflow (heap corruption)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Размещение</dc:title>
  <dc:creator>Evgenii Petrov</dc:creator>
  <cp:lastModifiedBy>Evgenii Petrov</cp:lastModifiedBy>
  <cp:revision>129</cp:revision>
  <dcterms:created xsi:type="dcterms:W3CDTF">2020-11-30T16:10:41Z</dcterms:created>
  <dcterms:modified xsi:type="dcterms:W3CDTF">2022-10-19T06:46:04Z</dcterms:modified>
</cp:coreProperties>
</file>