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9"/>
  </p:notesMasterIdLst>
  <p:sldIdLst>
    <p:sldId id="256" r:id="rId2"/>
    <p:sldId id="321" r:id="rId3"/>
    <p:sldId id="384" r:id="rId4"/>
    <p:sldId id="334" r:id="rId5"/>
    <p:sldId id="385" r:id="rId6"/>
    <p:sldId id="386" r:id="rId7"/>
    <p:sldId id="387" r:id="rId8"/>
    <p:sldId id="388" r:id="rId9"/>
    <p:sldId id="389" r:id="rId10"/>
    <p:sldId id="333" r:id="rId11"/>
    <p:sldId id="390" r:id="rId12"/>
    <p:sldId id="391" r:id="rId13"/>
    <p:sldId id="336" r:id="rId14"/>
    <p:sldId id="392" r:id="rId15"/>
    <p:sldId id="393" r:id="rId16"/>
    <p:sldId id="338" r:id="rId17"/>
    <p:sldId id="394" r:id="rId18"/>
    <p:sldId id="395" r:id="rId19"/>
    <p:sldId id="335" r:id="rId20"/>
    <p:sldId id="396" r:id="rId21"/>
    <p:sldId id="397" r:id="rId22"/>
    <p:sldId id="398" r:id="rId23"/>
    <p:sldId id="399" r:id="rId24"/>
    <p:sldId id="400" r:id="rId25"/>
    <p:sldId id="401" r:id="rId26"/>
    <p:sldId id="315" r:id="rId27"/>
    <p:sldId id="402" r:id="rId28"/>
    <p:sldId id="403" r:id="rId29"/>
    <p:sldId id="404" r:id="rId30"/>
    <p:sldId id="405" r:id="rId31"/>
    <p:sldId id="330" r:id="rId32"/>
    <p:sldId id="406" r:id="rId33"/>
    <p:sldId id="407" r:id="rId34"/>
    <p:sldId id="408" r:id="rId35"/>
    <p:sldId id="317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316" r:id="rId47"/>
    <p:sldId id="419" r:id="rId48"/>
    <p:sldId id="420" r:id="rId49"/>
    <p:sldId id="422" r:id="rId50"/>
    <p:sldId id="421" r:id="rId51"/>
    <p:sldId id="318" r:id="rId52"/>
    <p:sldId id="423" r:id="rId53"/>
    <p:sldId id="424" r:id="rId54"/>
    <p:sldId id="425" r:id="rId55"/>
    <p:sldId id="428" r:id="rId56"/>
    <p:sldId id="319" r:id="rId57"/>
    <p:sldId id="426" r:id="rId58"/>
    <p:sldId id="427" r:id="rId59"/>
    <p:sldId id="257" r:id="rId60"/>
    <p:sldId id="429" r:id="rId61"/>
    <p:sldId id="430" r:id="rId62"/>
    <p:sldId id="431" r:id="rId63"/>
    <p:sldId id="432" r:id="rId64"/>
    <p:sldId id="433" r:id="rId65"/>
    <p:sldId id="258" r:id="rId66"/>
    <p:sldId id="434" r:id="rId67"/>
    <p:sldId id="435" r:id="rId68"/>
    <p:sldId id="436" r:id="rId69"/>
    <p:sldId id="437" r:id="rId70"/>
    <p:sldId id="259" r:id="rId71"/>
    <p:sldId id="339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60" r:id="rId83"/>
    <p:sldId id="340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1" r:id="rId93"/>
    <p:sldId id="34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1" r:id="rId104"/>
    <p:sldId id="337" r:id="rId105"/>
    <p:sldId id="438" r:id="rId106"/>
    <p:sldId id="439" r:id="rId107"/>
    <p:sldId id="440" r:id="rId108"/>
    <p:sldId id="441" r:id="rId109"/>
    <p:sldId id="261" r:id="rId110"/>
    <p:sldId id="442" r:id="rId111"/>
    <p:sldId id="443" r:id="rId112"/>
    <p:sldId id="444" r:id="rId113"/>
    <p:sldId id="445" r:id="rId114"/>
    <p:sldId id="446" r:id="rId115"/>
    <p:sldId id="447" r:id="rId116"/>
    <p:sldId id="262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266" r:id="rId130"/>
    <p:sldId id="448" r:id="rId131"/>
    <p:sldId id="449" r:id="rId132"/>
    <p:sldId id="450" r:id="rId133"/>
    <p:sldId id="451" r:id="rId134"/>
    <p:sldId id="267" r:id="rId135"/>
    <p:sldId id="452" r:id="rId136"/>
    <p:sldId id="453" r:id="rId137"/>
    <p:sldId id="268" r:id="rId138"/>
    <p:sldId id="454" r:id="rId139"/>
    <p:sldId id="455" r:id="rId140"/>
    <p:sldId id="456" r:id="rId141"/>
    <p:sldId id="457" r:id="rId142"/>
    <p:sldId id="458" r:id="rId143"/>
    <p:sldId id="459" r:id="rId144"/>
    <p:sldId id="460" r:id="rId145"/>
    <p:sldId id="461" r:id="rId146"/>
    <p:sldId id="331" r:id="rId147"/>
    <p:sldId id="462" r:id="rId148"/>
    <p:sldId id="463" r:id="rId149"/>
    <p:sldId id="464" r:id="rId150"/>
    <p:sldId id="465" r:id="rId151"/>
    <p:sldId id="466" r:id="rId152"/>
    <p:sldId id="467" r:id="rId153"/>
    <p:sldId id="468" r:id="rId154"/>
    <p:sldId id="469" r:id="rId155"/>
    <p:sldId id="470" r:id="rId156"/>
    <p:sldId id="327" r:id="rId157"/>
    <p:sldId id="471" r:id="rId158"/>
    <p:sldId id="472" r:id="rId159"/>
    <p:sldId id="473" r:id="rId160"/>
    <p:sldId id="474" r:id="rId161"/>
    <p:sldId id="475" r:id="rId162"/>
    <p:sldId id="478" r:id="rId163"/>
    <p:sldId id="271" r:id="rId164"/>
    <p:sldId id="476" r:id="rId165"/>
    <p:sldId id="477" r:id="rId166"/>
    <p:sldId id="332" r:id="rId167"/>
    <p:sldId id="479" r:id="rId168"/>
    <p:sldId id="480" r:id="rId169"/>
    <p:sldId id="481" r:id="rId170"/>
    <p:sldId id="482" r:id="rId171"/>
    <p:sldId id="483" r:id="rId172"/>
    <p:sldId id="484" r:id="rId173"/>
    <p:sldId id="291" r:id="rId174"/>
    <p:sldId id="485" r:id="rId175"/>
    <p:sldId id="486" r:id="rId176"/>
    <p:sldId id="487" r:id="rId177"/>
    <p:sldId id="488" r:id="rId178"/>
    <p:sldId id="489" r:id="rId179"/>
    <p:sldId id="490" r:id="rId180"/>
    <p:sldId id="491" r:id="rId181"/>
    <p:sldId id="272" r:id="rId182"/>
    <p:sldId id="492" r:id="rId183"/>
    <p:sldId id="493" r:id="rId184"/>
    <p:sldId id="494" r:id="rId185"/>
    <p:sldId id="495" r:id="rId186"/>
    <p:sldId id="496" r:id="rId187"/>
    <p:sldId id="497" r:id="rId188"/>
    <p:sldId id="273" r:id="rId189"/>
    <p:sldId id="498" r:id="rId190"/>
    <p:sldId id="499" r:id="rId191"/>
    <p:sldId id="500" r:id="rId192"/>
    <p:sldId id="501" r:id="rId193"/>
    <p:sldId id="502" r:id="rId194"/>
    <p:sldId id="503" r:id="rId195"/>
    <p:sldId id="274" r:id="rId196"/>
    <p:sldId id="504" r:id="rId197"/>
    <p:sldId id="505" r:id="rId198"/>
    <p:sldId id="506" r:id="rId199"/>
    <p:sldId id="507" r:id="rId200"/>
    <p:sldId id="510" r:id="rId201"/>
    <p:sldId id="508" r:id="rId202"/>
    <p:sldId id="509" r:id="rId203"/>
    <p:sldId id="296" r:id="rId204"/>
    <p:sldId id="511" r:id="rId205"/>
    <p:sldId id="512" r:id="rId206"/>
    <p:sldId id="513" r:id="rId207"/>
    <p:sldId id="514" r:id="rId208"/>
    <p:sldId id="300" r:id="rId209"/>
    <p:sldId id="515" r:id="rId210"/>
    <p:sldId id="516" r:id="rId211"/>
    <p:sldId id="517" r:id="rId212"/>
    <p:sldId id="518" r:id="rId213"/>
    <p:sldId id="519" r:id="rId214"/>
    <p:sldId id="520" r:id="rId215"/>
    <p:sldId id="521" r:id="rId216"/>
    <p:sldId id="522" r:id="rId217"/>
    <p:sldId id="523" r:id="rId218"/>
    <p:sldId id="524" r:id="rId219"/>
    <p:sldId id="525" r:id="rId220"/>
    <p:sldId id="526" r:id="rId221"/>
    <p:sldId id="527" r:id="rId222"/>
    <p:sldId id="528" r:id="rId223"/>
    <p:sldId id="529" r:id="rId224"/>
    <p:sldId id="530" r:id="rId225"/>
    <p:sldId id="531" r:id="rId226"/>
    <p:sldId id="532" r:id="rId227"/>
    <p:sldId id="533" r:id="rId228"/>
    <p:sldId id="325" r:id="rId229"/>
    <p:sldId id="260" r:id="rId230"/>
    <p:sldId id="276" r:id="rId231"/>
    <p:sldId id="278" r:id="rId232"/>
    <p:sldId id="324" r:id="rId233"/>
    <p:sldId id="263" r:id="rId234"/>
    <p:sldId id="264" r:id="rId235"/>
    <p:sldId id="270" r:id="rId236"/>
    <p:sldId id="265" r:id="rId237"/>
    <p:sldId id="290" r:id="rId23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F21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789" autoAdjust="0"/>
  </p:normalViewPr>
  <p:slideViewPr>
    <p:cSldViewPr>
      <p:cViewPr varScale="1">
        <p:scale>
          <a:sx n="116" d="100"/>
          <a:sy n="116" d="100"/>
        </p:scale>
        <p:origin x="120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53" y="112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presProps" Target="presProp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285FC63-DDE4-4300-AE48-AC9800FA7504}" type="datetimeFigureOut">
              <a:rPr lang="ru-RU"/>
              <a:pPr>
                <a:defRPr/>
              </a:pPr>
              <a:t>09.12.2021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9CBC74-AA58-48DD-A826-C18F4B72F9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9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34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453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47471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74385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83659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9390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76370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75503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18293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39106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7479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336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6982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83791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1212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0250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5390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13991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85967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63127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4079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69378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650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87507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33208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5935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42938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17932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82150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81495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40916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13166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19925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882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5747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25433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97052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3244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87179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01581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02574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06059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01969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22209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50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189660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73654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48092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81022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02737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96209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07216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76283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037557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50959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07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088381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09487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64795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39928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60437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69791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4618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74769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54373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235808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797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357547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0023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76884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84977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92270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98216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60260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23388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45663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62694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257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531342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626739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528702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35273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6013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15578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166559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547868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7734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4800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862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632245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03825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9198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11522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315464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65313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88453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6545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7380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224323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782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37376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42792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897933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918617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5177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52927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232344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6739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048510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149716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33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16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1573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890714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0748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048243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298936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540485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63097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691404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38932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327205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22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752639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480652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432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8724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303084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105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068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545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632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204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593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804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79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5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950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673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468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1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331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438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976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258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0797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963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16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9518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2297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7617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0262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260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2297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0623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0699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2139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133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66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7384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5414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14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7088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09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4199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747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9228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9361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4398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66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2324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5180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8593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0363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1648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536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3148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758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0563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287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81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807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7255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2732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5790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8057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373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6727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7776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29633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16203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515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7980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50755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34888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1385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30136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3421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00145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8434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13608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34268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762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6842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2275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87419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82917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52000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10204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4203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21449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9110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51011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05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9BC69F-6048-4952-A0B7-8582B133596A}" type="datetime1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39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1CF938-99B3-4415-A5AA-227270903FB1}" type="datetime1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57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1B71FC-1674-4569-B686-31A992FE5544}" type="datetime1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47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AE4B03-2CE5-4772-8421-12B1683E0DEB}" type="datetime1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9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9AA0B-1DDB-4520-B6FD-45621ED046AA}" type="datetime1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02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FA5E95-A4E7-4AD4-A6E0-09EF14676A5B}" type="datetime1">
              <a:rPr lang="ru-RU" smtClean="0"/>
              <a:t>09.12.2021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28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656701-A1F7-4EF4-8A5B-81D38C713B2F}" type="datetime1">
              <a:rPr lang="ru-RU" smtClean="0"/>
              <a:t>09.12.2021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22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DD2427-085E-41BA-B700-3AB8E008F735}" type="datetime1">
              <a:rPr lang="ru-RU" smtClean="0"/>
              <a:t>09.12.2021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0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22D9D-C0BE-4998-A1E6-3C5A23AC1A8A}" type="datetime1">
              <a:rPr lang="ru-RU" smtClean="0"/>
              <a:t>09.12.2021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3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5633A-AE06-41DA-8A1E-7E654DDD6B43}" type="datetime1">
              <a:rPr lang="ru-RU" smtClean="0"/>
              <a:t>09.12.2021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8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1DBD01-880A-4681-9893-2DFE3E9243FE}" type="datetime1">
              <a:rPr lang="ru-RU" smtClean="0"/>
              <a:t>09.12.2021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27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FE2647-44DF-4A92-91E2-A6DBF0C84A8F}" type="datetime1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9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4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4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Деревья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>
                <a:solidFill>
                  <a:srgbClr val="898989"/>
                </a:solidFill>
              </a:rPr>
              <a:t>Лекция </a:t>
            </a:r>
            <a:r>
              <a:rPr lang="en-US" dirty="0">
                <a:solidFill>
                  <a:srgbClr val="898989"/>
                </a:solidFill>
              </a:rPr>
              <a:t>11</a:t>
            </a:r>
            <a:r>
              <a:rPr lang="ru-RU" dirty="0">
                <a:solidFill>
                  <a:srgbClr val="898989"/>
                </a:solidFill>
              </a:rPr>
              <a:t>,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715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figure[i].area = type[i] == CIRCLE ?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3.14 : w[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h[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синтаксического разбора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945315" y="2209132"/>
            <a:ext cx="10301370" cy="3164084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488114" y="1465276"/>
            <a:ext cx="11094285" cy="4339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36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6646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29875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7723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21036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Обходы дерева синтаксического разбора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/>
              <a:t>Печать вершин в порядке инфиксного обхода –</a:t>
            </a:r>
            <a:r>
              <a:rPr lang="en-US" sz="2400" dirty="0"/>
              <a:t>&gt;</a:t>
            </a:r>
            <a:r>
              <a:rPr lang="ru-RU" sz="2400" dirty="0"/>
              <a:t> инфиксная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figure[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3.14 : 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префиксного обхода –</a:t>
            </a:r>
            <a:r>
              <a:rPr lang="en-US" sz="2400" dirty="0"/>
              <a:t>&gt;</a:t>
            </a:r>
            <a:r>
              <a:rPr lang="ru-RU" sz="2400" dirty="0"/>
              <a:t> префиксная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= . []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area ?: == [] 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CIRCLE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3.14 * []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постфиксного обхода –</a:t>
            </a:r>
            <a:r>
              <a:rPr lang="en-US" sz="2400" dirty="0"/>
              <a:t>&gt;</a:t>
            </a:r>
            <a:r>
              <a:rPr lang="ru-RU" sz="2400" dirty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8" name="Rectangle 67"/>
          <p:cNvSpPr/>
          <p:nvPr/>
        </p:nvSpPr>
        <p:spPr>
          <a:xfrm>
            <a:off x="479376" y="1556792"/>
            <a:ext cx="11161240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36688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Обходы дерева синтаксического разбора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/>
              <a:t>Печать вершин в порядке инфиксного обхода –</a:t>
            </a:r>
            <a:r>
              <a:rPr lang="en-US" sz="2400" dirty="0"/>
              <a:t>&gt;</a:t>
            </a:r>
            <a:r>
              <a:rPr lang="ru-RU" sz="2400" dirty="0"/>
              <a:t> инфиксная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figure[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3.14 : 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префиксного обхода –</a:t>
            </a:r>
            <a:r>
              <a:rPr lang="en-US" sz="2400" dirty="0"/>
              <a:t>&gt;</a:t>
            </a:r>
            <a:r>
              <a:rPr lang="ru-RU" sz="2400" dirty="0"/>
              <a:t> префиксная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= . []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area ?: == [] 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CIRCLE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3.14 * []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постфиксного обхода –</a:t>
            </a:r>
            <a:r>
              <a:rPr lang="en-US" sz="2400" dirty="0"/>
              <a:t>&gt;</a:t>
            </a:r>
            <a:r>
              <a:rPr lang="ru-RU" sz="2400" dirty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8" name="Rectangle 67"/>
          <p:cNvSpPr/>
          <p:nvPr/>
        </p:nvSpPr>
        <p:spPr>
          <a:xfrm>
            <a:off x="479376" y="1556792"/>
            <a:ext cx="11161240" cy="2283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4607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Обходы дерева синтаксического разбора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/>
              <a:t>Печать вершин в порядке инфиксного обхода –</a:t>
            </a:r>
            <a:r>
              <a:rPr lang="en-US" sz="2400" dirty="0"/>
              <a:t>&gt;</a:t>
            </a:r>
            <a:r>
              <a:rPr lang="ru-RU" sz="2400" dirty="0"/>
              <a:t> инфиксная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figure[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3.14 : 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префиксного обхода –</a:t>
            </a:r>
            <a:r>
              <a:rPr lang="en-US" sz="2400" dirty="0"/>
              <a:t>&gt;</a:t>
            </a:r>
            <a:r>
              <a:rPr lang="ru-RU" sz="2400" dirty="0"/>
              <a:t> префиксная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= . []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area ?: == [] 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CIRCLE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3.14 * []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постфиксного обхода –</a:t>
            </a:r>
            <a:r>
              <a:rPr lang="en-US" sz="2400" dirty="0"/>
              <a:t>&gt;</a:t>
            </a:r>
            <a:r>
              <a:rPr lang="ru-RU" sz="2400" dirty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8" name="Rectangle 67"/>
          <p:cNvSpPr/>
          <p:nvPr/>
        </p:nvSpPr>
        <p:spPr>
          <a:xfrm>
            <a:off x="479376" y="2349680"/>
            <a:ext cx="11161240" cy="14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3586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Обходы дерева синтаксического разбора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/>
              <a:t>Печать вершин в порядке инфиксного обхода –</a:t>
            </a:r>
            <a:r>
              <a:rPr lang="en-US" sz="2400" dirty="0"/>
              <a:t>&gt;</a:t>
            </a:r>
            <a:r>
              <a:rPr lang="ru-RU" sz="2400" dirty="0"/>
              <a:t> инфиксная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figure[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3.14 : 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префиксного обхода –</a:t>
            </a:r>
            <a:r>
              <a:rPr lang="en-US" sz="2400" dirty="0"/>
              <a:t>&gt;</a:t>
            </a:r>
            <a:r>
              <a:rPr lang="ru-RU" sz="2400" dirty="0"/>
              <a:t> префиксная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= . []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area ?: == [] 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CIRCLE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3.14 * []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постфиксного обхода –</a:t>
            </a:r>
            <a:r>
              <a:rPr lang="en-US" sz="2400" dirty="0"/>
              <a:t>&gt;</a:t>
            </a:r>
            <a:r>
              <a:rPr lang="ru-RU" sz="2400" dirty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8" name="Rectangle 67"/>
          <p:cNvSpPr/>
          <p:nvPr/>
        </p:nvSpPr>
        <p:spPr>
          <a:xfrm>
            <a:off x="479376" y="3062954"/>
            <a:ext cx="11161240" cy="777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3966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Обходы дерева синтаксического разбора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/>
              <a:t>Печать вершин в порядке инфиксного обхода –</a:t>
            </a:r>
            <a:r>
              <a:rPr lang="en-US" sz="2400" dirty="0"/>
              <a:t>&gt;</a:t>
            </a:r>
            <a:r>
              <a:rPr lang="ru-RU" sz="2400" dirty="0"/>
              <a:t> инфиксная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figure[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3.14 : 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префиксного обхода –</a:t>
            </a:r>
            <a:r>
              <a:rPr lang="en-US" sz="2400" dirty="0"/>
              <a:t>&gt;</a:t>
            </a:r>
            <a:r>
              <a:rPr lang="ru-RU" sz="2400" dirty="0"/>
              <a:t> префиксная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= . []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area ?: == [] 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CIRCLE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3.14 * []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постфиксного обхода –</a:t>
            </a:r>
            <a:r>
              <a:rPr lang="en-US" sz="2400" dirty="0"/>
              <a:t>&gt;</a:t>
            </a:r>
            <a:r>
              <a:rPr lang="ru-RU" sz="2400" dirty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9675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Поместить в очередь корень дерева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	Пронумеровать вершину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109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715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figure[i].area = type[i] == CIRCLE ?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3.14 : w[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h[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синтаксического разбора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945315" y="2209132"/>
            <a:ext cx="10301370" cy="3164084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488114" y="2209132"/>
            <a:ext cx="11094285" cy="3596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7669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Поместить в очередь корень дерева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	Пронумеровать вершину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7849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Поместить в очередь корень дерева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Взять из очереди вершину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	Пронумеровать вершину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93217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Поместить в очередь корень дерева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 вершину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45350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Поместить в очередь корень дерева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Пронумеровать вершину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551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Поместить в очередь корень дерева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Пронумеровать вершину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08637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Поместить в очередь корень дерева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Пронумеровать вершину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cs typeface="Times New Roman" pitchFamily="18" charset="0"/>
              </a:rPr>
              <a:t>?</a:t>
            </a:r>
            <a:endParaRPr lang="ru-RU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05635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116</a:t>
            </a:fld>
            <a:endParaRPr lang="ru-RU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i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h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b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88129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i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h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i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h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30718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i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i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a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j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89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715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figure[i].area = type[i] == CIRCLE ?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3.14 : w[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h[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синтаксического разбора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945315" y="2209132"/>
            <a:ext cx="10301370" cy="3164084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21723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a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j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k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l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31040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j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k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l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18009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k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l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d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471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l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d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e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f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5248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d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e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f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8311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e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f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8264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f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4110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9495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83608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Деревом двоичного поиска 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Множество вершин – подмножество</a:t>
            </a:r>
            <a:r>
              <a:rPr lang="en-US" sz="4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линейно упорядоченного множества</a:t>
            </a:r>
          </a:p>
          <a:p>
            <a:pPr marL="640080" indent="-571500"/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Каждая вершина меньше всех вершин из своего правого поддерева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129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синтаксического разбора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t="28016" r="24801"/>
          <a:stretch/>
        </p:blipFill>
        <p:spPr>
          <a:xfrm>
            <a:off x="2531603" y="1741116"/>
            <a:ext cx="7128793" cy="42441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114" y="1465276"/>
            <a:ext cx="11224510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1142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>
                <a:cs typeface="Times New Roman" pitchFamily="18" charset="0"/>
              </a:rPr>
              <a:t>Деревом двоичного поиска 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Множество вершин – подмножество</a:t>
            </a:r>
            <a:r>
              <a:rPr lang="en-US" sz="4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линейно упорядоченного множества</a:t>
            </a:r>
          </a:p>
          <a:p>
            <a:pPr marL="640080" indent="-571500"/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Каждая вершина меньше всех вершин из своего правого поддерева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015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>
                <a:cs typeface="Times New Roman" pitchFamily="18" charset="0"/>
              </a:rPr>
              <a:t>Деревом двоичного поиска 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cs typeface="Times New Roman" pitchFamily="18" charset="0"/>
              </a:rPr>
              <a:t>Множество вершин – подмножество</a:t>
            </a:r>
            <a:r>
              <a:rPr lang="en-US" sz="4400" dirty="0">
                <a:cs typeface="Times New Roman" pitchFamily="18" charset="0"/>
              </a:rPr>
              <a:t> </a:t>
            </a:r>
            <a:r>
              <a:rPr lang="ru-RU" sz="4400" dirty="0">
                <a:cs typeface="Times New Roman" pitchFamily="18" charset="0"/>
              </a:rPr>
              <a:t>линейно упорядоченного множества</a:t>
            </a:r>
          </a:p>
          <a:p>
            <a:pPr marL="640080" indent="-571500"/>
            <a:endParaRPr lang="ru-RU" sz="4400" dirty="0"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Каждая вершина меньше всех вершин из своего правого поддерева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04578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>
                <a:cs typeface="Times New Roman" pitchFamily="18" charset="0"/>
              </a:rPr>
              <a:t>Деревом двоичного поиска 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cs typeface="Times New Roman" pitchFamily="18" charset="0"/>
              </a:rPr>
              <a:t>Множество вершин – подмножество</a:t>
            </a:r>
            <a:r>
              <a:rPr lang="en-US" sz="4400" dirty="0">
                <a:cs typeface="Times New Roman" pitchFamily="18" charset="0"/>
              </a:rPr>
              <a:t> </a:t>
            </a:r>
            <a:r>
              <a:rPr lang="ru-RU" sz="4400" dirty="0">
                <a:cs typeface="Times New Roman" pitchFamily="18" charset="0"/>
              </a:rPr>
              <a:t>линейно упорядоченного множества</a:t>
            </a:r>
          </a:p>
          <a:p>
            <a:pPr marL="640080" indent="-571500"/>
            <a:endParaRPr lang="ru-RU" sz="4400" dirty="0"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Каждая вершина меньше всех вершин из своего правого поддерева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36017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>
                <a:cs typeface="Times New Roman" pitchFamily="18" charset="0"/>
              </a:rPr>
              <a:t>Деревом двоичного поиска 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cs typeface="Times New Roman" pitchFamily="18" charset="0"/>
              </a:rPr>
              <a:t>Множество вершин – подмножество</a:t>
            </a:r>
            <a:r>
              <a:rPr lang="en-US" sz="4400" dirty="0">
                <a:cs typeface="Times New Roman" pitchFamily="18" charset="0"/>
              </a:rPr>
              <a:t> </a:t>
            </a:r>
            <a:r>
              <a:rPr lang="ru-RU" sz="4400" dirty="0">
                <a:cs typeface="Times New Roman" pitchFamily="18" charset="0"/>
              </a:rPr>
              <a:t>линейно упорядоченного множества</a:t>
            </a:r>
          </a:p>
          <a:p>
            <a:pPr marL="640080" indent="-571500"/>
            <a:endParaRPr lang="ru-RU" sz="4400" dirty="0"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cs typeface="Times New Roman" pitchFamily="18" charset="0"/>
              </a:rPr>
              <a:t>Каждая вершина меньше всех вершин из своего правого поддерева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42570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endParaRPr lang="ru-RU" sz="2400" dirty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деревьев двоичного поиска</a:t>
            </a:r>
          </a:p>
        </p:txBody>
      </p:sp>
      <p:cxnSp>
        <p:nvCxnSpPr>
          <p:cNvPr id="14" name="Прямая соединительная линия 13"/>
          <p:cNvCxnSpPr>
            <a:stCxn id="4" idx="2"/>
            <a:endCxn id="6" idx="0"/>
          </p:cNvCxnSpPr>
          <p:nvPr/>
        </p:nvCxnSpPr>
        <p:spPr>
          <a:xfrm flipH="1">
            <a:off x="6348008" y="2667172"/>
            <a:ext cx="1822080" cy="18091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6"/>
            <a:endCxn id="5" idx="1"/>
          </p:cNvCxnSpPr>
          <p:nvPr/>
        </p:nvCxnSpPr>
        <p:spPr>
          <a:xfrm>
            <a:off x="8674104" y="2667172"/>
            <a:ext cx="606839" cy="25315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1"/>
          </p:cNvCxnSpPr>
          <p:nvPr/>
        </p:nvCxnSpPr>
        <p:spPr>
          <a:xfrm>
            <a:off x="6526205" y="3269115"/>
            <a:ext cx="680650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7"/>
          </p:cNvCxnSpPr>
          <p:nvPr/>
        </p:nvCxnSpPr>
        <p:spPr>
          <a:xfrm flipH="1">
            <a:off x="9118815" y="3269115"/>
            <a:ext cx="162128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1"/>
          </p:cNvCxnSpPr>
          <p:nvPr/>
        </p:nvCxnSpPr>
        <p:spPr>
          <a:xfrm>
            <a:off x="9637337" y="3269115"/>
            <a:ext cx="1199173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6866530" y="3845115"/>
            <a:ext cx="340325" cy="26152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>
            <a:off x="7563249" y="3845115"/>
            <a:ext cx="340325" cy="29910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3"/>
            <a:endCxn id="12" idx="7"/>
          </p:cNvCxnSpPr>
          <p:nvPr/>
        </p:nvCxnSpPr>
        <p:spPr>
          <a:xfrm flipH="1">
            <a:off x="10155859" y="3845115"/>
            <a:ext cx="680651" cy="3337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2" idx="5"/>
            <a:endCxn id="13" idx="0"/>
          </p:cNvCxnSpPr>
          <p:nvPr/>
        </p:nvCxnSpPr>
        <p:spPr>
          <a:xfrm>
            <a:off x="10155859" y="4527669"/>
            <a:ext cx="340325" cy="25130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3"/>
          <p:cNvCxnSpPr>
            <a:stCxn id="41" idx="5"/>
            <a:endCxn id="42" idx="0"/>
          </p:cNvCxnSpPr>
          <p:nvPr/>
        </p:nvCxnSpPr>
        <p:spPr>
          <a:xfrm>
            <a:off x="1826883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3"/>
          <p:cNvCxnSpPr>
            <a:stCxn id="34" idx="5"/>
            <a:endCxn id="39" idx="1"/>
          </p:cNvCxnSpPr>
          <p:nvPr/>
        </p:nvCxnSpPr>
        <p:spPr>
          <a:xfrm>
            <a:off x="2659685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3"/>
          <p:cNvCxnSpPr>
            <a:stCxn id="39" idx="5"/>
            <a:endCxn id="47" idx="0"/>
          </p:cNvCxnSpPr>
          <p:nvPr/>
        </p:nvCxnSpPr>
        <p:spPr>
          <a:xfrm>
            <a:off x="3076086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3"/>
          <p:cNvCxnSpPr>
            <a:stCxn id="44" idx="6"/>
            <a:endCxn id="40" idx="1"/>
          </p:cNvCxnSpPr>
          <p:nvPr/>
        </p:nvCxnSpPr>
        <p:spPr>
          <a:xfrm>
            <a:off x="3982699" y="2667172"/>
            <a:ext cx="402597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13"/>
          <p:cNvCxnSpPr>
            <a:stCxn id="40" idx="3"/>
            <a:endCxn id="46" idx="7"/>
          </p:cNvCxnSpPr>
          <p:nvPr/>
        </p:nvCxnSpPr>
        <p:spPr>
          <a:xfrm flipH="1">
            <a:off x="4325289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13"/>
          <p:cNvCxnSpPr>
            <a:stCxn id="40" idx="5"/>
            <a:endCxn id="45" idx="1"/>
          </p:cNvCxnSpPr>
          <p:nvPr/>
        </p:nvCxnSpPr>
        <p:spPr>
          <a:xfrm>
            <a:off x="4741690" y="3305341"/>
            <a:ext cx="8036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3"/>
          <p:cNvCxnSpPr>
            <a:stCxn id="43" idx="0"/>
            <a:endCxn id="41" idx="3"/>
          </p:cNvCxnSpPr>
          <p:nvPr/>
        </p:nvCxnSpPr>
        <p:spPr>
          <a:xfrm flipV="1">
            <a:off x="1232285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13"/>
          <p:cNvCxnSpPr>
            <a:stCxn id="34" idx="3"/>
            <a:endCxn id="41" idx="7"/>
          </p:cNvCxnSpPr>
          <p:nvPr/>
        </p:nvCxnSpPr>
        <p:spPr>
          <a:xfrm flipH="1">
            <a:off x="1826883" y="3305341"/>
            <a:ext cx="476408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13"/>
          <p:cNvCxnSpPr>
            <a:stCxn id="44" idx="2"/>
            <a:endCxn id="34" idx="7"/>
          </p:cNvCxnSpPr>
          <p:nvPr/>
        </p:nvCxnSpPr>
        <p:spPr>
          <a:xfrm flipH="1">
            <a:off x="2659685" y="2667172"/>
            <a:ext cx="818998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7408" y="5301208"/>
            <a:ext cx="4824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57" name="Group 53256"/>
          <p:cNvGrpSpPr/>
          <p:nvPr/>
        </p:nvGrpSpPr>
        <p:grpSpPr>
          <a:xfrm>
            <a:off x="980277" y="4144218"/>
            <a:ext cx="504016" cy="1599557"/>
            <a:chOff x="980277" y="4144218"/>
            <a:chExt cx="504016" cy="1599557"/>
          </a:xfrm>
        </p:grpSpPr>
        <p:sp>
          <p:nvSpPr>
            <p:cNvPr id="43" name="Овал 5"/>
            <p:cNvSpPr/>
            <p:nvPr/>
          </p:nvSpPr>
          <p:spPr>
            <a:xfrm>
              <a:off x="980277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7583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grpSp>
        <p:nvGrpSpPr>
          <p:cNvPr id="53258" name="Group 53257"/>
          <p:cNvGrpSpPr/>
          <p:nvPr/>
        </p:nvGrpSpPr>
        <p:grpSpPr>
          <a:xfrm>
            <a:off x="1396678" y="3431779"/>
            <a:ext cx="504016" cy="2311996"/>
            <a:chOff x="1411150" y="3431779"/>
            <a:chExt cx="504016" cy="2311996"/>
          </a:xfrm>
        </p:grpSpPr>
        <p:sp>
          <p:nvSpPr>
            <p:cNvPr id="41" name="Овал 5"/>
            <p:cNvSpPr/>
            <p:nvPr/>
          </p:nvSpPr>
          <p:spPr>
            <a:xfrm>
              <a:off x="1411150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06705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grpSp>
        <p:nvGrpSpPr>
          <p:cNvPr id="53259" name="Group 53258"/>
          <p:cNvGrpSpPr/>
          <p:nvPr/>
        </p:nvGrpSpPr>
        <p:grpSpPr>
          <a:xfrm>
            <a:off x="1813079" y="4144218"/>
            <a:ext cx="504016" cy="1599557"/>
            <a:chOff x="1847568" y="4144218"/>
            <a:chExt cx="504016" cy="1599557"/>
          </a:xfrm>
        </p:grpSpPr>
        <p:sp>
          <p:nvSpPr>
            <p:cNvPr id="42" name="Овал 5"/>
            <p:cNvSpPr/>
            <p:nvPr/>
          </p:nvSpPr>
          <p:spPr>
            <a:xfrm>
              <a:off x="1847568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4312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60" name="Group 53259"/>
          <p:cNvGrpSpPr/>
          <p:nvPr/>
        </p:nvGrpSpPr>
        <p:grpSpPr>
          <a:xfrm>
            <a:off x="2229480" y="2884313"/>
            <a:ext cx="504016" cy="2859462"/>
            <a:chOff x="1962663" y="2884313"/>
            <a:chExt cx="504016" cy="2859462"/>
          </a:xfrm>
        </p:grpSpPr>
        <p:sp>
          <p:nvSpPr>
            <p:cNvPr id="34" name="Овал 5"/>
            <p:cNvSpPr/>
            <p:nvPr/>
          </p:nvSpPr>
          <p:spPr>
            <a:xfrm>
              <a:off x="1962663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58218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</p:grpSp>
      <p:grpSp>
        <p:nvGrpSpPr>
          <p:cNvPr id="53261" name="Group 53260"/>
          <p:cNvGrpSpPr/>
          <p:nvPr/>
        </p:nvGrpSpPr>
        <p:grpSpPr>
          <a:xfrm>
            <a:off x="2645881" y="3431779"/>
            <a:ext cx="504016" cy="2311996"/>
            <a:chOff x="2516729" y="3431779"/>
            <a:chExt cx="504016" cy="2311996"/>
          </a:xfrm>
        </p:grpSpPr>
        <p:sp>
          <p:nvSpPr>
            <p:cNvPr id="39" name="Овал 5"/>
            <p:cNvSpPr/>
            <p:nvPr/>
          </p:nvSpPr>
          <p:spPr>
            <a:xfrm>
              <a:off x="2516729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1228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62" name="Group 53261"/>
          <p:cNvGrpSpPr/>
          <p:nvPr/>
        </p:nvGrpSpPr>
        <p:grpSpPr>
          <a:xfrm>
            <a:off x="3062282" y="4144218"/>
            <a:ext cx="504016" cy="1599557"/>
            <a:chOff x="2975339" y="4144218"/>
            <a:chExt cx="504016" cy="1599557"/>
          </a:xfrm>
        </p:grpSpPr>
        <p:sp>
          <p:nvSpPr>
            <p:cNvPr id="47" name="Овал 5"/>
            <p:cNvSpPr/>
            <p:nvPr/>
          </p:nvSpPr>
          <p:spPr>
            <a:xfrm>
              <a:off x="2975339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7089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63" name="Group 53262"/>
          <p:cNvGrpSpPr/>
          <p:nvPr/>
        </p:nvGrpSpPr>
        <p:grpSpPr>
          <a:xfrm>
            <a:off x="3478683" y="2420539"/>
            <a:ext cx="504016" cy="3323236"/>
            <a:chOff x="3143712" y="2420539"/>
            <a:chExt cx="504016" cy="3323236"/>
          </a:xfrm>
        </p:grpSpPr>
        <p:sp>
          <p:nvSpPr>
            <p:cNvPr id="44" name="Овал 5"/>
            <p:cNvSpPr/>
            <p:nvPr/>
          </p:nvSpPr>
          <p:spPr>
            <a:xfrm>
              <a:off x="314371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39267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</p:grpSp>
      <p:grpSp>
        <p:nvGrpSpPr>
          <p:cNvPr id="53264" name="Group 53263"/>
          <p:cNvGrpSpPr/>
          <p:nvPr/>
        </p:nvGrpSpPr>
        <p:grpSpPr>
          <a:xfrm>
            <a:off x="3895084" y="3431779"/>
            <a:ext cx="504016" cy="2311996"/>
            <a:chOff x="3622308" y="3431779"/>
            <a:chExt cx="504016" cy="2311996"/>
          </a:xfrm>
        </p:grpSpPr>
        <p:sp>
          <p:nvSpPr>
            <p:cNvPr id="46" name="Овал 5"/>
            <p:cNvSpPr/>
            <p:nvPr/>
          </p:nvSpPr>
          <p:spPr>
            <a:xfrm>
              <a:off x="3622308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1786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65" name="Group 53264"/>
          <p:cNvGrpSpPr/>
          <p:nvPr/>
        </p:nvGrpSpPr>
        <p:grpSpPr>
          <a:xfrm>
            <a:off x="4311485" y="2884313"/>
            <a:ext cx="504016" cy="2859462"/>
            <a:chOff x="4127467" y="2884313"/>
            <a:chExt cx="504016" cy="2859462"/>
          </a:xfrm>
        </p:grpSpPr>
        <p:sp>
          <p:nvSpPr>
            <p:cNvPr id="40" name="Овал 5"/>
            <p:cNvSpPr/>
            <p:nvPr/>
          </p:nvSpPr>
          <p:spPr>
            <a:xfrm>
              <a:off x="4127467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2302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RU" dirty="0"/>
            </a:p>
          </p:txBody>
        </p:sp>
      </p:grpSp>
      <p:grpSp>
        <p:nvGrpSpPr>
          <p:cNvPr id="53266" name="Group 53265"/>
          <p:cNvGrpSpPr/>
          <p:nvPr/>
        </p:nvGrpSpPr>
        <p:grpSpPr>
          <a:xfrm>
            <a:off x="4748246" y="3431779"/>
            <a:ext cx="504016" cy="2311996"/>
            <a:chOff x="4748246" y="3431779"/>
            <a:chExt cx="504016" cy="2311996"/>
          </a:xfrm>
        </p:grpSpPr>
        <p:sp>
          <p:nvSpPr>
            <p:cNvPr id="45" name="Овал 5"/>
            <p:cNvSpPr/>
            <p:nvPr/>
          </p:nvSpPr>
          <p:spPr>
            <a:xfrm>
              <a:off x="4748246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79681" y="537444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>
            <a:off x="6096000" y="5747078"/>
            <a:ext cx="517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6096000" y="2848087"/>
            <a:ext cx="504016" cy="3336506"/>
            <a:chOff x="6096000" y="2848087"/>
            <a:chExt cx="504016" cy="3336506"/>
          </a:xfrm>
        </p:grpSpPr>
        <p:sp>
          <p:nvSpPr>
            <p:cNvPr id="6" name="Овал 5"/>
            <p:cNvSpPr/>
            <p:nvPr/>
          </p:nvSpPr>
          <p:spPr>
            <a:xfrm>
              <a:off x="609600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191555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14522" y="4106641"/>
            <a:ext cx="504016" cy="2077952"/>
            <a:chOff x="6528088" y="4106641"/>
            <a:chExt cx="504016" cy="2077952"/>
          </a:xfrm>
        </p:grpSpPr>
        <p:sp>
          <p:nvSpPr>
            <p:cNvPr id="11" name="Овал 10"/>
            <p:cNvSpPr/>
            <p:nvPr/>
          </p:nvSpPr>
          <p:spPr>
            <a:xfrm>
              <a:off x="6528088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623643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grpSp>
        <p:nvGrpSpPr>
          <p:cNvPr id="53248" name="Group 53247"/>
          <p:cNvGrpSpPr/>
          <p:nvPr/>
        </p:nvGrpSpPr>
        <p:grpSpPr>
          <a:xfrm>
            <a:off x="7133044" y="3424087"/>
            <a:ext cx="504016" cy="2760506"/>
            <a:chOff x="7022406" y="3424087"/>
            <a:chExt cx="504016" cy="2760506"/>
          </a:xfrm>
        </p:grpSpPr>
        <p:sp>
          <p:nvSpPr>
            <p:cNvPr id="7" name="Овал 6"/>
            <p:cNvSpPr/>
            <p:nvPr/>
          </p:nvSpPr>
          <p:spPr>
            <a:xfrm>
              <a:off x="7022406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11796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49" name="Group 53248"/>
          <p:cNvGrpSpPr/>
          <p:nvPr/>
        </p:nvGrpSpPr>
        <p:grpSpPr>
          <a:xfrm>
            <a:off x="7651566" y="4144218"/>
            <a:ext cx="504016" cy="2040375"/>
            <a:chOff x="7464152" y="4144218"/>
            <a:chExt cx="504016" cy="2040375"/>
          </a:xfrm>
        </p:grpSpPr>
        <p:sp>
          <p:nvSpPr>
            <p:cNvPr id="10" name="Овал 9"/>
            <p:cNvSpPr/>
            <p:nvPr/>
          </p:nvSpPr>
          <p:spPr>
            <a:xfrm>
              <a:off x="7464152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5970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</p:grpSp>
      <p:grpSp>
        <p:nvGrpSpPr>
          <p:cNvPr id="53251" name="Group 53250"/>
          <p:cNvGrpSpPr/>
          <p:nvPr/>
        </p:nvGrpSpPr>
        <p:grpSpPr>
          <a:xfrm>
            <a:off x="8170088" y="2420539"/>
            <a:ext cx="504016" cy="3764054"/>
            <a:chOff x="7888292" y="2420539"/>
            <a:chExt cx="504016" cy="3764054"/>
          </a:xfrm>
        </p:grpSpPr>
        <p:sp>
          <p:nvSpPr>
            <p:cNvPr id="4" name="Овал 3"/>
            <p:cNvSpPr/>
            <p:nvPr/>
          </p:nvSpPr>
          <p:spPr>
            <a:xfrm>
              <a:off x="788829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98384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52" name="Group 53251"/>
          <p:cNvGrpSpPr/>
          <p:nvPr/>
        </p:nvGrpSpPr>
        <p:grpSpPr>
          <a:xfrm>
            <a:off x="8688610" y="3424087"/>
            <a:ext cx="504016" cy="2738564"/>
            <a:chOff x="8444388" y="3424087"/>
            <a:chExt cx="504016" cy="2738564"/>
          </a:xfrm>
        </p:grpSpPr>
        <p:sp>
          <p:nvSpPr>
            <p:cNvPr id="8" name="Овал 7"/>
            <p:cNvSpPr/>
            <p:nvPr/>
          </p:nvSpPr>
          <p:spPr>
            <a:xfrm>
              <a:off x="8444388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41008" y="57933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53" name="Group 53252"/>
          <p:cNvGrpSpPr/>
          <p:nvPr/>
        </p:nvGrpSpPr>
        <p:grpSpPr>
          <a:xfrm>
            <a:off x="9207132" y="2848087"/>
            <a:ext cx="504016" cy="3345292"/>
            <a:chOff x="9231330" y="2848087"/>
            <a:chExt cx="504016" cy="3345292"/>
          </a:xfrm>
        </p:grpSpPr>
        <p:sp>
          <p:nvSpPr>
            <p:cNvPr id="5" name="Овал 4"/>
            <p:cNvSpPr/>
            <p:nvPr/>
          </p:nvSpPr>
          <p:spPr>
            <a:xfrm>
              <a:off x="923133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20619" y="58240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</p:grpSp>
      <p:grpSp>
        <p:nvGrpSpPr>
          <p:cNvPr id="53254" name="Group 53253"/>
          <p:cNvGrpSpPr/>
          <p:nvPr/>
        </p:nvGrpSpPr>
        <p:grpSpPr>
          <a:xfrm>
            <a:off x="9725654" y="4106641"/>
            <a:ext cx="504016" cy="2077952"/>
            <a:chOff x="9735346" y="4106641"/>
            <a:chExt cx="504016" cy="2077952"/>
          </a:xfrm>
        </p:grpSpPr>
        <p:sp>
          <p:nvSpPr>
            <p:cNvPr id="12" name="Овал 11"/>
            <p:cNvSpPr/>
            <p:nvPr/>
          </p:nvSpPr>
          <p:spPr>
            <a:xfrm>
              <a:off x="9735346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83090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55" name="Group 53254"/>
          <p:cNvGrpSpPr/>
          <p:nvPr/>
        </p:nvGrpSpPr>
        <p:grpSpPr>
          <a:xfrm>
            <a:off x="10244176" y="4778971"/>
            <a:ext cx="504016" cy="1405622"/>
            <a:chOff x="10258683" y="4778971"/>
            <a:chExt cx="504016" cy="1405622"/>
          </a:xfrm>
        </p:grpSpPr>
        <p:sp>
          <p:nvSpPr>
            <p:cNvPr id="13" name="Овал 12"/>
            <p:cNvSpPr/>
            <p:nvPr/>
          </p:nvSpPr>
          <p:spPr>
            <a:xfrm>
              <a:off x="10258683" y="477897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35343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RU" dirty="0"/>
            </a:p>
          </p:txBody>
        </p:sp>
      </p:grpSp>
      <p:grpSp>
        <p:nvGrpSpPr>
          <p:cNvPr id="53256" name="Group 53255"/>
          <p:cNvGrpSpPr/>
          <p:nvPr/>
        </p:nvGrpSpPr>
        <p:grpSpPr>
          <a:xfrm>
            <a:off x="10762699" y="3424087"/>
            <a:ext cx="504016" cy="2760506"/>
            <a:chOff x="10762699" y="3424087"/>
            <a:chExt cx="504016" cy="2760506"/>
          </a:xfrm>
        </p:grpSpPr>
        <p:sp>
          <p:nvSpPr>
            <p:cNvPr id="9" name="Овал 8"/>
            <p:cNvSpPr/>
            <p:nvPr/>
          </p:nvSpPr>
          <p:spPr>
            <a:xfrm>
              <a:off x="10762699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794134" y="581526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</p:grpSp>
      <p:cxnSp>
        <p:nvCxnSpPr>
          <p:cNvPr id="53270" name="Straight Connector 53269"/>
          <p:cNvCxnSpPr>
            <a:stCxn id="83" idx="0"/>
            <a:endCxn id="43" idx="4"/>
          </p:cNvCxnSpPr>
          <p:nvPr/>
        </p:nvCxnSpPr>
        <p:spPr>
          <a:xfrm flipV="1">
            <a:off x="1232285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74" name="Straight Connector 53273"/>
          <p:cNvCxnSpPr>
            <a:stCxn id="86" idx="0"/>
            <a:endCxn id="41" idx="4"/>
          </p:cNvCxnSpPr>
          <p:nvPr/>
        </p:nvCxnSpPr>
        <p:spPr>
          <a:xfrm flipV="1">
            <a:off x="1648686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87" idx="0"/>
            <a:endCxn id="42" idx="4"/>
          </p:cNvCxnSpPr>
          <p:nvPr/>
        </p:nvCxnSpPr>
        <p:spPr>
          <a:xfrm flipV="1">
            <a:off x="2065087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89" idx="0"/>
            <a:endCxn id="39" idx="4"/>
          </p:cNvCxnSpPr>
          <p:nvPr/>
        </p:nvCxnSpPr>
        <p:spPr>
          <a:xfrm flipV="1">
            <a:off x="2897889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90" idx="0"/>
            <a:endCxn id="47" idx="4"/>
          </p:cNvCxnSpPr>
          <p:nvPr/>
        </p:nvCxnSpPr>
        <p:spPr>
          <a:xfrm flipV="1">
            <a:off x="3314290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1" idx="0"/>
            <a:endCxn id="44" idx="4"/>
          </p:cNvCxnSpPr>
          <p:nvPr/>
        </p:nvCxnSpPr>
        <p:spPr>
          <a:xfrm flipV="1">
            <a:off x="3730691" y="2913804"/>
            <a:ext cx="0" cy="24606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92" idx="0"/>
            <a:endCxn id="46" idx="4"/>
          </p:cNvCxnSpPr>
          <p:nvPr/>
        </p:nvCxnSpPr>
        <p:spPr>
          <a:xfrm flipV="1">
            <a:off x="4147092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93" idx="0"/>
            <a:endCxn id="40" idx="4"/>
          </p:cNvCxnSpPr>
          <p:nvPr/>
        </p:nvCxnSpPr>
        <p:spPr>
          <a:xfrm flipV="1">
            <a:off x="4563493" y="3377578"/>
            <a:ext cx="0" cy="19968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94" idx="0"/>
            <a:endCxn id="45" idx="4"/>
          </p:cNvCxnSpPr>
          <p:nvPr/>
        </p:nvCxnSpPr>
        <p:spPr>
          <a:xfrm flipV="1">
            <a:off x="5000254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88" idx="0"/>
            <a:endCxn id="34" idx="4"/>
          </p:cNvCxnSpPr>
          <p:nvPr/>
        </p:nvCxnSpPr>
        <p:spPr>
          <a:xfrm flipV="1">
            <a:off x="2481488" y="3377578"/>
            <a:ext cx="0" cy="19968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15" idx="0"/>
            <a:endCxn id="6" idx="4"/>
          </p:cNvCxnSpPr>
          <p:nvPr/>
        </p:nvCxnSpPr>
        <p:spPr>
          <a:xfrm flipV="1">
            <a:off x="6348008" y="3341352"/>
            <a:ext cx="0" cy="2473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16" idx="0"/>
            <a:endCxn id="11" idx="4"/>
          </p:cNvCxnSpPr>
          <p:nvPr/>
        </p:nvCxnSpPr>
        <p:spPr>
          <a:xfrm flipV="1">
            <a:off x="6866530" y="4599906"/>
            <a:ext cx="0" cy="1215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17" idx="0"/>
            <a:endCxn id="7" idx="4"/>
          </p:cNvCxnSpPr>
          <p:nvPr/>
        </p:nvCxnSpPr>
        <p:spPr>
          <a:xfrm flipV="1">
            <a:off x="7385052" y="3917352"/>
            <a:ext cx="0" cy="1897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18" idx="0"/>
            <a:endCxn id="10" idx="4"/>
          </p:cNvCxnSpPr>
          <p:nvPr/>
        </p:nvCxnSpPr>
        <p:spPr>
          <a:xfrm flipV="1">
            <a:off x="7903574" y="4637483"/>
            <a:ext cx="0" cy="11777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19" idx="0"/>
            <a:endCxn id="4" idx="4"/>
          </p:cNvCxnSpPr>
          <p:nvPr/>
        </p:nvCxnSpPr>
        <p:spPr>
          <a:xfrm flipV="1">
            <a:off x="8422096" y="2913804"/>
            <a:ext cx="0" cy="290145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20" idx="0"/>
            <a:endCxn id="8" idx="4"/>
          </p:cNvCxnSpPr>
          <p:nvPr/>
        </p:nvCxnSpPr>
        <p:spPr>
          <a:xfrm flipH="1" flipV="1">
            <a:off x="8940618" y="3917352"/>
            <a:ext cx="1065" cy="18759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21" idx="0"/>
            <a:endCxn id="5" idx="4"/>
          </p:cNvCxnSpPr>
          <p:nvPr/>
        </p:nvCxnSpPr>
        <p:spPr>
          <a:xfrm flipV="1">
            <a:off x="9452874" y="3341352"/>
            <a:ext cx="6266" cy="24826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2" idx="0"/>
            <a:endCxn id="12" idx="4"/>
          </p:cNvCxnSpPr>
          <p:nvPr/>
        </p:nvCxnSpPr>
        <p:spPr>
          <a:xfrm flipV="1">
            <a:off x="9977662" y="4599906"/>
            <a:ext cx="0" cy="1215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23" idx="0"/>
            <a:endCxn id="13" idx="4"/>
          </p:cNvCxnSpPr>
          <p:nvPr/>
        </p:nvCxnSpPr>
        <p:spPr>
          <a:xfrm flipV="1">
            <a:off x="10495377" y="5272236"/>
            <a:ext cx="807" cy="54302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24" idx="0"/>
            <a:endCxn id="9" idx="4"/>
          </p:cNvCxnSpPr>
          <p:nvPr/>
        </p:nvCxnSpPr>
        <p:spPr>
          <a:xfrm flipV="1">
            <a:off x="11014707" y="3917352"/>
            <a:ext cx="0" cy="1897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479376" y="1556792"/>
            <a:ext cx="11161240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Slide Number Placeholder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134</a:t>
            </a:fld>
            <a:endParaRPr lang="ru-RU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деревьев двоичного поиска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7 4 2 1 3 5 6 9 8 10</a:t>
            </a:r>
          </a:p>
          <a:p>
            <a:endParaRPr lang="ru-RU" dirty="0"/>
          </a:p>
        </p:txBody>
      </p:sp>
      <p:sp>
        <p:nvSpPr>
          <p:cNvPr id="25" name="Content Placeholder 2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5  1 3 2 4 7 6 10 8 9</a:t>
            </a:r>
          </a:p>
          <a:p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135</a:t>
            </a:fld>
            <a:endParaRPr lang="ru-RU"/>
          </a:p>
        </p:txBody>
      </p:sp>
      <p:grpSp>
        <p:nvGrpSpPr>
          <p:cNvPr id="53257" name="Group 53256"/>
          <p:cNvGrpSpPr/>
          <p:nvPr/>
        </p:nvGrpSpPr>
        <p:grpSpPr>
          <a:xfrm>
            <a:off x="980277" y="4144218"/>
            <a:ext cx="504016" cy="1599557"/>
            <a:chOff x="980277" y="4144218"/>
            <a:chExt cx="504016" cy="1599557"/>
          </a:xfrm>
        </p:grpSpPr>
        <p:sp>
          <p:nvSpPr>
            <p:cNvPr id="43" name="Овал 5"/>
            <p:cNvSpPr/>
            <p:nvPr/>
          </p:nvSpPr>
          <p:spPr>
            <a:xfrm>
              <a:off x="980277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7583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grpSp>
        <p:nvGrpSpPr>
          <p:cNvPr id="53258" name="Group 53257"/>
          <p:cNvGrpSpPr/>
          <p:nvPr/>
        </p:nvGrpSpPr>
        <p:grpSpPr>
          <a:xfrm>
            <a:off x="1396678" y="3431779"/>
            <a:ext cx="504016" cy="2311996"/>
            <a:chOff x="1411150" y="3431779"/>
            <a:chExt cx="504016" cy="2311996"/>
          </a:xfrm>
        </p:grpSpPr>
        <p:sp>
          <p:nvSpPr>
            <p:cNvPr id="41" name="Овал 5"/>
            <p:cNvSpPr/>
            <p:nvPr/>
          </p:nvSpPr>
          <p:spPr>
            <a:xfrm>
              <a:off x="1411150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06705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grpSp>
        <p:nvGrpSpPr>
          <p:cNvPr id="53259" name="Group 53258"/>
          <p:cNvGrpSpPr/>
          <p:nvPr/>
        </p:nvGrpSpPr>
        <p:grpSpPr>
          <a:xfrm>
            <a:off x="1813079" y="4144218"/>
            <a:ext cx="504016" cy="1599557"/>
            <a:chOff x="1847568" y="4144218"/>
            <a:chExt cx="504016" cy="1599557"/>
          </a:xfrm>
        </p:grpSpPr>
        <p:sp>
          <p:nvSpPr>
            <p:cNvPr id="42" name="Овал 5"/>
            <p:cNvSpPr/>
            <p:nvPr/>
          </p:nvSpPr>
          <p:spPr>
            <a:xfrm>
              <a:off x="1847568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4312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60" name="Group 53259"/>
          <p:cNvGrpSpPr/>
          <p:nvPr/>
        </p:nvGrpSpPr>
        <p:grpSpPr>
          <a:xfrm>
            <a:off x="2229480" y="2884313"/>
            <a:ext cx="504016" cy="2859462"/>
            <a:chOff x="1962663" y="2884313"/>
            <a:chExt cx="504016" cy="2859462"/>
          </a:xfrm>
        </p:grpSpPr>
        <p:sp>
          <p:nvSpPr>
            <p:cNvPr id="34" name="Овал 5"/>
            <p:cNvSpPr/>
            <p:nvPr/>
          </p:nvSpPr>
          <p:spPr>
            <a:xfrm>
              <a:off x="1962663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58218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</p:grpSp>
      <p:grpSp>
        <p:nvGrpSpPr>
          <p:cNvPr id="53261" name="Group 53260"/>
          <p:cNvGrpSpPr/>
          <p:nvPr/>
        </p:nvGrpSpPr>
        <p:grpSpPr>
          <a:xfrm>
            <a:off x="2645881" y="3431779"/>
            <a:ext cx="504016" cy="2311996"/>
            <a:chOff x="2516729" y="3431779"/>
            <a:chExt cx="504016" cy="2311996"/>
          </a:xfrm>
        </p:grpSpPr>
        <p:sp>
          <p:nvSpPr>
            <p:cNvPr id="39" name="Овал 5"/>
            <p:cNvSpPr/>
            <p:nvPr/>
          </p:nvSpPr>
          <p:spPr>
            <a:xfrm>
              <a:off x="2516729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1228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62" name="Group 53261"/>
          <p:cNvGrpSpPr/>
          <p:nvPr/>
        </p:nvGrpSpPr>
        <p:grpSpPr>
          <a:xfrm>
            <a:off x="3062282" y="4144218"/>
            <a:ext cx="504016" cy="1599557"/>
            <a:chOff x="2975339" y="4144218"/>
            <a:chExt cx="504016" cy="1599557"/>
          </a:xfrm>
        </p:grpSpPr>
        <p:sp>
          <p:nvSpPr>
            <p:cNvPr id="47" name="Овал 5"/>
            <p:cNvSpPr/>
            <p:nvPr/>
          </p:nvSpPr>
          <p:spPr>
            <a:xfrm>
              <a:off x="2975339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7089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63" name="Group 53262"/>
          <p:cNvGrpSpPr/>
          <p:nvPr/>
        </p:nvGrpSpPr>
        <p:grpSpPr>
          <a:xfrm>
            <a:off x="3478683" y="2420539"/>
            <a:ext cx="504016" cy="3323236"/>
            <a:chOff x="3143712" y="2420539"/>
            <a:chExt cx="504016" cy="3323236"/>
          </a:xfrm>
        </p:grpSpPr>
        <p:sp>
          <p:nvSpPr>
            <p:cNvPr id="44" name="Овал 5"/>
            <p:cNvSpPr/>
            <p:nvPr/>
          </p:nvSpPr>
          <p:spPr>
            <a:xfrm>
              <a:off x="314371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39267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</p:grpSp>
      <p:grpSp>
        <p:nvGrpSpPr>
          <p:cNvPr id="53264" name="Group 53263"/>
          <p:cNvGrpSpPr/>
          <p:nvPr/>
        </p:nvGrpSpPr>
        <p:grpSpPr>
          <a:xfrm>
            <a:off x="3895084" y="3431779"/>
            <a:ext cx="504016" cy="2311996"/>
            <a:chOff x="3622308" y="3431779"/>
            <a:chExt cx="504016" cy="2311996"/>
          </a:xfrm>
        </p:grpSpPr>
        <p:sp>
          <p:nvSpPr>
            <p:cNvPr id="46" name="Овал 5"/>
            <p:cNvSpPr/>
            <p:nvPr/>
          </p:nvSpPr>
          <p:spPr>
            <a:xfrm>
              <a:off x="3622308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1786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65" name="Group 53264"/>
          <p:cNvGrpSpPr/>
          <p:nvPr/>
        </p:nvGrpSpPr>
        <p:grpSpPr>
          <a:xfrm>
            <a:off x="4311485" y="2884313"/>
            <a:ext cx="504016" cy="2859462"/>
            <a:chOff x="4127467" y="2884313"/>
            <a:chExt cx="504016" cy="2859462"/>
          </a:xfrm>
        </p:grpSpPr>
        <p:sp>
          <p:nvSpPr>
            <p:cNvPr id="40" name="Овал 5"/>
            <p:cNvSpPr/>
            <p:nvPr/>
          </p:nvSpPr>
          <p:spPr>
            <a:xfrm>
              <a:off x="4127467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2302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RU" dirty="0"/>
            </a:p>
          </p:txBody>
        </p:sp>
      </p:grpSp>
      <p:grpSp>
        <p:nvGrpSpPr>
          <p:cNvPr id="53266" name="Group 53265"/>
          <p:cNvGrpSpPr/>
          <p:nvPr/>
        </p:nvGrpSpPr>
        <p:grpSpPr>
          <a:xfrm>
            <a:off x="4748246" y="3431779"/>
            <a:ext cx="504016" cy="2311996"/>
            <a:chOff x="4748246" y="3431779"/>
            <a:chExt cx="504016" cy="2311996"/>
          </a:xfrm>
        </p:grpSpPr>
        <p:sp>
          <p:nvSpPr>
            <p:cNvPr id="45" name="Овал 5"/>
            <p:cNvSpPr/>
            <p:nvPr/>
          </p:nvSpPr>
          <p:spPr>
            <a:xfrm>
              <a:off x="4748246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79681" y="537444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>
            <a:off x="6096000" y="5747078"/>
            <a:ext cx="51707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6096000" y="2848087"/>
            <a:ext cx="504016" cy="3336506"/>
            <a:chOff x="6096000" y="2848087"/>
            <a:chExt cx="504016" cy="3336506"/>
          </a:xfrm>
        </p:grpSpPr>
        <p:sp>
          <p:nvSpPr>
            <p:cNvPr id="6" name="Овал 5"/>
            <p:cNvSpPr/>
            <p:nvPr/>
          </p:nvSpPr>
          <p:spPr>
            <a:xfrm>
              <a:off x="609600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191555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14522" y="4106641"/>
            <a:ext cx="504016" cy="2077952"/>
            <a:chOff x="6528088" y="4106641"/>
            <a:chExt cx="504016" cy="2077952"/>
          </a:xfrm>
        </p:grpSpPr>
        <p:sp>
          <p:nvSpPr>
            <p:cNvPr id="11" name="Овал 10"/>
            <p:cNvSpPr/>
            <p:nvPr/>
          </p:nvSpPr>
          <p:spPr>
            <a:xfrm>
              <a:off x="6528088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623643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grpSp>
        <p:nvGrpSpPr>
          <p:cNvPr id="53248" name="Group 53247"/>
          <p:cNvGrpSpPr/>
          <p:nvPr/>
        </p:nvGrpSpPr>
        <p:grpSpPr>
          <a:xfrm>
            <a:off x="7133044" y="3424087"/>
            <a:ext cx="504016" cy="2760506"/>
            <a:chOff x="7022406" y="3424087"/>
            <a:chExt cx="504016" cy="2760506"/>
          </a:xfrm>
        </p:grpSpPr>
        <p:sp>
          <p:nvSpPr>
            <p:cNvPr id="7" name="Овал 6"/>
            <p:cNvSpPr/>
            <p:nvPr/>
          </p:nvSpPr>
          <p:spPr>
            <a:xfrm>
              <a:off x="7022406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11796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49" name="Group 53248"/>
          <p:cNvGrpSpPr/>
          <p:nvPr/>
        </p:nvGrpSpPr>
        <p:grpSpPr>
          <a:xfrm>
            <a:off x="7651566" y="4144218"/>
            <a:ext cx="504016" cy="2040375"/>
            <a:chOff x="7464152" y="4144218"/>
            <a:chExt cx="504016" cy="2040375"/>
          </a:xfrm>
        </p:grpSpPr>
        <p:sp>
          <p:nvSpPr>
            <p:cNvPr id="10" name="Овал 9"/>
            <p:cNvSpPr/>
            <p:nvPr/>
          </p:nvSpPr>
          <p:spPr>
            <a:xfrm>
              <a:off x="7464152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5970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</p:grpSp>
      <p:grpSp>
        <p:nvGrpSpPr>
          <p:cNvPr id="53251" name="Group 53250"/>
          <p:cNvGrpSpPr/>
          <p:nvPr/>
        </p:nvGrpSpPr>
        <p:grpSpPr>
          <a:xfrm>
            <a:off x="8170088" y="2420539"/>
            <a:ext cx="504016" cy="3764054"/>
            <a:chOff x="7888292" y="2420539"/>
            <a:chExt cx="504016" cy="3764054"/>
          </a:xfrm>
        </p:grpSpPr>
        <p:sp>
          <p:nvSpPr>
            <p:cNvPr id="4" name="Овал 3"/>
            <p:cNvSpPr/>
            <p:nvPr/>
          </p:nvSpPr>
          <p:spPr>
            <a:xfrm>
              <a:off x="788829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98384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52" name="Group 53251"/>
          <p:cNvGrpSpPr/>
          <p:nvPr/>
        </p:nvGrpSpPr>
        <p:grpSpPr>
          <a:xfrm>
            <a:off x="8688610" y="3424087"/>
            <a:ext cx="504016" cy="2738564"/>
            <a:chOff x="8444388" y="3424087"/>
            <a:chExt cx="504016" cy="2738564"/>
          </a:xfrm>
        </p:grpSpPr>
        <p:sp>
          <p:nvSpPr>
            <p:cNvPr id="8" name="Овал 7"/>
            <p:cNvSpPr/>
            <p:nvPr/>
          </p:nvSpPr>
          <p:spPr>
            <a:xfrm>
              <a:off x="8444388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41008" y="57933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53" name="Group 53252"/>
          <p:cNvGrpSpPr/>
          <p:nvPr/>
        </p:nvGrpSpPr>
        <p:grpSpPr>
          <a:xfrm>
            <a:off x="9207132" y="2848087"/>
            <a:ext cx="504016" cy="3345292"/>
            <a:chOff x="9231330" y="2848087"/>
            <a:chExt cx="504016" cy="3345292"/>
          </a:xfrm>
        </p:grpSpPr>
        <p:sp>
          <p:nvSpPr>
            <p:cNvPr id="5" name="Овал 4"/>
            <p:cNvSpPr/>
            <p:nvPr/>
          </p:nvSpPr>
          <p:spPr>
            <a:xfrm>
              <a:off x="923133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20619" y="58240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</p:grpSp>
      <p:grpSp>
        <p:nvGrpSpPr>
          <p:cNvPr id="53254" name="Group 53253"/>
          <p:cNvGrpSpPr/>
          <p:nvPr/>
        </p:nvGrpSpPr>
        <p:grpSpPr>
          <a:xfrm>
            <a:off x="9725654" y="4106641"/>
            <a:ext cx="504016" cy="2077952"/>
            <a:chOff x="9735346" y="4106641"/>
            <a:chExt cx="504016" cy="2077952"/>
          </a:xfrm>
        </p:grpSpPr>
        <p:sp>
          <p:nvSpPr>
            <p:cNvPr id="12" name="Овал 11"/>
            <p:cNvSpPr/>
            <p:nvPr/>
          </p:nvSpPr>
          <p:spPr>
            <a:xfrm>
              <a:off x="9735346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83090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55" name="Group 53254"/>
          <p:cNvGrpSpPr/>
          <p:nvPr/>
        </p:nvGrpSpPr>
        <p:grpSpPr>
          <a:xfrm>
            <a:off x="10244176" y="4778971"/>
            <a:ext cx="504016" cy="1405622"/>
            <a:chOff x="10258683" y="4778971"/>
            <a:chExt cx="504016" cy="1405622"/>
          </a:xfrm>
        </p:grpSpPr>
        <p:sp>
          <p:nvSpPr>
            <p:cNvPr id="13" name="Овал 12"/>
            <p:cNvSpPr/>
            <p:nvPr/>
          </p:nvSpPr>
          <p:spPr>
            <a:xfrm>
              <a:off x="10258683" y="477897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35343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RU" dirty="0"/>
            </a:p>
          </p:txBody>
        </p:sp>
      </p:grpSp>
      <p:grpSp>
        <p:nvGrpSpPr>
          <p:cNvPr id="53256" name="Group 53255"/>
          <p:cNvGrpSpPr/>
          <p:nvPr/>
        </p:nvGrpSpPr>
        <p:grpSpPr>
          <a:xfrm>
            <a:off x="10762699" y="3424087"/>
            <a:ext cx="504016" cy="2760506"/>
            <a:chOff x="10762699" y="3424087"/>
            <a:chExt cx="504016" cy="2760506"/>
          </a:xfrm>
        </p:grpSpPr>
        <p:sp>
          <p:nvSpPr>
            <p:cNvPr id="9" name="Овал 8"/>
            <p:cNvSpPr/>
            <p:nvPr/>
          </p:nvSpPr>
          <p:spPr>
            <a:xfrm>
              <a:off x="10762699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794134" y="581526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</p:grpSp>
      <p:cxnSp>
        <p:nvCxnSpPr>
          <p:cNvPr id="53270" name="Straight Connector 53269"/>
          <p:cNvCxnSpPr>
            <a:stCxn id="83" idx="0"/>
            <a:endCxn id="43" idx="4"/>
          </p:cNvCxnSpPr>
          <p:nvPr/>
        </p:nvCxnSpPr>
        <p:spPr>
          <a:xfrm flipV="1">
            <a:off x="1232285" y="4637483"/>
            <a:ext cx="0" cy="73696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74" name="Straight Connector 53273"/>
          <p:cNvCxnSpPr>
            <a:stCxn id="86" idx="0"/>
            <a:endCxn id="41" idx="4"/>
          </p:cNvCxnSpPr>
          <p:nvPr/>
        </p:nvCxnSpPr>
        <p:spPr>
          <a:xfrm flipV="1">
            <a:off x="1648686" y="3925044"/>
            <a:ext cx="0" cy="144939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87" idx="0"/>
            <a:endCxn id="42" idx="4"/>
          </p:cNvCxnSpPr>
          <p:nvPr/>
        </p:nvCxnSpPr>
        <p:spPr>
          <a:xfrm flipV="1">
            <a:off x="2065087" y="4637483"/>
            <a:ext cx="0" cy="73696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89" idx="0"/>
            <a:endCxn id="39" idx="4"/>
          </p:cNvCxnSpPr>
          <p:nvPr/>
        </p:nvCxnSpPr>
        <p:spPr>
          <a:xfrm flipV="1">
            <a:off x="2897889" y="3925044"/>
            <a:ext cx="0" cy="144939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90" idx="0"/>
            <a:endCxn id="47" idx="4"/>
          </p:cNvCxnSpPr>
          <p:nvPr/>
        </p:nvCxnSpPr>
        <p:spPr>
          <a:xfrm flipV="1">
            <a:off x="3314290" y="4637483"/>
            <a:ext cx="0" cy="73696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1" idx="0"/>
            <a:endCxn id="44" idx="4"/>
          </p:cNvCxnSpPr>
          <p:nvPr/>
        </p:nvCxnSpPr>
        <p:spPr>
          <a:xfrm flipV="1">
            <a:off x="3730691" y="2913804"/>
            <a:ext cx="0" cy="246063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92" idx="0"/>
            <a:endCxn id="46" idx="4"/>
          </p:cNvCxnSpPr>
          <p:nvPr/>
        </p:nvCxnSpPr>
        <p:spPr>
          <a:xfrm flipV="1">
            <a:off x="4147092" y="3925044"/>
            <a:ext cx="0" cy="144939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93" idx="0"/>
            <a:endCxn id="40" idx="4"/>
          </p:cNvCxnSpPr>
          <p:nvPr/>
        </p:nvCxnSpPr>
        <p:spPr>
          <a:xfrm flipV="1">
            <a:off x="4563493" y="3377578"/>
            <a:ext cx="0" cy="199686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94" idx="0"/>
            <a:endCxn id="45" idx="4"/>
          </p:cNvCxnSpPr>
          <p:nvPr/>
        </p:nvCxnSpPr>
        <p:spPr>
          <a:xfrm flipV="1">
            <a:off x="5000254" y="3925044"/>
            <a:ext cx="0" cy="144939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88" idx="0"/>
            <a:endCxn id="34" idx="4"/>
          </p:cNvCxnSpPr>
          <p:nvPr/>
        </p:nvCxnSpPr>
        <p:spPr>
          <a:xfrm flipV="1">
            <a:off x="2481488" y="3377578"/>
            <a:ext cx="0" cy="199686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15" idx="0"/>
            <a:endCxn id="6" idx="4"/>
          </p:cNvCxnSpPr>
          <p:nvPr/>
        </p:nvCxnSpPr>
        <p:spPr>
          <a:xfrm flipV="1">
            <a:off x="6348008" y="3341352"/>
            <a:ext cx="0" cy="247390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16" idx="0"/>
            <a:endCxn id="11" idx="4"/>
          </p:cNvCxnSpPr>
          <p:nvPr/>
        </p:nvCxnSpPr>
        <p:spPr>
          <a:xfrm flipV="1">
            <a:off x="6866530" y="4599906"/>
            <a:ext cx="0" cy="121535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17" idx="0"/>
            <a:endCxn id="7" idx="4"/>
          </p:cNvCxnSpPr>
          <p:nvPr/>
        </p:nvCxnSpPr>
        <p:spPr>
          <a:xfrm flipV="1">
            <a:off x="7385052" y="3917352"/>
            <a:ext cx="0" cy="189790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18" idx="0"/>
            <a:endCxn id="10" idx="4"/>
          </p:cNvCxnSpPr>
          <p:nvPr/>
        </p:nvCxnSpPr>
        <p:spPr>
          <a:xfrm flipV="1">
            <a:off x="7903574" y="4637483"/>
            <a:ext cx="0" cy="1177778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19" idx="0"/>
            <a:endCxn id="4" idx="4"/>
          </p:cNvCxnSpPr>
          <p:nvPr/>
        </p:nvCxnSpPr>
        <p:spPr>
          <a:xfrm flipV="1">
            <a:off x="8422096" y="2913804"/>
            <a:ext cx="0" cy="2901457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20" idx="0"/>
            <a:endCxn id="8" idx="4"/>
          </p:cNvCxnSpPr>
          <p:nvPr/>
        </p:nvCxnSpPr>
        <p:spPr>
          <a:xfrm flipH="1" flipV="1">
            <a:off x="8940618" y="3917352"/>
            <a:ext cx="1065" cy="1875967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21" idx="0"/>
            <a:endCxn id="5" idx="4"/>
          </p:cNvCxnSpPr>
          <p:nvPr/>
        </p:nvCxnSpPr>
        <p:spPr>
          <a:xfrm flipV="1">
            <a:off x="9452874" y="3341352"/>
            <a:ext cx="6266" cy="248269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2" idx="0"/>
            <a:endCxn id="12" idx="4"/>
          </p:cNvCxnSpPr>
          <p:nvPr/>
        </p:nvCxnSpPr>
        <p:spPr>
          <a:xfrm flipV="1">
            <a:off x="9977662" y="4599906"/>
            <a:ext cx="0" cy="121535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23" idx="0"/>
            <a:endCxn id="13" idx="4"/>
          </p:cNvCxnSpPr>
          <p:nvPr/>
        </p:nvCxnSpPr>
        <p:spPr>
          <a:xfrm flipV="1">
            <a:off x="10495377" y="5272236"/>
            <a:ext cx="807" cy="54302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24" idx="0"/>
            <a:endCxn id="9" idx="4"/>
          </p:cNvCxnSpPr>
          <p:nvPr/>
        </p:nvCxnSpPr>
        <p:spPr>
          <a:xfrm flipV="1">
            <a:off x="11014707" y="3917352"/>
            <a:ext cx="0" cy="189790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79376" y="5427646"/>
            <a:ext cx="11161240" cy="750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>
            <a:stCxn id="4" idx="2"/>
            <a:endCxn id="6" idx="0"/>
          </p:cNvCxnSpPr>
          <p:nvPr/>
        </p:nvCxnSpPr>
        <p:spPr>
          <a:xfrm flipH="1">
            <a:off x="6348008" y="2667172"/>
            <a:ext cx="1822080" cy="18091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6"/>
            <a:endCxn id="5" idx="1"/>
          </p:cNvCxnSpPr>
          <p:nvPr/>
        </p:nvCxnSpPr>
        <p:spPr>
          <a:xfrm>
            <a:off x="8674104" y="2667172"/>
            <a:ext cx="606839" cy="25315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1"/>
          </p:cNvCxnSpPr>
          <p:nvPr/>
        </p:nvCxnSpPr>
        <p:spPr>
          <a:xfrm>
            <a:off x="6526205" y="3269115"/>
            <a:ext cx="680650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7"/>
          </p:cNvCxnSpPr>
          <p:nvPr/>
        </p:nvCxnSpPr>
        <p:spPr>
          <a:xfrm flipH="1">
            <a:off x="9118815" y="3269115"/>
            <a:ext cx="162128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1"/>
          </p:cNvCxnSpPr>
          <p:nvPr/>
        </p:nvCxnSpPr>
        <p:spPr>
          <a:xfrm>
            <a:off x="9637337" y="3269115"/>
            <a:ext cx="1199173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6866530" y="3845115"/>
            <a:ext cx="340325" cy="26152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>
            <a:off x="7563249" y="3845115"/>
            <a:ext cx="340325" cy="29910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3"/>
            <a:endCxn id="12" idx="7"/>
          </p:cNvCxnSpPr>
          <p:nvPr/>
        </p:nvCxnSpPr>
        <p:spPr>
          <a:xfrm flipH="1">
            <a:off x="10155859" y="3845115"/>
            <a:ext cx="680651" cy="3337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2" idx="5"/>
            <a:endCxn id="13" idx="0"/>
          </p:cNvCxnSpPr>
          <p:nvPr/>
        </p:nvCxnSpPr>
        <p:spPr>
          <a:xfrm>
            <a:off x="10155859" y="4527669"/>
            <a:ext cx="340325" cy="25130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3"/>
          <p:cNvCxnSpPr>
            <a:stCxn id="41" idx="5"/>
            <a:endCxn id="42" idx="0"/>
          </p:cNvCxnSpPr>
          <p:nvPr/>
        </p:nvCxnSpPr>
        <p:spPr>
          <a:xfrm>
            <a:off x="1826883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3"/>
          <p:cNvCxnSpPr>
            <a:stCxn id="34" idx="5"/>
            <a:endCxn id="39" idx="1"/>
          </p:cNvCxnSpPr>
          <p:nvPr/>
        </p:nvCxnSpPr>
        <p:spPr>
          <a:xfrm>
            <a:off x="2659685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3"/>
          <p:cNvCxnSpPr>
            <a:stCxn id="39" idx="5"/>
            <a:endCxn id="47" idx="0"/>
          </p:cNvCxnSpPr>
          <p:nvPr/>
        </p:nvCxnSpPr>
        <p:spPr>
          <a:xfrm>
            <a:off x="3076086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3"/>
          <p:cNvCxnSpPr>
            <a:stCxn id="44" idx="6"/>
            <a:endCxn id="40" idx="1"/>
          </p:cNvCxnSpPr>
          <p:nvPr/>
        </p:nvCxnSpPr>
        <p:spPr>
          <a:xfrm>
            <a:off x="3982699" y="2667172"/>
            <a:ext cx="402597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13"/>
          <p:cNvCxnSpPr>
            <a:stCxn id="40" idx="3"/>
            <a:endCxn id="46" idx="7"/>
          </p:cNvCxnSpPr>
          <p:nvPr/>
        </p:nvCxnSpPr>
        <p:spPr>
          <a:xfrm flipH="1">
            <a:off x="4325289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13"/>
          <p:cNvCxnSpPr>
            <a:stCxn id="40" idx="5"/>
            <a:endCxn id="45" idx="1"/>
          </p:cNvCxnSpPr>
          <p:nvPr/>
        </p:nvCxnSpPr>
        <p:spPr>
          <a:xfrm>
            <a:off x="4741690" y="3305341"/>
            <a:ext cx="8036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3"/>
          <p:cNvCxnSpPr>
            <a:stCxn id="43" idx="0"/>
            <a:endCxn id="41" idx="3"/>
          </p:cNvCxnSpPr>
          <p:nvPr/>
        </p:nvCxnSpPr>
        <p:spPr>
          <a:xfrm flipV="1">
            <a:off x="1232285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13"/>
          <p:cNvCxnSpPr>
            <a:stCxn id="34" idx="3"/>
            <a:endCxn id="41" idx="7"/>
          </p:cNvCxnSpPr>
          <p:nvPr/>
        </p:nvCxnSpPr>
        <p:spPr>
          <a:xfrm flipH="1">
            <a:off x="1826883" y="3305341"/>
            <a:ext cx="476408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13"/>
          <p:cNvCxnSpPr>
            <a:stCxn id="44" idx="2"/>
            <a:endCxn id="34" idx="7"/>
          </p:cNvCxnSpPr>
          <p:nvPr/>
        </p:nvCxnSpPr>
        <p:spPr>
          <a:xfrm flipH="1">
            <a:off x="2659685" y="2667172"/>
            <a:ext cx="818998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7408" y="5301208"/>
            <a:ext cx="48245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20881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деревьев двоичного поиска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7 4 2 1 3 5 6 9 8 10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5  1 3 2 4 7 6 10 8 9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136</a:t>
            </a:fld>
            <a:endParaRPr lang="ru-RU"/>
          </a:p>
        </p:txBody>
      </p:sp>
      <p:cxnSp>
        <p:nvCxnSpPr>
          <p:cNvPr id="14" name="Прямая соединительная линия 13"/>
          <p:cNvCxnSpPr>
            <a:stCxn id="4" idx="2"/>
            <a:endCxn id="6" idx="0"/>
          </p:cNvCxnSpPr>
          <p:nvPr/>
        </p:nvCxnSpPr>
        <p:spPr>
          <a:xfrm flipH="1">
            <a:off x="6348008" y="2667172"/>
            <a:ext cx="1822080" cy="18091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6"/>
            <a:endCxn id="5" idx="1"/>
          </p:cNvCxnSpPr>
          <p:nvPr/>
        </p:nvCxnSpPr>
        <p:spPr>
          <a:xfrm>
            <a:off x="8674104" y="2667172"/>
            <a:ext cx="606839" cy="25315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1"/>
          </p:cNvCxnSpPr>
          <p:nvPr/>
        </p:nvCxnSpPr>
        <p:spPr>
          <a:xfrm>
            <a:off x="6526205" y="3269115"/>
            <a:ext cx="680650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7"/>
          </p:cNvCxnSpPr>
          <p:nvPr/>
        </p:nvCxnSpPr>
        <p:spPr>
          <a:xfrm flipH="1">
            <a:off x="9118815" y="3269115"/>
            <a:ext cx="162128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1"/>
          </p:cNvCxnSpPr>
          <p:nvPr/>
        </p:nvCxnSpPr>
        <p:spPr>
          <a:xfrm>
            <a:off x="9637337" y="3269115"/>
            <a:ext cx="1199173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6866530" y="3845115"/>
            <a:ext cx="340325" cy="26152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>
            <a:off x="7563249" y="3845115"/>
            <a:ext cx="340325" cy="29910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3"/>
            <a:endCxn id="12" idx="7"/>
          </p:cNvCxnSpPr>
          <p:nvPr/>
        </p:nvCxnSpPr>
        <p:spPr>
          <a:xfrm flipH="1">
            <a:off x="10155859" y="3845115"/>
            <a:ext cx="680651" cy="3337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2" idx="5"/>
            <a:endCxn id="13" idx="0"/>
          </p:cNvCxnSpPr>
          <p:nvPr/>
        </p:nvCxnSpPr>
        <p:spPr>
          <a:xfrm>
            <a:off x="10155859" y="4527669"/>
            <a:ext cx="340325" cy="25130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3"/>
          <p:cNvCxnSpPr>
            <a:stCxn id="41" idx="5"/>
            <a:endCxn id="42" idx="0"/>
          </p:cNvCxnSpPr>
          <p:nvPr/>
        </p:nvCxnSpPr>
        <p:spPr>
          <a:xfrm>
            <a:off x="1826883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3"/>
          <p:cNvCxnSpPr>
            <a:stCxn id="34" idx="5"/>
            <a:endCxn id="39" idx="1"/>
          </p:cNvCxnSpPr>
          <p:nvPr/>
        </p:nvCxnSpPr>
        <p:spPr>
          <a:xfrm>
            <a:off x="2659685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3"/>
          <p:cNvCxnSpPr>
            <a:stCxn id="39" idx="5"/>
            <a:endCxn id="47" idx="0"/>
          </p:cNvCxnSpPr>
          <p:nvPr/>
        </p:nvCxnSpPr>
        <p:spPr>
          <a:xfrm>
            <a:off x="3076086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3"/>
          <p:cNvCxnSpPr>
            <a:stCxn id="44" idx="6"/>
            <a:endCxn id="40" idx="1"/>
          </p:cNvCxnSpPr>
          <p:nvPr/>
        </p:nvCxnSpPr>
        <p:spPr>
          <a:xfrm>
            <a:off x="3982699" y="2667172"/>
            <a:ext cx="402597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13"/>
          <p:cNvCxnSpPr>
            <a:stCxn id="40" idx="3"/>
            <a:endCxn id="46" idx="7"/>
          </p:cNvCxnSpPr>
          <p:nvPr/>
        </p:nvCxnSpPr>
        <p:spPr>
          <a:xfrm flipH="1">
            <a:off x="4325289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13"/>
          <p:cNvCxnSpPr>
            <a:stCxn id="40" idx="5"/>
            <a:endCxn id="45" idx="1"/>
          </p:cNvCxnSpPr>
          <p:nvPr/>
        </p:nvCxnSpPr>
        <p:spPr>
          <a:xfrm>
            <a:off x="4741690" y="3305341"/>
            <a:ext cx="8036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3"/>
          <p:cNvCxnSpPr>
            <a:stCxn id="43" idx="0"/>
            <a:endCxn id="41" idx="3"/>
          </p:cNvCxnSpPr>
          <p:nvPr/>
        </p:nvCxnSpPr>
        <p:spPr>
          <a:xfrm flipV="1">
            <a:off x="1232285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13"/>
          <p:cNvCxnSpPr>
            <a:stCxn id="34" idx="3"/>
            <a:endCxn id="41" idx="7"/>
          </p:cNvCxnSpPr>
          <p:nvPr/>
        </p:nvCxnSpPr>
        <p:spPr>
          <a:xfrm flipH="1">
            <a:off x="1826883" y="3305341"/>
            <a:ext cx="476408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13"/>
          <p:cNvCxnSpPr>
            <a:stCxn id="44" idx="2"/>
            <a:endCxn id="34" idx="7"/>
          </p:cNvCxnSpPr>
          <p:nvPr/>
        </p:nvCxnSpPr>
        <p:spPr>
          <a:xfrm flipH="1">
            <a:off x="2659685" y="2667172"/>
            <a:ext cx="818998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7408" y="5301208"/>
            <a:ext cx="4824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57" name="Group 53256"/>
          <p:cNvGrpSpPr/>
          <p:nvPr/>
        </p:nvGrpSpPr>
        <p:grpSpPr>
          <a:xfrm>
            <a:off x="980277" y="4144218"/>
            <a:ext cx="504016" cy="1599557"/>
            <a:chOff x="980277" y="4144218"/>
            <a:chExt cx="504016" cy="1599557"/>
          </a:xfrm>
        </p:grpSpPr>
        <p:sp>
          <p:nvSpPr>
            <p:cNvPr id="43" name="Овал 5"/>
            <p:cNvSpPr/>
            <p:nvPr/>
          </p:nvSpPr>
          <p:spPr>
            <a:xfrm>
              <a:off x="980277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7583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grpSp>
        <p:nvGrpSpPr>
          <p:cNvPr id="53258" name="Group 53257"/>
          <p:cNvGrpSpPr/>
          <p:nvPr/>
        </p:nvGrpSpPr>
        <p:grpSpPr>
          <a:xfrm>
            <a:off x="1396678" y="3431779"/>
            <a:ext cx="504016" cy="2311996"/>
            <a:chOff x="1411150" y="3431779"/>
            <a:chExt cx="504016" cy="2311996"/>
          </a:xfrm>
        </p:grpSpPr>
        <p:sp>
          <p:nvSpPr>
            <p:cNvPr id="41" name="Овал 5"/>
            <p:cNvSpPr/>
            <p:nvPr/>
          </p:nvSpPr>
          <p:spPr>
            <a:xfrm>
              <a:off x="1411150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06705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grpSp>
        <p:nvGrpSpPr>
          <p:cNvPr id="53259" name="Group 53258"/>
          <p:cNvGrpSpPr/>
          <p:nvPr/>
        </p:nvGrpSpPr>
        <p:grpSpPr>
          <a:xfrm>
            <a:off x="1813079" y="4144218"/>
            <a:ext cx="504016" cy="1599557"/>
            <a:chOff x="1847568" y="4144218"/>
            <a:chExt cx="504016" cy="1599557"/>
          </a:xfrm>
        </p:grpSpPr>
        <p:sp>
          <p:nvSpPr>
            <p:cNvPr id="42" name="Овал 5"/>
            <p:cNvSpPr/>
            <p:nvPr/>
          </p:nvSpPr>
          <p:spPr>
            <a:xfrm>
              <a:off x="1847568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4312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60" name="Group 53259"/>
          <p:cNvGrpSpPr/>
          <p:nvPr/>
        </p:nvGrpSpPr>
        <p:grpSpPr>
          <a:xfrm>
            <a:off x="2229480" y="2884313"/>
            <a:ext cx="504016" cy="2859462"/>
            <a:chOff x="1962663" y="2884313"/>
            <a:chExt cx="504016" cy="2859462"/>
          </a:xfrm>
        </p:grpSpPr>
        <p:sp>
          <p:nvSpPr>
            <p:cNvPr id="34" name="Овал 5"/>
            <p:cNvSpPr/>
            <p:nvPr/>
          </p:nvSpPr>
          <p:spPr>
            <a:xfrm>
              <a:off x="1962663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58218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</p:grpSp>
      <p:grpSp>
        <p:nvGrpSpPr>
          <p:cNvPr id="53261" name="Group 53260"/>
          <p:cNvGrpSpPr/>
          <p:nvPr/>
        </p:nvGrpSpPr>
        <p:grpSpPr>
          <a:xfrm>
            <a:off x="2645881" y="3431779"/>
            <a:ext cx="504016" cy="2311996"/>
            <a:chOff x="2516729" y="3431779"/>
            <a:chExt cx="504016" cy="2311996"/>
          </a:xfrm>
        </p:grpSpPr>
        <p:sp>
          <p:nvSpPr>
            <p:cNvPr id="39" name="Овал 5"/>
            <p:cNvSpPr/>
            <p:nvPr/>
          </p:nvSpPr>
          <p:spPr>
            <a:xfrm>
              <a:off x="2516729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1228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62" name="Group 53261"/>
          <p:cNvGrpSpPr/>
          <p:nvPr/>
        </p:nvGrpSpPr>
        <p:grpSpPr>
          <a:xfrm>
            <a:off x="3062282" y="4144218"/>
            <a:ext cx="504016" cy="1599557"/>
            <a:chOff x="2975339" y="4144218"/>
            <a:chExt cx="504016" cy="1599557"/>
          </a:xfrm>
        </p:grpSpPr>
        <p:sp>
          <p:nvSpPr>
            <p:cNvPr id="47" name="Овал 5"/>
            <p:cNvSpPr/>
            <p:nvPr/>
          </p:nvSpPr>
          <p:spPr>
            <a:xfrm>
              <a:off x="2975339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7089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63" name="Group 53262"/>
          <p:cNvGrpSpPr/>
          <p:nvPr/>
        </p:nvGrpSpPr>
        <p:grpSpPr>
          <a:xfrm>
            <a:off x="3478683" y="2420539"/>
            <a:ext cx="504016" cy="3323236"/>
            <a:chOff x="3143712" y="2420539"/>
            <a:chExt cx="504016" cy="3323236"/>
          </a:xfrm>
        </p:grpSpPr>
        <p:sp>
          <p:nvSpPr>
            <p:cNvPr id="44" name="Овал 5"/>
            <p:cNvSpPr/>
            <p:nvPr/>
          </p:nvSpPr>
          <p:spPr>
            <a:xfrm>
              <a:off x="314371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39267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</p:grpSp>
      <p:grpSp>
        <p:nvGrpSpPr>
          <p:cNvPr id="53264" name="Group 53263"/>
          <p:cNvGrpSpPr/>
          <p:nvPr/>
        </p:nvGrpSpPr>
        <p:grpSpPr>
          <a:xfrm>
            <a:off x="3895084" y="3431779"/>
            <a:ext cx="504016" cy="2311996"/>
            <a:chOff x="3622308" y="3431779"/>
            <a:chExt cx="504016" cy="2311996"/>
          </a:xfrm>
        </p:grpSpPr>
        <p:sp>
          <p:nvSpPr>
            <p:cNvPr id="46" name="Овал 5"/>
            <p:cNvSpPr/>
            <p:nvPr/>
          </p:nvSpPr>
          <p:spPr>
            <a:xfrm>
              <a:off x="3622308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1786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65" name="Group 53264"/>
          <p:cNvGrpSpPr/>
          <p:nvPr/>
        </p:nvGrpSpPr>
        <p:grpSpPr>
          <a:xfrm>
            <a:off x="4311485" y="2884313"/>
            <a:ext cx="504016" cy="2859462"/>
            <a:chOff x="4127467" y="2884313"/>
            <a:chExt cx="504016" cy="2859462"/>
          </a:xfrm>
        </p:grpSpPr>
        <p:sp>
          <p:nvSpPr>
            <p:cNvPr id="40" name="Овал 5"/>
            <p:cNvSpPr/>
            <p:nvPr/>
          </p:nvSpPr>
          <p:spPr>
            <a:xfrm>
              <a:off x="4127467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2302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RU" dirty="0"/>
            </a:p>
          </p:txBody>
        </p:sp>
      </p:grpSp>
      <p:grpSp>
        <p:nvGrpSpPr>
          <p:cNvPr id="53266" name="Group 53265"/>
          <p:cNvGrpSpPr/>
          <p:nvPr/>
        </p:nvGrpSpPr>
        <p:grpSpPr>
          <a:xfrm>
            <a:off x="4748246" y="3431779"/>
            <a:ext cx="504016" cy="2311996"/>
            <a:chOff x="4748246" y="3431779"/>
            <a:chExt cx="504016" cy="2311996"/>
          </a:xfrm>
        </p:grpSpPr>
        <p:sp>
          <p:nvSpPr>
            <p:cNvPr id="45" name="Овал 5"/>
            <p:cNvSpPr/>
            <p:nvPr/>
          </p:nvSpPr>
          <p:spPr>
            <a:xfrm>
              <a:off x="4748246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79681" y="537444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>
            <a:off x="6096000" y="5747078"/>
            <a:ext cx="517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6096000" y="2848087"/>
            <a:ext cx="504016" cy="3336506"/>
            <a:chOff x="6096000" y="2848087"/>
            <a:chExt cx="504016" cy="3336506"/>
          </a:xfrm>
        </p:grpSpPr>
        <p:sp>
          <p:nvSpPr>
            <p:cNvPr id="6" name="Овал 5"/>
            <p:cNvSpPr/>
            <p:nvPr/>
          </p:nvSpPr>
          <p:spPr>
            <a:xfrm>
              <a:off x="609600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191555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14522" y="4106641"/>
            <a:ext cx="504016" cy="2077952"/>
            <a:chOff x="6528088" y="4106641"/>
            <a:chExt cx="504016" cy="2077952"/>
          </a:xfrm>
        </p:grpSpPr>
        <p:sp>
          <p:nvSpPr>
            <p:cNvPr id="11" name="Овал 10"/>
            <p:cNvSpPr/>
            <p:nvPr/>
          </p:nvSpPr>
          <p:spPr>
            <a:xfrm>
              <a:off x="6528088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623643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grpSp>
        <p:nvGrpSpPr>
          <p:cNvPr id="53248" name="Group 53247"/>
          <p:cNvGrpSpPr/>
          <p:nvPr/>
        </p:nvGrpSpPr>
        <p:grpSpPr>
          <a:xfrm>
            <a:off x="7133044" y="3424087"/>
            <a:ext cx="504016" cy="2760506"/>
            <a:chOff x="7022406" y="3424087"/>
            <a:chExt cx="504016" cy="2760506"/>
          </a:xfrm>
        </p:grpSpPr>
        <p:sp>
          <p:nvSpPr>
            <p:cNvPr id="7" name="Овал 6"/>
            <p:cNvSpPr/>
            <p:nvPr/>
          </p:nvSpPr>
          <p:spPr>
            <a:xfrm>
              <a:off x="7022406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11796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49" name="Group 53248"/>
          <p:cNvGrpSpPr/>
          <p:nvPr/>
        </p:nvGrpSpPr>
        <p:grpSpPr>
          <a:xfrm>
            <a:off x="7651566" y="4144218"/>
            <a:ext cx="504016" cy="2040375"/>
            <a:chOff x="7464152" y="4144218"/>
            <a:chExt cx="504016" cy="2040375"/>
          </a:xfrm>
        </p:grpSpPr>
        <p:sp>
          <p:nvSpPr>
            <p:cNvPr id="10" name="Овал 9"/>
            <p:cNvSpPr/>
            <p:nvPr/>
          </p:nvSpPr>
          <p:spPr>
            <a:xfrm>
              <a:off x="7464152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5970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</p:grpSp>
      <p:grpSp>
        <p:nvGrpSpPr>
          <p:cNvPr id="53251" name="Group 53250"/>
          <p:cNvGrpSpPr/>
          <p:nvPr/>
        </p:nvGrpSpPr>
        <p:grpSpPr>
          <a:xfrm>
            <a:off x="8170088" y="2420539"/>
            <a:ext cx="504016" cy="3764054"/>
            <a:chOff x="7888292" y="2420539"/>
            <a:chExt cx="504016" cy="3764054"/>
          </a:xfrm>
        </p:grpSpPr>
        <p:sp>
          <p:nvSpPr>
            <p:cNvPr id="4" name="Овал 3"/>
            <p:cNvSpPr/>
            <p:nvPr/>
          </p:nvSpPr>
          <p:spPr>
            <a:xfrm>
              <a:off x="788829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98384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52" name="Group 53251"/>
          <p:cNvGrpSpPr/>
          <p:nvPr/>
        </p:nvGrpSpPr>
        <p:grpSpPr>
          <a:xfrm>
            <a:off x="8688610" y="3424087"/>
            <a:ext cx="504016" cy="2738564"/>
            <a:chOff x="8444388" y="3424087"/>
            <a:chExt cx="504016" cy="2738564"/>
          </a:xfrm>
        </p:grpSpPr>
        <p:sp>
          <p:nvSpPr>
            <p:cNvPr id="8" name="Овал 7"/>
            <p:cNvSpPr/>
            <p:nvPr/>
          </p:nvSpPr>
          <p:spPr>
            <a:xfrm>
              <a:off x="8444388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41008" y="57933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53" name="Group 53252"/>
          <p:cNvGrpSpPr/>
          <p:nvPr/>
        </p:nvGrpSpPr>
        <p:grpSpPr>
          <a:xfrm>
            <a:off x="9207132" y="2848087"/>
            <a:ext cx="504016" cy="3345292"/>
            <a:chOff x="9231330" y="2848087"/>
            <a:chExt cx="504016" cy="3345292"/>
          </a:xfrm>
        </p:grpSpPr>
        <p:sp>
          <p:nvSpPr>
            <p:cNvPr id="5" name="Овал 4"/>
            <p:cNvSpPr/>
            <p:nvPr/>
          </p:nvSpPr>
          <p:spPr>
            <a:xfrm>
              <a:off x="923133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20619" y="58240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</p:grpSp>
      <p:grpSp>
        <p:nvGrpSpPr>
          <p:cNvPr id="53254" name="Group 53253"/>
          <p:cNvGrpSpPr/>
          <p:nvPr/>
        </p:nvGrpSpPr>
        <p:grpSpPr>
          <a:xfrm>
            <a:off x="9725654" y="4106641"/>
            <a:ext cx="504016" cy="2077952"/>
            <a:chOff x="9735346" y="4106641"/>
            <a:chExt cx="504016" cy="2077952"/>
          </a:xfrm>
        </p:grpSpPr>
        <p:sp>
          <p:nvSpPr>
            <p:cNvPr id="12" name="Овал 11"/>
            <p:cNvSpPr/>
            <p:nvPr/>
          </p:nvSpPr>
          <p:spPr>
            <a:xfrm>
              <a:off x="9735346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83090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55" name="Group 53254"/>
          <p:cNvGrpSpPr/>
          <p:nvPr/>
        </p:nvGrpSpPr>
        <p:grpSpPr>
          <a:xfrm>
            <a:off x="10244176" y="4778971"/>
            <a:ext cx="504016" cy="1405622"/>
            <a:chOff x="10258683" y="4778971"/>
            <a:chExt cx="504016" cy="1405622"/>
          </a:xfrm>
        </p:grpSpPr>
        <p:sp>
          <p:nvSpPr>
            <p:cNvPr id="13" name="Овал 12"/>
            <p:cNvSpPr/>
            <p:nvPr/>
          </p:nvSpPr>
          <p:spPr>
            <a:xfrm>
              <a:off x="10258683" y="477897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35343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RU" dirty="0"/>
            </a:p>
          </p:txBody>
        </p:sp>
      </p:grpSp>
      <p:grpSp>
        <p:nvGrpSpPr>
          <p:cNvPr id="53256" name="Group 53255"/>
          <p:cNvGrpSpPr/>
          <p:nvPr/>
        </p:nvGrpSpPr>
        <p:grpSpPr>
          <a:xfrm>
            <a:off x="10762699" y="3424087"/>
            <a:ext cx="504016" cy="2760506"/>
            <a:chOff x="10762699" y="3424087"/>
            <a:chExt cx="504016" cy="2760506"/>
          </a:xfrm>
        </p:grpSpPr>
        <p:sp>
          <p:nvSpPr>
            <p:cNvPr id="9" name="Овал 8"/>
            <p:cNvSpPr/>
            <p:nvPr/>
          </p:nvSpPr>
          <p:spPr>
            <a:xfrm>
              <a:off x="10762699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794134" y="581526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</p:grpSp>
      <p:cxnSp>
        <p:nvCxnSpPr>
          <p:cNvPr id="53270" name="Straight Connector 53269"/>
          <p:cNvCxnSpPr>
            <a:stCxn id="83" idx="0"/>
            <a:endCxn id="43" idx="4"/>
          </p:cNvCxnSpPr>
          <p:nvPr/>
        </p:nvCxnSpPr>
        <p:spPr>
          <a:xfrm flipV="1">
            <a:off x="1232285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74" name="Straight Connector 53273"/>
          <p:cNvCxnSpPr>
            <a:stCxn id="86" idx="0"/>
            <a:endCxn id="41" idx="4"/>
          </p:cNvCxnSpPr>
          <p:nvPr/>
        </p:nvCxnSpPr>
        <p:spPr>
          <a:xfrm flipV="1">
            <a:off x="1648686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87" idx="0"/>
            <a:endCxn id="42" idx="4"/>
          </p:cNvCxnSpPr>
          <p:nvPr/>
        </p:nvCxnSpPr>
        <p:spPr>
          <a:xfrm flipV="1">
            <a:off x="2065087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89" idx="0"/>
            <a:endCxn id="39" idx="4"/>
          </p:cNvCxnSpPr>
          <p:nvPr/>
        </p:nvCxnSpPr>
        <p:spPr>
          <a:xfrm flipV="1">
            <a:off x="2897889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90" idx="0"/>
            <a:endCxn id="47" idx="4"/>
          </p:cNvCxnSpPr>
          <p:nvPr/>
        </p:nvCxnSpPr>
        <p:spPr>
          <a:xfrm flipV="1">
            <a:off x="3314290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1" idx="0"/>
            <a:endCxn id="44" idx="4"/>
          </p:cNvCxnSpPr>
          <p:nvPr/>
        </p:nvCxnSpPr>
        <p:spPr>
          <a:xfrm flipV="1">
            <a:off x="3730691" y="2913804"/>
            <a:ext cx="0" cy="24606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92" idx="0"/>
            <a:endCxn id="46" idx="4"/>
          </p:cNvCxnSpPr>
          <p:nvPr/>
        </p:nvCxnSpPr>
        <p:spPr>
          <a:xfrm flipV="1">
            <a:off x="4147092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93" idx="0"/>
            <a:endCxn id="40" idx="4"/>
          </p:cNvCxnSpPr>
          <p:nvPr/>
        </p:nvCxnSpPr>
        <p:spPr>
          <a:xfrm flipV="1">
            <a:off x="4563493" y="3377578"/>
            <a:ext cx="0" cy="19968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94" idx="0"/>
            <a:endCxn id="45" idx="4"/>
          </p:cNvCxnSpPr>
          <p:nvPr/>
        </p:nvCxnSpPr>
        <p:spPr>
          <a:xfrm flipV="1">
            <a:off x="5000254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88" idx="0"/>
            <a:endCxn id="34" idx="4"/>
          </p:cNvCxnSpPr>
          <p:nvPr/>
        </p:nvCxnSpPr>
        <p:spPr>
          <a:xfrm flipV="1">
            <a:off x="2481488" y="3377578"/>
            <a:ext cx="0" cy="19968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15" idx="0"/>
            <a:endCxn id="6" idx="4"/>
          </p:cNvCxnSpPr>
          <p:nvPr/>
        </p:nvCxnSpPr>
        <p:spPr>
          <a:xfrm flipV="1">
            <a:off x="6348008" y="3341352"/>
            <a:ext cx="0" cy="2473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16" idx="0"/>
            <a:endCxn id="11" idx="4"/>
          </p:cNvCxnSpPr>
          <p:nvPr/>
        </p:nvCxnSpPr>
        <p:spPr>
          <a:xfrm flipV="1">
            <a:off x="6866530" y="4599906"/>
            <a:ext cx="0" cy="1215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17" idx="0"/>
            <a:endCxn id="7" idx="4"/>
          </p:cNvCxnSpPr>
          <p:nvPr/>
        </p:nvCxnSpPr>
        <p:spPr>
          <a:xfrm flipV="1">
            <a:off x="7385052" y="3917352"/>
            <a:ext cx="0" cy="1897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18" idx="0"/>
            <a:endCxn id="10" idx="4"/>
          </p:cNvCxnSpPr>
          <p:nvPr/>
        </p:nvCxnSpPr>
        <p:spPr>
          <a:xfrm flipV="1">
            <a:off x="7903574" y="4637483"/>
            <a:ext cx="0" cy="11777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19" idx="0"/>
            <a:endCxn id="4" idx="4"/>
          </p:cNvCxnSpPr>
          <p:nvPr/>
        </p:nvCxnSpPr>
        <p:spPr>
          <a:xfrm flipV="1">
            <a:off x="8422096" y="2913804"/>
            <a:ext cx="0" cy="290145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20" idx="0"/>
            <a:endCxn id="8" idx="4"/>
          </p:cNvCxnSpPr>
          <p:nvPr/>
        </p:nvCxnSpPr>
        <p:spPr>
          <a:xfrm flipH="1" flipV="1">
            <a:off x="8940618" y="3917352"/>
            <a:ext cx="1065" cy="18759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21" idx="0"/>
            <a:endCxn id="5" idx="4"/>
          </p:cNvCxnSpPr>
          <p:nvPr/>
        </p:nvCxnSpPr>
        <p:spPr>
          <a:xfrm flipV="1">
            <a:off x="9452874" y="3341352"/>
            <a:ext cx="6266" cy="24826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2" idx="0"/>
            <a:endCxn id="12" idx="4"/>
          </p:cNvCxnSpPr>
          <p:nvPr/>
        </p:nvCxnSpPr>
        <p:spPr>
          <a:xfrm flipV="1">
            <a:off x="9977662" y="4599906"/>
            <a:ext cx="0" cy="1215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23" idx="0"/>
            <a:endCxn id="13" idx="4"/>
          </p:cNvCxnSpPr>
          <p:nvPr/>
        </p:nvCxnSpPr>
        <p:spPr>
          <a:xfrm flipV="1">
            <a:off x="10495377" y="5272236"/>
            <a:ext cx="807" cy="54302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24" idx="0"/>
            <a:endCxn id="9" idx="4"/>
          </p:cNvCxnSpPr>
          <p:nvPr/>
        </p:nvCxnSpPr>
        <p:spPr>
          <a:xfrm flipV="1">
            <a:off x="11014707" y="3917352"/>
            <a:ext cx="0" cy="1897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274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дереве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д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– дерево </a:t>
            </a: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двоичного поиска</a:t>
            </a:r>
            <a:endParaRPr lang="en-US" sz="200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д -- пустое дерево,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</a:t>
            </a: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л</a:t>
            </a:r>
            <a:r>
              <a:rPr lang="en-US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– корень, левое и правое </a:t>
            </a: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нашли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Найти а в п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137</a:t>
            </a:fld>
            <a:endParaRPr lang="ru-RU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дереве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нашли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43387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дереве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нашли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47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синтаксического разбора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t="28016" r="24801"/>
          <a:stretch/>
        </p:blipFill>
        <p:spPr>
          <a:xfrm>
            <a:off x="2531603" y="1741116"/>
            <a:ext cx="7128793" cy="42441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114" y="1465276"/>
            <a:ext cx="11224510" cy="4143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42242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дереве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нашли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16127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дереве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84874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дереве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Найти а в л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1088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дереве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Найти а в л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45616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дереве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>
                <a:cs typeface="Consolas" pitchFamily="49" charset="0"/>
                <a:sym typeface="Symbol" pitchFamily="18" charset="2"/>
              </a:rPr>
              <a:t>д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– дерево </a:t>
            </a:r>
            <a:r>
              <a:rPr lang="ru-RU" sz="2000">
                <a:cs typeface="Consolas" pitchFamily="49" charset="0"/>
                <a:sym typeface="Symbol" pitchFamily="18" charset="2"/>
              </a:rPr>
              <a:t>двоичного поиска</a:t>
            </a:r>
            <a:endParaRPr lang="en-US" sz="200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>
                <a:cs typeface="Consolas" pitchFamily="49" charset="0"/>
                <a:sym typeface="Symbol" pitchFamily="18" charset="2"/>
              </a:rPr>
              <a:t>а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>
                <a:cs typeface="Consolas" pitchFamily="49" charset="0"/>
                <a:sym typeface="Symbol" pitchFamily="18" charset="2"/>
              </a:rPr>
              <a:t>если д -- пустое дерево,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</a:t>
            </a:r>
            <a:r>
              <a:rPr lang="ru-RU" sz="2000">
                <a:cs typeface="Consolas" pitchFamily="49" charset="0"/>
                <a:sym typeface="Symbol" pitchFamily="18" charset="2"/>
              </a:rPr>
              <a:t>, л</a:t>
            </a:r>
            <a:r>
              <a:rPr lang="en-US" sz="200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>
                <a:cs typeface="Consolas" pitchFamily="49" charset="0"/>
                <a:sym typeface="Symbol" pitchFamily="18" charset="2"/>
              </a:rPr>
              <a:t>п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– корень, левое и правое </a:t>
            </a:r>
            <a:r>
              <a:rPr lang="ru-RU" sz="2000">
                <a:cs typeface="Consolas" pitchFamily="49" charset="0"/>
                <a:sym typeface="Symbol" pitchFamily="18" charset="2"/>
              </a:rPr>
              <a:t>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>
                <a:cs typeface="Consolas" pitchFamily="49" charset="0"/>
                <a:sym typeface="Symbol" pitchFamily="18" charset="2"/>
              </a:rPr>
              <a:t>	Найти а в п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в худшем случае?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39682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дереве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>
                <a:cs typeface="Consolas" pitchFamily="49" charset="0"/>
                <a:sym typeface="Symbol" pitchFamily="18" charset="2"/>
              </a:rPr>
              <a:t>д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– дерево </a:t>
            </a:r>
            <a:r>
              <a:rPr lang="ru-RU" sz="2000">
                <a:cs typeface="Consolas" pitchFamily="49" charset="0"/>
                <a:sym typeface="Symbol" pitchFamily="18" charset="2"/>
              </a:rPr>
              <a:t>двоичного поиска</a:t>
            </a:r>
            <a:endParaRPr lang="en-US" sz="200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>
                <a:cs typeface="Consolas" pitchFamily="49" charset="0"/>
                <a:sym typeface="Symbol" pitchFamily="18" charset="2"/>
              </a:rPr>
              <a:t>а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>
                <a:cs typeface="Consolas" pitchFamily="49" charset="0"/>
                <a:sym typeface="Symbol" pitchFamily="18" charset="2"/>
              </a:rPr>
              <a:t>если д -- пустое дерево,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</a:t>
            </a:r>
            <a:r>
              <a:rPr lang="ru-RU" sz="2000">
                <a:cs typeface="Consolas" pitchFamily="49" charset="0"/>
                <a:sym typeface="Symbol" pitchFamily="18" charset="2"/>
              </a:rPr>
              <a:t>, л</a:t>
            </a:r>
            <a:r>
              <a:rPr lang="en-US" sz="200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>
                <a:cs typeface="Consolas" pitchFamily="49" charset="0"/>
                <a:sym typeface="Symbol" pitchFamily="18" charset="2"/>
              </a:rPr>
              <a:t>п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– корень, левое и правое </a:t>
            </a:r>
            <a:r>
              <a:rPr lang="ru-RU" sz="2000">
                <a:cs typeface="Consolas" pitchFamily="49" charset="0"/>
                <a:sym typeface="Symbol" pitchFamily="18" charset="2"/>
              </a:rPr>
              <a:t>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>
                <a:cs typeface="Consolas" pitchFamily="49" charset="0"/>
                <a:sym typeface="Symbol" pitchFamily="18" charset="2"/>
              </a:rPr>
              <a:t>	Найти а в п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в худшем случае?</a:t>
            </a:r>
          </a:p>
          <a:p>
            <a:endParaRPr lang="ru-RU" dirty="0"/>
          </a:p>
          <a:p>
            <a:r>
              <a:rPr lang="ru-RU" dirty="0"/>
              <a:t>Как заменить рекурсию на цикл?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19544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вернуть Вставить(а, л)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 вернуть Вставить(а, п)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83470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вернуть Вставить(а, л)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 вернуть Вставить(а, п)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4742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вернуть Вставить(а, л)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 вернуть Вставить(а, п)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05391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вернуть Вставить(а, л)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 вернуть Вставить(а, п)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74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синтаксического разбора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t="28016" r="24801"/>
          <a:stretch/>
        </p:blipFill>
        <p:spPr>
          <a:xfrm>
            <a:off x="2531603" y="1741116"/>
            <a:ext cx="7128793" cy="42441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85596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вернуть Вставить(а, л)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 вернуть Вставить(а, п)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55117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вернуть дерево(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Вставить(а, л)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 вернуть Вставить(а, п)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94156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вернуть дерево(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Вставить(а, л)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вернуть дерево(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л, Вставить(а, п))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9114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вернуть дерево(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Вставить(а, л)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вернуть дерево(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л, Вставить(а, п))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в худшем случае?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0605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вернуть дерево(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Вставить(а, л)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вернуть дерево(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л, Вставить(а, п))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в худшем случае?</a:t>
            </a:r>
          </a:p>
          <a:p>
            <a:endParaRPr lang="ru-RU" dirty="0"/>
          </a:p>
          <a:p>
            <a:r>
              <a:rPr lang="ru-RU" dirty="0"/>
              <a:t>Как заменить рекурсию на цикл?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9170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вернуть дерево(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Вставить(а, л)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вернуть дерево(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>
                <a:cs typeface="Consolas" pitchFamily="49" charset="0"/>
                <a:sym typeface="Symbol" pitchFamily="18" charset="2"/>
              </a:rPr>
              <a:t>л, Вставить(а, п))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в худшем случае?</a:t>
            </a:r>
          </a:p>
          <a:p>
            <a:endParaRPr lang="ru-RU" dirty="0"/>
          </a:p>
          <a:p>
            <a:r>
              <a:rPr lang="ru-RU" dirty="0"/>
              <a:t>Как заменить рекурсию на цикл?</a:t>
            </a:r>
          </a:p>
          <a:p>
            <a:endParaRPr lang="ru-RU" dirty="0"/>
          </a:p>
          <a:p>
            <a:r>
              <a:rPr lang="ru-RU" dirty="0"/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26510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 сколько действий добавляется значение?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Число действий, необходимых для вставки значения в дерево двоичного поиска, содержащее n вершин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O(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n) в лучшем случае -- для полных деревьев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O(n) в худшем случае -- для деревьев, имеющих линейную структуру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 многократной вставке значений, идущих по порядку, в дереве могут появляться линейные участки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вставки вершины O(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n) независимо от порядка значений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62107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 сколько действий добавляется значение?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Число действий, необходимых для вставки значения в дерево двоичного поиска, содержащее n вершин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O(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n) в лучшем случае -- для полных деревьев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O(n) в худшем случае -- для деревьев, имеющих линейную структуру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 многократной вставке значений, идущих по порядку, в дереве могут появляться линейные участки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вставки вершины O(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n) независимо от порядка значений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01003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 сколько действий добавляется значение?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Число действий, необходимых для вставки значения в дерево двоичного поиска, содержащее n вершин</a:t>
            </a:r>
          </a:p>
          <a:p>
            <a:pPr lvl="1"/>
            <a:r>
              <a:rPr lang="ru-RU" dirty="0"/>
              <a:t>O(</a:t>
            </a:r>
            <a:r>
              <a:rPr lang="ru-RU" dirty="0" err="1"/>
              <a:t>log</a:t>
            </a:r>
            <a:r>
              <a:rPr lang="ru-RU" dirty="0"/>
              <a:t> n) в лучшем случае -- для полных деревьев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O(n) в худшем случае -- для деревьев, имеющих линейную структуру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 многократной вставке значений, идущих по порядку, в дереве могут появляться линейные участки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вставки вершины O(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n) независимо от порядка значений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29207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 сколько действий добавляется значение?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Число действий, необходимых для вставки значения в дерево двоичного поиска, содержащее n вершин</a:t>
            </a:r>
          </a:p>
          <a:p>
            <a:pPr lvl="1"/>
            <a:r>
              <a:rPr lang="ru-RU" dirty="0"/>
              <a:t>O(</a:t>
            </a:r>
            <a:r>
              <a:rPr lang="ru-RU" dirty="0" err="1"/>
              <a:t>log</a:t>
            </a:r>
            <a:r>
              <a:rPr lang="ru-RU" dirty="0"/>
              <a:t> n) в лучшем случае -- для полных деревьев</a:t>
            </a:r>
          </a:p>
          <a:p>
            <a:pPr lvl="1"/>
            <a:r>
              <a:rPr lang="ru-RU" dirty="0"/>
              <a:t>O(n) в худшем случае -- для деревьев, имеющих линейную структуру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При многократной вставке значений, идущих по порядку, в дереве могут появляться линейные участки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вставки вершины O(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n) независимо от порядка значений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50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en-US" dirty="0"/>
              <a:t>XML </a:t>
            </a:r>
            <a:r>
              <a:rPr lang="ru-RU" dirty="0"/>
              <a:t>документа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2345"/>
            <a:ext cx="10972800" cy="43016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114" y="1465276"/>
            <a:ext cx="11224510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0078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 сколько действий добавляется значение?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Число действий, необходимых для вставки значения в дерево двоичного поиска, содержащее n вершин</a:t>
            </a:r>
          </a:p>
          <a:p>
            <a:pPr lvl="1"/>
            <a:r>
              <a:rPr lang="ru-RU" dirty="0"/>
              <a:t>O(</a:t>
            </a:r>
            <a:r>
              <a:rPr lang="ru-RU" dirty="0" err="1"/>
              <a:t>log</a:t>
            </a:r>
            <a:r>
              <a:rPr lang="ru-RU" dirty="0"/>
              <a:t> n) в лучшем случае -- для полных деревьев</a:t>
            </a:r>
          </a:p>
          <a:p>
            <a:pPr lvl="1"/>
            <a:r>
              <a:rPr lang="ru-RU" dirty="0"/>
              <a:t>O(n) в худшем случае -- для деревьев, имеющих линейную структуру</a:t>
            </a:r>
          </a:p>
          <a:p>
            <a:endParaRPr lang="ru-RU" dirty="0"/>
          </a:p>
          <a:p>
            <a:r>
              <a:rPr lang="ru-RU" dirty="0"/>
              <a:t>При многократной вставке значений, идущих по порядку, в дереве появляются линейные участки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вставки вершины O(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n) независимо от порядка значений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54634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 сколько действий добавляется значение?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Число действий, необходимых для вставки значения в дерево двоичного поиска, содержащее n вершин</a:t>
            </a:r>
          </a:p>
          <a:p>
            <a:pPr lvl="1"/>
            <a:r>
              <a:rPr lang="ru-RU" dirty="0"/>
              <a:t>O(</a:t>
            </a:r>
            <a:r>
              <a:rPr lang="ru-RU" dirty="0" err="1"/>
              <a:t>log</a:t>
            </a:r>
            <a:r>
              <a:rPr lang="ru-RU" dirty="0"/>
              <a:t> n) в лучшем случае -- для полных деревьев</a:t>
            </a:r>
          </a:p>
          <a:p>
            <a:pPr lvl="1"/>
            <a:r>
              <a:rPr lang="ru-RU" dirty="0"/>
              <a:t>O(n) в худшем случае -- для деревьев, имеющих линейную структуру</a:t>
            </a:r>
          </a:p>
          <a:p>
            <a:endParaRPr lang="ru-RU" dirty="0"/>
          </a:p>
          <a:p>
            <a:r>
              <a:rPr lang="ru-RU" dirty="0"/>
              <a:t>При многократной вставке значений, идущих по порядку, в дереве появляются линейные участки</a:t>
            </a:r>
          </a:p>
          <a:p>
            <a:endParaRPr lang="ru-RU" dirty="0"/>
          </a:p>
          <a:p>
            <a:r>
              <a:rPr lang="ru-RU" dirty="0"/>
              <a:t>Можно исключить появление длинных линейных участков и получить время вставки вершины O(</a:t>
            </a:r>
            <a:r>
              <a:rPr lang="ru-RU" dirty="0" err="1"/>
              <a:t>log</a:t>
            </a:r>
            <a:r>
              <a:rPr lang="ru-RU" dirty="0"/>
              <a:t> n) независимо от порядка значений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5344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>
                <a:solidFill>
                  <a:srgbClr val="00B050"/>
                </a:solidFill>
              </a:rPr>
              <a:t>АВЛ</a:t>
            </a:r>
            <a:r>
              <a:rPr lang="ru-RU" dirty="0"/>
              <a:t> деревья?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Георгий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А</a:t>
            </a:r>
            <a:r>
              <a:rPr lang="ru-RU" sz="2400" dirty="0">
                <a:cs typeface="Times New Roman" pitchFamily="18" charset="0"/>
              </a:rPr>
              <a:t>дельсон-</a:t>
            </a: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В</a:t>
            </a:r>
            <a:r>
              <a:rPr lang="ru-RU" sz="2400" dirty="0">
                <a:cs typeface="Times New Roman" pitchFamily="18" charset="0"/>
              </a:rPr>
              <a:t>ельский 1922-2014</a:t>
            </a:r>
            <a:br>
              <a:rPr lang="ru-RU" sz="2400" dirty="0">
                <a:cs typeface="Times New Roman" pitchFamily="18" charset="0"/>
              </a:rPr>
            </a:br>
            <a:br>
              <a:rPr lang="ru-RU" sz="2400" dirty="0">
                <a:cs typeface="Times New Roman" pitchFamily="18" charset="0"/>
              </a:rPr>
            </a:b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Евгений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Л</a:t>
            </a:r>
            <a:r>
              <a:rPr lang="ru-RU" sz="2400" dirty="0">
                <a:cs typeface="Times New Roman" pitchFamily="18" charset="0"/>
              </a:rPr>
              <a:t>андис 1921-1997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itchFamily="18" charset="0"/>
              </a:rPr>
              <a:t>Один алгоритм организации информации // Доклады АН СССР. 1962. Т. 146, № 2. C. 263–266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АВЛ деревом называется дерево двоичного поиска, для каждой вершины которого высоты поддеревьев отличаются не более, чем на единицу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84" y="3302062"/>
            <a:ext cx="2017216" cy="2824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6912"/>
            <a:ext cx="2723242" cy="1905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79376" y="1556792"/>
            <a:ext cx="11161240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03564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>
                <a:solidFill>
                  <a:srgbClr val="00B050"/>
                </a:solidFill>
              </a:rPr>
              <a:t>АВЛ</a:t>
            </a:r>
            <a:r>
              <a:rPr lang="ru-RU" dirty="0"/>
              <a:t> деревья?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Георгий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А</a:t>
            </a:r>
            <a:r>
              <a:rPr lang="ru-RU" sz="2400" dirty="0">
                <a:cs typeface="Times New Roman" pitchFamily="18" charset="0"/>
              </a:rPr>
              <a:t>дельсон-</a:t>
            </a: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В</a:t>
            </a:r>
            <a:r>
              <a:rPr lang="ru-RU" sz="2400" dirty="0">
                <a:cs typeface="Times New Roman" pitchFamily="18" charset="0"/>
              </a:rPr>
              <a:t>ельский 1922-2014</a:t>
            </a:r>
            <a:br>
              <a:rPr lang="ru-RU" sz="2400" dirty="0">
                <a:cs typeface="Times New Roman" pitchFamily="18" charset="0"/>
              </a:rPr>
            </a:br>
            <a:br>
              <a:rPr lang="ru-RU" sz="2400" dirty="0">
                <a:cs typeface="Times New Roman" pitchFamily="18" charset="0"/>
              </a:rPr>
            </a:b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Евгений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Л</a:t>
            </a:r>
            <a:r>
              <a:rPr lang="ru-RU" sz="2400" dirty="0">
                <a:cs typeface="Times New Roman" pitchFamily="18" charset="0"/>
              </a:rPr>
              <a:t>андис 1921-1997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itchFamily="18" charset="0"/>
              </a:rPr>
              <a:t>Один алгоритм организации информации // Доклады АН СССР. 1962. Т. 146, № 2. C. 263–266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АВЛ деревом называется дерево двоичного поиска, для каждой вершины которого высоты поддеревьев отличаются не более, чем на единицу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84" y="3302062"/>
            <a:ext cx="2017216" cy="2824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6912"/>
            <a:ext cx="2723242" cy="1905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97600" y="1556792"/>
            <a:ext cx="5443016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163</a:t>
            </a:fld>
            <a:endParaRPr lang="ru-RU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>
                <a:solidFill>
                  <a:srgbClr val="00B050"/>
                </a:solidFill>
              </a:rPr>
              <a:t>АВЛ</a:t>
            </a:r>
            <a:r>
              <a:rPr lang="ru-RU" dirty="0"/>
              <a:t> деревья?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Георгий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А</a:t>
            </a:r>
            <a:r>
              <a:rPr lang="ru-RU" sz="2400" dirty="0">
                <a:cs typeface="Times New Roman" pitchFamily="18" charset="0"/>
              </a:rPr>
              <a:t>дельсон-</a:t>
            </a: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В</a:t>
            </a:r>
            <a:r>
              <a:rPr lang="ru-RU" sz="2400" dirty="0">
                <a:cs typeface="Times New Roman" pitchFamily="18" charset="0"/>
              </a:rPr>
              <a:t>ельский 1922-2014</a:t>
            </a:r>
            <a:br>
              <a:rPr lang="ru-RU" sz="2400" dirty="0">
                <a:cs typeface="Times New Roman" pitchFamily="18" charset="0"/>
              </a:rPr>
            </a:br>
            <a:br>
              <a:rPr lang="ru-RU" sz="2400" dirty="0">
                <a:cs typeface="Times New Roman" pitchFamily="18" charset="0"/>
              </a:rPr>
            </a:b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Евгений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Л</a:t>
            </a:r>
            <a:r>
              <a:rPr lang="ru-RU" sz="2400" dirty="0">
                <a:cs typeface="Times New Roman" pitchFamily="18" charset="0"/>
              </a:rPr>
              <a:t>андис 1921-1997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itchFamily="18" charset="0"/>
              </a:rPr>
              <a:t>Один алгоритм организации информации // Доклады АН СССР. 1962. Т. 146, № 2. C. 263–266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АВЛ деревом называется дерево двоичного поиска, для каждой вершины которого высоты поддеревьев отличаются не более, чем на единицу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84" y="3302062"/>
            <a:ext cx="2017216" cy="2824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6912"/>
            <a:ext cx="2723242" cy="1905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0" y="3068960"/>
            <a:ext cx="5544616" cy="3312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8632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>
                <a:solidFill>
                  <a:srgbClr val="00B050"/>
                </a:solidFill>
              </a:rPr>
              <a:t>АВЛ</a:t>
            </a:r>
            <a:r>
              <a:rPr lang="ru-RU" dirty="0"/>
              <a:t> деревья?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Георгий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А</a:t>
            </a:r>
            <a:r>
              <a:rPr lang="ru-RU" sz="2400" dirty="0">
                <a:cs typeface="Times New Roman" pitchFamily="18" charset="0"/>
              </a:rPr>
              <a:t>дельсон-</a:t>
            </a: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В</a:t>
            </a:r>
            <a:r>
              <a:rPr lang="ru-RU" sz="2400" dirty="0">
                <a:cs typeface="Times New Roman" pitchFamily="18" charset="0"/>
              </a:rPr>
              <a:t>ельский 1922-2014</a:t>
            </a:r>
            <a:br>
              <a:rPr lang="ru-RU" sz="2400" dirty="0">
                <a:cs typeface="Times New Roman" pitchFamily="18" charset="0"/>
              </a:rPr>
            </a:br>
            <a:br>
              <a:rPr lang="ru-RU" sz="2400" dirty="0">
                <a:cs typeface="Times New Roman" pitchFamily="18" charset="0"/>
              </a:rPr>
            </a:b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Евгений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Л</a:t>
            </a:r>
            <a:r>
              <a:rPr lang="ru-RU" sz="2400" dirty="0">
                <a:cs typeface="Times New Roman" pitchFamily="18" charset="0"/>
              </a:rPr>
              <a:t>андис 1921-1997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itchFamily="18" charset="0"/>
              </a:rPr>
              <a:t>Один алгоритм организации информации // Доклады АН СССР. 1962. Т. 146, № 2. C. 263–266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АВЛ деревом называется дерево двоичного поиска, для каждой вершины которого высоты поддеревьев отличаются не более, чем на единицу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84" y="3302062"/>
            <a:ext cx="2017216" cy="2824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6912"/>
            <a:ext cx="2723242" cy="1905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69481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Минимальное число вершин в АВЛ дереве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>
                <a:solidFill>
                  <a:schemeClr val="bg1"/>
                </a:solidFill>
              </a:rPr>
              <a:t>N(h) </a:t>
            </a:r>
            <a:r>
              <a:rPr lang="ru-RU" dirty="0">
                <a:solidFill>
                  <a:schemeClr val="bg1"/>
                </a:solidFill>
              </a:rPr>
              <a:t>-- число вершин в самом маленьком АВЛ дереве высоты </a:t>
            </a:r>
            <a:r>
              <a:rPr lang="en-US" dirty="0">
                <a:solidFill>
                  <a:schemeClr val="bg1"/>
                </a:solidFill>
              </a:rPr>
              <a:t>h</a:t>
            </a:r>
          </a:p>
          <a:p>
            <a:r>
              <a:rPr lang="en-US" dirty="0">
                <a:solidFill>
                  <a:schemeClr val="bg1"/>
                </a:solidFill>
              </a:rPr>
              <a:t>N(h+2) = N(h+1) + N(h)</a:t>
            </a:r>
            <a:r>
              <a:rPr lang="ru-RU" dirty="0">
                <a:solidFill>
                  <a:schemeClr val="bg1"/>
                </a:solidFill>
              </a:rPr>
              <a:t> + 1,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т.к. поддерево АВЛ дерева является АВЛ деревом</a:t>
            </a:r>
          </a:p>
          <a:p>
            <a:r>
              <a:rPr lang="ru-RU" dirty="0">
                <a:solidFill>
                  <a:schemeClr val="bg1"/>
                </a:solidFill>
              </a:rPr>
              <a:t>Тогда </a:t>
            </a:r>
            <a:r>
              <a:rPr lang="en-US" dirty="0">
                <a:solidFill>
                  <a:schemeClr val="bg1"/>
                </a:solidFill>
              </a:rPr>
              <a:t>N(h+2)</a:t>
            </a:r>
            <a:r>
              <a:rPr lang="ru-RU" dirty="0">
                <a:solidFill>
                  <a:schemeClr val="bg1"/>
                </a:solidFill>
              </a:rPr>
              <a:t> + 1</a:t>
            </a:r>
            <a:r>
              <a:rPr lang="en-US" dirty="0">
                <a:solidFill>
                  <a:schemeClr val="bg1"/>
                </a:solidFill>
              </a:rPr>
              <a:t> = N(h+1) </a:t>
            </a:r>
            <a:r>
              <a:rPr lang="ru-RU" dirty="0">
                <a:solidFill>
                  <a:schemeClr val="bg1"/>
                </a:solidFill>
              </a:rPr>
              <a:t>+ 1 </a:t>
            </a:r>
            <a:r>
              <a:rPr lang="en-US" dirty="0">
                <a:solidFill>
                  <a:schemeClr val="bg1"/>
                </a:solidFill>
              </a:rPr>
              <a:t>+ N(h)</a:t>
            </a:r>
            <a:r>
              <a:rPr lang="ru-RU" dirty="0">
                <a:solidFill>
                  <a:schemeClr val="bg1"/>
                </a:solidFill>
              </a:rPr>
              <a:t> + 1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Следовательно, </a:t>
            </a:r>
            <a:r>
              <a:rPr lang="en-US" dirty="0">
                <a:solidFill>
                  <a:schemeClr val="bg1"/>
                </a:solidFill>
              </a:rPr>
              <a:t>N(h) =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h) - 1 (</a:t>
            </a:r>
            <a:r>
              <a:rPr lang="ru-RU" dirty="0">
                <a:solidFill>
                  <a:schemeClr val="bg1"/>
                </a:solidFill>
              </a:rPr>
              <a:t>число Фибоначчи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минус 1)</a:t>
            </a:r>
          </a:p>
          <a:p>
            <a:r>
              <a:rPr lang="ru-RU" dirty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ru-RU" dirty="0">
                <a:solidFill>
                  <a:schemeClr val="bg1"/>
                </a:solidFill>
              </a:rPr>
              <a:t>содержит </a:t>
            </a:r>
            <a:r>
              <a:rPr lang="en-US" dirty="0">
                <a:solidFill>
                  <a:schemeClr val="bg1"/>
                </a:solidFill>
              </a:rPr>
              <a:t>&gt;= (3/2)^h -1 </a:t>
            </a:r>
            <a:r>
              <a:rPr lang="ru-RU" dirty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>
                <a:solidFill>
                  <a:schemeClr val="bg1"/>
                </a:solidFill>
              </a:rPr>
              <a:t>log n</a:t>
            </a:r>
            <a:r>
              <a:rPr lang="ru-RU" dirty="0">
                <a:solidFill>
                  <a:schemeClr val="bg1"/>
                </a:solidFill>
              </a:rPr>
              <a:t>), где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число вершин в АВЛ дереве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09521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Минимальное число вершин в АВЛ дереве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N(h) </a:t>
            </a:r>
            <a:r>
              <a:rPr lang="ru-RU" dirty="0"/>
              <a:t>-- число вершин в самом маленьком АВЛ дереве высоты </a:t>
            </a:r>
            <a:r>
              <a:rPr lang="en-US" dirty="0"/>
              <a:t>h</a:t>
            </a:r>
          </a:p>
          <a:p>
            <a:r>
              <a:rPr lang="en-US" dirty="0">
                <a:solidFill>
                  <a:schemeClr val="bg1"/>
                </a:solidFill>
              </a:rPr>
              <a:t>N(h+2) = N(h+1) + N(h)</a:t>
            </a:r>
            <a:r>
              <a:rPr lang="ru-RU" dirty="0">
                <a:solidFill>
                  <a:schemeClr val="bg1"/>
                </a:solidFill>
              </a:rPr>
              <a:t> + 1,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т.к. поддерево АВЛ дерева является АВЛ деревом</a:t>
            </a:r>
          </a:p>
          <a:p>
            <a:r>
              <a:rPr lang="ru-RU" dirty="0">
                <a:solidFill>
                  <a:schemeClr val="bg1"/>
                </a:solidFill>
              </a:rPr>
              <a:t>Тогда </a:t>
            </a:r>
            <a:r>
              <a:rPr lang="en-US" dirty="0">
                <a:solidFill>
                  <a:schemeClr val="bg1"/>
                </a:solidFill>
              </a:rPr>
              <a:t>N(h+2)</a:t>
            </a:r>
            <a:r>
              <a:rPr lang="ru-RU" dirty="0">
                <a:solidFill>
                  <a:schemeClr val="bg1"/>
                </a:solidFill>
              </a:rPr>
              <a:t> + 1</a:t>
            </a:r>
            <a:r>
              <a:rPr lang="en-US" dirty="0">
                <a:solidFill>
                  <a:schemeClr val="bg1"/>
                </a:solidFill>
              </a:rPr>
              <a:t> = N(h+1) </a:t>
            </a:r>
            <a:r>
              <a:rPr lang="ru-RU" dirty="0">
                <a:solidFill>
                  <a:schemeClr val="bg1"/>
                </a:solidFill>
              </a:rPr>
              <a:t>+ 1 </a:t>
            </a:r>
            <a:r>
              <a:rPr lang="en-US" dirty="0">
                <a:solidFill>
                  <a:schemeClr val="bg1"/>
                </a:solidFill>
              </a:rPr>
              <a:t>+ N(h)</a:t>
            </a:r>
            <a:r>
              <a:rPr lang="ru-RU" dirty="0">
                <a:solidFill>
                  <a:schemeClr val="bg1"/>
                </a:solidFill>
              </a:rPr>
              <a:t> + 1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Следовательно, </a:t>
            </a:r>
            <a:r>
              <a:rPr lang="en-US" dirty="0">
                <a:solidFill>
                  <a:schemeClr val="bg1"/>
                </a:solidFill>
              </a:rPr>
              <a:t>N(h) =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h) - 1 (</a:t>
            </a:r>
            <a:r>
              <a:rPr lang="ru-RU" dirty="0">
                <a:solidFill>
                  <a:schemeClr val="bg1"/>
                </a:solidFill>
              </a:rPr>
              <a:t>число Фибоначчи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минус 1)</a:t>
            </a:r>
          </a:p>
          <a:p>
            <a:r>
              <a:rPr lang="ru-RU" dirty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ru-RU" dirty="0">
                <a:solidFill>
                  <a:schemeClr val="bg1"/>
                </a:solidFill>
              </a:rPr>
              <a:t>содержит </a:t>
            </a:r>
            <a:r>
              <a:rPr lang="en-US" dirty="0">
                <a:solidFill>
                  <a:schemeClr val="bg1"/>
                </a:solidFill>
              </a:rPr>
              <a:t>&gt;= (3/2)^h -1 </a:t>
            </a:r>
            <a:r>
              <a:rPr lang="ru-RU" dirty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>
                <a:solidFill>
                  <a:schemeClr val="bg1"/>
                </a:solidFill>
              </a:rPr>
              <a:t>log n</a:t>
            </a:r>
            <a:r>
              <a:rPr lang="ru-RU" dirty="0">
                <a:solidFill>
                  <a:schemeClr val="bg1"/>
                </a:solidFill>
              </a:rPr>
              <a:t>), где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число вершин в АВЛ дереве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01142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Минимальное число вершин в АВЛ дереве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N(h) </a:t>
            </a:r>
            <a:r>
              <a:rPr lang="ru-RU" dirty="0"/>
              <a:t>-- число вершин в самом маленьком АВЛ дереве высоты </a:t>
            </a:r>
            <a:r>
              <a:rPr lang="en-US" dirty="0"/>
              <a:t>h</a:t>
            </a:r>
          </a:p>
          <a:p>
            <a:r>
              <a:rPr lang="en-US" dirty="0"/>
              <a:t>N(h+2) = N(h+1) + N(h)</a:t>
            </a:r>
            <a:r>
              <a:rPr lang="ru-RU" dirty="0"/>
              <a:t> + 1,</a:t>
            </a:r>
            <a:r>
              <a:rPr lang="en-US" dirty="0"/>
              <a:t> </a:t>
            </a:r>
            <a:r>
              <a:rPr lang="ru-RU" dirty="0"/>
              <a:t>т.к. поддерево АВЛ дерева является АВЛ деревом</a:t>
            </a:r>
          </a:p>
          <a:p>
            <a:r>
              <a:rPr lang="ru-RU" dirty="0">
                <a:solidFill>
                  <a:schemeClr val="bg1"/>
                </a:solidFill>
              </a:rPr>
              <a:t>Тогда </a:t>
            </a:r>
            <a:r>
              <a:rPr lang="en-US" dirty="0">
                <a:solidFill>
                  <a:schemeClr val="bg1"/>
                </a:solidFill>
              </a:rPr>
              <a:t>N(h+2)</a:t>
            </a:r>
            <a:r>
              <a:rPr lang="ru-RU" dirty="0">
                <a:solidFill>
                  <a:schemeClr val="bg1"/>
                </a:solidFill>
              </a:rPr>
              <a:t> + 1</a:t>
            </a:r>
            <a:r>
              <a:rPr lang="en-US" dirty="0">
                <a:solidFill>
                  <a:schemeClr val="bg1"/>
                </a:solidFill>
              </a:rPr>
              <a:t> = N(h+1) </a:t>
            </a:r>
            <a:r>
              <a:rPr lang="ru-RU" dirty="0">
                <a:solidFill>
                  <a:schemeClr val="bg1"/>
                </a:solidFill>
              </a:rPr>
              <a:t>+ 1 </a:t>
            </a:r>
            <a:r>
              <a:rPr lang="en-US" dirty="0">
                <a:solidFill>
                  <a:schemeClr val="bg1"/>
                </a:solidFill>
              </a:rPr>
              <a:t>+ N(h)</a:t>
            </a:r>
            <a:r>
              <a:rPr lang="ru-RU" dirty="0">
                <a:solidFill>
                  <a:schemeClr val="bg1"/>
                </a:solidFill>
              </a:rPr>
              <a:t> + 1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Следовательно, </a:t>
            </a:r>
            <a:r>
              <a:rPr lang="en-US" dirty="0">
                <a:solidFill>
                  <a:schemeClr val="bg1"/>
                </a:solidFill>
              </a:rPr>
              <a:t>N(h) =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h) - 1 (</a:t>
            </a:r>
            <a:r>
              <a:rPr lang="ru-RU" dirty="0">
                <a:solidFill>
                  <a:schemeClr val="bg1"/>
                </a:solidFill>
              </a:rPr>
              <a:t>число Фибоначчи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минус 1)</a:t>
            </a:r>
          </a:p>
          <a:p>
            <a:r>
              <a:rPr lang="ru-RU" dirty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ru-RU" dirty="0">
                <a:solidFill>
                  <a:schemeClr val="bg1"/>
                </a:solidFill>
              </a:rPr>
              <a:t>содержит </a:t>
            </a:r>
            <a:r>
              <a:rPr lang="en-US" dirty="0">
                <a:solidFill>
                  <a:schemeClr val="bg1"/>
                </a:solidFill>
              </a:rPr>
              <a:t>&gt;= (3/2)^h -1 </a:t>
            </a:r>
            <a:r>
              <a:rPr lang="ru-RU" dirty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>
                <a:solidFill>
                  <a:schemeClr val="bg1"/>
                </a:solidFill>
              </a:rPr>
              <a:t>log n</a:t>
            </a:r>
            <a:r>
              <a:rPr lang="ru-RU" dirty="0">
                <a:solidFill>
                  <a:schemeClr val="bg1"/>
                </a:solidFill>
              </a:rPr>
              <a:t>), где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число вершин в АВЛ дереве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4497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Минимальное число вершин в АВЛ дереве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N(h) </a:t>
            </a:r>
            <a:r>
              <a:rPr lang="ru-RU" dirty="0"/>
              <a:t>-- число вершин в самом маленьком АВЛ дереве высоты </a:t>
            </a:r>
            <a:r>
              <a:rPr lang="en-US" dirty="0"/>
              <a:t>h</a:t>
            </a:r>
          </a:p>
          <a:p>
            <a:r>
              <a:rPr lang="en-US" dirty="0"/>
              <a:t>N(h+2) = N(h+1) + N(h)</a:t>
            </a:r>
            <a:r>
              <a:rPr lang="ru-RU" dirty="0"/>
              <a:t> + 1,</a:t>
            </a:r>
            <a:r>
              <a:rPr lang="en-US" dirty="0"/>
              <a:t> </a:t>
            </a:r>
            <a:r>
              <a:rPr lang="ru-RU" dirty="0"/>
              <a:t>т.к. поддерево АВЛ дерева является АВЛ деревом</a:t>
            </a:r>
          </a:p>
          <a:p>
            <a:r>
              <a:rPr lang="ru-RU" dirty="0"/>
              <a:t>Тогда </a:t>
            </a:r>
            <a:r>
              <a:rPr lang="en-US" dirty="0"/>
              <a:t>N(h+2)</a:t>
            </a:r>
            <a:r>
              <a:rPr lang="ru-RU" dirty="0"/>
              <a:t> + 1</a:t>
            </a:r>
            <a:r>
              <a:rPr lang="en-US" dirty="0"/>
              <a:t> = N(h+1) </a:t>
            </a:r>
            <a:r>
              <a:rPr lang="ru-RU" dirty="0"/>
              <a:t>+ 1 </a:t>
            </a:r>
            <a:r>
              <a:rPr lang="en-US" dirty="0"/>
              <a:t>+ N(h)</a:t>
            </a:r>
            <a:r>
              <a:rPr lang="ru-RU" dirty="0"/>
              <a:t> + 1</a:t>
            </a:r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Следовательно, </a:t>
            </a:r>
            <a:r>
              <a:rPr lang="en-US" dirty="0">
                <a:solidFill>
                  <a:schemeClr val="bg1"/>
                </a:solidFill>
              </a:rPr>
              <a:t>N(h) =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h) - 1 (</a:t>
            </a:r>
            <a:r>
              <a:rPr lang="ru-RU" dirty="0">
                <a:solidFill>
                  <a:schemeClr val="bg1"/>
                </a:solidFill>
              </a:rPr>
              <a:t>число Фибоначчи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минус 1)</a:t>
            </a:r>
          </a:p>
          <a:p>
            <a:r>
              <a:rPr lang="ru-RU" dirty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ru-RU" dirty="0">
                <a:solidFill>
                  <a:schemeClr val="bg1"/>
                </a:solidFill>
              </a:rPr>
              <a:t>содержит </a:t>
            </a:r>
            <a:r>
              <a:rPr lang="en-US" dirty="0">
                <a:solidFill>
                  <a:schemeClr val="bg1"/>
                </a:solidFill>
              </a:rPr>
              <a:t>&gt;= (3/2)^h -1 </a:t>
            </a:r>
            <a:r>
              <a:rPr lang="ru-RU" dirty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>
                <a:solidFill>
                  <a:schemeClr val="bg1"/>
                </a:solidFill>
              </a:rPr>
              <a:t>log n</a:t>
            </a:r>
            <a:r>
              <a:rPr lang="ru-RU" dirty="0">
                <a:solidFill>
                  <a:schemeClr val="bg1"/>
                </a:solidFill>
              </a:rPr>
              <a:t>), где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число вершин в АВЛ дереве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35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en-US" dirty="0"/>
              <a:t>XML </a:t>
            </a:r>
            <a:r>
              <a:rPr lang="ru-RU" dirty="0"/>
              <a:t>документа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2345"/>
            <a:ext cx="10972800" cy="43016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1864" y="1465276"/>
            <a:ext cx="6840760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2898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Минимальное число вершин в АВЛ дереве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N(h) </a:t>
            </a:r>
            <a:r>
              <a:rPr lang="ru-RU" dirty="0"/>
              <a:t>-- число вершин в самом маленьком АВЛ дереве высоты </a:t>
            </a:r>
            <a:r>
              <a:rPr lang="en-US" dirty="0"/>
              <a:t>h</a:t>
            </a:r>
          </a:p>
          <a:p>
            <a:r>
              <a:rPr lang="en-US" dirty="0"/>
              <a:t>N(h+2) = N(h+1) + N(h)</a:t>
            </a:r>
            <a:r>
              <a:rPr lang="ru-RU" dirty="0"/>
              <a:t> + 1,</a:t>
            </a:r>
            <a:r>
              <a:rPr lang="en-US" dirty="0"/>
              <a:t> </a:t>
            </a:r>
            <a:r>
              <a:rPr lang="ru-RU" dirty="0"/>
              <a:t>т.к. поддерево АВЛ дерева является АВЛ деревом</a:t>
            </a:r>
          </a:p>
          <a:p>
            <a:r>
              <a:rPr lang="ru-RU" dirty="0"/>
              <a:t>Тогда </a:t>
            </a:r>
            <a:r>
              <a:rPr lang="en-US" dirty="0"/>
              <a:t>N(h+2)</a:t>
            </a:r>
            <a:r>
              <a:rPr lang="ru-RU" dirty="0"/>
              <a:t> + 1</a:t>
            </a:r>
            <a:r>
              <a:rPr lang="en-US" dirty="0"/>
              <a:t> = N(h+1) </a:t>
            </a:r>
            <a:r>
              <a:rPr lang="ru-RU" dirty="0"/>
              <a:t>+ 1 </a:t>
            </a:r>
            <a:r>
              <a:rPr lang="en-US" dirty="0"/>
              <a:t>+ N(h)</a:t>
            </a:r>
            <a:r>
              <a:rPr lang="ru-RU" dirty="0"/>
              <a:t> + 1</a:t>
            </a:r>
            <a:endParaRPr lang="en-US" dirty="0"/>
          </a:p>
          <a:p>
            <a:r>
              <a:rPr lang="ru-RU" dirty="0"/>
              <a:t>Следовательно, </a:t>
            </a:r>
            <a:r>
              <a:rPr lang="en-US" dirty="0"/>
              <a:t>N(h) = </a:t>
            </a:r>
            <a:r>
              <a:rPr lang="en-US" dirty="0">
                <a:sym typeface="Symbol" panose="05050102010706020507" pitchFamily="18" charset="2"/>
              </a:rPr>
              <a:t></a:t>
            </a:r>
            <a:r>
              <a:rPr lang="ru-RU" dirty="0">
                <a:sym typeface="Symbol" panose="05050102010706020507" pitchFamily="18" charset="2"/>
              </a:rPr>
              <a:t>(</a:t>
            </a:r>
            <a:r>
              <a:rPr lang="en-US" dirty="0">
                <a:sym typeface="Symbol" panose="05050102010706020507" pitchFamily="18" charset="2"/>
              </a:rPr>
              <a:t>h) - 1 (</a:t>
            </a:r>
            <a:r>
              <a:rPr lang="ru-RU" dirty="0"/>
              <a:t>число Фибоначчи</a:t>
            </a:r>
            <a:r>
              <a:rPr lang="en-US" dirty="0"/>
              <a:t> </a:t>
            </a:r>
            <a:r>
              <a:rPr lang="ru-RU" dirty="0"/>
              <a:t>минус 1)</a:t>
            </a:r>
          </a:p>
          <a:p>
            <a:r>
              <a:rPr lang="ru-RU" dirty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ru-RU" dirty="0">
                <a:solidFill>
                  <a:schemeClr val="bg1"/>
                </a:solidFill>
              </a:rPr>
              <a:t>содержит </a:t>
            </a:r>
            <a:r>
              <a:rPr lang="en-US" dirty="0">
                <a:solidFill>
                  <a:schemeClr val="bg1"/>
                </a:solidFill>
              </a:rPr>
              <a:t>&gt;= (3/2)^h -1 </a:t>
            </a:r>
            <a:r>
              <a:rPr lang="ru-RU" dirty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>
                <a:solidFill>
                  <a:schemeClr val="bg1"/>
                </a:solidFill>
              </a:rPr>
              <a:t>log n</a:t>
            </a:r>
            <a:r>
              <a:rPr lang="ru-RU" dirty="0">
                <a:solidFill>
                  <a:schemeClr val="bg1"/>
                </a:solidFill>
              </a:rPr>
              <a:t>), где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число вершин в АВЛ дереве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7458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Минимальное число вершин в АВЛ дереве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N(h) </a:t>
            </a:r>
            <a:r>
              <a:rPr lang="ru-RU" dirty="0"/>
              <a:t>-- число вершин в самом маленьком АВЛ дереве высоты </a:t>
            </a:r>
            <a:r>
              <a:rPr lang="en-US" dirty="0"/>
              <a:t>h</a:t>
            </a:r>
          </a:p>
          <a:p>
            <a:r>
              <a:rPr lang="en-US" dirty="0"/>
              <a:t>N(h+2) = N(h+1) + N(h)</a:t>
            </a:r>
            <a:r>
              <a:rPr lang="ru-RU" dirty="0"/>
              <a:t> + 1,</a:t>
            </a:r>
            <a:r>
              <a:rPr lang="en-US" dirty="0"/>
              <a:t> </a:t>
            </a:r>
            <a:r>
              <a:rPr lang="ru-RU" dirty="0"/>
              <a:t>т.к. поддерево АВЛ дерева является АВЛ деревом</a:t>
            </a:r>
          </a:p>
          <a:p>
            <a:r>
              <a:rPr lang="ru-RU" dirty="0"/>
              <a:t>Тогда </a:t>
            </a:r>
            <a:r>
              <a:rPr lang="en-US" dirty="0"/>
              <a:t>N(h+2)</a:t>
            </a:r>
            <a:r>
              <a:rPr lang="ru-RU" dirty="0"/>
              <a:t> + 1</a:t>
            </a:r>
            <a:r>
              <a:rPr lang="en-US" dirty="0"/>
              <a:t> = N(h+1) </a:t>
            </a:r>
            <a:r>
              <a:rPr lang="ru-RU" dirty="0"/>
              <a:t>+ 1 </a:t>
            </a:r>
            <a:r>
              <a:rPr lang="en-US" dirty="0"/>
              <a:t>+ N(h)</a:t>
            </a:r>
            <a:r>
              <a:rPr lang="ru-RU" dirty="0"/>
              <a:t> + 1</a:t>
            </a:r>
            <a:endParaRPr lang="en-US" dirty="0"/>
          </a:p>
          <a:p>
            <a:r>
              <a:rPr lang="ru-RU" dirty="0"/>
              <a:t>Следовательно, </a:t>
            </a:r>
            <a:r>
              <a:rPr lang="en-US" dirty="0"/>
              <a:t>N(h) = </a:t>
            </a:r>
            <a:r>
              <a:rPr lang="en-US" dirty="0">
                <a:sym typeface="Symbol" panose="05050102010706020507" pitchFamily="18" charset="2"/>
              </a:rPr>
              <a:t></a:t>
            </a:r>
            <a:r>
              <a:rPr lang="ru-RU" dirty="0">
                <a:sym typeface="Symbol" panose="05050102010706020507" pitchFamily="18" charset="2"/>
              </a:rPr>
              <a:t>(</a:t>
            </a:r>
            <a:r>
              <a:rPr lang="en-US" dirty="0">
                <a:sym typeface="Symbol" panose="05050102010706020507" pitchFamily="18" charset="2"/>
              </a:rPr>
              <a:t>h) - 1 (</a:t>
            </a:r>
            <a:r>
              <a:rPr lang="ru-RU" dirty="0"/>
              <a:t>число Фибоначчи</a:t>
            </a:r>
            <a:r>
              <a:rPr lang="en-US" dirty="0"/>
              <a:t> </a:t>
            </a:r>
            <a:r>
              <a:rPr lang="ru-RU" dirty="0"/>
              <a:t>минус 1)</a:t>
            </a:r>
          </a:p>
          <a:p>
            <a:r>
              <a:rPr lang="ru-RU" dirty="0"/>
              <a:t>Следовательно, АВЛ дерево высоты </a:t>
            </a:r>
            <a:r>
              <a:rPr lang="en-US" dirty="0"/>
              <a:t>h </a:t>
            </a:r>
            <a:r>
              <a:rPr lang="ru-RU" dirty="0"/>
              <a:t>содержит </a:t>
            </a:r>
            <a:r>
              <a:rPr lang="en-US" dirty="0"/>
              <a:t>&gt;= (3/2)</a:t>
            </a:r>
            <a:r>
              <a:rPr lang="en-US" baseline="30000" dirty="0"/>
              <a:t>h</a:t>
            </a:r>
            <a:r>
              <a:rPr lang="en-US" dirty="0"/>
              <a:t> -1 </a:t>
            </a:r>
            <a:r>
              <a:rPr lang="ru-RU" dirty="0"/>
              <a:t>вершин</a:t>
            </a:r>
          </a:p>
          <a:p>
            <a:pPr lvl="1"/>
            <a:r>
              <a:rPr lang="ru-RU" dirty="0"/>
              <a:t>Докажите по индукции, что </a:t>
            </a:r>
            <a:r>
              <a:rPr lang="en-US" dirty="0">
                <a:sym typeface="Symbol" panose="05050102010706020507" pitchFamily="18" charset="2"/>
              </a:rPr>
              <a:t></a:t>
            </a:r>
            <a:r>
              <a:rPr lang="ru-RU" dirty="0">
                <a:sym typeface="Symbol" panose="05050102010706020507" pitchFamily="18" charset="2"/>
              </a:rPr>
              <a:t>(</a:t>
            </a:r>
            <a:r>
              <a:rPr lang="en-US" dirty="0">
                <a:sym typeface="Symbol" panose="05050102010706020507" pitchFamily="18" charset="2"/>
              </a:rPr>
              <a:t>h)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&gt;= (3/2)</a:t>
            </a:r>
            <a:r>
              <a:rPr lang="en-US" baseline="30000" dirty="0">
                <a:sym typeface="Symbol" panose="05050102010706020507" pitchFamily="18" charset="2"/>
              </a:rPr>
              <a:t>h</a:t>
            </a:r>
            <a:r>
              <a:rPr lang="en-US" dirty="0">
                <a:sym typeface="Symbol" panose="05050102010706020507" pitchFamily="18" charset="2"/>
              </a:rPr>
              <a:t> </a:t>
            </a:r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>
                <a:solidFill>
                  <a:schemeClr val="bg1"/>
                </a:solidFill>
              </a:rPr>
              <a:t>log n</a:t>
            </a:r>
            <a:r>
              <a:rPr lang="ru-RU" dirty="0">
                <a:solidFill>
                  <a:schemeClr val="bg1"/>
                </a:solidFill>
              </a:rPr>
              <a:t>), где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число вершин в АВЛ дереве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94399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Минимальное число вершин в АВЛ дереве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N(h) </a:t>
            </a:r>
            <a:r>
              <a:rPr lang="ru-RU" dirty="0"/>
              <a:t>-- число вершин в самом маленьком АВЛ дереве высоты </a:t>
            </a:r>
            <a:r>
              <a:rPr lang="en-US" dirty="0"/>
              <a:t>h</a:t>
            </a:r>
          </a:p>
          <a:p>
            <a:r>
              <a:rPr lang="en-US" dirty="0"/>
              <a:t>N(h+2) = N(h+1) + N(h)</a:t>
            </a:r>
            <a:r>
              <a:rPr lang="ru-RU" dirty="0"/>
              <a:t> + 1,</a:t>
            </a:r>
            <a:r>
              <a:rPr lang="en-US" dirty="0"/>
              <a:t> </a:t>
            </a:r>
            <a:r>
              <a:rPr lang="ru-RU" dirty="0"/>
              <a:t>т.к. поддерево АВЛ дерева является АВЛ деревом</a:t>
            </a:r>
          </a:p>
          <a:p>
            <a:r>
              <a:rPr lang="ru-RU" dirty="0"/>
              <a:t>Тогда </a:t>
            </a:r>
            <a:r>
              <a:rPr lang="en-US" dirty="0"/>
              <a:t>N(h+2)</a:t>
            </a:r>
            <a:r>
              <a:rPr lang="ru-RU" dirty="0"/>
              <a:t> + 1</a:t>
            </a:r>
            <a:r>
              <a:rPr lang="en-US" dirty="0"/>
              <a:t> = N(h+1) </a:t>
            </a:r>
            <a:r>
              <a:rPr lang="ru-RU" dirty="0"/>
              <a:t>+ 1 </a:t>
            </a:r>
            <a:r>
              <a:rPr lang="en-US" dirty="0"/>
              <a:t>+ N(h)</a:t>
            </a:r>
            <a:r>
              <a:rPr lang="ru-RU" dirty="0"/>
              <a:t> + 1</a:t>
            </a:r>
            <a:endParaRPr lang="en-US" dirty="0"/>
          </a:p>
          <a:p>
            <a:r>
              <a:rPr lang="ru-RU" dirty="0"/>
              <a:t>Следовательно, </a:t>
            </a:r>
            <a:r>
              <a:rPr lang="en-US" dirty="0"/>
              <a:t>N(h) = </a:t>
            </a:r>
            <a:r>
              <a:rPr lang="en-US" dirty="0">
                <a:sym typeface="Symbol" panose="05050102010706020507" pitchFamily="18" charset="2"/>
              </a:rPr>
              <a:t></a:t>
            </a:r>
            <a:r>
              <a:rPr lang="ru-RU" dirty="0">
                <a:sym typeface="Symbol" panose="05050102010706020507" pitchFamily="18" charset="2"/>
              </a:rPr>
              <a:t>(</a:t>
            </a:r>
            <a:r>
              <a:rPr lang="en-US" dirty="0">
                <a:sym typeface="Symbol" panose="05050102010706020507" pitchFamily="18" charset="2"/>
              </a:rPr>
              <a:t>h) - 1 (</a:t>
            </a:r>
            <a:r>
              <a:rPr lang="ru-RU" dirty="0"/>
              <a:t>число Фибоначчи</a:t>
            </a:r>
            <a:r>
              <a:rPr lang="en-US" dirty="0"/>
              <a:t> </a:t>
            </a:r>
            <a:r>
              <a:rPr lang="ru-RU" dirty="0"/>
              <a:t>минус 1)</a:t>
            </a:r>
          </a:p>
          <a:p>
            <a:r>
              <a:rPr lang="ru-RU" dirty="0"/>
              <a:t>Следовательно, АВЛ дерево высоты </a:t>
            </a:r>
            <a:r>
              <a:rPr lang="en-US" dirty="0"/>
              <a:t>h </a:t>
            </a:r>
            <a:r>
              <a:rPr lang="ru-RU" dirty="0"/>
              <a:t>содержит </a:t>
            </a:r>
            <a:r>
              <a:rPr lang="en-US" dirty="0"/>
              <a:t>&gt;= (3/2)</a:t>
            </a:r>
            <a:r>
              <a:rPr lang="en-US" baseline="30000" dirty="0"/>
              <a:t>h</a:t>
            </a:r>
            <a:r>
              <a:rPr lang="en-US" dirty="0"/>
              <a:t> -1 </a:t>
            </a:r>
            <a:r>
              <a:rPr lang="ru-RU" dirty="0"/>
              <a:t>вершин</a:t>
            </a:r>
          </a:p>
          <a:p>
            <a:pPr lvl="1"/>
            <a:r>
              <a:rPr lang="ru-RU" dirty="0"/>
              <a:t>Докажите по индукции, что </a:t>
            </a:r>
            <a:r>
              <a:rPr lang="en-US" dirty="0">
                <a:sym typeface="Symbol" panose="05050102010706020507" pitchFamily="18" charset="2"/>
              </a:rPr>
              <a:t></a:t>
            </a:r>
            <a:r>
              <a:rPr lang="ru-RU" dirty="0">
                <a:sym typeface="Symbol" panose="05050102010706020507" pitchFamily="18" charset="2"/>
              </a:rPr>
              <a:t>(</a:t>
            </a:r>
            <a:r>
              <a:rPr lang="en-US" dirty="0">
                <a:sym typeface="Symbol" panose="05050102010706020507" pitchFamily="18" charset="2"/>
              </a:rPr>
              <a:t>h)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&gt;= (3/2)</a:t>
            </a:r>
            <a:r>
              <a:rPr lang="en-US" baseline="30000" dirty="0">
                <a:sym typeface="Symbol" panose="05050102010706020507" pitchFamily="18" charset="2"/>
              </a:rPr>
              <a:t>h</a:t>
            </a:r>
            <a:r>
              <a:rPr lang="en-US" dirty="0">
                <a:sym typeface="Symbol" panose="05050102010706020507" pitchFamily="18" charset="2"/>
              </a:rPr>
              <a:t> </a:t>
            </a:r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r>
              <a:rPr lang="ru-RU" dirty="0"/>
              <a:t>Следовательно, поиск и вставка вершины занимают О(</a:t>
            </a:r>
            <a:r>
              <a:rPr lang="en-US" dirty="0"/>
              <a:t>log n</a:t>
            </a:r>
            <a:r>
              <a:rPr lang="ru-RU" dirty="0"/>
              <a:t>), где </a:t>
            </a:r>
            <a:r>
              <a:rPr lang="en-US" dirty="0"/>
              <a:t>n </a:t>
            </a:r>
            <a:r>
              <a:rPr lang="ru-RU" dirty="0"/>
              <a:t>число вершин в АВЛ дереве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03197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вершины в АВЛ дерево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АВЛ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дерево Вставить(значение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а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АВЛ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дерево д)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если д – пустое дерево,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АВЛ дерево(а, пустое дерево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 пустое дерево)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пусть х, л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–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корень, левое и правое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поддеревья 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если а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 &lt;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х,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	дд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АВЛ дерево(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, Вставить(а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л)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) 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	дд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АВЛ дерево(х, л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	Сбалансировать(дд)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вернуть 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173</a:t>
            </a:fld>
            <a:endParaRPr lang="ru-RU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вершины в АВЛ дерево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Вставить(значение а, АВЛ дерево д)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АВЛ дерево(а, пустое дерево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пусть х, л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корень, левое и правое поддеревья д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если 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&lt;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= АВЛ дерево(х, Вставить(а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л)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 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= АВЛ дерево(х, л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Сбалансировать(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45390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вершины в АВЛ дерево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Вставить(значение а, АВЛ дерево д)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вернуть АВЛ дерево(а, пустое дерево</a:t>
            </a:r>
            <a:r>
              <a:rPr lang="en-US" sz="2400" dirty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пусть х, л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корень, левое и правое поддеревья д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если 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&lt;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= АВЛ дерево(х, Вставить(а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л)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 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= АВЛ дерево(х, л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Сбалансировать(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53465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вершины в АВЛ дерево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Вставить(значение а, АВЛ дерево д)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вернуть АВЛ дерево(а, пустое дерево</a:t>
            </a:r>
            <a:r>
              <a:rPr lang="en-US" sz="2400" dirty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пусть х, л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п</a:t>
            </a:r>
            <a:r>
              <a:rPr lang="en-US" sz="2400" dirty="0">
                <a:cs typeface="Times New Roman" pitchFamily="18" charset="0"/>
              </a:rPr>
              <a:t> – </a:t>
            </a:r>
            <a:r>
              <a:rPr lang="ru-RU" sz="2400" dirty="0">
                <a:cs typeface="Times New Roman" pitchFamily="18" charset="0"/>
              </a:rPr>
              <a:t>корень, левое и правое поддеревья д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если 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&lt;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= АВЛ дерево(х, Вставить(а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л)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 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= АВЛ дерево(х, л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Сбалансировать(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0579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вершины в АВЛ дерево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Вставить(значение а, АВЛ дерево д)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вернуть АВЛ дерево(а, пустое дерево</a:t>
            </a:r>
            <a:r>
              <a:rPr lang="en-US" sz="2400" dirty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пусть х, л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п</a:t>
            </a:r>
            <a:r>
              <a:rPr lang="en-US" sz="2400" dirty="0">
                <a:cs typeface="Times New Roman" pitchFamily="18" charset="0"/>
              </a:rPr>
              <a:t> – </a:t>
            </a:r>
            <a:r>
              <a:rPr lang="ru-RU" sz="2400" dirty="0">
                <a:cs typeface="Times New Roman" pitchFamily="18" charset="0"/>
              </a:rPr>
              <a:t>корень, левое и правое поддеревья д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если а</a:t>
            </a:r>
            <a:r>
              <a:rPr lang="en-US" sz="2400" dirty="0">
                <a:cs typeface="Times New Roman" pitchFamily="18" charset="0"/>
              </a:rPr>
              <a:t> &lt; </a:t>
            </a:r>
            <a:r>
              <a:rPr lang="ru-RU" sz="2400" dirty="0"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	</a:t>
            </a:r>
            <a:r>
              <a:rPr lang="ru-RU" sz="2400" dirty="0" err="1">
                <a:cs typeface="Times New Roman" pitchFamily="18" charset="0"/>
              </a:rPr>
              <a:t>дд</a:t>
            </a:r>
            <a:r>
              <a:rPr lang="ru-RU" sz="2400" dirty="0">
                <a:cs typeface="Times New Roman" pitchFamily="18" charset="0"/>
              </a:rPr>
              <a:t> = АВЛ дерево(х, Вставить(а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л)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п</a:t>
            </a:r>
            <a:r>
              <a:rPr lang="en-US" sz="2400" dirty="0">
                <a:cs typeface="Times New Roman" pitchFamily="18" charset="0"/>
              </a:rPr>
              <a:t>) 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= АВЛ дерево(х, л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Сбалансировать(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00338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вершины в АВЛ дерево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Вставить(значение а, АВЛ дерево д)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вернуть АВЛ дерево(а, пустое дерево</a:t>
            </a:r>
            <a:r>
              <a:rPr lang="en-US" sz="2400" dirty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пусть х, л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п</a:t>
            </a:r>
            <a:r>
              <a:rPr lang="en-US" sz="2400" dirty="0">
                <a:cs typeface="Times New Roman" pitchFamily="18" charset="0"/>
              </a:rPr>
              <a:t> – </a:t>
            </a:r>
            <a:r>
              <a:rPr lang="ru-RU" sz="2400" dirty="0">
                <a:cs typeface="Times New Roman" pitchFamily="18" charset="0"/>
              </a:rPr>
              <a:t>корень, левое и правое поддеревья д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если а</a:t>
            </a:r>
            <a:r>
              <a:rPr lang="en-US" sz="2400" dirty="0">
                <a:cs typeface="Times New Roman" pitchFamily="18" charset="0"/>
              </a:rPr>
              <a:t> &lt; </a:t>
            </a:r>
            <a:r>
              <a:rPr lang="ru-RU" sz="2400" dirty="0"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	</a:t>
            </a:r>
            <a:r>
              <a:rPr lang="ru-RU" sz="2400" dirty="0" err="1">
                <a:cs typeface="Times New Roman" pitchFamily="18" charset="0"/>
              </a:rPr>
              <a:t>дд</a:t>
            </a:r>
            <a:r>
              <a:rPr lang="ru-RU" sz="2400" dirty="0">
                <a:cs typeface="Times New Roman" pitchFamily="18" charset="0"/>
              </a:rPr>
              <a:t> = АВЛ дерево(х, Вставить(а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л)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п</a:t>
            </a:r>
            <a:r>
              <a:rPr lang="en-US" sz="2400" dirty="0">
                <a:cs typeface="Times New Roman" pitchFamily="18" charset="0"/>
              </a:rPr>
              <a:t>) 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	</a:t>
            </a:r>
            <a:r>
              <a:rPr lang="ru-RU" sz="2400" dirty="0" err="1">
                <a:cs typeface="Times New Roman" pitchFamily="18" charset="0"/>
              </a:rPr>
              <a:t>дд</a:t>
            </a:r>
            <a:r>
              <a:rPr lang="ru-RU" sz="2400" dirty="0">
                <a:cs typeface="Times New Roman" pitchFamily="18" charset="0"/>
              </a:rPr>
              <a:t> = АВЛ дерево(х, л</a:t>
            </a:r>
            <a:r>
              <a:rPr lang="en-US" sz="2400" dirty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Вставить(а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п</a:t>
            </a:r>
            <a:r>
              <a:rPr lang="en-US" sz="2400" dirty="0">
                <a:cs typeface="Times New Roman" pitchFamily="18" charset="0"/>
              </a:rPr>
              <a:t>))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Сбалансировать(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6161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вершины в АВЛ дерево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Вставить(значение а, АВЛ дерево д)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вернуть АВЛ дерево(а, пустое дерево</a:t>
            </a:r>
            <a:r>
              <a:rPr lang="en-US" sz="2400" dirty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пусть х, л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п</a:t>
            </a:r>
            <a:r>
              <a:rPr lang="en-US" sz="2400" dirty="0">
                <a:cs typeface="Times New Roman" pitchFamily="18" charset="0"/>
              </a:rPr>
              <a:t> – </a:t>
            </a:r>
            <a:r>
              <a:rPr lang="ru-RU" sz="2400" dirty="0">
                <a:cs typeface="Times New Roman" pitchFamily="18" charset="0"/>
              </a:rPr>
              <a:t>корень, левое и правое поддеревья д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если а</a:t>
            </a:r>
            <a:r>
              <a:rPr lang="en-US" sz="2400" dirty="0">
                <a:cs typeface="Times New Roman" pitchFamily="18" charset="0"/>
              </a:rPr>
              <a:t> &lt; </a:t>
            </a:r>
            <a:r>
              <a:rPr lang="ru-RU" sz="2400" dirty="0"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	</a:t>
            </a:r>
            <a:r>
              <a:rPr lang="ru-RU" sz="2400" dirty="0" err="1">
                <a:cs typeface="Times New Roman" pitchFamily="18" charset="0"/>
              </a:rPr>
              <a:t>дд</a:t>
            </a:r>
            <a:r>
              <a:rPr lang="ru-RU" sz="2400" dirty="0">
                <a:cs typeface="Times New Roman" pitchFamily="18" charset="0"/>
              </a:rPr>
              <a:t> = АВЛ дерево(х, Вставить(а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л)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п</a:t>
            </a:r>
            <a:r>
              <a:rPr lang="en-US" sz="2400" dirty="0">
                <a:cs typeface="Times New Roman" pitchFamily="18" charset="0"/>
              </a:rPr>
              <a:t>) 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	</a:t>
            </a:r>
            <a:r>
              <a:rPr lang="ru-RU" sz="2400" dirty="0" err="1">
                <a:cs typeface="Times New Roman" pitchFamily="18" charset="0"/>
              </a:rPr>
              <a:t>дд</a:t>
            </a:r>
            <a:r>
              <a:rPr lang="ru-RU" sz="2400" dirty="0">
                <a:cs typeface="Times New Roman" pitchFamily="18" charset="0"/>
              </a:rPr>
              <a:t> = АВЛ дерево(х, л</a:t>
            </a:r>
            <a:r>
              <a:rPr lang="en-US" sz="2400" dirty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Вставить(а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п</a:t>
            </a:r>
            <a:r>
              <a:rPr lang="en-US" sz="2400" dirty="0">
                <a:cs typeface="Times New Roman" pitchFamily="18" charset="0"/>
              </a:rPr>
              <a:t>))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Сбалансировать(</a:t>
            </a:r>
            <a:r>
              <a:rPr lang="ru-RU" sz="2400" dirty="0" err="1">
                <a:cs typeface="Times New Roman" pitchFamily="18" charset="0"/>
              </a:rPr>
              <a:t>дд</a:t>
            </a:r>
            <a:r>
              <a:rPr lang="ru-RU" sz="2400" dirty="0">
                <a:cs typeface="Times New Roman" pitchFamily="18" charset="0"/>
              </a:rPr>
              <a:t>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вернуть 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97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en-US" dirty="0"/>
              <a:t>XML </a:t>
            </a:r>
            <a:r>
              <a:rPr lang="ru-RU" dirty="0"/>
              <a:t>документа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2345"/>
            <a:ext cx="10972800" cy="43016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253420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вершины в АВЛ дерево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</a:t>
            </a:r>
            <a:r>
              <a:rPr lang="ru-RU" sz="2400">
                <a:cs typeface="Times New Roman" pitchFamily="18" charset="0"/>
              </a:rPr>
              <a:t>дерево Вставить(значение </a:t>
            </a:r>
            <a:r>
              <a:rPr lang="ru-RU" sz="2400" dirty="0">
                <a:cs typeface="Times New Roman" pitchFamily="18" charset="0"/>
              </a:rPr>
              <a:t>а</a:t>
            </a:r>
            <a:r>
              <a:rPr lang="ru-RU" sz="240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АВЛ </a:t>
            </a:r>
            <a:r>
              <a:rPr lang="ru-RU" sz="2400">
                <a:cs typeface="Times New Roman" pitchFamily="18" charset="0"/>
              </a:rPr>
              <a:t>дерево 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>
                <a:cs typeface="Times New Roman" pitchFamily="18" charset="0"/>
              </a:rPr>
              <a:t>если д – пустое дерево, </a:t>
            </a:r>
            <a:r>
              <a:rPr lang="ru-RU" sz="2400" dirty="0"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вернуть </a:t>
            </a:r>
            <a:r>
              <a:rPr lang="ru-RU" sz="2400">
                <a:cs typeface="Times New Roman" pitchFamily="18" charset="0"/>
              </a:rPr>
              <a:t>АВЛ дерево(а, пустое дерево</a:t>
            </a:r>
            <a:r>
              <a:rPr lang="en-US" sz="2400">
                <a:cs typeface="Times New Roman" pitchFamily="18" charset="0"/>
              </a:rPr>
              <a:t>,</a:t>
            </a:r>
            <a:r>
              <a:rPr lang="ru-RU" sz="2400">
                <a:cs typeface="Times New Roman" pitchFamily="18" charset="0"/>
              </a:rPr>
              <a:t> пустое дерево)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>
                <a:cs typeface="Times New Roman" pitchFamily="18" charset="0"/>
              </a:rPr>
              <a:t>пусть х, л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ru-RU" sz="2400">
                <a:cs typeface="Times New Roman" pitchFamily="18" charset="0"/>
              </a:rPr>
              <a:t>п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– </a:t>
            </a:r>
            <a:r>
              <a:rPr lang="ru-RU" sz="2400" dirty="0">
                <a:cs typeface="Times New Roman" pitchFamily="18" charset="0"/>
              </a:rPr>
              <a:t>корень, левое и правое </a:t>
            </a:r>
            <a:r>
              <a:rPr lang="ru-RU" sz="2400">
                <a:cs typeface="Times New Roman" pitchFamily="18" charset="0"/>
              </a:rPr>
              <a:t>поддеревья д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>
                <a:cs typeface="Times New Roman" pitchFamily="18" charset="0"/>
              </a:rPr>
              <a:t>если а</a:t>
            </a:r>
            <a:r>
              <a:rPr lang="en-US" sz="2400">
                <a:cs typeface="Times New Roman" pitchFamily="18" charset="0"/>
              </a:rPr>
              <a:t> &lt; </a:t>
            </a:r>
            <a:r>
              <a:rPr lang="ru-RU" sz="2400">
                <a:cs typeface="Times New Roman" pitchFamily="18" charset="0"/>
              </a:rPr>
              <a:t>х, </a:t>
            </a:r>
            <a:r>
              <a:rPr lang="ru-RU" sz="2400" dirty="0"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>
                <a:cs typeface="Times New Roman" pitchFamily="18" charset="0"/>
              </a:rPr>
              <a:t>	дд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>
                <a:cs typeface="Times New Roman" pitchFamily="18" charset="0"/>
              </a:rPr>
              <a:t>АВЛ дерево(</a:t>
            </a:r>
            <a:r>
              <a:rPr lang="ru-RU" sz="2400" dirty="0">
                <a:cs typeface="Times New Roman" pitchFamily="18" charset="0"/>
              </a:rPr>
              <a:t>х</a:t>
            </a:r>
            <a:r>
              <a:rPr lang="ru-RU" sz="2400">
                <a:cs typeface="Times New Roman" pitchFamily="18" charset="0"/>
              </a:rPr>
              <a:t>, Вставить(а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ru-RU" sz="2400">
                <a:cs typeface="Times New Roman" pitchFamily="18" charset="0"/>
              </a:rPr>
              <a:t>л)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ru-RU" sz="2400">
                <a:cs typeface="Times New Roman" pitchFamily="18" charset="0"/>
              </a:rPr>
              <a:t>п</a:t>
            </a:r>
            <a:r>
              <a:rPr lang="en-US" sz="2400">
                <a:cs typeface="Times New Roman" pitchFamily="18" charset="0"/>
              </a:rPr>
              <a:t>) 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>
                <a:cs typeface="Times New Roman" pitchFamily="18" charset="0"/>
              </a:rPr>
              <a:t>	дд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>
                <a:cs typeface="Times New Roman" pitchFamily="18" charset="0"/>
              </a:rPr>
              <a:t>АВЛ дерево(х, л</a:t>
            </a:r>
            <a:r>
              <a:rPr lang="en-US" sz="2400">
                <a:cs typeface="Times New Roman" pitchFamily="18" charset="0"/>
              </a:rPr>
              <a:t>,</a:t>
            </a:r>
            <a:r>
              <a:rPr lang="ru-RU" sz="2400">
                <a:cs typeface="Times New Roman" pitchFamily="18" charset="0"/>
              </a:rPr>
              <a:t> Вставить(а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ru-RU" sz="2400">
                <a:cs typeface="Times New Roman" pitchFamily="18" charset="0"/>
              </a:rPr>
              <a:t>п</a:t>
            </a:r>
            <a:r>
              <a:rPr lang="en-US" sz="2400">
                <a:cs typeface="Times New Roman" pitchFamily="18" charset="0"/>
              </a:rPr>
              <a:t>))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>
                <a:cs typeface="Times New Roman" pitchFamily="18" charset="0"/>
              </a:rPr>
              <a:t>	Сбалансировать(дд)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>
                <a:cs typeface="Times New Roman" pitchFamily="18" charset="0"/>
              </a:rPr>
              <a:t>вернуть дд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4812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Балансировка после вставки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>
                <a:cs typeface="Times New Roman" pitchFamily="18" charset="0"/>
              </a:rPr>
              <a:t>Высота дд 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>
                <a:cs typeface="Times New Roman" pitchFamily="18" charset="0"/>
              </a:rPr>
              <a:t>высота д </a:t>
            </a:r>
            <a:r>
              <a:rPr lang="ru-RU" sz="2600" dirty="0">
                <a:cs typeface="Times New Roman" pitchFamily="18" charset="0"/>
              </a:rPr>
              <a:t>==</a:t>
            </a:r>
            <a:r>
              <a:rPr lang="en-US" sz="2600">
                <a:cs typeface="Times New Roman" pitchFamily="18" charset="0"/>
              </a:rPr>
              <a:t>&gt;</a:t>
            </a:r>
            <a:r>
              <a:rPr lang="ru-RU" sz="2600">
                <a:cs typeface="Times New Roman" pitchFamily="18" charset="0"/>
              </a:rPr>
              <a:t> дд </a:t>
            </a:r>
            <a:r>
              <a:rPr lang="ru-RU" sz="2600" dirty="0">
                <a:cs typeface="Times New Roman" pitchFamily="18" charset="0"/>
              </a:rPr>
              <a:t>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>
                <a:cs typeface="Times New Roman" pitchFamily="18" charset="0"/>
              </a:rPr>
              <a:t>Высота дд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>
                <a:cs typeface="Times New Roman" pitchFamily="18" charset="0"/>
              </a:rPr>
              <a:t>высота д</a:t>
            </a:r>
            <a:r>
              <a:rPr lang="en-US" sz="260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+ 1 </a:t>
            </a:r>
            <a:r>
              <a:rPr lang="ru-RU" sz="2600">
                <a:cs typeface="Times New Roman" pitchFamily="18" charset="0"/>
              </a:rPr>
              <a:t>и а </a:t>
            </a:r>
            <a:r>
              <a:rPr lang="en-US" sz="2600">
                <a:cs typeface="Times New Roman" pitchFamily="18" charset="0"/>
              </a:rPr>
              <a:t>&lt; </a:t>
            </a:r>
            <a:r>
              <a:rPr lang="ru-RU" sz="260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>
                <a:cs typeface="Times New Roman" pitchFamily="18" charset="0"/>
              </a:rPr>
              <a:t>=</a:t>
            </a:r>
            <a:r>
              <a:rPr lang="en-US" sz="2800">
                <a:cs typeface="Times New Roman" pitchFamily="18" charset="0"/>
              </a:rPr>
              <a:t> h</a:t>
            </a:r>
            <a:r>
              <a:rPr lang="ru-RU" sz="2800" baseline="-25000">
                <a:cs typeface="Times New Roman" pitchFamily="18" charset="0"/>
              </a:rPr>
              <a:t>п</a:t>
            </a:r>
            <a:r>
              <a:rPr lang="ru-RU" sz="2800" baseline="-25000" dirty="0"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>
                <a:cs typeface="Times New Roman" pitchFamily="18" charset="0"/>
              </a:rPr>
              <a:t>&gt;</a:t>
            </a:r>
            <a:r>
              <a:rPr lang="ru-RU" sz="2800">
                <a:cs typeface="Times New Roman" pitchFamily="18" charset="0"/>
              </a:rPr>
              <a:t> дд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&lt; 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dirty="0">
                <a:cs typeface="Times New Roman" pitchFamily="18" charset="0"/>
              </a:rPr>
              <a:t>	==</a:t>
            </a:r>
            <a:r>
              <a:rPr lang="en-US" sz="2800">
                <a:cs typeface="Times New Roman" pitchFamily="18" charset="0"/>
              </a:rPr>
              <a:t>&gt;</a:t>
            </a:r>
            <a:r>
              <a:rPr lang="ru-RU" sz="2800">
                <a:cs typeface="Times New Roman" pitchFamily="18" charset="0"/>
              </a:rPr>
              <a:t> дд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&gt; 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>
                <a:cs typeface="Times New Roman" pitchFamily="18" charset="0"/>
              </a:rPr>
              <a:t>&gt;</a:t>
            </a:r>
            <a:r>
              <a:rPr lang="ru-RU" sz="2800">
                <a:cs typeface="Times New Roman" pitchFamily="18" charset="0"/>
              </a:rPr>
              <a:t> дд </a:t>
            </a:r>
            <a:r>
              <a:rPr lang="ru-RU" sz="2800" u="sng">
                <a:cs typeface="Times New Roman" pitchFamily="18" charset="0"/>
              </a:rPr>
              <a:t>   </a:t>
            </a:r>
            <a:r>
              <a:rPr lang="ru-RU" sz="2800" u="sng" dirty="0">
                <a:cs typeface="Times New Roman" pitchFamily="18" charset="0"/>
              </a:rPr>
              <a:t>НЕ   </a:t>
            </a:r>
            <a:r>
              <a:rPr lang="ru-RU" sz="2800" dirty="0">
                <a:cs typeface="Times New Roman" pitchFamily="18" charset="0"/>
              </a:rPr>
              <a:t> 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cs typeface="Times New Roman" pitchFamily="18" charset="0"/>
              </a:rPr>
              <a:t>Что делать, </a:t>
            </a:r>
            <a:r>
              <a:rPr lang="ru-RU" sz="2800">
                <a:cs typeface="Times New Roman" pitchFamily="18" charset="0"/>
              </a:rPr>
              <a:t>если а </a:t>
            </a:r>
            <a:r>
              <a:rPr lang="en-US" sz="2800">
                <a:cs typeface="Times New Roman" pitchFamily="18" charset="0"/>
              </a:rPr>
              <a:t>&gt; </a:t>
            </a:r>
            <a:r>
              <a:rPr lang="ru-RU" sz="2800">
                <a:cs typeface="Times New Roman" pitchFamily="18" charset="0"/>
              </a:rPr>
              <a:t>х?</a:t>
            </a:r>
            <a:endParaRPr lang="ru-RU" sz="2800" dirty="0"/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л</a:t>
              </a: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п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79376" y="1556792"/>
            <a:ext cx="11161240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181</a:t>
            </a:fld>
            <a:endParaRPr lang="ru-RU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Балансировка после вставки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д 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Высота </a:t>
            </a:r>
            <a:r>
              <a:rPr lang="ru-RU" sz="26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en-US" sz="26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высота д</a:t>
            </a:r>
            <a:r>
              <a:rPr lang="en-US" sz="2600" dirty="0">
                <a:solidFill>
                  <a:schemeClr val="bg1"/>
                </a:solidFill>
                <a:cs typeface="Times New Roman" pitchFamily="18" charset="0"/>
              </a:rPr>
              <a:t> + 1 </a:t>
            </a: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и а </a:t>
            </a:r>
            <a:r>
              <a:rPr lang="en-US" sz="2600" dirty="0">
                <a:solidFill>
                  <a:schemeClr val="bg1"/>
                </a:solidFill>
                <a:cs typeface="Times New Roman" pitchFamily="18" charset="0"/>
              </a:rPr>
              <a:t>&lt; </a:t>
            </a: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х</a:t>
            </a:r>
            <a:endParaRPr lang="ru-RU" sz="28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 h</a:t>
            </a:r>
            <a:r>
              <a:rPr lang="ru-RU" sz="2800" baseline="-25000" dirty="0">
                <a:solidFill>
                  <a:schemeClr val="bg1"/>
                </a:solidFill>
                <a:cs typeface="Times New Roman" pitchFamily="18" charset="0"/>
              </a:rPr>
              <a:t>п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&lt; 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	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   НЕ  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л</a:t>
              </a: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п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040216" y="1556792"/>
            <a:ext cx="3600400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64402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Балансировка после вставки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д 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д</a:t>
            </a:r>
            <a:r>
              <a:rPr lang="en-US" sz="2600" dirty="0">
                <a:cs typeface="Times New Roman" pitchFamily="18" charset="0"/>
              </a:rPr>
              <a:t> + 1 </a:t>
            </a:r>
            <a:r>
              <a:rPr lang="ru-RU" sz="2600" dirty="0">
                <a:cs typeface="Times New Roman" pitchFamily="18" charset="0"/>
              </a:rPr>
              <a:t>и 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 h</a:t>
            </a:r>
            <a:r>
              <a:rPr lang="ru-RU" sz="2800" baseline="-25000" dirty="0">
                <a:solidFill>
                  <a:schemeClr val="bg1"/>
                </a:solidFill>
                <a:cs typeface="Times New Roman" pitchFamily="18" charset="0"/>
              </a:rPr>
              <a:t>п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&lt; 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	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   НЕ  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л</a:t>
              </a: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п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19831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Балансировка после вставки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д 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д</a:t>
            </a:r>
            <a:r>
              <a:rPr lang="en-US" sz="2600" dirty="0">
                <a:cs typeface="Times New Roman" pitchFamily="18" charset="0"/>
              </a:rPr>
              <a:t> + 1 </a:t>
            </a:r>
            <a:r>
              <a:rPr lang="ru-RU" sz="2600" dirty="0">
                <a:cs typeface="Times New Roman" pitchFamily="18" charset="0"/>
              </a:rPr>
              <a:t>и 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=</a:t>
            </a:r>
            <a:r>
              <a:rPr lang="en-US" sz="2800" dirty="0">
                <a:cs typeface="Times New Roman" pitchFamily="18" charset="0"/>
              </a:rPr>
              <a:t> h</a:t>
            </a:r>
            <a:r>
              <a:rPr lang="ru-RU" sz="2800" baseline="-25000" dirty="0">
                <a:cs typeface="Times New Roman" pitchFamily="18" charset="0"/>
              </a:rPr>
              <a:t>п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>
                <a:cs typeface="Times New Roman" pitchFamily="18" charset="0"/>
              </a:rPr>
              <a:t>дд</a:t>
            </a:r>
            <a:r>
              <a:rPr lang="ru-RU" sz="2800" dirty="0">
                <a:cs typeface="Times New Roman" pitchFamily="18" charset="0"/>
              </a:rPr>
              <a:t> 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&lt; 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	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   НЕ  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л</a:t>
              </a: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п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9661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Балансировка после вставки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д 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д</a:t>
            </a:r>
            <a:r>
              <a:rPr lang="en-US" sz="2600" dirty="0">
                <a:cs typeface="Times New Roman" pitchFamily="18" charset="0"/>
              </a:rPr>
              <a:t> + 1 </a:t>
            </a:r>
            <a:r>
              <a:rPr lang="ru-RU" sz="2600" dirty="0">
                <a:cs typeface="Times New Roman" pitchFamily="18" charset="0"/>
              </a:rPr>
              <a:t>и 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=</a:t>
            </a:r>
            <a:r>
              <a:rPr lang="en-US" sz="2800" dirty="0">
                <a:cs typeface="Times New Roman" pitchFamily="18" charset="0"/>
              </a:rPr>
              <a:t> h</a:t>
            </a:r>
            <a:r>
              <a:rPr lang="ru-RU" sz="2800" baseline="-25000" dirty="0">
                <a:cs typeface="Times New Roman" pitchFamily="18" charset="0"/>
              </a:rPr>
              <a:t>п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>
                <a:cs typeface="Times New Roman" pitchFamily="18" charset="0"/>
              </a:rPr>
              <a:t>дд</a:t>
            </a:r>
            <a:r>
              <a:rPr lang="ru-RU" sz="2800" dirty="0">
                <a:cs typeface="Times New Roman" pitchFamily="18" charset="0"/>
              </a:rPr>
              <a:t> 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&lt; 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dirty="0">
                <a:cs typeface="Times New Roman" pitchFamily="18" charset="0"/>
              </a:rPr>
              <a:t>	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>
                <a:cs typeface="Times New Roman" pitchFamily="18" charset="0"/>
              </a:rPr>
              <a:t>дд</a:t>
            </a:r>
            <a:r>
              <a:rPr lang="ru-RU" sz="2800" dirty="0">
                <a:cs typeface="Times New Roman" pitchFamily="18" charset="0"/>
              </a:rPr>
              <a:t> 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   НЕ  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л</a:t>
              </a: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п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29444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Балансировка после вставки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д 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д</a:t>
            </a:r>
            <a:r>
              <a:rPr lang="en-US" sz="2600" dirty="0">
                <a:cs typeface="Times New Roman" pitchFamily="18" charset="0"/>
              </a:rPr>
              <a:t> + 1 </a:t>
            </a:r>
            <a:r>
              <a:rPr lang="ru-RU" sz="2600" dirty="0">
                <a:cs typeface="Times New Roman" pitchFamily="18" charset="0"/>
              </a:rPr>
              <a:t>и 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=</a:t>
            </a:r>
            <a:r>
              <a:rPr lang="en-US" sz="2800" dirty="0">
                <a:cs typeface="Times New Roman" pitchFamily="18" charset="0"/>
              </a:rPr>
              <a:t> h</a:t>
            </a:r>
            <a:r>
              <a:rPr lang="ru-RU" sz="2800" baseline="-25000" dirty="0">
                <a:cs typeface="Times New Roman" pitchFamily="18" charset="0"/>
              </a:rPr>
              <a:t>п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>
                <a:cs typeface="Times New Roman" pitchFamily="18" charset="0"/>
              </a:rPr>
              <a:t>дд</a:t>
            </a:r>
            <a:r>
              <a:rPr lang="ru-RU" sz="2800" dirty="0">
                <a:cs typeface="Times New Roman" pitchFamily="18" charset="0"/>
              </a:rPr>
              <a:t> 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&lt; 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dirty="0">
                <a:cs typeface="Times New Roman" pitchFamily="18" charset="0"/>
              </a:rPr>
              <a:t>	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>
                <a:cs typeface="Times New Roman" pitchFamily="18" charset="0"/>
              </a:rPr>
              <a:t>дд</a:t>
            </a:r>
            <a:r>
              <a:rPr lang="ru-RU" sz="2800" dirty="0">
                <a:cs typeface="Times New Roman" pitchFamily="18" charset="0"/>
              </a:rPr>
              <a:t> 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&gt; 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>
                <a:cs typeface="Times New Roman" pitchFamily="18" charset="0"/>
              </a:rPr>
              <a:t>дд</a:t>
            </a:r>
            <a:r>
              <a:rPr lang="ru-RU" sz="2800" dirty="0">
                <a:cs typeface="Times New Roman" pitchFamily="18" charset="0"/>
              </a:rPr>
              <a:t> НЕ 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л</a:t>
              </a: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п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86818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Балансировка после вставки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д 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д</a:t>
            </a:r>
            <a:r>
              <a:rPr lang="en-US" sz="2600" dirty="0">
                <a:cs typeface="Times New Roman" pitchFamily="18" charset="0"/>
              </a:rPr>
              <a:t> + 1 </a:t>
            </a:r>
            <a:r>
              <a:rPr lang="ru-RU" sz="2600" dirty="0">
                <a:cs typeface="Times New Roman" pitchFamily="18" charset="0"/>
              </a:rPr>
              <a:t>и 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=</a:t>
            </a:r>
            <a:r>
              <a:rPr lang="en-US" sz="2800" dirty="0">
                <a:cs typeface="Times New Roman" pitchFamily="18" charset="0"/>
              </a:rPr>
              <a:t> h</a:t>
            </a:r>
            <a:r>
              <a:rPr lang="ru-RU" sz="2800" baseline="-25000" dirty="0">
                <a:cs typeface="Times New Roman" pitchFamily="18" charset="0"/>
              </a:rPr>
              <a:t>п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>
                <a:cs typeface="Times New Roman" pitchFamily="18" charset="0"/>
              </a:rPr>
              <a:t>дд</a:t>
            </a:r>
            <a:r>
              <a:rPr lang="ru-RU" sz="2800" dirty="0">
                <a:cs typeface="Times New Roman" pitchFamily="18" charset="0"/>
              </a:rPr>
              <a:t> 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&lt; 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dirty="0">
                <a:cs typeface="Times New Roman" pitchFamily="18" charset="0"/>
              </a:rPr>
              <a:t>	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>
                <a:cs typeface="Times New Roman" pitchFamily="18" charset="0"/>
              </a:rPr>
              <a:t>дд</a:t>
            </a:r>
            <a:r>
              <a:rPr lang="ru-RU" sz="2800" dirty="0">
                <a:cs typeface="Times New Roman" pitchFamily="18" charset="0"/>
              </a:rPr>
              <a:t> 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&gt; 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>
                <a:cs typeface="Times New Roman" pitchFamily="18" charset="0"/>
              </a:rPr>
              <a:t>дд</a:t>
            </a:r>
            <a:r>
              <a:rPr lang="ru-RU" sz="2800" dirty="0">
                <a:cs typeface="Times New Roman" pitchFamily="18" charset="0"/>
              </a:rPr>
              <a:t> НЕ 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cs typeface="Times New Roman" pitchFamily="18" charset="0"/>
              </a:rPr>
              <a:t>Что делать, если а </a:t>
            </a:r>
            <a:r>
              <a:rPr lang="en-US" sz="2800" dirty="0">
                <a:cs typeface="Times New Roman" pitchFamily="18" charset="0"/>
              </a:rPr>
              <a:t>&gt; </a:t>
            </a:r>
            <a:r>
              <a:rPr lang="ru-RU" sz="2800" dirty="0">
                <a:cs typeface="Times New Roman" pitchFamily="18" charset="0"/>
              </a:rPr>
              <a:t>х?</a:t>
            </a:r>
            <a:endParaRPr lang="ru-RU" sz="2800" dirty="0"/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л</a:t>
              </a: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п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26298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левой-левой ветки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/>
          </a:p>
          <a:p>
            <a:r>
              <a:rPr lang="ru-RU" dirty="0"/>
              <a:t>Почему ДДП переходит в ДДП?</a:t>
            </a:r>
            <a:endParaRPr lang="en-US" dirty="0"/>
          </a:p>
          <a:p>
            <a:pPr lvl="1"/>
            <a:r>
              <a:rPr lang="ru-RU" dirty="0"/>
              <a:t>Порядок до поворота 1 </a:t>
            </a:r>
            <a:r>
              <a:rPr lang="en-US" dirty="0"/>
              <a:t>A 2 B 3</a:t>
            </a:r>
          </a:p>
          <a:p>
            <a:pPr lvl="1"/>
            <a:r>
              <a:rPr lang="ru-RU" dirty="0"/>
              <a:t>Порядок после поворота 1 </a:t>
            </a:r>
            <a:r>
              <a:rPr lang="en-US" dirty="0"/>
              <a:t>A 2 B 3</a:t>
            </a:r>
            <a:endParaRPr lang="ru-RU" dirty="0"/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9376" y="1484784"/>
            <a:ext cx="11161240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188</a:t>
            </a:fld>
            <a:endParaRPr lang="ru-RU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левой-левой ветки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Почему ДДП переходит в ДДП?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до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9376" y="1484784"/>
            <a:ext cx="5718224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7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многомерных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ближайших соседей</a:t>
            </a:r>
          </a:p>
          <a:p>
            <a:pPr lvl="1"/>
            <a:r>
              <a:rPr lang="ru-RU" dirty="0"/>
              <a:t>Вычислительная геометрия</a:t>
            </a:r>
          </a:p>
          <a:p>
            <a:pPr lvl="1"/>
            <a:r>
              <a:rPr lang="ru-RU" dirty="0"/>
              <a:t>Машинное обучение – классификация наблюдений и т.п.</a:t>
            </a:r>
          </a:p>
          <a:p>
            <a:pPr lvl="2"/>
            <a:r>
              <a:rPr lang="ru-RU" dirty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/>
              <a:t>Моделирование движения </a:t>
            </a:r>
            <a:r>
              <a:rPr lang="en-US" dirty="0"/>
              <a:t>N </a:t>
            </a:r>
            <a:r>
              <a:rPr lang="ru-RU" dirty="0"/>
              <a:t>тел под действием гравитации</a:t>
            </a:r>
          </a:p>
          <a:p>
            <a:pPr lvl="1"/>
            <a:r>
              <a:rPr lang="en-US" dirty="0">
                <a:hlinkClick r:id="rId2"/>
              </a:rPr>
              <a:t>https://en.wikipedia.org/wiki/Nearest_neighbor_search</a:t>
            </a:r>
            <a:r>
              <a:rPr lang="ru-RU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для 2-мерных данных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8114" y="1465276"/>
            <a:ext cx="11224510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26070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левой-левой ветки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Почему ДДП переходит в ДДП?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до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92860" y="1484784"/>
            <a:ext cx="3393513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69729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левой-левой ветки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Почему ДДП переходит в ДДП?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до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4908" y="1484784"/>
            <a:ext cx="3469524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89429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левой-левой ветки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Почему ДДП переходит в ДДП?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до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666164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левой-левой ветки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/>
          </a:p>
          <a:p>
            <a:r>
              <a:rPr lang="ru-RU" dirty="0"/>
              <a:t>Почему ДДП переходит в ДДП?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до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12550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левой-левой ветки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/>
          </a:p>
          <a:p>
            <a:r>
              <a:rPr lang="ru-RU" dirty="0"/>
              <a:t>Почему ДДП переходит в ДДП?</a:t>
            </a:r>
            <a:endParaRPr lang="en-US" dirty="0"/>
          </a:p>
          <a:p>
            <a:pPr lvl="1"/>
            <a:r>
              <a:rPr lang="ru-RU" dirty="0"/>
              <a:t>Порядок до поворота 1 </a:t>
            </a:r>
            <a:r>
              <a:rPr lang="en-US" dirty="0"/>
              <a:t>A 2 B 3</a:t>
            </a:r>
          </a:p>
          <a:p>
            <a:pPr lvl="1"/>
            <a:r>
              <a:rPr lang="ru-RU" dirty="0"/>
              <a:t>Порядок после поворота 1 </a:t>
            </a:r>
            <a:r>
              <a:rPr lang="en-US" dirty="0"/>
              <a:t>A 2 B 3</a:t>
            </a:r>
            <a:endParaRPr lang="ru-RU" dirty="0"/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6118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</a:t>
            </a:r>
            <a:r>
              <a:rPr lang="en-US" dirty="0"/>
              <a:t>-</a:t>
            </a:r>
            <a:r>
              <a:rPr lang="ru-RU" dirty="0"/>
              <a:t>правой ветки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большой) поворот</a:t>
            </a:r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479376" y="1484784"/>
            <a:ext cx="11161240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195</a:t>
            </a:fld>
            <a:endParaRPr lang="ru-RU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</a:t>
            </a:r>
            <a:r>
              <a:rPr lang="en-US" dirty="0"/>
              <a:t>-</a:t>
            </a:r>
            <a:r>
              <a:rPr lang="ru-RU" dirty="0"/>
              <a:t>правой ветки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большой) поворот</a:t>
            </a:r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479376" y="2021839"/>
            <a:ext cx="11161240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2958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</a:t>
            </a:r>
            <a:r>
              <a:rPr lang="en-US" dirty="0"/>
              <a:t>-</a:t>
            </a:r>
            <a:r>
              <a:rPr lang="ru-RU" dirty="0"/>
              <a:t>правой ветки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большой) поворот</a:t>
            </a:r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3459772" y="2021839"/>
            <a:ext cx="8180843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3426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</a:t>
            </a:r>
            <a:r>
              <a:rPr lang="en-US" dirty="0"/>
              <a:t>-</a:t>
            </a:r>
            <a:r>
              <a:rPr lang="ru-RU" dirty="0"/>
              <a:t>правой ветки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большой) поворот</a:t>
            </a:r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3528384" y="2021839"/>
            <a:ext cx="8112232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14184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</a:t>
            </a:r>
            <a:r>
              <a:rPr lang="en-US" dirty="0"/>
              <a:t>-</a:t>
            </a:r>
            <a:r>
              <a:rPr lang="ru-RU" dirty="0"/>
              <a:t>правой ветки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большой) поворот</a:t>
            </a:r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494574" y="2021839"/>
            <a:ext cx="4146042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70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используются деревья?</a:t>
            </a:r>
          </a:p>
          <a:p>
            <a:r>
              <a:rPr lang="ru-RU" dirty="0"/>
              <a:t>Дерево, поддерево и другие определения</a:t>
            </a:r>
          </a:p>
          <a:p>
            <a:r>
              <a:rPr lang="ru-RU" dirty="0"/>
              <a:t>Обходы деревьев</a:t>
            </a:r>
          </a:p>
          <a:p>
            <a:r>
              <a:rPr lang="ru-RU" dirty="0"/>
              <a:t>Дерево двоичного поиска</a:t>
            </a:r>
          </a:p>
          <a:p>
            <a:r>
              <a:rPr lang="ru-RU" dirty="0"/>
              <a:t>АВЛ деревья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87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многомерных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ближайших соседей</a:t>
            </a:r>
          </a:p>
          <a:p>
            <a:pPr lvl="1"/>
            <a:r>
              <a:rPr lang="ru-RU" dirty="0"/>
              <a:t>Вычислительная геометрия</a:t>
            </a:r>
          </a:p>
          <a:p>
            <a:pPr lvl="1"/>
            <a:r>
              <a:rPr lang="ru-RU" dirty="0"/>
              <a:t>Машинное обучение – классификация наблюдений и т.п.</a:t>
            </a:r>
          </a:p>
          <a:p>
            <a:pPr lvl="2"/>
            <a:r>
              <a:rPr lang="ru-RU" dirty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/>
              <a:t>Моделирование движения </a:t>
            </a:r>
            <a:r>
              <a:rPr lang="en-US" dirty="0"/>
              <a:t>N </a:t>
            </a:r>
            <a:r>
              <a:rPr lang="ru-RU" dirty="0"/>
              <a:t>тел под действием гравитации</a:t>
            </a:r>
          </a:p>
          <a:p>
            <a:pPr lvl="1"/>
            <a:r>
              <a:rPr lang="en-US" dirty="0">
                <a:hlinkClick r:id="rId2"/>
              </a:rPr>
              <a:t>https://en.wikipedia.org/wiki/Nearest_neighbor_search</a:t>
            </a:r>
            <a:r>
              <a:rPr lang="ru-RU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для 2-мерных данных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1465276"/>
            <a:ext cx="5506286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615814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</a:t>
            </a:r>
            <a:r>
              <a:rPr lang="en-US" dirty="0"/>
              <a:t>-</a:t>
            </a:r>
            <a:r>
              <a:rPr lang="ru-RU" dirty="0"/>
              <a:t>правой ветки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большой) поворот</a:t>
            </a:r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7494574" y="2021839"/>
            <a:ext cx="4146042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6463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</a:t>
            </a:r>
            <a:r>
              <a:rPr lang="en-US" dirty="0"/>
              <a:t>-</a:t>
            </a:r>
            <a:r>
              <a:rPr lang="ru-RU" dirty="0"/>
              <a:t>правой ветки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большой) поворот</a:t>
            </a:r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7415684" y="2021839"/>
            <a:ext cx="4224932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65636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</a:t>
            </a:r>
            <a:r>
              <a:rPr lang="en-US" dirty="0"/>
              <a:t>-</a:t>
            </a:r>
            <a:r>
              <a:rPr lang="ru-RU" dirty="0"/>
              <a:t>правой ветки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большой) поворот</a:t>
            </a:r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743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4"/>
            <a:ext cx="368072" cy="1923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726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46474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поворотов</a:t>
            </a:r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Какая вершина была вставлена в дерево перед каждым поворотом?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79376" y="1417639"/>
            <a:ext cx="11161240" cy="494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203</a:t>
            </a:fld>
            <a:endParaRPr lang="ru-RU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поворотов</a:t>
            </a:r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Какая вершина была вставлена в дерево перед каждым поворотом?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79376" y="3488117"/>
            <a:ext cx="11161240" cy="2872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/>
          <p:cNvSpPr/>
          <p:nvPr/>
        </p:nvSpPr>
        <p:spPr>
          <a:xfrm>
            <a:off x="4926434" y="1417639"/>
            <a:ext cx="6714182" cy="494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11641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поворотов</a:t>
            </a:r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Какая вершина была вставлена в дерево перед каждым поворотом?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707458" y="1417639"/>
            <a:ext cx="6933158" cy="494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3582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поворотов</a:t>
            </a:r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Какая вершина была вставлена в дерево перед каждым поворотом?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926434" y="3586691"/>
            <a:ext cx="6714182" cy="2774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88827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поворотов</a:t>
            </a:r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Какая вершина была вставлена в дерево перед каждым поворотом?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31887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1417638"/>
            <a:ext cx="11161240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208</a:t>
            </a:fld>
            <a:endParaRPr lang="ru-RU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21" name="Rectangle 20"/>
          <p:cNvSpPr/>
          <p:nvPr/>
        </p:nvSpPr>
        <p:spPr>
          <a:xfrm>
            <a:off x="479376" y="2996952"/>
            <a:ext cx="11161240" cy="3744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3503712" y="1417638"/>
            <a:ext cx="8136904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857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многомерных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ближайших соседей</a:t>
            </a:r>
          </a:p>
          <a:p>
            <a:pPr lvl="1"/>
            <a:r>
              <a:rPr lang="ru-RU" dirty="0"/>
              <a:t>Вычислительная геометрия</a:t>
            </a:r>
          </a:p>
          <a:p>
            <a:pPr lvl="1"/>
            <a:r>
              <a:rPr lang="ru-RU" dirty="0"/>
              <a:t>Машинное обучение – классификация наблюдений и т.п.</a:t>
            </a:r>
          </a:p>
          <a:p>
            <a:pPr lvl="2"/>
            <a:r>
              <a:rPr lang="ru-RU" dirty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/>
              <a:t>Моделирование движения </a:t>
            </a:r>
            <a:r>
              <a:rPr lang="en-US" dirty="0"/>
              <a:t>N </a:t>
            </a:r>
            <a:r>
              <a:rPr lang="ru-RU" dirty="0"/>
              <a:t>тел под действием гравитации</a:t>
            </a:r>
          </a:p>
          <a:p>
            <a:pPr lvl="1"/>
            <a:r>
              <a:rPr lang="en-US" dirty="0">
                <a:hlinkClick r:id="rId2"/>
              </a:rPr>
              <a:t>https://en.wikipedia.org/wiki/Nearest_neighbor_search</a:t>
            </a:r>
            <a:r>
              <a:rPr lang="ru-RU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для 2-мерных данных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2132856"/>
            <a:ext cx="5391862" cy="4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692762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22" name="Rectangle 21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3503712" y="1417638"/>
            <a:ext cx="8136904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5311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367808" y="1417638"/>
            <a:ext cx="7272808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689499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955470" y="1417638"/>
            <a:ext cx="6685146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685341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6109022" y="1417638"/>
            <a:ext cx="5531593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5740386" y="2468880"/>
            <a:ext cx="5900230" cy="427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44086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6384528" y="1417638"/>
            <a:ext cx="5256087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44283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52786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67608" y="3068960"/>
            <a:ext cx="9073008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79376" y="4836707"/>
            <a:ext cx="11161240" cy="1904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82113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07768" y="3068960"/>
            <a:ext cx="7632848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0987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282282" y="3019078"/>
            <a:ext cx="6494238" cy="321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91068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5646130" y="3035140"/>
            <a:ext cx="62117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22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многомерных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ближайших соседей</a:t>
            </a:r>
          </a:p>
          <a:p>
            <a:pPr lvl="1"/>
            <a:r>
              <a:rPr lang="ru-RU" dirty="0"/>
              <a:t>Вычислительная геометрия</a:t>
            </a:r>
          </a:p>
          <a:p>
            <a:pPr lvl="1"/>
            <a:r>
              <a:rPr lang="ru-RU" dirty="0"/>
              <a:t>Машинное обучение – классификация наблюдений и т.п.</a:t>
            </a:r>
          </a:p>
          <a:p>
            <a:pPr lvl="2"/>
            <a:r>
              <a:rPr lang="ru-RU" dirty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/>
              <a:t>Моделирование движения </a:t>
            </a:r>
            <a:r>
              <a:rPr lang="en-US" dirty="0"/>
              <a:t>N </a:t>
            </a:r>
            <a:r>
              <a:rPr lang="ru-RU" dirty="0"/>
              <a:t>тел под действием гравитации</a:t>
            </a:r>
          </a:p>
          <a:p>
            <a:pPr lvl="1"/>
            <a:r>
              <a:rPr lang="en-US" dirty="0">
                <a:hlinkClick r:id="rId2"/>
              </a:rPr>
              <a:t>https://en.wikipedia.org/wiki/Nearest_neighbor_search</a:t>
            </a:r>
            <a:r>
              <a:rPr lang="ru-RU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для 2-мерных данных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2658616"/>
            <a:ext cx="5391862" cy="3650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113613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5892998" y="3019078"/>
            <a:ext cx="3744416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500321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7453338" y="2917651"/>
            <a:ext cx="4043262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1910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7481885" y="2928352"/>
            <a:ext cx="4461905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75999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715375"/>
            <a:ext cx="11161240" cy="2025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49688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67608" y="4576266"/>
            <a:ext cx="9073008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65991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67808" y="4576266"/>
            <a:ext cx="7272808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34704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15880" y="4576266"/>
            <a:ext cx="6624736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0480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00411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используются деревья?</a:t>
            </a:r>
          </a:p>
          <a:p>
            <a:r>
              <a:rPr lang="ru-RU" dirty="0"/>
              <a:t>Дерево, поддерево и другие определения</a:t>
            </a:r>
          </a:p>
          <a:p>
            <a:pPr lvl="1"/>
            <a:r>
              <a:rPr lang="ru-RU" dirty="0"/>
              <a:t>Основные свойства</a:t>
            </a:r>
          </a:p>
          <a:p>
            <a:r>
              <a:rPr lang="ru-RU" dirty="0"/>
              <a:t>Обходы деревьев</a:t>
            </a:r>
          </a:p>
          <a:p>
            <a:pPr lvl="1"/>
            <a:r>
              <a:rPr lang="ru-RU" dirty="0"/>
              <a:t>В ширину, в глубину, связь с выражениями</a:t>
            </a:r>
          </a:p>
          <a:p>
            <a:r>
              <a:rPr lang="ru-RU" dirty="0"/>
              <a:t>Дерево двоичного поиска</a:t>
            </a:r>
          </a:p>
          <a:p>
            <a:r>
              <a:rPr lang="ru-RU" dirty="0"/>
              <a:t>АВЛ деревья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640051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дерева</a:t>
            </a:r>
            <a:br>
              <a:rPr lang="ru-RU" dirty="0"/>
            </a:br>
            <a:r>
              <a:rPr lang="ru-RU" dirty="0"/>
              <a:t>синтаксического разбора выражения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/>
              <a:t>дерево(переменная) = переменная</a:t>
            </a:r>
          </a:p>
          <a:p>
            <a:pPr>
              <a:defRPr/>
            </a:pPr>
            <a:r>
              <a:rPr lang="ru-RU" dirty="0"/>
              <a:t>дерево(константа) = константа</a:t>
            </a:r>
          </a:p>
          <a:p>
            <a:pPr>
              <a:defRPr/>
            </a:pPr>
            <a:r>
              <a:rPr lang="ru-RU" dirty="0"/>
              <a:t>дерево(в1 оп в2) = Т</a:t>
            </a:r>
          </a:p>
          <a:p>
            <a:pPr lvl="1">
              <a:defRPr/>
            </a:pPr>
            <a:r>
              <a:rPr lang="ru-RU" dirty="0"/>
              <a:t>корень Т = оп</a:t>
            </a:r>
          </a:p>
          <a:p>
            <a:pPr lvl="1">
              <a:defRPr/>
            </a:pPr>
            <a:r>
              <a:rPr lang="ru-RU" dirty="0"/>
              <a:t>левое поддерево Т = дерево(в1)</a:t>
            </a:r>
          </a:p>
          <a:p>
            <a:pPr lvl="1">
              <a:defRPr/>
            </a:pPr>
            <a:r>
              <a:rPr lang="ru-RU" dirty="0"/>
              <a:t>правое поддерево Т = дерево(в2)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229</a:t>
            </a:fld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многомерных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ближайших соседей</a:t>
            </a:r>
          </a:p>
          <a:p>
            <a:pPr lvl="1"/>
            <a:r>
              <a:rPr lang="ru-RU" dirty="0"/>
              <a:t>Вычислительная геометрия</a:t>
            </a:r>
          </a:p>
          <a:p>
            <a:pPr lvl="1"/>
            <a:r>
              <a:rPr lang="ru-RU" dirty="0"/>
              <a:t>Машинное обучение – классификация наблюдений и т.п.</a:t>
            </a:r>
          </a:p>
          <a:p>
            <a:pPr lvl="2"/>
            <a:r>
              <a:rPr lang="ru-RU" dirty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/>
              <a:t>Моделирование движения </a:t>
            </a:r>
            <a:r>
              <a:rPr lang="en-US" dirty="0"/>
              <a:t>N </a:t>
            </a:r>
            <a:r>
              <a:rPr lang="ru-RU" dirty="0"/>
              <a:t>тел под действием гравитации</a:t>
            </a:r>
          </a:p>
          <a:p>
            <a:pPr lvl="1"/>
            <a:r>
              <a:rPr lang="en-US" dirty="0">
                <a:hlinkClick r:id="rId2"/>
              </a:rPr>
              <a:t>https://en.wikipedia.org/wiki/Nearest_neighbor_search</a:t>
            </a:r>
            <a:r>
              <a:rPr lang="ru-RU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для 2-мерных данных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4437112"/>
            <a:ext cx="5391862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747744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Представление бинарных деревьев с помощью указателей</a:t>
            </a:r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 err="1">
                <a:latin typeface="+mj-lt"/>
                <a:cs typeface="Consolas" pitchFamily="49" charset="0"/>
              </a:rPr>
              <a:t>stru</a:t>
            </a:r>
            <a:r>
              <a:rPr lang="ru-RU" sz="2400" dirty="0">
                <a:latin typeface="+mj-lt"/>
                <a:cs typeface="Consolas" pitchFamily="49" charset="0"/>
              </a:rPr>
              <a:t>с</a:t>
            </a:r>
            <a:r>
              <a:rPr lang="en-US" sz="2400" dirty="0">
                <a:latin typeface="+mj-lt"/>
                <a:cs typeface="Consolas" pitchFamily="49" charset="0"/>
              </a:rPr>
              <a:t>t </a:t>
            </a:r>
            <a:r>
              <a:rPr lang="en-US" sz="2400" dirty="0" err="1">
                <a:latin typeface="+mj-lt"/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T data;</a:t>
            </a:r>
            <a:r>
              <a:rPr lang="ru-RU" sz="2400" dirty="0">
                <a:latin typeface="+mj-lt"/>
                <a:cs typeface="Consolas" pitchFamily="49" charset="0"/>
              </a:rPr>
              <a:t>			</a:t>
            </a:r>
            <a:r>
              <a:rPr lang="en-US" sz="2400" dirty="0">
                <a:latin typeface="+mj-lt"/>
                <a:cs typeface="Consolas" pitchFamily="49" charset="0"/>
              </a:rPr>
              <a:t>//</a:t>
            </a:r>
            <a:r>
              <a:rPr lang="ru-RU" sz="2400" dirty="0">
                <a:latin typeface="+mj-lt"/>
                <a:cs typeface="Consolas" pitchFamily="49" charset="0"/>
              </a:rPr>
              <a:t> данные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ru-RU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struct</a:t>
            </a:r>
            <a:r>
              <a:rPr lang="en-US" sz="2400" dirty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*left;</a:t>
            </a:r>
            <a:r>
              <a:rPr lang="ru-RU" sz="2400" dirty="0">
                <a:latin typeface="+mj-lt"/>
                <a:cs typeface="Consolas" pitchFamily="49" charset="0"/>
              </a:rPr>
              <a:t>	// левое п/дерево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ru-RU" sz="2400" dirty="0">
                <a:cs typeface="Consolas" pitchFamily="49" charset="0"/>
              </a:rPr>
              <a:t>	</a:t>
            </a:r>
            <a:r>
              <a:rPr lang="en-US" sz="2400" dirty="0" err="1">
                <a:cs typeface="Consolas" pitchFamily="49" charset="0"/>
              </a:rPr>
              <a:t>struct</a:t>
            </a:r>
            <a:r>
              <a:rPr lang="en-US" sz="2400" dirty="0"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>
                <a:cs typeface="Consolas" pitchFamily="49" charset="0"/>
              </a:rPr>
              <a:t> *right;</a:t>
            </a:r>
            <a:r>
              <a:rPr lang="ru-RU" sz="2400" dirty="0">
                <a:cs typeface="Consolas" pitchFamily="49" charset="0"/>
              </a:rPr>
              <a:t>	// правое п/дерево</a:t>
            </a:r>
            <a:br>
              <a:rPr lang="en-US" sz="2400" dirty="0"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};</a:t>
            </a:r>
            <a:endParaRPr lang="ru-RU" sz="2400" dirty="0">
              <a:latin typeface="+mj-lt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2400" dirty="0" err="1">
                <a:latin typeface="+mj-lt"/>
                <a:cs typeface="Consolas" pitchFamily="49" charset="0"/>
              </a:rPr>
              <a:t>struct</a:t>
            </a:r>
            <a:r>
              <a:rPr lang="en-US" sz="2400" dirty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latin typeface="+mj-lt"/>
                <a:cs typeface="Consolas" pitchFamily="49" charset="0"/>
              </a:rPr>
              <a:t>tree_t</a:t>
            </a:r>
            <a:r>
              <a:rPr lang="en-US" sz="2400" dirty="0">
                <a:latin typeface="+mj-lt"/>
                <a:cs typeface="Consolas" pitchFamily="49" charset="0"/>
              </a:rPr>
              <a:t> 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struct</a:t>
            </a:r>
            <a:r>
              <a:rPr lang="en-US" sz="2400" dirty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*root;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};</a:t>
            </a:r>
          </a:p>
          <a:p>
            <a:pPr marL="68580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tree_t</a:t>
            </a:r>
            <a:r>
              <a:rPr lang="en-US" sz="2400" dirty="0"/>
              <a:t>			</a:t>
            </a:r>
            <a:r>
              <a:rPr lang="en-US" sz="2400" dirty="0" err="1"/>
              <a:t>tree_t</a:t>
            </a:r>
            <a:r>
              <a:rPr lang="en-US" sz="2400" dirty="0"/>
              <a:t>;</a:t>
            </a:r>
          </a:p>
          <a:p>
            <a:pPr marL="68580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/>
              <a:t>	*	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/>
              <a:t>;</a:t>
            </a: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+mj-lt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230</a:t>
            </a:fld>
            <a:endParaRPr lang="ru-RU"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1231300"/>
            <a:ext cx="7772400" cy="914400"/>
          </a:xfrm>
        </p:spPr>
        <p:txBody>
          <a:bodyPr/>
          <a:lstStyle/>
          <a:p>
            <a:endParaRPr lang="ru-RU"/>
          </a:p>
        </p:txBody>
      </p:sp>
      <p:sp>
        <p:nvSpPr>
          <p:cNvPr id="30721" name="Rectangle 3"/>
          <p:cNvSpPr>
            <a:spLocks noGrp="1"/>
          </p:cNvSpPr>
          <p:nvPr>
            <p:ph idx="1"/>
          </p:nvPr>
        </p:nvSpPr>
        <p:spPr>
          <a:xfrm>
            <a:off x="2438400" y="1999584"/>
            <a:ext cx="7772400" cy="4572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/>
              <a:t> </a:t>
            </a:r>
            <a:endParaRPr lang="ru-RU"/>
          </a:p>
        </p:txBody>
      </p:sp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553" y="835868"/>
            <a:ext cx="8424863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109139" y="3280229"/>
            <a:ext cx="128240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65969" y="4037752"/>
            <a:ext cx="7168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2*i+1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2905" y="4443819"/>
            <a:ext cx="7168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2*i+2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6200" y="5300365"/>
            <a:ext cx="128240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5800" y="5575528"/>
            <a:ext cx="114646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i-1) div 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231</a:t>
            </a:fld>
            <a:endParaRPr lang="ru-RU"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представления с помощью массива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756144"/>
              </p:ext>
            </p:extLst>
          </p:nvPr>
        </p:nvGraphicFramePr>
        <p:xfrm>
          <a:off x="2135560" y="2924944"/>
          <a:ext cx="8352928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A[0]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A[1]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A[2]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A[3]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A[4]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A[5]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A[6]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A[7]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A[8]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A[9]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A[10]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A[11]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A[12]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A[13]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A[14]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06500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Скобочное представление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68580" indent="0">
              <a:buNone/>
              <a:defRPr/>
            </a:pPr>
            <a:r>
              <a:rPr lang="ru-RU" dirty="0">
                <a:solidFill>
                  <a:srgbClr val="FFC000"/>
                </a:solidFill>
                <a:cs typeface="Times New Roman" pitchFamily="18" charset="0"/>
              </a:rPr>
              <a:t>Левое и правое скобочные представления </a:t>
            </a:r>
            <a:r>
              <a:rPr lang="en-US" dirty="0" err="1">
                <a:cs typeface="Times New Roman" pitchFamily="18" charset="0"/>
              </a:rPr>
              <a:t>Lrep</a:t>
            </a:r>
            <a:r>
              <a:rPr lang="ru-RU" dirty="0">
                <a:cs typeface="Times New Roman" pitchFamily="18" charset="0"/>
              </a:rPr>
              <a:t>(Т) и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дерева Т строятся по следующим рекурсивным правилам</a:t>
            </a:r>
          </a:p>
          <a:p>
            <a:pPr marL="582930" indent="-514350">
              <a:buFont typeface="+mj-lt"/>
              <a:buAutoNum type="arabicPeriod"/>
              <a:defRPr/>
            </a:pPr>
            <a:r>
              <a:rPr lang="ru-RU" dirty="0">
                <a:cs typeface="Times New Roman" pitchFamily="18" charset="0"/>
              </a:rPr>
              <a:t>Если корнем дерева Т служит вершина а, не имеющая прямых потомков, то</a:t>
            </a:r>
            <a:br>
              <a:rPr lang="ru-RU" dirty="0">
                <a:cs typeface="Times New Roman" pitchFamily="18" charset="0"/>
              </a:rPr>
            </a:br>
            <a:r>
              <a:rPr lang="ru-RU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	 </a:t>
            </a:r>
            <a:r>
              <a:rPr lang="en-US" dirty="0" err="1">
                <a:cs typeface="Times New Roman" pitchFamily="18" charset="0"/>
              </a:rPr>
              <a:t>Lrep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(Т) =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en-US" dirty="0">
                <a:cs typeface="Times New Roman" pitchFamily="18" charset="0"/>
              </a:rPr>
              <a:t>(T</a:t>
            </a:r>
            <a:r>
              <a:rPr lang="ru-RU" dirty="0">
                <a:cs typeface="Times New Roman" pitchFamily="18" charset="0"/>
              </a:rPr>
              <a:t>) = а</a:t>
            </a:r>
            <a:endParaRPr lang="en-US" dirty="0">
              <a:cs typeface="Times New Roman" pitchFamily="18" charset="0"/>
            </a:endParaRPr>
          </a:p>
          <a:p>
            <a:pPr marL="582930" indent="-514350">
              <a:buFont typeface="+mj-lt"/>
              <a:buAutoNum type="arabicPeriod"/>
              <a:defRPr/>
            </a:pPr>
            <a:r>
              <a:rPr lang="ru-RU" dirty="0">
                <a:cs typeface="Times New Roman" pitchFamily="18" charset="0"/>
              </a:rPr>
              <a:t>Если корнем дерева Т служит вершина а с поддеревьями </a:t>
            </a:r>
            <a:r>
              <a:rPr lang="en-US" dirty="0">
                <a:cs typeface="Times New Roman" pitchFamily="18" charset="0"/>
              </a:rPr>
              <a:t>T</a:t>
            </a:r>
            <a:r>
              <a:rPr lang="en-US" baseline="-25000" dirty="0">
                <a:cs typeface="Times New Roman" pitchFamily="18" charset="0"/>
              </a:rPr>
              <a:t>1</a:t>
            </a:r>
            <a:r>
              <a:rPr lang="ru-RU" dirty="0">
                <a:cs typeface="Times New Roman" pitchFamily="18" charset="0"/>
              </a:rPr>
              <a:t>, Т</a:t>
            </a:r>
            <a:r>
              <a:rPr lang="ru-RU" baseline="-25000" dirty="0">
                <a:cs typeface="Times New Roman" pitchFamily="18" charset="0"/>
              </a:rPr>
              <a:t>2</a:t>
            </a:r>
            <a:r>
              <a:rPr lang="ru-RU" dirty="0">
                <a:cs typeface="Times New Roman" pitchFamily="18" charset="0"/>
              </a:rPr>
              <a:t>, . . ., Т</a:t>
            </a:r>
            <a:r>
              <a:rPr lang="en-US" baseline="-25000" dirty="0">
                <a:cs typeface="Times New Roman" pitchFamily="18" charset="0"/>
              </a:rPr>
              <a:t>n</a:t>
            </a:r>
            <a:r>
              <a:rPr lang="ru-RU" dirty="0">
                <a:cs typeface="Times New Roman" pitchFamily="18" charset="0"/>
              </a:rPr>
              <a:t>, расположенными в этом порядке (их корни — прямые потомки вершины а), то</a:t>
            </a:r>
            <a:br>
              <a:rPr lang="ru-RU" dirty="0">
                <a:cs typeface="Times New Roman" pitchFamily="18" charset="0"/>
              </a:rPr>
            </a:br>
            <a:r>
              <a:rPr lang="ru-RU" dirty="0">
                <a:cs typeface="Times New Roman" pitchFamily="18" charset="0"/>
              </a:rPr>
              <a:t>	</a:t>
            </a:r>
            <a:r>
              <a:rPr lang="en-US" dirty="0" err="1">
                <a:cs typeface="Times New Roman" pitchFamily="18" charset="0"/>
              </a:rPr>
              <a:t>Lrep</a:t>
            </a:r>
            <a:r>
              <a:rPr lang="ru-RU" dirty="0">
                <a:cs typeface="Times New Roman" pitchFamily="18" charset="0"/>
              </a:rPr>
              <a:t>(Т) = а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dirty="0" err="1">
                <a:cs typeface="Times New Roman" pitchFamily="18" charset="0"/>
              </a:rPr>
              <a:t>Lrep</a:t>
            </a:r>
            <a:r>
              <a:rPr lang="en-US" dirty="0">
                <a:cs typeface="Times New Roman" pitchFamily="18" charset="0"/>
              </a:rPr>
              <a:t> (T</a:t>
            </a:r>
            <a:r>
              <a:rPr lang="en-US" baseline="-25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ru-RU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Lrep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ru-RU" dirty="0">
                <a:cs typeface="Times New Roman" pitchFamily="18" charset="0"/>
              </a:rPr>
              <a:t>Т</a:t>
            </a:r>
            <a:r>
              <a:rPr lang="ru-RU" baseline="-25000" dirty="0">
                <a:cs typeface="Times New Roman" pitchFamily="18" charset="0"/>
              </a:rPr>
              <a:t>2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ru-RU" dirty="0">
                <a:cs typeface="Times New Roman" pitchFamily="18" charset="0"/>
              </a:rPr>
              <a:t> , . . ., </a:t>
            </a:r>
            <a:r>
              <a:rPr lang="en-US" dirty="0" err="1">
                <a:cs typeface="Times New Roman" pitchFamily="18" charset="0"/>
              </a:rPr>
              <a:t>Lrep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ru-RU" dirty="0">
                <a:cs typeface="Times New Roman" pitchFamily="18" charset="0"/>
              </a:rPr>
              <a:t>Т</a:t>
            </a:r>
            <a:r>
              <a:rPr lang="en-US" baseline="-25000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))</a:t>
            </a:r>
            <a:br>
              <a:rPr lang="ru-RU" dirty="0">
                <a:cs typeface="Times New Roman" pitchFamily="18" charset="0"/>
              </a:rPr>
            </a:br>
            <a:r>
              <a:rPr lang="ru-RU" dirty="0">
                <a:cs typeface="Times New Roman" pitchFamily="18" charset="0"/>
              </a:rPr>
              <a:t>	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(Т) = (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</a:t>
            </a:r>
            <a:r>
              <a:rPr lang="ru-RU" baseline="-25000" dirty="0">
                <a:cs typeface="Times New Roman" pitchFamily="18" charset="0"/>
              </a:rPr>
              <a:t>1</a:t>
            </a:r>
            <a:r>
              <a:rPr lang="ru-RU" dirty="0">
                <a:cs typeface="Times New Roman" pitchFamily="18" charset="0"/>
              </a:rPr>
              <a:t>),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</a:t>
            </a:r>
            <a:r>
              <a:rPr lang="en-US" dirty="0">
                <a:cs typeface="Times New Roman" pitchFamily="18" charset="0"/>
              </a:rPr>
              <a:t>T</a:t>
            </a:r>
            <a:r>
              <a:rPr lang="ru-RU" baseline="-25000" dirty="0">
                <a:cs typeface="Times New Roman" pitchFamily="18" charset="0"/>
              </a:rPr>
              <a:t>2</a:t>
            </a:r>
            <a:r>
              <a:rPr lang="ru-RU" dirty="0">
                <a:cs typeface="Times New Roman" pitchFamily="18" charset="0"/>
              </a:rPr>
              <a:t>), . . .,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ru-RU" dirty="0">
                <a:cs typeface="Times New Roman" pitchFamily="18" charset="0"/>
              </a:rPr>
              <a:t>Т</a:t>
            </a:r>
            <a:r>
              <a:rPr lang="en-US" baseline="-25000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))</a:t>
            </a:r>
            <a:r>
              <a:rPr lang="ru-RU" dirty="0">
                <a:cs typeface="Times New Roman" pitchFamily="18" charset="0"/>
              </a:rPr>
              <a:t>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233</a:t>
            </a:fld>
            <a:endParaRPr lang="ru-RU"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скобочного представления неориентированного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Lrep</a:t>
            </a:r>
            <a:r>
              <a:rPr lang="en-US" dirty="0"/>
              <a:t>(T) = b ( h ( a, j ( d ) ), i ( k ( e, f, g ), l ) )</a:t>
            </a:r>
          </a:p>
          <a:p>
            <a:pPr eaLnBrk="1" hangingPunct="1"/>
            <a:r>
              <a:rPr lang="en-US" dirty="0" err="1"/>
              <a:t>Rrep</a:t>
            </a:r>
            <a:r>
              <a:rPr lang="en-US" dirty="0"/>
              <a:t>(T) = ( ( a, ( d ) j ) h, ( ( e, f, g ) k, l ) i ) b</a:t>
            </a:r>
            <a:endParaRPr lang="ru-RU" dirty="0"/>
          </a:p>
        </p:txBody>
      </p:sp>
      <p:sp>
        <p:nvSpPr>
          <p:cNvPr id="23" name="Объект 2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24" name="Группа 23"/>
          <p:cNvGrpSpPr/>
          <p:nvPr/>
        </p:nvGrpSpPr>
        <p:grpSpPr>
          <a:xfrm>
            <a:off x="6461124" y="2005806"/>
            <a:ext cx="4857751" cy="3714751"/>
            <a:chOff x="3452813" y="1586458"/>
            <a:chExt cx="4857751" cy="3714751"/>
          </a:xfrm>
        </p:grpSpPr>
        <p:sp>
          <p:nvSpPr>
            <p:cNvPr id="4" name="Овал 3"/>
            <p:cNvSpPr/>
            <p:nvPr/>
          </p:nvSpPr>
          <p:spPr>
            <a:xfrm>
              <a:off x="5524500" y="1586458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5" name="Овал 4"/>
            <p:cNvSpPr/>
            <p:nvPr/>
          </p:nvSpPr>
          <p:spPr>
            <a:xfrm>
              <a:off x="6953250" y="2372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6" name="Овал 5"/>
            <p:cNvSpPr/>
            <p:nvPr/>
          </p:nvSpPr>
          <p:spPr>
            <a:xfrm>
              <a:off x="4095750" y="2372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7" name="Овал 6"/>
            <p:cNvSpPr/>
            <p:nvPr/>
          </p:nvSpPr>
          <p:spPr>
            <a:xfrm>
              <a:off x="4881563" y="358670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8" name="Овал 7"/>
            <p:cNvSpPr/>
            <p:nvPr/>
          </p:nvSpPr>
          <p:spPr>
            <a:xfrm>
              <a:off x="6453188" y="358670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9" name="Овал 8"/>
            <p:cNvSpPr/>
            <p:nvPr/>
          </p:nvSpPr>
          <p:spPr>
            <a:xfrm>
              <a:off x="7810501" y="358670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5810250" y="480114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10063" y="4658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6596063" y="480114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3452813" y="3515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cxnSp>
          <p:nvCxnSpPr>
            <p:cNvPr id="14" name="Прямая соединительная линия 13"/>
            <p:cNvCxnSpPr>
              <a:stCxn id="4" idx="3"/>
              <a:endCxn id="6" idx="0"/>
            </p:cNvCxnSpPr>
            <p:nvPr/>
          </p:nvCxnSpPr>
          <p:spPr>
            <a:xfrm rot="5400000">
              <a:off x="4815682" y="1579314"/>
              <a:ext cx="358775" cy="1227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4" idx="5"/>
              <a:endCxn id="5" idx="1"/>
            </p:cNvCxnSpPr>
            <p:nvPr/>
          </p:nvCxnSpPr>
          <p:spPr>
            <a:xfrm rot="16200000" flipH="1">
              <a:off x="6308726" y="1716633"/>
              <a:ext cx="431800" cy="1025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>
              <a:stCxn id="6" idx="5"/>
              <a:endCxn id="7" idx="0"/>
            </p:cNvCxnSpPr>
            <p:nvPr/>
          </p:nvCxnSpPr>
          <p:spPr>
            <a:xfrm rot="16200000" flipH="1">
              <a:off x="4463257" y="2919165"/>
              <a:ext cx="787400" cy="547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>
              <a:stCxn id="5" idx="3"/>
              <a:endCxn id="8" idx="0"/>
            </p:cNvCxnSpPr>
            <p:nvPr/>
          </p:nvCxnSpPr>
          <p:spPr>
            <a:xfrm rot="5400000">
              <a:off x="6477001" y="3026321"/>
              <a:ext cx="787400" cy="33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stCxn id="5" idx="5"/>
              <a:endCxn id="9" idx="0"/>
            </p:cNvCxnSpPr>
            <p:nvPr/>
          </p:nvCxnSpPr>
          <p:spPr>
            <a:xfrm rot="16200000" flipH="1">
              <a:off x="7357269" y="2882652"/>
              <a:ext cx="787400" cy="620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stCxn id="7" idx="3"/>
              <a:endCxn id="11" idx="0"/>
            </p:cNvCxnSpPr>
            <p:nvPr/>
          </p:nvCxnSpPr>
          <p:spPr>
            <a:xfrm rot="5400000">
              <a:off x="4452939" y="4156621"/>
              <a:ext cx="644525" cy="358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8" idx="3"/>
              <a:endCxn id="10" idx="0"/>
            </p:cNvCxnSpPr>
            <p:nvPr/>
          </p:nvCxnSpPr>
          <p:spPr>
            <a:xfrm rot="5400000">
              <a:off x="5917407" y="4192339"/>
              <a:ext cx="787400" cy="4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8" idx="4"/>
              <a:endCxn id="12" idx="0"/>
            </p:cNvCxnSpPr>
            <p:nvPr/>
          </p:nvCxnSpPr>
          <p:spPr>
            <a:xfrm rot="16200000" flipH="1">
              <a:off x="6435726" y="4355058"/>
              <a:ext cx="714375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6" idx="3"/>
              <a:endCxn id="13" idx="0"/>
            </p:cNvCxnSpPr>
            <p:nvPr/>
          </p:nvCxnSpPr>
          <p:spPr>
            <a:xfrm rot="5400000">
              <a:off x="3601245" y="2936627"/>
              <a:ext cx="715962" cy="441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26" name="TextBox 22"/>
            <p:cNvSpPr txBox="1">
              <a:spLocks noChangeArrowheads="1"/>
            </p:cNvSpPr>
            <p:nvPr/>
          </p:nvSpPr>
          <p:spPr bwMode="auto">
            <a:xfrm>
              <a:off x="5667375" y="1586458"/>
              <a:ext cx="3556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b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27" name="TextBox 23"/>
            <p:cNvSpPr txBox="1">
              <a:spLocks noChangeArrowheads="1"/>
            </p:cNvSpPr>
            <p:nvPr/>
          </p:nvSpPr>
          <p:spPr bwMode="auto">
            <a:xfrm>
              <a:off x="4238625" y="2443708"/>
              <a:ext cx="34925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h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28" name="TextBox 24"/>
            <p:cNvSpPr txBox="1">
              <a:spLocks noChangeArrowheads="1"/>
            </p:cNvSpPr>
            <p:nvPr/>
          </p:nvSpPr>
          <p:spPr bwMode="auto">
            <a:xfrm>
              <a:off x="7096125" y="2372271"/>
              <a:ext cx="2603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i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29" name="TextBox 25"/>
            <p:cNvSpPr txBox="1">
              <a:spLocks noChangeArrowheads="1"/>
            </p:cNvSpPr>
            <p:nvPr/>
          </p:nvSpPr>
          <p:spPr bwMode="auto">
            <a:xfrm>
              <a:off x="4953001" y="3586708"/>
              <a:ext cx="2635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j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0" name="TextBox 26"/>
            <p:cNvSpPr txBox="1">
              <a:spLocks noChangeArrowheads="1"/>
            </p:cNvSpPr>
            <p:nvPr/>
          </p:nvSpPr>
          <p:spPr bwMode="auto">
            <a:xfrm>
              <a:off x="6524625" y="3586708"/>
              <a:ext cx="338138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k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1" name="TextBox 27"/>
            <p:cNvSpPr txBox="1">
              <a:spLocks noChangeArrowheads="1"/>
            </p:cNvSpPr>
            <p:nvPr/>
          </p:nvSpPr>
          <p:spPr bwMode="auto">
            <a:xfrm>
              <a:off x="7881938" y="3586708"/>
              <a:ext cx="26035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l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2" name="TextBox 28"/>
            <p:cNvSpPr txBox="1">
              <a:spLocks noChangeArrowheads="1"/>
            </p:cNvSpPr>
            <p:nvPr/>
          </p:nvSpPr>
          <p:spPr bwMode="auto">
            <a:xfrm>
              <a:off x="4452939" y="4729708"/>
              <a:ext cx="34607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d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3" name="TextBox 29"/>
            <p:cNvSpPr txBox="1">
              <a:spLocks noChangeArrowheads="1"/>
            </p:cNvSpPr>
            <p:nvPr/>
          </p:nvSpPr>
          <p:spPr bwMode="auto">
            <a:xfrm>
              <a:off x="5881688" y="4801146"/>
              <a:ext cx="334962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e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4" name="TextBox 30"/>
            <p:cNvSpPr txBox="1">
              <a:spLocks noChangeArrowheads="1"/>
            </p:cNvSpPr>
            <p:nvPr/>
          </p:nvSpPr>
          <p:spPr bwMode="auto">
            <a:xfrm>
              <a:off x="6738939" y="4801146"/>
              <a:ext cx="2825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f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5" name="TextBox 31"/>
            <p:cNvSpPr txBox="1">
              <a:spLocks noChangeArrowheads="1"/>
            </p:cNvSpPr>
            <p:nvPr/>
          </p:nvSpPr>
          <p:spPr bwMode="auto">
            <a:xfrm>
              <a:off x="3524251" y="3515271"/>
              <a:ext cx="3460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a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7381875" y="4729708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cxnSp>
          <p:nvCxnSpPr>
            <p:cNvPr id="34" name="Прямая соединительная линия 33"/>
            <p:cNvCxnSpPr>
              <a:stCxn id="8" idx="5"/>
              <a:endCxn id="33" idx="0"/>
            </p:cNvCxnSpPr>
            <p:nvPr/>
          </p:nvCxnSpPr>
          <p:spPr>
            <a:xfrm rot="16200000" flipH="1">
              <a:off x="6915944" y="3978027"/>
              <a:ext cx="715963" cy="78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38" name="TextBox 34"/>
            <p:cNvSpPr txBox="1">
              <a:spLocks noChangeArrowheads="1"/>
            </p:cNvSpPr>
            <p:nvPr/>
          </p:nvSpPr>
          <p:spPr bwMode="auto">
            <a:xfrm>
              <a:off x="7453314" y="4729708"/>
              <a:ext cx="319087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g</a:t>
              </a:r>
              <a:endParaRPr lang="ru-RU" sz="2400" b="1" i="1">
                <a:latin typeface="Calibri" pitchFamily="34" charset="0"/>
              </a:endParaRPr>
            </a:p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234</a:t>
            </a:fld>
            <a:endParaRPr lang="ru-RU"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печати левого скобочного представления двоичного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lnSpc>
                <a:spcPct val="80000"/>
              </a:lnSpc>
              <a:buNone/>
            </a:pPr>
            <a:r>
              <a:rPr lang="en-US" sz="2400" dirty="0">
                <a:latin typeface="+mj-lt"/>
                <a:cs typeface="Consolas" pitchFamily="49" charset="0"/>
              </a:rPr>
              <a:t>void </a:t>
            </a:r>
            <a:r>
              <a:rPr lang="en-US" sz="2400" dirty="0" err="1">
                <a:latin typeface="+mj-lt"/>
                <a:cs typeface="Consolas" pitchFamily="49" charset="0"/>
              </a:rPr>
              <a:t>print_Lrep</a:t>
            </a:r>
            <a:r>
              <a:rPr lang="en-US" sz="2400" dirty="0">
                <a:latin typeface="+mj-lt"/>
                <a:cs typeface="Consolas" pitchFamily="49" charset="0"/>
              </a:rPr>
              <a:t>		(</a:t>
            </a:r>
            <a:r>
              <a:rPr lang="en-US" sz="2400" dirty="0" err="1">
                <a:latin typeface="+mj-lt"/>
                <a:cs typeface="Consolas" pitchFamily="49" charset="0"/>
              </a:rPr>
              <a:t>tree_t</a:t>
            </a:r>
            <a:r>
              <a:rPr lang="en-US" sz="2400" dirty="0">
                <a:latin typeface="+mj-lt"/>
                <a:cs typeface="Consolas" pitchFamily="49" charset="0"/>
              </a:rPr>
              <a:t> t)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print_Lrep_body</a:t>
            </a:r>
            <a:r>
              <a:rPr lang="en-US" sz="2400" dirty="0">
                <a:latin typeface="+mj-lt"/>
                <a:cs typeface="Consolas" pitchFamily="49" charset="0"/>
              </a:rPr>
              <a:t>	(</a:t>
            </a:r>
            <a:r>
              <a:rPr lang="en-US" sz="2400" dirty="0" err="1">
                <a:latin typeface="+mj-lt"/>
                <a:cs typeface="Consolas" pitchFamily="49" charset="0"/>
              </a:rPr>
              <a:t>t.root</a:t>
            </a:r>
            <a:r>
              <a:rPr lang="en-US" sz="2400" dirty="0">
                <a:latin typeface="+mj-lt"/>
                <a:cs typeface="Consolas" pitchFamily="49" charset="0"/>
              </a:rPr>
              <a:t>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</a:t>
            </a:r>
            <a:endParaRPr lang="ru-RU" sz="2400" dirty="0">
              <a:latin typeface="+mj-lt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>
              <a:latin typeface="+mj-lt"/>
              <a:cs typeface="Consolas" pitchFamily="49" charset="0"/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en-US" sz="2400" dirty="0">
                <a:latin typeface="+mj-lt"/>
                <a:cs typeface="Consolas" pitchFamily="49" charset="0"/>
              </a:rPr>
              <a:t>void </a:t>
            </a:r>
            <a:r>
              <a:rPr lang="en-US" sz="2400" dirty="0" err="1">
                <a:latin typeface="+mj-lt"/>
                <a:cs typeface="Consolas" pitchFamily="49" charset="0"/>
              </a:rPr>
              <a:t>print_Lrep_body</a:t>
            </a:r>
            <a:r>
              <a:rPr lang="en-US" sz="2400" dirty="0">
                <a:latin typeface="+mj-lt"/>
                <a:cs typeface="Consolas" pitchFamily="49" charset="0"/>
              </a:rPr>
              <a:t>		(</a:t>
            </a:r>
            <a:r>
              <a:rPr lang="en-US" sz="2400" dirty="0" err="1">
                <a:latin typeface="+mj-lt"/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t)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if (t</a:t>
            </a:r>
            <a:r>
              <a:rPr lang="ru-RU" sz="2400" dirty="0">
                <a:latin typeface="+mj-lt"/>
                <a:cs typeface="Consolas" pitchFamily="49" charset="0"/>
              </a:rPr>
              <a:t> == </a:t>
            </a:r>
            <a:r>
              <a:rPr lang="en-US" sz="2400" dirty="0">
                <a:latin typeface="+mj-lt"/>
                <a:cs typeface="Consolas" pitchFamily="49" charset="0"/>
              </a:rPr>
              <a:t>end()) return;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printf</a:t>
            </a:r>
            <a:r>
              <a:rPr lang="en-US" sz="2400" dirty="0">
                <a:latin typeface="+mj-lt"/>
                <a:cs typeface="Consolas" pitchFamily="49" charset="0"/>
              </a:rPr>
              <a:t>			(</a:t>
            </a:r>
            <a:r>
              <a:rPr lang="en-US" sz="2400" dirty="0">
                <a:solidFill>
                  <a:srgbClr val="FFC000"/>
                </a:solidFill>
                <a:latin typeface="+mj-lt"/>
                <a:cs typeface="Consolas" pitchFamily="49" charset="0"/>
              </a:rPr>
              <a:t>"%d("</a:t>
            </a:r>
            <a:r>
              <a:rPr lang="en-US" sz="2400" dirty="0">
                <a:latin typeface="+mj-lt"/>
                <a:cs typeface="Consolas" pitchFamily="49" charset="0"/>
              </a:rPr>
              <a:t>, </a:t>
            </a:r>
            <a:r>
              <a:rPr lang="en-US" sz="2400" dirty="0" err="1">
                <a:latin typeface="+mj-lt"/>
                <a:cs typeface="Consolas" pitchFamily="49" charset="0"/>
              </a:rPr>
              <a:t>getval</a:t>
            </a:r>
            <a:r>
              <a:rPr lang="en-US" sz="2400" dirty="0">
                <a:latin typeface="+mj-lt"/>
                <a:cs typeface="Consolas" pitchFamily="49" charset="0"/>
              </a:rPr>
              <a:t>(t));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print_Lrep_body</a:t>
            </a:r>
            <a:r>
              <a:rPr lang="en-US" sz="2400" dirty="0">
                <a:latin typeface="+mj-lt"/>
                <a:cs typeface="Consolas" pitchFamily="49" charset="0"/>
              </a:rPr>
              <a:t>	(left(t));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print_Lrep_</a:t>
            </a:r>
            <a:r>
              <a:rPr lang="en-US" sz="2400" dirty="0" err="1">
                <a:cs typeface="Consolas" pitchFamily="49" charset="0"/>
              </a:rPr>
              <a:t>body</a:t>
            </a:r>
            <a:r>
              <a:rPr lang="en-US" sz="2400" dirty="0">
                <a:cs typeface="Consolas" pitchFamily="49" charset="0"/>
              </a:rPr>
              <a:t>	</a:t>
            </a:r>
            <a:r>
              <a:rPr lang="en-US" sz="2400" dirty="0">
                <a:latin typeface="+mj-lt"/>
                <a:cs typeface="Consolas" pitchFamily="49" charset="0"/>
              </a:rPr>
              <a:t>(right(t));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printf</a:t>
            </a:r>
            <a:r>
              <a:rPr lang="en-US" sz="2400" dirty="0">
                <a:latin typeface="+mj-lt"/>
                <a:cs typeface="Consolas" pitchFamily="49" charset="0"/>
              </a:rPr>
              <a:t>			(</a:t>
            </a:r>
            <a:r>
              <a:rPr lang="en-US" sz="2400" dirty="0">
                <a:solidFill>
                  <a:srgbClr val="FFC000"/>
                </a:solidFill>
                <a:latin typeface="+mj-lt"/>
                <a:cs typeface="Consolas" pitchFamily="49" charset="0"/>
              </a:rPr>
              <a:t>")"</a:t>
            </a:r>
            <a:r>
              <a:rPr lang="en-US" sz="2400" dirty="0">
                <a:latin typeface="+mj-lt"/>
                <a:cs typeface="Consolas" pitchFamily="49" charset="0"/>
              </a:rPr>
              <a:t>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</a:t>
            </a:r>
            <a:endParaRPr lang="ru-RU" sz="2400" dirty="0"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235</a:t>
            </a:fld>
            <a:endParaRPr lang="ru-RU"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Представление дерева списком прямых предков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>
                <a:cs typeface="Times New Roman" pitchFamily="18" charset="0"/>
              </a:rPr>
              <a:t>Вершины дерева нумеруются числами от 1 до </a:t>
            </a:r>
            <a:r>
              <a:rPr lang="en-US" dirty="0">
                <a:cs typeface="Times New Roman" pitchFamily="18" charset="0"/>
              </a:rPr>
              <a:t>n</a:t>
            </a:r>
            <a:endParaRPr lang="ru-RU" dirty="0"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cs typeface="Times New Roman" pitchFamily="18" charset="0"/>
              </a:rPr>
              <a:t>i-</a:t>
            </a:r>
            <a:r>
              <a:rPr lang="ru-RU" dirty="0">
                <a:cs typeface="Times New Roman" pitchFamily="18" charset="0"/>
              </a:rPr>
              <a:t>й элемент списка прямых предков равен</a:t>
            </a:r>
          </a:p>
          <a:p>
            <a:pPr lvl="1">
              <a:defRPr/>
            </a:pPr>
            <a:r>
              <a:rPr lang="ru-RU" dirty="0">
                <a:cs typeface="Times New Roman" pitchFamily="18" charset="0"/>
              </a:rPr>
              <a:t>0, если вершина </a:t>
            </a:r>
            <a:r>
              <a:rPr lang="en-US" dirty="0">
                <a:cs typeface="Times New Roman" pitchFamily="18" charset="0"/>
              </a:rPr>
              <a:t>i – </a:t>
            </a:r>
            <a:r>
              <a:rPr lang="ru-RU" dirty="0">
                <a:cs typeface="Times New Roman" pitchFamily="18" charset="0"/>
              </a:rPr>
              <a:t>это корень</a:t>
            </a:r>
          </a:p>
          <a:p>
            <a:pPr lvl="1">
              <a:defRPr/>
            </a:pPr>
            <a:r>
              <a:rPr lang="ru-RU" dirty="0">
                <a:cs typeface="Times New Roman" pitchFamily="18" charset="0"/>
              </a:rPr>
              <a:t>номер отца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вершины </a:t>
            </a:r>
            <a:r>
              <a:rPr lang="en-US" dirty="0">
                <a:cs typeface="Times New Roman" pitchFamily="18" charset="0"/>
              </a:rPr>
              <a:t>i</a:t>
            </a:r>
            <a:r>
              <a:rPr lang="ru-RU" dirty="0">
                <a:cs typeface="Times New Roman" pitchFamily="18" charset="0"/>
              </a:rPr>
              <a:t>, иначе</a:t>
            </a:r>
          </a:p>
          <a:p>
            <a:pPr>
              <a:buNone/>
              <a:defRPr/>
            </a:pPr>
            <a:endParaRPr lang="ru-RU" dirty="0"/>
          </a:p>
        </p:txBody>
      </p:sp>
      <p:sp>
        <p:nvSpPr>
          <p:cNvPr id="37" name="Объект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7761734" y="185737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9190484" y="2643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6826349" y="2643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7612162" y="3857626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8690422" y="3857626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10047734" y="3857626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8047484" y="50720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7040661" y="4929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8833296" y="50720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6183411" y="3786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7112100" y="2284206"/>
            <a:ext cx="733329" cy="35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8545959" y="1987551"/>
            <a:ext cx="431800" cy="102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7193855" y="3190081"/>
            <a:ext cx="787400" cy="54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8714234" y="3297238"/>
            <a:ext cx="78740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9594503" y="3153569"/>
            <a:ext cx="787400" cy="62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7183537" y="4427539"/>
            <a:ext cx="644525" cy="35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rot="5400000">
            <a:off x="8154640" y="4463257"/>
            <a:ext cx="787400" cy="43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rot="16200000" flipH="1">
            <a:off x="8672959" y="4625976"/>
            <a:ext cx="714375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rot="5400000">
            <a:off x="6331843" y="3207545"/>
            <a:ext cx="715963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904610" y="1857376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969224" y="2714626"/>
            <a:ext cx="349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2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9333360" y="264318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6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83600" y="3857626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4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761860" y="3857626"/>
            <a:ext cx="338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7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119172" y="3857626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8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183537" y="5000626"/>
            <a:ext cx="34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5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118922" y="5072063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9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833296" y="5072063"/>
            <a:ext cx="49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254850" y="3786188"/>
            <a:ext cx="346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9619109" y="500062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 rot="16200000" flipH="1">
            <a:off x="9153178" y="4248944"/>
            <a:ext cx="715962" cy="78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9690547" y="5000626"/>
            <a:ext cx="500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11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547422" y="6000751"/>
            <a:ext cx="3013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>
                <a:latin typeface="Calibri" pitchFamily="34" charset="0"/>
              </a:rPr>
              <a:t>0 1 2 2 4 1 6 6 7 7 7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236</a:t>
            </a:fld>
            <a:endParaRPr lang="ru-RU"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вставки в АВЛ-дерево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балансировки достаточно хранить разность высот левого и правого поддеревьев </a:t>
            </a:r>
          </a:p>
          <a:p>
            <a:pPr lvl="1"/>
            <a:r>
              <a:rPr lang="ru-RU" dirty="0"/>
              <a:t>-1: Высота левого поддерева на 1 больше высоты правого поддерева</a:t>
            </a:r>
          </a:p>
          <a:p>
            <a:pPr lvl="1"/>
            <a:r>
              <a:rPr lang="ru-RU" dirty="0"/>
              <a:t>0: Высоты поддеревьев одинаковы</a:t>
            </a:r>
          </a:p>
          <a:p>
            <a:pPr lvl="1"/>
            <a:r>
              <a:rPr lang="ru-RU" dirty="0"/>
              <a:t>+1: Высота правого поддерева на 1 больше высоты левого поддерева</a:t>
            </a:r>
          </a:p>
          <a:p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237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многомерных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ближайших соседей</a:t>
            </a:r>
          </a:p>
          <a:p>
            <a:pPr lvl="1"/>
            <a:r>
              <a:rPr lang="ru-RU" dirty="0"/>
              <a:t>Вычислительная геометрия</a:t>
            </a:r>
          </a:p>
          <a:p>
            <a:pPr lvl="1"/>
            <a:r>
              <a:rPr lang="ru-RU" dirty="0"/>
              <a:t>Машинное обучение – классификация наблюдений и т.п.</a:t>
            </a:r>
          </a:p>
          <a:p>
            <a:pPr lvl="2"/>
            <a:r>
              <a:rPr lang="ru-RU" dirty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/>
              <a:t>Моделирование движения </a:t>
            </a:r>
            <a:r>
              <a:rPr lang="en-US" dirty="0"/>
              <a:t>N </a:t>
            </a:r>
            <a:r>
              <a:rPr lang="ru-RU" dirty="0"/>
              <a:t>тел под действием гравитации</a:t>
            </a:r>
          </a:p>
          <a:p>
            <a:pPr lvl="1"/>
            <a:r>
              <a:rPr lang="en-US" dirty="0">
                <a:hlinkClick r:id="rId2"/>
              </a:rPr>
              <a:t>https://en.wikipedia.org/wiki/Nearest_neighbor_search</a:t>
            </a:r>
            <a:r>
              <a:rPr lang="ru-RU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для 2-мерных данных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5229200"/>
            <a:ext cx="539186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2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многомерных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ближайших соседей</a:t>
            </a:r>
          </a:p>
          <a:p>
            <a:pPr lvl="1"/>
            <a:r>
              <a:rPr lang="ru-RU" dirty="0"/>
              <a:t>Вычислительная геометрия</a:t>
            </a:r>
          </a:p>
          <a:p>
            <a:pPr lvl="1"/>
            <a:r>
              <a:rPr lang="ru-RU" dirty="0"/>
              <a:t>Машинное обучение – классификация наблюдений и т.п.</a:t>
            </a:r>
          </a:p>
          <a:p>
            <a:pPr lvl="2"/>
            <a:r>
              <a:rPr lang="ru-RU" dirty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/>
              <a:t>Моделирование движения </a:t>
            </a:r>
            <a:r>
              <a:rPr lang="en-US" dirty="0"/>
              <a:t>N </a:t>
            </a:r>
            <a:r>
              <a:rPr lang="ru-RU" dirty="0"/>
              <a:t>тел под действием гравитации</a:t>
            </a:r>
          </a:p>
          <a:p>
            <a:pPr lvl="1"/>
            <a:r>
              <a:rPr lang="en-US" dirty="0">
                <a:hlinkClick r:id="rId2"/>
              </a:rPr>
              <a:t>https://en.wikipedia.org/wiki/Nearest_neighbor_search</a:t>
            </a:r>
            <a:r>
              <a:rPr lang="ru-RU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для 2-мерных данных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70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Ориентированным деревом называется ориентированный граф Т = (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такой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вершина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каждой вершины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3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Иногда пустой граф без вершин и дуг также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Ориентированным деревом называется ориентированный граф Т = (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) такой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вершина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каждой вершины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3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Иногда пустой граф без вершин и дуг также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965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Ориентированным деревом называется ориентированный граф Т = (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) такой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Есть вершина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до каждой вершины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endParaRPr lang="ru-RU" sz="36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Иногда пустой граф без вершин и дуг также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780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Ориентированным деревом называется ориентированный граф Т = (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) такой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Есть вершина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до каждой вершины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endParaRPr lang="ru-RU" sz="36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Иногда пустой граф без вершин и дуг также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" b="139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162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Ориентированным деревом называется ориентированный граф Т = (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) такой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Есть вершина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до каждой вершины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endParaRPr lang="ru-RU" sz="36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Иногда пустой граф без вершин и дуг также </a:t>
            </a:r>
            <a:r>
              <a:rPr lang="ru-RU" sz="36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376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Простые свойства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Дерево не содержит циклов</a:t>
            </a:r>
          </a:p>
          <a:p>
            <a:pPr>
              <a:lnSpc>
                <a:spcPct val="80000"/>
              </a:lnSpc>
            </a:pP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Каждая вершина дерева соединяется с корнем единственным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путём</a:t>
            </a:r>
          </a:p>
          <a:p>
            <a:pPr>
              <a:lnSpc>
                <a:spcPct val="80000"/>
              </a:lnSpc>
            </a:pP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дуг на 1 меньше числа вершин</a:t>
            </a: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непустом дереве</a:t>
            </a: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319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Простые свойства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Дерево не содержит циклов</a:t>
            </a:r>
          </a:p>
          <a:p>
            <a:pPr>
              <a:lnSpc>
                <a:spcPct val="80000"/>
              </a:lnSpc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Каждая вершина дерева соединяется с корнем единственным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путём</a:t>
            </a:r>
          </a:p>
          <a:p>
            <a:pPr>
              <a:lnSpc>
                <a:spcPct val="80000"/>
              </a:lnSpc>
            </a:pP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дуг на 1 меньше числа вершин</a:t>
            </a: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непустом дереве</a:t>
            </a: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22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Простые свойства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Дерево не содержит циклов</a:t>
            </a:r>
          </a:p>
          <a:p>
            <a:pPr>
              <a:lnSpc>
                <a:spcPct val="80000"/>
              </a:lnSpc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Каждая вершина дерева соединяется с корнем единственным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путём</a:t>
            </a:r>
          </a:p>
          <a:p>
            <a:pPr>
              <a:lnSpc>
                <a:spcPct val="80000"/>
              </a:lnSpc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дуг на 1 меньше числа вершин</a:t>
            </a: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непустом дереве</a:t>
            </a: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576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Простые свойства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Дерево не содержит циклов</a:t>
            </a:r>
          </a:p>
          <a:p>
            <a:pPr>
              <a:lnSpc>
                <a:spcPct val="80000"/>
              </a:lnSpc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Каждая вершина дерева соединяется с корнем единственным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путём</a:t>
            </a:r>
          </a:p>
          <a:p>
            <a:pPr>
              <a:lnSpc>
                <a:spcPct val="80000"/>
              </a:lnSpc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Число дуг на 1 меньше числа вершин</a:t>
            </a:r>
          </a:p>
          <a:p>
            <a:pPr lvl="1"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В непустом дереве</a:t>
            </a: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98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отец 2 и 3</a:t>
            </a:r>
          </a:p>
          <a:p>
            <a:r>
              <a:rPr lang="ru-RU" dirty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Высота дерева == высота 1 ==</a:t>
            </a:r>
          </a:p>
          <a:p>
            <a:r>
              <a:rPr lang="ru-RU" dirty="0"/>
              <a:t>глубина 10 ==</a:t>
            </a:r>
          </a:p>
          <a:p>
            <a:r>
              <a:rPr lang="ru-RU" dirty="0"/>
              <a:t>глубина 9 ==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корень</a:t>
            </a:r>
          </a:p>
          <a:p>
            <a:r>
              <a:rPr lang="ru-RU" dirty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8114" y="1556792"/>
            <a:ext cx="1109428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отец 2 и 3</a:t>
            </a:r>
          </a:p>
          <a:p>
            <a:r>
              <a:rPr lang="ru-RU" dirty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Высота дерева == высота 1 ==</a:t>
            </a:r>
          </a:p>
          <a:p>
            <a:r>
              <a:rPr lang="ru-RU" dirty="0"/>
              <a:t>глубина 10 ==</a:t>
            </a:r>
          </a:p>
          <a:p>
            <a:r>
              <a:rPr lang="ru-RU" dirty="0"/>
              <a:t>глубина 9 ==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корень</a:t>
            </a:r>
          </a:p>
          <a:p>
            <a:r>
              <a:rPr lang="ru-RU" dirty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638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отец 2 и 3</a:t>
            </a:r>
          </a:p>
          <a:p>
            <a:r>
              <a:rPr lang="ru-RU" dirty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Высота дерева == высота 1 ==</a:t>
            </a:r>
          </a:p>
          <a:p>
            <a:r>
              <a:rPr lang="ru-RU" dirty="0"/>
              <a:t>глубина 10 ==</a:t>
            </a:r>
          </a:p>
          <a:p>
            <a:r>
              <a:rPr lang="ru-RU" dirty="0"/>
              <a:t>глубина 9 ==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корень</a:t>
            </a:r>
          </a:p>
          <a:p>
            <a:r>
              <a:rPr lang="ru-RU" dirty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939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отец 2 и 3</a:t>
            </a:r>
          </a:p>
          <a:p>
            <a:r>
              <a:rPr lang="ru-RU" dirty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Высота дерева == высота 1 ==</a:t>
            </a:r>
          </a:p>
          <a:p>
            <a:r>
              <a:rPr lang="ru-RU" dirty="0"/>
              <a:t>глубина 10 ==</a:t>
            </a:r>
          </a:p>
          <a:p>
            <a:r>
              <a:rPr lang="ru-RU" dirty="0"/>
              <a:t>глубина 9 ==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корень</a:t>
            </a:r>
          </a:p>
          <a:p>
            <a:r>
              <a:rPr lang="ru-RU" dirty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983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отец 2 и 3</a:t>
            </a:r>
          </a:p>
          <a:p>
            <a:r>
              <a:rPr lang="ru-RU" dirty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Высота дерева == высота 1 ==</a:t>
            </a:r>
          </a:p>
          <a:p>
            <a:r>
              <a:rPr lang="ru-RU" dirty="0"/>
              <a:t>глубина 10 ==</a:t>
            </a:r>
          </a:p>
          <a:p>
            <a:r>
              <a:rPr lang="ru-RU" dirty="0"/>
              <a:t>глубина 9 ==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корень</a:t>
            </a:r>
          </a:p>
          <a:p>
            <a:r>
              <a:rPr lang="ru-RU" dirty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59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используются деревья?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Иерархические структуры данных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Деревья синтаксического разбора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Компиляторы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Обработка естественных языков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Внутреннее представление </a:t>
            </a:r>
            <a:r>
              <a:rPr lang="en-US" dirty="0">
                <a:solidFill>
                  <a:schemeClr val="bg1"/>
                </a:solidFill>
              </a:rPr>
              <a:t>XML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JSON </a:t>
            </a:r>
            <a:r>
              <a:rPr lang="ru-RU" dirty="0">
                <a:solidFill>
                  <a:schemeClr val="bg1"/>
                </a:solidFill>
              </a:rPr>
              <a:t>и т.п.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Контейнерные АТД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Множество, ассоциативный массив и т.п.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Многомерные данные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864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отец 2 и 3</a:t>
            </a:r>
          </a:p>
          <a:p>
            <a:r>
              <a:rPr lang="ru-RU" dirty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Высота дерева == высота 1 ==</a:t>
            </a:r>
          </a:p>
          <a:p>
            <a:r>
              <a:rPr lang="ru-RU" dirty="0"/>
              <a:t>глубина 10 ==</a:t>
            </a:r>
          </a:p>
          <a:p>
            <a:r>
              <a:rPr lang="ru-RU" dirty="0"/>
              <a:t>глубина 9 ==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корень</a:t>
            </a:r>
          </a:p>
          <a:p>
            <a:r>
              <a:rPr lang="ru-RU" dirty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724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отец 2 и 3</a:t>
            </a:r>
          </a:p>
          <a:p>
            <a:r>
              <a:rPr lang="ru-RU" dirty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Высота дерева == высота 1 ==</a:t>
            </a:r>
          </a:p>
          <a:p>
            <a:r>
              <a:rPr lang="ru-RU" dirty="0"/>
              <a:t>глубина 10 ==</a:t>
            </a:r>
          </a:p>
          <a:p>
            <a:r>
              <a:rPr lang="ru-RU" dirty="0"/>
              <a:t>глубина 9 ==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корень</a:t>
            </a:r>
          </a:p>
          <a:p>
            <a:r>
              <a:rPr lang="ru-RU" dirty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799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69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396628" y="1787287"/>
            <a:ext cx="1505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 – корень</a:t>
            </a:r>
          </a:p>
          <a:p>
            <a:r>
              <a:rPr lang="ru-RU" dirty="0">
                <a:latin typeface="+mn-lt"/>
              </a:rPr>
              <a:t>Высота 2 == 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505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 – отец 2 и 3</a:t>
            </a:r>
          </a:p>
          <a:p>
            <a:r>
              <a:rPr lang="ru-RU" dirty="0">
                <a:latin typeface="+mn-lt"/>
              </a:rPr>
              <a:t>6, 7, 8 – сыновья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505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 – корень</a:t>
            </a:r>
          </a:p>
          <a:p>
            <a:r>
              <a:rPr lang="ru-RU" dirty="0">
                <a:latin typeface="+mn-lt"/>
              </a:rPr>
              <a:t>Высота 2 == 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806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 – отец 2 и 3</a:t>
            </a:r>
          </a:p>
          <a:p>
            <a:r>
              <a:rPr lang="ru-RU" dirty="0">
                <a:latin typeface="+mn-lt"/>
              </a:rPr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Высота дерева == высота 1 ==</a:t>
            </a:r>
          </a:p>
          <a:p>
            <a:r>
              <a:rPr lang="ru-RU" dirty="0">
                <a:latin typeface="+mn-lt"/>
              </a:rPr>
              <a:t>глубина 10 ==</a:t>
            </a:r>
          </a:p>
          <a:p>
            <a:r>
              <a:rPr lang="ru-RU" dirty="0">
                <a:latin typeface="+mn-lt"/>
              </a:rPr>
              <a:t>глубина 9 ==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505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 – корень</a:t>
            </a:r>
          </a:p>
          <a:p>
            <a:r>
              <a:rPr lang="ru-RU" dirty="0">
                <a:latin typeface="+mn-lt"/>
              </a:rPr>
              <a:t>Высота 2 == 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92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Поддерево, лес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Поддеревом дерева Т = 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называется такое дерево 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Поддерево, лес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Поддеревом дерева Т = 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 называется такое дерево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845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Поддерево, лес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Поддеревом дерева Т = 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 называется такое дерево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37914" y="2708920"/>
            <a:ext cx="2528172" cy="2902628"/>
            <a:chOff x="3575720" y="2606094"/>
            <a:chExt cx="3664517" cy="4207282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3575720" y="3573016"/>
              <a:ext cx="1872209" cy="324036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5096196" y="2606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147540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6163765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3667446" y="4913772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4524696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6811837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168900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5525962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4075532" y="624940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4867621" y="6278501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2" name="Прямая соединительная линия 31"/>
            <p:cNvCxnSpPr>
              <a:stCxn id="4" idx="3"/>
              <a:endCxn id="6" idx="0"/>
            </p:cNvCxnSpPr>
            <p:nvPr/>
          </p:nvCxnSpPr>
          <p:spPr>
            <a:xfrm flipH="1">
              <a:off x="4361740" y="2971948"/>
              <a:ext cx="797194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4"/>
              <a:endCxn id="10" idx="0"/>
            </p:cNvCxnSpPr>
            <p:nvPr/>
          </p:nvCxnSpPr>
          <p:spPr>
            <a:xfrm flipH="1">
              <a:off x="3881646" y="4106281"/>
              <a:ext cx="480094" cy="8074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6" idx="4"/>
              <a:endCxn id="12" idx="0"/>
            </p:cNvCxnSpPr>
            <p:nvPr/>
          </p:nvCxnSpPr>
          <p:spPr>
            <a:xfrm>
              <a:off x="4361740" y="4106281"/>
              <a:ext cx="377156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8" idx="4"/>
              <a:endCxn id="16" idx="0"/>
            </p:cNvCxnSpPr>
            <p:nvPr/>
          </p:nvCxnSpPr>
          <p:spPr>
            <a:xfrm>
              <a:off x="6377965" y="4106281"/>
              <a:ext cx="513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8" idx="3"/>
              <a:endCxn id="18" idx="0"/>
            </p:cNvCxnSpPr>
            <p:nvPr/>
          </p:nvCxnSpPr>
          <p:spPr>
            <a:xfrm flipH="1">
              <a:off x="5740162" y="4043510"/>
              <a:ext cx="48634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4" idx="5"/>
              <a:endCxn id="8" idx="0"/>
            </p:cNvCxnSpPr>
            <p:nvPr/>
          </p:nvCxnSpPr>
          <p:spPr>
            <a:xfrm>
              <a:off x="5461858" y="2971948"/>
              <a:ext cx="91610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12" idx="4"/>
              <a:endCxn id="20" idx="0"/>
            </p:cNvCxnSpPr>
            <p:nvPr/>
          </p:nvCxnSpPr>
          <p:spPr>
            <a:xfrm flipH="1">
              <a:off x="4289732" y="5320719"/>
              <a:ext cx="4491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stCxn id="12" idx="4"/>
              <a:endCxn id="22" idx="0"/>
            </p:cNvCxnSpPr>
            <p:nvPr/>
          </p:nvCxnSpPr>
          <p:spPr>
            <a:xfrm>
              <a:off x="4738896" y="5320719"/>
              <a:ext cx="342925" cy="957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8" idx="5"/>
              <a:endCxn id="14" idx="0"/>
            </p:cNvCxnSpPr>
            <p:nvPr/>
          </p:nvCxnSpPr>
          <p:spPr>
            <a:xfrm>
              <a:off x="6529427" y="4043510"/>
              <a:ext cx="496610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7961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Поддерево, лес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Поддеревом дерева Т = 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 называется такое дерево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37914" y="2708920"/>
            <a:ext cx="2528172" cy="2902628"/>
            <a:chOff x="3575720" y="2606094"/>
            <a:chExt cx="3664517" cy="4207282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3575720" y="3573016"/>
              <a:ext cx="1872209" cy="324036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5096196" y="2606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147540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6163765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3667446" y="4913772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4524696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6811837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168900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5525962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4075532" y="624940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4867621" y="6278501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2" name="Прямая соединительная линия 31"/>
            <p:cNvCxnSpPr>
              <a:stCxn id="4" idx="3"/>
              <a:endCxn id="6" idx="0"/>
            </p:cNvCxnSpPr>
            <p:nvPr/>
          </p:nvCxnSpPr>
          <p:spPr>
            <a:xfrm flipH="1">
              <a:off x="4361740" y="2971948"/>
              <a:ext cx="797194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4"/>
              <a:endCxn id="10" idx="0"/>
            </p:cNvCxnSpPr>
            <p:nvPr/>
          </p:nvCxnSpPr>
          <p:spPr>
            <a:xfrm flipH="1">
              <a:off x="3881646" y="4106281"/>
              <a:ext cx="480094" cy="8074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6" idx="4"/>
              <a:endCxn id="12" idx="0"/>
            </p:cNvCxnSpPr>
            <p:nvPr/>
          </p:nvCxnSpPr>
          <p:spPr>
            <a:xfrm>
              <a:off x="4361740" y="4106281"/>
              <a:ext cx="377156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8" idx="4"/>
              <a:endCxn id="16" idx="0"/>
            </p:cNvCxnSpPr>
            <p:nvPr/>
          </p:nvCxnSpPr>
          <p:spPr>
            <a:xfrm>
              <a:off x="6377965" y="4106281"/>
              <a:ext cx="513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8" idx="3"/>
              <a:endCxn id="18" idx="0"/>
            </p:cNvCxnSpPr>
            <p:nvPr/>
          </p:nvCxnSpPr>
          <p:spPr>
            <a:xfrm flipH="1">
              <a:off x="5740162" y="4043510"/>
              <a:ext cx="48634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4" idx="5"/>
              <a:endCxn id="8" idx="0"/>
            </p:cNvCxnSpPr>
            <p:nvPr/>
          </p:nvCxnSpPr>
          <p:spPr>
            <a:xfrm>
              <a:off x="5461858" y="2971948"/>
              <a:ext cx="91610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12" idx="4"/>
              <a:endCxn id="20" idx="0"/>
            </p:cNvCxnSpPr>
            <p:nvPr/>
          </p:nvCxnSpPr>
          <p:spPr>
            <a:xfrm flipH="1">
              <a:off x="4289732" y="5320719"/>
              <a:ext cx="4491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stCxn id="12" idx="4"/>
              <a:endCxn id="22" idx="0"/>
            </p:cNvCxnSpPr>
            <p:nvPr/>
          </p:nvCxnSpPr>
          <p:spPr>
            <a:xfrm>
              <a:off x="4738896" y="5320719"/>
              <a:ext cx="342925" cy="957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8" idx="5"/>
              <a:endCxn id="14" idx="0"/>
            </p:cNvCxnSpPr>
            <p:nvPr/>
          </p:nvCxnSpPr>
          <p:spPr>
            <a:xfrm>
              <a:off x="6529427" y="4043510"/>
              <a:ext cx="496610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9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используются деревья?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Деревья синтаксического разбора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Компиляторы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Обработка естественных языков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Внутреннее представление </a:t>
            </a:r>
            <a:r>
              <a:rPr lang="en-US" dirty="0">
                <a:solidFill>
                  <a:schemeClr val="bg1"/>
                </a:solidFill>
              </a:rPr>
              <a:t>XML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JSON </a:t>
            </a:r>
            <a:r>
              <a:rPr lang="ru-RU" dirty="0">
                <a:solidFill>
                  <a:schemeClr val="bg1"/>
                </a:solidFill>
              </a:rPr>
              <a:t>и т.п.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Контейнерные АТД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Множество, ассоциативный массив и т.п.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  <a:p>
            <a:r>
              <a:rPr lang="ru-RU" dirty="0"/>
              <a:t>Многомерные данные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235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Поддерево, лес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Поддеревом дерева Т = 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 называется такое дерево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37914" y="2708920"/>
            <a:ext cx="2528172" cy="2902628"/>
            <a:chOff x="3575720" y="2606094"/>
            <a:chExt cx="3664517" cy="4207282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3575720" y="3573016"/>
              <a:ext cx="1872209" cy="324036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5096196" y="2606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147540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6163765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3667446" y="4913772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4524696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6811837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168900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5525962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4075532" y="624940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4867621" y="6278501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2" name="Прямая соединительная линия 31"/>
            <p:cNvCxnSpPr>
              <a:stCxn id="4" idx="3"/>
              <a:endCxn id="6" idx="0"/>
            </p:cNvCxnSpPr>
            <p:nvPr/>
          </p:nvCxnSpPr>
          <p:spPr>
            <a:xfrm flipH="1">
              <a:off x="4361740" y="2971948"/>
              <a:ext cx="797194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4"/>
              <a:endCxn id="10" idx="0"/>
            </p:cNvCxnSpPr>
            <p:nvPr/>
          </p:nvCxnSpPr>
          <p:spPr>
            <a:xfrm flipH="1">
              <a:off x="3881646" y="4106281"/>
              <a:ext cx="480094" cy="8074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6" idx="4"/>
              <a:endCxn id="12" idx="0"/>
            </p:cNvCxnSpPr>
            <p:nvPr/>
          </p:nvCxnSpPr>
          <p:spPr>
            <a:xfrm>
              <a:off x="4361740" y="4106281"/>
              <a:ext cx="377156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8" idx="4"/>
              <a:endCxn id="16" idx="0"/>
            </p:cNvCxnSpPr>
            <p:nvPr/>
          </p:nvCxnSpPr>
          <p:spPr>
            <a:xfrm>
              <a:off x="6377965" y="4106281"/>
              <a:ext cx="513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8" idx="3"/>
              <a:endCxn id="18" idx="0"/>
            </p:cNvCxnSpPr>
            <p:nvPr/>
          </p:nvCxnSpPr>
          <p:spPr>
            <a:xfrm flipH="1">
              <a:off x="5740162" y="4043510"/>
              <a:ext cx="48634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4" idx="5"/>
              <a:endCxn id="8" idx="0"/>
            </p:cNvCxnSpPr>
            <p:nvPr/>
          </p:nvCxnSpPr>
          <p:spPr>
            <a:xfrm>
              <a:off x="5461858" y="2971948"/>
              <a:ext cx="91610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12" idx="4"/>
              <a:endCxn id="20" idx="0"/>
            </p:cNvCxnSpPr>
            <p:nvPr/>
          </p:nvCxnSpPr>
          <p:spPr>
            <a:xfrm flipH="1">
              <a:off x="4289732" y="5320719"/>
              <a:ext cx="4491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stCxn id="12" idx="4"/>
              <a:endCxn id="22" idx="0"/>
            </p:cNvCxnSpPr>
            <p:nvPr/>
          </p:nvCxnSpPr>
          <p:spPr>
            <a:xfrm>
              <a:off x="4738896" y="5320719"/>
              <a:ext cx="342925" cy="957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8" idx="5"/>
              <a:endCxn id="14" idx="0"/>
            </p:cNvCxnSpPr>
            <p:nvPr/>
          </p:nvCxnSpPr>
          <p:spPr>
            <a:xfrm>
              <a:off x="6529427" y="4043510"/>
              <a:ext cx="496610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637539" y="3034192"/>
            <a:ext cx="4504922" cy="2829326"/>
            <a:chOff x="6595442" y="3004631"/>
            <a:chExt cx="4504922" cy="2829326"/>
          </a:xfrm>
        </p:grpSpPr>
        <p:sp>
          <p:nvSpPr>
            <p:cNvPr id="28" name="Овал 3"/>
            <p:cNvSpPr/>
            <p:nvPr/>
          </p:nvSpPr>
          <p:spPr>
            <a:xfrm>
              <a:off x="8674900" y="3004631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9" name="Овал 5"/>
            <p:cNvSpPr/>
            <p:nvPr/>
          </p:nvSpPr>
          <p:spPr>
            <a:xfrm>
              <a:off x="8020417" y="3743908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0" name="Овал 7"/>
            <p:cNvSpPr/>
            <p:nvPr/>
          </p:nvSpPr>
          <p:spPr>
            <a:xfrm>
              <a:off x="9411422" y="3743908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1" name="Овал 9"/>
            <p:cNvSpPr/>
            <p:nvPr/>
          </p:nvSpPr>
          <p:spPr>
            <a:xfrm>
              <a:off x="7689197" y="4596712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3" name="Овал 11"/>
            <p:cNvSpPr/>
            <p:nvPr/>
          </p:nvSpPr>
          <p:spPr>
            <a:xfrm>
              <a:off x="8280619" y="458175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9" name="Овал 13"/>
            <p:cNvSpPr/>
            <p:nvPr/>
          </p:nvSpPr>
          <p:spPr>
            <a:xfrm>
              <a:off x="9858531" y="458175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0" name="Овал 15"/>
            <p:cNvSpPr/>
            <p:nvPr/>
          </p:nvSpPr>
          <p:spPr>
            <a:xfrm>
              <a:off x="9414965" y="458175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17"/>
            <p:cNvSpPr/>
            <p:nvPr/>
          </p:nvSpPr>
          <p:spPr>
            <a:xfrm>
              <a:off x="8971398" y="458175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2" name="Овал 19"/>
            <p:cNvSpPr/>
            <p:nvPr/>
          </p:nvSpPr>
          <p:spPr>
            <a:xfrm>
              <a:off x="7970738" y="5518173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21"/>
            <p:cNvSpPr/>
            <p:nvPr/>
          </p:nvSpPr>
          <p:spPr>
            <a:xfrm>
              <a:off x="8517205" y="553824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4" name="Прямая соединительная линия 31"/>
            <p:cNvCxnSpPr>
              <a:stCxn id="28" idx="3"/>
              <a:endCxn id="29" idx="0"/>
            </p:cNvCxnSpPr>
            <p:nvPr/>
          </p:nvCxnSpPr>
          <p:spPr>
            <a:xfrm flipH="1">
              <a:off x="8168195" y="3257036"/>
              <a:ext cx="549989" cy="4868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33"/>
            <p:cNvCxnSpPr>
              <a:stCxn id="29" idx="4"/>
              <a:endCxn id="31" idx="0"/>
            </p:cNvCxnSpPr>
            <p:nvPr/>
          </p:nvCxnSpPr>
          <p:spPr>
            <a:xfrm flipH="1">
              <a:off x="7836975" y="4039619"/>
              <a:ext cx="331220" cy="55709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34"/>
            <p:cNvCxnSpPr>
              <a:stCxn id="29" idx="4"/>
              <a:endCxn id="33" idx="0"/>
            </p:cNvCxnSpPr>
            <p:nvPr/>
          </p:nvCxnSpPr>
          <p:spPr>
            <a:xfrm>
              <a:off x="8168195" y="4039619"/>
              <a:ext cx="260202" cy="5421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35"/>
            <p:cNvCxnSpPr>
              <a:stCxn id="30" idx="4"/>
              <a:endCxn id="40" idx="0"/>
            </p:cNvCxnSpPr>
            <p:nvPr/>
          </p:nvCxnSpPr>
          <p:spPr>
            <a:xfrm>
              <a:off x="9559200" y="4039619"/>
              <a:ext cx="3543" cy="5421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36"/>
            <p:cNvCxnSpPr>
              <a:stCxn id="30" idx="3"/>
              <a:endCxn id="41" idx="0"/>
            </p:cNvCxnSpPr>
            <p:nvPr/>
          </p:nvCxnSpPr>
          <p:spPr>
            <a:xfrm flipH="1">
              <a:off x="9119176" y="3996313"/>
              <a:ext cx="335530" cy="5854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37"/>
            <p:cNvCxnSpPr>
              <a:stCxn id="28" idx="5"/>
              <a:endCxn id="30" idx="0"/>
            </p:cNvCxnSpPr>
            <p:nvPr/>
          </p:nvCxnSpPr>
          <p:spPr>
            <a:xfrm>
              <a:off x="8927173" y="3257036"/>
              <a:ext cx="632028" cy="4868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46"/>
            <p:cNvCxnSpPr>
              <a:stCxn id="33" idx="4"/>
              <a:endCxn id="42" idx="0"/>
            </p:cNvCxnSpPr>
            <p:nvPr/>
          </p:nvCxnSpPr>
          <p:spPr>
            <a:xfrm flipH="1">
              <a:off x="8118516" y="4877467"/>
              <a:ext cx="309881" cy="64070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47"/>
            <p:cNvCxnSpPr>
              <a:stCxn id="33" idx="4"/>
              <a:endCxn id="43" idx="0"/>
            </p:cNvCxnSpPr>
            <p:nvPr/>
          </p:nvCxnSpPr>
          <p:spPr>
            <a:xfrm>
              <a:off x="8428397" y="4877467"/>
              <a:ext cx="236586" cy="6607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48"/>
            <p:cNvCxnSpPr>
              <a:stCxn id="30" idx="5"/>
              <a:endCxn id="39" idx="0"/>
            </p:cNvCxnSpPr>
            <p:nvPr/>
          </p:nvCxnSpPr>
          <p:spPr>
            <a:xfrm>
              <a:off x="9663695" y="3996313"/>
              <a:ext cx="342614" cy="5854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"/>
            <p:cNvSpPr/>
            <p:nvPr/>
          </p:nvSpPr>
          <p:spPr>
            <a:xfrm>
              <a:off x="10568222" y="3719265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8" name="Овал 11"/>
            <p:cNvSpPr/>
            <p:nvPr/>
          </p:nvSpPr>
          <p:spPr>
            <a:xfrm>
              <a:off x="10568222" y="4537054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9" name="Овал 19"/>
            <p:cNvSpPr/>
            <p:nvPr/>
          </p:nvSpPr>
          <p:spPr>
            <a:xfrm>
              <a:off x="10258341" y="5473471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Овал 21"/>
            <p:cNvSpPr/>
            <p:nvPr/>
          </p:nvSpPr>
          <p:spPr>
            <a:xfrm>
              <a:off x="10804808" y="5493544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1" name="Прямая соединительная линия 34"/>
            <p:cNvCxnSpPr>
              <a:stCxn id="57" idx="4"/>
              <a:endCxn id="58" idx="0"/>
            </p:cNvCxnSpPr>
            <p:nvPr/>
          </p:nvCxnSpPr>
          <p:spPr>
            <a:xfrm>
              <a:off x="10716000" y="4014976"/>
              <a:ext cx="0" cy="52207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46"/>
            <p:cNvCxnSpPr>
              <a:stCxn id="58" idx="4"/>
              <a:endCxn id="59" idx="0"/>
            </p:cNvCxnSpPr>
            <p:nvPr/>
          </p:nvCxnSpPr>
          <p:spPr>
            <a:xfrm flipH="1">
              <a:off x="10406119" y="4832765"/>
              <a:ext cx="309881" cy="64070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47"/>
            <p:cNvCxnSpPr>
              <a:stCxn id="58" idx="4"/>
              <a:endCxn id="60" idx="0"/>
            </p:cNvCxnSpPr>
            <p:nvPr/>
          </p:nvCxnSpPr>
          <p:spPr>
            <a:xfrm>
              <a:off x="10716000" y="4832765"/>
              <a:ext cx="236586" cy="6607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21"/>
            <p:cNvSpPr/>
            <p:nvPr/>
          </p:nvSpPr>
          <p:spPr>
            <a:xfrm>
              <a:off x="6595442" y="3743907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5" name="Овал 19"/>
            <p:cNvSpPr/>
            <p:nvPr/>
          </p:nvSpPr>
          <p:spPr>
            <a:xfrm>
              <a:off x="6595442" y="4596711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014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(двоичное) 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Упорядоченное дерево – это дерево, в котором множество сыновей каждой вершины упорядочено</a:t>
            </a:r>
          </a:p>
          <a:p>
            <a:pPr eaLnBrk="1" hangingPunct="1">
              <a:buFont typeface="Arial" charset="0"/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Бинарное дерево – это упорядоченное дерево, в котором каждая вершина имеет не более двух сыновей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160171" y="2189967"/>
            <a:ext cx="2188538" cy="3615297"/>
            <a:chOff x="7024688" y="1301850"/>
            <a:chExt cx="2626915" cy="4143375"/>
          </a:xfrm>
        </p:grpSpPr>
        <p:sp>
          <p:nvSpPr>
            <p:cNvPr id="4" name="Овал 3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7743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495357" y="501660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151541" y="4945162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4" idx="4"/>
              <a:endCxn id="6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8" idx="4"/>
              <a:endCxn id="16" idx="0"/>
            </p:cNvCxnSpPr>
            <p:nvPr/>
          </p:nvCxnSpPr>
          <p:spPr>
            <a:xfrm flipH="1">
              <a:off x="8627468" y="4016475"/>
              <a:ext cx="361751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4"/>
              <a:endCxn id="18" idx="0"/>
            </p:cNvCxnSpPr>
            <p:nvPr/>
          </p:nvCxnSpPr>
          <p:spPr>
            <a:xfrm flipH="1">
              <a:off x="8989219" y="2802037"/>
              <a:ext cx="34034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4"/>
              <a:endCxn id="8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745389" y="4016474"/>
              <a:ext cx="386579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8" idx="4"/>
              <a:endCxn id="22" idx="0"/>
            </p:cNvCxnSpPr>
            <p:nvPr/>
          </p:nvCxnSpPr>
          <p:spPr>
            <a:xfrm>
              <a:off x="8989219" y="4016475"/>
              <a:ext cx="412353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8824466" y="2189967"/>
            <a:ext cx="2744142" cy="3615298"/>
            <a:chOff x="7024688" y="1301850"/>
            <a:chExt cx="3218004" cy="4143375"/>
          </a:xfrm>
        </p:grpSpPr>
        <p:sp>
          <p:nvSpPr>
            <p:cNvPr id="47" name="Овал 46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896852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9404866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495357" y="5016599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742630" y="4945161"/>
              <a:ext cx="500062" cy="500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6" name="Прямая соединительная линия 55"/>
            <p:cNvCxnSpPr>
              <a:stCxn id="47" idx="4"/>
              <a:endCxn id="48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8" idx="4"/>
              <a:endCxn id="5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48" idx="4"/>
              <a:endCxn id="51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53" idx="4"/>
              <a:endCxn id="52" idx="0"/>
            </p:cNvCxnSpPr>
            <p:nvPr/>
          </p:nvCxnSpPr>
          <p:spPr>
            <a:xfrm flipH="1">
              <a:off x="9218558" y="4016474"/>
              <a:ext cx="436340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49" idx="4"/>
              <a:endCxn id="53" idx="0"/>
            </p:cNvCxnSpPr>
            <p:nvPr/>
          </p:nvCxnSpPr>
          <p:spPr>
            <a:xfrm>
              <a:off x="9329563" y="2802036"/>
              <a:ext cx="325334" cy="7858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49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51" idx="4"/>
              <a:endCxn id="54" idx="0"/>
            </p:cNvCxnSpPr>
            <p:nvPr/>
          </p:nvCxnSpPr>
          <p:spPr>
            <a:xfrm flipH="1">
              <a:off x="7745388" y="4016475"/>
              <a:ext cx="386582" cy="1000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4"/>
              <a:endCxn id="55" idx="0"/>
            </p:cNvCxnSpPr>
            <p:nvPr/>
          </p:nvCxnSpPr>
          <p:spPr>
            <a:xfrm>
              <a:off x="9654897" y="4016474"/>
              <a:ext cx="3377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Не равно 38"/>
          <p:cNvSpPr/>
          <p:nvPr/>
        </p:nvSpPr>
        <p:spPr>
          <a:xfrm>
            <a:off x="8198098" y="3378696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(двоичное) 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Упорядоченное дерево – это дерево, в котором множество сыновей каждой вершины упорядочено</a:t>
            </a:r>
          </a:p>
          <a:p>
            <a:pPr eaLnBrk="1" hangingPunct="1"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Бинарное дерево – это упорядоченное дерево, в котором каждая вершина имеет не более двух сыновей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160171" y="2189967"/>
            <a:ext cx="2188538" cy="3615297"/>
            <a:chOff x="7024688" y="1301850"/>
            <a:chExt cx="2626915" cy="4143375"/>
          </a:xfrm>
        </p:grpSpPr>
        <p:sp>
          <p:nvSpPr>
            <p:cNvPr id="4" name="Овал 3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7743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495357" y="501660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151541" y="4945162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4" idx="4"/>
              <a:endCxn id="6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8" idx="4"/>
              <a:endCxn id="16" idx="0"/>
            </p:cNvCxnSpPr>
            <p:nvPr/>
          </p:nvCxnSpPr>
          <p:spPr>
            <a:xfrm flipH="1">
              <a:off x="8627468" y="4016475"/>
              <a:ext cx="361751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4"/>
              <a:endCxn id="18" idx="0"/>
            </p:cNvCxnSpPr>
            <p:nvPr/>
          </p:nvCxnSpPr>
          <p:spPr>
            <a:xfrm flipH="1">
              <a:off x="8989219" y="2802037"/>
              <a:ext cx="34034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4"/>
              <a:endCxn id="8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745389" y="4016474"/>
              <a:ext cx="386579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8" idx="4"/>
              <a:endCxn id="22" idx="0"/>
            </p:cNvCxnSpPr>
            <p:nvPr/>
          </p:nvCxnSpPr>
          <p:spPr>
            <a:xfrm>
              <a:off x="8989219" y="4016475"/>
              <a:ext cx="412353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8824466" y="2189967"/>
            <a:ext cx="2744142" cy="3615298"/>
            <a:chOff x="7024688" y="1301850"/>
            <a:chExt cx="3218004" cy="4143375"/>
          </a:xfrm>
        </p:grpSpPr>
        <p:sp>
          <p:nvSpPr>
            <p:cNvPr id="47" name="Овал 46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896852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9404866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495357" y="5016599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742630" y="4945161"/>
              <a:ext cx="500062" cy="500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6" name="Прямая соединительная линия 55"/>
            <p:cNvCxnSpPr>
              <a:stCxn id="47" idx="4"/>
              <a:endCxn id="48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8" idx="4"/>
              <a:endCxn id="5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48" idx="4"/>
              <a:endCxn id="51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53" idx="4"/>
              <a:endCxn id="52" idx="0"/>
            </p:cNvCxnSpPr>
            <p:nvPr/>
          </p:nvCxnSpPr>
          <p:spPr>
            <a:xfrm flipH="1">
              <a:off x="9218558" y="4016474"/>
              <a:ext cx="436340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49" idx="4"/>
              <a:endCxn id="53" idx="0"/>
            </p:cNvCxnSpPr>
            <p:nvPr/>
          </p:nvCxnSpPr>
          <p:spPr>
            <a:xfrm>
              <a:off x="9329563" y="2802036"/>
              <a:ext cx="325334" cy="7858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49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51" idx="4"/>
              <a:endCxn id="54" idx="0"/>
            </p:cNvCxnSpPr>
            <p:nvPr/>
          </p:nvCxnSpPr>
          <p:spPr>
            <a:xfrm flipH="1">
              <a:off x="7745388" y="4016475"/>
              <a:ext cx="386582" cy="1000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4"/>
              <a:endCxn id="55" idx="0"/>
            </p:cNvCxnSpPr>
            <p:nvPr/>
          </p:nvCxnSpPr>
          <p:spPr>
            <a:xfrm>
              <a:off x="9654897" y="4016474"/>
              <a:ext cx="3377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Не равно 38"/>
          <p:cNvSpPr/>
          <p:nvPr/>
        </p:nvSpPr>
        <p:spPr>
          <a:xfrm>
            <a:off x="8198098" y="3378696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682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(двоичное) 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Упорядоченное дерево – это дерево, в котором множество сыновей каждой вершины упорядочено</a:t>
            </a:r>
          </a:p>
          <a:p>
            <a:pPr eaLnBrk="1" hangingPunct="1"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Бинарное дерево – это упорядоченное дерево, в котором каждая вершина имеет не более двух сыновей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160171" y="2189967"/>
            <a:ext cx="2188538" cy="3615297"/>
            <a:chOff x="7024688" y="1301850"/>
            <a:chExt cx="2626915" cy="4143375"/>
          </a:xfrm>
        </p:grpSpPr>
        <p:sp>
          <p:nvSpPr>
            <p:cNvPr id="4" name="Овал 3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7743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495357" y="501660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151541" y="4945162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4" idx="4"/>
              <a:endCxn id="6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8" idx="4"/>
              <a:endCxn id="16" idx="0"/>
            </p:cNvCxnSpPr>
            <p:nvPr/>
          </p:nvCxnSpPr>
          <p:spPr>
            <a:xfrm flipH="1">
              <a:off x="8627468" y="4016475"/>
              <a:ext cx="361751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4"/>
              <a:endCxn id="18" idx="0"/>
            </p:cNvCxnSpPr>
            <p:nvPr/>
          </p:nvCxnSpPr>
          <p:spPr>
            <a:xfrm flipH="1">
              <a:off x="8989219" y="2802037"/>
              <a:ext cx="34034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4"/>
              <a:endCxn id="8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745389" y="4016474"/>
              <a:ext cx="386579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8" idx="4"/>
              <a:endCxn id="22" idx="0"/>
            </p:cNvCxnSpPr>
            <p:nvPr/>
          </p:nvCxnSpPr>
          <p:spPr>
            <a:xfrm>
              <a:off x="8989219" y="4016475"/>
              <a:ext cx="412353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8824466" y="2189967"/>
            <a:ext cx="2744142" cy="3615298"/>
            <a:chOff x="7024688" y="1301850"/>
            <a:chExt cx="3218004" cy="4143375"/>
          </a:xfrm>
        </p:grpSpPr>
        <p:sp>
          <p:nvSpPr>
            <p:cNvPr id="47" name="Овал 46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896852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9404866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495357" y="5016599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742630" y="4945161"/>
              <a:ext cx="500062" cy="500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6" name="Прямая соединительная линия 55"/>
            <p:cNvCxnSpPr>
              <a:stCxn id="47" idx="4"/>
              <a:endCxn id="48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8" idx="4"/>
              <a:endCxn id="5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48" idx="4"/>
              <a:endCxn id="51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53" idx="4"/>
              <a:endCxn id="52" idx="0"/>
            </p:cNvCxnSpPr>
            <p:nvPr/>
          </p:nvCxnSpPr>
          <p:spPr>
            <a:xfrm flipH="1">
              <a:off x="9218558" y="4016474"/>
              <a:ext cx="436340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49" idx="4"/>
              <a:endCxn id="53" idx="0"/>
            </p:cNvCxnSpPr>
            <p:nvPr/>
          </p:nvCxnSpPr>
          <p:spPr>
            <a:xfrm>
              <a:off x="9329563" y="2802036"/>
              <a:ext cx="325334" cy="7858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49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51" idx="4"/>
              <a:endCxn id="54" idx="0"/>
            </p:cNvCxnSpPr>
            <p:nvPr/>
          </p:nvCxnSpPr>
          <p:spPr>
            <a:xfrm flipH="1">
              <a:off x="7745388" y="4016475"/>
              <a:ext cx="386582" cy="1000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4"/>
              <a:endCxn id="55" idx="0"/>
            </p:cNvCxnSpPr>
            <p:nvPr/>
          </p:nvCxnSpPr>
          <p:spPr>
            <a:xfrm>
              <a:off x="9654897" y="4016474"/>
              <a:ext cx="3377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Не равно 38"/>
          <p:cNvSpPr/>
          <p:nvPr/>
        </p:nvSpPr>
        <p:spPr>
          <a:xfrm>
            <a:off x="8198098" y="3378696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73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(двоичное) 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Упорядоченное дерево – это дерево, в котором множество сыновей каждой вершины упорядочено</a:t>
            </a:r>
          </a:p>
          <a:p>
            <a:pPr eaLnBrk="1" hangingPunct="1"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Бинарное дерево – это упорядоченное дерево, в котором каждая вершина имеет не более двух сыновей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160171" y="2189967"/>
            <a:ext cx="2188538" cy="3615297"/>
            <a:chOff x="7024688" y="1301850"/>
            <a:chExt cx="2626915" cy="4143375"/>
          </a:xfrm>
        </p:grpSpPr>
        <p:sp>
          <p:nvSpPr>
            <p:cNvPr id="4" name="Овал 3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7743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495357" y="501660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151541" y="4945162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4" idx="4"/>
              <a:endCxn id="6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8" idx="4"/>
              <a:endCxn id="16" idx="0"/>
            </p:cNvCxnSpPr>
            <p:nvPr/>
          </p:nvCxnSpPr>
          <p:spPr>
            <a:xfrm flipH="1">
              <a:off x="8627468" y="4016475"/>
              <a:ext cx="361751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4"/>
              <a:endCxn id="18" idx="0"/>
            </p:cNvCxnSpPr>
            <p:nvPr/>
          </p:nvCxnSpPr>
          <p:spPr>
            <a:xfrm flipH="1">
              <a:off x="8989219" y="2802037"/>
              <a:ext cx="34034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4"/>
              <a:endCxn id="8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745389" y="4016474"/>
              <a:ext cx="386579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8" idx="4"/>
              <a:endCxn id="22" idx="0"/>
            </p:cNvCxnSpPr>
            <p:nvPr/>
          </p:nvCxnSpPr>
          <p:spPr>
            <a:xfrm>
              <a:off x="8989219" y="4016475"/>
              <a:ext cx="412353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8824466" y="2189967"/>
            <a:ext cx="2744142" cy="3615298"/>
            <a:chOff x="7024688" y="1301850"/>
            <a:chExt cx="3218004" cy="4143375"/>
          </a:xfrm>
        </p:grpSpPr>
        <p:sp>
          <p:nvSpPr>
            <p:cNvPr id="47" name="Овал 46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896852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9404866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495357" y="5016599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742630" y="4945161"/>
              <a:ext cx="500062" cy="500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6" name="Прямая соединительная линия 55"/>
            <p:cNvCxnSpPr>
              <a:stCxn id="47" idx="4"/>
              <a:endCxn id="48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8" idx="4"/>
              <a:endCxn id="5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48" idx="4"/>
              <a:endCxn id="51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53" idx="4"/>
              <a:endCxn id="52" idx="0"/>
            </p:cNvCxnSpPr>
            <p:nvPr/>
          </p:nvCxnSpPr>
          <p:spPr>
            <a:xfrm flipH="1">
              <a:off x="9218558" y="4016474"/>
              <a:ext cx="436340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49" idx="4"/>
              <a:endCxn id="53" idx="0"/>
            </p:cNvCxnSpPr>
            <p:nvPr/>
          </p:nvCxnSpPr>
          <p:spPr>
            <a:xfrm>
              <a:off x="9329563" y="2802036"/>
              <a:ext cx="325334" cy="7858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49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51" idx="4"/>
              <a:endCxn id="54" idx="0"/>
            </p:cNvCxnSpPr>
            <p:nvPr/>
          </p:nvCxnSpPr>
          <p:spPr>
            <a:xfrm flipH="1">
              <a:off x="7745388" y="4016475"/>
              <a:ext cx="386582" cy="1000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4"/>
              <a:endCxn id="55" idx="0"/>
            </p:cNvCxnSpPr>
            <p:nvPr/>
          </p:nvCxnSpPr>
          <p:spPr>
            <a:xfrm>
              <a:off x="9654897" y="4016474"/>
              <a:ext cx="3377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Не равно 38"/>
          <p:cNvSpPr/>
          <p:nvPr/>
        </p:nvSpPr>
        <p:spPr>
          <a:xfrm>
            <a:off x="8198098" y="3378696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7437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Полное бинарное дерево</a:t>
            </a:r>
          </a:p>
        </p:txBody>
      </p:sp>
      <p:sp>
        <p:nvSpPr>
          <p:cNvPr id="2662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Полным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бинарным деревом называется дерево, в котором</a:t>
            </a:r>
          </a:p>
          <a:p>
            <a:pPr marL="525780" indent="-457200"/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все листья находятся на одной глубине</a:t>
            </a:r>
          </a:p>
          <a:p>
            <a:pPr marL="525780" indent="-457200"/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остальные вершины имеют по два потомка</a:t>
            </a:r>
          </a:p>
          <a:p>
            <a:pPr marL="68580" indent="0">
              <a:buNone/>
            </a:pPr>
            <a:endParaRPr lang="ru-RU" sz="28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Сколько вершин в полном бинарном дереве высоты k?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69760" y="2404898"/>
            <a:ext cx="5040480" cy="2916568"/>
            <a:chOff x="6520077" y="1916872"/>
            <a:chExt cx="5040480" cy="2916568"/>
          </a:xfrm>
        </p:grpSpPr>
        <p:sp>
          <p:nvSpPr>
            <p:cNvPr id="4" name="Овал 3"/>
            <p:cNvSpPr/>
            <p:nvPr/>
          </p:nvSpPr>
          <p:spPr>
            <a:xfrm>
              <a:off x="8704438" y="191687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18563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120477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808109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8104213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919463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9472365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8573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98632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2" name="Прямая соединительная линия 21"/>
            <p:cNvCxnSpPr>
              <a:stCxn id="4" idx="4"/>
              <a:endCxn id="6" idx="0"/>
            </p:cNvCxnSpPr>
            <p:nvPr/>
          </p:nvCxnSpPr>
          <p:spPr>
            <a:xfrm flipH="1">
              <a:off x="7598563" y="2276872"/>
              <a:ext cx="1285875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6" idx="4"/>
              <a:endCxn id="10" idx="0"/>
            </p:cNvCxnSpPr>
            <p:nvPr/>
          </p:nvCxnSpPr>
          <p:spPr>
            <a:xfrm flipH="1">
              <a:off x="6988109" y="3129061"/>
              <a:ext cx="610454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6" idx="4"/>
              <a:endCxn id="12" idx="0"/>
            </p:cNvCxnSpPr>
            <p:nvPr/>
          </p:nvCxnSpPr>
          <p:spPr>
            <a:xfrm>
              <a:off x="7598563" y="3129061"/>
              <a:ext cx="68565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6" idx="4"/>
              <a:endCxn id="14" idx="0"/>
            </p:cNvCxnSpPr>
            <p:nvPr/>
          </p:nvCxnSpPr>
          <p:spPr>
            <a:xfrm flipH="1">
              <a:off x="9374637" y="3981250"/>
              <a:ext cx="27772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8" idx="4"/>
              <a:endCxn id="16" idx="0"/>
            </p:cNvCxnSpPr>
            <p:nvPr/>
          </p:nvCxnSpPr>
          <p:spPr>
            <a:xfrm flipH="1">
              <a:off x="9652365" y="3129061"/>
              <a:ext cx="648112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4" idx="4"/>
              <a:endCxn id="8" idx="0"/>
            </p:cNvCxnSpPr>
            <p:nvPr/>
          </p:nvCxnSpPr>
          <p:spPr>
            <a:xfrm>
              <a:off x="8884438" y="2276872"/>
              <a:ext cx="1416039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2" idx="4"/>
              <a:endCxn id="18" idx="0"/>
            </p:cNvCxnSpPr>
            <p:nvPr/>
          </p:nvCxnSpPr>
          <p:spPr>
            <a:xfrm flipH="1">
              <a:off x="8037357" y="3981250"/>
              <a:ext cx="246856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6" idx="4"/>
              <a:endCxn id="20" idx="0"/>
            </p:cNvCxnSpPr>
            <p:nvPr/>
          </p:nvCxnSpPr>
          <p:spPr>
            <a:xfrm>
              <a:off x="9652365" y="3981250"/>
              <a:ext cx="39091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105319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10840557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005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5" name="Прямая соединительная линия 44"/>
            <p:cNvCxnSpPr>
              <a:stCxn id="41" idx="4"/>
              <a:endCxn id="39" idx="0"/>
            </p:cNvCxnSpPr>
            <p:nvPr/>
          </p:nvCxnSpPr>
          <p:spPr>
            <a:xfrm flipH="1">
              <a:off x="10711917" y="3981250"/>
              <a:ext cx="30864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>
              <a:stCxn id="8" idx="4"/>
              <a:endCxn id="41" idx="0"/>
            </p:cNvCxnSpPr>
            <p:nvPr/>
          </p:nvCxnSpPr>
          <p:spPr>
            <a:xfrm>
              <a:off x="10300477" y="3129061"/>
              <a:ext cx="72008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41" idx="4"/>
              <a:endCxn id="43" idx="0"/>
            </p:cNvCxnSpPr>
            <p:nvPr/>
          </p:nvCxnSpPr>
          <p:spPr>
            <a:xfrm>
              <a:off x="11020557" y="3981250"/>
              <a:ext cx="36000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65200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887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852599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10" idx="4"/>
              <a:endCxn id="51" idx="0"/>
            </p:cNvCxnSpPr>
            <p:nvPr/>
          </p:nvCxnSpPr>
          <p:spPr>
            <a:xfrm flipH="1">
              <a:off x="6700077" y="3981250"/>
              <a:ext cx="28803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0" idx="4"/>
              <a:endCxn id="53" idx="0"/>
            </p:cNvCxnSpPr>
            <p:nvPr/>
          </p:nvCxnSpPr>
          <p:spPr>
            <a:xfrm>
              <a:off x="6988109" y="3981250"/>
              <a:ext cx="38060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12" idx="4"/>
              <a:endCxn id="55" idx="0"/>
            </p:cNvCxnSpPr>
            <p:nvPr/>
          </p:nvCxnSpPr>
          <p:spPr>
            <a:xfrm>
              <a:off x="8284213" y="3981250"/>
              <a:ext cx="421784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6985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Полное бинарное дерево</a:t>
            </a:r>
          </a:p>
        </p:txBody>
      </p:sp>
      <p:sp>
        <p:nvSpPr>
          <p:cNvPr id="2662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cs typeface="Times New Roman" pitchFamily="18" charset="0"/>
              </a:rPr>
              <a:t>Полным </a:t>
            </a:r>
            <a:r>
              <a:rPr lang="ru-RU" sz="2800" dirty="0">
                <a:cs typeface="Times New Roman" pitchFamily="18" charset="0"/>
              </a:rPr>
              <a:t>бинарным деревом называется дерево, в котором</a:t>
            </a:r>
          </a:p>
          <a:p>
            <a:pPr marL="525780" indent="-457200"/>
            <a:r>
              <a:rPr lang="ru-RU" sz="2800" dirty="0">
                <a:cs typeface="Times New Roman" pitchFamily="18" charset="0"/>
              </a:rPr>
              <a:t>все листья находятся на одной глубине</a:t>
            </a:r>
          </a:p>
          <a:p>
            <a:pPr marL="525780" indent="-457200"/>
            <a:r>
              <a:rPr lang="ru-RU" sz="2800" dirty="0">
                <a:cs typeface="Times New Roman" pitchFamily="18" charset="0"/>
              </a:rPr>
              <a:t>остальные вершины имеют по два потомка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Сколько вершин в полном бинарном дереве высоты k?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69760" y="2404898"/>
            <a:ext cx="5040480" cy="2916568"/>
            <a:chOff x="6520077" y="1916872"/>
            <a:chExt cx="5040480" cy="2916568"/>
          </a:xfrm>
        </p:grpSpPr>
        <p:sp>
          <p:nvSpPr>
            <p:cNvPr id="4" name="Овал 3"/>
            <p:cNvSpPr/>
            <p:nvPr/>
          </p:nvSpPr>
          <p:spPr>
            <a:xfrm>
              <a:off x="8704438" y="191687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18563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120477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808109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8104213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919463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9472365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8573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98632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2" name="Прямая соединительная линия 21"/>
            <p:cNvCxnSpPr>
              <a:stCxn id="4" idx="4"/>
              <a:endCxn id="6" idx="0"/>
            </p:cNvCxnSpPr>
            <p:nvPr/>
          </p:nvCxnSpPr>
          <p:spPr>
            <a:xfrm flipH="1">
              <a:off x="7598563" y="2276872"/>
              <a:ext cx="1285875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6" idx="4"/>
              <a:endCxn id="10" idx="0"/>
            </p:cNvCxnSpPr>
            <p:nvPr/>
          </p:nvCxnSpPr>
          <p:spPr>
            <a:xfrm flipH="1">
              <a:off x="6988109" y="3129061"/>
              <a:ext cx="610454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6" idx="4"/>
              <a:endCxn id="12" idx="0"/>
            </p:cNvCxnSpPr>
            <p:nvPr/>
          </p:nvCxnSpPr>
          <p:spPr>
            <a:xfrm>
              <a:off x="7598563" y="3129061"/>
              <a:ext cx="68565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6" idx="4"/>
              <a:endCxn id="14" idx="0"/>
            </p:cNvCxnSpPr>
            <p:nvPr/>
          </p:nvCxnSpPr>
          <p:spPr>
            <a:xfrm flipH="1">
              <a:off x="9374637" y="3981250"/>
              <a:ext cx="27772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8" idx="4"/>
              <a:endCxn id="16" idx="0"/>
            </p:cNvCxnSpPr>
            <p:nvPr/>
          </p:nvCxnSpPr>
          <p:spPr>
            <a:xfrm flipH="1">
              <a:off x="9652365" y="3129061"/>
              <a:ext cx="648112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4" idx="4"/>
              <a:endCxn id="8" idx="0"/>
            </p:cNvCxnSpPr>
            <p:nvPr/>
          </p:nvCxnSpPr>
          <p:spPr>
            <a:xfrm>
              <a:off x="8884438" y="2276872"/>
              <a:ext cx="1416039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2" idx="4"/>
              <a:endCxn id="18" idx="0"/>
            </p:cNvCxnSpPr>
            <p:nvPr/>
          </p:nvCxnSpPr>
          <p:spPr>
            <a:xfrm flipH="1">
              <a:off x="8037357" y="3981250"/>
              <a:ext cx="246856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6" idx="4"/>
              <a:endCxn id="20" idx="0"/>
            </p:cNvCxnSpPr>
            <p:nvPr/>
          </p:nvCxnSpPr>
          <p:spPr>
            <a:xfrm>
              <a:off x="9652365" y="3981250"/>
              <a:ext cx="39091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105319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10840557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005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5" name="Прямая соединительная линия 44"/>
            <p:cNvCxnSpPr>
              <a:stCxn id="41" idx="4"/>
              <a:endCxn id="39" idx="0"/>
            </p:cNvCxnSpPr>
            <p:nvPr/>
          </p:nvCxnSpPr>
          <p:spPr>
            <a:xfrm flipH="1">
              <a:off x="10711917" y="3981250"/>
              <a:ext cx="30864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>
              <a:stCxn id="8" idx="4"/>
              <a:endCxn id="41" idx="0"/>
            </p:cNvCxnSpPr>
            <p:nvPr/>
          </p:nvCxnSpPr>
          <p:spPr>
            <a:xfrm>
              <a:off x="10300477" y="3129061"/>
              <a:ext cx="72008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41" idx="4"/>
              <a:endCxn id="43" idx="0"/>
            </p:cNvCxnSpPr>
            <p:nvPr/>
          </p:nvCxnSpPr>
          <p:spPr>
            <a:xfrm>
              <a:off x="11020557" y="3981250"/>
              <a:ext cx="36000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65200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887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852599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10" idx="4"/>
              <a:endCxn id="51" idx="0"/>
            </p:cNvCxnSpPr>
            <p:nvPr/>
          </p:nvCxnSpPr>
          <p:spPr>
            <a:xfrm flipH="1">
              <a:off x="6700077" y="3981250"/>
              <a:ext cx="28803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0" idx="4"/>
              <a:endCxn id="53" idx="0"/>
            </p:cNvCxnSpPr>
            <p:nvPr/>
          </p:nvCxnSpPr>
          <p:spPr>
            <a:xfrm>
              <a:off x="6988109" y="3981250"/>
              <a:ext cx="38060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12" idx="4"/>
              <a:endCxn id="55" idx="0"/>
            </p:cNvCxnSpPr>
            <p:nvPr/>
          </p:nvCxnSpPr>
          <p:spPr>
            <a:xfrm>
              <a:off x="8284213" y="3981250"/>
              <a:ext cx="421784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Полное бинарное дерево</a:t>
            </a:r>
          </a:p>
        </p:txBody>
      </p:sp>
      <p:sp>
        <p:nvSpPr>
          <p:cNvPr id="2662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cs typeface="Times New Roman" pitchFamily="18" charset="0"/>
              </a:rPr>
              <a:t>Полным </a:t>
            </a:r>
            <a:r>
              <a:rPr lang="ru-RU" sz="2800" dirty="0">
                <a:cs typeface="Times New Roman" pitchFamily="18" charset="0"/>
              </a:rPr>
              <a:t>бинарным деревом называется дерево, в котором</a:t>
            </a:r>
          </a:p>
          <a:p>
            <a:pPr marL="525780" indent="-457200"/>
            <a:r>
              <a:rPr lang="ru-RU" sz="2800" dirty="0">
                <a:cs typeface="Times New Roman" pitchFamily="18" charset="0"/>
              </a:rPr>
              <a:t>все листья находятся на одной глубине</a:t>
            </a:r>
          </a:p>
          <a:p>
            <a:pPr marL="525780" indent="-457200"/>
            <a:r>
              <a:rPr lang="ru-RU" sz="2800" dirty="0">
                <a:cs typeface="Times New Roman" pitchFamily="18" charset="0"/>
              </a:rPr>
              <a:t>остальные вершины имеют по два потомка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Сколько вершин в полном бинарном дереве высоты k?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69760" y="2404898"/>
            <a:ext cx="5040480" cy="2916568"/>
            <a:chOff x="6520077" y="1916872"/>
            <a:chExt cx="5040480" cy="2916568"/>
          </a:xfrm>
        </p:grpSpPr>
        <p:sp>
          <p:nvSpPr>
            <p:cNvPr id="4" name="Овал 3"/>
            <p:cNvSpPr/>
            <p:nvPr/>
          </p:nvSpPr>
          <p:spPr>
            <a:xfrm>
              <a:off x="8704438" y="191687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18563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120477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808109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8104213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919463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9472365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8573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98632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2" name="Прямая соединительная линия 21"/>
            <p:cNvCxnSpPr>
              <a:stCxn id="4" idx="4"/>
              <a:endCxn id="6" idx="0"/>
            </p:cNvCxnSpPr>
            <p:nvPr/>
          </p:nvCxnSpPr>
          <p:spPr>
            <a:xfrm flipH="1">
              <a:off x="7598563" y="2276872"/>
              <a:ext cx="1285875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6" idx="4"/>
              <a:endCxn id="10" idx="0"/>
            </p:cNvCxnSpPr>
            <p:nvPr/>
          </p:nvCxnSpPr>
          <p:spPr>
            <a:xfrm flipH="1">
              <a:off x="6988109" y="3129061"/>
              <a:ext cx="610454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6" idx="4"/>
              <a:endCxn id="12" idx="0"/>
            </p:cNvCxnSpPr>
            <p:nvPr/>
          </p:nvCxnSpPr>
          <p:spPr>
            <a:xfrm>
              <a:off x="7598563" y="3129061"/>
              <a:ext cx="68565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6" idx="4"/>
              <a:endCxn id="14" idx="0"/>
            </p:cNvCxnSpPr>
            <p:nvPr/>
          </p:nvCxnSpPr>
          <p:spPr>
            <a:xfrm flipH="1">
              <a:off x="9374637" y="3981250"/>
              <a:ext cx="27772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8" idx="4"/>
              <a:endCxn id="16" idx="0"/>
            </p:cNvCxnSpPr>
            <p:nvPr/>
          </p:nvCxnSpPr>
          <p:spPr>
            <a:xfrm flipH="1">
              <a:off x="9652365" y="3129061"/>
              <a:ext cx="648112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4" idx="4"/>
              <a:endCxn id="8" idx="0"/>
            </p:cNvCxnSpPr>
            <p:nvPr/>
          </p:nvCxnSpPr>
          <p:spPr>
            <a:xfrm>
              <a:off x="8884438" y="2276872"/>
              <a:ext cx="1416039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2" idx="4"/>
              <a:endCxn id="18" idx="0"/>
            </p:cNvCxnSpPr>
            <p:nvPr/>
          </p:nvCxnSpPr>
          <p:spPr>
            <a:xfrm flipH="1">
              <a:off x="8037357" y="3981250"/>
              <a:ext cx="246856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6" idx="4"/>
              <a:endCxn id="20" idx="0"/>
            </p:cNvCxnSpPr>
            <p:nvPr/>
          </p:nvCxnSpPr>
          <p:spPr>
            <a:xfrm>
              <a:off x="9652365" y="3981250"/>
              <a:ext cx="39091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105319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10840557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005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5" name="Прямая соединительная линия 44"/>
            <p:cNvCxnSpPr>
              <a:stCxn id="41" idx="4"/>
              <a:endCxn id="39" idx="0"/>
            </p:cNvCxnSpPr>
            <p:nvPr/>
          </p:nvCxnSpPr>
          <p:spPr>
            <a:xfrm flipH="1">
              <a:off x="10711917" y="3981250"/>
              <a:ext cx="30864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>
              <a:stCxn id="8" idx="4"/>
              <a:endCxn id="41" idx="0"/>
            </p:cNvCxnSpPr>
            <p:nvPr/>
          </p:nvCxnSpPr>
          <p:spPr>
            <a:xfrm>
              <a:off x="10300477" y="3129061"/>
              <a:ext cx="72008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41" idx="4"/>
              <a:endCxn id="43" idx="0"/>
            </p:cNvCxnSpPr>
            <p:nvPr/>
          </p:nvCxnSpPr>
          <p:spPr>
            <a:xfrm>
              <a:off x="11020557" y="3981250"/>
              <a:ext cx="36000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65200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887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852599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10" idx="4"/>
              <a:endCxn id="51" idx="0"/>
            </p:cNvCxnSpPr>
            <p:nvPr/>
          </p:nvCxnSpPr>
          <p:spPr>
            <a:xfrm flipH="1">
              <a:off x="6700077" y="3981250"/>
              <a:ext cx="28803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0" idx="4"/>
              <a:endCxn id="53" idx="0"/>
            </p:cNvCxnSpPr>
            <p:nvPr/>
          </p:nvCxnSpPr>
          <p:spPr>
            <a:xfrm>
              <a:off x="6988109" y="3981250"/>
              <a:ext cx="38060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12" idx="4"/>
              <a:endCxn id="55" idx="0"/>
            </p:cNvCxnSpPr>
            <p:nvPr/>
          </p:nvCxnSpPr>
          <p:spPr>
            <a:xfrm>
              <a:off x="8284213" y="3981250"/>
              <a:ext cx="421784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649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Полное бинарное дерево</a:t>
            </a:r>
          </a:p>
        </p:txBody>
      </p:sp>
      <p:sp>
        <p:nvSpPr>
          <p:cNvPr id="2662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cs typeface="Times New Roman" pitchFamily="18" charset="0"/>
              </a:rPr>
              <a:t>Полным </a:t>
            </a:r>
            <a:r>
              <a:rPr lang="ru-RU" sz="2800" dirty="0">
                <a:cs typeface="Times New Roman" pitchFamily="18" charset="0"/>
              </a:rPr>
              <a:t>бинарным деревом называется дерево, в котором</a:t>
            </a:r>
          </a:p>
          <a:p>
            <a:pPr marL="525780" indent="-457200"/>
            <a:r>
              <a:rPr lang="ru-RU" sz="2800" dirty="0">
                <a:cs typeface="Times New Roman" pitchFamily="18" charset="0"/>
              </a:rPr>
              <a:t>все листья находятся на одной глубине</a:t>
            </a:r>
          </a:p>
          <a:p>
            <a:pPr marL="525780" indent="-457200"/>
            <a:r>
              <a:rPr lang="ru-RU" sz="2800" dirty="0">
                <a:cs typeface="Times New Roman" pitchFamily="18" charset="0"/>
              </a:rPr>
              <a:t>остальные вершины имеют по два потомка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800" dirty="0">
                <a:cs typeface="Times New Roman" pitchFamily="18" charset="0"/>
              </a:rPr>
              <a:t>Сколько вершин в полном бинарном дереве высоты k?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69760" y="2404898"/>
            <a:ext cx="5040480" cy="2916568"/>
            <a:chOff x="6520077" y="1916872"/>
            <a:chExt cx="5040480" cy="2916568"/>
          </a:xfrm>
        </p:grpSpPr>
        <p:sp>
          <p:nvSpPr>
            <p:cNvPr id="4" name="Овал 3"/>
            <p:cNvSpPr/>
            <p:nvPr/>
          </p:nvSpPr>
          <p:spPr>
            <a:xfrm>
              <a:off x="8704438" y="191687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18563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120477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808109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8104213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919463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9472365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8573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98632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2" name="Прямая соединительная линия 21"/>
            <p:cNvCxnSpPr>
              <a:stCxn id="4" idx="4"/>
              <a:endCxn id="6" idx="0"/>
            </p:cNvCxnSpPr>
            <p:nvPr/>
          </p:nvCxnSpPr>
          <p:spPr>
            <a:xfrm flipH="1">
              <a:off x="7598563" y="2276872"/>
              <a:ext cx="1285875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6" idx="4"/>
              <a:endCxn id="10" idx="0"/>
            </p:cNvCxnSpPr>
            <p:nvPr/>
          </p:nvCxnSpPr>
          <p:spPr>
            <a:xfrm flipH="1">
              <a:off x="6988109" y="3129061"/>
              <a:ext cx="610454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6" idx="4"/>
              <a:endCxn id="12" idx="0"/>
            </p:cNvCxnSpPr>
            <p:nvPr/>
          </p:nvCxnSpPr>
          <p:spPr>
            <a:xfrm>
              <a:off x="7598563" y="3129061"/>
              <a:ext cx="68565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6" idx="4"/>
              <a:endCxn id="14" idx="0"/>
            </p:cNvCxnSpPr>
            <p:nvPr/>
          </p:nvCxnSpPr>
          <p:spPr>
            <a:xfrm flipH="1">
              <a:off x="9374637" y="3981250"/>
              <a:ext cx="27772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8" idx="4"/>
              <a:endCxn id="16" idx="0"/>
            </p:cNvCxnSpPr>
            <p:nvPr/>
          </p:nvCxnSpPr>
          <p:spPr>
            <a:xfrm flipH="1">
              <a:off x="9652365" y="3129061"/>
              <a:ext cx="648112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4" idx="4"/>
              <a:endCxn id="8" idx="0"/>
            </p:cNvCxnSpPr>
            <p:nvPr/>
          </p:nvCxnSpPr>
          <p:spPr>
            <a:xfrm>
              <a:off x="8884438" y="2276872"/>
              <a:ext cx="1416039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2" idx="4"/>
              <a:endCxn id="18" idx="0"/>
            </p:cNvCxnSpPr>
            <p:nvPr/>
          </p:nvCxnSpPr>
          <p:spPr>
            <a:xfrm flipH="1">
              <a:off x="8037357" y="3981250"/>
              <a:ext cx="246856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6" idx="4"/>
              <a:endCxn id="20" idx="0"/>
            </p:cNvCxnSpPr>
            <p:nvPr/>
          </p:nvCxnSpPr>
          <p:spPr>
            <a:xfrm>
              <a:off x="9652365" y="3981250"/>
              <a:ext cx="39091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105319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10840557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005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5" name="Прямая соединительная линия 44"/>
            <p:cNvCxnSpPr>
              <a:stCxn id="41" idx="4"/>
              <a:endCxn id="39" idx="0"/>
            </p:cNvCxnSpPr>
            <p:nvPr/>
          </p:nvCxnSpPr>
          <p:spPr>
            <a:xfrm flipH="1">
              <a:off x="10711917" y="3981250"/>
              <a:ext cx="30864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>
              <a:stCxn id="8" idx="4"/>
              <a:endCxn id="41" idx="0"/>
            </p:cNvCxnSpPr>
            <p:nvPr/>
          </p:nvCxnSpPr>
          <p:spPr>
            <a:xfrm>
              <a:off x="10300477" y="3129061"/>
              <a:ext cx="72008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41" idx="4"/>
              <a:endCxn id="43" idx="0"/>
            </p:cNvCxnSpPr>
            <p:nvPr/>
          </p:nvCxnSpPr>
          <p:spPr>
            <a:xfrm>
              <a:off x="11020557" y="3981250"/>
              <a:ext cx="36000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65200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887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852599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10" idx="4"/>
              <a:endCxn id="51" idx="0"/>
            </p:cNvCxnSpPr>
            <p:nvPr/>
          </p:nvCxnSpPr>
          <p:spPr>
            <a:xfrm flipH="1">
              <a:off x="6700077" y="3981250"/>
              <a:ext cx="28803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0" idx="4"/>
              <a:endCxn id="53" idx="0"/>
            </p:cNvCxnSpPr>
            <p:nvPr/>
          </p:nvCxnSpPr>
          <p:spPr>
            <a:xfrm>
              <a:off x="6988109" y="3981250"/>
              <a:ext cx="38060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12" idx="4"/>
              <a:endCxn id="55" idx="0"/>
            </p:cNvCxnSpPr>
            <p:nvPr/>
          </p:nvCxnSpPr>
          <p:spPr>
            <a:xfrm>
              <a:off x="8284213" y="3981250"/>
              <a:ext cx="421784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9247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Иногда имеет смысл «функция, отображающая вершину дерева в её номер»</a:t>
            </a:r>
            <a:endParaRPr lang="en-US" dirty="0">
              <a:solidFill>
                <a:schemeClr val="bg1"/>
              </a:solidFill>
            </a:endParaRPr>
          </a:p>
          <a:p>
            <a:pPr marL="1325880" lvl="2" indent="-457200"/>
            <a:r>
              <a:rPr lang="ru-RU" dirty="0">
                <a:solidFill>
                  <a:schemeClr val="bg1"/>
                </a:solidFill>
              </a:rPr>
              <a:t>В таком случае считается, что вершины обрабатываются в порядке возрастания этих номеров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Выделяют два типа обходов деревьев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Обходы в глубину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Обходы в ширину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глубину </a:t>
            </a:r>
            <a:r>
              <a:rPr lang="en-US" dirty="0">
                <a:solidFill>
                  <a:schemeClr val="bg1"/>
                </a:solidFill>
              </a:rPr>
              <a:t>}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ширину</a:t>
            </a:r>
            <a:r>
              <a:rPr lang="en-US" dirty="0">
                <a:solidFill>
                  <a:schemeClr val="bg1"/>
                </a:solidFill>
              </a:rPr>
              <a:t> }</a:t>
            </a:r>
            <a:r>
              <a:rPr lang="ru-RU" dirty="0">
                <a:solidFill>
                  <a:schemeClr val="bg1"/>
                </a:solidFill>
              </a:rPr>
              <a:t> ≠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все обходы</a:t>
            </a:r>
            <a:r>
              <a:rPr lang="en-US" dirty="0">
                <a:solidFill>
                  <a:schemeClr val="bg1"/>
                </a:solidFill>
              </a:rPr>
              <a:t> 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используются деревья?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/>
              <a:t>Деревья синтаксического разбора</a:t>
            </a:r>
          </a:p>
          <a:p>
            <a:pPr lvl="2"/>
            <a:r>
              <a:rPr lang="ru-RU" dirty="0"/>
              <a:t>Компиляторы</a:t>
            </a:r>
            <a:endParaRPr lang="en-US" dirty="0"/>
          </a:p>
          <a:p>
            <a:pPr lvl="2"/>
            <a:r>
              <a:rPr lang="ru-RU" dirty="0"/>
              <a:t>Обработка естественных языков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Внутреннее представление </a:t>
            </a:r>
            <a:r>
              <a:rPr lang="en-US" dirty="0">
                <a:solidFill>
                  <a:schemeClr val="bg1"/>
                </a:solidFill>
              </a:rPr>
              <a:t>XML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JSON </a:t>
            </a:r>
            <a:r>
              <a:rPr lang="ru-RU" dirty="0">
                <a:solidFill>
                  <a:schemeClr val="bg1"/>
                </a:solidFill>
              </a:rPr>
              <a:t>и т.п.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Контейнерные АТД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Множество, ассоциативный массив и т.п.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  <a:p>
            <a:r>
              <a:rPr lang="ru-RU" dirty="0"/>
              <a:t>Многомерные данные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8074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Иногда имеет смысл «функция, отображающая вершину дерева в её номер»</a:t>
            </a:r>
            <a:endParaRPr lang="en-US" dirty="0">
              <a:solidFill>
                <a:schemeClr val="bg1"/>
              </a:solidFill>
            </a:endParaRPr>
          </a:p>
          <a:p>
            <a:pPr marL="1325880" lvl="2" indent="-457200"/>
            <a:r>
              <a:rPr lang="ru-RU" dirty="0">
                <a:solidFill>
                  <a:schemeClr val="bg1"/>
                </a:solidFill>
              </a:rPr>
              <a:t>В таком случае считается, что вершины обрабатываются в порядке возрастания этих номеров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Выделяют два типа обходов деревьев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Обходы в глубину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Обходы в ширину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глубину </a:t>
            </a:r>
            <a:r>
              <a:rPr lang="en-US" dirty="0">
                <a:solidFill>
                  <a:schemeClr val="bg1"/>
                </a:solidFill>
              </a:rPr>
              <a:t>}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ширину</a:t>
            </a:r>
            <a:r>
              <a:rPr lang="en-US" dirty="0">
                <a:solidFill>
                  <a:schemeClr val="bg1"/>
                </a:solidFill>
              </a:rPr>
              <a:t> }</a:t>
            </a:r>
            <a:r>
              <a:rPr lang="ru-RU" dirty="0">
                <a:solidFill>
                  <a:schemeClr val="bg1"/>
                </a:solidFill>
              </a:rPr>
              <a:t> ≠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все обходы</a:t>
            </a:r>
            <a:r>
              <a:rPr lang="en-US" dirty="0">
                <a:solidFill>
                  <a:schemeClr val="bg1"/>
                </a:solidFill>
              </a:rPr>
              <a:t> 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5547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/>
              <a:t>Иногда имеет смысл «функция, отображающая вершину дерева в её номер»</a:t>
            </a:r>
            <a:endParaRPr lang="en-US" dirty="0"/>
          </a:p>
          <a:p>
            <a:pPr marL="1325880" lvl="2" indent="-457200"/>
            <a:r>
              <a:rPr lang="ru-RU" dirty="0"/>
              <a:t>В таком случае считается, что вершины обрабатываются в порядке возрастания этих номеров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Выделяют два типа обходов деревьев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Обходы в глубину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Обходы в ширину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глубину </a:t>
            </a:r>
            <a:r>
              <a:rPr lang="en-US" dirty="0">
                <a:solidFill>
                  <a:schemeClr val="bg1"/>
                </a:solidFill>
              </a:rPr>
              <a:t>}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ширину</a:t>
            </a:r>
            <a:r>
              <a:rPr lang="en-US" dirty="0">
                <a:solidFill>
                  <a:schemeClr val="bg1"/>
                </a:solidFill>
              </a:rPr>
              <a:t> }</a:t>
            </a:r>
            <a:r>
              <a:rPr lang="ru-RU" dirty="0">
                <a:solidFill>
                  <a:schemeClr val="bg1"/>
                </a:solidFill>
              </a:rPr>
              <a:t> ≠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все обходы</a:t>
            </a:r>
            <a:r>
              <a:rPr lang="en-US" dirty="0">
                <a:solidFill>
                  <a:schemeClr val="bg1"/>
                </a:solidFill>
              </a:rPr>
              <a:t> 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9784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/>
              <a:t>Иногда имеет смысл «функция, отображающая вершину дерева в её номер»</a:t>
            </a:r>
            <a:endParaRPr lang="en-US" dirty="0"/>
          </a:p>
          <a:p>
            <a:pPr marL="1325880" lvl="2" indent="-457200"/>
            <a:r>
              <a:rPr lang="ru-RU" dirty="0"/>
              <a:t>В таком случае считается, что вершины обрабатываются в порядке возрастания этих номеров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r>
              <a:rPr lang="ru-RU" dirty="0"/>
              <a:t>Выделяют два типа обходов деревьев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Обходы в глубину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Обходы в ширину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глубину </a:t>
            </a:r>
            <a:r>
              <a:rPr lang="en-US" dirty="0">
                <a:solidFill>
                  <a:schemeClr val="bg1"/>
                </a:solidFill>
              </a:rPr>
              <a:t>}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ширину</a:t>
            </a:r>
            <a:r>
              <a:rPr lang="en-US" dirty="0">
                <a:solidFill>
                  <a:schemeClr val="bg1"/>
                </a:solidFill>
              </a:rPr>
              <a:t> }</a:t>
            </a:r>
            <a:r>
              <a:rPr lang="ru-RU" dirty="0">
                <a:solidFill>
                  <a:schemeClr val="bg1"/>
                </a:solidFill>
              </a:rPr>
              <a:t> ≠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все обходы</a:t>
            </a:r>
            <a:r>
              <a:rPr lang="en-US" dirty="0">
                <a:solidFill>
                  <a:schemeClr val="bg1"/>
                </a:solidFill>
              </a:rPr>
              <a:t> 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97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/>
              <a:t>Иногда имеет смысл «функция, отображающая вершину дерева в её номер»</a:t>
            </a:r>
            <a:endParaRPr lang="en-US" dirty="0"/>
          </a:p>
          <a:p>
            <a:pPr marL="1325880" lvl="2" indent="-457200"/>
            <a:r>
              <a:rPr lang="ru-RU" dirty="0"/>
              <a:t>В таком случае считается, что вершины обрабатываются в порядке возрастания этих номеров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r>
              <a:rPr lang="ru-RU" dirty="0"/>
              <a:t>Выделяют два типа обходов деревьев</a:t>
            </a:r>
          </a:p>
          <a:p>
            <a:pPr marL="925830" lvl="1" indent="-457200"/>
            <a:r>
              <a:rPr lang="ru-RU" dirty="0"/>
              <a:t>Обходы в глубину</a:t>
            </a:r>
          </a:p>
          <a:p>
            <a:pPr marL="925830" lvl="1" indent="-457200"/>
            <a:r>
              <a:rPr lang="ru-RU" dirty="0"/>
              <a:t>Обходы в ширину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глубину </a:t>
            </a:r>
            <a:r>
              <a:rPr lang="en-US" dirty="0">
                <a:solidFill>
                  <a:schemeClr val="bg1"/>
                </a:solidFill>
              </a:rPr>
              <a:t>}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ширину</a:t>
            </a:r>
            <a:r>
              <a:rPr lang="en-US" dirty="0">
                <a:solidFill>
                  <a:schemeClr val="bg1"/>
                </a:solidFill>
              </a:rPr>
              <a:t> }</a:t>
            </a:r>
            <a:r>
              <a:rPr lang="ru-RU" dirty="0">
                <a:solidFill>
                  <a:schemeClr val="bg1"/>
                </a:solidFill>
              </a:rPr>
              <a:t> ≠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все обходы</a:t>
            </a:r>
            <a:r>
              <a:rPr lang="en-US" dirty="0">
                <a:solidFill>
                  <a:schemeClr val="bg1"/>
                </a:solidFill>
              </a:rPr>
              <a:t> 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7486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/>
              <a:t>Иногда имеет смысл «функция, отображающая вершину дерева в её номер»</a:t>
            </a:r>
            <a:endParaRPr lang="en-US" dirty="0"/>
          </a:p>
          <a:p>
            <a:pPr marL="1325880" lvl="2" indent="-457200"/>
            <a:r>
              <a:rPr lang="ru-RU" dirty="0"/>
              <a:t>В таком случае считается, что вершины обрабатываются в порядке возрастания этих номеров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r>
              <a:rPr lang="ru-RU" dirty="0"/>
              <a:t>Выделяют два типа обходов деревьев</a:t>
            </a:r>
          </a:p>
          <a:p>
            <a:pPr marL="925830" lvl="1" indent="-457200"/>
            <a:r>
              <a:rPr lang="ru-RU" dirty="0"/>
              <a:t>Обходы в глубину</a:t>
            </a:r>
          </a:p>
          <a:p>
            <a:pPr marL="925830" lvl="1" indent="-457200"/>
            <a:r>
              <a:rPr lang="ru-RU" dirty="0"/>
              <a:t>Обходы в ширину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r>
              <a:rPr lang="en-US" dirty="0"/>
              <a:t>{ </a:t>
            </a:r>
            <a:r>
              <a:rPr lang="ru-RU" dirty="0"/>
              <a:t>обходы в глубину </a:t>
            </a:r>
            <a:r>
              <a:rPr lang="en-US" dirty="0"/>
              <a:t>} </a:t>
            </a:r>
            <a:r>
              <a:rPr lang="en-US" dirty="0">
                <a:sym typeface="Symbol" panose="05050102010706020507" pitchFamily="18" charset="2"/>
              </a:rPr>
              <a:t> </a:t>
            </a:r>
            <a:r>
              <a:rPr lang="en-US" dirty="0"/>
              <a:t>{ </a:t>
            </a:r>
            <a:r>
              <a:rPr lang="ru-RU" dirty="0"/>
              <a:t>обходы в ширину</a:t>
            </a:r>
            <a:r>
              <a:rPr lang="en-US" dirty="0"/>
              <a:t> }</a:t>
            </a:r>
            <a:r>
              <a:rPr lang="ru-RU" dirty="0"/>
              <a:t> ≠ </a:t>
            </a:r>
            <a:r>
              <a:rPr lang="en-US" dirty="0"/>
              <a:t>{ </a:t>
            </a:r>
            <a:r>
              <a:rPr lang="ru-RU" dirty="0"/>
              <a:t>все обходы</a:t>
            </a:r>
            <a:r>
              <a:rPr lang="en-US" dirty="0"/>
              <a:t> }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7462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Прямой (префиксный) обход</a:t>
            </a:r>
          </a:p>
          <a:p>
            <a:pPr marL="857250" lvl="1" indent="-45720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 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поддеревья обратным обходом</a:t>
            </a:r>
            <a:endParaRPr lang="ru-RU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65</a:t>
            </a:fld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>
                <a:cs typeface="Times New Roman" pitchFamily="18" charset="0"/>
              </a:rPr>
              <a:t>Прямой (префиксный) обход</a:t>
            </a:r>
          </a:p>
          <a:p>
            <a:pPr marL="857250" lvl="1" indent="-45720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 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поддеревья обратным обходом</a:t>
            </a:r>
            <a:endParaRPr lang="ru-RU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3344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>
                <a:cs typeface="Times New Roman" pitchFamily="18" charset="0"/>
              </a:rPr>
              <a:t>Прямой (префиксный) обход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 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поддеревья обратным обходом</a:t>
            </a:r>
            <a:endParaRPr lang="ru-RU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1556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>
                <a:cs typeface="Times New Roman" pitchFamily="18" charset="0"/>
              </a:rPr>
              <a:t>Прямой (префиксный) обход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 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поддеревья обратным обходом</a:t>
            </a:r>
            <a:endParaRPr lang="ru-RU" baseline="-25000" dirty="0"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6394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>
                <a:cs typeface="Times New Roman" pitchFamily="18" charset="0"/>
              </a:rPr>
              <a:t>Прямой (префиксный) обход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 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поддеревья обратным обходом</a:t>
            </a:r>
            <a:endParaRPr lang="ru-RU" baseline="-25000" dirty="0"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79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используются деревья?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/>
              <a:t>Деревья синтаксического разбора</a:t>
            </a:r>
          </a:p>
          <a:p>
            <a:pPr lvl="2"/>
            <a:r>
              <a:rPr lang="ru-RU" dirty="0"/>
              <a:t>Компиляторы</a:t>
            </a:r>
            <a:endParaRPr lang="en-US" dirty="0"/>
          </a:p>
          <a:p>
            <a:pPr lvl="2"/>
            <a:r>
              <a:rPr lang="ru-RU" dirty="0"/>
              <a:t>Обработка естественных языков</a:t>
            </a:r>
            <a:endParaRPr lang="en-US" dirty="0"/>
          </a:p>
          <a:p>
            <a:pPr lvl="1"/>
            <a:r>
              <a:rPr lang="ru-RU" dirty="0"/>
              <a:t>Внутреннее представление </a:t>
            </a:r>
            <a:r>
              <a:rPr lang="en-US" dirty="0"/>
              <a:t>XML</a:t>
            </a:r>
            <a:r>
              <a:rPr lang="ru-RU" dirty="0"/>
              <a:t>,</a:t>
            </a:r>
            <a:r>
              <a:rPr lang="en-US" dirty="0"/>
              <a:t> JSON </a:t>
            </a:r>
            <a:r>
              <a:rPr lang="ru-RU" dirty="0"/>
              <a:t>и т.п.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Контейнерные АТД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Множество, ассоциативный массив и т.п.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  <a:p>
            <a:r>
              <a:rPr lang="ru-RU" dirty="0"/>
              <a:t>Многомерные данные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3644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endParaRPr lang="ru-R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9503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8265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469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2958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322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38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0347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2865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22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используются деревья?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/>
              <a:t>Деревья синтаксического разбора</a:t>
            </a:r>
          </a:p>
          <a:p>
            <a:pPr lvl="2"/>
            <a:r>
              <a:rPr lang="ru-RU" dirty="0"/>
              <a:t>Компиляторы</a:t>
            </a:r>
            <a:endParaRPr lang="en-US" dirty="0"/>
          </a:p>
          <a:p>
            <a:pPr lvl="2"/>
            <a:r>
              <a:rPr lang="ru-RU" dirty="0"/>
              <a:t>Обработка естественных языков</a:t>
            </a:r>
            <a:endParaRPr lang="en-US" dirty="0"/>
          </a:p>
          <a:p>
            <a:pPr lvl="1"/>
            <a:r>
              <a:rPr lang="ru-RU" dirty="0"/>
              <a:t>Внутреннее представление </a:t>
            </a:r>
            <a:r>
              <a:rPr lang="en-US" dirty="0"/>
              <a:t>XML</a:t>
            </a:r>
            <a:r>
              <a:rPr lang="ru-RU" dirty="0"/>
              <a:t>,</a:t>
            </a:r>
            <a:r>
              <a:rPr lang="en-US" dirty="0"/>
              <a:t> JSON </a:t>
            </a:r>
            <a:r>
              <a:rPr lang="ru-RU" dirty="0"/>
              <a:t>и т.п. </a:t>
            </a:r>
          </a:p>
          <a:p>
            <a:pPr lvl="1"/>
            <a:r>
              <a:rPr lang="ru-RU" dirty="0"/>
              <a:t>Контейнерные АТД</a:t>
            </a:r>
          </a:p>
          <a:p>
            <a:pPr lvl="2"/>
            <a:r>
              <a:rPr lang="ru-RU" dirty="0"/>
              <a:t>Множество, ассоциативный массив и т.п.</a:t>
            </a:r>
            <a:endParaRPr lang="en-US" dirty="0"/>
          </a:p>
          <a:p>
            <a:endParaRPr lang="ru-RU" dirty="0"/>
          </a:p>
          <a:p>
            <a:r>
              <a:rPr lang="ru-RU" dirty="0"/>
              <a:t>Многомерные данные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3166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05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0439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7902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7538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6658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6805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4547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511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4106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1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используются деревья?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/>
              <a:t>Деревья синтаксического разбора</a:t>
            </a:r>
          </a:p>
          <a:p>
            <a:pPr lvl="2"/>
            <a:r>
              <a:rPr lang="ru-RU" dirty="0"/>
              <a:t>Компиляторы</a:t>
            </a:r>
            <a:endParaRPr lang="en-US" dirty="0"/>
          </a:p>
          <a:p>
            <a:pPr lvl="2"/>
            <a:r>
              <a:rPr lang="ru-RU" dirty="0"/>
              <a:t>Обработка естественных языков</a:t>
            </a:r>
            <a:endParaRPr lang="en-US" dirty="0"/>
          </a:p>
          <a:p>
            <a:pPr lvl="1"/>
            <a:r>
              <a:rPr lang="ru-RU" dirty="0"/>
              <a:t>Внутреннее представление </a:t>
            </a:r>
            <a:r>
              <a:rPr lang="en-US" dirty="0"/>
              <a:t>XML</a:t>
            </a:r>
            <a:r>
              <a:rPr lang="ru-RU" dirty="0"/>
              <a:t>,</a:t>
            </a:r>
            <a:r>
              <a:rPr lang="en-US" dirty="0"/>
              <a:t> JSON </a:t>
            </a:r>
            <a:r>
              <a:rPr lang="ru-RU" dirty="0"/>
              <a:t>и т.п. </a:t>
            </a:r>
          </a:p>
          <a:p>
            <a:pPr lvl="1"/>
            <a:r>
              <a:rPr lang="ru-RU" dirty="0"/>
              <a:t>Контейнерные АТД</a:t>
            </a:r>
          </a:p>
          <a:p>
            <a:pPr lvl="2"/>
            <a:r>
              <a:rPr lang="ru-RU" dirty="0"/>
              <a:t>Множество, ассоциативный массив и т.п.</a:t>
            </a:r>
            <a:endParaRPr lang="en-US" dirty="0"/>
          </a:p>
          <a:p>
            <a:endParaRPr lang="ru-RU" dirty="0"/>
          </a:p>
          <a:p>
            <a:r>
              <a:rPr lang="ru-RU" dirty="0"/>
              <a:t>Многомерные данные</a:t>
            </a:r>
          </a:p>
          <a:p>
            <a:pPr lvl="1"/>
            <a:r>
              <a:rPr lang="ru-RU" dirty="0"/>
              <a:t>Машинное обучение, вычислительная геометрия, физическое моделирование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7748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3038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4701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5387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7008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5648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786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659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5917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4547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54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120278</TotalTime>
  <Words>13316</Words>
  <Application>Microsoft Office PowerPoint</Application>
  <PresentationFormat>Widescreen</PresentationFormat>
  <Paragraphs>3790</Paragraphs>
  <Slides>237</Slides>
  <Notes>214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237</vt:i4>
      </vt:variant>
    </vt:vector>
  </HeadingPairs>
  <TitlesOfParts>
    <vt:vector size="241" baseType="lpstr">
      <vt:lpstr>Arial</vt:lpstr>
      <vt:lpstr>Calibri</vt:lpstr>
      <vt:lpstr>Consolas</vt:lpstr>
      <vt:lpstr>Office Theme</vt:lpstr>
      <vt:lpstr>Деревья</vt:lpstr>
      <vt:lpstr>План лекции</vt:lpstr>
      <vt:lpstr>PowerPoint Presentation</vt:lpstr>
      <vt:lpstr>Как используются деревья?</vt:lpstr>
      <vt:lpstr>Как используются деревья?</vt:lpstr>
      <vt:lpstr>Как используются деревья?</vt:lpstr>
      <vt:lpstr>Как используются деревья?</vt:lpstr>
      <vt:lpstr>Как используются деревья?</vt:lpstr>
      <vt:lpstr>Как используются деревья?</vt:lpstr>
      <vt:lpstr>Дерево синтаксического разбора</vt:lpstr>
      <vt:lpstr>Дерево синтаксического разбора</vt:lpstr>
      <vt:lpstr>Дерево синтаксического разбора</vt:lpstr>
      <vt:lpstr>Дерево синтаксического разбора</vt:lpstr>
      <vt:lpstr>Дерево синтаксического разбора</vt:lpstr>
      <vt:lpstr>Дерево синтаксического разбора</vt:lpstr>
      <vt:lpstr>Дерево XML документа</vt:lpstr>
      <vt:lpstr>Дерево XML документа</vt:lpstr>
      <vt:lpstr>Дерево XML документа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Дерево</vt:lpstr>
      <vt:lpstr>Дерево</vt:lpstr>
      <vt:lpstr>Дерево</vt:lpstr>
      <vt:lpstr>Дерево</vt:lpstr>
      <vt:lpstr>Дерево</vt:lpstr>
      <vt:lpstr>Простые свойства деревьев</vt:lpstr>
      <vt:lpstr>Простые свойства деревьев</vt:lpstr>
      <vt:lpstr>Простые свойства деревьев</vt:lpstr>
      <vt:lpstr>Простые свойства деревьев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Поддерево, лес</vt:lpstr>
      <vt:lpstr>Поддерево, лес</vt:lpstr>
      <vt:lpstr>Поддерево, лес</vt:lpstr>
      <vt:lpstr>Поддерево, лес</vt:lpstr>
      <vt:lpstr>Поддерево, лес</vt:lpstr>
      <vt:lpstr>Бинарное (двоичное) дерево</vt:lpstr>
      <vt:lpstr>Бинарное (двоичное) дерево</vt:lpstr>
      <vt:lpstr>Бинарное (двоичное) дерево</vt:lpstr>
      <vt:lpstr>Бинарное (двоичное) дерево</vt:lpstr>
      <vt:lpstr>Полное бинарное дерево</vt:lpstr>
      <vt:lpstr>Полное бинарное дерево</vt:lpstr>
      <vt:lpstr>Полное бинарное дерево</vt:lpstr>
      <vt:lpstr>Полное бинарное дерево</vt:lpstr>
      <vt:lpstr>Обходы деревьев</vt:lpstr>
      <vt:lpstr>Обходы деревьев</vt:lpstr>
      <vt:lpstr>Обходы деревьев</vt:lpstr>
      <vt:lpstr>Обходы деревьев</vt:lpstr>
      <vt:lpstr>Обходы деревьев</vt:lpstr>
      <vt:lpstr>Обходы деревьев</vt:lpstr>
      <vt:lpstr>Обходы деревьев в глубину</vt:lpstr>
      <vt:lpstr>Обходы деревьев в глубину</vt:lpstr>
      <vt:lpstr>Обходы деревьев в глубину</vt:lpstr>
      <vt:lpstr>Обходы деревьев в глубину</vt:lpstr>
      <vt:lpstr>Обходы деревьев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Обходы дерева синтаксического разбора</vt:lpstr>
      <vt:lpstr>Обходы дерева синтаксического разбора</vt:lpstr>
      <vt:lpstr>Обходы дерева синтаксического разбора</vt:lpstr>
      <vt:lpstr>Обходы дерева синтаксического разбора</vt:lpstr>
      <vt:lpstr>Обходы дерева синтаксического разбора</vt:lpstr>
      <vt:lpstr>Обход деревьев в ширину</vt:lpstr>
      <vt:lpstr>Обход деревьев в ширину</vt:lpstr>
      <vt:lpstr>Обход деревьев в ширину</vt:lpstr>
      <vt:lpstr>Обход деревьев в ширину</vt:lpstr>
      <vt:lpstr>Обход деревьев в ширину</vt:lpstr>
      <vt:lpstr>Обход деревьев в ширину</vt:lpstr>
      <vt:lpstr>Обход деревьев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Дерево двоичного поиска</vt:lpstr>
      <vt:lpstr>Дерево двоичного поиска</vt:lpstr>
      <vt:lpstr>Дерево двоичного поиска</vt:lpstr>
      <vt:lpstr>Дерево двоичного поиска</vt:lpstr>
      <vt:lpstr>Дерево двоичного поиска</vt:lpstr>
      <vt:lpstr>Примеры деревьев двоичного поиска</vt:lpstr>
      <vt:lpstr>Примеры деревьев двоичного поиска</vt:lpstr>
      <vt:lpstr>Примеры деревьев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За сколько действий добавляется значение?</vt:lpstr>
      <vt:lpstr>За сколько действий добавляется значение?</vt:lpstr>
      <vt:lpstr>За сколько действий добавляется значение?</vt:lpstr>
      <vt:lpstr>За сколько действий добавляется значение?</vt:lpstr>
      <vt:lpstr>За сколько действий добавляется значение?</vt:lpstr>
      <vt:lpstr>За сколько действий добавляется значение?</vt:lpstr>
      <vt:lpstr>Что такое АВЛ деревья?</vt:lpstr>
      <vt:lpstr>Что такое АВЛ деревья?</vt:lpstr>
      <vt:lpstr>Что такое АВЛ деревья?</vt:lpstr>
      <vt:lpstr>Что такое АВЛ деревья?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Балансировка после вставки</vt:lpstr>
      <vt:lpstr>Балансировка после вставки</vt:lpstr>
      <vt:lpstr>Балансировка после вставки</vt:lpstr>
      <vt:lpstr>Балансировка после вставки</vt:lpstr>
      <vt:lpstr>Балансировка после вставки</vt:lpstr>
      <vt:lpstr>Балансировка после вставки</vt:lpstr>
      <vt:lpstr>Балансировка после вставки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Примеры поворотов</vt:lpstr>
      <vt:lpstr>Примеры поворотов</vt:lpstr>
      <vt:lpstr>Примеры поворотов</vt:lpstr>
      <vt:lpstr>Примеры поворотов</vt:lpstr>
      <vt:lpstr>Примеры поворотов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Заключение</vt:lpstr>
      <vt:lpstr>Построение дерева синтаксического разбора выражения</vt:lpstr>
      <vt:lpstr>Представление бинарных деревьев с помощью указателей</vt:lpstr>
      <vt:lpstr>PowerPoint Presentation</vt:lpstr>
      <vt:lpstr>Пример представления с помощью массива</vt:lpstr>
      <vt:lpstr>Скобочное представление деревьев</vt:lpstr>
      <vt:lpstr>Пример скобочного представления неориентированного дерева</vt:lpstr>
      <vt:lpstr>Пример печати левого скобочного представления двоичного дерева</vt:lpstr>
      <vt:lpstr>Представление дерева списком прямых предков</vt:lpstr>
      <vt:lpstr>Оптимизация вставки в АВЛ-дерево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</dc:title>
  <dc:creator>churina</dc:creator>
  <cp:lastModifiedBy>Evgenii Petrov</cp:lastModifiedBy>
  <cp:revision>472</cp:revision>
  <dcterms:created xsi:type="dcterms:W3CDTF">2009-10-11T08:46:54Z</dcterms:created>
  <dcterms:modified xsi:type="dcterms:W3CDTF">2021-12-08T17:30:36Z</dcterms:modified>
</cp:coreProperties>
</file>