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94" r:id="rId3"/>
    <p:sldId id="406" r:id="rId4"/>
    <p:sldId id="407" r:id="rId5"/>
    <p:sldId id="408" r:id="rId6"/>
    <p:sldId id="409" r:id="rId7"/>
    <p:sldId id="259" r:id="rId8"/>
    <p:sldId id="295" r:id="rId9"/>
    <p:sldId id="296" r:id="rId10"/>
    <p:sldId id="297" r:id="rId11"/>
    <p:sldId id="298" r:id="rId12"/>
    <p:sldId id="322" r:id="rId13"/>
    <p:sldId id="410" r:id="rId14"/>
    <p:sldId id="412" r:id="rId15"/>
    <p:sldId id="411" r:id="rId16"/>
    <p:sldId id="277" r:id="rId17"/>
    <p:sldId id="382" r:id="rId18"/>
    <p:sldId id="413" r:id="rId19"/>
    <p:sldId id="414" r:id="rId20"/>
    <p:sldId id="415" r:id="rId21"/>
    <p:sldId id="416" r:id="rId22"/>
    <p:sldId id="417" r:id="rId23"/>
    <p:sldId id="418" r:id="rId24"/>
    <p:sldId id="419" r:id="rId25"/>
    <p:sldId id="420" r:id="rId26"/>
    <p:sldId id="421" r:id="rId27"/>
    <p:sldId id="422" r:id="rId28"/>
    <p:sldId id="423" r:id="rId29"/>
    <p:sldId id="265" r:id="rId30"/>
    <p:sldId id="267" r:id="rId31"/>
    <p:sldId id="268" r:id="rId32"/>
    <p:sldId id="393" r:id="rId33"/>
    <p:sldId id="394" r:id="rId34"/>
    <p:sldId id="395" r:id="rId35"/>
    <p:sldId id="271" r:id="rId36"/>
    <p:sldId id="269" r:id="rId37"/>
    <p:sldId id="272" r:id="rId38"/>
    <p:sldId id="369" r:id="rId39"/>
    <p:sldId id="370" r:id="rId40"/>
    <p:sldId id="371" r:id="rId41"/>
    <p:sldId id="403" r:id="rId42"/>
    <p:sldId id="351" r:id="rId43"/>
    <p:sldId id="273" r:id="rId44"/>
    <p:sldId id="357" r:id="rId45"/>
    <p:sldId id="367" r:id="rId46"/>
    <p:sldId id="368" r:id="rId47"/>
    <p:sldId id="404" r:id="rId48"/>
    <p:sldId id="270" r:id="rId49"/>
    <p:sldId id="359" r:id="rId50"/>
    <p:sldId id="360" r:id="rId51"/>
    <p:sldId id="361" r:id="rId52"/>
    <p:sldId id="362" r:id="rId53"/>
    <p:sldId id="372" r:id="rId54"/>
    <p:sldId id="405" r:id="rId55"/>
    <p:sldId id="274" r:id="rId56"/>
    <p:sldId id="363" r:id="rId57"/>
    <p:sldId id="364" r:id="rId58"/>
    <p:sldId id="365" r:id="rId59"/>
    <p:sldId id="366" r:id="rId60"/>
    <p:sldId id="275" r:id="rId61"/>
    <p:sldId id="375" r:id="rId62"/>
    <p:sldId id="376" r:id="rId63"/>
    <p:sldId id="377" r:id="rId64"/>
    <p:sldId id="347" r:id="rId65"/>
    <p:sldId id="389" r:id="rId66"/>
    <p:sldId id="390" r:id="rId67"/>
    <p:sldId id="391" r:id="rId68"/>
    <p:sldId id="279" r:id="rId69"/>
    <p:sldId id="299" r:id="rId70"/>
    <p:sldId id="300" r:id="rId71"/>
    <p:sldId id="301" r:id="rId72"/>
    <p:sldId id="302" r:id="rId73"/>
    <p:sldId id="303" r:id="rId74"/>
    <p:sldId id="304" r:id="rId75"/>
    <p:sldId id="396" r:id="rId76"/>
    <p:sldId id="305" r:id="rId77"/>
    <p:sldId id="306" r:id="rId78"/>
    <p:sldId id="307" r:id="rId79"/>
    <p:sldId id="308" r:id="rId80"/>
    <p:sldId id="281" r:id="rId81"/>
    <p:sldId id="309" r:id="rId82"/>
    <p:sldId id="310" r:id="rId83"/>
    <p:sldId id="311" r:id="rId84"/>
    <p:sldId id="312" r:id="rId85"/>
    <p:sldId id="282" r:id="rId86"/>
    <p:sldId id="313" r:id="rId87"/>
    <p:sldId id="314" r:id="rId88"/>
    <p:sldId id="315" r:id="rId89"/>
    <p:sldId id="397" r:id="rId90"/>
    <p:sldId id="398" r:id="rId91"/>
    <p:sldId id="399" r:id="rId92"/>
    <p:sldId id="400" r:id="rId93"/>
    <p:sldId id="401" r:id="rId94"/>
    <p:sldId id="402" r:id="rId95"/>
    <p:sldId id="288" r:id="rId96"/>
    <p:sldId id="330" r:id="rId97"/>
    <p:sldId id="331" r:id="rId98"/>
    <p:sldId id="332" r:id="rId99"/>
    <p:sldId id="333" r:id="rId100"/>
    <p:sldId id="289" r:id="rId101"/>
    <p:sldId id="334" r:id="rId102"/>
    <p:sldId id="335" r:id="rId103"/>
    <p:sldId id="336" r:id="rId104"/>
    <p:sldId id="337" r:id="rId105"/>
    <p:sldId id="290" r:id="rId106"/>
    <p:sldId id="338" r:id="rId107"/>
    <p:sldId id="339" r:id="rId108"/>
    <p:sldId id="340" r:id="rId109"/>
    <p:sldId id="291" r:id="rId110"/>
    <p:sldId id="341" r:id="rId111"/>
    <p:sldId id="342" r:id="rId112"/>
    <p:sldId id="343" r:id="rId113"/>
    <p:sldId id="344" r:id="rId114"/>
    <p:sldId id="278" r:id="rId115"/>
    <p:sldId id="258" r:id="rId116"/>
    <p:sldId id="374" r:id="rId117"/>
    <p:sldId id="378" r:id="rId118"/>
    <p:sldId id="379" r:id="rId119"/>
    <p:sldId id="380" r:id="rId120"/>
    <p:sldId id="381" r:id="rId121"/>
    <p:sldId id="283" r:id="rId122"/>
    <p:sldId id="316" r:id="rId123"/>
    <p:sldId id="317" r:id="rId124"/>
    <p:sldId id="284" r:id="rId125"/>
    <p:sldId id="318" r:id="rId126"/>
    <p:sldId id="319" r:id="rId127"/>
    <p:sldId id="320" r:id="rId128"/>
    <p:sldId id="321" r:id="rId129"/>
    <p:sldId id="285" r:id="rId130"/>
    <p:sldId id="323" r:id="rId131"/>
    <p:sldId id="324" r:id="rId132"/>
    <p:sldId id="325" r:id="rId133"/>
    <p:sldId id="326" r:id="rId134"/>
    <p:sldId id="327" r:id="rId135"/>
    <p:sldId id="328" r:id="rId136"/>
    <p:sldId id="329" r:id="rId1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9151"/>
    <a:srgbClr val="567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5" autoAdjust="0"/>
    <p:restoredTop sz="94660"/>
  </p:normalViewPr>
  <p:slideViewPr>
    <p:cSldViewPr>
      <p:cViewPr varScale="1">
        <p:scale>
          <a:sx n="111" d="100"/>
          <a:sy n="111" d="100"/>
        </p:scale>
        <p:origin x="132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9325-17DA-4D52-B490-F021066A564D}" type="datetimeFigureOut">
              <a:rPr lang="ru-RU" smtClean="0"/>
              <a:t>11.09.2023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2FA65-193C-4DE2-A504-320E5AB0E1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Концепции и </a:t>
            </a:r>
            <a:r>
              <a:rPr lang="ru-RU"/>
              <a:t>лексика языка </a:t>
            </a:r>
            <a:r>
              <a:rPr lang="ru-RU" dirty="0"/>
              <a:t>Си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2</a:t>
            </a:r>
          </a:p>
        </p:txBody>
      </p:sp>
    </p:spTree>
    <p:extLst>
      <p:ext uri="{BB962C8B-B14F-4D97-AF65-F5344CB8AC3E}">
        <p14:creationId xmlns:p14="http://schemas.microsoft.com/office/powerpoint/2010/main" val="260644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3362671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все время исполнения 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+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772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+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или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17290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до исполнения программы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9819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однократно до исполнения программы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64526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все время исполнения программы</a:t>
            </a:r>
          </a:p>
          <a:p>
            <a:endParaRPr lang="ru-RU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«файл» или </a:t>
            </a:r>
          </a:p>
          <a:p>
            <a:pPr lvl="1"/>
            <a:r>
              <a:rPr lang="ru-RU" dirty="0"/>
              <a:t>«блок» + </a:t>
            </a:r>
            <a:r>
              <a:rPr lang="en-US" dirty="0"/>
              <a:t>static</a:t>
            </a:r>
            <a:r>
              <a:rPr lang="ru-RU" dirty="0"/>
              <a:t> или </a:t>
            </a:r>
            <a:r>
              <a:rPr lang="en-US" dirty="0"/>
              <a:t>extern</a:t>
            </a:r>
            <a:endParaRPr lang="ru-RU" dirty="0"/>
          </a:p>
          <a:p>
            <a:endParaRPr lang="ru-RU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однократно до исполнения программы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  <p:sp>
        <p:nvSpPr>
          <p:cNvPr id="4" name="Flowchart: Process 3"/>
          <p:cNvSpPr/>
          <p:nvPr/>
        </p:nvSpPr>
        <p:spPr>
          <a:xfrm>
            <a:off x="6456040" y="2351014"/>
            <a:ext cx="4752528" cy="151216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rgbClr val="C00000"/>
                </a:solidFill>
              </a:rPr>
              <a:t>👎 Побочные эффекты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Нереентерабельный код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Конфликты доступа к памяти в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ru-RU" sz="2400" dirty="0">
                <a:solidFill>
                  <a:srgbClr val="C00000"/>
                </a:solidFill>
              </a:rPr>
              <a:t>многопоточном коде</a:t>
            </a:r>
          </a:p>
        </p:txBody>
      </p:sp>
    </p:spTree>
    <p:extLst>
      <p:ext uri="{BB962C8B-B14F-4D97-AF65-F5344CB8AC3E}">
        <p14:creationId xmlns:p14="http://schemas.microsoft.com/office/powerpoint/2010/main" val="4038742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В случае рекурсии создаётся своя копия объекта на каждом уровне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без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44428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переменной на каждом уровне 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«блок» без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486413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переменной на каждом уровне </a:t>
            </a:r>
          </a:p>
          <a:p>
            <a:endParaRPr lang="en-US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«блок» без </a:t>
            </a:r>
            <a:r>
              <a:rPr lang="en-US" dirty="0"/>
              <a:t>static</a:t>
            </a:r>
            <a:r>
              <a:rPr lang="ru-RU" dirty="0"/>
              <a:t> и </a:t>
            </a:r>
            <a:r>
              <a:rPr lang="en-US" dirty="0"/>
              <a:t>extern</a:t>
            </a:r>
            <a:endParaRPr lang="ru-RU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раз, когда исполнение проходит через место описания объекта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описание содержит начальное значение, то это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860631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Автоматическое хранение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Время жизни – от места описания или входа в блок с описанием до окончания исполнения из блока</a:t>
            </a:r>
          </a:p>
          <a:p>
            <a:pPr lvl="1"/>
            <a:r>
              <a:rPr lang="ru-RU" dirty="0"/>
              <a:t>Вход во вложенный блок или вызов функции не заканчивает, а приостанавливает исполнение блока</a:t>
            </a:r>
          </a:p>
          <a:p>
            <a:pPr lvl="2"/>
            <a:r>
              <a:rPr lang="ru-RU" dirty="0"/>
              <a:t>В случае рекурсии создаётся своя копия переменной на каждом уровне </a:t>
            </a:r>
          </a:p>
          <a:p>
            <a:endParaRPr lang="en-US" dirty="0"/>
          </a:p>
          <a:p>
            <a:r>
              <a:rPr lang="ru-RU" dirty="0"/>
              <a:t>Область видимости </a:t>
            </a:r>
          </a:p>
          <a:p>
            <a:pPr lvl="1"/>
            <a:r>
              <a:rPr lang="ru-RU" dirty="0"/>
              <a:t>«блок» без </a:t>
            </a:r>
            <a:r>
              <a:rPr lang="en-US" dirty="0"/>
              <a:t>static</a:t>
            </a:r>
            <a:r>
              <a:rPr lang="ru-RU" dirty="0"/>
              <a:t> и </a:t>
            </a:r>
            <a:r>
              <a:rPr lang="en-US" dirty="0"/>
              <a:t>extern</a:t>
            </a:r>
            <a:endParaRPr lang="ru-RU" dirty="0"/>
          </a:p>
          <a:p>
            <a:endParaRPr lang="en-US" dirty="0"/>
          </a:p>
          <a:p>
            <a:r>
              <a:rPr lang="ru-RU" dirty="0"/>
              <a:t>Инициализация:</a:t>
            </a:r>
          </a:p>
          <a:p>
            <a:pPr lvl="1"/>
            <a:r>
              <a:rPr lang="ru-RU" dirty="0"/>
              <a:t>Каждый раз, когда исполнение проходит через место описания</a:t>
            </a:r>
          </a:p>
          <a:p>
            <a:pPr lvl="1"/>
            <a:r>
              <a:rPr lang="ru-RU" dirty="0"/>
              <a:t>Если описание содержит начальное значение, то это значение</a:t>
            </a:r>
          </a:p>
          <a:p>
            <a:pPr lvl="1"/>
            <a:r>
              <a:rPr lang="ru-RU" dirty="0"/>
              <a:t>Иначе – значение каждый раз становится неопределенным</a:t>
            </a:r>
          </a:p>
          <a:p>
            <a:endParaRPr lang="ru-RU" dirty="0"/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52820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– время исполнения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поток имеет копию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Область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«блок»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 err="1">
                <a:solidFill>
                  <a:schemeClr val="bg1"/>
                </a:solidFill>
              </a:rPr>
              <a:t>hread_local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</p:spTree>
    <p:extLst>
      <p:ext uri="{BB962C8B-B14F-4D97-AF65-F5344CB8AC3E}">
        <p14:creationId xmlns:p14="http://schemas.microsoft.com/office/powerpoint/2010/main" val="146057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(С89)</a:t>
            </a:r>
          </a:p>
          <a:p>
            <a:pPr lvl="1"/>
            <a:r>
              <a:rPr lang="ru-RU" dirty="0"/>
              <a:t>С99</a:t>
            </a:r>
          </a:p>
          <a:p>
            <a:pPr lvl="1"/>
            <a:r>
              <a:rPr lang="ru-RU" dirty="0"/>
              <a:t>С11</a:t>
            </a:r>
            <a:endParaRPr lang="en-US" dirty="0"/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9936543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Область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«файл» или «блок» + </a:t>
            </a:r>
            <a:r>
              <a:rPr lang="en-US" dirty="0">
                <a:solidFill>
                  <a:schemeClr val="bg1"/>
                </a:solidFill>
              </a:rPr>
              <a:t>t</a:t>
            </a:r>
            <a:r>
              <a:rPr lang="ru-RU" dirty="0" err="1">
                <a:solidFill>
                  <a:schemeClr val="bg1"/>
                </a:solidFill>
              </a:rPr>
              <a:t>hread_local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</p:spTree>
    <p:extLst>
      <p:ext uri="{BB962C8B-B14F-4D97-AF65-F5344CB8AC3E}">
        <p14:creationId xmlns:p14="http://schemas.microsoft.com/office/powerpoint/2010/main" val="131768312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Инициализация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Однократно перед создание нового потока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4434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Инициализация</a:t>
            </a:r>
          </a:p>
          <a:p>
            <a:pPr lvl="1"/>
            <a:r>
              <a:rPr lang="ru-RU" dirty="0"/>
              <a:t>Однократно перед созданием нового потока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152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Потоковое хранение переменных (С11)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Время жизни – время исполнения потока</a:t>
            </a:r>
          </a:p>
          <a:p>
            <a:pPr lvl="1"/>
            <a:r>
              <a:rPr lang="ru-RU" dirty="0"/>
              <a:t>Каждый поток имеет копию переменной</a:t>
            </a:r>
          </a:p>
          <a:p>
            <a:endParaRPr lang="ru-RU" dirty="0"/>
          </a:p>
          <a:p>
            <a:r>
              <a:rPr lang="ru-RU" dirty="0"/>
              <a:t>Область видимости</a:t>
            </a:r>
          </a:p>
          <a:p>
            <a:pPr lvl="1"/>
            <a:r>
              <a:rPr lang="ru-RU" dirty="0"/>
              <a:t>«файл» или «блок» + </a:t>
            </a:r>
            <a:r>
              <a:rPr lang="en-US" dirty="0"/>
              <a:t>t</a:t>
            </a:r>
            <a:r>
              <a:rPr lang="ru-RU" dirty="0" err="1"/>
              <a:t>hread_local</a:t>
            </a:r>
            <a:r>
              <a:rPr lang="ru-RU" dirty="0"/>
              <a:t> </a:t>
            </a:r>
          </a:p>
          <a:p>
            <a:endParaRPr lang="ru-RU" dirty="0"/>
          </a:p>
          <a:p>
            <a:r>
              <a:rPr lang="ru-RU" dirty="0"/>
              <a:t>Инициализация</a:t>
            </a:r>
          </a:p>
          <a:p>
            <a:pPr lvl="1"/>
            <a:r>
              <a:rPr lang="ru-RU" dirty="0"/>
              <a:t>Однократно перед созданием нового потока</a:t>
            </a:r>
          </a:p>
          <a:p>
            <a:pPr lvl="1"/>
            <a:r>
              <a:rPr lang="ru-RU" dirty="0"/>
              <a:t>Если начальное значение не задано при описании, то память заполняется нулями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8198024" y="2924944"/>
            <a:ext cx="3384376" cy="794222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thread_local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x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5A9D31B3-5D53-4606-9ED8-A581D7C1CA63}"/>
              </a:ext>
            </a:extLst>
          </p:cNvPr>
          <p:cNvSpPr/>
          <p:nvPr/>
        </p:nvSpPr>
        <p:spPr>
          <a:xfrm>
            <a:off x="7439472" y="5345832"/>
            <a:ext cx="4752528" cy="1512168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dirty="0">
                <a:solidFill>
                  <a:srgbClr val="C00000"/>
                </a:solidFill>
              </a:rPr>
              <a:t>👎 Побочные эффекты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Нереентерабельный код</a:t>
            </a:r>
          </a:p>
          <a:p>
            <a:r>
              <a:rPr lang="ru-RU" sz="2400" dirty="0">
                <a:solidFill>
                  <a:srgbClr val="C00000"/>
                </a:solidFill>
              </a:rPr>
              <a:t>👎 Конфликты доступа к памяти в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>
                <a:solidFill>
                  <a:srgbClr val="C00000"/>
                </a:solidFill>
              </a:rPr>
              <a:t>    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  </a:t>
            </a:r>
            <a:r>
              <a:rPr lang="ru-RU" sz="2400" dirty="0">
                <a:solidFill>
                  <a:srgbClr val="C00000"/>
                </a:solidFill>
              </a:rPr>
              <a:t>многопоточном коде</a:t>
            </a:r>
          </a:p>
        </p:txBody>
      </p:sp>
    </p:spTree>
    <p:extLst>
      <p:ext uri="{BB962C8B-B14F-4D97-AF65-F5344CB8AC3E}">
        <p14:creationId xmlns:p14="http://schemas.microsoft.com/office/powerpoint/2010/main" val="1720812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5" r="105" b="25000"/>
          <a:stretch/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1437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/>
              <a:t>Идентификаторы языка Си</a:t>
            </a:r>
          </a:p>
          <a:p>
            <a:pPr lvl="1"/>
            <a:r>
              <a:rPr lang="ru-RU" dirty="0"/>
              <a:t>Пространства имен, области видимости, время жизни, продолжительность хранения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007625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Удаление комментариев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Сворачивание три-графов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разрешено специальной опцией компилятора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74484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Сворачивание три-графов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разрешено специальной опцией компилятора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84860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Конкатенация (склеивание) строк, оканчивающихся обратной наклонной чертой \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50637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/>
              <a:t>Конкатенация (склеивание) строк, оканчивающихся обратной наклонной чертой \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77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/>
              <a:t>1969-1973, Bell Laboratories</a:t>
            </a:r>
            <a:r>
              <a:rPr lang="ru-RU" dirty="0"/>
              <a:t>, США</a:t>
            </a:r>
            <a:endParaRPr lang="en-US" dirty="0"/>
          </a:p>
          <a:p>
            <a:r>
              <a:rPr lang="ru-RU" dirty="0"/>
              <a:t>Стандарты</a:t>
            </a:r>
          </a:p>
          <a:p>
            <a:pPr lvl="1"/>
            <a:r>
              <a:rPr lang="en-US" dirty="0"/>
              <a:t>ANSI</a:t>
            </a:r>
            <a:r>
              <a:rPr lang="ru-RU" dirty="0"/>
              <a:t> (С89), С99 С11</a:t>
            </a:r>
            <a:endParaRPr lang="en-US" dirty="0"/>
          </a:p>
          <a:p>
            <a:endParaRPr lang="ru-RU" dirty="0"/>
          </a:p>
        </p:txBody>
      </p:sp>
      <p:pic>
        <p:nvPicPr>
          <p:cNvPr id="6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  <p:sp>
        <p:nvSpPr>
          <p:cNvPr id="3" name="Flowchart: Process 2"/>
          <p:cNvSpPr/>
          <p:nvPr/>
        </p:nvSpPr>
        <p:spPr>
          <a:xfrm>
            <a:off x="6197600" y="1417638"/>
            <a:ext cx="5384800" cy="4708526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2000" dirty="0"/>
              <a:t>“Pretty much everything on the web uses those two things: C and UNIX,” </a:t>
            </a:r>
            <a:r>
              <a:rPr lang="en-US" sz="2000" i="1" dirty="0"/>
              <a:t>Rob Pike tells Wired</a:t>
            </a:r>
            <a:r>
              <a:rPr lang="en-US" sz="2000" dirty="0"/>
              <a:t>. “The browsers are written in C. The UNIX kernel — that pretty much the entire Internet runs on — is written in C. Web servers are written in C, and if they’re not, they’re written in Java or C++, which are C derivatives, or Python or Ruby, which are implemented in C. And all of the network hardware running these programs I can almost guarantee were written in C.”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0428098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 делением на лексемы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Удаление комментариев</a:t>
            </a:r>
          </a:p>
          <a:p>
            <a:endParaRPr lang="ru-RU" dirty="0"/>
          </a:p>
          <a:p>
            <a:r>
              <a:rPr lang="ru-RU" dirty="0"/>
              <a:t>Сворачивание три-графов</a:t>
            </a:r>
          </a:p>
          <a:p>
            <a:pPr lvl="1"/>
            <a:r>
              <a:rPr lang="ru-RU" dirty="0"/>
              <a:t>если разрешено специальной опцией компилятора</a:t>
            </a:r>
          </a:p>
          <a:p>
            <a:endParaRPr lang="ru-RU" dirty="0"/>
          </a:p>
          <a:p>
            <a:r>
              <a:rPr lang="ru-RU" dirty="0"/>
              <a:t>Конкатенация (склеивание) строк, оканчивающихся обратной наклонной чертой \</a:t>
            </a:r>
          </a:p>
          <a:p>
            <a:endParaRPr lang="ru-RU" dirty="0"/>
          </a:p>
          <a:p>
            <a:r>
              <a:rPr lang="ru-RU" dirty="0"/>
              <a:t>Работа препроцессора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57072"/>
              </p:ext>
            </p:extLst>
          </p:nvPr>
        </p:nvGraphicFramePr>
        <p:xfrm>
          <a:off x="6197600" y="2956402"/>
          <a:ext cx="5400600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Три-граф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ASCII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??=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??(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??&lt;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{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??/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\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??)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??&gt;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}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??'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^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??!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;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??-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~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10163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215046279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Иногда в разных областях видимости</a:t>
            </a:r>
            <a:endParaRPr lang="en-US" sz="2400" dirty="0">
              <a:solidFill>
                <a:schemeClr val="bg1"/>
              </a:solidFill>
            </a:endParaRPr>
          </a:p>
          <a:p>
            <a:pPr lvl="2"/>
            <a:r>
              <a:rPr lang="ru-RU" sz="2000" dirty="0">
                <a:solidFill>
                  <a:schemeClr val="bg1"/>
                </a:solidFill>
              </a:rPr>
              <a:t>Необязательно во всех областях видимости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Никогда в разных пространствах имён</a:t>
            </a:r>
          </a:p>
        </p:txBody>
      </p:sp>
    </p:spTree>
    <p:extLst>
      <p:ext uri="{BB962C8B-B14F-4D97-AF65-F5344CB8AC3E}">
        <p14:creationId xmlns:p14="http://schemas.microsoft.com/office/powerpoint/2010/main" val="19002949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Связывание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Связывание идентификатора – это отождествление различных объявлений идентификатора с одной и той же функцией или объектом (= значением в памяти)</a:t>
            </a:r>
          </a:p>
          <a:p>
            <a:pPr lvl="1"/>
            <a:r>
              <a:rPr lang="ru-RU" sz="2400" dirty="0"/>
              <a:t>Обычно в разных областях видимости</a:t>
            </a:r>
            <a:endParaRPr lang="en-US" sz="2400" dirty="0"/>
          </a:p>
          <a:p>
            <a:pPr lvl="2"/>
            <a:r>
              <a:rPr lang="ru-RU" sz="2000" dirty="0"/>
              <a:t>Необязательно во всех областях видимости</a:t>
            </a:r>
          </a:p>
          <a:p>
            <a:pPr lvl="1"/>
            <a:r>
              <a:rPr lang="ru-RU" sz="2400" dirty="0"/>
              <a:t>Никогда в разных пространствах имён</a:t>
            </a:r>
          </a:p>
        </p:txBody>
      </p:sp>
      <p:sp>
        <p:nvSpPr>
          <p:cNvPr id="4" name="Rectangle 3"/>
          <p:cNvSpPr/>
          <p:nvPr/>
        </p:nvSpPr>
        <p:spPr>
          <a:xfrm>
            <a:off x="7824192" y="2924944"/>
            <a:ext cx="3758208" cy="18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my_prog.c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#include &lt;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&gt;</a:t>
            </a:r>
            <a:endParaRPr lang="ru-RU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CalcCosHacky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extern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24192" y="5013176"/>
            <a:ext cx="3758208" cy="111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math.c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...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8786808" y="4221088"/>
            <a:ext cx="1341640" cy="1188174"/>
          </a:xfrm>
          <a:custGeom>
            <a:avLst/>
            <a:gdLst>
              <a:gd name="connsiteX0" fmla="*/ 0 w 1413648"/>
              <a:gd name="connsiteY0" fmla="*/ 933650 h 933650"/>
              <a:gd name="connsiteX1" fmla="*/ 741145 w 1413648"/>
              <a:gd name="connsiteY1" fmla="*/ 673768 h 933650"/>
              <a:gd name="connsiteX2" fmla="*/ 1337912 w 1413648"/>
              <a:gd name="connsiteY2" fmla="*/ 413886 h 933650"/>
              <a:gd name="connsiteX3" fmla="*/ 1386038 w 1413648"/>
              <a:gd name="connsiteY3" fmla="*/ 0 h 9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3648" h="933650">
                <a:moveTo>
                  <a:pt x="0" y="933650"/>
                </a:moveTo>
                <a:cubicBezTo>
                  <a:pt x="259080" y="847022"/>
                  <a:pt x="518160" y="760395"/>
                  <a:pt x="741145" y="673768"/>
                </a:cubicBezTo>
                <a:cubicBezTo>
                  <a:pt x="964130" y="587141"/>
                  <a:pt x="1230430" y="526181"/>
                  <a:pt x="1337912" y="413886"/>
                </a:cubicBezTo>
                <a:cubicBezTo>
                  <a:pt x="1445394" y="301591"/>
                  <a:pt x="1415716" y="150795"/>
                  <a:pt x="1386038" y="0"/>
                </a:cubicBezTo>
              </a:path>
            </a:pathLst>
          </a:custGeom>
          <a:noFill/>
          <a:ln>
            <a:solidFill>
              <a:srgbClr val="567C45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3791744" y="5014406"/>
            <a:ext cx="3758208" cy="111298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600" dirty="0" err="1">
                <a:solidFill>
                  <a:srgbClr val="6A9955"/>
                </a:solidFill>
                <a:latin typeface="Consolas" panose="020B0609020204030204" pitchFamily="49" charset="0"/>
              </a:rPr>
              <a:t>math.h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4764505" y="5284269"/>
            <a:ext cx="3917482" cy="163630"/>
          </a:xfrm>
          <a:custGeom>
            <a:avLst/>
            <a:gdLst>
              <a:gd name="connsiteX0" fmla="*/ 0 w 3917482"/>
              <a:gd name="connsiteY0" fmla="*/ 163630 h 163630"/>
              <a:gd name="connsiteX1" fmla="*/ 2223436 w 3917482"/>
              <a:gd name="connsiteY1" fmla="*/ 0 h 163630"/>
              <a:gd name="connsiteX2" fmla="*/ 3917482 w 3917482"/>
              <a:gd name="connsiteY2" fmla="*/ 163630 h 163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17482" h="163630">
                <a:moveTo>
                  <a:pt x="0" y="163630"/>
                </a:moveTo>
                <a:lnTo>
                  <a:pt x="2223436" y="0"/>
                </a:lnTo>
                <a:lnTo>
                  <a:pt x="3917482" y="163630"/>
                </a:lnTo>
              </a:path>
            </a:pathLst>
          </a:custGeom>
          <a:noFill/>
          <a:ln>
            <a:solidFill>
              <a:srgbClr val="659151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0421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Идентификатор обозначает один и тот же объект или функцию</a:t>
            </a:r>
          </a:p>
          <a:p>
            <a:r>
              <a:rPr lang="ru-RU" dirty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3508285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>
                <a:solidFill>
                  <a:schemeClr val="bg1"/>
                </a:solidFill>
              </a:rPr>
              <a:t>во всех единицах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внешнее связывание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582735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одной единице компиляции --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внутреннее связывание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27656453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/>
              <a:t>в одной единице трансляции --</a:t>
            </a:r>
            <a:r>
              <a:rPr lang="en-US" dirty="0"/>
              <a:t>&gt; </a:t>
            </a:r>
            <a:r>
              <a:rPr lang="ru-RU" dirty="0"/>
              <a:t>внутреннее связывание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r>
              <a:rPr lang="ru-RU" dirty="0">
                <a:solidFill>
                  <a:schemeClr val="bg1"/>
                </a:solidFill>
              </a:rPr>
              <a:t>в своей области видимости --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258864648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связывания идентификаторов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Идентификатор обозначает один и тот же объект или функцию</a:t>
            </a:r>
          </a:p>
          <a:p>
            <a:r>
              <a:rPr lang="ru-RU" dirty="0"/>
              <a:t>во всех единицах трансляции --</a:t>
            </a:r>
            <a:r>
              <a:rPr lang="en-US" dirty="0"/>
              <a:t>&gt; </a:t>
            </a:r>
            <a:r>
              <a:rPr lang="ru-RU" dirty="0"/>
              <a:t>внешнее связывание</a:t>
            </a:r>
          </a:p>
          <a:p>
            <a:pPr lvl="1"/>
            <a:r>
              <a:rPr lang="en-US" dirty="0"/>
              <a:t>extern</a:t>
            </a:r>
            <a:endParaRPr lang="ru-RU" dirty="0"/>
          </a:p>
          <a:p>
            <a:r>
              <a:rPr lang="ru-RU" dirty="0"/>
              <a:t>в одной единице трансляции --</a:t>
            </a:r>
            <a:r>
              <a:rPr lang="en-US" dirty="0"/>
              <a:t>&gt; </a:t>
            </a:r>
            <a:r>
              <a:rPr lang="ru-RU" dirty="0"/>
              <a:t>внутреннее связывание</a:t>
            </a:r>
            <a:endParaRPr lang="en-US" dirty="0"/>
          </a:p>
          <a:p>
            <a:pPr lvl="1"/>
            <a:r>
              <a:rPr lang="en-US" dirty="0"/>
              <a:t>static</a:t>
            </a:r>
          </a:p>
          <a:p>
            <a:r>
              <a:rPr lang="ru-RU" dirty="0"/>
              <a:t>в своей области видимости --</a:t>
            </a:r>
            <a:r>
              <a:rPr lang="en-US" dirty="0"/>
              <a:t>&gt;</a:t>
            </a:r>
            <a:r>
              <a:rPr lang="ru-RU" dirty="0"/>
              <a:t> связывание отсутствует</a:t>
            </a:r>
          </a:p>
        </p:txBody>
      </p:sp>
    </p:spTree>
    <p:extLst>
      <p:ext uri="{BB962C8B-B14F-4D97-AF65-F5344CB8AC3E}">
        <p14:creationId xmlns:p14="http://schemas.microsoft.com/office/powerpoint/2010/main" val="429196229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Разные идентификаторы обозначают разные функции и объекты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8045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fish&#10;&#10;Description automatically generated">
            <a:extLst>
              <a:ext uri="{FF2B5EF4-FFF2-40B4-BE49-F238E27FC236}">
                <a16:creationId xmlns:a16="http://schemas.microsoft.com/office/drawing/2014/main" id="{88FB2161-62B8-02E1-AA99-C92E13F2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5" y="0"/>
            <a:ext cx="4011709" cy="225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CB517-C138-3AD9-8086-3D65B0E0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3" y="0"/>
            <a:ext cx="4011709" cy="2256586"/>
          </a:xfrm>
          <a:prstGeom prst="rect">
            <a:avLst/>
          </a:prstGeom>
        </p:spPr>
      </p:pic>
      <p:pic>
        <p:nvPicPr>
          <p:cNvPr id="6" name="Picture 5" descr="A puffer fish with spikes&#10;&#10;Description automatically generated">
            <a:extLst>
              <a:ext uri="{FF2B5EF4-FFF2-40B4-BE49-F238E27FC236}">
                <a16:creationId xmlns:a16="http://schemas.microsoft.com/office/drawing/2014/main" id="{B88FD488-4DAD-2D0E-3F17-ADB497ACE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3" y="0"/>
            <a:ext cx="4011709" cy="22565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AA4CB7-48AE-FCD5-56D3-141E2C41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08126"/>
              </p:ext>
            </p:extLst>
          </p:nvPr>
        </p:nvGraphicFramePr>
        <p:xfrm>
          <a:off x="848" y="2315204"/>
          <a:ext cx="12191151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17">
                  <a:extLst>
                    <a:ext uri="{9D8B030D-6E8A-4147-A177-3AD203B41FA5}">
                      <a16:colId xmlns:a16="http://schemas.microsoft.com/office/drawing/2014/main" val="2674660060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1892836262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2113297172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pPr algn="ctr"/>
                      <a:r>
                        <a:rPr lang="ru-RU" sz="7200" dirty="0">
                          <a:latin typeface="Consolas" panose="020B0609020204030204" pitchFamily="49" charset="0"/>
                        </a:rPr>
                        <a:t>Си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7200" dirty="0">
                          <a:latin typeface="Consolas" panose="020B0609020204030204" pitchFamily="49" charset="0"/>
                        </a:rPr>
                        <a:t>Питон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7200" dirty="0">
                          <a:latin typeface="Consolas" panose="020B0609020204030204" pitchFamily="49" charset="0"/>
                        </a:rPr>
                        <a:t>Паскаль</a:t>
                      </a:r>
                      <a:endParaRPr lang="en-US" sz="7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09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95110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Разные идентификаторы обозначают разные функции и объекты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Идентификатор, видимый во всей единице компиляции и объявленный </a:t>
            </a:r>
            <a:r>
              <a:rPr lang="en-US" dirty="0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, имеет внутреннее связывание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0836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ru-RU" sz="2200" dirty="0"/>
              <a:t>Разные идентификаторы обозначают разные функции и объекты</a:t>
            </a:r>
          </a:p>
          <a:p>
            <a:pPr>
              <a:lnSpc>
                <a:spcPct val="80000"/>
              </a:lnSpc>
            </a:pPr>
            <a:endParaRPr lang="ru-RU" sz="2200" dirty="0"/>
          </a:p>
          <a:p>
            <a:pPr>
              <a:lnSpc>
                <a:spcPct val="80000"/>
              </a:lnSpc>
            </a:pPr>
            <a:r>
              <a:rPr lang="ru-RU" sz="2200" dirty="0"/>
              <a:t>Идентификатор, видимый во всей единице трансляции и объявленный </a:t>
            </a:r>
            <a:r>
              <a:rPr lang="en-US" sz="2200" dirty="0"/>
              <a:t>static</a:t>
            </a:r>
            <a:r>
              <a:rPr lang="ru-RU" sz="2200" dirty="0"/>
              <a:t>, имеет внутреннее связывание</a:t>
            </a:r>
          </a:p>
          <a:p>
            <a:endParaRPr lang="ru-RU" sz="2200" dirty="0"/>
          </a:p>
          <a:p>
            <a:r>
              <a:rPr lang="ru-RU" sz="2200" dirty="0">
                <a:solidFill>
                  <a:schemeClr val="bg1"/>
                </a:solidFill>
              </a:rPr>
              <a:t>Объявление функции без </a:t>
            </a:r>
            <a:r>
              <a:rPr lang="ru-RU" sz="2200" dirty="0" err="1">
                <a:solidFill>
                  <a:schemeClr val="bg1"/>
                </a:solidFill>
              </a:rPr>
              <a:t>static</a:t>
            </a:r>
            <a:r>
              <a:rPr lang="ru-RU" sz="2200" dirty="0">
                <a:solidFill>
                  <a:schemeClr val="bg1"/>
                </a:solidFill>
              </a:rPr>
              <a:t> = объявление </a:t>
            </a:r>
            <a:r>
              <a:rPr lang="ru-RU" sz="2200" dirty="0" err="1">
                <a:solidFill>
                  <a:schemeClr val="bg1"/>
                </a:solidFill>
              </a:rPr>
              <a:t>extern</a:t>
            </a:r>
            <a:endParaRPr lang="ru-RU" sz="2200" dirty="0">
              <a:solidFill>
                <a:schemeClr val="bg1"/>
              </a:solidFill>
            </a:endParaRPr>
          </a:p>
          <a:p>
            <a:endParaRPr lang="ru-RU" sz="2200" dirty="0">
              <a:solidFill>
                <a:schemeClr val="bg1"/>
              </a:solidFill>
            </a:endParaRPr>
          </a:p>
          <a:p>
            <a:r>
              <a:rPr lang="ru-RU" sz="2200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sz="2200" dirty="0" err="1">
                <a:solidFill>
                  <a:schemeClr val="bg1"/>
                </a:solidFill>
              </a:rPr>
              <a:t>static</a:t>
            </a:r>
            <a:r>
              <a:rPr lang="ru-RU" sz="2200" dirty="0">
                <a:solidFill>
                  <a:schemeClr val="bg1"/>
                </a:solidFill>
              </a:rPr>
              <a:t> = объявление </a:t>
            </a:r>
            <a:r>
              <a:rPr lang="ru-RU" sz="2200" dirty="0" err="1">
                <a:solidFill>
                  <a:schemeClr val="bg1"/>
                </a:solidFill>
              </a:rPr>
              <a:t>extern</a:t>
            </a:r>
            <a:endParaRPr lang="ru-RU" sz="22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4299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Объявление объекта, видимого во всей единице компиляции, без </a:t>
            </a:r>
            <a:r>
              <a:rPr lang="ru-RU" dirty="0" err="1">
                <a:solidFill>
                  <a:schemeClr val="bg1"/>
                </a:solidFill>
              </a:rPr>
              <a:t>static</a:t>
            </a:r>
            <a:r>
              <a:rPr lang="ru-RU" dirty="0">
                <a:solidFill>
                  <a:schemeClr val="bg1"/>
                </a:solidFill>
              </a:rPr>
              <a:t> = объявление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5947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 имеют связывания идентификаторы объявленные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прототипе функции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</a:t>
            </a:r>
            <a:r>
              <a:rPr lang="ru-RU" dirty="0" err="1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внутри блока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79556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Объявление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в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</a:t>
            </a:r>
            <a:r>
              <a:rPr lang="en-US" dirty="0">
                <a:solidFill>
                  <a:schemeClr val="bg1"/>
                </a:solidFill>
                <a:sym typeface="Symbol" panose="05050102010706020507" pitchFamily="18" charset="2"/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en-US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AAD8DD3-E91B-4D92-8366-0F3AEB021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85191079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>
                <a:solidFill>
                  <a:schemeClr val="bg1"/>
                </a:solidFill>
              </a:rPr>
              <a:t>undefined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behavior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98A3E47A-4697-486B-846D-B87E35F97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04980568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связывания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Не имеют связывания идентификаторы объявленные</a:t>
            </a:r>
          </a:p>
          <a:p>
            <a:pPr lvl="1"/>
            <a:r>
              <a:rPr lang="ru-RU" dirty="0"/>
              <a:t>В прототипе функции</a:t>
            </a:r>
          </a:p>
          <a:p>
            <a:pPr lvl="1"/>
            <a:r>
              <a:rPr lang="ru-RU" dirty="0"/>
              <a:t>Без </a:t>
            </a:r>
            <a:r>
              <a:rPr lang="ru-RU" dirty="0" err="1"/>
              <a:t>extern</a:t>
            </a:r>
            <a:r>
              <a:rPr lang="ru-RU" dirty="0"/>
              <a:t> внутри блока</a:t>
            </a:r>
          </a:p>
          <a:p>
            <a:endParaRPr lang="en-US" dirty="0"/>
          </a:p>
          <a:p>
            <a:r>
              <a:rPr lang="ru-RU" dirty="0"/>
              <a:t>Объявление </a:t>
            </a:r>
            <a:r>
              <a:rPr lang="en-US" dirty="0"/>
              <a:t>extern</a:t>
            </a:r>
            <a:r>
              <a:rPr lang="ru-RU" dirty="0"/>
              <a:t> в О1 </a:t>
            </a:r>
            <a:r>
              <a:rPr lang="ru-RU" dirty="0">
                <a:sym typeface="Symbol" panose="05050102010706020507" pitchFamily="18" charset="2"/>
              </a:rPr>
              <a:t> О2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ru-RU" dirty="0">
                <a:sym typeface="Symbol" panose="05050102010706020507" pitchFamily="18" charset="2"/>
              </a:rPr>
              <a:t>игнорируется для идентификаторов, имеющих связывание в О2</a:t>
            </a:r>
            <a:endParaRPr lang="en-US" dirty="0">
              <a:sym typeface="Symbol" panose="05050102010706020507" pitchFamily="18" charset="2"/>
            </a:endParaRPr>
          </a:p>
          <a:p>
            <a:endParaRPr lang="en-US" dirty="0">
              <a:sym typeface="Symbol" panose="05050102010706020507" pitchFamily="18" charset="2"/>
            </a:endParaRPr>
          </a:p>
          <a:p>
            <a:r>
              <a:rPr lang="ru-RU" dirty="0"/>
              <a:t>Объявление одного идентификатора с разными связываниями в одной области видимости приводит к </a:t>
            </a:r>
            <a:r>
              <a:rPr lang="ru-RU" dirty="0" err="1"/>
              <a:t>undefined</a:t>
            </a:r>
            <a:r>
              <a:rPr lang="ru-RU" dirty="0"/>
              <a:t> </a:t>
            </a:r>
            <a:r>
              <a:rPr lang="ru-RU" dirty="0" err="1"/>
              <a:t>behavior</a:t>
            </a:r>
            <a:endParaRPr lang="ru-RU" dirty="0"/>
          </a:p>
          <a:p>
            <a:endParaRPr lang="ru-RU" dirty="0">
              <a:sym typeface="Symbol" panose="05050102010706020507" pitchFamily="18" charset="2"/>
            </a:endParaRPr>
          </a:p>
          <a:p>
            <a:endParaRPr lang="ru-RU" dirty="0"/>
          </a:p>
          <a:p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D7A8037F-1491-49F2-88A2-76253D2989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>
            <a:normAutofit fontScale="85000" lnSpcReduction="20000"/>
          </a:bodyPr>
          <a:lstStyle/>
          <a:p>
            <a:r>
              <a:rPr lang="ru-RU" sz="2600" dirty="0"/>
              <a:t>Разные идентификаторы обозначают разные функции и объекты</a:t>
            </a:r>
          </a:p>
          <a:p>
            <a:endParaRPr lang="ru-RU" sz="2600" dirty="0"/>
          </a:p>
          <a:p>
            <a:r>
              <a:rPr lang="ru-RU" sz="2600" dirty="0"/>
              <a:t>Идентификатор, видимый во всей единице трансляции и объявленный </a:t>
            </a:r>
            <a:r>
              <a:rPr lang="en-US" sz="2600" dirty="0"/>
              <a:t>static</a:t>
            </a:r>
            <a:r>
              <a:rPr lang="ru-RU" sz="2600" dirty="0"/>
              <a:t>, имеет внутреннее связывание</a:t>
            </a:r>
          </a:p>
          <a:p>
            <a:endParaRPr lang="ru-RU" sz="2600" dirty="0"/>
          </a:p>
          <a:p>
            <a:r>
              <a:rPr lang="ru-RU" sz="2600" dirty="0"/>
              <a:t>Объявление функции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extern</a:t>
            </a:r>
            <a:endParaRPr lang="ru-RU" sz="2600" dirty="0"/>
          </a:p>
          <a:p>
            <a:endParaRPr lang="ru-RU" sz="2600" dirty="0"/>
          </a:p>
          <a:p>
            <a:r>
              <a:rPr lang="ru-RU" sz="2600" dirty="0"/>
              <a:t>Объявление объекта, видимого во всей единице трансляции, без </a:t>
            </a:r>
            <a:r>
              <a:rPr lang="ru-RU" sz="2600" dirty="0" err="1"/>
              <a:t>static</a:t>
            </a:r>
            <a:r>
              <a:rPr lang="ru-RU" sz="2600" dirty="0"/>
              <a:t> = объявление </a:t>
            </a:r>
            <a:r>
              <a:rPr lang="ru-RU" sz="2600" dirty="0" err="1"/>
              <a:t>exter</a:t>
            </a:r>
            <a:r>
              <a:rPr lang="en-US" sz="2600" dirty="0"/>
              <a:t>n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707897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fish&#10;&#10;Description automatically generated">
            <a:extLst>
              <a:ext uri="{FF2B5EF4-FFF2-40B4-BE49-F238E27FC236}">
                <a16:creationId xmlns:a16="http://schemas.microsoft.com/office/drawing/2014/main" id="{88FB2161-62B8-02E1-AA99-C92E13F2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5" y="0"/>
            <a:ext cx="4011709" cy="225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CB517-C138-3AD9-8086-3D65B0E0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3" y="0"/>
            <a:ext cx="4011709" cy="2256586"/>
          </a:xfrm>
          <a:prstGeom prst="rect">
            <a:avLst/>
          </a:prstGeom>
        </p:spPr>
      </p:pic>
      <p:pic>
        <p:nvPicPr>
          <p:cNvPr id="6" name="Picture 5" descr="A puffer fish with spikes&#10;&#10;Description automatically generated">
            <a:extLst>
              <a:ext uri="{FF2B5EF4-FFF2-40B4-BE49-F238E27FC236}">
                <a16:creationId xmlns:a16="http://schemas.microsoft.com/office/drawing/2014/main" id="{B88FD488-4DAD-2D0E-3F17-ADB497ACE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3" y="0"/>
            <a:ext cx="4011709" cy="22565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AA4CB7-48AE-FCD5-56D3-141E2C41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533409"/>
              </p:ext>
            </p:extLst>
          </p:nvPr>
        </p:nvGraphicFramePr>
        <p:xfrm>
          <a:off x="848" y="2315204"/>
          <a:ext cx="12191151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17">
                  <a:extLst>
                    <a:ext uri="{9D8B030D-6E8A-4147-A177-3AD203B41FA5}">
                      <a16:colId xmlns:a16="http://schemas.microsoft.com/office/drawing/2014/main" val="2674660060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1892836262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2113297172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символ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ошибка</a:t>
                      </a: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спецэффекты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 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swap a &lt;-&gt; b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t = a;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a = b;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b = t;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(x &lt;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-x;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синтаксически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ok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{ 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синтаксическая ошибка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ru-RU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t 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a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 a 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b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  b 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 t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 &lt;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= -x  </a:t>
                      </a:r>
                      <a:r>
                        <a:rPr lang="en-US" sz="16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# </a:t>
                      </a:r>
                      <a:r>
                        <a:rPr lang="ru-RU" sz="16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синтаксическая ошибка</a:t>
                      </a: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b="0" dirty="0" err="1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"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ошибка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символ</a:t>
                      </a:r>
                    </a:p>
                    <a:p>
                      <a:r>
                        <a:rPr lang="ru-RU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-- </a:t>
                      </a:r>
                      <a: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строка</a:t>
                      </a: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:=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:= 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abc</a:t>
                      </a:r>
                      <a:r>
                        <a:rPr lang="en-US" b="0" dirty="0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sz="1600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ошибка компиляции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ru-RU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{  многострочный комментарий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 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t := a;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  a := b;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   b := t;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 &lt;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then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x := -x;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// </a:t>
                      </a:r>
                      <a:r>
                        <a:rPr lang="ru-RU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синтаксически </a:t>
                      </a:r>
                      <a:r>
                        <a:rPr lang="en-US" b="0" dirty="0">
                          <a:solidFill>
                            <a:srgbClr val="6A9955"/>
                          </a:solidFill>
                          <a:effectLst/>
                          <a:latin typeface="Consolas" panose="020B0609020204030204" pitchFamily="49" charset="0"/>
                        </a:rPr>
                        <a:t>ok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9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12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fish&#10;&#10;Description automatically generated">
            <a:extLst>
              <a:ext uri="{FF2B5EF4-FFF2-40B4-BE49-F238E27FC236}">
                <a16:creationId xmlns:a16="http://schemas.microsoft.com/office/drawing/2014/main" id="{88FB2161-62B8-02E1-AA99-C92E13F2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45" y="0"/>
            <a:ext cx="4011709" cy="22565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FCB517-C138-3AD9-8086-3D65B0E0D13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-3" y="0"/>
            <a:ext cx="4011709" cy="2256586"/>
          </a:xfrm>
          <a:prstGeom prst="rect">
            <a:avLst/>
          </a:prstGeom>
        </p:spPr>
      </p:pic>
      <p:pic>
        <p:nvPicPr>
          <p:cNvPr id="6" name="Picture 5" descr="A puffer fish with spikes&#10;&#10;Description automatically generated">
            <a:extLst>
              <a:ext uri="{FF2B5EF4-FFF2-40B4-BE49-F238E27FC236}">
                <a16:creationId xmlns:a16="http://schemas.microsoft.com/office/drawing/2014/main" id="{B88FD488-4DAD-2D0E-3F17-ADB497ACE3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293" y="0"/>
            <a:ext cx="4011709" cy="2256586"/>
          </a:xfrm>
          <a:prstGeom prst="rect">
            <a:avLst/>
          </a:prstGeom>
        </p:spPr>
      </p:pic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8AA4CB7-48AE-FCD5-56D3-141E2C41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97235"/>
              </p:ext>
            </p:extLst>
          </p:nvPr>
        </p:nvGraphicFramePr>
        <p:xfrm>
          <a:off x="848" y="2315204"/>
          <a:ext cx="12191151" cy="448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3717">
                  <a:extLst>
                    <a:ext uri="{9D8B030D-6E8A-4147-A177-3AD203B41FA5}">
                      <a16:colId xmlns:a16="http://schemas.microsoft.com/office/drawing/2014/main" val="2674660060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1892836262"/>
                    </a:ext>
                  </a:extLst>
                </a:gridCol>
                <a:gridCol w="4063717">
                  <a:extLst>
                    <a:ext uri="{9D8B030D-6E8A-4147-A177-3AD203B41FA5}">
                      <a16:colId xmlns:a16="http://schemas.microsoft.com/office/drawing/2014/main" val="2113297172"/>
                    </a:ext>
                  </a:extLst>
                </a:gridCol>
              </a:tblGrid>
              <a:tr h="39371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void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* 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* </a:t>
                      </a:r>
                      <a:r>
                        <a:rPr lang="en-U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 {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t = *a;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*a = *b;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*b = t;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b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main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() {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y 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(&amp;x, &amp;y);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b="0" dirty="0" err="1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E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):</a:t>
                      </a:r>
                    </a:p>
                    <a:p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s-ES" b="0" dirty="0" err="1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s-E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s-E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b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= </a:t>
                      </a:r>
                      <a:r>
                        <a:rPr lang="es-E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, </a:t>
                      </a:r>
                      <a:r>
                        <a:rPr lang="es-ES" b="0" dirty="0">
                          <a:solidFill>
                            <a:srgbClr val="9CDCFE"/>
                          </a:solidFill>
                          <a:effectLst/>
                          <a:latin typeface="Consolas" panose="020B0609020204030204" pitchFamily="49" charset="0"/>
                        </a:rPr>
                        <a:t>y</a:t>
                      </a:r>
                      <a: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br>
                        <a:rPr lang="es-E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endParaRPr lang="es-E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program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s;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procedure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r>
                        <a:rPr lang="en-US" b="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swap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a, b: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t: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t := a;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a := b;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  b := t;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var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x, y: </a:t>
                      </a:r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integer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begin</a:t>
                      </a:r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x :=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100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y := </a:t>
                      </a:r>
                      <a:r>
                        <a:rPr lang="en-US" b="0" dirty="0">
                          <a:solidFill>
                            <a:srgbClr val="B5CEA8"/>
                          </a:solidFill>
                          <a:effectLst/>
                          <a:latin typeface="Consolas" panose="020B0609020204030204" pitchFamily="49" charset="0"/>
                        </a:rPr>
                        <a:t>500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  swap(x, y);</a:t>
                      </a:r>
                    </a:p>
                    <a:p>
                      <a:r>
                        <a:rPr lang="en-US" b="0" dirty="0">
                          <a:solidFill>
                            <a:srgbClr val="569CD6"/>
                          </a:solidFill>
                          <a:effectLst/>
                          <a:latin typeface="Consolas" panose="020B0609020204030204" pitchFamily="49" charset="0"/>
                        </a:rPr>
                        <a:t>end</a:t>
                      </a:r>
                      <a:r>
                        <a:rPr lang="en-US" b="0" dirty="0">
                          <a:solidFill>
                            <a:srgbClr val="D4D4D4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ru-RU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endParaRPr lang="en-US" b="0" dirty="0">
                        <a:solidFill>
                          <a:srgbClr val="D4D4D4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0921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418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5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Грамматика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Семантика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Правила соотнесения записи программы и последовательности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Смысл программы = Последовательность совершаемых ею действий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824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Программа не содержит синтаксических ошибок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Последовательность лексем с синтаксической ошибкой не является программой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4958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>
                <a:solidFill>
                  <a:schemeClr val="bg1"/>
                </a:solidFill>
              </a:rPr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Программа не содержит синтаксических ошибок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Последовательность лексем с синтаксической ошибкой не является программой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964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Метаинформация о языке Си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Грамматика, лексемы, семантика</a:t>
            </a:r>
          </a:p>
          <a:p>
            <a:r>
              <a:rPr lang="ru-RU" dirty="0">
                <a:solidFill>
                  <a:schemeClr val="bg1"/>
                </a:solidFill>
              </a:rPr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1120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>
                <a:solidFill>
                  <a:schemeClr val="bg1"/>
                </a:solidFill>
              </a:rPr>
              <a:t>Правила построения программ из лексем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Программа не содержит синтаксических ошибок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Последовательность лексем с синтаксической ошибкой не является программой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112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Программа не содержит синтаксических ошибок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Последовательность лексем с синтаксической ошибкой не является программой</a:t>
            </a:r>
            <a:endParaRPr lang="en-US" dirty="0">
              <a:solidFill>
                <a:schemeClr val="bg1"/>
              </a:solidFill>
            </a:endParaRPr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0642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875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Смысл конструкции языка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46266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standard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-- </a:t>
            </a:r>
            <a:r>
              <a:rPr lang="ru-RU" dirty="0">
                <a:solidFill>
                  <a:schemeClr val="bg1"/>
                </a:solidFill>
              </a:rPr>
              <a:t>задан стандартом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6445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/>
              <a:t>standard</a:t>
            </a:r>
            <a:r>
              <a:rPr lang="ru-RU" dirty="0"/>
              <a:t> </a:t>
            </a:r>
            <a:r>
              <a:rPr lang="en-US" dirty="0"/>
              <a:t>-- </a:t>
            </a:r>
            <a:r>
              <a:rPr lang="ru-RU" dirty="0"/>
              <a:t>задан стандартом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implementation-defined -- </a:t>
            </a:r>
            <a:r>
              <a:rPr lang="ru-RU" dirty="0">
                <a:solidFill>
                  <a:schemeClr val="bg1"/>
                </a:solidFill>
              </a:rPr>
              <a:t>выбран и документирован разработчиками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4976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/>
              <a:t>standard</a:t>
            </a:r>
            <a:r>
              <a:rPr lang="ru-RU" dirty="0"/>
              <a:t> </a:t>
            </a:r>
            <a:r>
              <a:rPr lang="en-US" dirty="0"/>
              <a:t>-- </a:t>
            </a:r>
            <a:r>
              <a:rPr lang="ru-RU" dirty="0"/>
              <a:t>задан стандартом</a:t>
            </a:r>
          </a:p>
          <a:p>
            <a:pPr lvl="1"/>
            <a:r>
              <a:rPr lang="en-US" dirty="0"/>
              <a:t>implementation-defined -- </a:t>
            </a:r>
            <a:r>
              <a:rPr lang="ru-RU" dirty="0"/>
              <a:t>выбран и документирован разработчиками компилятора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unspecified -- </a:t>
            </a:r>
            <a:r>
              <a:rPr lang="ru-RU" dirty="0">
                <a:solidFill>
                  <a:schemeClr val="bg1"/>
                </a:solidFill>
              </a:rPr>
              <a:t>один из смыслов по выбору разработчиков компилятора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552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/>
              <a:t>standard</a:t>
            </a:r>
            <a:r>
              <a:rPr lang="ru-RU" dirty="0"/>
              <a:t> </a:t>
            </a:r>
            <a:r>
              <a:rPr lang="en-US" dirty="0"/>
              <a:t>-- </a:t>
            </a:r>
            <a:r>
              <a:rPr lang="ru-RU" dirty="0"/>
              <a:t>задан стандартом</a:t>
            </a:r>
          </a:p>
          <a:p>
            <a:pPr lvl="1"/>
            <a:r>
              <a:rPr lang="en-US" dirty="0"/>
              <a:t>implementation-defined -- </a:t>
            </a:r>
            <a:r>
              <a:rPr lang="ru-RU" dirty="0"/>
              <a:t>выбран и документирован разработчиками компилятора</a:t>
            </a:r>
            <a:endParaRPr lang="en-US" dirty="0"/>
          </a:p>
          <a:p>
            <a:pPr lvl="1"/>
            <a:r>
              <a:rPr lang="en-US" dirty="0"/>
              <a:t>unspecified -- </a:t>
            </a:r>
            <a:r>
              <a:rPr lang="ru-RU" dirty="0"/>
              <a:t>один из смыслов по выбору разработчиков компилятора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undefined -- </a:t>
            </a:r>
            <a:r>
              <a:rPr lang="ru-RU" dirty="0">
                <a:solidFill>
                  <a:schemeClr val="bg1"/>
                </a:solidFill>
              </a:rPr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1725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 чего состоит язык программирования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ru-RU" dirty="0"/>
              <a:t>Грамматика</a:t>
            </a:r>
          </a:p>
          <a:p>
            <a:endParaRPr lang="ru-RU" dirty="0"/>
          </a:p>
          <a:p>
            <a:r>
              <a:rPr lang="ru-RU" dirty="0"/>
              <a:t>Алфавит – набор символов</a:t>
            </a:r>
          </a:p>
          <a:p>
            <a:r>
              <a:rPr lang="ru-RU" dirty="0"/>
              <a:t>Лексемы – минимальные цепочки символов, имеющие смысл</a:t>
            </a:r>
          </a:p>
          <a:p>
            <a:r>
              <a:rPr lang="ru-RU" dirty="0"/>
              <a:t>Правила построения программ из лексем</a:t>
            </a:r>
            <a:endParaRPr lang="en-US" dirty="0"/>
          </a:p>
          <a:p>
            <a:pPr lvl="1"/>
            <a:r>
              <a:rPr lang="ru-RU" dirty="0"/>
              <a:t>Программа не содержит синтаксических ошибок</a:t>
            </a:r>
          </a:p>
          <a:p>
            <a:pPr lvl="1"/>
            <a:r>
              <a:rPr lang="ru-RU" dirty="0"/>
              <a:t>Последовательность лексем с синтаксической ошибкой не является программой</a:t>
            </a:r>
            <a:endParaRPr lang="en-US" dirty="0"/>
          </a:p>
          <a:p>
            <a:pPr marL="57150" indent="0">
              <a:buNone/>
            </a:pP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711C5-6F67-4CDF-92DE-8EC91ED01D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Семантика</a:t>
            </a:r>
          </a:p>
          <a:p>
            <a:endParaRPr lang="ru-RU" dirty="0"/>
          </a:p>
          <a:p>
            <a:r>
              <a:rPr lang="ru-RU" dirty="0"/>
              <a:t>Правила придания смысла синтаксически правильным программам</a:t>
            </a:r>
          </a:p>
          <a:p>
            <a:r>
              <a:rPr lang="ru-RU" dirty="0"/>
              <a:t>Смысл конструкции языка</a:t>
            </a:r>
          </a:p>
          <a:p>
            <a:pPr lvl="1"/>
            <a:r>
              <a:rPr lang="en-US" dirty="0"/>
              <a:t>standard</a:t>
            </a:r>
            <a:r>
              <a:rPr lang="ru-RU" dirty="0"/>
              <a:t> </a:t>
            </a:r>
            <a:r>
              <a:rPr lang="en-US" dirty="0"/>
              <a:t>-- </a:t>
            </a:r>
            <a:r>
              <a:rPr lang="ru-RU" dirty="0"/>
              <a:t>задан стандартом</a:t>
            </a:r>
          </a:p>
          <a:p>
            <a:pPr lvl="1"/>
            <a:r>
              <a:rPr lang="en-US" dirty="0"/>
              <a:t>implementation-defined -- </a:t>
            </a:r>
            <a:r>
              <a:rPr lang="ru-RU" dirty="0"/>
              <a:t>выбран и документирован разработчиками компилятора</a:t>
            </a:r>
            <a:endParaRPr lang="en-US" dirty="0"/>
          </a:p>
          <a:p>
            <a:pPr lvl="1"/>
            <a:r>
              <a:rPr lang="en-US" dirty="0"/>
              <a:t>unspecified -- </a:t>
            </a:r>
            <a:r>
              <a:rPr lang="ru-RU" dirty="0"/>
              <a:t>один из смыслов по выбору разработчиков компилятора</a:t>
            </a:r>
            <a:endParaRPr lang="en-US" dirty="0"/>
          </a:p>
          <a:p>
            <a:pPr lvl="1"/>
            <a:r>
              <a:rPr lang="en-US" dirty="0"/>
              <a:t>undefined -- </a:t>
            </a:r>
            <a:r>
              <a:rPr lang="ru-RU" dirty="0"/>
              <a:t>не имеет смысла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3933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Лексемы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Символы-разделители</a:t>
            </a:r>
          </a:p>
          <a:p>
            <a:r>
              <a:rPr lang="ru-RU" dirty="0"/>
              <a:t>Ключевые слова</a:t>
            </a:r>
          </a:p>
          <a:p>
            <a:r>
              <a:rPr lang="ru-RU" dirty="0"/>
              <a:t>Операторы и скобки</a:t>
            </a:r>
          </a:p>
          <a:p>
            <a:r>
              <a:rPr lang="ru-RU" dirty="0"/>
              <a:t>Идентификаторы</a:t>
            </a:r>
          </a:p>
          <a:p>
            <a:r>
              <a:rPr lang="ru-RU" dirty="0"/>
              <a:t>Константы и строковые литералы</a:t>
            </a:r>
          </a:p>
        </p:txBody>
      </p:sp>
    </p:spTree>
    <p:extLst>
      <p:ext uri="{BB962C8B-B14F-4D97-AF65-F5344CB8AC3E}">
        <p14:creationId xmlns:p14="http://schemas.microsoft.com/office/powerpoint/2010/main" val="160556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>
                <a:solidFill>
                  <a:schemeClr val="bg1"/>
                </a:solidFill>
              </a:rPr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8045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Символы-разделители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Пробелы</a:t>
            </a:r>
          </a:p>
          <a:p>
            <a:endParaRPr lang="ru-RU" dirty="0"/>
          </a:p>
          <a:p>
            <a:r>
              <a:rPr lang="ru-RU" dirty="0"/>
              <a:t>Символы табуляции</a:t>
            </a:r>
          </a:p>
          <a:p>
            <a:endParaRPr lang="ru-RU" dirty="0"/>
          </a:p>
          <a:p>
            <a:r>
              <a:rPr lang="ru-RU" dirty="0"/>
              <a:t>Переводы строк</a:t>
            </a:r>
          </a:p>
          <a:p>
            <a:endParaRPr lang="ru-RU" dirty="0"/>
          </a:p>
          <a:p>
            <a:r>
              <a:rPr lang="ru-RU" dirty="0"/>
              <a:t>Комментарии</a:t>
            </a:r>
          </a:p>
          <a:p>
            <a:pPr lvl="1"/>
            <a:r>
              <a:rPr lang="ru-RU" dirty="0"/>
              <a:t>С89: от /* до */</a:t>
            </a:r>
          </a:p>
          <a:p>
            <a:pPr lvl="1"/>
            <a:r>
              <a:rPr lang="ru-RU" dirty="0"/>
              <a:t>С99: С89 и от // до конца строки</a:t>
            </a:r>
          </a:p>
          <a:p>
            <a:pPr lvl="1"/>
            <a:r>
              <a:rPr lang="ru-RU" dirty="0"/>
              <a:t>Эквивалентны одному пробелу</a:t>
            </a:r>
          </a:p>
        </p:txBody>
      </p:sp>
    </p:spTree>
    <p:extLst>
      <p:ext uri="{BB962C8B-B14F-4D97-AF65-F5344CB8AC3E}">
        <p14:creationId xmlns:p14="http://schemas.microsoft.com/office/powerpoint/2010/main" val="2381120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ANSI: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auto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break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case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char </a:t>
            </a:r>
            <a:r>
              <a:rPr lang="en-US" dirty="0" err="1">
                <a:solidFill>
                  <a:schemeClr val="bg1"/>
                </a:solidFill>
              </a:rPr>
              <a:t>const</a:t>
            </a:r>
            <a:r>
              <a:rPr lang="en-US" dirty="0">
                <a:solidFill>
                  <a:schemeClr val="bg1"/>
                </a:solidFill>
              </a:rPr>
              <a:t> continue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default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do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double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else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extern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float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if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long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register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short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signed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static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switch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typedef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union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unsigned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volatile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while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C99: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_Bool/bool _Complex/complex _Imaginary/imaginary inline restrict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 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47802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C99: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Простые типы	</a:t>
            </a:r>
            <a:r>
              <a:rPr lang="en-US" dirty="0">
                <a:solidFill>
                  <a:schemeClr val="bg1"/>
                </a:solidFill>
              </a:rPr>
              <a:t>_Bool/bool _Complex/complex _Imaginary/imaginary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restrict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inline (</a:t>
            </a:r>
            <a:r>
              <a:rPr lang="ru-RU" dirty="0">
                <a:solidFill>
                  <a:schemeClr val="bg1"/>
                </a:solidFill>
              </a:rPr>
              <a:t>вид функций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Хранение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501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/>
              <a:t>C99:</a:t>
            </a:r>
          </a:p>
          <a:p>
            <a:pPr lvl="1"/>
            <a:r>
              <a:rPr lang="ru-RU" dirty="0"/>
              <a:t>Простые типы	</a:t>
            </a:r>
            <a:r>
              <a:rPr lang="en-US" dirty="0"/>
              <a:t>_Bool/bool _Complex/complex _Imaginary/imaginary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restrict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inline (</a:t>
            </a:r>
            <a:r>
              <a:rPr lang="ru-RU" dirty="0"/>
              <a:t>вид функций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C11: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Хранение	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thread_local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Доступ		</a:t>
            </a:r>
            <a:r>
              <a:rPr lang="en-US" dirty="0">
                <a:solidFill>
                  <a:schemeClr val="bg1"/>
                </a:solidFill>
              </a:rPr>
              <a:t>_Atomic/</a:t>
            </a:r>
            <a:r>
              <a:rPr lang="en-US" dirty="0" err="1">
                <a:solidFill>
                  <a:schemeClr val="bg1"/>
                </a:solidFill>
              </a:rPr>
              <a:t>atomic_bool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atomic_int</a:t>
            </a:r>
            <a:r>
              <a:rPr lang="en-US" dirty="0">
                <a:solidFill>
                  <a:schemeClr val="bg1"/>
                </a:solidFill>
              </a:rPr>
              <a:t>, etc. 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Разное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alignas</a:t>
            </a:r>
            <a:r>
              <a:rPr lang="en-US" dirty="0">
                <a:solidFill>
                  <a:schemeClr val="bg1"/>
                </a:solidFill>
              </a:rPr>
              <a:t> _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alignof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_Generic _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noreturn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			</a:t>
            </a:r>
            <a:r>
              <a:rPr lang="en-US" dirty="0">
                <a:solidFill>
                  <a:schemeClr val="bg1"/>
                </a:solidFill>
              </a:rPr>
              <a:t>_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 err="1">
                <a:solidFill>
                  <a:schemeClr val="bg1"/>
                </a:solidFill>
              </a:rPr>
              <a:t>static_assert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53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слова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ANSI:</a:t>
            </a:r>
            <a:endParaRPr lang="ru-RU" dirty="0"/>
          </a:p>
          <a:p>
            <a:pPr lvl="1"/>
            <a:r>
              <a:rPr lang="ru-RU" dirty="0"/>
              <a:t>Простые типы 	</a:t>
            </a:r>
            <a:r>
              <a:rPr lang="en-US" dirty="0"/>
              <a:t>char</a:t>
            </a:r>
            <a:r>
              <a:rPr lang="ru-RU" dirty="0"/>
              <a:t> </a:t>
            </a:r>
            <a:r>
              <a:rPr lang="en-US" dirty="0"/>
              <a:t>short</a:t>
            </a:r>
            <a:r>
              <a:rPr lang="ru-RU" dirty="0"/>
              <a:t> </a:t>
            </a:r>
            <a:r>
              <a:rPr lang="en-US" dirty="0"/>
              <a:t>int</a:t>
            </a:r>
            <a:r>
              <a:rPr lang="ru-RU" dirty="0"/>
              <a:t> </a:t>
            </a:r>
            <a:r>
              <a:rPr lang="en-US" dirty="0"/>
              <a:t>long</a:t>
            </a:r>
            <a:r>
              <a:rPr lang="ru-RU" dirty="0"/>
              <a:t> </a:t>
            </a:r>
            <a:r>
              <a:rPr lang="en-US" dirty="0"/>
              <a:t>double</a:t>
            </a:r>
            <a:r>
              <a:rPr lang="ru-RU" dirty="0"/>
              <a:t> </a:t>
            </a:r>
            <a:r>
              <a:rPr lang="en-US" dirty="0"/>
              <a:t>float</a:t>
            </a:r>
            <a:r>
              <a:rPr lang="ru-RU" dirty="0"/>
              <a:t> </a:t>
            </a:r>
            <a:r>
              <a:rPr lang="en-US" dirty="0"/>
              <a:t>signed</a:t>
            </a:r>
            <a:r>
              <a:rPr lang="ru-RU" dirty="0"/>
              <a:t> </a:t>
            </a:r>
            <a:r>
              <a:rPr lang="en-US" dirty="0"/>
              <a:t>unsigned</a:t>
            </a:r>
            <a:r>
              <a:rPr lang="ru-RU" dirty="0"/>
              <a:t>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Производные типы 	</a:t>
            </a:r>
            <a:r>
              <a:rPr lang="en-US" dirty="0" err="1"/>
              <a:t>enum</a:t>
            </a:r>
            <a:r>
              <a:rPr lang="ru-RU" dirty="0"/>
              <a:t> </a:t>
            </a:r>
            <a:r>
              <a:rPr lang="en-US" dirty="0"/>
              <a:t>struct</a:t>
            </a:r>
            <a:r>
              <a:rPr lang="ru-RU" dirty="0"/>
              <a:t>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Управление 	</a:t>
            </a:r>
            <a:r>
              <a:rPr lang="en-US" dirty="0"/>
              <a:t>switch</a:t>
            </a:r>
            <a:r>
              <a:rPr lang="ru-RU" dirty="0"/>
              <a:t> </a:t>
            </a:r>
            <a:r>
              <a:rPr lang="en-US" dirty="0"/>
              <a:t>case</a:t>
            </a:r>
            <a:r>
              <a:rPr lang="ru-RU" dirty="0"/>
              <a:t> </a:t>
            </a:r>
            <a:r>
              <a:rPr lang="en-US" dirty="0"/>
              <a:t>default</a:t>
            </a:r>
            <a:r>
              <a:rPr lang="ru-RU" dirty="0"/>
              <a:t> </a:t>
            </a:r>
            <a:r>
              <a:rPr lang="en-US" dirty="0"/>
              <a:t>break</a:t>
            </a:r>
            <a:r>
              <a:rPr lang="ru-RU" dirty="0"/>
              <a:t> </a:t>
            </a:r>
            <a:r>
              <a:rPr lang="en-US" dirty="0"/>
              <a:t>continue</a:t>
            </a:r>
            <a:r>
              <a:rPr lang="ru-RU" dirty="0"/>
              <a:t> </a:t>
            </a:r>
            <a:r>
              <a:rPr lang="en-US" dirty="0"/>
              <a:t>for</a:t>
            </a:r>
            <a:r>
              <a:rPr lang="ru-RU" dirty="0"/>
              <a:t> </a:t>
            </a:r>
            <a:r>
              <a:rPr lang="en-US" dirty="0"/>
              <a:t>do</a:t>
            </a:r>
            <a:r>
              <a:rPr lang="ru-RU" dirty="0"/>
              <a:t> </a:t>
            </a:r>
            <a:r>
              <a:rPr lang="en-US" dirty="0"/>
              <a:t>while</a:t>
            </a:r>
            <a:r>
              <a:rPr lang="ru-RU" dirty="0"/>
              <a:t> </a:t>
            </a:r>
            <a:r>
              <a:rPr lang="en-US" dirty="0"/>
              <a:t>if</a:t>
            </a:r>
            <a:r>
              <a:rPr lang="ru-RU" dirty="0"/>
              <a:t> </a:t>
            </a:r>
            <a:r>
              <a:rPr lang="en-US" dirty="0"/>
              <a:t>else</a:t>
            </a:r>
            <a:r>
              <a:rPr lang="ru-RU" dirty="0"/>
              <a:t> </a:t>
            </a:r>
            <a:r>
              <a:rPr lang="en-US" dirty="0" err="1"/>
              <a:t>goto</a:t>
            </a:r>
            <a:r>
              <a:rPr lang="ru-RU" dirty="0"/>
              <a:t> </a:t>
            </a:r>
            <a:r>
              <a:rPr lang="en-US" dirty="0"/>
              <a:t>return</a:t>
            </a:r>
          </a:p>
          <a:p>
            <a:pPr lvl="1"/>
            <a:r>
              <a:rPr lang="ru-RU" dirty="0"/>
              <a:t>Хранение 		</a:t>
            </a:r>
            <a:r>
              <a:rPr lang="en-US" dirty="0"/>
              <a:t>auto</a:t>
            </a:r>
            <a:r>
              <a:rPr lang="ru-RU" dirty="0"/>
              <a:t> </a:t>
            </a:r>
            <a:r>
              <a:rPr lang="en-US" dirty="0"/>
              <a:t>register</a:t>
            </a:r>
            <a:r>
              <a:rPr lang="ru-RU" dirty="0"/>
              <a:t> </a:t>
            </a:r>
            <a:r>
              <a:rPr lang="en-US" dirty="0"/>
              <a:t>extern</a:t>
            </a:r>
            <a:r>
              <a:rPr lang="ru-RU" dirty="0"/>
              <a:t> </a:t>
            </a:r>
            <a:r>
              <a:rPr lang="en-US" dirty="0"/>
              <a:t>static</a:t>
            </a:r>
            <a:r>
              <a:rPr lang="ru-RU" dirty="0"/>
              <a:t> </a:t>
            </a:r>
            <a:r>
              <a:rPr lang="en-US" dirty="0"/>
              <a:t>typedef</a:t>
            </a:r>
          </a:p>
          <a:p>
            <a:pPr lvl="1"/>
            <a:r>
              <a:rPr lang="ru-RU" dirty="0"/>
              <a:t>Доступ 		</a:t>
            </a:r>
            <a:r>
              <a:rPr lang="en-US" dirty="0"/>
              <a:t>const</a:t>
            </a:r>
            <a:r>
              <a:rPr lang="ru-RU" dirty="0"/>
              <a:t> </a:t>
            </a:r>
            <a:r>
              <a:rPr lang="en-US" dirty="0"/>
              <a:t>volatile</a:t>
            </a:r>
            <a:endParaRPr lang="ru-RU" dirty="0"/>
          </a:p>
          <a:p>
            <a:pPr lvl="1"/>
            <a:r>
              <a:rPr lang="ru-RU" dirty="0"/>
              <a:t>Разное	 	</a:t>
            </a:r>
            <a:r>
              <a:rPr lang="en-US" dirty="0" err="1"/>
              <a:t>sizeof</a:t>
            </a:r>
            <a:r>
              <a:rPr lang="ru-RU" dirty="0"/>
              <a:t> (оператор)</a:t>
            </a:r>
            <a:endParaRPr lang="en-US" dirty="0"/>
          </a:p>
          <a:p>
            <a:r>
              <a:rPr lang="en-US" dirty="0"/>
              <a:t>C99:</a:t>
            </a:r>
          </a:p>
          <a:p>
            <a:pPr lvl="1"/>
            <a:r>
              <a:rPr lang="ru-RU" dirty="0"/>
              <a:t>Простые типы	</a:t>
            </a:r>
            <a:r>
              <a:rPr lang="en-US" dirty="0"/>
              <a:t>_Bool/bool _Complex/complex _Imaginary/imaginary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restrict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inline (</a:t>
            </a:r>
            <a:r>
              <a:rPr lang="ru-RU" dirty="0"/>
              <a:t>вид функций</a:t>
            </a:r>
            <a:r>
              <a:rPr lang="en-US" dirty="0"/>
              <a:t>)</a:t>
            </a:r>
          </a:p>
          <a:p>
            <a:r>
              <a:rPr lang="en-US" dirty="0"/>
              <a:t>C11:</a:t>
            </a:r>
          </a:p>
          <a:p>
            <a:pPr lvl="1"/>
            <a:r>
              <a:rPr lang="ru-RU" dirty="0"/>
              <a:t>Хранение	</a:t>
            </a:r>
            <a:r>
              <a:rPr lang="en-US" dirty="0"/>
              <a:t> </a:t>
            </a:r>
            <a:r>
              <a:rPr lang="ru-RU" dirty="0"/>
              <a:t>	</a:t>
            </a:r>
            <a:r>
              <a:rPr lang="en-US" dirty="0"/>
              <a:t>_</a:t>
            </a:r>
            <a:r>
              <a:rPr lang="en-US" dirty="0" err="1"/>
              <a:t>Thread_local</a:t>
            </a:r>
            <a:r>
              <a:rPr lang="en-US" dirty="0"/>
              <a:t>/</a:t>
            </a:r>
            <a:r>
              <a:rPr lang="en-US" dirty="0" err="1"/>
              <a:t>thread_local</a:t>
            </a:r>
            <a:endParaRPr lang="ru-RU" dirty="0"/>
          </a:p>
          <a:p>
            <a:pPr lvl="1"/>
            <a:r>
              <a:rPr lang="ru-RU" dirty="0"/>
              <a:t>Доступ		</a:t>
            </a:r>
            <a:r>
              <a:rPr lang="en-US" dirty="0"/>
              <a:t>_Atomic/</a:t>
            </a:r>
            <a:r>
              <a:rPr lang="en-US" dirty="0" err="1"/>
              <a:t>atomic_bool</a:t>
            </a:r>
            <a:r>
              <a:rPr lang="en-US" dirty="0"/>
              <a:t>, </a:t>
            </a:r>
            <a:r>
              <a:rPr lang="en-US" dirty="0" err="1"/>
              <a:t>atomic_int</a:t>
            </a:r>
            <a:r>
              <a:rPr lang="en-US" dirty="0"/>
              <a:t>, etc. </a:t>
            </a:r>
            <a:endParaRPr lang="ru-RU" dirty="0"/>
          </a:p>
          <a:p>
            <a:pPr lvl="1"/>
            <a:r>
              <a:rPr lang="ru-RU" dirty="0"/>
              <a:t>Разное		</a:t>
            </a:r>
            <a:r>
              <a:rPr lang="en-US" dirty="0"/>
              <a:t>_</a:t>
            </a:r>
            <a:r>
              <a:rPr lang="en-US" dirty="0" err="1"/>
              <a:t>Alignas</a:t>
            </a:r>
            <a:r>
              <a:rPr lang="en-US" dirty="0"/>
              <a:t>/</a:t>
            </a:r>
            <a:r>
              <a:rPr lang="en-US" dirty="0" err="1"/>
              <a:t>alignas</a:t>
            </a:r>
            <a:r>
              <a:rPr lang="en-US" dirty="0"/>
              <a:t> _</a:t>
            </a:r>
            <a:r>
              <a:rPr lang="en-US" dirty="0" err="1"/>
              <a:t>Alignof</a:t>
            </a:r>
            <a:r>
              <a:rPr lang="en-US" dirty="0"/>
              <a:t>/</a:t>
            </a:r>
            <a:r>
              <a:rPr lang="en-US" dirty="0" err="1"/>
              <a:t>alignof</a:t>
            </a:r>
            <a:r>
              <a:rPr lang="ru-RU" dirty="0"/>
              <a:t> (операторы) </a:t>
            </a:r>
            <a:r>
              <a:rPr lang="en-US" dirty="0"/>
              <a:t>_Generic </a:t>
            </a:r>
            <a:r>
              <a:rPr lang="ru-RU" dirty="0"/>
              <a:t>(вид макросов)</a:t>
            </a:r>
            <a:br>
              <a:rPr lang="ru-RU" dirty="0"/>
            </a:br>
            <a:r>
              <a:rPr lang="ru-RU" dirty="0"/>
              <a:t>			</a:t>
            </a:r>
            <a:r>
              <a:rPr lang="en-US" dirty="0"/>
              <a:t>_</a:t>
            </a:r>
            <a:r>
              <a:rPr lang="en-US" dirty="0" err="1"/>
              <a:t>Noreturn</a:t>
            </a:r>
            <a:r>
              <a:rPr lang="en-US" dirty="0"/>
              <a:t>/</a:t>
            </a:r>
            <a:r>
              <a:rPr lang="en-US" dirty="0" err="1"/>
              <a:t>noreturn</a:t>
            </a:r>
            <a:r>
              <a:rPr lang="ru-RU" dirty="0"/>
              <a:t> (вид функций) </a:t>
            </a:r>
            <a:r>
              <a:rPr lang="en-US" dirty="0"/>
              <a:t>_</a:t>
            </a:r>
            <a:r>
              <a:rPr lang="en-US" dirty="0" err="1"/>
              <a:t>Static_assert</a:t>
            </a:r>
            <a:r>
              <a:rPr lang="en-US" dirty="0"/>
              <a:t>/</a:t>
            </a:r>
            <a:r>
              <a:rPr lang="en-US" dirty="0" err="1"/>
              <a:t>static_assert</a:t>
            </a:r>
            <a:r>
              <a:rPr lang="ru-RU" dirty="0"/>
              <a:t> (отладка)</a:t>
            </a:r>
            <a:endParaRPr lang="en-US" dirty="0"/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24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и скобки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Скобки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[ ] { } ( )</a:t>
            </a:r>
          </a:p>
          <a:p>
            <a:r>
              <a:rPr lang="ru-RU" dirty="0"/>
              <a:t>Унарные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-- ++ </a:t>
            </a:r>
            <a:r>
              <a:rPr lang="ru-RU" dirty="0">
                <a:latin typeface="Consolas" panose="020B0609020204030204" pitchFamily="49" charset="0"/>
              </a:rPr>
              <a:t>! </a:t>
            </a:r>
            <a:r>
              <a:rPr lang="en-US" dirty="0">
                <a:latin typeface="Consolas" panose="020B0609020204030204" pitchFamily="49" charset="0"/>
              </a:rPr>
              <a:t>~ &amp;</a:t>
            </a:r>
            <a:r>
              <a:rPr lang="ru-RU" dirty="0">
                <a:latin typeface="Consolas" panose="020B0609020204030204" pitchFamily="49" charset="0"/>
              </a:rPr>
              <a:t> * + -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ru-RU" dirty="0"/>
              <a:t>Бинарные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&amp;&amp; || &lt;&lt; &gt;&gt; -&gt; . , &amp; ^ | * + - </a:t>
            </a:r>
            <a:r>
              <a:rPr lang="ru-RU" dirty="0">
                <a:latin typeface="Consolas" panose="020B0609020204030204" pitchFamily="49" charset="0"/>
              </a:rPr>
              <a:t>/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= == &lt; &gt; &lt;= &gt;= != += -= /= %= &lt;&lt;= &gt;&gt;= &amp;= |= ^=</a:t>
            </a:r>
          </a:p>
          <a:p>
            <a:r>
              <a:rPr lang="ru-RU" dirty="0"/>
              <a:t>Тернарные</a:t>
            </a:r>
          </a:p>
          <a:p>
            <a:pPr lvl="1"/>
            <a:r>
              <a:rPr lang="ru-RU" dirty="0"/>
              <a:t> </a:t>
            </a:r>
            <a:r>
              <a:rPr lang="en-US" dirty="0">
                <a:latin typeface="Consolas" panose="020B0609020204030204" pitchFamily="49" charset="0"/>
              </a:rPr>
              <a:t>?: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/>
              <a:t>Другое</a:t>
            </a:r>
          </a:p>
          <a:p>
            <a:pPr lvl="1"/>
            <a:r>
              <a:rPr lang="ru-RU" dirty="0">
                <a:latin typeface="Consolas" panose="020B0609020204030204" pitchFamily="49" charset="0"/>
              </a:rPr>
              <a:t>... ;</a:t>
            </a:r>
          </a:p>
        </p:txBody>
      </p:sp>
    </p:spTree>
    <p:extLst>
      <p:ext uri="{BB962C8B-B14F-4D97-AF65-F5344CB8AC3E}">
        <p14:creationId xmlns:p14="http://schemas.microsoft.com/office/powerpoint/2010/main" val="18498251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ru-RU" dirty="0"/>
              <a:t>Целые</a:t>
            </a:r>
          </a:p>
          <a:p>
            <a:r>
              <a:rPr lang="ru-RU" dirty="0"/>
              <a:t>Символьные</a:t>
            </a:r>
          </a:p>
          <a:p>
            <a:r>
              <a:rPr lang="ru-RU" dirty="0"/>
              <a:t>С плавающей точкой</a:t>
            </a:r>
          </a:p>
          <a:p>
            <a:r>
              <a:rPr lang="ru-RU" dirty="0"/>
              <a:t>Константы перечислимых типов</a:t>
            </a:r>
          </a:p>
          <a:p>
            <a:r>
              <a:rPr lang="ru-RU" dirty="0"/>
              <a:t>Строковые литералы</a:t>
            </a:r>
          </a:p>
        </p:txBody>
      </p:sp>
    </p:spTree>
    <p:extLst>
      <p:ext uri="{BB962C8B-B14F-4D97-AF65-F5344CB8AC3E}">
        <p14:creationId xmlns:p14="http://schemas.microsoft.com/office/powerpoint/2010/main" val="26762765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8-ричная константа начинается с цифры 0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10-тичная константа начинается не с цифры 0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16-ричная константа начинается с 0х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Далее идут цифры или буквы от а до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ru-RU" dirty="0">
                <a:solidFill>
                  <a:schemeClr val="bg1"/>
                </a:solidFill>
              </a:rPr>
              <a:t> (регистр не важен)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Целая константа может заканчиваться суффиксом </a:t>
            </a:r>
            <a:r>
              <a:rPr lang="en-US" dirty="0">
                <a:solidFill>
                  <a:schemeClr val="bg1"/>
                </a:solidFill>
              </a:rPr>
              <a:t>L, LL, U, UL, ULL</a:t>
            </a:r>
            <a:r>
              <a:rPr lang="ru-RU" dirty="0">
                <a:solidFill>
                  <a:schemeClr val="bg1"/>
                </a:solidFill>
              </a:rPr>
              <a:t>, влияющим на её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не важен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947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Суффикс – пустая строка или </a:t>
            </a:r>
            <a:r>
              <a:rPr lang="en-US" dirty="0">
                <a:solidFill>
                  <a:schemeClr val="bg1"/>
                </a:solidFill>
              </a:rPr>
              <a:t>L, LL, U, UL, ULL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не важен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определяется по правилам записи чисел в позиционной систем счисления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8238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 определяется по правилам записи чисел в позиционной систем счисления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9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>
                <a:solidFill>
                  <a:schemeClr val="bg1"/>
                </a:solidFill>
              </a:rPr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78235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/>
              <a:t>Значение определяется по правилам записи чисел в позиционной систем счисления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727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0 восьмеричные-цифры</a:t>
            </a:r>
            <a:r>
              <a:rPr lang="en-US" dirty="0"/>
              <a:t> </a:t>
            </a:r>
            <a:r>
              <a:rPr lang="ru-RU" dirty="0"/>
              <a:t>суффикс</a:t>
            </a:r>
          </a:p>
          <a:p>
            <a:pPr lvl="1"/>
            <a:r>
              <a:rPr lang="ru-RU" dirty="0"/>
              <a:t>не-0 десятичные-цифры суффикс</a:t>
            </a:r>
          </a:p>
          <a:p>
            <a:pPr lvl="1"/>
            <a:r>
              <a:rPr lang="ru-RU" dirty="0"/>
              <a:t>0</a:t>
            </a:r>
            <a:r>
              <a:rPr lang="en-US" dirty="0"/>
              <a:t>x </a:t>
            </a:r>
            <a:r>
              <a:rPr lang="ru-RU" dirty="0"/>
              <a:t>шестнадцатеричные-цифры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Суффикс – пустая строка или </a:t>
            </a:r>
            <a:r>
              <a:rPr lang="en-US" dirty="0"/>
              <a:t>L, LL, U, UL, ULL</a:t>
            </a:r>
            <a:endParaRPr lang="ru-RU" dirty="0"/>
          </a:p>
          <a:p>
            <a:pPr lvl="1"/>
            <a:r>
              <a:rPr lang="ru-RU" dirty="0"/>
              <a:t>Регистр не важен</a:t>
            </a:r>
          </a:p>
          <a:p>
            <a:endParaRPr lang="ru-RU" dirty="0"/>
          </a:p>
          <a:p>
            <a:r>
              <a:rPr lang="ru-RU" dirty="0"/>
              <a:t>Значение определяется по правилам записи чисел в позиционной систем счисления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1DF7A-7DFC-4874-A0C5-4E8EE501CE2F}"/>
              </a:ext>
            </a:extLst>
          </p:cNvPr>
          <p:cNvSpPr txBox="1"/>
          <p:nvPr/>
        </p:nvSpPr>
        <p:spPr>
          <a:xfrm>
            <a:off x="9048328" y="2690336"/>
            <a:ext cx="2232248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007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0xdeadc0de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132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 целых констант</a:t>
            </a: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1433689"/>
              </p:ext>
            </p:extLst>
          </p:nvPr>
        </p:nvGraphicFramePr>
        <p:xfrm>
          <a:off x="609600" y="1600200"/>
          <a:ext cx="5384799" cy="384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8-я или 16-я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/>
                        <a:t>первый из</a:t>
                      </a:r>
                      <a:r>
                        <a:rPr lang="ru-RU" baseline="0" dirty="0"/>
                        <a:t> типов, достаточный для хранения значения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992">
                <a:tc>
                  <a:txBody>
                    <a:bodyPr/>
                    <a:lstStyle/>
                    <a:p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  <a:endParaRPr lang="ru-RU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long int</a:t>
                      </a:r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  <a:p>
                      <a:r>
                        <a:rPr lang="en-US" dirty="0"/>
                        <a:t>unsigned int</a:t>
                      </a:r>
                    </a:p>
                    <a:p>
                      <a:r>
                        <a:rPr lang="en-US" dirty="0"/>
                        <a:t>long int</a:t>
                      </a:r>
                    </a:p>
                    <a:p>
                      <a:r>
                        <a:rPr lang="en-US" dirty="0"/>
                        <a:t>unsigned long int</a:t>
                      </a:r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int</a:t>
                      </a:r>
                    </a:p>
                    <a:p>
                      <a:pPr algn="ctr"/>
                      <a:r>
                        <a:rPr lang="en-US" dirty="0"/>
                        <a:t>unsigned long int</a:t>
                      </a:r>
                    </a:p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3396090"/>
              </p:ext>
            </p:extLst>
          </p:nvPr>
        </p:nvGraphicFramePr>
        <p:xfrm>
          <a:off x="6197600" y="1600200"/>
          <a:ext cx="5384799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9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6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10-я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8-я или 16-я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первый из</a:t>
                      </a:r>
                      <a:r>
                        <a:rPr lang="ru-RU" baseline="0" dirty="0"/>
                        <a:t> типов, достаточный для хранения значения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</a:t>
                      </a:r>
                    </a:p>
                    <a:p>
                      <a:endParaRPr lang="ru-RU" dirty="0"/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int</a:t>
                      </a:r>
                    </a:p>
                    <a:p>
                      <a:r>
                        <a:rPr lang="en-US" dirty="0"/>
                        <a:t>unsigned long int</a:t>
                      </a:r>
                    </a:p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long int</a:t>
                      </a:r>
                    </a:p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baseline="0" dirty="0"/>
                        <a:t> 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  <a:p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ULL</a:t>
                      </a:r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long </a:t>
                      </a:r>
                      <a:r>
                        <a:rPr lang="en-US" dirty="0" err="1"/>
                        <a:t>long</a:t>
                      </a:r>
                      <a:r>
                        <a:rPr lang="en-US" dirty="0"/>
                        <a:t> int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592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Необязательный 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без префикса – </a:t>
            </a:r>
            <a:r>
              <a:rPr lang="en-US" sz="2000" dirty="0">
                <a:solidFill>
                  <a:schemeClr val="bg1"/>
                </a:solidFill>
              </a:rPr>
              <a:t>char</a:t>
            </a:r>
            <a:endParaRPr lang="ru-RU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 префиксом – </a:t>
            </a:r>
            <a:r>
              <a:rPr lang="en-US" sz="2000" dirty="0" err="1">
                <a:solidFill>
                  <a:schemeClr val="bg1"/>
                </a:solidFill>
              </a:rPr>
              <a:t>wchar</a:t>
            </a:r>
            <a:r>
              <a:rPr lang="ru-RU" sz="2000" dirty="0">
                <a:solidFill>
                  <a:schemeClr val="bg1"/>
                </a:solidFill>
              </a:rPr>
              <a:t>_</a:t>
            </a:r>
            <a:r>
              <a:rPr lang="en-US" sz="2000" dirty="0">
                <a:solidFill>
                  <a:schemeClr val="bg1"/>
                </a:solidFill>
              </a:rPr>
              <a:t>t</a:t>
            </a:r>
            <a:r>
              <a:rPr lang="ru-RU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stddef.h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апостроф символ апостроф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сам символ не апостроф и не перевод строки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значение – код символа в кодировке файла с исходным кодом</a:t>
            </a:r>
          </a:p>
          <a:p>
            <a:r>
              <a:rPr lang="ru-RU" dirty="0">
                <a:solidFill>
                  <a:schemeClr val="bg1"/>
                </a:solidFill>
              </a:rPr>
              <a:t>апостроф </a:t>
            </a:r>
            <a:r>
              <a:rPr lang="en-US" dirty="0">
                <a:solidFill>
                  <a:schemeClr val="bg1"/>
                </a:solidFill>
              </a:rPr>
              <a:t>escape-</a:t>
            </a:r>
            <a:r>
              <a:rPr lang="ru-RU" dirty="0">
                <a:solidFill>
                  <a:schemeClr val="bg1"/>
                </a:solidFill>
              </a:rPr>
              <a:t>послед. апостроф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см. справа разрешенные варианты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значение может зависеть от реализации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2715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префикс отсутствует</a:t>
            </a:r>
            <a:r>
              <a:rPr lang="en-US" sz="1800" dirty="0">
                <a:solidFill>
                  <a:schemeClr val="bg1"/>
                </a:solidFill>
              </a:rPr>
              <a:t> – char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префикс </a:t>
            </a:r>
            <a:r>
              <a:rPr lang="en-US" sz="1800" dirty="0">
                <a:solidFill>
                  <a:schemeClr val="bg1"/>
                </a:solidFill>
              </a:rPr>
              <a:t>L – </a:t>
            </a:r>
            <a:r>
              <a:rPr lang="en-US" sz="1800" dirty="0" err="1">
                <a:solidFill>
                  <a:schemeClr val="bg1"/>
                </a:solidFill>
              </a:rPr>
              <a:t>wchar_t</a:t>
            </a:r>
            <a:r>
              <a:rPr lang="en-US" sz="1800" dirty="0">
                <a:solidFill>
                  <a:schemeClr val="bg1"/>
                </a:solidFill>
              </a:rPr>
              <a:t> (</a:t>
            </a:r>
            <a:r>
              <a:rPr lang="en-US" sz="1800" dirty="0" err="1">
                <a:solidFill>
                  <a:schemeClr val="bg1"/>
                </a:solidFill>
              </a:rPr>
              <a:t>stddef.h</a:t>
            </a:r>
            <a:r>
              <a:rPr lang="en-US" sz="1800" dirty="0">
                <a:solidFill>
                  <a:schemeClr val="bg1"/>
                </a:solidFill>
              </a:rPr>
              <a:t>)</a:t>
            </a:r>
          </a:p>
          <a:p>
            <a:pPr lvl="1"/>
            <a:endParaRPr lang="en-US" sz="18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Значение 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символа, заданного </a:t>
            </a:r>
            <a:r>
              <a:rPr lang="en-US" sz="1800" dirty="0">
                <a:solidFill>
                  <a:schemeClr val="bg1"/>
                </a:solidFill>
              </a:rPr>
              <a:t>escape-</a:t>
            </a:r>
            <a:r>
              <a:rPr lang="ru-RU" sz="1800" dirty="0">
                <a:solidFill>
                  <a:schemeClr val="bg1"/>
                </a:solidFill>
              </a:rPr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1579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>
                <a:solidFill>
                  <a:schemeClr val="bg1"/>
                </a:solidFill>
              </a:rPr>
              <a:t>Значение 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код символа, заданного </a:t>
            </a:r>
            <a:r>
              <a:rPr lang="en-US" sz="1800" dirty="0">
                <a:solidFill>
                  <a:schemeClr val="bg1"/>
                </a:solidFill>
              </a:rPr>
              <a:t>escape-</a:t>
            </a:r>
            <a:r>
              <a:rPr lang="ru-RU" sz="1800" dirty="0">
                <a:solidFill>
                  <a:schemeClr val="bg1"/>
                </a:solidFill>
              </a:rPr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9465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/>
              <a:t>Значение </a:t>
            </a:r>
          </a:p>
          <a:p>
            <a:pPr lvl="1"/>
            <a:r>
              <a:rPr lang="ru-RU" sz="1800" dirty="0"/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/>
              <a:t>код символа, заданного </a:t>
            </a:r>
            <a:r>
              <a:rPr lang="en-US" sz="1800" dirty="0"/>
              <a:t>escape-</a:t>
            </a:r>
            <a:r>
              <a:rPr lang="ru-RU" sz="1800" dirty="0"/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6966"/>
              </p:ext>
            </p:extLst>
          </p:nvPr>
        </p:nvGraphicFramePr>
        <p:xfrm>
          <a:off x="6197600" y="1600203"/>
          <a:ext cx="5384800" cy="458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Escape-</a:t>
                      </a:r>
                      <a:r>
                        <a:rPr lang="ru-RU" sz="1400" dirty="0"/>
                        <a:t>последовательность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Переход в начало следующей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Горизонтальная 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\v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Вертикальная табуляция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\b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 на символ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Возврат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 начало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Перевод страницы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Звуковой с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игнал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или мигание экрана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\\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Обратная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наклонная черта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\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\?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Знак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вопроса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\'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Одиночная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\"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Двойная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ooo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восьмеричным кодом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xhh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шестнадцатеричным кодом hh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3133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Символьные константы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sz="2400" dirty="0"/>
              <a:t>Общий вид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</a:t>
            </a:r>
            <a:r>
              <a:rPr lang="ru-RU" sz="1800" dirty="0"/>
              <a:t>символ </a:t>
            </a:r>
            <a:r>
              <a:rPr lang="en-US" sz="1800" dirty="0"/>
              <a:t>'</a:t>
            </a:r>
            <a:endParaRPr lang="ru-RU" sz="1800" dirty="0"/>
          </a:p>
          <a:p>
            <a:pPr lvl="2"/>
            <a:r>
              <a:rPr lang="ru-RU" sz="1400" dirty="0"/>
              <a:t>символ не </a:t>
            </a:r>
            <a:r>
              <a:rPr lang="en-US" sz="1400" dirty="0"/>
              <a:t>'</a:t>
            </a:r>
            <a:r>
              <a:rPr lang="ru-RU" sz="1400" dirty="0"/>
              <a:t> и не перевод строки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' escape-</a:t>
            </a:r>
            <a:r>
              <a:rPr lang="ru-RU" sz="1800" dirty="0"/>
              <a:t>последовательность </a:t>
            </a:r>
            <a:r>
              <a:rPr lang="en-US" sz="1800" dirty="0"/>
              <a:t>'</a:t>
            </a:r>
            <a:endParaRPr lang="ru-RU" sz="1800" dirty="0"/>
          </a:p>
          <a:p>
            <a:pPr lvl="1"/>
            <a:endParaRPr lang="en-US" sz="1800" dirty="0"/>
          </a:p>
          <a:p>
            <a:r>
              <a:rPr lang="ru-RU" sz="2400" dirty="0"/>
              <a:t>Тип</a:t>
            </a:r>
          </a:p>
          <a:p>
            <a:pPr lvl="1"/>
            <a:r>
              <a:rPr lang="ru-RU" sz="1800" dirty="0"/>
              <a:t>префикс отсутствует</a:t>
            </a:r>
            <a:r>
              <a:rPr lang="en-US" sz="1800" dirty="0"/>
              <a:t> – char</a:t>
            </a:r>
          </a:p>
          <a:p>
            <a:pPr lvl="1"/>
            <a:r>
              <a:rPr lang="ru-RU" sz="1800" dirty="0"/>
              <a:t>префикс </a:t>
            </a:r>
            <a:r>
              <a:rPr lang="en-US" sz="1800" dirty="0"/>
              <a:t>L – </a:t>
            </a:r>
            <a:r>
              <a:rPr lang="en-US" sz="1800" dirty="0" err="1"/>
              <a:t>wchar_t</a:t>
            </a:r>
            <a:r>
              <a:rPr lang="en-US" sz="1800" dirty="0"/>
              <a:t> (</a:t>
            </a:r>
            <a:r>
              <a:rPr lang="en-US" sz="1800" dirty="0" err="1"/>
              <a:t>stddef.h</a:t>
            </a:r>
            <a:r>
              <a:rPr lang="en-US" sz="1800" dirty="0"/>
              <a:t>)</a:t>
            </a:r>
          </a:p>
          <a:p>
            <a:pPr lvl="1"/>
            <a:endParaRPr lang="en-US" sz="1800" dirty="0"/>
          </a:p>
          <a:p>
            <a:r>
              <a:rPr lang="ru-RU" sz="2400" dirty="0"/>
              <a:t>Значение </a:t>
            </a:r>
          </a:p>
          <a:p>
            <a:pPr lvl="1"/>
            <a:r>
              <a:rPr lang="ru-RU" sz="1800" dirty="0"/>
              <a:t>код символа – зависит от кодировки файла с исходным кодом</a:t>
            </a:r>
          </a:p>
          <a:p>
            <a:pPr lvl="1"/>
            <a:r>
              <a:rPr lang="ru-RU" sz="1800" dirty="0"/>
              <a:t>код символа, заданного </a:t>
            </a:r>
            <a:r>
              <a:rPr lang="en-US" sz="1800" dirty="0"/>
              <a:t>escape-</a:t>
            </a:r>
            <a:r>
              <a:rPr lang="ru-RU" sz="1800" dirty="0"/>
              <a:t>последовательностью, -- зависит от платформы</a:t>
            </a:r>
            <a:endParaRPr lang="ru-RU" sz="1600" dirty="0">
              <a:solidFill>
                <a:schemeClr val="bg1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endParaRPr lang="ru-RU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197600" y="1600203"/>
          <a:ext cx="5384800" cy="458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Escape-</a:t>
                      </a:r>
                      <a:r>
                        <a:rPr lang="ru-RU" sz="1400" dirty="0"/>
                        <a:t>последовательность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\n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Переход в начало следующей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\t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Горизонтальная табуляция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\v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Вертикальная табуляция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\b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Возврат на символ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\r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Возврат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в начало строки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\f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Перевод страницы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\a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Звуковой с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игнал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или мигание экрана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\\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Обратная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наклонная черта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\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\?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Знак</a:t>
                      </a:r>
                      <a:r>
                        <a:rPr lang="ru-RU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вопроса 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?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93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\'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Одиночная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'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\"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Двойная кавычка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ooo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восьмеричным кодом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24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\</a:t>
                      </a:r>
                      <a:r>
                        <a:rPr lang="en-US" sz="1400" dirty="0" err="1"/>
                        <a:t>xhh</a:t>
                      </a:r>
                      <a:endParaRPr lang="ru-RU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Символ с шестнадцатеричным кодом hh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44CA17-A7F9-4D5A-973A-E1271E99F873}"/>
              </a:ext>
            </a:extLst>
          </p:cNvPr>
          <p:cNvSpPr txBox="1"/>
          <p:nvPr/>
        </p:nvSpPr>
        <p:spPr>
          <a:xfrm>
            <a:off x="4222016" y="2986019"/>
            <a:ext cx="1965577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5905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 целая-часть 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 дробная-часть Е знак-порядка порядок суффикс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Целая часть, дробная часть и порядок -- последовательности цифр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1822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Целая часть, дробная часть и порядок -- последовательности цифр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65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>
                <a:solidFill>
                  <a:schemeClr val="bg1"/>
                </a:solidFill>
              </a:rPr>
              <a:t>Идентификаторы языка Си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41660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 определяется суффиксом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F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float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L -</a:t>
            </a:r>
            <a:r>
              <a:rPr lang="en-US" dirty="0">
                <a:solidFill>
                  <a:schemeClr val="bg1"/>
                </a:solidFill>
              </a:rPr>
              <a:t>&gt;</a:t>
            </a:r>
            <a:r>
              <a:rPr lang="ru-RU" dirty="0">
                <a:solidFill>
                  <a:schemeClr val="bg1"/>
                </a:solidFill>
              </a:rPr>
              <a:t> тип long double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Без суффикса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r>
              <a:rPr lang="ru-RU" dirty="0">
                <a:solidFill>
                  <a:schemeClr val="bg1"/>
                </a:solidFill>
              </a:rPr>
              <a:t> тип </a:t>
            </a:r>
            <a:r>
              <a:rPr lang="ru-RU" dirty="0" err="1">
                <a:solidFill>
                  <a:schemeClr val="bg1"/>
                </a:solidFill>
              </a:rPr>
              <a:t>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Регистр суффикса не учитывается</a:t>
            </a:r>
          </a:p>
        </p:txBody>
      </p:sp>
    </p:spTree>
    <p:extLst>
      <p:ext uri="{BB962C8B-B14F-4D97-AF65-F5344CB8AC3E}">
        <p14:creationId xmlns:p14="http://schemas.microsoft.com/office/powerpoint/2010/main" val="14581343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Могут отсутствовать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Целая часть или дробная часть (но не обе вместе)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Десятичная точка или Е с порядком (но не обе вместе)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Знак, знак порядка, суффикс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821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39151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  <a:p>
            <a:r>
              <a:rPr lang="ru-RU" dirty="0"/>
              <a:t>Значение – машинно-представимое число, ближайшее к</a:t>
            </a:r>
          </a:p>
          <a:p>
            <a:pPr marL="0" indent="0" algn="ctr">
              <a:buNone/>
            </a:pPr>
            <a:r>
              <a:rPr lang="ru-RU" sz="2400" dirty="0">
                <a:sym typeface="Symbol" panose="05050102010706020507" pitchFamily="18" charset="2"/>
              </a:rPr>
              <a:t> </a:t>
            </a:r>
            <a:r>
              <a:rPr lang="ru-RU" sz="2400" dirty="0"/>
              <a:t>10 </a:t>
            </a:r>
            <a:r>
              <a:rPr lang="ru-RU" sz="2400" baseline="30000" dirty="0">
                <a:sym typeface="Symbol" panose="05050102010706020507" pitchFamily="18" charset="2"/>
              </a:rPr>
              <a:t></a:t>
            </a:r>
            <a:r>
              <a:rPr lang="ru-RU" sz="2400" baseline="30000" dirty="0"/>
              <a:t>порядок</a:t>
            </a:r>
            <a:r>
              <a:rPr lang="ru-RU" sz="2400" dirty="0"/>
              <a:t> ∙ (целая-часть + дробная-часть)</a:t>
            </a:r>
            <a:endParaRPr lang="ru-RU" baseline="30000" dirty="0"/>
          </a:p>
          <a:p>
            <a:pPr lvl="1"/>
            <a:r>
              <a:rPr lang="ru-RU" dirty="0"/>
              <a:t>Значение 0.1 ≠ 0.1</a:t>
            </a:r>
          </a:p>
          <a:p>
            <a:pPr lvl="1"/>
            <a:r>
              <a:rPr lang="ru-RU" dirty="0"/>
              <a:t>Значение 0.125 = 0.125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32957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с плавающей точкой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знак целая-часть </a:t>
            </a:r>
            <a:r>
              <a:rPr lang="en-US" dirty="0"/>
              <a:t>.</a:t>
            </a:r>
            <a:r>
              <a:rPr lang="ru-RU" dirty="0"/>
              <a:t> дробная-часть Е знак-порядка порядок суффикс</a:t>
            </a:r>
            <a:endParaRPr lang="en-US" dirty="0"/>
          </a:p>
          <a:p>
            <a:endParaRPr lang="ru-RU" dirty="0"/>
          </a:p>
          <a:p>
            <a:r>
              <a:rPr lang="ru-RU" dirty="0"/>
              <a:t>Целая часть, дробная часть и порядок -- последовательности цифр</a:t>
            </a:r>
            <a:endParaRPr lang="en-US" dirty="0"/>
          </a:p>
          <a:p>
            <a:endParaRPr lang="ru-RU" dirty="0"/>
          </a:p>
          <a:p>
            <a:r>
              <a:rPr lang="ru-RU" dirty="0"/>
              <a:t>Тип определяется суффиксом</a:t>
            </a:r>
          </a:p>
          <a:p>
            <a:pPr lvl="1"/>
            <a:r>
              <a:rPr lang="ru-RU" dirty="0"/>
              <a:t>F -</a:t>
            </a:r>
            <a:r>
              <a:rPr lang="en-US" dirty="0"/>
              <a:t>&gt;</a:t>
            </a:r>
            <a:r>
              <a:rPr lang="ru-RU" dirty="0"/>
              <a:t> тип float</a:t>
            </a:r>
          </a:p>
          <a:p>
            <a:pPr lvl="1"/>
            <a:r>
              <a:rPr lang="ru-RU" dirty="0"/>
              <a:t>L -</a:t>
            </a:r>
            <a:r>
              <a:rPr lang="en-US" dirty="0"/>
              <a:t>&gt;</a:t>
            </a:r>
            <a:r>
              <a:rPr lang="ru-RU" dirty="0"/>
              <a:t> тип long double</a:t>
            </a:r>
          </a:p>
          <a:p>
            <a:pPr lvl="1"/>
            <a:r>
              <a:rPr lang="ru-RU" dirty="0"/>
              <a:t>Без суффикса </a:t>
            </a:r>
            <a:r>
              <a:rPr lang="en-US" dirty="0"/>
              <a:t>-&gt;</a:t>
            </a:r>
            <a:r>
              <a:rPr lang="ru-RU" dirty="0"/>
              <a:t> тип </a:t>
            </a:r>
            <a:r>
              <a:rPr lang="ru-RU" dirty="0" err="1"/>
              <a:t>double</a:t>
            </a:r>
            <a:endParaRPr lang="ru-RU" dirty="0"/>
          </a:p>
          <a:p>
            <a:pPr lvl="1"/>
            <a:r>
              <a:rPr lang="ru-RU" dirty="0"/>
              <a:t>Регистр суффикса не учитывается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Могут отсутствовать</a:t>
            </a:r>
          </a:p>
          <a:p>
            <a:pPr lvl="1"/>
            <a:r>
              <a:rPr lang="ru-RU" dirty="0"/>
              <a:t>Целая часть или дробная часть (но не обе вместе)</a:t>
            </a:r>
            <a:endParaRPr lang="en-US" dirty="0"/>
          </a:p>
          <a:p>
            <a:pPr lvl="1"/>
            <a:r>
              <a:rPr lang="ru-RU" dirty="0"/>
              <a:t>Десятичная точка или Е с порядком (но не обе вместе)</a:t>
            </a:r>
          </a:p>
          <a:p>
            <a:pPr lvl="1"/>
            <a:r>
              <a:rPr lang="ru-RU" dirty="0"/>
              <a:t>Знак, знак порядка, суффикс</a:t>
            </a:r>
          </a:p>
          <a:p>
            <a:endParaRPr lang="ru-RU" dirty="0"/>
          </a:p>
          <a:p>
            <a:r>
              <a:rPr lang="ru-RU" dirty="0"/>
              <a:t>Значение – машинно-представимое число, ближайшее к</a:t>
            </a:r>
          </a:p>
          <a:p>
            <a:pPr marL="0" indent="0" algn="ctr">
              <a:buNone/>
            </a:pPr>
            <a:r>
              <a:rPr lang="ru-RU" sz="2400" dirty="0">
                <a:sym typeface="Symbol" panose="05050102010706020507" pitchFamily="18" charset="2"/>
              </a:rPr>
              <a:t> </a:t>
            </a:r>
            <a:r>
              <a:rPr lang="ru-RU" sz="2400" dirty="0"/>
              <a:t>10 </a:t>
            </a:r>
            <a:r>
              <a:rPr lang="ru-RU" sz="2400" baseline="30000" dirty="0">
                <a:sym typeface="Symbol" panose="05050102010706020507" pitchFamily="18" charset="2"/>
              </a:rPr>
              <a:t></a:t>
            </a:r>
            <a:r>
              <a:rPr lang="ru-RU" sz="2400" baseline="30000" dirty="0"/>
              <a:t>порядок</a:t>
            </a:r>
            <a:r>
              <a:rPr lang="ru-RU" sz="2400" dirty="0"/>
              <a:t> ∙ (целая-часть + дробная-часть)</a:t>
            </a:r>
            <a:endParaRPr lang="ru-RU" baseline="30000" dirty="0"/>
          </a:p>
          <a:p>
            <a:pPr lvl="1"/>
            <a:r>
              <a:rPr lang="ru-RU" dirty="0"/>
              <a:t>Значение 0.1 ≠ 0.1</a:t>
            </a:r>
          </a:p>
          <a:p>
            <a:pPr lvl="1"/>
            <a:r>
              <a:rPr lang="ru-RU" dirty="0"/>
              <a:t>Значение 0.125 = 0.125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470974-ECB0-41B2-9D39-4B50C559A09F}"/>
              </a:ext>
            </a:extLst>
          </p:cNvPr>
          <p:cNvSpPr txBox="1"/>
          <p:nvPr/>
        </p:nvSpPr>
        <p:spPr>
          <a:xfrm>
            <a:off x="9912424" y="5257799"/>
            <a:ext cx="2027102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2.022e+09f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2.022e-42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3689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идентификатор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Имеют тип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20124605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Имеют тип 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3880147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Значения задаются внутри перечислений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22066264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/>
              <a:t>Значения задаются внутри перечислений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явно или назначаются автоматически</a:t>
            </a:r>
          </a:p>
        </p:txBody>
      </p:sp>
    </p:spTree>
    <p:extLst>
      <p:ext uri="{BB962C8B-B14F-4D97-AF65-F5344CB8AC3E}">
        <p14:creationId xmlns:p14="http://schemas.microsoft.com/office/powerpoint/2010/main" val="35648630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 перечислимых типов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идентификатор</a:t>
            </a:r>
          </a:p>
          <a:p>
            <a:endParaRPr lang="ru-RU" dirty="0"/>
          </a:p>
          <a:p>
            <a:r>
              <a:rPr lang="ru-RU" dirty="0"/>
              <a:t>Тип один из простых целых типов</a:t>
            </a:r>
          </a:p>
          <a:p>
            <a:endParaRPr lang="ru-RU" dirty="0"/>
          </a:p>
          <a:p>
            <a:r>
              <a:rPr lang="ru-RU" dirty="0"/>
              <a:t>Значения задаются внутри перечислений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явно или назначаются автоматически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ru-RU"/>
          </a:p>
        </p:txBody>
      </p:sp>
      <p:sp>
        <p:nvSpPr>
          <p:cNvPr id="5" name="Rectangle 4"/>
          <p:cNvSpPr/>
          <p:nvPr/>
        </p:nvSpPr>
        <p:spPr>
          <a:xfrm>
            <a:off x="6197600" y="1600201"/>
            <a:ext cx="5384800" cy="45259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EDayOfWeek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Mon, Tue, Wed,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Thr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Fri, Sat, Sun };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ECalcStatus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OK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InputError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OutputError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DivisionByZero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b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MaxArraySize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1024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82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  <a:endParaRPr lang="en-US" dirty="0"/>
          </a:p>
          <a:p>
            <a:pPr lvl="1"/>
            <a:r>
              <a:rPr lang="ru-RU" dirty="0"/>
              <a:t>Грамматика, лексемы, семантика</a:t>
            </a:r>
          </a:p>
          <a:p>
            <a:r>
              <a:rPr lang="ru-RU" dirty="0"/>
              <a:t>Ключевые слова языка Си</a:t>
            </a:r>
          </a:p>
          <a:p>
            <a:r>
              <a:rPr lang="ru-RU" dirty="0"/>
              <a:t>Особенности записи констант</a:t>
            </a:r>
          </a:p>
          <a:p>
            <a:r>
              <a:rPr lang="ru-RU" dirty="0"/>
              <a:t>Идентификаторы языка Си</a:t>
            </a:r>
          </a:p>
          <a:p>
            <a:pPr lvl="1"/>
            <a:r>
              <a:rPr lang="ru-RU" dirty="0"/>
              <a:t>Пространства имен, области видимости, время жизни, продолжительность хранения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79938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Общий вид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ru-RU" dirty="0">
                <a:solidFill>
                  <a:schemeClr val="bg1"/>
                </a:solidFill>
              </a:rPr>
              <a:t>последовательность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символов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и</a:t>
            </a:r>
            <a:r>
              <a:rPr lang="en-US" dirty="0">
                <a:solidFill>
                  <a:schemeClr val="bg1"/>
                </a:solidFill>
              </a:rPr>
              <a:t>-escape-</a:t>
            </a:r>
            <a:r>
              <a:rPr lang="ru-RU" dirty="0">
                <a:solidFill>
                  <a:schemeClr val="bg1"/>
                </a:solidFill>
              </a:rPr>
              <a:t>последовательностей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"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последовательности запрещены </a:t>
            </a:r>
            <a:r>
              <a:rPr lang="en-US" dirty="0">
                <a:solidFill>
                  <a:schemeClr val="bg1"/>
                </a:solidFill>
              </a:rPr>
              <a:t>" </a:t>
            </a:r>
            <a:r>
              <a:rPr lang="ru-RU" dirty="0">
                <a:solidFill>
                  <a:schemeClr val="bg1"/>
                </a:solidFill>
              </a:rPr>
              <a:t>и перевод строки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компилятор объединяет строковые литералы, разделенные только пробелами, в один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отсутствует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char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типа </a:t>
            </a:r>
            <a:r>
              <a:rPr lang="en-US" dirty="0" err="1">
                <a:solidFill>
                  <a:schemeClr val="bg1"/>
                </a:solidFill>
              </a:rPr>
              <a:t>wchar_t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32170598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отсутствует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char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префикс </a:t>
            </a:r>
            <a:r>
              <a:rPr lang="en-US" dirty="0">
                <a:solidFill>
                  <a:schemeClr val="bg1"/>
                </a:solidFill>
              </a:rPr>
              <a:t>L</a:t>
            </a:r>
            <a:r>
              <a:rPr lang="ru-RU" dirty="0">
                <a:solidFill>
                  <a:schemeClr val="bg1"/>
                </a:solidFill>
              </a:rPr>
              <a:t>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массив типа </a:t>
            </a:r>
            <a:r>
              <a:rPr lang="en-US" dirty="0" err="1">
                <a:solidFill>
                  <a:schemeClr val="bg1"/>
                </a:solidFill>
              </a:rPr>
              <a:t>wchar_t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размер массива = длина последовательности + 1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9311664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/>
              <a:t>Тип</a:t>
            </a:r>
          </a:p>
          <a:p>
            <a:pPr lvl="1"/>
            <a:r>
              <a:rPr lang="ru-RU" dirty="0"/>
              <a:t>префикс отсутствует -</a:t>
            </a:r>
            <a:r>
              <a:rPr lang="en-US" dirty="0"/>
              <a:t>&gt; </a:t>
            </a:r>
            <a:r>
              <a:rPr lang="ru-RU" dirty="0"/>
              <a:t>массив </a:t>
            </a:r>
            <a:r>
              <a:rPr lang="en-US" dirty="0"/>
              <a:t>char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L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массив типа </a:t>
            </a:r>
            <a:r>
              <a:rPr lang="en-US" dirty="0" err="1"/>
              <a:t>wchar_t</a:t>
            </a:r>
            <a:endParaRPr lang="en-US" dirty="0"/>
          </a:p>
          <a:p>
            <a:pPr lvl="1"/>
            <a:r>
              <a:rPr lang="ru-RU" dirty="0"/>
              <a:t>размер массива = длина последовательности + 1</a:t>
            </a:r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все символы последовательности и затем символ </a:t>
            </a:r>
            <a:r>
              <a:rPr lang="en-US" dirty="0">
                <a:solidFill>
                  <a:schemeClr val="bg1"/>
                </a:solidFill>
              </a:rPr>
              <a:t>'\0'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имеет статическое хранение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поведение программы, пытающейся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изменить строковый литерал, не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3760975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Строковые литералы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Общий вид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" </a:t>
            </a:r>
            <a:r>
              <a:rPr lang="ru-RU" dirty="0"/>
              <a:t>последовательность</a:t>
            </a:r>
            <a:r>
              <a:rPr lang="en-US" dirty="0"/>
              <a:t>-</a:t>
            </a:r>
            <a:r>
              <a:rPr lang="ru-RU" dirty="0"/>
              <a:t>символов</a:t>
            </a:r>
            <a:r>
              <a:rPr lang="en-US" dirty="0"/>
              <a:t>-</a:t>
            </a:r>
            <a:r>
              <a:rPr lang="ru-RU" dirty="0"/>
              <a:t>и</a:t>
            </a:r>
            <a:r>
              <a:rPr lang="en-US" dirty="0"/>
              <a:t>-escape-</a:t>
            </a:r>
            <a:r>
              <a:rPr lang="ru-RU" dirty="0"/>
              <a:t>последовательностей</a:t>
            </a:r>
            <a:r>
              <a:rPr lang="en-US" dirty="0"/>
              <a:t> </a:t>
            </a:r>
            <a:r>
              <a:rPr lang="ru-RU" dirty="0"/>
              <a:t>"</a:t>
            </a:r>
          </a:p>
          <a:p>
            <a:pPr lvl="1"/>
            <a:r>
              <a:rPr lang="ru-RU" dirty="0"/>
              <a:t>в последовательности запрещены </a:t>
            </a:r>
            <a:r>
              <a:rPr lang="en-US" dirty="0"/>
              <a:t>" </a:t>
            </a:r>
            <a:r>
              <a:rPr lang="ru-RU" dirty="0"/>
              <a:t>и перевод строки</a:t>
            </a:r>
          </a:p>
          <a:p>
            <a:pPr lvl="1"/>
            <a:r>
              <a:rPr lang="ru-RU" dirty="0"/>
              <a:t>компилятор объединяет строковые литералы, разделенные только пробелами</a:t>
            </a:r>
          </a:p>
          <a:p>
            <a:pPr lvl="1"/>
            <a:endParaRPr lang="ru-RU" dirty="0"/>
          </a:p>
          <a:p>
            <a:r>
              <a:rPr lang="ru-RU" dirty="0"/>
              <a:t>Тип</a:t>
            </a:r>
          </a:p>
          <a:p>
            <a:pPr lvl="1"/>
            <a:r>
              <a:rPr lang="ru-RU" dirty="0"/>
              <a:t>префикс отсутствует -</a:t>
            </a:r>
            <a:r>
              <a:rPr lang="en-US" dirty="0"/>
              <a:t>&gt; </a:t>
            </a:r>
            <a:r>
              <a:rPr lang="ru-RU" dirty="0"/>
              <a:t>массив </a:t>
            </a:r>
            <a:r>
              <a:rPr lang="en-US" dirty="0"/>
              <a:t>char</a:t>
            </a:r>
          </a:p>
          <a:p>
            <a:pPr lvl="1"/>
            <a:r>
              <a:rPr lang="ru-RU" dirty="0"/>
              <a:t>префикс </a:t>
            </a:r>
            <a:r>
              <a:rPr lang="en-US" dirty="0"/>
              <a:t>L</a:t>
            </a:r>
            <a:r>
              <a:rPr lang="ru-RU" dirty="0"/>
              <a:t> -</a:t>
            </a:r>
            <a:r>
              <a:rPr lang="en-US" dirty="0"/>
              <a:t>&gt; </a:t>
            </a:r>
            <a:r>
              <a:rPr lang="ru-RU" dirty="0"/>
              <a:t>массив типа </a:t>
            </a:r>
            <a:r>
              <a:rPr lang="en-US" dirty="0" err="1"/>
              <a:t>wchar_t</a:t>
            </a:r>
            <a:endParaRPr lang="en-US" dirty="0"/>
          </a:p>
          <a:p>
            <a:pPr lvl="1"/>
            <a:r>
              <a:rPr lang="ru-RU" dirty="0"/>
              <a:t>размер массива = длина последовательности + 1</a:t>
            </a:r>
          </a:p>
          <a:p>
            <a:pPr lvl="1"/>
            <a:endParaRPr lang="ru-RU" dirty="0"/>
          </a:p>
          <a:p>
            <a:r>
              <a:rPr lang="ru-RU" dirty="0"/>
              <a:t>Значение</a:t>
            </a:r>
          </a:p>
          <a:p>
            <a:pPr lvl="1"/>
            <a:r>
              <a:rPr lang="ru-RU" dirty="0"/>
              <a:t>все символы последовательности и затем символ </a:t>
            </a:r>
            <a:r>
              <a:rPr lang="en-US" dirty="0"/>
              <a:t>'\0’</a:t>
            </a:r>
            <a:endParaRPr lang="ru-RU" dirty="0"/>
          </a:p>
          <a:p>
            <a:pPr lvl="1"/>
            <a:r>
              <a:rPr lang="ru-RU" dirty="0"/>
              <a:t>хранится в памяти в течение всего времени работы программы</a:t>
            </a:r>
            <a:endParaRPr lang="en-US" dirty="0"/>
          </a:p>
          <a:p>
            <a:pPr lvl="1"/>
            <a:r>
              <a:rPr lang="ru-RU" dirty="0"/>
              <a:t>поведение программы, пытающейся</a:t>
            </a:r>
            <a:r>
              <a:rPr lang="en-US" dirty="0"/>
              <a:t> </a:t>
            </a:r>
            <a:r>
              <a:rPr lang="ru-RU" dirty="0"/>
              <a:t>изменить строковый литерал, не определено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16391B-3B15-41D9-8587-BDFDE5A9EE84}"/>
              </a:ext>
            </a:extLst>
          </p:cNvPr>
          <p:cNvSpPr txBox="1"/>
          <p:nvPr/>
        </p:nvSpPr>
        <p:spPr>
          <a:xfrm>
            <a:off x="8112224" y="3124518"/>
            <a:ext cx="3238846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World!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"a"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47905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Последовательность букв и цифр, начинающаяся с буквы или знака подчеркивания _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6 первых символов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Некоторые линкеры не различают верхний и нижний регистр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28671076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6 первых символов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Некоторые линкеры не различают верхний и нижний регистр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42663059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/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/>
              <a:t>Значимыми являются не менее 6 первых символов</a:t>
            </a:r>
          </a:p>
          <a:p>
            <a:pPr lvl="1"/>
            <a:r>
              <a:rPr lang="ru-RU" dirty="0"/>
              <a:t>Некоторые линкеры не различают верхний и нижний регистр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Остальные идентификаторы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Значимыми являются не менее 31 символа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34568548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Идентификаторы языка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Последовательность букв и цифр, начинающаяся с буквы или знака подчеркивания _</a:t>
            </a:r>
          </a:p>
          <a:p>
            <a:endParaRPr lang="en-US" dirty="0"/>
          </a:p>
          <a:p>
            <a:r>
              <a:rPr lang="ru-RU" dirty="0"/>
              <a:t>Идентификаторы с внешним связыванием (доступные из других единиц трансляции)</a:t>
            </a:r>
          </a:p>
          <a:p>
            <a:pPr lvl="1"/>
            <a:r>
              <a:rPr lang="ru-RU" dirty="0"/>
              <a:t>Значимыми являются не менее 6 первых символов</a:t>
            </a:r>
          </a:p>
          <a:p>
            <a:pPr lvl="1"/>
            <a:r>
              <a:rPr lang="ru-RU" dirty="0"/>
              <a:t>Некоторые линкеры не различают верхний и нижний регистр</a:t>
            </a:r>
          </a:p>
          <a:p>
            <a:endParaRPr lang="en-US" dirty="0"/>
          </a:p>
          <a:p>
            <a:r>
              <a:rPr lang="ru-RU" dirty="0"/>
              <a:t>Остальные идентификаторы</a:t>
            </a:r>
          </a:p>
          <a:p>
            <a:pPr lvl="1"/>
            <a:r>
              <a:rPr lang="ru-RU" dirty="0"/>
              <a:t>Значимыми являются не менее 31 символа</a:t>
            </a:r>
          </a:p>
          <a:p>
            <a:pPr lvl="1"/>
            <a:r>
              <a:rPr lang="ru-RU" dirty="0"/>
              <a:t>Верхний и нижний регистр различаются</a:t>
            </a:r>
          </a:p>
        </p:txBody>
      </p:sp>
    </p:spTree>
    <p:extLst>
      <p:ext uri="{BB962C8B-B14F-4D97-AF65-F5344CB8AC3E}">
        <p14:creationId xmlns:p14="http://schemas.microsoft.com/office/powerpoint/2010/main" val="27785215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Пространство имен – это множество идентификаторов, обозначающих сущности одной из категорий: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Переменные, функции, типы и </a:t>
            </a:r>
            <a:r>
              <a:rPr lang="ru-RU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0632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Переменные, функции, типы и </a:t>
            </a:r>
            <a:r>
              <a:rPr lang="ru-RU" dirty="0" err="1">
                <a:solidFill>
                  <a:schemeClr val="bg1"/>
                </a:solidFill>
              </a:rPr>
              <a:t>enum</a:t>
            </a:r>
            <a:r>
              <a:rPr lang="ru-RU" dirty="0">
                <a:solidFill>
                  <a:schemeClr val="bg1"/>
                </a:solidFill>
              </a:rPr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27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Dennis Ritchie (1941-2011)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для разработки ОС </a:t>
            </a:r>
            <a:r>
              <a:rPr lang="en-US" dirty="0">
                <a:solidFill>
                  <a:schemeClr val="bg1"/>
                </a:solidFill>
              </a:rPr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991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Метки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7701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Тэги структур, объединений и перечислений после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, union,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011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Элементы структур и объединений после операторов </a:t>
            </a:r>
            <a:r>
              <a:rPr lang="en-US" dirty="0">
                <a:solidFill>
                  <a:schemeClr val="bg1"/>
                </a:solidFill>
              </a:rPr>
              <a:t>. </a:t>
            </a:r>
            <a:r>
              <a:rPr lang="ru-RU" dirty="0">
                <a:solidFill>
                  <a:schemeClr val="bg1"/>
                </a:solidFill>
              </a:rPr>
              <a:t>и </a:t>
            </a:r>
            <a:r>
              <a:rPr lang="en-US" dirty="0">
                <a:solidFill>
                  <a:schemeClr val="bg1"/>
                </a:solidFill>
              </a:rPr>
              <a:t>-&gt;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8815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Элементы структур и объединений после операторов </a:t>
            </a:r>
            <a:r>
              <a:rPr lang="en-US" dirty="0"/>
              <a:t>. </a:t>
            </a:r>
            <a:r>
              <a:rPr lang="ru-RU" dirty="0"/>
              <a:t>и </a:t>
            </a:r>
            <a:r>
              <a:rPr lang="en-US" dirty="0"/>
              <a:t>-&gt;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Пространства имен могут пересекаться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Сущность, обозначаемая идентификатором определяется по контексту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Например, идентификатор после -</a:t>
            </a:r>
            <a:r>
              <a:rPr lang="en-US" dirty="0">
                <a:solidFill>
                  <a:schemeClr val="bg1"/>
                </a:solidFill>
              </a:rPr>
              <a:t>&gt; </a:t>
            </a:r>
            <a:r>
              <a:rPr lang="ru-RU" dirty="0">
                <a:solidFill>
                  <a:schemeClr val="bg1"/>
                </a:solidFill>
              </a:rPr>
              <a:t>обозначает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2825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Что обозначают идентификаторы?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Пространство имен – это множество идентификаторов, обозначающих сущности одной из категорий:</a:t>
            </a:r>
            <a:endParaRPr lang="en-US" dirty="0"/>
          </a:p>
          <a:p>
            <a:pPr lvl="1"/>
            <a:r>
              <a:rPr lang="ru-RU" dirty="0"/>
              <a:t>Переменные, функции, типы и </a:t>
            </a:r>
            <a:r>
              <a:rPr lang="ru-RU" dirty="0" err="1"/>
              <a:t>enum</a:t>
            </a:r>
            <a:r>
              <a:rPr lang="ru-RU" dirty="0"/>
              <a:t>-константы</a:t>
            </a:r>
          </a:p>
          <a:p>
            <a:pPr lvl="1"/>
            <a:r>
              <a:rPr lang="ru-RU" dirty="0"/>
              <a:t>Метки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Тэги структур, объединений и перечислений после </a:t>
            </a:r>
            <a:r>
              <a:rPr lang="en-US" dirty="0" err="1"/>
              <a:t>struct</a:t>
            </a:r>
            <a:r>
              <a:rPr lang="en-US" dirty="0"/>
              <a:t>, union, 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Элементы структур и объединений после операторов </a:t>
            </a:r>
            <a:r>
              <a:rPr lang="en-US" dirty="0"/>
              <a:t>. </a:t>
            </a:r>
            <a:r>
              <a:rPr lang="ru-RU" dirty="0"/>
              <a:t>и </a:t>
            </a:r>
            <a:r>
              <a:rPr lang="en-US" dirty="0"/>
              <a:t>-&gt;</a:t>
            </a:r>
            <a:endParaRPr lang="ru-RU" dirty="0"/>
          </a:p>
          <a:p>
            <a:pPr lvl="1"/>
            <a:endParaRPr lang="ru-RU" dirty="0"/>
          </a:p>
          <a:p>
            <a:r>
              <a:rPr lang="ru-RU" dirty="0"/>
              <a:t>Пространства имен могут пересекаться</a:t>
            </a:r>
          </a:p>
          <a:p>
            <a:pPr lvl="1"/>
            <a:r>
              <a:rPr lang="ru-RU" dirty="0"/>
              <a:t>Категория сущности определяется по контексту</a:t>
            </a:r>
          </a:p>
          <a:p>
            <a:pPr lvl="2"/>
            <a:r>
              <a:rPr lang="ru-RU" dirty="0"/>
              <a:t>Например, идентификатор после -</a:t>
            </a:r>
            <a:r>
              <a:rPr lang="en-US" dirty="0"/>
              <a:t>&gt; </a:t>
            </a:r>
            <a:r>
              <a:rPr lang="ru-RU" dirty="0"/>
              <a:t>обозначает элемент </a:t>
            </a:r>
            <a:r>
              <a:rPr lang="en-US" dirty="0"/>
              <a:t>struct/union</a:t>
            </a:r>
            <a:r>
              <a:rPr lang="ru-RU" dirty="0"/>
              <a:t> и т.п.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4032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>
                <a:solidFill>
                  <a:schemeClr val="bg1"/>
                </a:solidFill>
              </a:rPr>
              <a:t>Область видимости идентификатора </a:t>
            </a:r>
            <a:r>
              <a:rPr lang="ru-RU" dirty="0">
                <a:solidFill>
                  <a:schemeClr val="bg1"/>
                </a:solidFill>
              </a:rPr>
              <a:t>– часть текста программы, где он обозначает одну из сущностей: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переменную, функцию, тип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77532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переменную, функцию, тип или 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r>
              <a:rPr lang="en-US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534669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тэг или элемент 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/union/</a:t>
            </a:r>
            <a:r>
              <a:rPr lang="en-US" dirty="0" err="1">
                <a:solidFill>
                  <a:schemeClr val="bg1"/>
                </a:solidFill>
              </a:rPr>
              <a:t>enum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98750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/>
              <a:t>тэг или элемент </a:t>
            </a:r>
            <a:r>
              <a:rPr lang="en-US" dirty="0" err="1"/>
              <a:t>struct</a:t>
            </a:r>
            <a:r>
              <a:rPr lang="en-US" dirty="0"/>
              <a:t>/union/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метку для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10558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Область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/>
              <a:t>Область видимости идентификатора </a:t>
            </a:r>
            <a:r>
              <a:rPr lang="ru-RU" dirty="0"/>
              <a:t>– часть текста программы, где он обозначает одну и ту же сущность:</a:t>
            </a:r>
          </a:p>
          <a:p>
            <a:pPr lvl="1"/>
            <a:r>
              <a:rPr lang="ru-RU" dirty="0"/>
              <a:t>переменную, функцию, тип или </a:t>
            </a:r>
            <a:r>
              <a:rPr lang="en-US" dirty="0" err="1"/>
              <a:t>enum</a:t>
            </a:r>
            <a:r>
              <a:rPr lang="en-US" dirty="0"/>
              <a:t>-</a:t>
            </a:r>
            <a:r>
              <a:rPr lang="ru-RU" dirty="0"/>
              <a:t>константу</a:t>
            </a:r>
          </a:p>
          <a:p>
            <a:pPr lvl="1"/>
            <a:r>
              <a:rPr lang="ru-RU" dirty="0"/>
              <a:t>тэг или элемент </a:t>
            </a:r>
            <a:r>
              <a:rPr lang="en-US" dirty="0" err="1"/>
              <a:t>struct</a:t>
            </a:r>
            <a:r>
              <a:rPr lang="en-US" dirty="0"/>
              <a:t>/union/</a:t>
            </a:r>
            <a:r>
              <a:rPr lang="en-US" dirty="0" err="1"/>
              <a:t>enum</a:t>
            </a:r>
            <a:endParaRPr lang="ru-RU" dirty="0"/>
          </a:p>
          <a:p>
            <a:pPr lvl="1"/>
            <a:r>
              <a:rPr lang="ru-RU" dirty="0"/>
              <a:t>метку для </a:t>
            </a:r>
            <a:r>
              <a:rPr lang="en-US" dirty="0" err="1"/>
              <a:t>goto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335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Язык для разработки ОС </a:t>
            </a:r>
            <a:r>
              <a:rPr lang="en-US" dirty="0">
                <a:solidFill>
                  <a:schemeClr val="bg1"/>
                </a:solidFill>
              </a:rPr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8248"/>
            <a:ext cx="5384800" cy="3589866"/>
          </a:xfrm>
        </p:spPr>
      </p:pic>
    </p:spTree>
    <p:extLst>
      <p:ext uri="{BB962C8B-B14F-4D97-AF65-F5344CB8AC3E}">
        <p14:creationId xmlns:p14="http://schemas.microsoft.com/office/powerpoint/2010/main" val="9888455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«Функция»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Только для меток </a:t>
            </a:r>
            <a:r>
              <a:rPr lang="en-US" dirty="0" err="1">
                <a:solidFill>
                  <a:schemeClr val="bg1"/>
                </a:solidFill>
              </a:rPr>
              <a:t>goto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Видны из любой точки в теле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«Файл»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Вне всех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r>
              <a:rPr lang="ru-RU" dirty="0">
                <a:solidFill>
                  <a:schemeClr val="bg1"/>
                </a:solidFill>
              </a:rPr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0460060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«Файл»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Вне всех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r>
              <a:rPr lang="ru-RU" dirty="0">
                <a:solidFill>
                  <a:schemeClr val="bg1"/>
                </a:solidFill>
              </a:rPr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50688909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>
                <a:solidFill>
                  <a:schemeClr val="bg1"/>
                </a:solidFill>
              </a:rPr>
              <a:t>«Блок» </a:t>
            </a:r>
            <a:r>
              <a:rPr lang="en-US" dirty="0">
                <a:solidFill>
                  <a:schemeClr val="bg1"/>
                </a:solidFill>
              </a:rPr>
              <a:t>{ }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От места объявления до конца блока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6484382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/>
              <a:t>«Блок»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«Прототип функции»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Внутри объявления функции</a:t>
            </a:r>
            <a:r>
              <a:rPr lang="en-US" dirty="0">
                <a:solidFill>
                  <a:schemeClr val="bg1"/>
                </a:solidFill>
              </a:rPr>
              <a:t>; </a:t>
            </a:r>
            <a:r>
              <a:rPr lang="ru-RU" dirty="0">
                <a:solidFill>
                  <a:schemeClr val="bg1"/>
                </a:solidFill>
              </a:rPr>
              <a:t>например, область видимости х в «</a:t>
            </a:r>
            <a:r>
              <a:rPr lang="en-US" dirty="0">
                <a:solidFill>
                  <a:schemeClr val="bg1"/>
                </a:solidFill>
              </a:rPr>
              <a:t>void f(</a:t>
            </a: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x);</a:t>
            </a:r>
            <a:r>
              <a:rPr lang="ru-RU" dirty="0">
                <a:solidFill>
                  <a:schemeClr val="bg1"/>
                </a:solidFill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8492137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Виды областей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«Функция»</a:t>
            </a:r>
          </a:p>
          <a:p>
            <a:pPr lvl="1"/>
            <a:r>
              <a:rPr lang="ru-RU" dirty="0"/>
              <a:t>Только для меток </a:t>
            </a:r>
            <a:r>
              <a:rPr lang="en-US" dirty="0" err="1"/>
              <a:t>goto</a:t>
            </a:r>
            <a:endParaRPr lang="ru-RU" dirty="0"/>
          </a:p>
          <a:p>
            <a:pPr lvl="1"/>
            <a:r>
              <a:rPr lang="ru-RU" dirty="0"/>
              <a:t>Видны из любой точки в теле функции</a:t>
            </a:r>
          </a:p>
          <a:p>
            <a:r>
              <a:rPr lang="ru-RU" dirty="0"/>
              <a:t>«Файл»</a:t>
            </a:r>
          </a:p>
          <a:p>
            <a:pPr lvl="1"/>
            <a:r>
              <a:rPr lang="ru-RU" dirty="0"/>
              <a:t>Вне всех </a:t>
            </a:r>
            <a:r>
              <a:rPr lang="en-US" dirty="0"/>
              <a:t>{ }</a:t>
            </a:r>
            <a:r>
              <a:rPr lang="ru-RU" dirty="0"/>
              <a:t> и всех прототипов функции</a:t>
            </a:r>
          </a:p>
          <a:p>
            <a:r>
              <a:rPr lang="ru-RU" dirty="0"/>
              <a:t>«Блок» </a:t>
            </a:r>
            <a:r>
              <a:rPr lang="en-US" dirty="0"/>
              <a:t>{ }</a:t>
            </a:r>
            <a:endParaRPr lang="ru-RU" dirty="0"/>
          </a:p>
          <a:p>
            <a:pPr lvl="1"/>
            <a:r>
              <a:rPr lang="ru-RU" dirty="0"/>
              <a:t>От места объявления до конца блока</a:t>
            </a:r>
            <a:endParaRPr lang="en-US" dirty="0"/>
          </a:p>
          <a:p>
            <a:r>
              <a:rPr lang="ru-RU" dirty="0"/>
              <a:t>«Прототип функции»</a:t>
            </a:r>
          </a:p>
          <a:p>
            <a:pPr lvl="1"/>
            <a:r>
              <a:rPr lang="ru-RU" dirty="0"/>
              <a:t>Внутри объявления функции</a:t>
            </a:r>
            <a:r>
              <a:rPr lang="en-US" dirty="0"/>
              <a:t>; </a:t>
            </a:r>
            <a:r>
              <a:rPr lang="ru-RU" dirty="0"/>
              <a:t>например, область видимости х в «</a:t>
            </a:r>
            <a:r>
              <a:rPr lang="en-US" dirty="0"/>
              <a:t>void f(</a:t>
            </a:r>
            <a:r>
              <a:rPr lang="en-US" dirty="0" err="1"/>
              <a:t>int</a:t>
            </a:r>
            <a:r>
              <a:rPr lang="en-US" dirty="0"/>
              <a:t> x);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4933404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этом случае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7292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этом случае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0559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/>
              <a:t>В этом случае О1 </a:t>
            </a:r>
            <a:r>
              <a:rPr lang="ru-RU" dirty="0"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О1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olidFill>
                  <a:schemeClr val="bg1"/>
                </a:solidFill>
                <a:sym typeface="Symbol" panose="05050102010706020507" pitchFamily="18" charset="2"/>
              </a:rPr>
              <a:t>скрывает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Если О2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sym typeface="Symbol" panose="05050102010706020507" pitchFamily="18" charset="2"/>
              </a:rPr>
              <a:t> О1, то С2 скрывает С1 внутри О2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825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Вложенные области видимости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Если идентификатор обозначает сущности С1 и С2 из одного пространства имен, их области видимости О1 и О2 могут пересекаться</a:t>
            </a:r>
          </a:p>
          <a:p>
            <a:endParaRPr lang="ru-RU" dirty="0"/>
          </a:p>
          <a:p>
            <a:r>
              <a:rPr lang="ru-RU" dirty="0"/>
              <a:t>В этом случае О1 </a:t>
            </a:r>
            <a:r>
              <a:rPr lang="ru-RU" dirty="0">
                <a:sym typeface="Symbol" panose="05050102010706020507" pitchFamily="18" charset="2"/>
              </a:rPr>
              <a:t> О2 или О2  О1</a:t>
            </a:r>
          </a:p>
          <a:p>
            <a:pPr lvl="1"/>
            <a:r>
              <a:rPr lang="ru-RU" dirty="0">
                <a:sym typeface="Symbol" panose="05050102010706020507" pitchFamily="18" charset="2"/>
              </a:rPr>
              <a:t>Частичное перекрытие запрещено правилами языка Си</a:t>
            </a:r>
            <a:endParaRPr lang="ru-RU" dirty="0"/>
          </a:p>
          <a:p>
            <a:endParaRPr lang="ru-RU" dirty="0"/>
          </a:p>
          <a:p>
            <a:r>
              <a:rPr lang="ru-RU" dirty="0"/>
              <a:t>Если О1 </a:t>
            </a:r>
            <a:r>
              <a:rPr lang="ru-RU" dirty="0">
                <a:sym typeface="Symbol" panose="05050102010706020507" pitchFamily="18" charset="2"/>
              </a:rPr>
              <a:t> О2, то сущность С1 </a:t>
            </a:r>
            <a:r>
              <a:rPr lang="ru-RU" i="1" dirty="0">
                <a:sym typeface="Symbol" panose="05050102010706020507" pitchFamily="18" charset="2"/>
              </a:rPr>
              <a:t>скрывает</a:t>
            </a:r>
            <a:r>
              <a:rPr lang="ru-RU" dirty="0">
                <a:sym typeface="Symbol" panose="05050102010706020507" pitchFamily="18" charset="2"/>
              </a:rPr>
              <a:t> сущность С2 внутри О1</a:t>
            </a:r>
          </a:p>
          <a:p>
            <a:r>
              <a:rPr lang="ru-RU" dirty="0">
                <a:sym typeface="Symbol" panose="05050102010706020507" pitchFamily="18" charset="2"/>
              </a:rPr>
              <a:t>Если О2</a:t>
            </a:r>
            <a:r>
              <a:rPr lang="ru-RU" dirty="0"/>
              <a:t> </a:t>
            </a:r>
            <a:r>
              <a:rPr lang="ru-RU" dirty="0">
                <a:sym typeface="Symbol" panose="05050102010706020507" pitchFamily="18" charset="2"/>
              </a:rPr>
              <a:t> О1, то С2 скрывает С1 внутри О2</a:t>
            </a: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8256240" y="2492896"/>
            <a:ext cx="3326160" cy="14401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value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1.5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6A9955"/>
                </a:solidFill>
                <a:latin typeface="Consolas" panose="020B0609020204030204" pitchFamily="49" charset="0"/>
              </a:rPr>
              <a:t>// value == 0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3415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Обрабатываемые значения и исполняемые инструкции хранятся в </a:t>
            </a:r>
            <a:r>
              <a:rPr lang="ru-RU" sz="2400" i="1" dirty="0">
                <a:solidFill>
                  <a:schemeClr val="bg1"/>
                </a:solidFill>
              </a:rPr>
              <a:t>памяти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Память программы – это одномерный массив байтов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Обычно размер памяти программы 2</a:t>
            </a:r>
            <a:r>
              <a:rPr lang="ru-RU" sz="1800" baseline="30000" dirty="0">
                <a:solidFill>
                  <a:schemeClr val="bg1"/>
                </a:solidFill>
              </a:rPr>
              <a:t>32</a:t>
            </a:r>
            <a:r>
              <a:rPr lang="ru-RU" sz="1800" dirty="0">
                <a:solidFill>
                  <a:schemeClr val="bg1"/>
                </a:solidFill>
              </a:rPr>
              <a:t> или 2</a:t>
            </a:r>
            <a:r>
              <a:rPr lang="ru-RU" sz="1800" baseline="30000" dirty="0">
                <a:solidFill>
                  <a:schemeClr val="bg1"/>
                </a:solidFill>
              </a:rPr>
              <a:t>64</a:t>
            </a:r>
            <a:r>
              <a:rPr lang="ru-RU" sz="1800" dirty="0">
                <a:solidFill>
                  <a:schemeClr val="bg1"/>
                </a:solidFill>
              </a:rPr>
              <a:t> байтов</a:t>
            </a:r>
            <a:endParaRPr lang="ru-RU" sz="1800" baseline="30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00311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Метаинформация о языке Си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Dennis Ritchie (1941-2011)</a:t>
            </a:r>
          </a:p>
          <a:p>
            <a:pPr lvl="1"/>
            <a:r>
              <a:rPr lang="ru-RU" dirty="0"/>
              <a:t>Язык для разработки ОС </a:t>
            </a:r>
            <a:r>
              <a:rPr lang="en-US" dirty="0"/>
              <a:t>UNIX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1969-1973, Bell Laboratories</a:t>
            </a:r>
            <a:r>
              <a:rPr lang="ru-RU" dirty="0">
                <a:solidFill>
                  <a:schemeClr val="bg1"/>
                </a:solidFill>
              </a:rPr>
              <a:t>, США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Стандарты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ANSI</a:t>
            </a:r>
            <a:r>
              <a:rPr lang="ru-RU" dirty="0">
                <a:solidFill>
                  <a:schemeClr val="bg1"/>
                </a:solidFill>
              </a:rPr>
              <a:t> (С89)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С99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С11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pic>
        <p:nvPicPr>
          <p:cNvPr id="8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69632"/>
            <a:ext cx="5384800" cy="3587098"/>
          </a:xfrm>
        </p:spPr>
      </p:pic>
    </p:spTree>
    <p:extLst>
      <p:ext uri="{BB962C8B-B14F-4D97-AF65-F5344CB8AC3E}">
        <p14:creationId xmlns:p14="http://schemas.microsoft.com/office/powerpoint/2010/main" val="245169483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Память программы – это одномерный массив байтов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Обычно размер памяти программы 2</a:t>
            </a:r>
            <a:r>
              <a:rPr lang="ru-RU" sz="1800" baseline="30000" dirty="0">
                <a:solidFill>
                  <a:schemeClr val="bg1"/>
                </a:solidFill>
              </a:rPr>
              <a:t>32</a:t>
            </a:r>
            <a:r>
              <a:rPr lang="ru-RU" sz="1800" dirty="0">
                <a:solidFill>
                  <a:schemeClr val="bg1"/>
                </a:solidFill>
              </a:rPr>
              <a:t> или 2</a:t>
            </a:r>
            <a:r>
              <a:rPr lang="ru-RU" sz="1800" baseline="30000" dirty="0">
                <a:solidFill>
                  <a:schemeClr val="bg1"/>
                </a:solidFill>
              </a:rPr>
              <a:t>64</a:t>
            </a:r>
            <a:r>
              <a:rPr lang="ru-RU" sz="1800" dirty="0">
                <a:solidFill>
                  <a:schemeClr val="bg1"/>
                </a:solidFill>
              </a:rPr>
              <a:t> байтов</a:t>
            </a:r>
            <a:endParaRPr lang="ru-RU" sz="1800" baseline="30000" dirty="0">
              <a:solidFill>
                <a:schemeClr val="bg1"/>
              </a:solidFill>
            </a:endParaRP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4411828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>
                <a:solidFill>
                  <a:schemeClr val="bg1"/>
                </a:solidFill>
              </a:rPr>
              <a:t>Адрес </a:t>
            </a:r>
            <a:r>
              <a:rPr lang="ru-RU" sz="2400" dirty="0">
                <a:solidFill>
                  <a:schemeClr val="bg1"/>
                </a:solidFill>
              </a:rPr>
              <a:t>байта памяти программы – это его индекс в этом массиве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44469911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Такие байты </a:t>
            </a:r>
            <a:r>
              <a:rPr lang="ru-RU" sz="1800" i="1" dirty="0">
                <a:solidFill>
                  <a:schemeClr val="bg1"/>
                </a:solidFill>
              </a:rPr>
              <a:t>недоступны </a:t>
            </a:r>
            <a:r>
              <a:rPr lang="ru-RU" sz="1800" dirty="0">
                <a:solidFill>
                  <a:schemeClr val="bg1"/>
                </a:solidFill>
              </a:rPr>
              <a:t>для чтения/изменения/исполнения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При нарушении запрета ОС принудительно завершает работу программы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2952091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/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/>
              <a:t>Такие байты </a:t>
            </a:r>
            <a:r>
              <a:rPr lang="ru-RU" sz="1800" i="1" dirty="0"/>
              <a:t>недоступны </a:t>
            </a:r>
            <a:r>
              <a:rPr lang="ru-RU" sz="1800" dirty="0"/>
              <a:t>для чтения/изменения/исполнения</a:t>
            </a:r>
          </a:p>
          <a:p>
            <a:pPr lvl="1"/>
            <a:r>
              <a:rPr lang="ru-RU" sz="1800" dirty="0"/>
              <a:t>При нарушении запрета ОС принудительно завершает работу программы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397770937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памяти программы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sz="2400" dirty="0"/>
              <a:t>Обрабатываемые значения и исполняемые инструкции хранятся в </a:t>
            </a:r>
            <a:r>
              <a:rPr lang="ru-RU" sz="2400" i="1" dirty="0"/>
              <a:t>памяти программы</a:t>
            </a:r>
          </a:p>
          <a:p>
            <a:endParaRPr lang="ru-RU" sz="2400" dirty="0"/>
          </a:p>
          <a:p>
            <a:r>
              <a:rPr lang="ru-RU" sz="2400" dirty="0"/>
              <a:t>Память программы – это одномерный массив байтов</a:t>
            </a:r>
          </a:p>
          <a:p>
            <a:pPr lvl="1"/>
            <a:r>
              <a:rPr lang="ru-RU" sz="1800" dirty="0"/>
              <a:t>Обычно размер памяти программы 2</a:t>
            </a:r>
            <a:r>
              <a:rPr lang="ru-RU" sz="1800" baseline="30000" dirty="0"/>
              <a:t>32</a:t>
            </a:r>
            <a:r>
              <a:rPr lang="ru-RU" sz="1800" dirty="0"/>
              <a:t> или 2</a:t>
            </a:r>
            <a:r>
              <a:rPr lang="ru-RU" sz="1800" baseline="30000" dirty="0"/>
              <a:t>64</a:t>
            </a:r>
            <a:r>
              <a:rPr lang="ru-RU" sz="1800" dirty="0"/>
              <a:t> байтов</a:t>
            </a:r>
            <a:endParaRPr lang="ru-RU" sz="1800" baseline="30000" dirty="0"/>
          </a:p>
          <a:p>
            <a:endParaRPr lang="ru-RU" sz="2400" dirty="0"/>
          </a:p>
          <a:p>
            <a:r>
              <a:rPr lang="ru-RU" sz="2400" i="1" dirty="0"/>
              <a:t>Адрес </a:t>
            </a:r>
            <a:r>
              <a:rPr lang="ru-RU" sz="2400" dirty="0"/>
              <a:t>байта памяти программы – это его индекс в этом массиве</a:t>
            </a:r>
          </a:p>
          <a:p>
            <a:endParaRPr lang="ru-RU" sz="2400" dirty="0"/>
          </a:p>
          <a:p>
            <a:r>
              <a:rPr lang="ru-RU" sz="2400" dirty="0"/>
              <a:t>ОС может запретить читать и/или изменять и/или исполнять некоторые байты памяти программы</a:t>
            </a:r>
          </a:p>
          <a:p>
            <a:pPr lvl="1"/>
            <a:r>
              <a:rPr lang="ru-RU" sz="1800" dirty="0"/>
              <a:t>Такие байты </a:t>
            </a:r>
            <a:r>
              <a:rPr lang="ru-RU" sz="1800" i="1" dirty="0"/>
              <a:t>недоступны </a:t>
            </a:r>
            <a:r>
              <a:rPr lang="ru-RU" sz="1800" dirty="0"/>
              <a:t>для чтения/изменения/исполнения</a:t>
            </a:r>
          </a:p>
          <a:p>
            <a:pPr lvl="1"/>
            <a:r>
              <a:rPr lang="ru-RU" sz="1800" dirty="0"/>
              <a:t>При нарушении запрета ОС принудительно завершает работу программы</a:t>
            </a:r>
          </a:p>
          <a:p>
            <a:endParaRPr lang="ru-RU" sz="2400" dirty="0"/>
          </a:p>
          <a:p>
            <a:r>
              <a:rPr lang="ru-RU" sz="2400" dirty="0"/>
              <a:t>Байт по адресу 0 недоступен для чтения, изменения, исполнения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795974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жизни объекта</a:t>
            </a:r>
            <a:r>
              <a:rPr lang="ru-RU" i="1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– часть времени исполнения программы, в течение которого для хранения объекта выделены ячейки памяти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109711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На протяжении времени жизни объект существует в памяти, имеет постоянный адрес и сохраняет присвоенное 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0463476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Использование объекта после окончания его времени жизни приводит к </a:t>
            </a:r>
            <a:r>
              <a:rPr lang="en-US" dirty="0">
                <a:solidFill>
                  <a:schemeClr val="bg1"/>
                </a:solidFill>
              </a:rPr>
              <a:t>undefined behavior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6469681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/>
              <a:t>Использование значения после окончания его времени жизни приводит к </a:t>
            </a:r>
            <a:r>
              <a:rPr lang="en-US" dirty="0"/>
              <a:t>undefined behavior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Значение указателя на объект становится неопределенным, когда заканчивается время жизни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72181013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Время жизни значений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Время жизни значения</a:t>
            </a:r>
            <a:r>
              <a:rPr lang="ru-RU" i="1" dirty="0"/>
              <a:t> </a:t>
            </a:r>
            <a:r>
              <a:rPr lang="ru-RU" dirty="0"/>
              <a:t>– интервал времени исполнения программы, в течение которого для хранения значения выделены ячейки памяти</a:t>
            </a:r>
          </a:p>
          <a:p>
            <a:endParaRPr lang="ru-RU" dirty="0"/>
          </a:p>
          <a:p>
            <a:r>
              <a:rPr lang="ru-RU" dirty="0"/>
              <a:t>На протяжении времени жизни значение существует в памяти, имеет постоянный адрес и меняется только при присваивании</a:t>
            </a:r>
          </a:p>
          <a:p>
            <a:endParaRPr lang="ru-RU" dirty="0"/>
          </a:p>
          <a:p>
            <a:r>
              <a:rPr lang="ru-RU" dirty="0"/>
              <a:t>Использование значения после окончания его времени жизни приводит к </a:t>
            </a:r>
            <a:r>
              <a:rPr lang="en-US" dirty="0"/>
              <a:t>undefined behavior</a:t>
            </a:r>
          </a:p>
          <a:p>
            <a:endParaRPr lang="en-US" dirty="0"/>
          </a:p>
          <a:p>
            <a:r>
              <a:rPr lang="ru-RU" dirty="0"/>
              <a:t>Адрес значения становится неопределенным, когда заканчивается время жизни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406401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62750</TotalTime>
  <Words>8455</Words>
  <Application>Microsoft Office PowerPoint</Application>
  <PresentationFormat>Widescreen</PresentationFormat>
  <Paragraphs>1694</Paragraphs>
  <Slides>136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136</vt:i4>
      </vt:variant>
    </vt:vector>
  </HeadingPairs>
  <TitlesOfParts>
    <vt:vector size="140" baseType="lpstr">
      <vt:lpstr>Arial</vt:lpstr>
      <vt:lpstr>Calibri</vt:lpstr>
      <vt:lpstr>Consolas</vt:lpstr>
      <vt:lpstr>Office Theme</vt:lpstr>
      <vt:lpstr>Концепции и лексика языка Си</vt:lpstr>
      <vt:lpstr>План лекции</vt:lpstr>
      <vt:lpstr>План лекции</vt:lpstr>
      <vt:lpstr>План лекции</vt:lpstr>
      <vt:lpstr>План лекции</vt:lpstr>
      <vt:lpstr>План лекции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Метаинформация о языке Си</vt:lpstr>
      <vt:lpstr>PowerPoint Presentation</vt:lpstr>
      <vt:lpstr>PowerPoint Presentation</vt:lpstr>
      <vt:lpstr>PowerPoint Presentation</vt:lpstr>
      <vt:lpstr>PowerPoint Presentation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Из чего состоит язык программирования</vt:lpstr>
      <vt:lpstr>Лексемы языка Си</vt:lpstr>
      <vt:lpstr>Символы-разделители языка Си</vt:lpstr>
      <vt:lpstr>Ключевые слова языка Си</vt:lpstr>
      <vt:lpstr>Ключевые слова языка Си</vt:lpstr>
      <vt:lpstr>Ключевые слова языка Си</vt:lpstr>
      <vt:lpstr>Ключевые слова языка Си</vt:lpstr>
      <vt:lpstr>Операторы и скобки</vt:lpstr>
      <vt:lpstr>Константы языка Си</vt:lpstr>
      <vt:lpstr>Целые константы</vt:lpstr>
      <vt:lpstr>Целые константы</vt:lpstr>
      <vt:lpstr>Целые константы</vt:lpstr>
      <vt:lpstr>Целые константы</vt:lpstr>
      <vt:lpstr>Целые константы</vt:lpstr>
      <vt:lpstr>Тип целых констант</vt:lpstr>
      <vt:lpstr>Символьные константы</vt:lpstr>
      <vt:lpstr>Символьные константы</vt:lpstr>
      <vt:lpstr>Символьные константы</vt:lpstr>
      <vt:lpstr>Символьные константы</vt:lpstr>
      <vt:lpstr>Символьные константы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с плавающей точкой</vt:lpstr>
      <vt:lpstr>Константы перечислимых типов</vt:lpstr>
      <vt:lpstr>Константы перечислимых типов</vt:lpstr>
      <vt:lpstr>Константы перечислимых типов</vt:lpstr>
      <vt:lpstr>Константы перечислимых типов</vt:lpstr>
      <vt:lpstr>Константы перечислимых типов</vt:lpstr>
      <vt:lpstr>Строковые литералы</vt:lpstr>
      <vt:lpstr>Строковые литералы</vt:lpstr>
      <vt:lpstr>Строковые литералы</vt:lpstr>
      <vt:lpstr>Строковые литералы</vt:lpstr>
      <vt:lpstr>Идентификаторы языка Си</vt:lpstr>
      <vt:lpstr>Идентификаторы языка Си</vt:lpstr>
      <vt:lpstr>Идентификаторы языка Си</vt:lpstr>
      <vt:lpstr>Идентификаторы языка Си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Что обозначают идентификаторы?</vt:lpstr>
      <vt:lpstr>Область видимости</vt:lpstr>
      <vt:lpstr>Область видимости</vt:lpstr>
      <vt:lpstr>Область видимости</vt:lpstr>
      <vt:lpstr>Область видимости</vt:lpstr>
      <vt:lpstr>Область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Виды областей видимости</vt:lpstr>
      <vt:lpstr>Вложенные области видимости</vt:lpstr>
      <vt:lpstr>Вложенные области видимости</vt:lpstr>
      <vt:lpstr>Вложенные области видимости</vt:lpstr>
      <vt:lpstr>Вложенные области видимости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Понятие памяти программы</vt:lpstr>
      <vt:lpstr>Время жизни значений</vt:lpstr>
      <vt:lpstr>Время жизни значений</vt:lpstr>
      <vt:lpstr>Время жизни значений</vt:lpstr>
      <vt:lpstr>Время жизни значений</vt:lpstr>
      <vt:lpstr>Время жизни значений</vt:lpstr>
      <vt:lpstr>Статическое хранение переменных</vt:lpstr>
      <vt:lpstr>Статическое хранение переменных</vt:lpstr>
      <vt:lpstr>Статическое хранение переменных</vt:lpstr>
      <vt:lpstr>Статическое хранение переменных</vt:lpstr>
      <vt:lpstr>Статическое хранение переменных</vt:lpstr>
      <vt:lpstr>Автоматическое хранение переменных</vt:lpstr>
      <vt:lpstr>Автоматическое хранение переменных</vt:lpstr>
      <vt:lpstr>Автоматическое хранение переменных</vt:lpstr>
      <vt:lpstr>Автоматическое хранение переменных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Потоковое хранение переменных (С11)</vt:lpstr>
      <vt:lpstr>PowerPoint Presentation</vt:lpstr>
      <vt:lpstr>Заключение</vt:lpstr>
      <vt:lpstr>Перед делением на лексемы</vt:lpstr>
      <vt:lpstr>Перед делением на лексемы</vt:lpstr>
      <vt:lpstr>Перед делением на лексемы</vt:lpstr>
      <vt:lpstr>Перед делением на лексемы</vt:lpstr>
      <vt:lpstr>Перед делением на лексемы</vt:lpstr>
      <vt:lpstr>Связывание идентификаторов</vt:lpstr>
      <vt:lpstr>Связывание идентификаторов</vt:lpstr>
      <vt:lpstr>Связывание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Виды связывания идентификаторов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  <vt:lpstr>Правила связывания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Общие Сведения о языке СИ</dc:title>
  <dc:creator>Petrov, Evgueni S</dc:creator>
  <cp:lastModifiedBy>Evgenii Petrov</cp:lastModifiedBy>
  <cp:revision>201</cp:revision>
  <dcterms:created xsi:type="dcterms:W3CDTF">2012-09-10T02:34:21Z</dcterms:created>
  <dcterms:modified xsi:type="dcterms:W3CDTF">2023-09-11T17:14:52Z</dcterms:modified>
</cp:coreProperties>
</file>