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86" r:id="rId5"/>
    <p:sldId id="287" r:id="rId6"/>
    <p:sldId id="288" r:id="rId7"/>
    <p:sldId id="289" r:id="rId8"/>
    <p:sldId id="290" r:id="rId9"/>
    <p:sldId id="284" r:id="rId10"/>
    <p:sldId id="291" r:id="rId11"/>
    <p:sldId id="292" r:id="rId12"/>
    <p:sldId id="293" r:id="rId13"/>
    <p:sldId id="294" r:id="rId14"/>
    <p:sldId id="295" r:id="rId15"/>
    <p:sldId id="296" r:id="rId16"/>
    <p:sldId id="261" r:id="rId17"/>
    <p:sldId id="258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6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28" r:id="rId35"/>
    <p:sldId id="276" r:id="rId36"/>
    <p:sldId id="326" r:id="rId37"/>
    <p:sldId id="327" r:id="rId38"/>
    <p:sldId id="277" r:id="rId39"/>
    <p:sldId id="329" r:id="rId40"/>
    <p:sldId id="330" r:id="rId41"/>
    <p:sldId id="331" r:id="rId42"/>
    <p:sldId id="346" r:id="rId43"/>
    <p:sldId id="325" r:id="rId44"/>
    <p:sldId id="333" r:id="rId45"/>
    <p:sldId id="334" r:id="rId46"/>
    <p:sldId id="283" r:id="rId47"/>
    <p:sldId id="312" r:id="rId48"/>
    <p:sldId id="313" r:id="rId49"/>
    <p:sldId id="314" r:id="rId50"/>
    <p:sldId id="315" r:id="rId51"/>
    <p:sldId id="269" r:id="rId52"/>
    <p:sldId id="316" r:id="rId53"/>
    <p:sldId id="317" r:id="rId54"/>
    <p:sldId id="318" r:id="rId55"/>
    <p:sldId id="319" r:id="rId56"/>
    <p:sldId id="275" r:id="rId57"/>
    <p:sldId id="324" r:id="rId58"/>
    <p:sldId id="268" r:id="rId59"/>
    <p:sldId id="320" r:id="rId60"/>
    <p:sldId id="321" r:id="rId61"/>
    <p:sldId id="322" r:id="rId62"/>
    <p:sldId id="323" r:id="rId63"/>
    <p:sldId id="340" r:id="rId64"/>
    <p:sldId id="335" r:id="rId65"/>
    <p:sldId id="336" r:id="rId66"/>
    <p:sldId id="337" r:id="rId67"/>
    <p:sldId id="338" r:id="rId68"/>
    <p:sldId id="339" r:id="rId69"/>
    <p:sldId id="347" r:id="rId70"/>
    <p:sldId id="349" r:id="rId71"/>
    <p:sldId id="350" r:id="rId72"/>
    <p:sldId id="351" r:id="rId73"/>
    <p:sldId id="352" r:id="rId74"/>
    <p:sldId id="341" r:id="rId75"/>
    <p:sldId id="342" r:id="rId76"/>
    <p:sldId id="343" r:id="rId77"/>
    <p:sldId id="344" r:id="rId78"/>
    <p:sldId id="345" r:id="rId79"/>
    <p:sldId id="278" r:id="rId80"/>
    <p:sldId id="270" r:id="rId81"/>
    <p:sldId id="280" r:id="rId82"/>
    <p:sldId id="281" r:id="rId83"/>
    <p:sldId id="282" r:id="rId84"/>
    <p:sldId id="285" r:id="rId85"/>
    <p:sldId id="264" r:id="rId86"/>
    <p:sldId id="265" r:id="rId87"/>
    <p:sldId id="266" r:id="rId88"/>
    <p:sldId id="267" r:id="rId8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44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4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44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29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4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13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29.08.2024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6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5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29.08.2024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08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79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77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8CFEA-3D72-4A90-A9B2-D2B1EEAECCD8}" type="datetimeFigureOut">
              <a:rPr lang="ru-RU" smtClean="0"/>
              <a:pPr/>
              <a:t>29.08.2024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31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hyperlink" Target="https://git-scm.com/download/gui/windows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gui/window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Понятие программы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>
                <a:solidFill>
                  <a:schemeClr val="bg1"/>
                </a:solidFill>
              </a:rPr>
              <a:t>Кормен</a:t>
            </a:r>
            <a:r>
              <a:rPr lang="ru-RU" sz="2800" dirty="0">
                <a:solidFill>
                  <a:schemeClr val="bg1"/>
                </a:solidFill>
              </a:rPr>
              <a:t> и ещё три автора «Алгоритмы: построение и анализ», любое издание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ru-RU" sz="2800" dirty="0" err="1">
                <a:solidFill>
                  <a:schemeClr val="bg1"/>
                </a:solidFill>
              </a:rPr>
              <a:t>Макконелл</a:t>
            </a:r>
            <a:r>
              <a:rPr lang="ru-RU" sz="2800" dirty="0">
                <a:solidFill>
                  <a:schemeClr val="bg1"/>
                </a:solidFill>
              </a:rPr>
              <a:t> «Совершенный код», любое издание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Чурина, </a:t>
            </a:r>
            <a:r>
              <a:rPr lang="ru-RU" sz="2800" dirty="0" err="1">
                <a:solidFill>
                  <a:schemeClr val="bg1"/>
                </a:solidFill>
              </a:rPr>
              <a:t>Цикоза</a:t>
            </a:r>
            <a:r>
              <a:rPr lang="ru-RU" sz="2800" dirty="0">
                <a:solidFill>
                  <a:schemeClr val="bg1"/>
                </a:solidFill>
              </a:rPr>
              <a:t> методическое пособие в 3-х частях к курсу «Методы программирования»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126440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/>
              <a:t>Кормен</a:t>
            </a:r>
            <a:r>
              <a:rPr lang="ru-RU" sz="2800" dirty="0"/>
              <a:t> и ещё три автора «Алгоритмы: построение и анализ», любое издание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>
                <a:solidFill>
                  <a:schemeClr val="bg1"/>
                </a:solidFill>
              </a:rPr>
              <a:t>Макконелл</a:t>
            </a:r>
            <a:r>
              <a:rPr lang="ru-RU" sz="2800" dirty="0">
                <a:solidFill>
                  <a:schemeClr val="bg1"/>
                </a:solidFill>
              </a:rPr>
              <a:t> «Совершенный код», любое издание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Чурина, </a:t>
            </a:r>
            <a:r>
              <a:rPr lang="ru-RU" sz="2800" dirty="0" err="1">
                <a:solidFill>
                  <a:schemeClr val="bg1"/>
                </a:solidFill>
              </a:rPr>
              <a:t>Цикоза</a:t>
            </a:r>
            <a:r>
              <a:rPr lang="ru-RU" sz="2800" dirty="0">
                <a:solidFill>
                  <a:schemeClr val="bg1"/>
                </a:solidFill>
              </a:rPr>
              <a:t> методическое пособие в 3-х частях к курсу «Методы программирования»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50974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/>
              <a:t>Кормен</a:t>
            </a:r>
            <a:r>
              <a:rPr lang="ru-RU" sz="2800" dirty="0"/>
              <a:t> и ещё три автора «Алгоритмы: построение и анализ», любое издание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/>
              <a:t>Макконелл</a:t>
            </a:r>
            <a:r>
              <a:rPr lang="ru-RU" sz="2800" dirty="0"/>
              <a:t> «Совершенный код», любое издание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Чурина, </a:t>
            </a:r>
            <a:r>
              <a:rPr lang="ru-RU" sz="2800" dirty="0" err="1">
                <a:solidFill>
                  <a:schemeClr val="bg1"/>
                </a:solidFill>
              </a:rPr>
              <a:t>Цикоза</a:t>
            </a:r>
            <a:r>
              <a:rPr lang="ru-RU" sz="2800" dirty="0">
                <a:solidFill>
                  <a:schemeClr val="bg1"/>
                </a:solidFill>
              </a:rPr>
              <a:t> методическое пособие в 3-х частях к курсу «Методы программирования»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391974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/>
              <a:t>Кормен</a:t>
            </a:r>
            <a:r>
              <a:rPr lang="ru-RU" sz="2800" dirty="0"/>
              <a:t> и ещё три автора «Алгоритмы: построение и анализ», любое издание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/>
              <a:t>Макконелл</a:t>
            </a:r>
            <a:r>
              <a:rPr lang="ru-RU" sz="2800" dirty="0"/>
              <a:t> «Совершенный код», любое издание</a:t>
            </a:r>
          </a:p>
          <a:p>
            <a:endParaRPr lang="ru-RU" sz="2800" dirty="0"/>
          </a:p>
          <a:p>
            <a:r>
              <a:rPr lang="ru-RU" sz="2800" dirty="0"/>
              <a:t>Чурина, </a:t>
            </a:r>
            <a:r>
              <a:rPr lang="ru-RU" sz="2800" dirty="0" err="1"/>
              <a:t>Цикоза</a:t>
            </a:r>
            <a:r>
              <a:rPr lang="ru-RU" sz="2800" dirty="0"/>
              <a:t> методическое пособие в 3-х частях к курсу «Методы программирования»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207786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/>
              <a:t>Кормен</a:t>
            </a:r>
            <a:r>
              <a:rPr lang="ru-RU" sz="2800" dirty="0"/>
              <a:t> и ещё три автора «Алгоритмы: построение и анализ», любое издание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/>
              <a:t>Макконелл</a:t>
            </a:r>
            <a:r>
              <a:rPr lang="ru-RU" sz="2800" dirty="0"/>
              <a:t> «Совершенный код», любое издание</a:t>
            </a:r>
          </a:p>
          <a:p>
            <a:endParaRPr lang="ru-RU" sz="2800" dirty="0"/>
          </a:p>
          <a:p>
            <a:r>
              <a:rPr lang="ru-RU" sz="2800" dirty="0"/>
              <a:t>Чурина, </a:t>
            </a:r>
            <a:r>
              <a:rPr lang="ru-RU" sz="2800" dirty="0" err="1"/>
              <a:t>Цикоза</a:t>
            </a:r>
            <a:r>
              <a:rPr lang="ru-RU" sz="2800" dirty="0"/>
              <a:t> методическое пособие в 3-х частях к курсу «Методы программирования»</a:t>
            </a:r>
          </a:p>
          <a:p>
            <a:endParaRPr lang="ru-RU" sz="2800" dirty="0"/>
          </a:p>
          <a:p>
            <a:r>
              <a:rPr lang="ru-RU" sz="2800" dirty="0"/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126855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Понятие программы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Программа – это размещённые в оперативной памяти компьютера данные и машинные инструкции, исполняемые процессором для достижения некоторой цели</a:t>
            </a:r>
          </a:p>
        </p:txBody>
      </p:sp>
    </p:spTree>
    <p:extLst>
      <p:ext uri="{BB962C8B-B14F-4D97-AF65-F5344CB8AC3E}">
        <p14:creationId xmlns:p14="http://schemas.microsoft.com/office/powerpoint/2010/main" val="3577382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Понятие программы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– это размещённые в оперативной памяти компьютера данные и машинные инструкции, исполняемые процессором для достижения некоторой цели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Накопление требований, работа с заказчиком</a:t>
            </a:r>
          </a:p>
          <a:p>
            <a:r>
              <a:rPr lang="ru-RU" dirty="0">
                <a:solidFill>
                  <a:schemeClr val="bg1"/>
                </a:solidFill>
              </a:rPr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документирование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Написание исходного кода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Компиляция, линковка, контроль версий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Отладка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>
                <a:solidFill>
                  <a:schemeClr val="bg1"/>
                </a:solidFill>
              </a:rPr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документирование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Написание исходного кода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Компиляция, линковка, контроль версий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Отладка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3361450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документирование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Написание исходного кода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Компиляция, линковка, контроль версий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Отладка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56590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  <a:p>
            <a:r>
              <a:rPr lang="ru-RU" dirty="0"/>
              <a:t>Понятие программы</a:t>
            </a:r>
          </a:p>
          <a:p>
            <a:r>
              <a:rPr lang="ru-RU" dirty="0"/>
              <a:t>Понятие разработки программы</a:t>
            </a:r>
          </a:p>
          <a:p>
            <a:pPr lvl="1"/>
            <a:r>
              <a:rPr lang="ru-RU" dirty="0"/>
              <a:t>Основные этапы</a:t>
            </a:r>
          </a:p>
          <a:p>
            <a:pPr lvl="1"/>
            <a:r>
              <a:rPr lang="ru-RU" dirty="0"/>
              <a:t>Инструменты разработки</a:t>
            </a:r>
            <a:endParaRPr lang="en-US" dirty="0"/>
          </a:p>
          <a:p>
            <a:r>
              <a:rPr lang="ru-RU" dirty="0"/>
              <a:t>Выполнение лабораторных работ на </a:t>
            </a:r>
            <a:r>
              <a:rPr lang="en-US" dirty="0"/>
              <a:t>gitlab.ccfit.nsu.ru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документирование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Написание исходного кода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Компиляция, линковка, контроль версий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Отладка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886959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документирование</a:t>
            </a:r>
          </a:p>
          <a:p>
            <a:r>
              <a:rPr lang="ru-RU" dirty="0"/>
              <a:t>Разработка</a:t>
            </a:r>
          </a:p>
          <a:p>
            <a:pPr lvl="1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Компиляция, линковка, контроль версий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501471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документирование</a:t>
            </a:r>
          </a:p>
          <a:p>
            <a:r>
              <a:rPr lang="ru-RU" dirty="0"/>
              <a:t>Разработка</a:t>
            </a:r>
          </a:p>
          <a:p>
            <a:pPr lvl="1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Компиляция, линковка, контроль версий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Тестирование</a:t>
            </a:r>
          </a:p>
          <a:p>
            <a:r>
              <a:rPr lang="ru-RU" dirty="0"/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72977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документирование</a:t>
            </a:r>
          </a:p>
          <a:p>
            <a:r>
              <a:rPr lang="ru-RU" dirty="0"/>
              <a:t>Разработка</a:t>
            </a:r>
          </a:p>
          <a:p>
            <a:pPr lvl="1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Компиляция, линковка, контроль версий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Тестирование</a:t>
            </a:r>
          </a:p>
          <a:p>
            <a:r>
              <a:rPr lang="ru-RU" dirty="0"/>
              <a:t>Сдача в эксплуатацию (релиз)</a:t>
            </a:r>
          </a:p>
          <a:p>
            <a:r>
              <a:rPr lang="ru-RU" dirty="0"/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789102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Накопление требований, работа с заказчиком</a:t>
            </a:r>
          </a:p>
          <a:p>
            <a:r>
              <a:rPr lang="ru-RU" dirty="0">
                <a:solidFill>
                  <a:schemeClr val="bg1"/>
                </a:solidFill>
              </a:rPr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документирование</a:t>
            </a:r>
          </a:p>
          <a:p>
            <a:r>
              <a:rPr lang="ru-RU" dirty="0"/>
              <a:t>Разработка</a:t>
            </a:r>
          </a:p>
          <a:p>
            <a:pPr lvl="1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Компиляция, линковка, контроль версий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4042459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Выбор языка программирования</a:t>
            </a: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Следование стандарту языка</a:t>
            </a: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Использование методик разработки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>
                <a:solidFill>
                  <a:schemeClr val="bg1"/>
                </a:solidFill>
              </a:rPr>
              <a:t>Оформление кода 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>
                <a:solidFill>
                  <a:schemeClr val="bg1"/>
                </a:solidFill>
              </a:rPr>
              <a:t>Следование стандарту языка</a:t>
            </a: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Использование методик разработки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>
                <a:solidFill>
                  <a:schemeClr val="bg1"/>
                </a:solidFill>
              </a:rPr>
              <a:t>Оформление кода 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55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>
                <a:solidFill>
                  <a:schemeClr val="bg1"/>
                </a:solidFill>
              </a:rPr>
              <a:t>Использование методик разработки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>
                <a:solidFill>
                  <a:schemeClr val="bg1"/>
                </a:solidFill>
              </a:rPr>
              <a:t>Оформление кода 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288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>
                <a:solidFill>
                  <a:schemeClr val="bg1"/>
                </a:solidFill>
              </a:rPr>
              <a:t>Оформление кода 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16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2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8" name="Content Placeholder 7" descr="Two men sitting in chairs&#10;&#10;Description automatically generated">
            <a:extLst>
              <a:ext uri="{FF2B5EF4-FFF2-40B4-BE49-F238E27FC236}">
                <a16:creationId xmlns:a16="http://schemas.microsoft.com/office/drawing/2014/main" id="{DA2CD5C0-1A5F-577A-99B3-A6D2747DEE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2" r="22183"/>
          <a:stretch/>
        </p:blipFill>
        <p:spPr>
          <a:xfrm>
            <a:off x="1055439" y="1600201"/>
            <a:ext cx="4520525" cy="4525963"/>
          </a:xfr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/>
              <a:t>Повышение «связности» и снижение «зацепления»</a:t>
            </a:r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/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882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/>
              <a:t>Повышение «связности» и снижение «зацепления»</a:t>
            </a:r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/>
          </a:p>
          <a:p>
            <a:r>
              <a:rPr lang="ru-RU" sz="3500" dirty="0"/>
              <a:t>Типовые решения типовых задач</a:t>
            </a:r>
          </a:p>
          <a:p>
            <a:pPr lvl="1"/>
            <a:endParaRPr lang="ru-RU" sz="3100" dirty="0"/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87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/>
              <a:t>Повышение «связности» и снижение «зацепления»</a:t>
            </a:r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/>
          </a:p>
          <a:p>
            <a:r>
              <a:rPr lang="ru-RU" sz="3500" dirty="0"/>
              <a:t>Типовые решения типовых задач</a:t>
            </a:r>
          </a:p>
          <a:p>
            <a:pPr lvl="1"/>
            <a:endParaRPr lang="ru-RU" sz="3100" dirty="0"/>
          </a:p>
          <a:p>
            <a:r>
              <a:rPr lang="ru-RU" sz="3500" dirty="0" err="1"/>
              <a:t>Ревью</a:t>
            </a:r>
            <a:r>
              <a:rPr lang="ru-RU" sz="3500" dirty="0"/>
              <a:t> правок</a:t>
            </a:r>
          </a:p>
          <a:p>
            <a:pPr lvl="1"/>
            <a:endParaRPr lang="ru-RU" sz="3100" dirty="0"/>
          </a:p>
          <a:p>
            <a:r>
              <a:rPr lang="ru-RU" sz="3500" dirty="0">
                <a:solidFill>
                  <a:schemeClr val="bg1"/>
                </a:solidFill>
              </a:rPr>
              <a:t>Рефакторинг</a:t>
            </a:r>
          </a:p>
        </p:txBody>
      </p:sp>
    </p:spTree>
    <p:extLst>
      <p:ext uri="{BB962C8B-B14F-4D97-AF65-F5344CB8AC3E}">
        <p14:creationId xmlns:p14="http://schemas.microsoft.com/office/powerpoint/2010/main" val="1235594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/>
              <a:t>Повышение «связности» и снижение «зацепления»</a:t>
            </a:r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/>
          </a:p>
          <a:p>
            <a:r>
              <a:rPr lang="ru-RU" sz="3500" dirty="0"/>
              <a:t>Типовые решения типовых задач</a:t>
            </a:r>
          </a:p>
          <a:p>
            <a:pPr lvl="1"/>
            <a:endParaRPr lang="ru-RU" sz="3100" dirty="0"/>
          </a:p>
          <a:p>
            <a:r>
              <a:rPr lang="ru-RU" sz="3500" dirty="0" err="1"/>
              <a:t>Ревью</a:t>
            </a:r>
            <a:r>
              <a:rPr lang="ru-RU" sz="3500" dirty="0"/>
              <a:t> правок</a:t>
            </a:r>
            <a:endParaRPr lang="ru-RU" dirty="0"/>
          </a:p>
          <a:p>
            <a:pPr lvl="1"/>
            <a:endParaRPr lang="ru-RU" sz="3100" dirty="0"/>
          </a:p>
          <a:p>
            <a:r>
              <a:rPr lang="ru-RU" sz="3500" dirty="0"/>
              <a:t>Рефакторинг</a:t>
            </a:r>
          </a:p>
        </p:txBody>
      </p:sp>
    </p:spTree>
    <p:extLst>
      <p:ext uri="{BB962C8B-B14F-4D97-AF65-F5344CB8AC3E}">
        <p14:creationId xmlns:p14="http://schemas.microsoft.com/office/powerpoint/2010/main" val="1773498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Отладка – это достижение работоспособности программы, устранение грубых ошибок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Методы отладки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Трассировка работы программы с помощью отладочной печати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Пошаговое исполнение программы с помощью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662558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Отладка – это достижение работоспособности программы, устранение грубых ошибок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Методы отладки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Трассировка работы программы с помощью отладочной печати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Пошаговое исполнение программы с помощью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2453568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Отладка – это достижение работоспособности программы, устранение грубых ошибок</a:t>
            </a:r>
          </a:p>
          <a:p>
            <a:endParaRPr lang="ru-RU" dirty="0"/>
          </a:p>
          <a:p>
            <a:r>
              <a:rPr lang="ru-RU" dirty="0"/>
              <a:t>Методы отладки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Трассировка работы программы с помощью отладочной печати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Пошаговое исполнение программы с помощью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3007804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Отладка – это достижение работоспособности программы, устранение грубых ошибок</a:t>
            </a:r>
          </a:p>
          <a:p>
            <a:endParaRPr lang="ru-RU" dirty="0"/>
          </a:p>
          <a:p>
            <a:r>
              <a:rPr lang="ru-RU" dirty="0"/>
              <a:t>Методы отладки</a:t>
            </a:r>
          </a:p>
          <a:p>
            <a:pPr lvl="1"/>
            <a:r>
              <a:rPr lang="ru-RU" dirty="0"/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/>
              <a:t>Трассировка работы программы с помощью отладочной печати</a:t>
            </a:r>
          </a:p>
          <a:p>
            <a:pPr lvl="1"/>
            <a:r>
              <a:rPr lang="ru-RU" dirty="0"/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/>
              <a:t>Пошаговое исполнение программы с помощью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2722614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компиляции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загрузки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работы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используемой памяти (данных на диске)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исходного кода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исполняемого кода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Компилятор и линкер умеют «оптимизировать»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Сохраняют корректность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менять некорректную программу неожиданным образом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</a:t>
            </a:r>
            <a:r>
              <a:rPr lang="ru-RU" i="1" dirty="0">
                <a:solidFill>
                  <a:schemeClr val="bg1"/>
                </a:solidFill>
              </a:rPr>
              <a:t>ухудшать </a:t>
            </a:r>
            <a:r>
              <a:rPr lang="ru-RU" dirty="0">
                <a:solidFill>
                  <a:schemeClr val="bg1"/>
                </a:solidFill>
              </a:rPr>
              <a:t>количественные характеристики программы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89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компиляции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загрузки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работы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используемой памяти (данных на диске)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исходного кода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исполняемого кода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72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383B3D-6268-E665-A588-300021D5E9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0EBB20-50EC-7702-8ED0-A23E3F393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12" y="1954214"/>
            <a:ext cx="91725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79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/>
              <a:t>Время компиляции</a:t>
            </a:r>
          </a:p>
          <a:p>
            <a:pPr lvl="1"/>
            <a:r>
              <a:rPr lang="ru-RU" dirty="0"/>
              <a:t>Время загрузки</a:t>
            </a:r>
          </a:p>
          <a:p>
            <a:pPr lvl="1"/>
            <a:r>
              <a:rPr lang="ru-RU" dirty="0"/>
              <a:t>Время работы</a:t>
            </a:r>
          </a:p>
          <a:p>
            <a:pPr lvl="1"/>
            <a:r>
              <a:rPr lang="ru-RU" dirty="0"/>
              <a:t>Размер используемой памяти (данных на диске)</a:t>
            </a:r>
          </a:p>
          <a:p>
            <a:pPr lvl="1"/>
            <a:r>
              <a:rPr lang="ru-RU" dirty="0"/>
              <a:t>Размер исходного кода</a:t>
            </a:r>
          </a:p>
          <a:p>
            <a:pPr lvl="1"/>
            <a:r>
              <a:rPr lang="ru-RU" dirty="0"/>
              <a:t>Размер исполняемого кода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281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/>
              <a:t>Время компиляции</a:t>
            </a:r>
          </a:p>
          <a:p>
            <a:pPr lvl="1"/>
            <a:r>
              <a:rPr lang="ru-RU" dirty="0"/>
              <a:t>Время загрузки</a:t>
            </a:r>
          </a:p>
          <a:p>
            <a:pPr lvl="1"/>
            <a:r>
              <a:rPr lang="ru-RU" dirty="0"/>
              <a:t>Время работы</a:t>
            </a:r>
          </a:p>
          <a:p>
            <a:pPr lvl="1"/>
            <a:r>
              <a:rPr lang="ru-RU" dirty="0"/>
              <a:t>Размер используемой памяти (данных на диске)</a:t>
            </a:r>
          </a:p>
          <a:p>
            <a:pPr lvl="1"/>
            <a:r>
              <a:rPr lang="ru-RU" dirty="0"/>
              <a:t>Размер исходного кода</a:t>
            </a:r>
          </a:p>
          <a:p>
            <a:pPr lvl="1"/>
            <a:r>
              <a:rPr lang="ru-RU" dirty="0"/>
              <a:t>Размер исполняемого кода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компиляции/сборке</a:t>
            </a:r>
          </a:p>
          <a:p>
            <a:pPr lvl="1"/>
            <a:r>
              <a:rPr lang="ru-RU" dirty="0"/>
              <a:t>«Ручная»</a:t>
            </a:r>
          </a:p>
          <a:p>
            <a:pPr lvl="1"/>
            <a:r>
              <a:rPr lang="ru-RU" dirty="0"/>
              <a:t>Автоматизированная</a:t>
            </a:r>
          </a:p>
          <a:p>
            <a:pPr lvl="2"/>
            <a:r>
              <a:rPr lang="ru-RU" dirty="0"/>
              <a:t>Инструменты разработки</a:t>
            </a:r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 процессе работы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JIT </a:t>
            </a:r>
            <a:r>
              <a:rPr lang="ru-RU" dirty="0">
                <a:solidFill>
                  <a:schemeClr val="bg1"/>
                </a:solidFill>
              </a:rPr>
              <a:t>и т.п.</a:t>
            </a:r>
          </a:p>
        </p:txBody>
      </p:sp>
    </p:spTree>
    <p:extLst>
      <p:ext uri="{BB962C8B-B14F-4D97-AF65-F5344CB8AC3E}">
        <p14:creationId xmlns:p14="http://schemas.microsoft.com/office/powerpoint/2010/main" val="1143527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/>
              <a:t>Время компиляции</a:t>
            </a:r>
          </a:p>
          <a:p>
            <a:pPr lvl="1"/>
            <a:r>
              <a:rPr lang="ru-RU" dirty="0"/>
              <a:t>Время загрузки</a:t>
            </a:r>
          </a:p>
          <a:p>
            <a:pPr lvl="1"/>
            <a:r>
              <a:rPr lang="ru-RU" dirty="0"/>
              <a:t>Время работы</a:t>
            </a:r>
          </a:p>
          <a:p>
            <a:pPr lvl="1"/>
            <a:r>
              <a:rPr lang="ru-RU" dirty="0"/>
              <a:t>Размер используемой памяти (данных на диске)</a:t>
            </a:r>
          </a:p>
          <a:p>
            <a:pPr lvl="1"/>
            <a:r>
              <a:rPr lang="ru-RU" dirty="0"/>
              <a:t>Размер исходного кода</a:t>
            </a:r>
          </a:p>
          <a:p>
            <a:pPr lvl="1"/>
            <a:r>
              <a:rPr lang="ru-RU" dirty="0"/>
              <a:t>Размер исполняемого кода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компиляции/сборке</a:t>
            </a:r>
          </a:p>
          <a:p>
            <a:pPr lvl="1"/>
            <a:r>
              <a:rPr lang="ru-RU" dirty="0"/>
              <a:t>«Ручная»</a:t>
            </a:r>
          </a:p>
          <a:p>
            <a:pPr lvl="1"/>
            <a:r>
              <a:rPr lang="ru-RU" dirty="0"/>
              <a:t>Автоматизированная</a:t>
            </a:r>
          </a:p>
          <a:p>
            <a:pPr lvl="2"/>
            <a:r>
              <a:rPr lang="ru-RU" dirty="0"/>
              <a:t>Инструменты разработки</a:t>
            </a:r>
          </a:p>
          <a:p>
            <a:pPr lvl="1"/>
            <a:endParaRPr lang="ru-RU" dirty="0"/>
          </a:p>
          <a:p>
            <a:r>
              <a:rPr lang="ru-RU" dirty="0"/>
              <a:t>В процессе работы</a:t>
            </a:r>
          </a:p>
          <a:p>
            <a:pPr lvl="1"/>
            <a:r>
              <a:rPr lang="en-US" dirty="0"/>
              <a:t>JIT </a:t>
            </a:r>
            <a:r>
              <a:rPr lang="ru-RU" dirty="0"/>
              <a:t>и т.п.</a:t>
            </a:r>
          </a:p>
        </p:txBody>
      </p:sp>
    </p:spTree>
    <p:extLst>
      <p:ext uri="{BB962C8B-B14F-4D97-AF65-F5344CB8AC3E}">
        <p14:creationId xmlns:p14="http://schemas.microsoft.com/office/powerpoint/2010/main" val="5071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Тестирование – это обнаружение ошибок, вносимых в программу в процессе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Юнит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Интеграционное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Нагрузочное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Производительности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084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Тестирование – это обнаружение ошибок, вносимых в программу в процессе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Юнит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Интеграционное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Нагрузочное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Производительности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23786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Тестирование – это обнаружение ошибок, вносимых в программу в процессе изменений</a:t>
            </a:r>
          </a:p>
          <a:p>
            <a:pPr lvl="1"/>
            <a:r>
              <a:rPr lang="ru-RU" dirty="0"/>
              <a:t>Юнит</a:t>
            </a:r>
          </a:p>
          <a:p>
            <a:pPr lvl="1"/>
            <a:r>
              <a:rPr lang="ru-RU" dirty="0"/>
              <a:t>Интеграционное</a:t>
            </a:r>
          </a:p>
          <a:p>
            <a:pPr lvl="1"/>
            <a:r>
              <a:rPr lang="ru-RU" dirty="0"/>
              <a:t>Нагрузочное</a:t>
            </a:r>
          </a:p>
          <a:p>
            <a:pPr lvl="1"/>
            <a:r>
              <a:rPr lang="ru-RU" dirty="0"/>
              <a:t>Производительности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2309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компилятор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Формирование </a:t>
            </a:r>
            <a:r>
              <a:rPr lang="ru-RU" i="1" dirty="0">
                <a:solidFill>
                  <a:schemeClr val="bg1"/>
                </a:solidFill>
              </a:rPr>
              <a:t>лексем</a:t>
            </a:r>
            <a:r>
              <a:rPr lang="ru-RU" dirty="0">
                <a:solidFill>
                  <a:schemeClr val="bg1"/>
                </a:solidFill>
              </a:rPr>
              <a:t> (одна из след. лекций)</a:t>
            </a:r>
            <a:endParaRPr lang="ru-RU" i="1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Синтаксический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Семантический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Генерация объектного кода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исходным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единицами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27679680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компилятор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Формирование </a:t>
            </a:r>
            <a:r>
              <a:rPr lang="ru-RU" i="1" dirty="0">
                <a:solidFill>
                  <a:schemeClr val="bg1"/>
                </a:solidFill>
              </a:rPr>
              <a:t>лексем</a:t>
            </a:r>
            <a:r>
              <a:rPr lang="ru-RU" dirty="0">
                <a:solidFill>
                  <a:schemeClr val="bg1"/>
                </a:solidFill>
              </a:rPr>
              <a:t> (одна из след. лекций)</a:t>
            </a:r>
            <a:endParaRPr lang="ru-RU" i="1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Синтаксический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Семантический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Генерация объектного кода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исходным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единицами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1618568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компилятор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/>
              <a:t>Формирование </a:t>
            </a:r>
            <a:r>
              <a:rPr lang="ru-RU" i="1" dirty="0"/>
              <a:t>лексем</a:t>
            </a:r>
            <a:r>
              <a:rPr lang="ru-RU" dirty="0"/>
              <a:t> (одна из след. лекций)</a:t>
            </a:r>
            <a:endParaRPr lang="ru-RU" i="1" dirty="0"/>
          </a:p>
          <a:p>
            <a:pPr lvl="1"/>
            <a:r>
              <a:rPr lang="ru-RU" dirty="0"/>
              <a:t>Синтаксический анализ</a:t>
            </a:r>
          </a:p>
          <a:p>
            <a:pPr lvl="1"/>
            <a:r>
              <a:rPr lang="ru-RU" dirty="0"/>
              <a:t>Семантический анализ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Генерация объектного кода</a:t>
            </a:r>
            <a:endParaRPr lang="ru-RU" sz="32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dirty="0">
                <a:solidFill>
                  <a:schemeClr val="bg1"/>
                </a:solidFill>
              </a:rPr>
              <a:t>Файлы с исходным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единицами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34664104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компилятор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/>
              <a:t>Формирование </a:t>
            </a:r>
            <a:r>
              <a:rPr lang="ru-RU" i="1" dirty="0"/>
              <a:t>лексем</a:t>
            </a:r>
            <a:r>
              <a:rPr lang="ru-RU" dirty="0"/>
              <a:t> (одна из след. лекций)</a:t>
            </a:r>
            <a:endParaRPr lang="ru-RU" i="1" dirty="0"/>
          </a:p>
          <a:p>
            <a:pPr lvl="1"/>
            <a:r>
              <a:rPr lang="ru-RU" dirty="0"/>
              <a:t>Синтаксический анализ</a:t>
            </a:r>
          </a:p>
          <a:p>
            <a:pPr lvl="1"/>
            <a:r>
              <a:rPr lang="ru-RU" dirty="0"/>
              <a:t>Семантический анализ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Генерация объектного кода</a:t>
            </a:r>
            <a:endParaRPr lang="ru-RU" sz="32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dirty="0"/>
              <a:t>Файлы с исходным кодом называются </a:t>
            </a:r>
            <a:r>
              <a:rPr lang="ru-RU" i="1" dirty="0"/>
              <a:t>единицами компиляции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15330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</a:t>
            </a:r>
            <a:endParaRPr lang="en-US" sz="2400" dirty="0"/>
          </a:p>
          <a:p>
            <a:pPr lvl="1"/>
            <a:r>
              <a:rPr lang="en-US" sz="2000" dirty="0"/>
              <a:t>https://www.nsu.ru/n/information-technologies-department/education_fit/programs/OOP/09-03-01/piikn/rabochie-programmy/09.03.01_PIiKN_B1.B.4.pdf</a:t>
            </a:r>
            <a:endParaRPr lang="ru-RU" sz="2000" dirty="0"/>
          </a:p>
          <a:p>
            <a:pPr lvl="1"/>
            <a:endParaRPr lang="ru-RU" sz="2000" dirty="0"/>
          </a:p>
          <a:p>
            <a:endParaRPr lang="en-US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6131E0F-15DE-B1A9-17A5-CE30CC065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116632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199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компилятор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/>
              <a:t>Формирование </a:t>
            </a:r>
            <a:r>
              <a:rPr lang="ru-RU" i="1" dirty="0"/>
              <a:t>лексем</a:t>
            </a:r>
            <a:r>
              <a:rPr lang="ru-RU" dirty="0"/>
              <a:t> (одна из след. лекций)</a:t>
            </a:r>
            <a:endParaRPr lang="ru-RU" i="1" dirty="0"/>
          </a:p>
          <a:p>
            <a:pPr lvl="1"/>
            <a:r>
              <a:rPr lang="ru-RU" dirty="0"/>
              <a:t>Синтаксический анализ</a:t>
            </a:r>
          </a:p>
          <a:p>
            <a:pPr lvl="1"/>
            <a:r>
              <a:rPr lang="ru-RU" dirty="0"/>
              <a:t>Семантический анализ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Генерация объектного кода</a:t>
            </a:r>
            <a:endParaRPr lang="ru-RU" sz="32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dirty="0"/>
              <a:t>Файлы с исходным кодом называются </a:t>
            </a:r>
            <a:r>
              <a:rPr lang="ru-RU" i="1" dirty="0"/>
              <a:t>единицами компиляции</a:t>
            </a:r>
          </a:p>
          <a:p>
            <a:endParaRPr lang="ru-RU" dirty="0"/>
          </a:p>
          <a:p>
            <a:r>
              <a:rPr lang="ru-RU" dirty="0"/>
              <a:t>Файлы с объектным кодом называются </a:t>
            </a:r>
            <a:r>
              <a:rPr lang="ru-RU" i="1" dirty="0"/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7071044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Сборка – это создание </a:t>
            </a:r>
            <a:r>
              <a:rPr lang="ru-RU" sz="4000" i="1" dirty="0">
                <a:solidFill>
                  <a:schemeClr val="bg1"/>
                </a:solidFill>
              </a:rPr>
              <a:t>библиотеки</a:t>
            </a:r>
            <a:r>
              <a:rPr lang="ru-RU" sz="4000" dirty="0">
                <a:solidFill>
                  <a:schemeClr val="bg1"/>
                </a:solidFill>
              </a:rPr>
              <a:t> или исполняемого файла из объектных файлов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«линковка»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«компоновка»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Статическая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Архив объектных файлов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861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«линковка»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«компоновка»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Статическая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Архив объектных файлов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455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/>
              <a:t>Она же «линковка»</a:t>
            </a:r>
          </a:p>
          <a:p>
            <a:pPr lvl="1"/>
            <a:r>
              <a:rPr lang="ru-RU" sz="3600" dirty="0"/>
              <a:t>Она же «компоновка»</a:t>
            </a:r>
          </a:p>
          <a:p>
            <a:endParaRPr lang="ru-RU" sz="4000" dirty="0"/>
          </a:p>
          <a:p>
            <a:r>
              <a:rPr lang="ru-RU" sz="4000" dirty="0">
                <a:solidFill>
                  <a:schemeClr val="bg1"/>
                </a:solidFill>
              </a:rPr>
              <a:t>Статическая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Архив объектных файлов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148535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/>
              <a:t>Она же «линковка»</a:t>
            </a:r>
          </a:p>
          <a:p>
            <a:pPr lvl="1"/>
            <a:r>
              <a:rPr lang="ru-RU" sz="3600" dirty="0"/>
              <a:t>Она же «компоновка»</a:t>
            </a:r>
          </a:p>
          <a:p>
            <a:endParaRPr lang="ru-RU" sz="4000" dirty="0"/>
          </a:p>
          <a:p>
            <a:r>
              <a:rPr lang="ru-RU" sz="4000" dirty="0"/>
              <a:t>Статическая библиотека</a:t>
            </a:r>
          </a:p>
          <a:p>
            <a:pPr lvl="1"/>
            <a:r>
              <a:rPr lang="ru-RU" sz="3600" dirty="0"/>
              <a:t>Архив объектных файлов</a:t>
            </a:r>
          </a:p>
          <a:p>
            <a:endParaRPr lang="ru-RU" sz="4000" dirty="0"/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18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/>
              <a:t>Она же «линковка»</a:t>
            </a:r>
          </a:p>
          <a:p>
            <a:pPr lvl="1"/>
            <a:r>
              <a:rPr lang="ru-RU" sz="3600" dirty="0"/>
              <a:t>Она же «компоновка»</a:t>
            </a:r>
          </a:p>
          <a:p>
            <a:endParaRPr lang="ru-RU" sz="4000" dirty="0"/>
          </a:p>
          <a:p>
            <a:r>
              <a:rPr lang="ru-RU" sz="4000" dirty="0"/>
              <a:t>Статическая библиотека</a:t>
            </a:r>
          </a:p>
          <a:p>
            <a:pPr lvl="1"/>
            <a:r>
              <a:rPr lang="ru-RU" sz="3600" dirty="0"/>
              <a:t>Архив объектных файлов</a:t>
            </a:r>
          </a:p>
          <a:p>
            <a:endParaRPr lang="ru-RU" sz="4000" dirty="0"/>
          </a:p>
          <a:p>
            <a:r>
              <a:rPr lang="ru-RU" sz="4000" dirty="0"/>
              <a:t>Динамическая библиотека</a:t>
            </a:r>
          </a:p>
          <a:p>
            <a:pPr lvl="1"/>
            <a:r>
              <a:rPr lang="ru-RU" sz="3600" dirty="0"/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187518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Компиляция и сборка</a:t>
            </a:r>
          </a:p>
        </p:txBody>
      </p:sp>
      <p:sp>
        <p:nvSpPr>
          <p:cNvPr id="65" name="Content Placeholder 6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 – компилятор</a:t>
            </a:r>
          </a:p>
          <a:p>
            <a:r>
              <a:rPr lang="ru-RU" sz="2400" dirty="0"/>
              <a:t>Л –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6" name="Oval 5"/>
          <p:cNvSpPr/>
          <p:nvPr/>
        </p:nvSpPr>
        <p:spPr>
          <a:xfrm>
            <a:off x="7906454" y="33463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</a:t>
            </a:r>
          </a:p>
        </p:txBody>
      </p:sp>
      <p:sp>
        <p:nvSpPr>
          <p:cNvPr id="8" name="Oval 7"/>
          <p:cNvSpPr/>
          <p:nvPr/>
        </p:nvSpPr>
        <p:spPr>
          <a:xfrm>
            <a:off x="4295119" y="3339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20336" y="3339129"/>
            <a:ext cx="172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Исполняемый файл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20336" y="1988840"/>
            <a:ext cx="172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Динамическая библиотека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120336" y="4665795"/>
            <a:ext cx="172819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Статическая библиотека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1505" y="3342174"/>
            <a:ext cx="14732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Объектный код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015672" y="1988840"/>
            <a:ext cx="14732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Свой исходный код</a:t>
            </a:r>
          </a:p>
        </p:txBody>
      </p:sp>
      <p:cxnSp>
        <p:nvCxnSpPr>
          <p:cNvPr id="15" name="Elbow Connector 14"/>
          <p:cNvCxnSpPr>
            <a:stCxn id="13" idx="2"/>
            <a:endCxn id="8" idx="0"/>
          </p:cNvCxnSpPr>
          <p:nvPr/>
        </p:nvCxnSpPr>
        <p:spPr>
          <a:xfrm flipH="1">
            <a:off x="4752319" y="2903240"/>
            <a:ext cx="1" cy="4358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4"/>
          <p:cNvCxnSpPr>
            <a:stCxn id="8" idx="6"/>
            <a:endCxn id="12" idx="1"/>
          </p:cNvCxnSpPr>
          <p:nvPr/>
        </p:nvCxnSpPr>
        <p:spPr>
          <a:xfrm>
            <a:off x="5209519" y="3796329"/>
            <a:ext cx="631986" cy="30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4"/>
          <p:cNvCxnSpPr>
            <a:stCxn id="6" idx="4"/>
            <a:endCxn id="11" idx="1"/>
          </p:cNvCxnSpPr>
          <p:nvPr/>
        </p:nvCxnSpPr>
        <p:spPr>
          <a:xfrm>
            <a:off x="8363654" y="4260760"/>
            <a:ext cx="756682" cy="8622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4"/>
          <p:cNvCxnSpPr>
            <a:stCxn id="12" idx="3"/>
            <a:endCxn id="6" idx="2"/>
          </p:cNvCxnSpPr>
          <p:nvPr/>
        </p:nvCxnSpPr>
        <p:spPr>
          <a:xfrm>
            <a:off x="7314800" y="3799374"/>
            <a:ext cx="591654" cy="41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11" idx="0"/>
            <a:endCxn id="6" idx="5"/>
          </p:cNvCxnSpPr>
          <p:nvPr/>
        </p:nvCxnSpPr>
        <p:spPr>
          <a:xfrm flipH="1" flipV="1">
            <a:off x="8686943" y="4126849"/>
            <a:ext cx="1297489" cy="5389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4"/>
          <p:cNvCxnSpPr>
            <a:stCxn id="6" idx="6"/>
            <a:endCxn id="9" idx="1"/>
          </p:cNvCxnSpPr>
          <p:nvPr/>
        </p:nvCxnSpPr>
        <p:spPr>
          <a:xfrm flipV="1">
            <a:off x="8820854" y="3796329"/>
            <a:ext cx="299482" cy="72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4"/>
          <p:cNvCxnSpPr>
            <a:stCxn id="6" idx="7"/>
            <a:endCxn id="10" idx="2"/>
          </p:cNvCxnSpPr>
          <p:nvPr/>
        </p:nvCxnSpPr>
        <p:spPr>
          <a:xfrm flipV="1">
            <a:off x="8686943" y="2903240"/>
            <a:ext cx="1297489" cy="5770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4015672" y="4665795"/>
            <a:ext cx="14732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Чужой исходный код</a:t>
            </a:r>
            <a:endParaRPr lang="ru-RU" sz="2000" i="1" dirty="0"/>
          </a:p>
        </p:txBody>
      </p:sp>
      <p:cxnSp>
        <p:nvCxnSpPr>
          <p:cNvPr id="73" name="Elbow Connector 14"/>
          <p:cNvCxnSpPr>
            <a:stCxn id="71" idx="0"/>
            <a:endCxn id="8" idx="4"/>
          </p:cNvCxnSpPr>
          <p:nvPr/>
        </p:nvCxnSpPr>
        <p:spPr>
          <a:xfrm flipH="1" flipV="1">
            <a:off x="4752319" y="4253529"/>
            <a:ext cx="1" cy="4122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1"/>
            <a:endCxn id="6" idx="0"/>
          </p:cNvCxnSpPr>
          <p:nvPr/>
        </p:nvCxnSpPr>
        <p:spPr>
          <a:xfrm flipH="1">
            <a:off x="8363654" y="2446040"/>
            <a:ext cx="756682" cy="9003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993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система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изменения в файле Ф1 нарушают логику работы кода в файле Ф2, то Ф2 </a:t>
            </a:r>
            <a:r>
              <a:rPr lang="ru-RU" sz="2800" i="1" dirty="0">
                <a:solidFill>
                  <a:schemeClr val="bg1"/>
                </a:solidFill>
              </a:rPr>
              <a:t>зависит</a:t>
            </a:r>
            <a:r>
              <a:rPr lang="ru-RU" sz="2800" dirty="0">
                <a:solidFill>
                  <a:schemeClr val="bg1"/>
                </a:solidFill>
              </a:rPr>
              <a:t> от Ф1</a:t>
            </a: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51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система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изменения в файле Ф1 нарушают логику работы кода в файле Ф2, то Ф2 </a:t>
            </a:r>
            <a:r>
              <a:rPr lang="ru-RU" sz="2800" i="1" dirty="0">
                <a:solidFill>
                  <a:schemeClr val="bg1"/>
                </a:solidFill>
              </a:rPr>
              <a:t>зависит</a:t>
            </a:r>
            <a:r>
              <a:rPr lang="ru-RU" sz="2800" dirty="0">
                <a:solidFill>
                  <a:schemeClr val="bg1"/>
                </a:solidFill>
              </a:rPr>
              <a:t> от Ф1</a:t>
            </a: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2765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система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>
                <a:solidFill>
                  <a:schemeClr val="bg1"/>
                </a:solidFill>
              </a:rPr>
              <a:t>Если изменения в файле Ф1 нарушают логику работы кода в файле Ф2, то Ф2 </a:t>
            </a:r>
            <a:r>
              <a:rPr lang="ru-RU" sz="2800" i="1" dirty="0">
                <a:solidFill>
                  <a:schemeClr val="bg1"/>
                </a:solidFill>
              </a:rPr>
              <a:t>зависит</a:t>
            </a:r>
            <a:r>
              <a:rPr lang="ru-RU" sz="2800" dirty="0">
                <a:solidFill>
                  <a:schemeClr val="bg1"/>
                </a:solidFill>
              </a:rPr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5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</a:t>
            </a:r>
            <a:endParaRPr lang="en-US" sz="2400" dirty="0"/>
          </a:p>
          <a:p>
            <a:pPr lvl="1"/>
            <a:r>
              <a:rPr lang="en-US" sz="2000" dirty="0"/>
              <a:t>https://www.nsu.ru/n/information-technologies-department/education_fit/programs/OOP/09-03-01/piikn/rabochie-programmy/09.03.01_PIiKN_B1.B.4.pdf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Лекция + семинар + практика каждую учебную неделю</a:t>
            </a:r>
          </a:p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3583370-58A8-7FE0-59A3-DC4F03543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116632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926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система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/>
              <a:t>Если изменения в файле Ф1 нарушают логику работы кода в файле Ф2, то Ф2 </a:t>
            </a:r>
            <a:r>
              <a:rPr lang="ru-RU" sz="2800" i="1" dirty="0"/>
              <a:t>зависит</a:t>
            </a:r>
            <a:r>
              <a:rPr lang="ru-RU" sz="2800" dirty="0"/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864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система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/>
              <a:t>Если изменения в файле Ф1 нарушают логику работы кода в файле Ф2, то Ф2 </a:t>
            </a:r>
            <a:r>
              <a:rPr lang="ru-RU" sz="2800" i="1" dirty="0"/>
              <a:t>зависит</a:t>
            </a:r>
            <a:r>
              <a:rPr lang="ru-RU" sz="2800" dirty="0"/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Вход</a:t>
            </a:r>
          </a:p>
          <a:p>
            <a:pPr lvl="1"/>
            <a:r>
              <a:rPr lang="ru-RU" dirty="0"/>
              <a:t>описание зависимостей между файлами с исходным кодом</a:t>
            </a:r>
          </a:p>
          <a:p>
            <a:pPr lvl="1"/>
            <a:r>
              <a:rPr lang="ru-RU" dirty="0"/>
              <a:t>файлы с объектным кодом </a:t>
            </a:r>
            <a:r>
              <a:rPr lang="ru-RU" i="1" dirty="0"/>
              <a:t>до</a:t>
            </a:r>
            <a:r>
              <a:rPr lang="ru-RU" dirty="0"/>
              <a:t> изменений</a:t>
            </a:r>
          </a:p>
          <a:p>
            <a:pPr lvl="1"/>
            <a:r>
              <a:rPr lang="ru-RU" dirty="0"/>
              <a:t>исходный код </a:t>
            </a:r>
            <a:r>
              <a:rPr lang="ru-RU" i="1" dirty="0"/>
              <a:t>после</a:t>
            </a:r>
            <a:r>
              <a:rPr lang="ru-RU" dirty="0"/>
              <a:t>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0464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система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/>
              <a:t>Если изменения в файле Ф1 нарушают логику работы кода в файле Ф2, то Ф2 </a:t>
            </a:r>
            <a:r>
              <a:rPr lang="ru-RU" sz="2800" i="1" dirty="0"/>
              <a:t>зависит</a:t>
            </a:r>
            <a:r>
              <a:rPr lang="ru-RU" sz="2800" dirty="0"/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Вход</a:t>
            </a:r>
          </a:p>
          <a:p>
            <a:pPr lvl="1"/>
            <a:r>
              <a:rPr lang="ru-RU" dirty="0"/>
              <a:t>описание зависимостей между файлами с исходным кодом</a:t>
            </a:r>
          </a:p>
          <a:p>
            <a:pPr lvl="1"/>
            <a:r>
              <a:rPr lang="ru-RU" dirty="0"/>
              <a:t>файлы с объектным кодом </a:t>
            </a:r>
            <a:r>
              <a:rPr lang="ru-RU" i="1" dirty="0"/>
              <a:t>до</a:t>
            </a:r>
            <a:r>
              <a:rPr lang="ru-RU" dirty="0"/>
              <a:t> изменений</a:t>
            </a:r>
          </a:p>
          <a:p>
            <a:pPr lvl="1"/>
            <a:r>
              <a:rPr lang="ru-RU" dirty="0"/>
              <a:t>исходный код </a:t>
            </a:r>
            <a:r>
              <a:rPr lang="ru-RU" i="1" dirty="0"/>
              <a:t>после</a:t>
            </a:r>
            <a:r>
              <a:rPr lang="ru-RU" dirty="0"/>
              <a:t> изменений</a:t>
            </a:r>
          </a:p>
          <a:p>
            <a:r>
              <a:rPr lang="ru-RU" dirty="0"/>
              <a:t>Выход</a:t>
            </a:r>
          </a:p>
          <a:p>
            <a:pPr lvl="1"/>
            <a:r>
              <a:rPr lang="ru-RU" dirty="0"/>
              <a:t>файлы с объектным кодом после изменений</a:t>
            </a:r>
          </a:p>
          <a:p>
            <a:pPr lvl="1"/>
            <a:r>
              <a:rPr lang="ru-RU" dirty="0"/>
              <a:t>библиотека или исполняемый файл, построенная из исходного кода после изменений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3209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Инструменты разработки: система контроля версий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Обычно история «ветвится»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с</a:t>
            </a:r>
            <a:br>
              <a:rPr lang="ru-RU" dirty="0"/>
            </a:br>
            <a:r>
              <a:rPr lang="ru-RU" dirty="0"/>
              <a:t>исходным кодом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Разработчики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копии</a:t>
            </a:r>
            <a:br>
              <a:rPr lang="ru-RU" dirty="0"/>
            </a:br>
            <a:r>
              <a:rPr lang="ru-RU" dirty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5735960" y="1417638"/>
            <a:ext cx="6170984" cy="52703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6755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Инструменты разработки: система контроля версий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Обычно история «ветвится»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с</a:t>
            </a:r>
            <a:br>
              <a:rPr lang="ru-RU" dirty="0"/>
            </a:br>
            <a:r>
              <a:rPr lang="ru-RU" dirty="0"/>
              <a:t>исходным кодом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Разработчики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копии</a:t>
            </a:r>
            <a:br>
              <a:rPr lang="ru-RU" dirty="0"/>
            </a:br>
            <a:r>
              <a:rPr lang="ru-RU" dirty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</p:txBody>
      </p:sp>
      <p:sp>
        <p:nvSpPr>
          <p:cNvPr id="31" name="Flowchart: Process 30"/>
          <p:cNvSpPr/>
          <p:nvPr/>
        </p:nvSpPr>
        <p:spPr>
          <a:xfrm>
            <a:off x="5735960" y="1417638"/>
            <a:ext cx="6170984" cy="52703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4814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Инструменты разработки: система контроля версий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/>
              <a:t>Обычно история «ветвится» </a:t>
            </a:r>
          </a:p>
          <a:p>
            <a:pPr lvl="1"/>
            <a:r>
              <a:rPr lang="ru-RU" dirty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с</a:t>
            </a:r>
            <a:br>
              <a:rPr lang="ru-RU" dirty="0"/>
            </a:br>
            <a:r>
              <a:rPr lang="ru-RU" dirty="0"/>
              <a:t>исходным кодом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Разработчики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копии</a:t>
            </a:r>
            <a:br>
              <a:rPr lang="ru-RU" dirty="0"/>
            </a:br>
            <a:r>
              <a:rPr lang="ru-RU" dirty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5735960" y="1417638"/>
            <a:ext cx="6170984" cy="52703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3595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Инструменты разработки: система контроля версий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/>
              <a:t>Обычно история «ветвится» </a:t>
            </a:r>
          </a:p>
          <a:p>
            <a:pPr lvl="1"/>
            <a:r>
              <a:rPr lang="ru-RU" dirty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35055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Инструменты разработки: система контроля версий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/>
              <a:t>Обычно история «ветвится» </a:t>
            </a:r>
          </a:p>
          <a:p>
            <a:pPr lvl="1"/>
            <a:r>
              <a:rPr lang="ru-RU" dirty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0899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Инструменты разработки: система контроля версий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/>
              <a:t>Обычно история «ветвится» </a:t>
            </a:r>
          </a:p>
          <a:p>
            <a:pPr lvl="1"/>
            <a:r>
              <a:rPr lang="ru-RU" dirty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с</a:t>
            </a:r>
            <a:br>
              <a:rPr lang="ru-RU" dirty="0"/>
            </a:br>
            <a:r>
              <a:rPr lang="ru-RU" dirty="0"/>
              <a:t>исходным кодом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Разработчики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копии</a:t>
            </a:r>
            <a:br>
              <a:rPr lang="ru-RU" dirty="0"/>
            </a:br>
            <a:r>
              <a:rPr lang="ru-RU" dirty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</p:txBody>
      </p:sp>
    </p:spTree>
    <p:extLst>
      <p:ext uri="{BB962C8B-B14F-4D97-AF65-F5344CB8AC3E}">
        <p14:creationId xmlns:p14="http://schemas.microsoft.com/office/powerpoint/2010/main" val="30719778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ACAD83-EC9F-BA64-C9A5-02994499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80" y="1600201"/>
            <a:ext cx="10056440" cy="45246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795EE7-DFB1-2982-89FF-B793D025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работы с </a:t>
            </a:r>
            <a:r>
              <a:rPr lang="en-US" dirty="0"/>
              <a:t>gitlab.ccfit.nsu.ru</a:t>
            </a:r>
            <a:endParaRPr lang="ru-RU" dirty="0"/>
          </a:p>
        </p:txBody>
      </p:sp>
      <p:pic>
        <p:nvPicPr>
          <p:cNvPr id="10" name="Content Placeholder 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8A00FA6-6AFD-F1DE-E340-E6DD3C711F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80" y="4362711"/>
            <a:ext cx="1762125" cy="176212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5A641-8567-DC88-8CCB-EDA6925001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72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</a:t>
            </a:r>
            <a:endParaRPr lang="en-US" sz="2400" dirty="0"/>
          </a:p>
          <a:p>
            <a:pPr lvl="1"/>
            <a:r>
              <a:rPr lang="en-US" sz="2000" dirty="0"/>
              <a:t>https://www.nsu.ru/n/information-technologies-department/education_fit/programs/OOP/09-03-01/piikn/rabochie-programmy/09.03.01_PIiKN_B1.B.4.pdf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Лекция + семинар + практика каждую учебную неделю</a:t>
            </a:r>
          </a:p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1й семестр</a:t>
            </a:r>
          </a:p>
          <a:p>
            <a:pPr lvl="1"/>
            <a:r>
              <a:rPr lang="ru-RU" dirty="0"/>
              <a:t>16 учебных недель</a:t>
            </a:r>
            <a:endParaRPr lang="en-US" dirty="0"/>
          </a:p>
          <a:p>
            <a:pPr lvl="1"/>
            <a:r>
              <a:rPr lang="ru-RU" dirty="0"/>
              <a:t>Дифференцированный зачёт</a:t>
            </a:r>
          </a:p>
          <a:p>
            <a:endParaRPr lang="ru-RU" dirty="0"/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21C6CD5-44BC-C224-DA6D-4DFB84777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116632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358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728B-C80F-322C-9124-C3493832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A3124-6638-91A6-52A8-2C0F42E56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49EEF-E6D9-8E82-49AA-C53CEE8C4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418"/>
            <a:ext cx="12192000" cy="640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291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61E7-F777-16F4-FF29-B4FD5455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FB53-AACE-A655-CBC2-5953BCF00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6FE92C-D509-BC08-DFAC-0C9EF0282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683"/>
            <a:ext cx="12192000" cy="66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377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C5E4-A109-CFFC-A588-E45666DE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EA014-BF9D-A154-F96F-AC1C95046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68E09-5EBA-FA87-9F2D-0EBB3D356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71"/>
            <a:ext cx="12179356" cy="3216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71C42B-6759-F0A8-D666-C37AA8E22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6015"/>
            <a:ext cx="12179356" cy="347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795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D98B-B9DD-65A5-B88C-2C816307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831BF-64A6-7968-6A10-101FE8FD5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103FF-5959-FD8C-7772-9BC67A184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1" y="0"/>
            <a:ext cx="1185715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07D25C-1652-23C0-A190-032CCFB665A9}"/>
              </a:ext>
            </a:extLst>
          </p:cNvPr>
          <p:cNvSpPr txBox="1"/>
          <p:nvPr/>
        </p:nvSpPr>
        <p:spPr>
          <a:xfrm>
            <a:off x="5015880" y="159889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solidFill>
                  <a:srgbClr val="FF0000"/>
                </a:solidFill>
              </a:rPr>
              <a:t>Клац-клац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450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B36A-C5CC-424D-B095-C6FA40CF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работы с </a:t>
            </a:r>
            <a:r>
              <a:rPr lang="en-US" dirty="0"/>
              <a:t>gitlab.ccfit.nsu.ru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BBCA4-01F4-4D60-8CE7-2C2EECED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B3D51-D255-4A98-83AC-D8AB68D5FA88}"/>
              </a:ext>
            </a:extLst>
          </p:cNvPr>
          <p:cNvSpPr txBox="1"/>
          <p:nvPr/>
        </p:nvSpPr>
        <p:spPr>
          <a:xfrm rot="16200000">
            <a:off x="9430820" y="3817235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 Архипов И.А. ФИТ НГУ гр. </a:t>
            </a:r>
            <a:r>
              <a:rPr lang="ru-RU"/>
              <a:t>20205</a:t>
            </a:r>
            <a:endParaRPr lang="ru-RU" dirty="0"/>
          </a:p>
        </p:txBody>
      </p:sp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FDA9D164-0E8F-473E-B3E1-4271E3C11156}"/>
              </a:ext>
            </a:extLst>
          </p:cNvPr>
          <p:cNvSpPr/>
          <p:nvPr/>
        </p:nvSpPr>
        <p:spPr>
          <a:xfrm>
            <a:off x="623393" y="4745618"/>
            <a:ext cx="1214125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создать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ветку </a:t>
            </a:r>
            <a:r>
              <a:rPr lang="en-US" sz="1800" dirty="0"/>
              <a:t>lab0</a:t>
            </a:r>
          </a:p>
        </p:txBody>
      </p:sp>
      <p:sp>
        <p:nvSpPr>
          <p:cNvPr id="7" name="Google Shape;65;p14">
            <a:extLst>
              <a:ext uri="{FF2B5EF4-FFF2-40B4-BE49-F238E27FC236}">
                <a16:creationId xmlns:a16="http://schemas.microsoft.com/office/drawing/2014/main" id="{1F1DD1DA-F6AD-42E5-9BD9-D7753F8549D8}"/>
              </a:ext>
            </a:extLst>
          </p:cNvPr>
          <p:cNvSpPr/>
          <p:nvPr/>
        </p:nvSpPr>
        <p:spPr>
          <a:xfrm>
            <a:off x="2235391" y="4745618"/>
            <a:ext cx="1433126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скачать репозиторий</a:t>
            </a:r>
            <a:endParaRPr lang="ru-RU" sz="1800" dirty="0"/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F94EC95B-D5A2-411D-905E-65EDFC7C1BE8}"/>
              </a:ext>
            </a:extLst>
          </p:cNvPr>
          <p:cNvSpPr/>
          <p:nvPr/>
        </p:nvSpPr>
        <p:spPr>
          <a:xfrm>
            <a:off x="4066390" y="4745618"/>
            <a:ext cx="1214125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написать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код</a:t>
            </a:r>
          </a:p>
        </p:txBody>
      </p:sp>
      <p:sp>
        <p:nvSpPr>
          <p:cNvPr id="11" name="Google Shape;69;p14">
            <a:extLst>
              <a:ext uri="{FF2B5EF4-FFF2-40B4-BE49-F238E27FC236}">
                <a16:creationId xmlns:a16="http://schemas.microsoft.com/office/drawing/2014/main" id="{BDD1A40A-2607-48AA-AD39-0AF6E4BF7FD8}"/>
              </a:ext>
            </a:extLst>
          </p:cNvPr>
          <p:cNvSpPr/>
          <p:nvPr/>
        </p:nvSpPr>
        <p:spPr>
          <a:xfrm>
            <a:off x="5678388" y="4745618"/>
            <a:ext cx="1433126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отправить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код на </a:t>
            </a:r>
            <a:r>
              <a:rPr lang="en-US" sz="1800" dirty="0"/>
              <a:t>GitLab</a:t>
            </a:r>
          </a:p>
        </p:txBody>
      </p:sp>
      <p:sp>
        <p:nvSpPr>
          <p:cNvPr id="13" name="Google Shape;71;p14">
            <a:extLst>
              <a:ext uri="{FF2B5EF4-FFF2-40B4-BE49-F238E27FC236}">
                <a16:creationId xmlns:a16="http://schemas.microsoft.com/office/drawing/2014/main" id="{080EA994-2F36-489B-91BF-937805BF5033}"/>
              </a:ext>
            </a:extLst>
          </p:cNvPr>
          <p:cNvSpPr/>
          <p:nvPr/>
        </p:nvSpPr>
        <p:spPr>
          <a:xfrm>
            <a:off x="9469398" y="4745618"/>
            <a:ext cx="1792605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получить замечания от преподавателя</a:t>
            </a:r>
          </a:p>
        </p:txBody>
      </p:sp>
      <p:cxnSp>
        <p:nvCxnSpPr>
          <p:cNvPr id="15" name="Google Shape;73;p14">
            <a:extLst>
              <a:ext uri="{FF2B5EF4-FFF2-40B4-BE49-F238E27FC236}">
                <a16:creationId xmlns:a16="http://schemas.microsoft.com/office/drawing/2014/main" id="{021ABB5F-E310-4054-84E3-DBEEC4A983B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37518" y="5203433"/>
            <a:ext cx="39787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74;p14">
            <a:extLst>
              <a:ext uri="{FF2B5EF4-FFF2-40B4-BE49-F238E27FC236}">
                <a16:creationId xmlns:a16="http://schemas.microsoft.com/office/drawing/2014/main" id="{6ECBDD77-50B2-42CB-963B-94958246282D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668517" y="5203433"/>
            <a:ext cx="397873" cy="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75;p14">
            <a:extLst>
              <a:ext uri="{FF2B5EF4-FFF2-40B4-BE49-F238E27FC236}">
                <a16:creationId xmlns:a16="http://schemas.microsoft.com/office/drawing/2014/main" id="{EBA18844-7D33-4193-BC5C-7E9CF46F40D1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280515" y="5203433"/>
            <a:ext cx="39787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76;p14">
            <a:extLst>
              <a:ext uri="{FF2B5EF4-FFF2-40B4-BE49-F238E27FC236}">
                <a16:creationId xmlns:a16="http://schemas.microsoft.com/office/drawing/2014/main" id="{83665FCF-9886-4584-A324-98A81FD41255}"/>
              </a:ext>
            </a:extLst>
          </p:cNvPr>
          <p:cNvCxnSpPr>
            <a:cxnSpLocks/>
            <a:stCxn id="13" idx="2"/>
            <a:endCxn id="9" idx="2"/>
          </p:cNvCxnSpPr>
          <p:nvPr/>
        </p:nvCxnSpPr>
        <p:spPr>
          <a:xfrm rot="5400000">
            <a:off x="7519577" y="2815124"/>
            <a:ext cx="12700" cy="5692248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77;p14">
            <a:extLst>
              <a:ext uri="{FF2B5EF4-FFF2-40B4-BE49-F238E27FC236}">
                <a16:creationId xmlns:a16="http://schemas.microsoft.com/office/drawing/2014/main" id="{AA869FBC-6079-454A-8795-6A72F0B31343}"/>
              </a:ext>
            </a:extLst>
          </p:cNvPr>
          <p:cNvSpPr/>
          <p:nvPr/>
        </p:nvSpPr>
        <p:spPr>
          <a:xfrm>
            <a:off x="7392144" y="3403233"/>
            <a:ext cx="1853635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получить</a:t>
            </a:r>
            <a:br>
              <a:rPr lang="ru-RU" sz="1800" dirty="0"/>
            </a:br>
            <a:r>
              <a:rPr lang="ru-RU" sz="1800" dirty="0"/>
              <a:t>подтверждение от преподавателя</a:t>
            </a:r>
          </a:p>
        </p:txBody>
      </p:sp>
      <p:sp>
        <p:nvSpPr>
          <p:cNvPr id="21" name="Google Shape;79;p14">
            <a:extLst>
              <a:ext uri="{FF2B5EF4-FFF2-40B4-BE49-F238E27FC236}">
                <a16:creationId xmlns:a16="http://schemas.microsoft.com/office/drawing/2014/main" id="{2B9BA921-148C-48CE-AE8D-5BAA6432A8D3}"/>
              </a:ext>
            </a:extLst>
          </p:cNvPr>
          <p:cNvSpPr/>
          <p:nvPr/>
        </p:nvSpPr>
        <p:spPr>
          <a:xfrm>
            <a:off x="7537892" y="4745618"/>
            <a:ext cx="1562139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сделать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Merge Request</a:t>
            </a:r>
          </a:p>
        </p:txBody>
      </p:sp>
      <p:cxnSp>
        <p:nvCxnSpPr>
          <p:cNvPr id="23" name="Google Shape;81;p14">
            <a:extLst>
              <a:ext uri="{FF2B5EF4-FFF2-40B4-BE49-F238E27FC236}">
                <a16:creationId xmlns:a16="http://schemas.microsoft.com/office/drawing/2014/main" id="{BE3FE66A-9076-4CE9-9584-77ABC5EDBB0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111514" y="5203433"/>
            <a:ext cx="42637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82;p14">
            <a:extLst>
              <a:ext uri="{FF2B5EF4-FFF2-40B4-BE49-F238E27FC236}">
                <a16:creationId xmlns:a16="http://schemas.microsoft.com/office/drawing/2014/main" id="{FD7D9905-A826-438C-B7BB-104055C7D74D}"/>
              </a:ext>
            </a:extLst>
          </p:cNvPr>
          <p:cNvCxnSpPr>
            <a:cxnSpLocks/>
          </p:cNvCxnSpPr>
          <p:nvPr/>
        </p:nvCxnSpPr>
        <p:spPr>
          <a:xfrm>
            <a:off x="8648684" y="2778978"/>
            <a:ext cx="17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83;p14">
            <a:extLst>
              <a:ext uri="{FF2B5EF4-FFF2-40B4-BE49-F238E27FC236}">
                <a16:creationId xmlns:a16="http://schemas.microsoft.com/office/drawing/2014/main" id="{8E1EA5F1-8474-4B03-9ABC-6779B59A445D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V="1">
            <a:off x="8318962" y="4318863"/>
            <a:ext cx="0" cy="4267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84;p14">
            <a:extLst>
              <a:ext uri="{FF2B5EF4-FFF2-40B4-BE49-F238E27FC236}">
                <a16:creationId xmlns:a16="http://schemas.microsoft.com/office/drawing/2014/main" id="{E1646F2A-0B2F-491B-810E-EB89A2A9B6C5}"/>
              </a:ext>
            </a:extLst>
          </p:cNvPr>
          <p:cNvSpPr/>
          <p:nvPr/>
        </p:nvSpPr>
        <p:spPr>
          <a:xfrm>
            <a:off x="7422659" y="2060848"/>
            <a:ext cx="1792605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вы прекрасны!</a:t>
            </a:r>
          </a:p>
        </p:txBody>
      </p:sp>
      <p:cxnSp>
        <p:nvCxnSpPr>
          <p:cNvPr id="28" name="Google Shape;86;p14">
            <a:extLst>
              <a:ext uri="{FF2B5EF4-FFF2-40B4-BE49-F238E27FC236}">
                <a16:creationId xmlns:a16="http://schemas.microsoft.com/office/drawing/2014/main" id="{8725544A-C939-418B-806B-86A3FFE72909}"/>
              </a:ext>
            </a:extLst>
          </p:cNvPr>
          <p:cNvCxnSpPr>
            <a:cxnSpLocks/>
            <a:stCxn id="19" idx="0"/>
            <a:endCxn id="26" idx="2"/>
          </p:cNvCxnSpPr>
          <p:nvPr/>
        </p:nvCxnSpPr>
        <p:spPr>
          <a:xfrm flipV="1">
            <a:off x="8318962" y="2976478"/>
            <a:ext cx="0" cy="4267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81;p14">
            <a:extLst>
              <a:ext uri="{FF2B5EF4-FFF2-40B4-BE49-F238E27FC236}">
                <a16:creationId xmlns:a16="http://schemas.microsoft.com/office/drawing/2014/main" id="{905EE4F6-B9E6-465D-8E48-0041255E6EE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9100032" y="5203433"/>
            <a:ext cx="36936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573200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969E-9DFC-40A2-9103-76FB240F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ветки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A420A-0E98-4304-ADE3-9302E6ED8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ru-RU" dirty="0"/>
              <a:t>На странице репозитория находим кнопку “+”</a:t>
            </a:r>
          </a:p>
          <a:p>
            <a:pPr>
              <a:spcBef>
                <a:spcPts val="1600"/>
              </a:spcBef>
            </a:pPr>
            <a:r>
              <a:rPr lang="ru-RU" dirty="0"/>
              <a:t>Выбираем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branch</a:t>
            </a:r>
            <a:endParaRPr lang="ru-RU" dirty="0"/>
          </a:p>
          <a:p>
            <a:pPr>
              <a:spcBef>
                <a:spcPts val="1600"/>
              </a:spcBef>
            </a:pPr>
            <a:r>
              <a:rPr lang="ru-RU" dirty="0"/>
              <a:t>Набираем название ветки </a:t>
            </a:r>
            <a:r>
              <a:rPr lang="ru-RU" dirty="0" err="1"/>
              <a:t>lab</a:t>
            </a:r>
            <a:r>
              <a:rPr lang="ru-RU" dirty="0"/>
              <a:t>&lt;номер&gt;</a:t>
            </a:r>
          </a:p>
          <a:p>
            <a:pPr lvl="1">
              <a:spcBef>
                <a:spcPts val="1600"/>
              </a:spcBef>
            </a:pPr>
            <a:r>
              <a:rPr lang="ru-RU" dirty="0"/>
              <a:t>например lab0, lab1, ...</a:t>
            </a:r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lang="ru-RU" dirty="0"/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874F-EA55-4D30-9B08-E996454CF5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Google Shape;93;p15">
            <a:extLst>
              <a:ext uri="{FF2B5EF4-FFF2-40B4-BE49-F238E27FC236}">
                <a16:creationId xmlns:a16="http://schemas.microsoft.com/office/drawing/2014/main" id="{75773BE0-14D6-424D-A8D5-6EEF3D242E1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407"/>
          <a:stretch/>
        </p:blipFill>
        <p:spPr>
          <a:xfrm>
            <a:off x="6213895" y="2351080"/>
            <a:ext cx="5138689" cy="30242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1E9BBC-67B1-413D-B199-6849BF7BC478}"/>
              </a:ext>
            </a:extLst>
          </p:cNvPr>
          <p:cNvSpPr txBox="1"/>
          <p:nvPr/>
        </p:nvSpPr>
        <p:spPr>
          <a:xfrm rot="16200000">
            <a:off x="9430820" y="3817235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 Архипов И.А. ФИТ НГУ гр. 20205</a:t>
            </a:r>
          </a:p>
        </p:txBody>
      </p:sp>
    </p:spTree>
    <p:extLst>
      <p:ext uri="{BB962C8B-B14F-4D97-AF65-F5344CB8AC3E}">
        <p14:creationId xmlns:p14="http://schemas.microsoft.com/office/powerpoint/2010/main" val="32419712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969E-9DFC-40A2-9103-76FB240F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Скачивание репозитория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A420A-0E98-4304-ADE3-9302E6ED8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2800" dirty="0"/>
              <a:t>Просто скачать как файл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874F-EA55-4D30-9B08-E996454CF5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" sz="2800" dirty="0"/>
              <a:t>Использовать git client</a:t>
            </a:r>
            <a:r>
              <a:rPr lang="ru" dirty="0"/>
              <a:t>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E9BBC-67B1-413D-B199-6849BF7BC478}"/>
              </a:ext>
            </a:extLst>
          </p:cNvPr>
          <p:cNvSpPr txBox="1"/>
          <p:nvPr/>
        </p:nvSpPr>
        <p:spPr>
          <a:xfrm rot="16200000">
            <a:off x="9430820" y="3817235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 Архипов И.А. ФИТ НГУ гр. 20205</a:t>
            </a:r>
          </a:p>
        </p:txBody>
      </p:sp>
      <p:pic>
        <p:nvPicPr>
          <p:cNvPr id="8" name="Google Shape;100;p16">
            <a:extLst>
              <a:ext uri="{FF2B5EF4-FFF2-40B4-BE49-F238E27FC236}">
                <a16:creationId xmlns:a16="http://schemas.microsoft.com/office/drawing/2014/main" id="{7C3C67EC-F694-4624-880C-D89604D557A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1424" y="2492896"/>
            <a:ext cx="4229100" cy="1038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101;p16">
            <a:extLst>
              <a:ext uri="{FF2B5EF4-FFF2-40B4-BE49-F238E27FC236}">
                <a16:creationId xmlns:a16="http://schemas.microsoft.com/office/drawing/2014/main" id="{A9527251-3F6C-4FF9-9407-D51FEAF5E45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3749" y="3325484"/>
            <a:ext cx="1060975" cy="9455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102;p16">
            <a:extLst>
              <a:ext uri="{FF2B5EF4-FFF2-40B4-BE49-F238E27FC236}">
                <a16:creationId xmlns:a16="http://schemas.microsoft.com/office/drawing/2014/main" id="{21ED9690-D8DE-4954-AF1B-86C5D4C81222}"/>
              </a:ext>
            </a:extLst>
          </p:cNvPr>
          <p:cNvSpPr txBox="1"/>
          <p:nvPr/>
        </p:nvSpPr>
        <p:spPr>
          <a:xfrm>
            <a:off x="2423592" y="4271058"/>
            <a:ext cx="640314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тык</a:t>
            </a:r>
            <a:endParaRPr dirty="0"/>
          </a:p>
        </p:txBody>
      </p:sp>
      <p:sp>
        <p:nvSpPr>
          <p:cNvPr id="11" name="Google Shape;106;p16">
            <a:extLst>
              <a:ext uri="{FF2B5EF4-FFF2-40B4-BE49-F238E27FC236}">
                <a16:creationId xmlns:a16="http://schemas.microsoft.com/office/drawing/2014/main" id="{AD4238A4-1880-4082-AAD5-4B6290B52314}"/>
              </a:ext>
            </a:extLst>
          </p:cNvPr>
          <p:cNvSpPr txBox="1"/>
          <p:nvPr/>
        </p:nvSpPr>
        <p:spPr>
          <a:xfrm>
            <a:off x="581834" y="5087940"/>
            <a:ext cx="5384803" cy="1038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E06666"/>
                </a:solidFill>
              </a:rPr>
              <a:t>Не рекомендуется делать так постоянно. Имеет смысл использовать это для первой лабы, чтобы быстрее разобраться.</a:t>
            </a:r>
            <a:endParaRPr dirty="0">
              <a:solidFill>
                <a:srgbClr val="E06666"/>
              </a:solidFill>
            </a:endParaRPr>
          </a:p>
        </p:txBody>
      </p:sp>
      <p:pic>
        <p:nvPicPr>
          <p:cNvPr id="12" name="Google Shape;104;p16">
            <a:extLst>
              <a:ext uri="{FF2B5EF4-FFF2-40B4-BE49-F238E27FC236}">
                <a16:creationId xmlns:a16="http://schemas.microsoft.com/office/drawing/2014/main" id="{73BCFC2C-EBEF-4DA3-8D64-BCF6D62F95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9470"/>
          <a:stretch/>
        </p:blipFill>
        <p:spPr>
          <a:xfrm>
            <a:off x="6493945" y="2132856"/>
            <a:ext cx="4422782" cy="408589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03EF76-9BF6-459B-BEF3-C3D0E57016C3}"/>
              </a:ext>
            </a:extLst>
          </p:cNvPr>
          <p:cNvSpPr txBox="1"/>
          <p:nvPr/>
        </p:nvSpPr>
        <p:spPr>
          <a:xfrm rot="18766936">
            <a:off x="5743630" y="3765494"/>
            <a:ext cx="498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" sz="2000" b="1" dirty="0">
                <a:hlinkClick r:id="rId4"/>
              </a:rPr>
              <a:t>https://git-scm.com/download/gui/windows</a:t>
            </a:r>
            <a:endParaRPr lang="ru-RU" sz="2000" b="1" dirty="0"/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1D22533D-00D2-C13D-19B1-00C047BBB7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19472"/>
            <a:ext cx="17621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290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969E-9DFC-40A2-9103-76FB240F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Заливка правок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A420A-0E98-4304-ADE3-9302E6ED8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2800" dirty="0"/>
              <a:t>Использовать </a:t>
            </a:r>
            <a:r>
              <a:rPr lang="en-US" sz="2800" dirty="0"/>
              <a:t>Web IDE</a:t>
            </a:r>
          </a:p>
          <a:p>
            <a:pPr lvl="1"/>
            <a:r>
              <a:rPr lang="ru" dirty="0"/>
              <a:t>В интерфейсе Web IDE найти нужный файл, редактировать, в конце нажать “Commit”</a:t>
            </a:r>
            <a:endParaRPr lang="ru-RU" dirty="0"/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874F-EA55-4D30-9B08-E996454CF5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" sz="2800" dirty="0"/>
              <a:t>Использовать git client</a:t>
            </a:r>
            <a:r>
              <a:rPr lang="ru" dirty="0"/>
              <a:t>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E9BBC-67B1-413D-B199-6849BF7BC478}"/>
              </a:ext>
            </a:extLst>
          </p:cNvPr>
          <p:cNvSpPr txBox="1"/>
          <p:nvPr/>
        </p:nvSpPr>
        <p:spPr>
          <a:xfrm rot="16200000">
            <a:off x="9430820" y="3817235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 Архипов И.А. ФИТ НГУ гр. 20205</a:t>
            </a:r>
          </a:p>
        </p:txBody>
      </p:sp>
      <p:pic>
        <p:nvPicPr>
          <p:cNvPr id="12" name="Google Shape;104;p16">
            <a:extLst>
              <a:ext uri="{FF2B5EF4-FFF2-40B4-BE49-F238E27FC236}">
                <a16:creationId xmlns:a16="http://schemas.microsoft.com/office/drawing/2014/main" id="{73BCFC2C-EBEF-4DA3-8D64-BCF6D62F952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9470"/>
          <a:stretch/>
        </p:blipFill>
        <p:spPr>
          <a:xfrm>
            <a:off x="6493945" y="2132856"/>
            <a:ext cx="4422782" cy="408589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03EF76-9BF6-459B-BEF3-C3D0E57016C3}"/>
              </a:ext>
            </a:extLst>
          </p:cNvPr>
          <p:cNvSpPr txBox="1"/>
          <p:nvPr/>
        </p:nvSpPr>
        <p:spPr>
          <a:xfrm rot="18766936">
            <a:off x="5743630" y="3765494"/>
            <a:ext cx="498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" sz="2000" b="1" dirty="0">
                <a:hlinkClick r:id="rId3"/>
              </a:rPr>
              <a:t>https://git-scm.com/download/gui/windows</a:t>
            </a:r>
            <a:endParaRPr lang="ru-RU" sz="2000" b="1" dirty="0"/>
          </a:p>
        </p:txBody>
      </p:sp>
      <p:pic>
        <p:nvPicPr>
          <p:cNvPr id="14" name="Google Shape;114;p17">
            <a:extLst>
              <a:ext uri="{FF2B5EF4-FFF2-40B4-BE49-F238E27FC236}">
                <a16:creationId xmlns:a16="http://schemas.microsoft.com/office/drawing/2014/main" id="{B80BAF9F-4E75-47E9-AEEA-70019BD7C90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0807"/>
          <a:stretch/>
        </p:blipFill>
        <p:spPr>
          <a:xfrm>
            <a:off x="1029723" y="3354720"/>
            <a:ext cx="4229100" cy="822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15;p17">
            <a:extLst>
              <a:ext uri="{FF2B5EF4-FFF2-40B4-BE49-F238E27FC236}">
                <a16:creationId xmlns:a16="http://schemas.microsoft.com/office/drawing/2014/main" id="{E8BBBB0A-9A80-4C82-A2E8-AEEEDBD850EB}"/>
              </a:ext>
            </a:extLst>
          </p:cNvPr>
          <p:cNvCxnSpPr/>
          <p:nvPr/>
        </p:nvCxnSpPr>
        <p:spPr>
          <a:xfrm rot="10800000" flipH="1">
            <a:off x="3033248" y="4007946"/>
            <a:ext cx="134400" cy="7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Google Shape;116;p17">
            <a:extLst>
              <a:ext uri="{FF2B5EF4-FFF2-40B4-BE49-F238E27FC236}">
                <a16:creationId xmlns:a16="http://schemas.microsoft.com/office/drawing/2014/main" id="{55FDEDBC-4849-4163-BC01-0CF13CB86443}"/>
              </a:ext>
            </a:extLst>
          </p:cNvPr>
          <p:cNvSpPr txBox="1"/>
          <p:nvPr/>
        </p:nvSpPr>
        <p:spPr>
          <a:xfrm>
            <a:off x="2674598" y="4605696"/>
            <a:ext cx="5529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тык</a:t>
            </a:r>
            <a:endParaRPr/>
          </a:p>
        </p:txBody>
      </p:sp>
      <p:sp>
        <p:nvSpPr>
          <p:cNvPr id="19" name="Google Shape;106;p16">
            <a:extLst>
              <a:ext uri="{FF2B5EF4-FFF2-40B4-BE49-F238E27FC236}">
                <a16:creationId xmlns:a16="http://schemas.microsoft.com/office/drawing/2014/main" id="{E902ADC1-D401-4B9A-8BB8-E23A329B1210}"/>
              </a:ext>
            </a:extLst>
          </p:cNvPr>
          <p:cNvSpPr txBox="1"/>
          <p:nvPr/>
        </p:nvSpPr>
        <p:spPr>
          <a:xfrm>
            <a:off x="581834" y="5087940"/>
            <a:ext cx="5384803" cy="1038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E06666"/>
                </a:solidFill>
              </a:rPr>
              <a:t>Не рекомендуется делать так постоянно. Имеет смысл использовать это для первой лабы, чтобы быстрее разобраться.</a:t>
            </a:r>
            <a:endParaRPr dirty="0">
              <a:solidFill>
                <a:srgbClr val="E06666"/>
              </a:solidFill>
            </a:endParaRPr>
          </a:p>
        </p:txBody>
      </p:sp>
      <p:pic>
        <p:nvPicPr>
          <p:cNvPr id="4" name="Picture 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83642608-D4EC-5EE0-A726-D5CE9C065B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19472"/>
            <a:ext cx="17621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574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969E-9DFC-40A2-9103-76FB240F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merge request</a:t>
            </a:r>
            <a:r>
              <a:rPr lang="ru-RU" dirty="0"/>
              <a:t>-а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E9BBC-67B1-413D-B199-6849BF7BC478}"/>
              </a:ext>
            </a:extLst>
          </p:cNvPr>
          <p:cNvSpPr txBox="1"/>
          <p:nvPr/>
        </p:nvSpPr>
        <p:spPr>
          <a:xfrm rot="16200000">
            <a:off x="9430820" y="3817235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 Архипов И.А. ФИТ НГУ гр. 20205</a:t>
            </a:r>
          </a:p>
        </p:txBody>
      </p:sp>
      <p:pic>
        <p:nvPicPr>
          <p:cNvPr id="17" name="Google Shape;128;p18">
            <a:extLst>
              <a:ext uri="{FF2B5EF4-FFF2-40B4-BE49-F238E27FC236}">
                <a16:creationId xmlns:a16="http://schemas.microsoft.com/office/drawing/2014/main" id="{59E10B86-5FB5-4257-8A58-853B1453BA3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3645" y="1283420"/>
            <a:ext cx="1661348" cy="5079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29;p18">
            <a:extLst>
              <a:ext uri="{FF2B5EF4-FFF2-40B4-BE49-F238E27FC236}">
                <a16:creationId xmlns:a16="http://schemas.microsoft.com/office/drawing/2014/main" id="{61F3D513-4DF8-4F63-B11C-0A3F4CFCE738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1772706" y="3178238"/>
            <a:ext cx="560400" cy="6051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" name="Google Shape;130;p18">
            <a:extLst>
              <a:ext uri="{FF2B5EF4-FFF2-40B4-BE49-F238E27FC236}">
                <a16:creationId xmlns:a16="http://schemas.microsoft.com/office/drawing/2014/main" id="{6E0892B3-2F95-4B5C-A07F-108AF7762B1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4792"/>
          <a:stretch/>
        </p:blipFill>
        <p:spPr>
          <a:xfrm>
            <a:off x="2424951" y="1283420"/>
            <a:ext cx="7418580" cy="3556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131;p18">
            <a:extLst>
              <a:ext uri="{FF2B5EF4-FFF2-40B4-BE49-F238E27FC236}">
                <a16:creationId xmlns:a16="http://schemas.microsoft.com/office/drawing/2014/main" id="{59E2408E-157B-48F8-B796-A391075A04E2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9120337" y="1615414"/>
            <a:ext cx="1183864" cy="3680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" name="Google Shape;132;p18">
            <a:extLst>
              <a:ext uri="{FF2B5EF4-FFF2-40B4-BE49-F238E27FC236}">
                <a16:creationId xmlns:a16="http://schemas.microsoft.com/office/drawing/2014/main" id="{FD499E4F-23F8-41D0-B0B2-A6D2FEEBC3C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21651"/>
          <a:stretch/>
        </p:blipFill>
        <p:spPr>
          <a:xfrm>
            <a:off x="3359696" y="4974506"/>
            <a:ext cx="3343101" cy="13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133;p18">
            <a:extLst>
              <a:ext uri="{FF2B5EF4-FFF2-40B4-BE49-F238E27FC236}">
                <a16:creationId xmlns:a16="http://schemas.microsoft.com/office/drawing/2014/main" id="{1590D9B6-90D7-4F83-8798-950AC8F43D4A}"/>
              </a:ext>
            </a:extLst>
          </p:cNvPr>
          <p:cNvSpPr txBox="1"/>
          <p:nvPr/>
        </p:nvSpPr>
        <p:spPr>
          <a:xfrm>
            <a:off x="2333106" y="3028838"/>
            <a:ext cx="396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24" name="Google Shape;134;p18">
            <a:extLst>
              <a:ext uri="{FF2B5EF4-FFF2-40B4-BE49-F238E27FC236}">
                <a16:creationId xmlns:a16="http://schemas.microsoft.com/office/drawing/2014/main" id="{CD37292A-1A05-44EE-B32E-20634B5C7267}"/>
              </a:ext>
            </a:extLst>
          </p:cNvPr>
          <p:cNvSpPr txBox="1"/>
          <p:nvPr/>
        </p:nvSpPr>
        <p:spPr>
          <a:xfrm>
            <a:off x="10304201" y="1834044"/>
            <a:ext cx="4482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2</a:t>
            </a:r>
            <a:endParaRPr dirty="0"/>
          </a:p>
        </p:txBody>
      </p:sp>
      <p:sp>
        <p:nvSpPr>
          <p:cNvPr id="25" name="Google Shape;135;p18">
            <a:extLst>
              <a:ext uri="{FF2B5EF4-FFF2-40B4-BE49-F238E27FC236}">
                <a16:creationId xmlns:a16="http://schemas.microsoft.com/office/drawing/2014/main" id="{5EF56114-4E76-4991-838E-E8941D028B8A}"/>
              </a:ext>
            </a:extLst>
          </p:cNvPr>
          <p:cNvSpPr txBox="1"/>
          <p:nvPr/>
        </p:nvSpPr>
        <p:spPr>
          <a:xfrm>
            <a:off x="7464796" y="6135056"/>
            <a:ext cx="396000" cy="2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3</a:t>
            </a:r>
            <a:endParaRPr dirty="0"/>
          </a:p>
        </p:txBody>
      </p:sp>
      <p:cxnSp>
        <p:nvCxnSpPr>
          <p:cNvPr id="26" name="Google Shape;136;p18">
            <a:extLst>
              <a:ext uri="{FF2B5EF4-FFF2-40B4-BE49-F238E27FC236}">
                <a16:creationId xmlns:a16="http://schemas.microsoft.com/office/drawing/2014/main" id="{C344A13B-2B18-4857-966C-9116333C8BA3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6105196" y="5701856"/>
            <a:ext cx="1359600" cy="5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137;p18">
            <a:extLst>
              <a:ext uri="{FF2B5EF4-FFF2-40B4-BE49-F238E27FC236}">
                <a16:creationId xmlns:a16="http://schemas.microsoft.com/office/drawing/2014/main" id="{F6BC213C-F5A0-477C-89B1-5F59D89878A2}"/>
              </a:ext>
            </a:extLst>
          </p:cNvPr>
          <p:cNvCxnSpPr>
            <a:stCxn id="25" idx="1"/>
          </p:cNvCxnSpPr>
          <p:nvPr/>
        </p:nvCxnSpPr>
        <p:spPr>
          <a:xfrm rot="10800000">
            <a:off x="4738096" y="6179756"/>
            <a:ext cx="2726700" cy="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8" name="Google Shape;144;p19">
            <a:extLst>
              <a:ext uri="{FF2B5EF4-FFF2-40B4-BE49-F238E27FC236}">
                <a16:creationId xmlns:a16="http://schemas.microsoft.com/office/drawing/2014/main" id="{0EB053ED-A170-424B-9240-26FD99526C0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31947" y="2984731"/>
            <a:ext cx="1720925" cy="3378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145;p19">
            <a:extLst>
              <a:ext uri="{FF2B5EF4-FFF2-40B4-BE49-F238E27FC236}">
                <a16:creationId xmlns:a16="http://schemas.microsoft.com/office/drawing/2014/main" id="{D644C8DF-C2CE-41E4-AC50-0C24163AE0A0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8524167" y="3327638"/>
            <a:ext cx="956381" cy="11449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146;p19">
            <a:extLst>
              <a:ext uri="{FF2B5EF4-FFF2-40B4-BE49-F238E27FC236}">
                <a16:creationId xmlns:a16="http://schemas.microsoft.com/office/drawing/2014/main" id="{6F1DBD1E-7B8E-4077-B802-98E5B9972FA6}"/>
              </a:ext>
            </a:extLst>
          </p:cNvPr>
          <p:cNvSpPr txBox="1"/>
          <p:nvPr/>
        </p:nvSpPr>
        <p:spPr>
          <a:xfrm>
            <a:off x="8278590" y="4472594"/>
            <a:ext cx="491154" cy="36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374144-2C28-473B-815C-055CF7909976}"/>
              </a:ext>
            </a:extLst>
          </p:cNvPr>
          <p:cNvSpPr/>
          <p:nvPr/>
        </p:nvSpPr>
        <p:spPr>
          <a:xfrm>
            <a:off x="9875156" y="3212975"/>
            <a:ext cx="883108" cy="27699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rgbClr val="C00000"/>
                </a:solidFill>
              </a:rPr>
              <a:t>Преподаватель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rgbClr val="C00000"/>
                </a:solidFill>
              </a:rPr>
              <a:t>вашей группы</a:t>
            </a:r>
            <a:endParaRPr lang="ru-RU" sz="1000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0565FD-B95B-45F6-BFF2-6FA3883E372D}"/>
              </a:ext>
            </a:extLst>
          </p:cNvPr>
          <p:cNvSpPr txBox="1"/>
          <p:nvPr/>
        </p:nvSpPr>
        <p:spPr>
          <a:xfrm>
            <a:off x="9599322" y="3212976"/>
            <a:ext cx="275834" cy="276999"/>
          </a:xfrm>
          <a:prstGeom prst="rect">
            <a:avLst/>
          </a:prstGeom>
          <a:solidFill>
            <a:srgbClr val="FFC000"/>
          </a:solidFill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ru-RU" dirty="0">
                <a:solidFill>
                  <a:srgbClr val="C00000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6EA3DA-3B5A-4304-A200-FB62BA3F321C}"/>
              </a:ext>
            </a:extLst>
          </p:cNvPr>
          <p:cNvSpPr txBox="1"/>
          <p:nvPr/>
        </p:nvSpPr>
        <p:spPr>
          <a:xfrm>
            <a:off x="9578003" y="5324369"/>
            <a:ext cx="275834" cy="276999"/>
          </a:xfrm>
          <a:prstGeom prst="rect">
            <a:avLst/>
          </a:prstGeom>
          <a:solidFill>
            <a:srgbClr val="FFC000"/>
          </a:solidFill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ru-RU" dirty="0">
                <a:solidFill>
                  <a:srgbClr val="C00000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2155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Информация об этом курсе</a:t>
            </a:r>
          </a:p>
          <a:p>
            <a:r>
              <a:rPr lang="ru-RU" dirty="0"/>
              <a:t>Понятие программы</a:t>
            </a:r>
          </a:p>
          <a:p>
            <a:r>
              <a:rPr lang="ru-RU" dirty="0"/>
              <a:t>Этапы разработки программ</a:t>
            </a:r>
          </a:p>
          <a:p>
            <a:pPr lvl="1"/>
            <a:r>
              <a:rPr lang="ru-RU" dirty="0"/>
              <a:t>Написание исходного кода, компиляция, сборка, отладка, оптимизация, тестирование</a:t>
            </a:r>
            <a:endParaRPr lang="en-US" dirty="0"/>
          </a:p>
          <a:p>
            <a:r>
              <a:rPr lang="ru-RU" dirty="0"/>
              <a:t>Инструменты разработки</a:t>
            </a:r>
          </a:p>
          <a:p>
            <a:pPr lvl="1"/>
            <a:r>
              <a:rPr lang="ru-RU" dirty="0"/>
              <a:t>Компилятор, линкер, система сборки, система контроля версий</a:t>
            </a:r>
          </a:p>
          <a:p>
            <a:r>
              <a:rPr lang="ru-RU" dirty="0"/>
              <a:t>Выполнение лабораторных работ на </a:t>
            </a:r>
            <a:r>
              <a:rPr lang="en-US" dirty="0"/>
              <a:t>gitlab.ccfit.nsu.ru</a:t>
            </a:r>
            <a:endParaRPr lang="ru-RU" dirty="0"/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76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</a:t>
            </a:r>
            <a:endParaRPr lang="en-US" sz="2400" dirty="0"/>
          </a:p>
          <a:p>
            <a:pPr lvl="1"/>
            <a:r>
              <a:rPr lang="en-US" sz="2000" dirty="0"/>
              <a:t>https://www.nsu.ru/n/information-technologies-department/education_fit/programs/OOP/09-03-01/piikn/rabochie-programmy/09.03.01_PIiKN_B1.B.4.pdf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Лекция + семинар + практика каждую учебную неделю</a:t>
            </a:r>
          </a:p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1й семестр</a:t>
            </a:r>
          </a:p>
          <a:p>
            <a:pPr lvl="1"/>
            <a:r>
              <a:rPr lang="ru-RU" dirty="0"/>
              <a:t>16 учебных недель</a:t>
            </a:r>
            <a:endParaRPr lang="en-US" dirty="0"/>
          </a:p>
          <a:p>
            <a:pPr lvl="1"/>
            <a:r>
              <a:rPr lang="ru-RU" dirty="0"/>
              <a:t>Дифференцированный зачёт</a:t>
            </a:r>
          </a:p>
          <a:p>
            <a:endParaRPr lang="ru-RU" dirty="0"/>
          </a:p>
          <a:p>
            <a:r>
              <a:rPr lang="ru-RU" dirty="0"/>
              <a:t>2й семестр</a:t>
            </a:r>
          </a:p>
          <a:p>
            <a:pPr lvl="1"/>
            <a:r>
              <a:rPr lang="ru-RU" dirty="0"/>
              <a:t>16 учебных недель</a:t>
            </a:r>
          </a:p>
          <a:p>
            <a:pPr lvl="1"/>
            <a:r>
              <a:rPr lang="ru-RU" dirty="0"/>
              <a:t>Экзамен</a:t>
            </a:r>
          </a:p>
          <a:p>
            <a:endParaRPr lang="ru-RU" dirty="0"/>
          </a:p>
        </p:txBody>
      </p:sp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A21C1807-F6AD-ADCB-D378-4CCDD1497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116632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837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Компиляция 1/3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worker.c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#include "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" // </a:t>
            </a:r>
            <a:r>
              <a:rPr lang="ru-RU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для чего нужна эта строка??</a:t>
            </a:r>
            <a:endParaRPr lang="en-US" sz="1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 { /* … */ }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main.c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#include "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 0;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066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/>
              <a:t>Компиляция 2/3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570847"/>
              </p:ext>
            </p:extLst>
          </p:nvPr>
        </p:nvGraphicFramePr>
        <p:xfrm>
          <a:off x="1847529" y="1113616"/>
          <a:ext cx="8748465" cy="545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5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Microsoft (R) COFF/PE Dumper Version 9.00.21022.08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Copyright (C) Microsoft Corporation.  All rights reserved.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Dump of file worker.obj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File Type: COFF OBJECT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FILE HEADER VALUES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14C machine (x86)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3 number of sections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5048208D time date stamp Thu Sep 06 11:03:25 2012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130 file pointer to symbol table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9 number of symbols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size of optional header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characteristics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SECTION HEADER #1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.</a:t>
                      </a:r>
                      <a:r>
                        <a:rPr lang="en-US" sz="800" dirty="0" err="1">
                          <a:latin typeface="+mj-lt"/>
                          <a:cs typeface="Consolas" pitchFamily="49" charset="0"/>
                        </a:rPr>
                        <a:t>drectve</a:t>
                      </a:r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name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2F size of raw data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8C file pointer to raw data (0000008C to 000000BA)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100A00 flags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Info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Remove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1 byte align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RAW DATA #1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00000000: 20 20 20 2F 44 45 46 41 55 4C 54 4C 49 42 3A 22     /DEFAULTLIB:"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00000010: 4C 49 42 43 4D 54 22 20 2F 44 45 46 41 55 4C 54  LIBCMT" /DEFAULT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00000020: 4C 49 42 3A 22 4F 4C 44 4E 41 4D 45 53 22 20     LIB:"OLDNAMES" 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Linker Directives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-----------------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/DEFAULTLIB:"LIBCMT"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/DEFAULTLIB:"OLDNAMES"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#2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name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70 size of raw data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BB file pointer to raw data (000000BB to 0000012A)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42100040 flags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Initialized Data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Discardable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1 byte align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Read Only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#2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00000000: 04 00 00 00 F1 00 00 00 61 00 00 00 23 00 01 11  ....ñ...a...#...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00000010: 00 00 00 00 63 3A 5C 55 73 65 72 73 5C 65 73 70  ....c:\Users\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esp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00000020: 65 74 72 6F 76 5C 77 6F 72 6B 65 72 2E 6F 62 6A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etrov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\worker.obj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00000030: 00 3A 00 3C 11 00 22 00 00 07 00 0F 00 00 00 1E  .:.&lt;..".........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00000040: 52 08 00 0F 00 00 00 1E 52 08 00 4D 69 63 72 6F  R.......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R..Micro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00000050: 73 6F 66 74 20 28 52 29 20 4F 70 74 69 6D 69 7A  soft (R)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Optimiz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00000060: 69 6E 67 20 43 6F 6D 70 69 6C 65 72 00 00 00 00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ing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Compiler....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#3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.text name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5 size of raw data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12B file pointer to raw data (0000012B to 0000012F)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60500020 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Code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16 byte align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Execute Read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_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do_some_work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00000000: 55   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00000001: 8B EC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00000003: 5D 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00000004: C3     ret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#3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00000000: 55 8B EC 5D C3                               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]Ã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COFF SYMBOL TABLE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000 0083521E ABS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@comp.id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001 00000001 ABS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@feat.00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002 00000000 SECT1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drectve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2F,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       0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004 00000000 SECT2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70,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       0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006 00000000 SECT3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.text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 5,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672BE856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008 00000000 </a:t>
                      </a:r>
                      <a:r>
                        <a:rPr kumimoji="0"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SECT3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()    External     | </a:t>
                      </a:r>
                      <a:r>
                        <a:rPr kumimoji="0"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_</a:t>
                      </a:r>
                      <a:r>
                        <a:rPr kumimoji="0" lang="en-US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do_some_work</a:t>
                      </a:r>
                      <a:endParaRPr kumimoji="0" 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String Table Size = 0x12 bytes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Summary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70 .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2F 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drectve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5 .text</a:t>
                      </a:r>
                    </a:p>
                    <a:p>
                      <a:endParaRPr kumimoji="0" lang="ru-RU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95600" y="476673"/>
            <a:ext cx="501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c:\Users\espetrov&gt;cl –c </a:t>
            </a:r>
            <a:r>
              <a:rPr lang="en-US" dirty="0" err="1"/>
              <a:t>worker.c</a:t>
            </a:r>
            <a:endParaRPr lang="en-US" dirty="0"/>
          </a:p>
          <a:p>
            <a:r>
              <a:rPr lang="en-US" dirty="0"/>
              <a:t>c:\Users\espetrov&gt;dumpbin /all /</a:t>
            </a:r>
            <a:r>
              <a:rPr lang="en-US" dirty="0" err="1"/>
              <a:t>disasm</a:t>
            </a:r>
            <a:r>
              <a:rPr lang="en-US" dirty="0"/>
              <a:t> worker.obj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2192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/>
              <a:t>Компиляция 3/3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62061"/>
              </p:ext>
            </p:extLst>
          </p:nvPr>
        </p:nvGraphicFramePr>
        <p:xfrm>
          <a:off x="1847529" y="1113616"/>
          <a:ext cx="8748465" cy="569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5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/>
                        <a:t>Microsoft (R) COFF/PE Dumper Version 9.00.21022.08</a:t>
                      </a:r>
                    </a:p>
                    <a:p>
                      <a:r>
                        <a:rPr lang="en-US" sz="800" dirty="0"/>
                        <a:t>Copyright (C) Microsoft Corporation.  All rights reserved.</a:t>
                      </a:r>
                    </a:p>
                    <a:p>
                      <a:endParaRPr lang="en-US" sz="800" dirty="0"/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Dump of file main.obj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File Type: COFF OBJECT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FILE HEADER VALUES</a:t>
                      </a:r>
                    </a:p>
                    <a:p>
                      <a:r>
                        <a:rPr lang="en-US" sz="800" dirty="0"/>
                        <a:t>             14C machine (x86)</a:t>
                      </a:r>
                    </a:p>
                    <a:p>
                      <a:r>
                        <a:rPr lang="en-US" sz="800" dirty="0"/>
                        <a:t>               3 number of sections</a:t>
                      </a:r>
                    </a:p>
                    <a:p>
                      <a:r>
                        <a:rPr lang="en-US" sz="800" dirty="0"/>
                        <a:t>        50482092 time date stamp Thu Sep 06 11:03:30 2012</a:t>
                      </a:r>
                    </a:p>
                    <a:p>
                      <a:r>
                        <a:rPr lang="en-US" sz="800" dirty="0"/>
                        <a:t>             13D file pointer to symbol table</a:t>
                      </a:r>
                    </a:p>
                    <a:p>
                      <a:r>
                        <a:rPr lang="en-US" sz="800" dirty="0"/>
                        <a:t>               A number of symbols</a:t>
                      </a:r>
                    </a:p>
                    <a:p>
                      <a:r>
                        <a:rPr lang="en-US" sz="800" dirty="0"/>
                        <a:t>               0 size of optional header</a:t>
                      </a:r>
                    </a:p>
                    <a:p>
                      <a:r>
                        <a:rPr lang="en-US" sz="800" dirty="0"/>
                        <a:t>               0 characteristics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SECTION HEADER #1</a:t>
                      </a:r>
                    </a:p>
                    <a:p>
                      <a:r>
                        <a:rPr lang="en-US" sz="800" dirty="0"/>
                        <a:t>.</a:t>
                      </a:r>
                      <a:r>
                        <a:rPr lang="en-US" sz="800" dirty="0" err="1"/>
                        <a:t>drectve</a:t>
                      </a:r>
                      <a:r>
                        <a:rPr lang="en-US" sz="800" dirty="0"/>
                        <a:t> name</a:t>
                      </a:r>
                    </a:p>
                    <a:p>
                      <a:r>
                        <a:rPr lang="en-US" sz="800" dirty="0"/>
                        <a:t>       0 physical address</a:t>
                      </a:r>
                    </a:p>
                    <a:p>
                      <a:r>
                        <a:rPr lang="en-US" sz="800" dirty="0"/>
                        <a:t>       0 virtual address</a:t>
                      </a:r>
                    </a:p>
                    <a:p>
                      <a:r>
                        <a:rPr lang="en-US" sz="800" dirty="0"/>
                        <a:t>      2F size of raw data</a:t>
                      </a:r>
                    </a:p>
                    <a:p>
                      <a:r>
                        <a:rPr lang="en-US" sz="800" dirty="0"/>
                        <a:t>      8C file pointer to raw data (0000008C to 000000BA)</a:t>
                      </a:r>
                    </a:p>
                    <a:p>
                      <a:r>
                        <a:rPr lang="en-US" sz="800" dirty="0"/>
                        <a:t>       0 file pointer to relocation table</a:t>
                      </a:r>
                    </a:p>
                    <a:p>
                      <a:r>
                        <a:rPr lang="en-US" sz="800" dirty="0"/>
                        <a:t>       0 file pointer to line numbers</a:t>
                      </a:r>
                    </a:p>
                    <a:p>
                      <a:r>
                        <a:rPr lang="en-US" sz="800" dirty="0"/>
                        <a:t>       0 number of relocations</a:t>
                      </a:r>
                    </a:p>
                    <a:p>
                      <a:r>
                        <a:rPr lang="en-US" sz="800" dirty="0"/>
                        <a:t>       0 number of line numbers</a:t>
                      </a:r>
                    </a:p>
                    <a:p>
                      <a:r>
                        <a:rPr lang="en-US" sz="800" dirty="0"/>
                        <a:t>  100A00 flags</a:t>
                      </a:r>
                    </a:p>
                    <a:p>
                      <a:r>
                        <a:rPr lang="en-US" sz="800" dirty="0"/>
                        <a:t>         Info</a:t>
                      </a:r>
                    </a:p>
                    <a:p>
                      <a:r>
                        <a:rPr lang="en-US" sz="800" dirty="0"/>
                        <a:t>         Remove</a:t>
                      </a:r>
                    </a:p>
                    <a:p>
                      <a:r>
                        <a:rPr lang="en-US" sz="800" dirty="0"/>
                        <a:t>         1 byte align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RAW DATA #1</a:t>
                      </a:r>
                    </a:p>
                    <a:p>
                      <a:r>
                        <a:rPr lang="en-US" sz="800" dirty="0"/>
                        <a:t>  00000000: 20 20 20 2F 44 45 46 41 55 4C 54 4C 49 42 3A 22     /DEFAULTLIB:"</a:t>
                      </a:r>
                    </a:p>
                    <a:p>
                      <a:r>
                        <a:rPr lang="en-US" sz="800" dirty="0"/>
                        <a:t>  00000010: 4C 49 42 43 4D 54 22 20 2F 44 45 46 41 55 4C 54  LIBCMT" /DEFAULT</a:t>
                      </a:r>
                    </a:p>
                    <a:p>
                      <a:r>
                        <a:rPr lang="en-US" sz="800" dirty="0"/>
                        <a:t>  00000020: 4C 49 42 3A 22 4F 4C 44 4E 41 4D 45 53 22 20     LIB:"OLDNAMES" 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   Linker Directives</a:t>
                      </a:r>
                    </a:p>
                    <a:p>
                      <a:r>
                        <a:rPr lang="en-US" sz="800" dirty="0"/>
                        <a:t>   -----------------</a:t>
                      </a:r>
                    </a:p>
                    <a:p>
                      <a:r>
                        <a:rPr lang="en-US" sz="800" dirty="0"/>
                        <a:t>   /DEFAULTLIB:"LIBCMT"</a:t>
                      </a:r>
                    </a:p>
                    <a:p>
                      <a:r>
                        <a:rPr lang="en-US" sz="800" dirty="0"/>
                        <a:t>   /DEFAULTLIB:"OLDNAMES"</a:t>
                      </a:r>
                    </a:p>
                    <a:p>
                      <a:endParaRPr lang="en-US" sz="800" dirty="0"/>
                    </a:p>
                    <a:p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SECTION HEADER #2</a:t>
                      </a:r>
                    </a:p>
                    <a:p>
                      <a:r>
                        <a:rPr lang="en-US" sz="800" dirty="0"/>
                        <a:t>.</a:t>
                      </a:r>
                      <a:r>
                        <a:rPr lang="en-US" sz="800" dirty="0" err="1"/>
                        <a:t>debug$S</a:t>
                      </a:r>
                      <a:r>
                        <a:rPr lang="en-US" sz="800" dirty="0"/>
                        <a:t> name</a:t>
                      </a:r>
                    </a:p>
                    <a:p>
                      <a:r>
                        <a:rPr lang="en-US" sz="800" dirty="0"/>
                        <a:t>       0 physical address</a:t>
                      </a:r>
                    </a:p>
                    <a:p>
                      <a:r>
                        <a:rPr lang="en-US" sz="800" dirty="0"/>
                        <a:t>       0 virtual address</a:t>
                      </a:r>
                    </a:p>
                    <a:p>
                      <a:r>
                        <a:rPr lang="en-US" sz="800" dirty="0"/>
                        <a:t>      6C size of raw data</a:t>
                      </a:r>
                    </a:p>
                    <a:p>
                      <a:r>
                        <a:rPr lang="en-US" sz="800" dirty="0"/>
                        <a:t>      BB file pointer to raw data (000000BB to 00000126)</a:t>
                      </a:r>
                    </a:p>
                    <a:p>
                      <a:r>
                        <a:rPr lang="en-US" sz="800" dirty="0"/>
                        <a:t>       0 file pointer to relocation table</a:t>
                      </a:r>
                    </a:p>
                    <a:p>
                      <a:r>
                        <a:rPr lang="en-US" sz="800" dirty="0"/>
                        <a:t>       0 file pointer to line numbers</a:t>
                      </a:r>
                    </a:p>
                    <a:p>
                      <a:r>
                        <a:rPr lang="en-US" sz="800" dirty="0"/>
                        <a:t>       0 number of relocations</a:t>
                      </a:r>
                    </a:p>
                    <a:p>
                      <a:r>
                        <a:rPr lang="en-US" sz="800" dirty="0"/>
                        <a:t>       0 number of line numbers</a:t>
                      </a:r>
                    </a:p>
                    <a:p>
                      <a:r>
                        <a:rPr lang="en-US" sz="800" dirty="0"/>
                        <a:t>42100040 flags</a:t>
                      </a:r>
                    </a:p>
                    <a:p>
                      <a:r>
                        <a:rPr lang="en-US" sz="800" dirty="0"/>
                        <a:t>         Initialized Data</a:t>
                      </a:r>
                    </a:p>
                    <a:p>
                      <a:r>
                        <a:rPr lang="en-US" sz="800" dirty="0"/>
                        <a:t>         </a:t>
                      </a:r>
                      <a:r>
                        <a:rPr lang="en-US" sz="800" dirty="0" err="1"/>
                        <a:t>Discardable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         1 byte align</a:t>
                      </a:r>
                    </a:p>
                    <a:p>
                      <a:r>
                        <a:rPr lang="en-US" sz="800" dirty="0"/>
                        <a:t>         Read Only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RAW DATA #2</a:t>
                      </a:r>
                    </a:p>
                    <a:p>
                      <a:r>
                        <a:rPr lang="en-US" sz="800" dirty="0"/>
                        <a:t>  00000000: 04 00 00 00 F1 00 00 00 5F 00 00 00 21 00 01 11  ....ñ..._...!...</a:t>
                      </a:r>
                    </a:p>
                    <a:p>
                      <a:r>
                        <a:rPr lang="en-US" sz="800" dirty="0"/>
                        <a:t>  00000010: 00 00 00 00 63 3A 5C 55 73 65 72 73 5C 65 73 70  ....c:\Users\</a:t>
                      </a:r>
                      <a:r>
                        <a:rPr lang="en-US" sz="800" dirty="0" err="1"/>
                        <a:t>esp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  00000020: 65 74 72 6F 76 5C 6D 61 69 6E 2E 6F 62 6A 00 3A  </a:t>
                      </a:r>
                      <a:r>
                        <a:rPr lang="en-US" sz="800" dirty="0" err="1"/>
                        <a:t>etrov</a:t>
                      </a:r>
                      <a:r>
                        <a:rPr lang="en-US" sz="800" dirty="0"/>
                        <a:t>\main.obj.:</a:t>
                      </a:r>
                    </a:p>
                    <a:p>
                      <a:r>
                        <a:rPr lang="en-US" sz="800" dirty="0"/>
                        <a:t>  00000030: 00 3C 11 00 22 00 00 07 00 0F 00 00 00 1E 52 08  .&lt;..".........R.</a:t>
                      </a:r>
                    </a:p>
                    <a:p>
                      <a:r>
                        <a:rPr lang="en-US" sz="800" dirty="0"/>
                        <a:t>  00000040: 00 0F 00 00 00 1E 52 08 00 4D 69 63 72 6F 73 6F  ......R..</a:t>
                      </a:r>
                      <a:r>
                        <a:rPr lang="en-US" sz="800" dirty="0" err="1"/>
                        <a:t>Microso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  00000050: 66 74 20 28 52 29 20 4F 70 74 69 6D 69 7A 69 6E  </a:t>
                      </a:r>
                      <a:r>
                        <a:rPr lang="en-US" sz="800" dirty="0" err="1"/>
                        <a:t>ft</a:t>
                      </a:r>
                      <a:r>
                        <a:rPr lang="en-US" sz="800" dirty="0"/>
                        <a:t> (R) </a:t>
                      </a:r>
                      <a:r>
                        <a:rPr lang="en-US" sz="800" dirty="0" err="1"/>
                        <a:t>Optimizin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  00000060: 67 20 43 6F 6D 70 69 6C 65 72 00 00              g Compiler..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SECTION HEADER #3</a:t>
                      </a:r>
                    </a:p>
                    <a:p>
                      <a:r>
                        <a:rPr lang="en-US" sz="800" dirty="0"/>
                        <a:t>   .text name</a:t>
                      </a:r>
                    </a:p>
                    <a:p>
                      <a:r>
                        <a:rPr lang="en-US" sz="800" dirty="0"/>
                        <a:t>       0 physical address</a:t>
                      </a:r>
                    </a:p>
                    <a:p>
                      <a:r>
                        <a:rPr lang="en-US" sz="800" dirty="0"/>
                        <a:t>       0 virtual address</a:t>
                      </a:r>
                    </a:p>
                    <a:p>
                      <a:r>
                        <a:rPr lang="en-US" sz="800" dirty="0"/>
                        <a:t>       C size of raw data</a:t>
                      </a:r>
                    </a:p>
                    <a:p>
                      <a:r>
                        <a:rPr lang="en-US" sz="800" dirty="0"/>
                        <a:t>     127 file pointer to raw data (00000127 to 00000132)</a:t>
                      </a:r>
                    </a:p>
                    <a:p>
                      <a:r>
                        <a:rPr lang="en-US" sz="800" dirty="0"/>
                        <a:t>     133 file pointer to relocation table</a:t>
                      </a:r>
                    </a:p>
                    <a:p>
                      <a:r>
                        <a:rPr lang="en-US" sz="800" dirty="0"/>
                        <a:t>       0 file pointer to line numbers</a:t>
                      </a:r>
                    </a:p>
                    <a:p>
                      <a:r>
                        <a:rPr lang="en-US" sz="800" dirty="0"/>
                        <a:t>       1 number of relocations</a:t>
                      </a:r>
                    </a:p>
                    <a:p>
                      <a:r>
                        <a:rPr lang="en-US" sz="800" dirty="0"/>
                        <a:t>       0 number of line numbers</a:t>
                      </a:r>
                    </a:p>
                    <a:p>
                      <a:r>
                        <a:rPr lang="en-US" sz="800" dirty="0"/>
                        <a:t>60500020 flags</a:t>
                      </a:r>
                    </a:p>
                    <a:p>
                      <a:r>
                        <a:rPr lang="en-US" sz="800" dirty="0"/>
                        <a:t>         Code</a:t>
                      </a:r>
                    </a:p>
                    <a:p>
                      <a:r>
                        <a:rPr lang="en-US" sz="800" dirty="0"/>
                        <a:t>         16 byte align</a:t>
                      </a:r>
                    </a:p>
                    <a:p>
                      <a:r>
                        <a:rPr lang="en-US" sz="800" dirty="0"/>
                        <a:t>         Execute Read</a:t>
                      </a:r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_main:</a:t>
                      </a: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00000000: 55 </a:t>
                      </a:r>
                      <a:r>
                        <a:rPr kumimoji="0" lang="ru-RU" sz="1400" b="1" kern="1200" dirty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push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00000001: 8B EC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00000003: E8 </a:t>
                      </a:r>
                      <a:r>
                        <a:rPr kumimoji="0" lang="en-US" sz="1400" b="1" kern="12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00 00 00 00</a:t>
                      </a:r>
                      <a:endParaRPr kumimoji="0" lang="ru-RU" sz="1400" b="1" kern="12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ru-RU" sz="1400" b="1" kern="1200" dirty="0">
                          <a:latin typeface="Consolas" pitchFamily="49" charset="0"/>
                          <a:cs typeface="Consolas" pitchFamily="49" charset="0"/>
                        </a:rPr>
                        <a:t>                 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call </a:t>
                      </a:r>
                      <a:r>
                        <a:rPr kumimoji="0" lang="en-US" sz="1400" b="1" kern="12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_</a:t>
                      </a:r>
                      <a:r>
                        <a:rPr kumimoji="0" lang="en-US" sz="1400" b="1" kern="1200" dirty="0" err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do_some_work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00000008: 33 C0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xor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eax,eax</a:t>
                      </a:r>
                      <a:endParaRPr kumimoji="0" lang="en-US" sz="1400" b="1" kern="12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0000000A: 5D </a:t>
                      </a:r>
                      <a:r>
                        <a:rPr kumimoji="0" lang="ru-RU" sz="1400" b="1" kern="1200" dirty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pop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0000000B: C3 </a:t>
                      </a:r>
                      <a:r>
                        <a:rPr kumimoji="0" lang="ru-RU" sz="1400" b="1" kern="1200" dirty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ret</a:t>
                      </a: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RAW DATA #3</a:t>
                      </a:r>
                    </a:p>
                    <a:p>
                      <a:r>
                        <a:rPr kumimoji="0" lang="en-US" sz="800" kern="1200" dirty="0"/>
                        <a:t>  00000000: 55 8B EC E8 00 00 00 00 33 C0 5D C3              </a:t>
                      </a:r>
                      <a:r>
                        <a:rPr kumimoji="0" lang="en-US" sz="800" kern="1200" dirty="0" err="1"/>
                        <a:t>U.ìè</a:t>
                      </a:r>
                      <a:r>
                        <a:rPr kumimoji="0" lang="en-US" sz="800" kern="1200" dirty="0"/>
                        <a:t>....3À]Ã</a:t>
                      </a: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RELOCATIONS #3</a:t>
                      </a:r>
                    </a:p>
                    <a:p>
                      <a:r>
                        <a:rPr kumimoji="0" lang="en-US" sz="800" kern="1200" dirty="0"/>
                        <a:t>                                                Symbol    </a:t>
                      </a:r>
                      <a:r>
                        <a:rPr kumimoji="0" lang="en-US" sz="800" kern="1200" dirty="0" err="1"/>
                        <a:t>Symbol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Offset    Type              Applied To         Index     Name</a:t>
                      </a:r>
                    </a:p>
                    <a:p>
                      <a:r>
                        <a:rPr kumimoji="0" lang="en-US" sz="800" kern="1200" dirty="0"/>
                        <a:t> --------  ----------------  -----------------  --------  ------</a:t>
                      </a:r>
                    </a:p>
                    <a:p>
                      <a:r>
                        <a:rPr kumimoji="0" lang="en-US" sz="800" kern="1200" dirty="0"/>
                        <a:t> 00000004  REL32                      00000000         9  _</a:t>
                      </a:r>
                      <a:r>
                        <a:rPr kumimoji="0" lang="en-US" sz="800" kern="1200" dirty="0" err="1"/>
                        <a:t>do_some_work</a:t>
                      </a:r>
                      <a:endParaRPr kumimoji="0" lang="en-US" sz="800" kern="1200" dirty="0"/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COFF SYMBOL TABLE</a:t>
                      </a:r>
                    </a:p>
                    <a:p>
                      <a:r>
                        <a:rPr kumimoji="0" lang="en-US" sz="800" kern="1200" dirty="0"/>
                        <a:t>000 0083521E ABS  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@comp.id</a:t>
                      </a:r>
                    </a:p>
                    <a:p>
                      <a:r>
                        <a:rPr kumimoji="0" lang="en-US" sz="800" kern="1200" dirty="0"/>
                        <a:t>001 00000001 ABS  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@feat.00</a:t>
                      </a:r>
                    </a:p>
                    <a:p>
                      <a:r>
                        <a:rPr kumimoji="0" lang="en-US" sz="800" kern="1200" dirty="0"/>
                        <a:t>002 00000000 SECT1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.</a:t>
                      </a:r>
                      <a:r>
                        <a:rPr kumimoji="0" lang="en-US" sz="800" kern="1200" dirty="0" err="1"/>
                        <a:t>drectve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Section length   2F, #</a:t>
                      </a:r>
                      <a:r>
                        <a:rPr kumimoji="0" lang="en-US" sz="800" kern="1200" dirty="0" err="1"/>
                        <a:t>relocs</a:t>
                      </a:r>
                      <a:r>
                        <a:rPr kumimoji="0" lang="en-US" sz="800" kern="1200" dirty="0"/>
                        <a:t>    0, #</a:t>
                      </a:r>
                      <a:r>
                        <a:rPr kumimoji="0" lang="en-US" sz="800" kern="1200" dirty="0" err="1"/>
                        <a:t>linenums</a:t>
                      </a:r>
                      <a:r>
                        <a:rPr kumimoji="0" lang="en-US" sz="800" kern="1200" dirty="0"/>
                        <a:t>    0, checksum        0</a:t>
                      </a:r>
                    </a:p>
                    <a:p>
                      <a:r>
                        <a:rPr kumimoji="0" lang="en-US" sz="800" kern="1200" dirty="0"/>
                        <a:t>004 00000000 SECT2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.</a:t>
                      </a:r>
                      <a:r>
                        <a:rPr kumimoji="0" lang="en-US" sz="800" kern="1200" dirty="0" err="1"/>
                        <a:t>debug$S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Section length   6C, #</a:t>
                      </a:r>
                      <a:r>
                        <a:rPr kumimoji="0" lang="en-US" sz="800" kern="1200" dirty="0" err="1"/>
                        <a:t>relocs</a:t>
                      </a:r>
                      <a:r>
                        <a:rPr kumimoji="0" lang="en-US" sz="800" kern="1200" dirty="0"/>
                        <a:t>    0, #</a:t>
                      </a:r>
                      <a:r>
                        <a:rPr kumimoji="0" lang="en-US" sz="800" kern="1200" dirty="0" err="1"/>
                        <a:t>linenums</a:t>
                      </a:r>
                      <a:r>
                        <a:rPr kumimoji="0" lang="en-US" sz="800" kern="1200" dirty="0"/>
                        <a:t>    0, checksum        0</a:t>
                      </a:r>
                    </a:p>
                    <a:p>
                      <a:r>
                        <a:rPr kumimoji="0" lang="en-US" sz="800" kern="1200" dirty="0"/>
                        <a:t>006 00000000 SECT3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.text</a:t>
                      </a:r>
                    </a:p>
                    <a:p>
                      <a:r>
                        <a:rPr kumimoji="0" lang="en-US" sz="800" kern="1200" dirty="0"/>
                        <a:t>    Section length    C, #</a:t>
                      </a:r>
                      <a:r>
                        <a:rPr kumimoji="0" lang="en-US" sz="800" kern="1200" dirty="0" err="1"/>
                        <a:t>relocs</a:t>
                      </a:r>
                      <a:r>
                        <a:rPr kumimoji="0" lang="en-US" sz="800" kern="1200" dirty="0"/>
                        <a:t>    1, #</a:t>
                      </a:r>
                      <a:r>
                        <a:rPr kumimoji="0" lang="en-US" sz="800" kern="1200" dirty="0" err="1"/>
                        <a:t>linenums</a:t>
                      </a:r>
                      <a:r>
                        <a:rPr kumimoji="0" lang="en-US" sz="800" kern="1200" dirty="0"/>
                        <a:t>    0, checksum 226120D7</a:t>
                      </a:r>
                    </a:p>
                    <a:p>
                      <a:r>
                        <a:rPr kumimoji="0" lang="en-US" sz="800" kern="1200" dirty="0"/>
                        <a:t>008 00000000 SECT3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()    External     | _main</a:t>
                      </a:r>
                    </a:p>
                    <a:p>
                      <a:r>
                        <a:rPr kumimoji="0" lang="en-US" sz="800" kern="1200" dirty="0"/>
                        <a:t>009 00000000 </a:t>
                      </a:r>
                      <a:r>
                        <a:rPr kumimoji="0" lang="en-US" sz="1200" b="1" kern="1200" dirty="0">
                          <a:solidFill>
                            <a:srgbClr val="FF0000"/>
                          </a:solidFill>
                        </a:rPr>
                        <a:t>UNDEF</a:t>
                      </a:r>
                      <a:r>
                        <a:rPr kumimoji="0" lang="en-US" sz="1200" kern="1200" dirty="0"/>
                        <a:t>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()    External     | </a:t>
                      </a:r>
                      <a:r>
                        <a:rPr kumimoji="0" lang="en-US" sz="1200" b="1" kern="1200" dirty="0">
                          <a:solidFill>
                            <a:srgbClr val="FF0000"/>
                          </a:solidFill>
                        </a:rPr>
                        <a:t>_</a:t>
                      </a:r>
                      <a:r>
                        <a:rPr kumimoji="0" lang="en-US" sz="1200" b="1" kern="1200" dirty="0" err="1">
                          <a:solidFill>
                            <a:srgbClr val="FF0000"/>
                          </a:solidFill>
                        </a:rPr>
                        <a:t>do_some_work</a:t>
                      </a:r>
                      <a:endParaRPr kumimoji="0" lang="en-US" sz="1200" b="1" kern="1200" dirty="0">
                        <a:solidFill>
                          <a:srgbClr val="FF0000"/>
                        </a:solidFill>
                      </a:endParaRP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String Table Size = 0x12 bytes</a:t>
                      </a: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Summary</a:t>
                      </a: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      6C .</a:t>
                      </a:r>
                      <a:r>
                        <a:rPr kumimoji="0" lang="en-US" sz="800" kern="1200" dirty="0" err="1"/>
                        <a:t>debug$S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      2F .</a:t>
                      </a:r>
                      <a:r>
                        <a:rPr kumimoji="0" lang="en-US" sz="800" kern="1200" dirty="0" err="1"/>
                        <a:t>drectve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       C .text</a:t>
                      </a:r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95600" y="476673"/>
            <a:ext cx="4849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c:\Users\espetrov&gt;cl –c </a:t>
            </a:r>
            <a:r>
              <a:rPr lang="en-US" dirty="0" err="1"/>
              <a:t>main.c</a:t>
            </a:r>
            <a:endParaRPr lang="en-US" dirty="0"/>
          </a:p>
          <a:p>
            <a:r>
              <a:rPr lang="en-US" dirty="0"/>
              <a:t>c:\Users\espetrov&gt;dumpbin /all /</a:t>
            </a:r>
            <a:r>
              <a:rPr lang="en-US" dirty="0" err="1"/>
              <a:t>disasm</a:t>
            </a:r>
            <a:r>
              <a:rPr lang="en-US" dirty="0"/>
              <a:t> main.obj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4880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/>
              <a:t>Сборка (линковка)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03986"/>
              </p:ext>
            </p:extLst>
          </p:nvPr>
        </p:nvGraphicFramePr>
        <p:xfrm>
          <a:off x="1847529" y="1113616"/>
          <a:ext cx="8748465" cy="573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7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Microsoft (R) COFF/PE Dumper Version 9.00.21022.08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Copyright (C) Microsoft Corporation.  All rights reserved.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Dump of file main.exe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PE signature found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File Type: EXECUTABLE IMAGE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FILE HEADER VALUES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14C machine (x86)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1 number of sections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504828F7 time date stamp Thu Sep 06 11:39:19 2012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file pointer to symbol table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number of symbols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E0 size of optional header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103 characteristics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Relocations stripped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Executable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32 bit word machine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OPTIONAL HEADER VALUES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10B magic # (PE32)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9.00 linker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200 size of code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size of initialized data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size of uninitialized data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1000 entry point (00401000)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1000 base of code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2000 base of data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400000 image base (00400000 to 00401FFF)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1000 section alignment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200 file alignment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5.00 operating system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0.00 image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5.00 subsystem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Win32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2000 size of image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200 size of headers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checksum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3 subsystem (Windows CUI)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8400 DLL characteristics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No structured exception handler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Terminal Server Aware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100000 size of stack reserve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1000 size of stack commit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100000 size of heap reserve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1000 size of heap commit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loader flags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10 number of directories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Export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Import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Resource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Exception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Certificates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Base Relocation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Debug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Architecture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Global Pointer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Thread Storage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Load Configuration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Bound Import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Import Address Table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Delay Import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COM Descriptor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Reserved Directory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#1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.text name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15 virtual size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1000 virtual address (00401000 to 00401014)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200 size of raw data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200 file pointer to raw data (00000200 to 000003FF)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60000020 flags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Code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Execute Read</a:t>
                      </a:r>
                    </a:p>
                    <a:p>
                      <a:r>
                        <a:rPr kumimoji="0" lang="en-US" sz="1400" b="1" kern="120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00401000: 55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00401001: 8B EC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00401003: E8 08 00 00 00</a:t>
                      </a:r>
                      <a:endParaRPr kumimoji="0" lang="ru-RU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       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call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rgbClr val="92D05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00401010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00401008: 33 C0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xor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eax,eax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0040100A: 5D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0040100B: C3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ret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0040100C: CC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0040100D: CC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3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0040100E: CC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0040100F: CC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>
                          <a:solidFill>
                            <a:srgbClr val="92D05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00401010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55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00401011: 8B EC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00401013: 5D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00401014: C3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ret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#1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00401000: 55 8B EC E8 08 00 00 00 33 C0 5D C3 CC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U.ìè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....3À]ÃÌÌÌÌ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00401010: 55 8B EC 5D C3                               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]Ã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Summary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1000 .text</a:t>
                      </a:r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07568" y="476673"/>
            <a:ext cx="8114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c:\Users\espetrov&gt;link main.obj worker.obj /</a:t>
            </a:r>
            <a:r>
              <a:rPr lang="en-US" dirty="0" err="1"/>
              <a:t>nodefaultlib</a:t>
            </a:r>
            <a:r>
              <a:rPr lang="en-US" dirty="0"/>
              <a:t> /</a:t>
            </a:r>
            <a:r>
              <a:rPr lang="en-US" dirty="0" err="1"/>
              <a:t>entry:main</a:t>
            </a:r>
            <a:r>
              <a:rPr lang="en-US" dirty="0"/>
              <a:t> -</a:t>
            </a:r>
            <a:r>
              <a:rPr lang="en-US" dirty="0" err="1"/>
              <a:t>out:main.exe</a:t>
            </a:r>
            <a:endParaRPr lang="en-US" dirty="0"/>
          </a:p>
          <a:p>
            <a:r>
              <a:rPr lang="en-US" dirty="0"/>
              <a:t>c:\Users\espetrov&gt;dumpbin/all /</a:t>
            </a:r>
            <a:r>
              <a:rPr lang="en-US" dirty="0" err="1"/>
              <a:t>disasm</a:t>
            </a:r>
            <a:r>
              <a:rPr lang="en-US" dirty="0"/>
              <a:t> main.exe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5962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Написание исходного кода – венгерская нотация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Чарльз </a:t>
            </a:r>
            <a:r>
              <a:rPr lang="ru-RU" sz="2400" dirty="0" err="1"/>
              <a:t>Симони</a:t>
            </a:r>
            <a:r>
              <a:rPr lang="ru-RU" sz="2400" dirty="0"/>
              <a:t> (</a:t>
            </a:r>
            <a:r>
              <a:rPr lang="en-US" sz="2400" dirty="0"/>
              <a:t>Simonyi </a:t>
            </a:r>
            <a:r>
              <a:rPr lang="en-US" sz="2400" dirty="0" err="1"/>
              <a:t>Károly</a:t>
            </a:r>
            <a:r>
              <a:rPr lang="ru-RU" sz="2400" dirty="0"/>
              <a:t>) р. 1948 Будапешт</a:t>
            </a:r>
          </a:p>
          <a:p>
            <a:pPr marL="0" indent="0">
              <a:buNone/>
            </a:pPr>
            <a:endParaRPr lang="ru-RU" sz="2400"/>
          </a:p>
          <a:p>
            <a:pPr marL="0" indent="0">
              <a:buNone/>
            </a:pPr>
            <a:r>
              <a:rPr lang="ru-RU" sz="2400"/>
              <a:t>Разработка </a:t>
            </a:r>
            <a:r>
              <a:rPr lang="en-US" sz="2400" dirty="0"/>
              <a:t>MS DOS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Космический</a:t>
            </a:r>
            <a:br>
              <a:rPr lang="ru-RU" sz="2400" dirty="0"/>
            </a:br>
            <a:r>
              <a:rPr lang="ru-RU" sz="2400" dirty="0"/>
              <a:t>турист 2005 и 2007</a:t>
            </a:r>
          </a:p>
          <a:p>
            <a:pPr marL="68580" indent="0">
              <a:buNone/>
            </a:pPr>
            <a:endParaRPr lang="ru-RU" sz="24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1815791"/>
              </p:ext>
            </p:extLst>
          </p:nvPr>
        </p:nvGraphicFramePr>
        <p:xfrm>
          <a:off x="6495323" y="1600201"/>
          <a:ext cx="5087076" cy="4648212"/>
        </p:xfrm>
        <a:graphic>
          <a:graphicData uri="http://schemas.openxmlformats.org/drawingml/2006/table">
            <a:tbl>
              <a:tblPr/>
              <a:tblGrid>
                <a:gridCol w="7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3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9493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Префикс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Сокращение от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Смысл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Пример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s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строка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sClientName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1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sz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zero-terminated 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строка, ограниченная нулевым символом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szClientName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539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n, i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int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целочисленная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nSize, iSize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l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длинное целое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lAmount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50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b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boolean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булева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bIsEmpty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a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array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массив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aDimensions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t, dt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time, datetime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время, дата и время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tDelivery, dtDelivery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p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pointer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указатель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pBox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lp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long pointer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двойной (дальний) указатель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lpBox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r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reference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ссылка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rBoxes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h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handle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дескриптор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hWindow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m_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member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переменная-член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m_sAddress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g_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global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глобальная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g_nSpeed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C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class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T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type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dirty="0">
                          <a:effectLst/>
                        </a:rPr>
                        <a:t>тип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TObject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I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interface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интерфейс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IDispatch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v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void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отсутствие типа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vReserved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1026" name="Picture 2" descr="Charles simony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290" y="2297810"/>
            <a:ext cx="2162110" cy="325299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7947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116632"/>
            <a:ext cx="7772400" cy="914400"/>
          </a:xfrm>
        </p:spPr>
        <p:txBody>
          <a:bodyPr/>
          <a:lstStyle/>
          <a:p>
            <a:r>
              <a:rPr lang="ru-RU" dirty="0"/>
              <a:t>Каскадный подход</a:t>
            </a:r>
          </a:p>
        </p:txBody>
      </p:sp>
      <p:pic>
        <p:nvPicPr>
          <p:cNvPr id="4" name="Содержимое 3" descr="1-cascade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39616" y="1410003"/>
            <a:ext cx="7272808" cy="5384599"/>
          </a:xfr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116632"/>
            <a:ext cx="8568952" cy="914400"/>
          </a:xfrm>
        </p:spPr>
        <p:txBody>
          <a:bodyPr/>
          <a:lstStyle/>
          <a:p>
            <a:r>
              <a:rPr lang="ru-RU" dirty="0"/>
              <a:t>Инкрементальный подход</a:t>
            </a:r>
          </a:p>
        </p:txBody>
      </p:sp>
      <p:pic>
        <p:nvPicPr>
          <p:cNvPr id="4" name="Содержимое 3" descr="2-increment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39617" y="1340768"/>
            <a:ext cx="7428215" cy="5328592"/>
          </a:xfr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116632"/>
            <a:ext cx="8122096" cy="914400"/>
          </a:xfrm>
        </p:spPr>
        <p:txBody>
          <a:bodyPr/>
          <a:lstStyle/>
          <a:p>
            <a:r>
              <a:rPr lang="ru-RU" dirty="0"/>
              <a:t>Эволюционный подход</a:t>
            </a:r>
          </a:p>
        </p:txBody>
      </p:sp>
      <p:pic>
        <p:nvPicPr>
          <p:cNvPr id="6" name="Содержимое 5" descr="3-evolution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5530" y="1680051"/>
            <a:ext cx="7520940" cy="4366260"/>
          </a:xfr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758886"/>
              </p:ext>
            </p:extLst>
          </p:nvPr>
        </p:nvGraphicFramePr>
        <p:xfrm>
          <a:off x="1919536" y="1582400"/>
          <a:ext cx="8640960" cy="384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88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Каскад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Инкремент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Эволюция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93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оздание программы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Один проход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Итерации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Итерации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/>
                        <a:t>Размер программы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Ограниченный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Любой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Любой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baseline="0" dirty="0"/>
                        <a:t>Изменение функциональности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Частично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Без ограничений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/>
                        <a:t>Качество программы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Ограниченное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Ограниченное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</a:t>
                      </a:r>
                      <a:r>
                        <a:rPr lang="en-US" dirty="0"/>
                        <a:t> </a:t>
                      </a:r>
                      <a:r>
                        <a:rPr lang="ru-RU" baseline="0" dirty="0"/>
                        <a:t> квалификации </a:t>
                      </a:r>
                      <a:r>
                        <a:rPr lang="ru-RU" dirty="0"/>
                        <a:t>разработчиков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Высокие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/>
                        <a:t>Примеры</a:t>
                      </a:r>
                      <a:r>
                        <a:rPr lang="ru-RU" baseline="0" dirty="0"/>
                        <a:t> технологий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Плановая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Extreme Programming (XP)</a:t>
                      </a:r>
                    </a:p>
                    <a:p>
                      <a:r>
                        <a:rPr lang="en-US" dirty="0"/>
                        <a:t>Feature-Driven</a:t>
                      </a:r>
                      <a:r>
                        <a:rPr lang="en-US" baseline="0" dirty="0"/>
                        <a:t> Development (FDD)</a:t>
                      </a:r>
                    </a:p>
                    <a:p>
                      <a:r>
                        <a:rPr lang="en-US" dirty="0"/>
                        <a:t>Agile Programming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9406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52233</TotalTime>
  <Words>5824</Words>
  <Application>Microsoft Office PowerPoint</Application>
  <PresentationFormat>Widescreen</PresentationFormat>
  <Paragraphs>1230</Paragraphs>
  <Slides>88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Arial</vt:lpstr>
      <vt:lpstr>Calibri</vt:lpstr>
      <vt:lpstr>Consolas</vt:lpstr>
      <vt:lpstr>Wingdings</vt:lpstr>
      <vt:lpstr>Office Theme</vt:lpstr>
      <vt:lpstr>Понятие программы</vt:lpstr>
      <vt:lpstr>План лекции</vt:lpstr>
      <vt:lpstr>Информация об этом курсе</vt:lpstr>
      <vt:lpstr>Информация об этом курсе</vt:lpstr>
      <vt:lpstr>Информация об этом курсе</vt:lpstr>
      <vt:lpstr>Информация об этом курсе</vt:lpstr>
      <vt:lpstr>Информация об этом курсе</vt:lpstr>
      <vt:lpstr>Информация об этом курсе</vt:lpstr>
      <vt:lpstr>Учебная литература</vt:lpstr>
      <vt:lpstr>Учебная литература</vt:lpstr>
      <vt:lpstr>Учебная литература</vt:lpstr>
      <vt:lpstr>Учебная литература</vt:lpstr>
      <vt:lpstr>Учебная литература</vt:lpstr>
      <vt:lpstr>Учебная литература</vt:lpstr>
      <vt:lpstr>Понятие программы</vt:lpstr>
      <vt:lpstr>Понятие программы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Отладка</vt:lpstr>
      <vt:lpstr>Отладка</vt:lpstr>
      <vt:lpstr>Отладка</vt:lpstr>
      <vt:lpstr>Отладка</vt:lpstr>
      <vt:lpstr>Оптимизация</vt:lpstr>
      <vt:lpstr>Оптимизация</vt:lpstr>
      <vt:lpstr>Оптимизация</vt:lpstr>
      <vt:lpstr>Оптимизация</vt:lpstr>
      <vt:lpstr>Оптимизация</vt:lpstr>
      <vt:lpstr>Тестирование</vt:lpstr>
      <vt:lpstr>Тестирование</vt:lpstr>
      <vt:lpstr>Тестирование</vt:lpstr>
      <vt:lpstr>Инструменты разработки: компилятор</vt:lpstr>
      <vt:lpstr>Инструменты разработки: компилятор</vt:lpstr>
      <vt:lpstr>Инструменты разработки: компилятор</vt:lpstr>
      <vt:lpstr>Инструменты разработки: компилятор</vt:lpstr>
      <vt:lpstr>Инструменты разработки: компилятор</vt:lpstr>
      <vt:lpstr>Инструменты разработки: линкер</vt:lpstr>
      <vt:lpstr>Инструменты разработки: линкер</vt:lpstr>
      <vt:lpstr>Инструменты разработки: линкер</vt:lpstr>
      <vt:lpstr>Инструменты разработки: линкер</vt:lpstr>
      <vt:lpstr>Инструменты разработки: линкер</vt:lpstr>
      <vt:lpstr>Компиляция и сборка</vt:lpstr>
      <vt:lpstr>Инструменты разработки: система сборки</vt:lpstr>
      <vt:lpstr>Инструменты разработки: система сборки</vt:lpstr>
      <vt:lpstr>Инструменты разработки: система сборки</vt:lpstr>
      <vt:lpstr>Инструменты разработки: система сборки</vt:lpstr>
      <vt:lpstr>Инструменты разработки: система сборки</vt:lpstr>
      <vt:lpstr>Инструменты разработки: система сборки</vt:lpstr>
      <vt:lpstr>Инструменты разработки: система контроля версий</vt:lpstr>
      <vt:lpstr>Инструменты разработки: система контроля версий</vt:lpstr>
      <vt:lpstr>Инструменты разработки: система контроля версий</vt:lpstr>
      <vt:lpstr>Инструменты разработки: система контроля версий</vt:lpstr>
      <vt:lpstr>Инструменты разработки: система контроля версий</vt:lpstr>
      <vt:lpstr>Инструменты разработки: система контроля версий</vt:lpstr>
      <vt:lpstr>Процесс работы с gitlab.ccfit.nsu.ru</vt:lpstr>
      <vt:lpstr>PowerPoint Presentation</vt:lpstr>
      <vt:lpstr>PowerPoint Presentation</vt:lpstr>
      <vt:lpstr>PowerPoint Presentation</vt:lpstr>
      <vt:lpstr>PowerPoint Presentation</vt:lpstr>
      <vt:lpstr>Процесс работы с gitlab.ccfit.nsu.ru</vt:lpstr>
      <vt:lpstr>Создание ветки</vt:lpstr>
      <vt:lpstr>Скачивание репозитория</vt:lpstr>
      <vt:lpstr>Заливка правок</vt:lpstr>
      <vt:lpstr>Создание merge request-а</vt:lpstr>
      <vt:lpstr>Заключение</vt:lpstr>
      <vt:lpstr>Компиляция 1/3</vt:lpstr>
      <vt:lpstr>Компиляция 2/3</vt:lpstr>
      <vt:lpstr>Компиляция 3/3</vt:lpstr>
      <vt:lpstr>Сборка (линковка)</vt:lpstr>
      <vt:lpstr>Написание исходного кода – венгерская нотация</vt:lpstr>
      <vt:lpstr>Каскадный подход</vt:lpstr>
      <vt:lpstr>Инкрементальный подход</vt:lpstr>
      <vt:lpstr>Эволюционный подход</vt:lpstr>
      <vt:lpstr>Этапы создания программ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программы</dc:title>
  <dc:creator>Petrov Evgueni</dc:creator>
  <cp:lastModifiedBy>Evgenii Petrov</cp:lastModifiedBy>
  <cp:revision>664</cp:revision>
  <dcterms:created xsi:type="dcterms:W3CDTF">2012-08-23T19:28:15Z</dcterms:created>
  <dcterms:modified xsi:type="dcterms:W3CDTF">2024-08-29T08:18:58Z</dcterms:modified>
</cp:coreProperties>
</file>