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0"/>
  </p:notesMasterIdLst>
  <p:sldIdLst>
    <p:sldId id="305" r:id="rId2"/>
    <p:sldId id="315" r:id="rId3"/>
    <p:sldId id="333" r:id="rId4"/>
    <p:sldId id="336" r:id="rId5"/>
    <p:sldId id="337" r:id="rId6"/>
    <p:sldId id="306" r:id="rId7"/>
    <p:sldId id="338" r:id="rId8"/>
    <p:sldId id="339" r:id="rId9"/>
    <p:sldId id="280" r:id="rId10"/>
    <p:sldId id="340" r:id="rId11"/>
    <p:sldId id="341" r:id="rId12"/>
    <p:sldId id="342" r:id="rId13"/>
    <p:sldId id="316" r:id="rId14"/>
    <p:sldId id="343" r:id="rId15"/>
    <p:sldId id="344" r:id="rId16"/>
    <p:sldId id="345" r:id="rId17"/>
    <p:sldId id="346" r:id="rId18"/>
    <p:sldId id="347" r:id="rId19"/>
    <p:sldId id="317" r:id="rId20"/>
    <p:sldId id="348" r:id="rId21"/>
    <p:sldId id="349" r:id="rId22"/>
    <p:sldId id="350" r:id="rId23"/>
    <p:sldId id="351" r:id="rId24"/>
    <p:sldId id="308" r:id="rId25"/>
    <p:sldId id="361" r:id="rId26"/>
    <p:sldId id="362" r:id="rId27"/>
    <p:sldId id="363" r:id="rId28"/>
    <p:sldId id="364" r:id="rId29"/>
    <p:sldId id="318" r:id="rId30"/>
    <p:sldId id="352" r:id="rId31"/>
    <p:sldId id="353" r:id="rId32"/>
    <p:sldId id="354" r:id="rId33"/>
    <p:sldId id="355" r:id="rId34"/>
    <p:sldId id="356" r:id="rId35"/>
    <p:sldId id="281" r:id="rId36"/>
    <p:sldId id="357" r:id="rId37"/>
    <p:sldId id="358" r:id="rId38"/>
    <p:sldId id="359" r:id="rId39"/>
    <p:sldId id="360" r:id="rId40"/>
    <p:sldId id="282" r:id="rId41"/>
    <p:sldId id="365" r:id="rId42"/>
    <p:sldId id="366" r:id="rId43"/>
    <p:sldId id="367" r:id="rId44"/>
    <p:sldId id="320" r:id="rId45"/>
    <p:sldId id="368" r:id="rId46"/>
    <p:sldId id="369" r:id="rId47"/>
    <p:sldId id="370" r:id="rId48"/>
    <p:sldId id="371" r:id="rId49"/>
    <p:sldId id="307" r:id="rId50"/>
    <p:sldId id="372" r:id="rId51"/>
    <p:sldId id="373" r:id="rId52"/>
    <p:sldId id="374" r:id="rId53"/>
    <p:sldId id="375" r:id="rId54"/>
    <p:sldId id="376" r:id="rId55"/>
    <p:sldId id="377" r:id="rId56"/>
    <p:sldId id="378" r:id="rId57"/>
    <p:sldId id="379" r:id="rId58"/>
    <p:sldId id="283" r:id="rId59"/>
    <p:sldId id="380" r:id="rId60"/>
    <p:sldId id="381" r:id="rId61"/>
    <p:sldId id="382" r:id="rId62"/>
    <p:sldId id="383" r:id="rId63"/>
    <p:sldId id="384" r:id="rId64"/>
    <p:sldId id="385" r:id="rId65"/>
    <p:sldId id="386" r:id="rId66"/>
    <p:sldId id="387" r:id="rId67"/>
    <p:sldId id="509" r:id="rId68"/>
    <p:sldId id="510" r:id="rId69"/>
    <p:sldId id="511" r:id="rId70"/>
    <p:sldId id="512" r:id="rId71"/>
    <p:sldId id="513" r:id="rId72"/>
    <p:sldId id="514" r:id="rId73"/>
    <p:sldId id="310" r:id="rId74"/>
    <p:sldId id="388" r:id="rId75"/>
    <p:sldId id="389" r:id="rId76"/>
    <p:sldId id="390" r:id="rId77"/>
    <p:sldId id="391" r:id="rId78"/>
    <p:sldId id="392" r:id="rId79"/>
    <p:sldId id="393" r:id="rId80"/>
    <p:sldId id="394" r:id="rId81"/>
    <p:sldId id="395" r:id="rId82"/>
    <p:sldId id="396" r:id="rId83"/>
    <p:sldId id="397" r:id="rId84"/>
    <p:sldId id="322" r:id="rId85"/>
    <p:sldId id="398" r:id="rId86"/>
    <p:sldId id="399" r:id="rId87"/>
    <p:sldId id="400" r:id="rId88"/>
    <p:sldId id="401" r:id="rId89"/>
    <p:sldId id="402" r:id="rId90"/>
    <p:sldId id="403" r:id="rId91"/>
    <p:sldId id="312" r:id="rId92"/>
    <p:sldId id="404" r:id="rId93"/>
    <p:sldId id="405" r:id="rId94"/>
    <p:sldId id="406" r:id="rId95"/>
    <p:sldId id="407" r:id="rId96"/>
    <p:sldId id="323" r:id="rId97"/>
    <p:sldId id="408" r:id="rId98"/>
    <p:sldId id="409" r:id="rId99"/>
    <p:sldId id="410" r:id="rId100"/>
    <p:sldId id="288" r:id="rId101"/>
    <p:sldId id="411" r:id="rId102"/>
    <p:sldId id="412" r:id="rId103"/>
    <p:sldId id="413" r:id="rId104"/>
    <p:sldId id="414" r:id="rId105"/>
    <p:sldId id="415" r:id="rId106"/>
    <p:sldId id="416" r:id="rId107"/>
    <p:sldId id="417" r:id="rId108"/>
    <p:sldId id="418" r:id="rId109"/>
    <p:sldId id="419" r:id="rId110"/>
    <p:sldId id="420" r:id="rId111"/>
    <p:sldId id="421" r:id="rId112"/>
    <p:sldId id="422" r:id="rId113"/>
    <p:sldId id="334" r:id="rId114"/>
    <p:sldId id="423" r:id="rId115"/>
    <p:sldId id="424" r:id="rId116"/>
    <p:sldId id="425" r:id="rId117"/>
    <p:sldId id="426" r:id="rId118"/>
    <p:sldId id="427" r:id="rId119"/>
    <p:sldId id="428" r:id="rId120"/>
    <p:sldId id="429" r:id="rId121"/>
    <p:sldId id="430" r:id="rId122"/>
    <p:sldId id="431" r:id="rId123"/>
    <p:sldId id="432" r:id="rId124"/>
    <p:sldId id="290" r:id="rId125"/>
    <p:sldId id="433" r:id="rId126"/>
    <p:sldId id="434" r:id="rId127"/>
    <p:sldId id="435" r:id="rId128"/>
    <p:sldId id="436" r:id="rId129"/>
    <p:sldId id="437" r:id="rId130"/>
    <p:sldId id="438" r:id="rId131"/>
    <p:sldId id="439" r:id="rId132"/>
    <p:sldId id="440" r:id="rId133"/>
    <p:sldId id="441" r:id="rId134"/>
    <p:sldId id="442" r:id="rId135"/>
    <p:sldId id="292" r:id="rId136"/>
    <p:sldId id="443" r:id="rId137"/>
    <p:sldId id="444" r:id="rId138"/>
    <p:sldId id="296" r:id="rId139"/>
    <p:sldId id="445" r:id="rId140"/>
    <p:sldId id="446" r:id="rId141"/>
    <p:sldId id="447" r:id="rId142"/>
    <p:sldId id="448" r:id="rId143"/>
    <p:sldId id="449" r:id="rId144"/>
    <p:sldId id="450" r:id="rId145"/>
    <p:sldId id="451" r:id="rId146"/>
    <p:sldId id="452" r:id="rId147"/>
    <p:sldId id="453" r:id="rId148"/>
    <p:sldId id="454" r:id="rId149"/>
    <p:sldId id="455" r:id="rId150"/>
    <p:sldId id="297" r:id="rId151"/>
    <p:sldId id="456" r:id="rId152"/>
    <p:sldId id="457" r:id="rId153"/>
    <p:sldId id="458" r:id="rId154"/>
    <p:sldId id="459" r:id="rId155"/>
    <p:sldId id="326" r:id="rId156"/>
    <p:sldId id="460" r:id="rId157"/>
    <p:sldId id="461" r:id="rId158"/>
    <p:sldId id="462" r:id="rId159"/>
    <p:sldId id="463" r:id="rId160"/>
    <p:sldId id="464" r:id="rId161"/>
    <p:sldId id="465" r:id="rId162"/>
    <p:sldId id="466" r:id="rId163"/>
    <p:sldId id="467" r:id="rId164"/>
    <p:sldId id="476" r:id="rId165"/>
    <p:sldId id="299" r:id="rId166"/>
    <p:sldId id="468" r:id="rId167"/>
    <p:sldId id="469" r:id="rId168"/>
    <p:sldId id="470" r:id="rId169"/>
    <p:sldId id="471" r:id="rId170"/>
    <p:sldId id="472" r:id="rId171"/>
    <p:sldId id="473" r:id="rId172"/>
    <p:sldId id="474" r:id="rId173"/>
    <p:sldId id="475" r:id="rId174"/>
    <p:sldId id="329" r:id="rId175"/>
    <p:sldId id="477" r:id="rId176"/>
    <p:sldId id="478" r:id="rId177"/>
    <p:sldId id="479" r:id="rId178"/>
    <p:sldId id="483" r:id="rId179"/>
    <p:sldId id="482" r:id="rId180"/>
    <p:sldId id="301" r:id="rId181"/>
    <p:sldId id="484" r:id="rId182"/>
    <p:sldId id="485" r:id="rId183"/>
    <p:sldId id="486" r:id="rId184"/>
    <p:sldId id="487" r:id="rId185"/>
    <p:sldId id="488" r:id="rId186"/>
    <p:sldId id="335" r:id="rId187"/>
    <p:sldId id="489" r:id="rId188"/>
    <p:sldId id="490" r:id="rId189"/>
    <p:sldId id="491" r:id="rId190"/>
    <p:sldId id="492" r:id="rId191"/>
    <p:sldId id="493" r:id="rId192"/>
    <p:sldId id="494" r:id="rId193"/>
    <p:sldId id="495" r:id="rId194"/>
    <p:sldId id="496" r:id="rId195"/>
    <p:sldId id="497" r:id="rId196"/>
    <p:sldId id="498" r:id="rId197"/>
    <p:sldId id="499" r:id="rId198"/>
    <p:sldId id="330" r:id="rId199"/>
    <p:sldId id="500" r:id="rId200"/>
    <p:sldId id="501" r:id="rId201"/>
    <p:sldId id="502" r:id="rId202"/>
    <p:sldId id="503" r:id="rId203"/>
    <p:sldId id="504" r:id="rId204"/>
    <p:sldId id="505" r:id="rId205"/>
    <p:sldId id="506" r:id="rId206"/>
    <p:sldId id="507" r:id="rId207"/>
    <p:sldId id="508" r:id="rId208"/>
    <p:sldId id="332" r:id="rId209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5" autoAdjust="0"/>
    <p:restoredTop sz="94689" autoAdjust="0"/>
  </p:normalViewPr>
  <p:slideViewPr>
    <p:cSldViewPr>
      <p:cViewPr varScale="1">
        <p:scale>
          <a:sx n="109" d="100"/>
          <a:sy n="109" d="100"/>
        </p:scale>
        <p:origin x="55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tableStyles" Target="tableStyles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presProps" Target="presProp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viewProps" Target="viewProp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90689F9-10AE-4EF1-A957-D85F090EA006}" type="datetimeFigureOut">
              <a:rPr lang="ru-RU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2190F37-7FF4-4439-8960-F18C4A75BB6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8028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65211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443226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15573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5917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892555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65917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715241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48721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96634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537901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643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8834338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512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80107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77644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00024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91973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61193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6742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46351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2105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8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31141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2629931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3690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144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5122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21371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13280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54949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881046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03363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338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2736536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34763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00174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97895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57628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91457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90769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27031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39518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22613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593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298189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5205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11874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431296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8024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55568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80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14953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402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449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357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11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856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96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8218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4805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519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3241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283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590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731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6436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96505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19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596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4128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80733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7346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15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0825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83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53924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849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6054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578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2193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76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954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751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93599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4141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0884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901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9590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96875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291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4743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162561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7060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6645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8359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73300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117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275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456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934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76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18684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12505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651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701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744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9379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4899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023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47039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73797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79537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3513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609407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0780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465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79706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68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1139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44805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02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67158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939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3640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212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00356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18106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90146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961092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8140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8703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58754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686118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931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4598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5776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643398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8267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7503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9806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41841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179067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42179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13770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392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57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6683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99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829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29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4779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23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5003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512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6818F64-5D98-4328-83BA-3FB53F48002F}" type="datetimeFigureOut">
              <a:rPr lang="ru-RU" smtClean="0"/>
              <a:pPr>
                <a:defRPr/>
              </a:pPr>
              <a:t>22.02.2023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A9269-0B49-4D01-8411-BFCD8CDC06C9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9152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ommons.wikimedia.org/w/index.php?curid=18695306" TargetMode="Externa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://cm.bell-labs.com/cm/ms/what/shannonday/shannon1948.pdf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4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4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4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4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Кодирование</a:t>
            </a:r>
            <a:br>
              <a:rPr lang="ru-RU" dirty="0"/>
            </a:br>
            <a:r>
              <a:rPr lang="ru-RU" dirty="0"/>
              <a:t>Оптимальный код Хаффмана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r>
              <a:rPr lang="en-US" dirty="0"/>
              <a:t>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509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0358334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8409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если 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 }, </a:t>
            </a:r>
            <a:r>
              <a:rPr lang="ru-RU" sz="2200" dirty="0">
                <a:solidFill>
                  <a:schemeClr val="bg1"/>
                </a:solidFill>
              </a:rPr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16049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endParaRPr lang="ru-RU" sz="1900" dirty="0">
              <a:solidFill>
                <a:schemeClr val="bg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94027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43059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80081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3578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47367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8721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>
                <a:solidFill>
                  <a:schemeClr val="bg1"/>
                </a:solidFill>
              </a:rPr>
              <a:t>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978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11588807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 = </a:t>
            </a:r>
            <a:r>
              <a:rPr lang="ru-RU" sz="2200" dirty="0" err="1">
                <a:solidFill>
                  <a:schemeClr val="bg1"/>
                </a:solidFill>
              </a:rPr>
              <a:t>ПостроитьОптимальныйДПК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1475525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ЗаменитьЛист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</a:t>
            </a:r>
            <a:r>
              <a:rPr lang="ru-RU" sz="2400" baseline="-25000" dirty="0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),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)),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25501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Построение дерева оптимального Д.П.К. – рекурсия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если 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 }, </a:t>
            </a:r>
            <a:r>
              <a:rPr lang="ru-RU" sz="2200" dirty="0"/>
              <a:t>то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en-US" sz="2200" dirty="0"/>
              <a:t>c</a:t>
            </a:r>
            <a:r>
              <a:rPr lang="en-US" sz="2400" baseline="-25000" dirty="0"/>
              <a:t>1</a:t>
            </a:r>
            <a:r>
              <a:rPr lang="ru-RU" sz="2200" dirty="0"/>
              <a:t>)</a:t>
            </a:r>
            <a:endParaRPr lang="ru-RU" sz="1900" dirty="0"/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иначе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/>
              <a:t>с</a:t>
            </a:r>
            <a:r>
              <a:rPr lang="ru-RU" sz="2400" baseline="-25000" dirty="0"/>
              <a:t>у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 err="1"/>
              <a:t>оптимальныйДПК</a:t>
            </a:r>
            <a:r>
              <a:rPr lang="ru-RU" sz="2200" dirty="0"/>
              <a:t> = </a:t>
            </a:r>
            <a:r>
              <a:rPr lang="ru-RU" sz="2200" dirty="0" err="1"/>
              <a:t>ПостроитьОптимальныйДПК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ЗаменитьЛист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, </a:t>
            </a: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ru-RU" sz="2200" dirty="0" err="1"/>
              <a:t>СоздатьЛист</a:t>
            </a:r>
            <a:r>
              <a:rPr lang="ru-RU" sz="2200" dirty="0"/>
              <a:t>(с</a:t>
            </a:r>
            <a:r>
              <a:rPr lang="ru-RU" sz="2400" baseline="-25000" dirty="0"/>
              <a:t>у</a:t>
            </a:r>
            <a:r>
              <a:rPr lang="ru-RU" sz="2200" dirty="0"/>
              <a:t>), </a:t>
            </a:r>
            <a:r>
              <a:rPr lang="ru-RU" sz="2200" dirty="0" err="1"/>
              <a:t>СоздатьЛист</a:t>
            </a:r>
            <a:r>
              <a:rPr lang="ru-RU" sz="2200" dirty="0"/>
              <a:t>(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)), </a:t>
            </a:r>
            <a:r>
              <a:rPr lang="ru-RU" sz="2200" dirty="0" err="1"/>
              <a:t>оптимальныйДПК</a:t>
            </a:r>
            <a:r>
              <a:rPr lang="ru-RU" sz="2200" dirty="0"/>
              <a:t>)</a:t>
            </a: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340364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Вход: 	</a:t>
            </a:r>
            <a:r>
              <a:rPr lang="ru-RU" sz="2400" dirty="0">
                <a:solidFill>
                  <a:schemeClr val="bg1"/>
                </a:solidFill>
              </a:rPr>
              <a:t>алфавит</a:t>
            </a:r>
            <a:r>
              <a:rPr lang="en-US" sz="2400" dirty="0">
                <a:solidFill>
                  <a:schemeClr val="bg1"/>
                </a:solidFill>
              </a:rPr>
              <a:t> = { [p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], …, [</a:t>
            </a: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] }</a:t>
            </a:r>
            <a:r>
              <a:rPr lang="ru-RU" sz="2400" dirty="0">
                <a:solidFill>
                  <a:schemeClr val="bg1"/>
                </a:solidFill>
              </a:rPr>
              <a:t>, где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– число вхождений символа </a:t>
            </a:r>
            <a:r>
              <a:rPr lang="ru-RU" sz="2200" dirty="0" err="1">
                <a:solidFill>
                  <a:schemeClr val="bg1"/>
                </a:solidFill>
              </a:rPr>
              <a:t>с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ru-RU" sz="2200" dirty="0">
                <a:solidFill>
                  <a:schemeClr val="bg1"/>
                </a:solidFill>
              </a:rPr>
              <a:t> в сообщение</a:t>
            </a:r>
            <a:endParaRPr lang="en-US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>
                <a:solidFill>
                  <a:schemeClr val="bg1"/>
                </a:solidFill>
              </a:rPr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8968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алфавит = { [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r>
              <a:rPr lang="ru-RU" sz="2200" dirty="0">
                <a:solidFill>
                  <a:schemeClr val="bg1"/>
                </a:solidFill>
              </a:rPr>
              <a:t>, …, [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en-US" sz="22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n</a:t>
            </a:r>
            <a:r>
              <a:rPr lang="en-US" sz="2200" dirty="0">
                <a:solidFill>
                  <a:schemeClr val="bg1"/>
                </a:solidFill>
              </a:rPr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2540897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пока Размер(алфавит)</a:t>
            </a:r>
            <a:r>
              <a:rPr lang="en-US" sz="2200" dirty="0">
                <a:solidFill>
                  <a:schemeClr val="bg1"/>
                </a:solidFill>
              </a:rPr>
              <a:t> &gt;= 2</a:t>
            </a:r>
            <a:endParaRPr lang="ru-RU" sz="2200" dirty="0">
              <a:solidFill>
                <a:schemeClr val="bg1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1464857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84501896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321442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 = </a:t>
            </a:r>
            <a:r>
              <a:rPr lang="ru-RU" sz="2200" dirty="0" err="1">
                <a:solidFill>
                  <a:schemeClr val="bg1"/>
                </a:solidFill>
              </a:rPr>
              <a:t>НайтиМинимум</a:t>
            </a:r>
            <a:r>
              <a:rPr lang="ru-RU" sz="2200" dirty="0">
                <a:solidFill>
                  <a:schemeClr val="bg1"/>
                </a:solidFill>
              </a:rPr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4574125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Удалить([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18268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Алфавитом называется конечное множество символов</a:t>
            </a:r>
          </a:p>
          <a:p>
            <a:endParaRPr lang="ru-RU" dirty="0"/>
          </a:p>
          <a:p>
            <a:r>
              <a:rPr lang="ru-RU" dirty="0"/>
              <a:t>Сообщением называется конечная последовательность символов</a:t>
            </a:r>
          </a:p>
          <a:p>
            <a:endParaRPr lang="ru-RU" dirty="0"/>
          </a:p>
          <a:p>
            <a:r>
              <a:rPr lang="ru-RU" dirty="0"/>
              <a:t>Множество всех сообщений алфавита А обозначается А*</a:t>
            </a:r>
          </a:p>
        </p:txBody>
      </p:sp>
    </p:spTree>
    <p:extLst>
      <p:ext uri="{BB962C8B-B14F-4D97-AF65-F5344CB8AC3E}">
        <p14:creationId xmlns:p14="http://schemas.microsoft.com/office/powerpoint/2010/main" val="401474359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Добавить([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x</a:t>
            </a:r>
            <a:r>
              <a:rPr lang="en-US" sz="2200" dirty="0">
                <a:solidFill>
                  <a:schemeClr val="bg1"/>
                </a:solidFill>
              </a:rPr>
              <a:t> + </a:t>
            </a:r>
            <a:r>
              <a:rPr lang="en-US" sz="22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y</a:t>
            </a:r>
            <a:r>
              <a:rPr lang="en-US" sz="2200" dirty="0">
                <a:solidFill>
                  <a:schemeClr val="bg1"/>
                </a:solidFill>
              </a:rPr>
              <a:t>, [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у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дерево</a:t>
            </a:r>
            <a:r>
              <a:rPr lang="ru-RU" sz="2400" baseline="-25000" dirty="0" err="1">
                <a:solidFill>
                  <a:schemeClr val="bg1"/>
                </a:solidFill>
              </a:rPr>
              <a:t>х</a:t>
            </a:r>
            <a:r>
              <a:rPr lang="en-US" sz="2200" dirty="0">
                <a:solidFill>
                  <a:schemeClr val="bg1"/>
                </a:solidFill>
              </a:rPr>
              <a:t>] </a:t>
            </a:r>
            <a:r>
              <a:rPr lang="ru-RU" sz="2200" dirty="0">
                <a:solidFill>
                  <a:schemeClr val="bg1"/>
                </a:solidFill>
              </a:rPr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433446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>
                <a:solidFill>
                  <a:schemeClr val="bg1"/>
                </a:solidFill>
              </a:rPr>
              <a:t>{ [</a:t>
            </a:r>
            <a:r>
              <a:rPr lang="ru-RU" sz="2200" dirty="0" err="1">
                <a:solidFill>
                  <a:schemeClr val="bg1"/>
                </a:solidFill>
              </a:rPr>
              <a:t>длинаСообщения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r>
              <a:rPr lang="en-US" sz="2200" dirty="0">
                <a:solidFill>
                  <a:schemeClr val="bg1"/>
                </a:solidFill>
              </a:rPr>
              <a:t>] } </a:t>
            </a:r>
            <a:r>
              <a:rPr lang="ru-RU" sz="2200" dirty="0">
                <a:solidFill>
                  <a:schemeClr val="bg1"/>
                </a:solidFill>
              </a:rPr>
              <a:t>= алфавит</a:t>
            </a:r>
            <a:endParaRPr lang="en-US" sz="2200" dirty="0">
              <a:solidFill>
                <a:schemeClr val="bg1"/>
              </a:solidFill>
            </a:endParaRPr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6987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>
                <a:solidFill>
                  <a:schemeClr val="bg1"/>
                </a:solidFill>
              </a:rPr>
              <a:t>вернуть </a:t>
            </a:r>
            <a:r>
              <a:rPr lang="ru-RU" sz="2200" dirty="0" err="1">
                <a:solidFill>
                  <a:schemeClr val="bg1"/>
                </a:solidFill>
              </a:rPr>
              <a:t>оптимальныйДПК</a:t>
            </a:r>
            <a:endParaRPr lang="ru-RU" sz="2200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5643960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Прямое построение дерева оптимального Д.П.К.</a:t>
            </a:r>
          </a:p>
        </p:txBody>
      </p:sp>
      <p:sp>
        <p:nvSpPr>
          <p:cNvPr id="83971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Вход: 	</a:t>
            </a:r>
            <a:r>
              <a:rPr lang="ru-RU" sz="2400" dirty="0"/>
              <a:t>алфавит</a:t>
            </a:r>
            <a:r>
              <a:rPr lang="en-US" sz="2400" dirty="0"/>
              <a:t> = { [p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1</a:t>
            </a:r>
            <a:r>
              <a:rPr lang="en-US" sz="2400" dirty="0"/>
              <a:t>], …, [</a:t>
            </a:r>
            <a:r>
              <a:rPr lang="en-US" sz="2400" dirty="0" err="1"/>
              <a:t>p</a:t>
            </a:r>
            <a:r>
              <a:rPr lang="en-US" sz="2400" baseline="-25000" dirty="0" err="1"/>
              <a:t>n</a:t>
            </a:r>
            <a:r>
              <a:rPr lang="en-US" sz="2400" dirty="0"/>
              <a:t>, </a:t>
            </a:r>
            <a:r>
              <a:rPr lang="en-US" sz="2400" dirty="0" err="1"/>
              <a:t>c</a:t>
            </a:r>
            <a:r>
              <a:rPr lang="en-US" sz="2400" baseline="-25000" dirty="0" err="1"/>
              <a:t>n</a:t>
            </a:r>
            <a:r>
              <a:rPr lang="en-US" sz="2400" dirty="0"/>
              <a:t>] }</a:t>
            </a:r>
            <a:r>
              <a:rPr lang="ru-RU" sz="2400" dirty="0"/>
              <a:t>, где </a:t>
            </a:r>
            <a:r>
              <a:rPr lang="en-US" sz="2200" dirty="0"/>
              <a:t>p</a:t>
            </a:r>
            <a:r>
              <a:rPr lang="ru-RU" sz="2400" baseline="-25000" dirty="0"/>
              <a:t>х</a:t>
            </a:r>
            <a:r>
              <a:rPr lang="ru-RU" sz="2200" dirty="0"/>
              <a:t> – число вхождений символа </a:t>
            </a:r>
            <a:r>
              <a:rPr lang="ru-RU" sz="2200" dirty="0" err="1"/>
              <a:t>с</a:t>
            </a:r>
            <a:r>
              <a:rPr lang="ru-RU" sz="2400" baseline="-25000" dirty="0" err="1"/>
              <a:t>х</a:t>
            </a:r>
            <a:r>
              <a:rPr lang="ru-RU" sz="2200" dirty="0"/>
              <a:t> в сообщение</a:t>
            </a:r>
            <a:endParaRPr lang="en-US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r>
              <a:rPr lang="ru-RU" sz="2200" dirty="0"/>
              <a:t>Выход: 	дерево оптимального Д.П.К. для сообщения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алфавит = { [</a:t>
            </a:r>
            <a:r>
              <a:rPr lang="en-US" sz="2200" dirty="0"/>
              <a:t>p</a:t>
            </a:r>
            <a:r>
              <a:rPr lang="en-US" sz="2400" baseline="-25000" dirty="0"/>
              <a:t>1</a:t>
            </a:r>
            <a:r>
              <a:rPr lang="en-US" sz="2200" dirty="0"/>
              <a:t>, c</a:t>
            </a:r>
            <a:r>
              <a:rPr lang="en-US" sz="2400" baseline="-25000" dirty="0"/>
              <a:t>1</a:t>
            </a:r>
            <a:r>
              <a:rPr lang="en-US" sz="2200" dirty="0"/>
              <a:t>]</a:t>
            </a:r>
            <a:r>
              <a:rPr lang="ru-RU" sz="2200" dirty="0"/>
              <a:t>, …, [</a:t>
            </a:r>
            <a:r>
              <a:rPr lang="en-US" sz="2200" dirty="0" err="1"/>
              <a:t>p</a:t>
            </a:r>
            <a:r>
              <a:rPr lang="en-US" sz="2400" baseline="-25000" dirty="0" err="1"/>
              <a:t>n</a:t>
            </a:r>
            <a:r>
              <a:rPr lang="en-US" sz="2200" dirty="0"/>
              <a:t>, </a:t>
            </a:r>
            <a:r>
              <a:rPr lang="en-US" sz="2200" dirty="0" err="1"/>
              <a:t>c</a:t>
            </a:r>
            <a:r>
              <a:rPr lang="en-US" sz="2400" baseline="-25000" dirty="0" err="1"/>
              <a:t>n</a:t>
            </a:r>
            <a:r>
              <a:rPr lang="en-US" sz="2200" dirty="0"/>
              <a:t>] }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2200" dirty="0"/>
              <a:t>пока Размер(алфавит)</a:t>
            </a:r>
            <a:r>
              <a:rPr lang="en-US" sz="2200" dirty="0"/>
              <a:t> &gt;= 2</a:t>
            </a:r>
            <a:endParaRPr lang="ru-RU" sz="22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 = </a:t>
            </a:r>
            <a:r>
              <a:rPr lang="ru-RU" sz="2200" dirty="0" err="1"/>
              <a:t>НайтиМинимум</a:t>
            </a:r>
            <a:r>
              <a:rPr lang="ru-RU" sz="2200" dirty="0"/>
              <a:t>(алфавит)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Удалить([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en-US" sz="2400" baseline="-25000" dirty="0"/>
              <a:t> </a:t>
            </a:r>
            <a:r>
              <a:rPr lang="ru-RU" sz="2200" dirty="0"/>
              <a:t>], алфавит)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ru-RU" sz="2200" dirty="0"/>
              <a:t>Добавить([</a:t>
            </a:r>
            <a:r>
              <a:rPr lang="en-US" sz="2200" dirty="0"/>
              <a:t> </a:t>
            </a:r>
            <a:r>
              <a:rPr lang="en-US" sz="2200" dirty="0" err="1"/>
              <a:t>p</a:t>
            </a:r>
            <a:r>
              <a:rPr lang="en-US" sz="2400" baseline="-25000" dirty="0" err="1"/>
              <a:t>x</a:t>
            </a:r>
            <a:r>
              <a:rPr lang="en-US" sz="2200" dirty="0"/>
              <a:t> + </a:t>
            </a:r>
            <a:r>
              <a:rPr lang="en-US" sz="2200" dirty="0" err="1"/>
              <a:t>p</a:t>
            </a:r>
            <a:r>
              <a:rPr lang="en-US" sz="2400" baseline="-25000" dirty="0" err="1"/>
              <a:t>y</a:t>
            </a:r>
            <a:r>
              <a:rPr lang="en-US" sz="2200" dirty="0"/>
              <a:t>, [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у</a:t>
            </a:r>
            <a:r>
              <a:rPr lang="ru-RU" sz="2200" dirty="0"/>
              <a:t>, </a:t>
            </a:r>
            <a:r>
              <a:rPr lang="ru-RU" sz="2200" dirty="0" err="1"/>
              <a:t>дерево</a:t>
            </a:r>
            <a:r>
              <a:rPr lang="ru-RU" sz="2400" baseline="-25000" dirty="0" err="1"/>
              <a:t>х</a:t>
            </a:r>
            <a:r>
              <a:rPr lang="en-US" sz="2200" dirty="0"/>
              <a:t>] </a:t>
            </a:r>
            <a:r>
              <a:rPr lang="ru-RU" sz="2200" dirty="0"/>
              <a:t>], алфавит)</a:t>
            </a:r>
          </a:p>
          <a:p>
            <a:pPr marL="57150" indent="0">
              <a:lnSpc>
                <a:spcPct val="120000"/>
              </a:lnSpc>
              <a:buNone/>
            </a:pPr>
            <a:r>
              <a:rPr lang="en-US" sz="2200" dirty="0"/>
              <a:t>{ [</a:t>
            </a:r>
            <a:r>
              <a:rPr lang="ru-RU" sz="2200" dirty="0" err="1"/>
              <a:t>длинаСообщения</a:t>
            </a:r>
            <a:r>
              <a:rPr lang="en-US" sz="2200" dirty="0"/>
              <a:t>, </a:t>
            </a:r>
            <a:r>
              <a:rPr lang="ru-RU" sz="2200" dirty="0" err="1"/>
              <a:t>оптимальныйДПК</a:t>
            </a:r>
            <a:r>
              <a:rPr lang="en-US" sz="2200" dirty="0"/>
              <a:t>] } </a:t>
            </a:r>
            <a:r>
              <a:rPr lang="ru-RU" sz="2200" dirty="0"/>
              <a:t>= алфавит</a:t>
            </a:r>
            <a:endParaRPr lang="en-US" sz="2200" dirty="0"/>
          </a:p>
          <a:p>
            <a:pPr marL="57150" indent="0">
              <a:lnSpc>
                <a:spcPct val="120000"/>
              </a:lnSpc>
              <a:buNone/>
            </a:pPr>
            <a:r>
              <a:rPr lang="ru-RU" sz="2200" dirty="0"/>
              <a:t>вернуть </a:t>
            </a:r>
            <a:r>
              <a:rPr lang="ru-RU" sz="2200" dirty="0" err="1"/>
              <a:t>оптимальныйДПК</a:t>
            </a:r>
            <a:endParaRPr lang="ru-RU" sz="2200" dirty="0"/>
          </a:p>
          <a:p>
            <a:pPr>
              <a:lnSpc>
                <a:spcPct val="120000"/>
              </a:lnSpc>
              <a:buFont typeface="Arial" charset="0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4854229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R = </a:t>
            </a:r>
            <a:r>
              <a:rPr lang="ru-RU" sz="2400" dirty="0">
                <a:solidFill>
                  <a:schemeClr val="bg1"/>
                </a:solidFill>
              </a:rPr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o,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43344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= 7, p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= 4, 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= 2, 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635164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0464600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</a:t>
            </a:r>
            <a:r>
              <a:rPr lang="ru-RU" sz="2400" dirty="0">
                <a:solidFill>
                  <a:schemeClr val="bg1"/>
                </a:solidFill>
              </a:rPr>
              <a:t>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02841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>
                <a:solidFill>
                  <a:schemeClr val="bg1"/>
                </a:solidFill>
              </a:rPr>
              <a:t>До цикла 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</a:t>
            </a:r>
            <a:r>
              <a:rPr lang="ru-RU" sz="24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пробел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а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390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Кодом называется такое отображение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К : А1* —&gt; А2*, что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)...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для любого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из А1*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45670203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1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], [3,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623357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2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[4, 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],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[7, 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 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56076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 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3	</a:t>
            </a:r>
            <a:r>
              <a:rPr lang="en-US" sz="2400" dirty="0">
                <a:solidFill>
                  <a:schemeClr val="bg1"/>
                </a:solidFill>
              </a:rPr>
              <a:t>{ [</a:t>
            </a:r>
            <a:r>
              <a:rPr lang="ru-RU" sz="24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ru-RU" sz="2400" dirty="0">
                <a:solidFill>
                  <a:schemeClr val="bg1"/>
                </a:solidFill>
              </a:rPr>
              <a:t>о</a:t>
            </a:r>
            <a:r>
              <a:rPr lang="en-US" sz="2400" dirty="0">
                <a:solidFill>
                  <a:schemeClr val="bg1"/>
                </a:solidFill>
              </a:rPr>
              <a:t>]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[11,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54917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</a:rPr>
              <a:t>После шага 4	</a:t>
            </a:r>
            <a:r>
              <a:rPr lang="en-US" sz="2400" dirty="0">
                <a:solidFill>
                  <a:schemeClr val="bg1"/>
                </a:solidFill>
              </a:rPr>
              <a:t>{ [18, [</a:t>
            </a:r>
            <a:r>
              <a:rPr lang="ru-RU" sz="2400" dirty="0">
                <a:solidFill>
                  <a:schemeClr val="bg1"/>
                </a:solidFill>
              </a:rPr>
              <a:t>о,</a:t>
            </a:r>
            <a:r>
              <a:rPr lang="en-US" sz="2400" dirty="0">
                <a:solidFill>
                  <a:schemeClr val="bg1"/>
                </a:solidFill>
              </a:rPr>
              <a:t> [</a:t>
            </a:r>
            <a:r>
              <a:rPr lang="ru-RU" sz="2400" dirty="0">
                <a:solidFill>
                  <a:schemeClr val="bg1"/>
                </a:solidFill>
              </a:rPr>
              <a:t>к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[</a:t>
            </a:r>
            <a:r>
              <a:rPr lang="ru-RU" sz="2400" dirty="0">
                <a:solidFill>
                  <a:schemeClr val="bg1"/>
                </a:solidFill>
              </a:rPr>
              <a:t>л</a:t>
            </a:r>
            <a:r>
              <a:rPr lang="en-US" sz="2400" dirty="0">
                <a:solidFill>
                  <a:schemeClr val="bg1"/>
                </a:solidFill>
              </a:rPr>
              <a:t>, [</a:t>
            </a:r>
            <a:r>
              <a:rPr lang="ru-RU" sz="2400" dirty="0">
                <a:solidFill>
                  <a:schemeClr val="bg1"/>
                </a:solidFill>
              </a:rPr>
              <a:t>пробел, а</a:t>
            </a:r>
            <a:r>
              <a:rPr lang="en-US" sz="2400" dirty="0">
                <a:solidFill>
                  <a:schemeClr val="bg1"/>
                </a:solidFill>
              </a:rPr>
              <a:t>]]]]]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5407506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построения Д.П.К.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charset="0"/>
              <a:buNone/>
            </a:pPr>
            <a:r>
              <a:rPr lang="en-US" sz="2400" dirty="0"/>
              <a:t>R = </a:t>
            </a:r>
            <a:r>
              <a:rPr lang="ru-RU" sz="2400" dirty="0"/>
              <a:t>«кол около колокола»</a:t>
            </a:r>
          </a:p>
          <a:p>
            <a:pPr>
              <a:buFont typeface="Arial" charset="0"/>
              <a:buNone/>
            </a:pPr>
            <a:r>
              <a:rPr lang="en-US" sz="2400" dirty="0"/>
              <a:t>c</a:t>
            </a:r>
            <a:r>
              <a:rPr lang="en-US" sz="2400" baseline="-25000" dirty="0"/>
              <a:t>1</a:t>
            </a:r>
            <a:r>
              <a:rPr lang="en-US" sz="2400" dirty="0"/>
              <a:t> = o, c</a:t>
            </a:r>
            <a:r>
              <a:rPr lang="en-US" sz="2400" baseline="-25000" dirty="0"/>
              <a:t>2</a:t>
            </a:r>
            <a:r>
              <a:rPr lang="en-US" sz="2400" dirty="0"/>
              <a:t> = </a:t>
            </a:r>
            <a:r>
              <a:rPr lang="ru-RU" sz="2400" dirty="0"/>
              <a:t>к</a:t>
            </a:r>
            <a:r>
              <a:rPr lang="en-US" sz="2400" dirty="0"/>
              <a:t>, c</a:t>
            </a:r>
            <a:r>
              <a:rPr lang="en-US" sz="2400" baseline="-25000" dirty="0"/>
              <a:t>3</a:t>
            </a:r>
            <a:r>
              <a:rPr lang="en-US" sz="2400" dirty="0"/>
              <a:t> = </a:t>
            </a:r>
            <a:r>
              <a:rPr lang="ru-RU" sz="2400" dirty="0"/>
              <a:t>л</a:t>
            </a:r>
            <a:r>
              <a:rPr lang="en-US" sz="2400" dirty="0"/>
              <a:t>, c</a:t>
            </a:r>
            <a:r>
              <a:rPr lang="en-US" sz="2400" baseline="-25000" dirty="0"/>
              <a:t>4</a:t>
            </a:r>
            <a:r>
              <a:rPr lang="en-US" sz="2400" dirty="0"/>
              <a:t> = </a:t>
            </a:r>
            <a:r>
              <a:rPr lang="ru-RU" sz="2400" dirty="0"/>
              <a:t>пробел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c</a:t>
            </a:r>
            <a:r>
              <a:rPr lang="en-US" sz="2400" baseline="-25000" dirty="0"/>
              <a:t>5</a:t>
            </a:r>
            <a:r>
              <a:rPr lang="en-US" sz="2400" dirty="0"/>
              <a:t> = a</a:t>
            </a:r>
          </a:p>
          <a:p>
            <a:pPr>
              <a:buFont typeface="Arial" charset="0"/>
              <a:buNone/>
            </a:pPr>
            <a:r>
              <a:rPr lang="en-US" sz="2400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= 7, p</a:t>
            </a:r>
            <a:r>
              <a:rPr lang="en-US" sz="2400" baseline="-25000" dirty="0"/>
              <a:t>2</a:t>
            </a:r>
            <a:r>
              <a:rPr lang="en-US" sz="2400" dirty="0"/>
              <a:t> = 4, p</a:t>
            </a:r>
            <a:r>
              <a:rPr lang="en-US" sz="2400" baseline="-25000" dirty="0"/>
              <a:t>3</a:t>
            </a:r>
            <a:r>
              <a:rPr lang="en-US" sz="2400" dirty="0"/>
              <a:t> = 4, p</a:t>
            </a:r>
            <a:r>
              <a:rPr lang="en-US" sz="2400" baseline="-25000" dirty="0"/>
              <a:t>4</a:t>
            </a:r>
            <a:r>
              <a:rPr lang="en-US" sz="2400" dirty="0"/>
              <a:t> = 2, p</a:t>
            </a:r>
            <a:r>
              <a:rPr lang="en-US" sz="2400" baseline="-25000" dirty="0"/>
              <a:t>5</a:t>
            </a:r>
            <a:r>
              <a:rPr lang="en-US" sz="2400" dirty="0"/>
              <a:t> = 1</a:t>
            </a:r>
          </a:p>
          <a:p>
            <a:pPr>
              <a:buFont typeface="Arial" charset="0"/>
              <a:buNone/>
            </a:pPr>
            <a:r>
              <a:rPr lang="ru-RU" sz="2400" dirty="0"/>
              <a:t>Один из вариантов работы прямого алгоритма</a:t>
            </a:r>
          </a:p>
          <a:p>
            <a:pPr>
              <a:buFont typeface="Arial" charset="0"/>
              <a:buNone/>
            </a:pPr>
            <a:r>
              <a:rPr lang="ru-RU" sz="2400" dirty="0"/>
              <a:t>			значение переменной алфавит</a:t>
            </a:r>
          </a:p>
          <a:p>
            <a:pPr>
              <a:buFont typeface="Arial" charset="0"/>
              <a:buNone/>
            </a:pPr>
            <a:r>
              <a:rPr lang="ru-RU" sz="2400" dirty="0"/>
              <a:t>До цикла 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</a:t>
            </a:r>
            <a:r>
              <a:rPr lang="ru-RU" sz="2400" dirty="0"/>
              <a:t>2</a:t>
            </a:r>
            <a:r>
              <a:rPr lang="en-US" sz="2400" dirty="0"/>
              <a:t>, </a:t>
            </a:r>
            <a:r>
              <a:rPr lang="ru-RU" sz="2400" dirty="0"/>
              <a:t>пробел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</a:t>
            </a:r>
            <a:r>
              <a:rPr lang="ru-RU" sz="2400" dirty="0"/>
              <a:t>1</a:t>
            </a:r>
            <a:r>
              <a:rPr lang="en-US" sz="2400" dirty="0"/>
              <a:t>, </a:t>
            </a:r>
            <a:r>
              <a:rPr lang="ru-RU" sz="2400" dirty="0"/>
              <a:t>а</a:t>
            </a:r>
            <a:r>
              <a:rPr lang="en-US" sz="2400" dirty="0"/>
              <a:t>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1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[4, </a:t>
            </a:r>
            <a:r>
              <a:rPr lang="ru-RU" sz="2400" dirty="0"/>
              <a:t>л</a:t>
            </a:r>
            <a:r>
              <a:rPr lang="en-US" sz="2400" dirty="0"/>
              <a:t>], [3, [</a:t>
            </a:r>
            <a:r>
              <a:rPr lang="ru-RU" sz="2400" dirty="0"/>
              <a:t>пробел, а</a:t>
            </a:r>
            <a:r>
              <a:rPr lang="en-US" sz="2400" dirty="0"/>
              <a:t>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2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[4, </a:t>
            </a:r>
            <a:r>
              <a:rPr lang="ru-RU" sz="2400" dirty="0"/>
              <a:t>к</a:t>
            </a:r>
            <a:r>
              <a:rPr lang="en-US" sz="2400" dirty="0"/>
              <a:t>],</a:t>
            </a:r>
            <a:r>
              <a:rPr lang="ru-RU" sz="2400" dirty="0"/>
              <a:t> </a:t>
            </a:r>
            <a:r>
              <a:rPr lang="en-US" sz="2400" dirty="0"/>
              <a:t>[7, 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 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3	</a:t>
            </a:r>
            <a:r>
              <a:rPr lang="en-US" sz="2400" dirty="0"/>
              <a:t>{ [</a:t>
            </a:r>
            <a:r>
              <a:rPr lang="ru-RU" sz="2400" dirty="0"/>
              <a:t>7</a:t>
            </a:r>
            <a:r>
              <a:rPr lang="en-US" sz="2400" dirty="0"/>
              <a:t>, </a:t>
            </a:r>
            <a:r>
              <a:rPr lang="ru-RU" sz="2400" dirty="0"/>
              <a:t>о</a:t>
            </a:r>
            <a:r>
              <a:rPr lang="en-US" sz="2400" dirty="0"/>
              <a:t>]</a:t>
            </a:r>
            <a:r>
              <a:rPr lang="ru-RU" sz="2400" dirty="0"/>
              <a:t>, </a:t>
            </a:r>
            <a:r>
              <a:rPr lang="en-US" sz="2400" dirty="0"/>
              <a:t>[11,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None/>
            </a:pPr>
            <a:r>
              <a:rPr lang="ru-RU" sz="2400" dirty="0"/>
              <a:t>После шага 4	</a:t>
            </a:r>
            <a:r>
              <a:rPr lang="en-US" sz="2400" dirty="0"/>
              <a:t>{ [18, [</a:t>
            </a:r>
            <a:r>
              <a:rPr lang="ru-RU" sz="2400" dirty="0"/>
              <a:t>о,</a:t>
            </a:r>
            <a:r>
              <a:rPr lang="en-US" sz="2400" dirty="0"/>
              <a:t> [</a:t>
            </a:r>
            <a:r>
              <a:rPr lang="ru-RU" sz="2400" dirty="0"/>
              <a:t>к</a:t>
            </a:r>
            <a:r>
              <a:rPr lang="en-US" sz="2400" dirty="0"/>
              <a:t>,</a:t>
            </a:r>
            <a:r>
              <a:rPr lang="ru-RU" sz="2400" dirty="0"/>
              <a:t> </a:t>
            </a:r>
            <a:r>
              <a:rPr lang="en-US" sz="2400" dirty="0"/>
              <a:t>[</a:t>
            </a:r>
            <a:r>
              <a:rPr lang="ru-RU" sz="2400" dirty="0"/>
              <a:t>л</a:t>
            </a:r>
            <a:r>
              <a:rPr lang="en-US" sz="2400" dirty="0"/>
              <a:t>, [</a:t>
            </a:r>
            <a:r>
              <a:rPr lang="ru-RU" sz="2400" dirty="0"/>
              <a:t>пробел, а</a:t>
            </a:r>
            <a:r>
              <a:rPr lang="en-US" sz="2400" dirty="0"/>
              <a:t>]]]]]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pPr>
              <a:buFont typeface="Arial" charset="0"/>
              <a:buNone/>
            </a:pPr>
            <a:endParaRPr lang="ru-RU" sz="2400" dirty="0"/>
          </a:p>
          <a:p>
            <a:pPr>
              <a:buFont typeface="Arial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259784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214242" y="1340768"/>
            <a:ext cx="5498381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5111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Группа 16"/>
          <p:cNvGrpSpPr/>
          <p:nvPr/>
        </p:nvGrpSpPr>
        <p:grpSpPr>
          <a:xfrm>
            <a:off x="609600" y="1989468"/>
            <a:ext cx="5469003" cy="2936248"/>
            <a:chOff x="3239071" y="339102"/>
            <a:chExt cx="5469003" cy="2936248"/>
          </a:xfrm>
        </p:grpSpPr>
        <p:sp>
          <p:nvSpPr>
            <p:cNvPr id="17458" name="TextBox 60"/>
            <p:cNvSpPr txBox="1">
              <a:spLocks noChangeArrowheads="1"/>
            </p:cNvSpPr>
            <p:nvPr/>
          </p:nvSpPr>
          <p:spPr bwMode="auto">
            <a:xfrm>
              <a:off x="431919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17454" name="TextBox 54"/>
            <p:cNvSpPr txBox="1">
              <a:spLocks noChangeArrowheads="1"/>
            </p:cNvSpPr>
            <p:nvPr/>
          </p:nvSpPr>
          <p:spPr bwMode="auto">
            <a:xfrm>
              <a:off x="6622853" y="339102"/>
              <a:ext cx="92868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17460" name="TextBox 63"/>
            <p:cNvSpPr txBox="1">
              <a:spLocks noChangeArrowheads="1"/>
            </p:cNvSpPr>
            <p:nvPr/>
          </p:nvSpPr>
          <p:spPr bwMode="auto">
            <a:xfrm>
              <a:off x="3239071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17456" name="TextBox 57"/>
            <p:cNvSpPr txBox="1">
              <a:spLocks noChangeArrowheads="1"/>
            </p:cNvSpPr>
            <p:nvPr/>
          </p:nvSpPr>
          <p:spPr bwMode="auto">
            <a:xfrm>
              <a:off x="5643904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л</a:t>
              </a:r>
            </a:p>
          </p:txBody>
        </p:sp>
        <p:sp>
          <p:nvSpPr>
            <p:cNvPr id="17452" name="TextBox 51"/>
            <p:cNvSpPr txBox="1">
              <a:spLocks noChangeArrowheads="1"/>
            </p:cNvSpPr>
            <p:nvPr/>
          </p:nvSpPr>
          <p:spPr bwMode="auto">
            <a:xfrm>
              <a:off x="8395170" y="339102"/>
              <a:ext cx="3129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45" name="Овал 44"/>
            <p:cNvSpPr/>
            <p:nvPr/>
          </p:nvSpPr>
          <p:spPr bwMode="auto">
            <a:xfrm>
              <a:off x="7848724" y="131203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48" name="Прямая соединительная линия 47"/>
            <p:cNvCxnSpPr>
              <a:stCxn id="17454" idx="2"/>
              <a:endCxn id="45" idx="1"/>
            </p:cNvCxnSpPr>
            <p:nvPr/>
          </p:nvCxnSpPr>
          <p:spPr bwMode="auto">
            <a:xfrm>
              <a:off x="7087197" y="708434"/>
              <a:ext cx="782451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Прямая соединительная линия 48"/>
            <p:cNvCxnSpPr>
              <a:stCxn id="17452" idx="2"/>
              <a:endCxn id="45" idx="7"/>
            </p:cNvCxnSpPr>
            <p:nvPr/>
          </p:nvCxnSpPr>
          <p:spPr bwMode="auto">
            <a:xfrm flipH="1">
              <a:off x="7970675" y="708434"/>
              <a:ext cx="580947" cy="6245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Овал 64"/>
            <p:cNvSpPr/>
            <p:nvPr/>
          </p:nvSpPr>
          <p:spPr bwMode="auto">
            <a:xfrm>
              <a:off x="7194492" y="1940314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68" name="Прямая соединительная линия 67"/>
            <p:cNvCxnSpPr>
              <a:stCxn id="45" idx="3"/>
              <a:endCxn id="65" idx="7"/>
            </p:cNvCxnSpPr>
            <p:nvPr/>
          </p:nvCxnSpPr>
          <p:spPr bwMode="auto">
            <a:xfrm flipH="1">
              <a:off x="7316443" y="1433986"/>
              <a:ext cx="553205" cy="5272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/>
            <p:cNvCxnSpPr>
              <a:stCxn id="65" idx="1"/>
              <a:endCxn id="17456" idx="2"/>
            </p:cNvCxnSpPr>
            <p:nvPr/>
          </p:nvCxnSpPr>
          <p:spPr bwMode="auto">
            <a:xfrm flipH="1" flipV="1">
              <a:off x="5800356" y="708434"/>
              <a:ext cx="1415060" cy="12528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Прямая соединительная линия 75"/>
            <p:cNvCxnSpPr>
              <a:stCxn id="65" idx="3"/>
              <a:endCxn id="77" idx="7"/>
            </p:cNvCxnSpPr>
            <p:nvPr/>
          </p:nvCxnSpPr>
          <p:spPr bwMode="auto">
            <a:xfrm flipH="1">
              <a:off x="6695458" y="2062265"/>
              <a:ext cx="519958" cy="5150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Овал 76"/>
            <p:cNvSpPr/>
            <p:nvPr/>
          </p:nvSpPr>
          <p:spPr bwMode="auto">
            <a:xfrm>
              <a:off x="6573507" y="2556411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1" name="Прямая соединительная линия 80"/>
            <p:cNvCxnSpPr>
              <a:stCxn id="77" idx="3"/>
              <a:endCxn id="82" idx="7"/>
            </p:cNvCxnSpPr>
            <p:nvPr/>
          </p:nvCxnSpPr>
          <p:spPr bwMode="auto">
            <a:xfrm flipH="1">
              <a:off x="6097326" y="2678362"/>
              <a:ext cx="497105" cy="47503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Овал 81"/>
            <p:cNvSpPr/>
            <p:nvPr/>
          </p:nvSpPr>
          <p:spPr bwMode="auto">
            <a:xfrm>
              <a:off x="5975375" y="3132475"/>
              <a:ext cx="142875" cy="142875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86" name="Прямая соединительная линия 85"/>
            <p:cNvCxnSpPr>
              <a:stCxn id="17460" idx="2"/>
              <a:endCxn id="82" idx="1"/>
            </p:cNvCxnSpPr>
            <p:nvPr/>
          </p:nvCxnSpPr>
          <p:spPr bwMode="auto">
            <a:xfrm>
              <a:off x="3395523" y="708434"/>
              <a:ext cx="2600776" cy="24449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Прямая соединительная линия 87"/>
            <p:cNvCxnSpPr>
              <a:stCxn id="17458" idx="2"/>
              <a:endCxn id="77" idx="1"/>
            </p:cNvCxnSpPr>
            <p:nvPr/>
          </p:nvCxnSpPr>
          <p:spPr bwMode="auto">
            <a:xfrm>
              <a:off x="4475643" y="708434"/>
              <a:ext cx="2118788" cy="18689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Заголовок 5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Оптимальные Д.П.К. для «кол около колокола»</a:t>
            </a:r>
          </a:p>
        </p:txBody>
      </p:sp>
      <p:grpSp>
        <p:nvGrpSpPr>
          <p:cNvPr id="83" name="Group 5"/>
          <p:cNvGrpSpPr>
            <a:grpSpLocks/>
          </p:cNvGrpSpPr>
          <p:nvPr/>
        </p:nvGrpSpPr>
        <p:grpSpPr bwMode="auto">
          <a:xfrm>
            <a:off x="6384032" y="1988840"/>
            <a:ext cx="4952255" cy="2794001"/>
            <a:chOff x="1125" y="948"/>
            <a:chExt cx="3267" cy="1760"/>
          </a:xfrm>
        </p:grpSpPr>
        <p:sp>
          <p:nvSpPr>
            <p:cNvPr id="84" name="Овал 83"/>
            <p:cNvSpPr/>
            <p:nvPr/>
          </p:nvSpPr>
          <p:spPr>
            <a:xfrm>
              <a:off x="1689" y="160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sp>
          <p:nvSpPr>
            <p:cNvPr id="87" name="TextBox 52"/>
            <p:cNvSpPr txBox="1">
              <a:spLocks noChangeArrowheads="1"/>
            </p:cNvSpPr>
            <p:nvPr/>
          </p:nvSpPr>
          <p:spPr bwMode="auto">
            <a:xfrm>
              <a:off x="112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о</a:t>
              </a:r>
            </a:p>
          </p:txBody>
        </p:sp>
        <p:sp>
          <p:nvSpPr>
            <p:cNvPr id="90" name="TextBox 49"/>
            <p:cNvSpPr txBox="1">
              <a:spLocks noChangeArrowheads="1"/>
            </p:cNvSpPr>
            <p:nvPr/>
          </p:nvSpPr>
          <p:spPr bwMode="auto">
            <a:xfrm>
              <a:off x="2064" y="94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к</a:t>
              </a:r>
            </a:p>
          </p:txBody>
        </p:sp>
        <p:sp>
          <p:nvSpPr>
            <p:cNvPr id="92" name="TextBox 46"/>
            <p:cNvSpPr txBox="1">
              <a:spLocks noChangeArrowheads="1"/>
            </p:cNvSpPr>
            <p:nvPr/>
          </p:nvSpPr>
          <p:spPr bwMode="auto">
            <a:xfrm>
              <a:off x="2475" y="958"/>
              <a:ext cx="19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>
                  <a:latin typeface="+mj-lt"/>
                </a:rPr>
                <a:t>л</a:t>
              </a:r>
            </a:p>
          </p:txBody>
        </p:sp>
        <p:sp>
          <p:nvSpPr>
            <p:cNvPr id="94" name="TextBox 43"/>
            <p:cNvSpPr txBox="1">
              <a:spLocks noChangeArrowheads="1"/>
            </p:cNvSpPr>
            <p:nvPr/>
          </p:nvSpPr>
          <p:spPr bwMode="auto">
            <a:xfrm>
              <a:off x="3228" y="958"/>
              <a:ext cx="67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пробел</a:t>
              </a:r>
            </a:p>
          </p:txBody>
        </p:sp>
        <p:sp>
          <p:nvSpPr>
            <p:cNvPr id="97" name="TextBox 40"/>
            <p:cNvSpPr txBox="1">
              <a:spLocks noChangeArrowheads="1"/>
            </p:cNvSpPr>
            <p:nvPr/>
          </p:nvSpPr>
          <p:spPr bwMode="auto">
            <a:xfrm>
              <a:off x="4195" y="958"/>
              <a:ext cx="1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ru-RU" dirty="0">
                  <a:latin typeface="+mj-lt"/>
                </a:rPr>
                <a:t>а</a:t>
              </a:r>
            </a:p>
          </p:txBody>
        </p:sp>
        <p:sp>
          <p:nvSpPr>
            <p:cNvPr id="98" name="Овал 97"/>
            <p:cNvSpPr/>
            <p:nvPr/>
          </p:nvSpPr>
          <p:spPr>
            <a:xfrm>
              <a:off x="3922" y="1493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0" name="Прямая соединительная линия 99"/>
            <p:cNvCxnSpPr>
              <a:stCxn id="94" idx="2"/>
              <a:endCxn id="98" idx="1"/>
            </p:cNvCxnSpPr>
            <p:nvPr/>
          </p:nvCxnSpPr>
          <p:spPr>
            <a:xfrm>
              <a:off x="3566" y="1191"/>
              <a:ext cx="369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Прямая соединительная линия 100"/>
            <p:cNvCxnSpPr>
              <a:stCxn id="97" idx="2"/>
              <a:endCxn id="98" idx="7"/>
            </p:cNvCxnSpPr>
            <p:nvPr/>
          </p:nvCxnSpPr>
          <p:spPr>
            <a:xfrm flipH="1">
              <a:off x="3999" y="1191"/>
              <a:ext cx="295" cy="3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3420" y="1971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03" name="Прямая соединительная линия 102"/>
            <p:cNvCxnSpPr>
              <a:stCxn id="98" idx="3"/>
              <a:endCxn id="102" idx="7"/>
            </p:cNvCxnSpPr>
            <p:nvPr/>
          </p:nvCxnSpPr>
          <p:spPr>
            <a:xfrm flipH="1">
              <a:off x="3497" y="1570"/>
              <a:ext cx="438" cy="4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Овал 103"/>
            <p:cNvSpPr/>
            <p:nvPr/>
          </p:nvSpPr>
          <p:spPr>
            <a:xfrm>
              <a:off x="2759" y="2618"/>
              <a:ext cx="90" cy="90"/>
            </a:xfrm>
            <a:prstGeom prst="ellips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ru-RU"/>
            </a:p>
          </p:txBody>
        </p:sp>
        <p:cxnSp>
          <p:nvCxnSpPr>
            <p:cNvPr id="113" name="Прямая соединительная линия 112"/>
            <p:cNvCxnSpPr>
              <a:stCxn id="87" idx="2"/>
              <a:endCxn id="84" idx="1"/>
            </p:cNvCxnSpPr>
            <p:nvPr/>
          </p:nvCxnSpPr>
          <p:spPr>
            <a:xfrm>
              <a:off x="1224" y="1191"/>
              <a:ext cx="478" cy="4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Прямая соединительная линия 113"/>
            <p:cNvCxnSpPr>
              <a:stCxn id="90" idx="2"/>
              <a:endCxn id="84" idx="7"/>
            </p:cNvCxnSpPr>
            <p:nvPr/>
          </p:nvCxnSpPr>
          <p:spPr>
            <a:xfrm flipH="1">
              <a:off x="1766" y="1181"/>
              <a:ext cx="397" cy="4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Прямая соединительная линия 114"/>
            <p:cNvCxnSpPr>
              <a:stCxn id="92" idx="2"/>
              <a:endCxn id="102" idx="1"/>
            </p:cNvCxnSpPr>
            <p:nvPr/>
          </p:nvCxnSpPr>
          <p:spPr>
            <a:xfrm>
              <a:off x="2574" y="1191"/>
              <a:ext cx="859" cy="79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Прямая соединительная линия 115"/>
            <p:cNvCxnSpPr>
              <a:stCxn id="104" idx="7"/>
              <a:endCxn id="102" idx="3"/>
            </p:cNvCxnSpPr>
            <p:nvPr/>
          </p:nvCxnSpPr>
          <p:spPr>
            <a:xfrm flipV="1">
              <a:off x="2836" y="2048"/>
              <a:ext cx="597" cy="5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Прямая соединительная линия 116"/>
            <p:cNvCxnSpPr>
              <a:stCxn id="104" idx="1"/>
              <a:endCxn id="84" idx="5"/>
            </p:cNvCxnSpPr>
            <p:nvPr/>
          </p:nvCxnSpPr>
          <p:spPr>
            <a:xfrm flipH="1" flipV="1">
              <a:off x="1766" y="1685"/>
              <a:ext cx="1006" cy="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TextBox 79"/>
          <p:cNvSpPr txBox="1"/>
          <p:nvPr/>
        </p:nvSpPr>
        <p:spPr>
          <a:xfrm>
            <a:off x="727588" y="5156367"/>
            <a:ext cx="48865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10011011100100110011101001001001101111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70352" y="5121663"/>
            <a:ext cx="5117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010010110000100100011001001000010010111</a:t>
            </a:r>
          </a:p>
          <a:p>
            <a:r>
              <a:rPr lang="ru-RU" dirty="0"/>
              <a:t>длина = 39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8256970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415394" y="45981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679670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3838094" y="463820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48642699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-1, где </a:t>
            </a:r>
            <a:r>
              <a:rPr lang="en-US" sz="2400" dirty="0">
                <a:solidFill>
                  <a:schemeClr val="bg1"/>
                </a:solidFill>
              </a:rPr>
              <a:t>n</a:t>
            </a:r>
            <a:r>
              <a:rPr lang="ru-RU" sz="2400" dirty="0">
                <a:solidFill>
                  <a:schemeClr val="bg1"/>
                </a:solidFill>
              </a:rPr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Пусть символы алфавита встречаются в сообщении </a:t>
            </a:r>
            <a:r>
              <a:rPr lang="en-US" sz="2400" dirty="0">
                <a:solidFill>
                  <a:schemeClr val="bg1"/>
                </a:solidFill>
              </a:rPr>
              <a:t>1, 1, 2, 3, 5, 8,</a:t>
            </a:r>
            <a:r>
              <a:rPr lang="ru-RU" sz="2400" dirty="0">
                <a:solidFill>
                  <a:schemeClr val="bg1"/>
                </a:solidFill>
              </a:rPr>
              <a:t> …,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olidFill>
                  <a:schemeClr val="bg1"/>
                </a:solidFill>
                <a:sym typeface="Symbol" panose="05050102010706020507" pitchFamily="18" charset="2"/>
              </a:rPr>
              <a:t>n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 (</a:t>
            </a:r>
            <a:r>
              <a:rPr lang="en-US" sz="2400" dirty="0">
                <a:solidFill>
                  <a:schemeClr val="bg1"/>
                </a:solidFill>
              </a:rPr>
              <a:t>n-</a:t>
            </a:r>
            <a:r>
              <a:rPr lang="ru-RU" sz="2400" dirty="0">
                <a:solidFill>
                  <a:schemeClr val="bg1"/>
                </a:solidFill>
              </a:rPr>
              <a:t>е число Фибоначчи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ru-RU" sz="2400" dirty="0">
                <a:solidFill>
                  <a:schemeClr val="bg1"/>
                </a:solidFill>
              </a:rPr>
              <a:t> раз.</a:t>
            </a:r>
          </a:p>
          <a:p>
            <a:pPr marL="68580" indent="0"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50776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Значение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 называется кодом сообщения 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...с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34586436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>
                <a:solidFill>
                  <a:schemeClr val="bg1"/>
                </a:solidFill>
              </a:rPr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893449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baseline="-25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975689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90829492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4 2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3150273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7 3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98611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12 4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 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… [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]}</a:t>
            </a:r>
            <a:endParaRPr lang="ru-RU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781546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…</a:t>
            </a:r>
            <a:endParaRPr lang="en-US" sz="23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ru-RU" sz="2300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2759127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solidFill>
                  <a:schemeClr val="bg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2200821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olidFill>
                  <a:schemeClr val="bg1"/>
                </a:solidFill>
                <a:sym typeface="Symbol" panose="05050102010706020507" pitchFamily="18" charset="2"/>
              </a:rPr>
              <a:t>n-1.</a:t>
            </a:r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olidFill>
                  <a:schemeClr val="bg1"/>
                </a:solidFill>
                <a:sym typeface="Symbol" panose="05050102010706020507" pitchFamily="18" charset="2"/>
              </a:rPr>
              <a:t>Какой вид имеет кодовое дерево?</a:t>
            </a:r>
            <a:endParaRPr lang="en-US" sz="24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6596898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Про длину кодовых слов в оптимальном Д.П.К.</a:t>
            </a:r>
          </a:p>
        </p:txBody>
      </p:sp>
      <p:sp>
        <p:nvSpPr>
          <p:cNvPr id="100355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8580" indent="0">
              <a:buNone/>
            </a:pPr>
            <a:r>
              <a:rPr lang="ru-RU" sz="2400" dirty="0"/>
              <a:t>Оптимальный Д.П.К. для специально построенного сообщения может содержать кодовые слова длины </a:t>
            </a:r>
            <a:r>
              <a:rPr lang="en-US" sz="2400" dirty="0"/>
              <a:t>n</a:t>
            </a:r>
            <a:r>
              <a:rPr lang="ru-RU" sz="2400" dirty="0"/>
              <a:t>-1, где </a:t>
            </a:r>
            <a:r>
              <a:rPr lang="en-US" sz="2400" dirty="0"/>
              <a:t>n</a:t>
            </a:r>
            <a:r>
              <a:rPr lang="ru-RU" sz="2400" dirty="0"/>
              <a:t> – число символов в исходном алфавите.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Пусть символы алфавита встречаются в сообщении </a:t>
            </a:r>
            <a:r>
              <a:rPr lang="en-US" sz="2400" dirty="0"/>
              <a:t>1, 1, 2, 3, 5, 8,</a:t>
            </a:r>
            <a:r>
              <a:rPr lang="ru-RU" sz="2400" dirty="0"/>
              <a:t> …, </a:t>
            </a:r>
            <a:r>
              <a:rPr lang="en-US" sz="2400" dirty="0">
                <a:sym typeface="Symbol" panose="05050102010706020507" pitchFamily="18" charset="2"/>
              </a:rPr>
              <a:t></a:t>
            </a:r>
            <a:r>
              <a:rPr lang="en-US" sz="2400" baseline="-25000" dirty="0">
                <a:sym typeface="Symbol" panose="05050102010706020507" pitchFamily="18" charset="2"/>
              </a:rPr>
              <a:t>n</a:t>
            </a:r>
            <a:r>
              <a:rPr lang="en-US" sz="2400" dirty="0">
                <a:sym typeface="Symbol" panose="05050102010706020507" pitchFamily="18" charset="2"/>
              </a:rPr>
              <a:t> (</a:t>
            </a:r>
            <a:r>
              <a:rPr lang="en-US" sz="2400" dirty="0"/>
              <a:t>n-</a:t>
            </a:r>
            <a:r>
              <a:rPr lang="ru-RU" sz="2400" dirty="0"/>
              <a:t>е число Фибоначчи</a:t>
            </a:r>
            <a:r>
              <a:rPr lang="en-US" sz="2400" dirty="0"/>
              <a:t>)</a:t>
            </a:r>
            <a:r>
              <a:rPr lang="ru-RU" sz="2400" dirty="0"/>
              <a:t> раз.</a:t>
            </a:r>
          </a:p>
          <a:p>
            <a:pPr marL="68580" indent="0">
              <a:buNone/>
            </a:pPr>
            <a:endParaRPr lang="ru-RU" sz="2400" dirty="0"/>
          </a:p>
          <a:p>
            <a:pPr marL="68580" indent="0">
              <a:buNone/>
            </a:pPr>
            <a:r>
              <a:rPr lang="ru-RU" sz="2400" dirty="0"/>
              <a:t>Запишем для каждого шага прямого алгоритма построения оптимального Д.П.К. значения переменной алфавит, заменяя кодовые деревья на их высоты</a:t>
            </a:r>
            <a:r>
              <a:rPr lang="en-US" sz="2400" dirty="0"/>
              <a:t>:</a:t>
            </a: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{[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baseline="-250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</a:t>
            </a:r>
            <a:r>
              <a:rPr lang="en-US" sz="2300" dirty="0">
                <a:latin typeface="Consolas" panose="020B0609020204030204" pitchFamily="49" charset="0"/>
              </a:rPr>
              <a:t>   {[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2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ru-RU" sz="2300" dirty="0">
                <a:latin typeface="Consolas" panose="020B0609020204030204" pitchFamily="49" charset="0"/>
              </a:rPr>
              <a:t> 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2300" dirty="0">
                <a:latin typeface="Consolas" panose="020B0609020204030204" pitchFamily="49" charset="0"/>
              </a:rPr>
              <a:t>      </a:t>
            </a:r>
            <a:r>
              <a:rPr lang="en-US" sz="2300" dirty="0">
                <a:latin typeface="Consolas" panose="020B0609020204030204" pitchFamily="49" charset="0"/>
              </a:rPr>
              <a:t>      {[</a:t>
            </a:r>
            <a:r>
              <a:rPr lang="ru-RU" sz="2300" dirty="0">
                <a:latin typeface="Consolas" panose="020B0609020204030204" pitchFamily="49" charset="0"/>
              </a:rPr>
              <a:t>4 2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</a:t>
            </a:r>
            <a:r>
              <a:rPr lang="en-US" sz="2300" dirty="0">
                <a:latin typeface="Consolas" panose="020B0609020204030204" pitchFamily="49" charset="0"/>
              </a:rPr>
              <a:t>         {[</a:t>
            </a:r>
            <a:r>
              <a:rPr lang="ru-RU" sz="2300" dirty="0">
                <a:latin typeface="Consolas" panose="020B0609020204030204" pitchFamily="49" charset="0"/>
              </a:rPr>
              <a:t>7 3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5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ru-RU" sz="2300" dirty="0">
                <a:latin typeface="Consolas" panose="020B0609020204030204" pitchFamily="49" charset="0"/>
              </a:rPr>
              <a:t>             </a:t>
            </a:r>
            <a:r>
              <a:rPr lang="en-US" sz="2300" dirty="0">
                <a:latin typeface="Consolas" panose="020B0609020204030204" pitchFamily="49" charset="0"/>
              </a:rPr>
              <a:t>          {[</a:t>
            </a:r>
            <a:r>
              <a:rPr lang="ru-RU" sz="2300" dirty="0">
                <a:latin typeface="Consolas" panose="020B0609020204030204" pitchFamily="49" charset="0"/>
              </a:rPr>
              <a:t>12 4</a:t>
            </a:r>
            <a:r>
              <a:rPr lang="en-US" sz="2300" dirty="0">
                <a:latin typeface="Consolas" panose="020B0609020204030204" pitchFamily="49" charset="0"/>
              </a:rPr>
              <a:t>] [</a:t>
            </a:r>
            <a:r>
              <a:rPr lang="ru-RU" sz="2300" dirty="0">
                <a:latin typeface="Consolas" panose="020B0609020204030204" pitchFamily="49" charset="0"/>
              </a:rPr>
              <a:t>8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[</a:t>
            </a:r>
            <a:r>
              <a:rPr lang="ru-RU" sz="2300" dirty="0">
                <a:latin typeface="Consolas" panose="020B0609020204030204" pitchFamily="49" charset="0"/>
              </a:rPr>
              <a:t>13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</a:t>
            </a:r>
            <a:r>
              <a:rPr lang="ru-RU" sz="2300" dirty="0">
                <a:latin typeface="Consolas" panose="020B0609020204030204" pitchFamily="49" charset="0"/>
              </a:rPr>
              <a:t> </a:t>
            </a:r>
            <a:r>
              <a:rPr lang="en-US" sz="2300" dirty="0">
                <a:latin typeface="Consolas" panose="020B0609020204030204" pitchFamily="49" charset="0"/>
              </a:rPr>
              <a:t>… [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</a:rPr>
              <a:t>]}</a:t>
            </a:r>
            <a:endParaRPr lang="ru-RU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</a:rPr>
              <a:t>                                            </a:t>
            </a:r>
            <a:r>
              <a:rPr lang="ru-RU" sz="2300" dirty="0">
                <a:latin typeface="Consolas" panose="020B0609020204030204" pitchFamily="49" charset="0"/>
              </a:rPr>
              <a:t>…</a:t>
            </a:r>
            <a:endParaRPr lang="en-US" sz="2300" dirty="0">
              <a:latin typeface="Consolas" panose="020B0609020204030204" pitchFamily="49" charset="0"/>
            </a:endParaRPr>
          </a:p>
          <a:p>
            <a:pPr>
              <a:buFont typeface="Arial" charset="0"/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n-2][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</a:t>
            </a:r>
            <a:r>
              <a:rPr lang="en-US" sz="2300" dirty="0">
                <a:latin typeface="Consolas" panose="020B0609020204030204" pitchFamily="49" charset="0"/>
              </a:rPr>
              <a:t> </a:t>
            </a:r>
            <a:r>
              <a:rPr lang="ru-RU" sz="2300" dirty="0">
                <a:latin typeface="Consolas" panose="020B0609020204030204" pitchFamily="49" charset="0"/>
              </a:rPr>
              <a:t>1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]}</a:t>
            </a:r>
          </a:p>
          <a:p>
            <a:pPr>
              <a:buNone/>
            </a:pP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                                        {[</a:t>
            </a:r>
            <a:r>
              <a:rPr lang="en-US" sz="2300" baseline="-25000" dirty="0">
                <a:latin typeface="Consolas" panose="020B0609020204030204" pitchFamily="49" charset="0"/>
                <a:sym typeface="Symbol" panose="05050102010706020507" pitchFamily="18" charset="2"/>
              </a:rPr>
              <a:t>n+2</a:t>
            </a:r>
            <a:r>
              <a:rPr lang="en-US" sz="2300" dirty="0">
                <a:latin typeface="Consolas" panose="020B0609020204030204" pitchFamily="49" charset="0"/>
                <a:sym typeface="Symbol" panose="05050102010706020507" pitchFamily="18" charset="2"/>
              </a:rPr>
              <a:t>-1 n-1]}</a:t>
            </a:r>
          </a:p>
          <a:p>
            <a:pPr>
              <a:buNone/>
            </a:pPr>
            <a:endParaRPr lang="en-US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Следовательно, длина самого длинного кодового слова равна </a:t>
            </a:r>
            <a:r>
              <a:rPr lang="en-US" sz="2400" dirty="0">
                <a:sym typeface="Symbol" panose="05050102010706020507" pitchFamily="18" charset="2"/>
              </a:rPr>
              <a:t>n-1.</a:t>
            </a:r>
            <a:endParaRPr lang="ru-RU" sz="2400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ru-RU" sz="2400" dirty="0">
                <a:sym typeface="Symbol" panose="05050102010706020507" pitchFamily="18" charset="2"/>
              </a:rPr>
              <a:t>Какой вид имеет кодовое дерево для такого сообщения?</a:t>
            </a:r>
            <a:endParaRPr lang="en-US" sz="2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96674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Значения К(с</a:t>
            </a:r>
            <a:r>
              <a:rPr lang="ru-RU" sz="2800" baseline="-25000" dirty="0">
                <a:solidFill>
                  <a:schemeClr val="bg1"/>
                </a:solidFill>
              </a:rPr>
              <a:t>1</a:t>
            </a:r>
            <a:r>
              <a:rPr lang="ru-RU" sz="2800" dirty="0">
                <a:solidFill>
                  <a:schemeClr val="bg1"/>
                </a:solidFill>
              </a:rPr>
              <a:t>), К(с</a:t>
            </a:r>
            <a:r>
              <a:rPr lang="ru-RU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), ..., К(с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называются кодовыми словами кода К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1006982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>
                <a:solidFill>
                  <a:schemeClr val="bg1"/>
                </a:solidFill>
              </a:rPr>
              <a:t>Роберт Марио </a:t>
            </a:r>
            <a:r>
              <a:rPr lang="ru-RU" sz="2800" dirty="0" err="1">
                <a:solidFill>
                  <a:schemeClr val="bg1"/>
                </a:solidFill>
              </a:rPr>
              <a:t>Фано</a:t>
            </a:r>
            <a:r>
              <a:rPr lang="ru-RU" sz="2800" dirty="0">
                <a:solidFill>
                  <a:schemeClr val="bg1"/>
                </a:solidFill>
              </a:rPr>
              <a:t> 1917-2016</a:t>
            </a:r>
          </a:p>
          <a:p>
            <a:pPr marL="609600" indent="-609600"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33863087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Один из первых Д.П.К.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6611374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Fano</a:t>
            </a:r>
            <a:r>
              <a:rPr lang="en-US" dirty="0">
                <a:solidFill>
                  <a:schemeClr val="bg1"/>
                </a:solidFill>
              </a:rPr>
              <a:t>, R.M. (1949). "The transmission of information". Technical Report No. 65. Cambridge (Mass.), USA: Research Laboratory of Electronics at MIT.</a:t>
            </a:r>
            <a:endParaRPr lang="ru-RU" sz="2800" dirty="0">
              <a:solidFill>
                <a:schemeClr val="bg1"/>
              </a:solidFill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303805596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609600" indent="-609600">
              <a:buNone/>
            </a:pPr>
            <a:r>
              <a:rPr lang="ru-RU" sz="2800" dirty="0"/>
              <a:t>Роберт Марио </a:t>
            </a:r>
            <a:r>
              <a:rPr lang="ru-RU" sz="2800" dirty="0" err="1"/>
              <a:t>Фано</a:t>
            </a:r>
            <a:r>
              <a:rPr lang="ru-RU" sz="2800" dirty="0"/>
              <a:t> 1917-2016</a:t>
            </a:r>
          </a:p>
          <a:p>
            <a:pPr marL="609600" indent="-609600">
              <a:buNone/>
            </a:pPr>
            <a:endParaRPr lang="ru-RU" sz="2800" dirty="0"/>
          </a:p>
          <a:p>
            <a:pPr marL="0" indent="0">
              <a:buNone/>
            </a:pPr>
            <a:r>
              <a:rPr lang="ru-RU" sz="2800" dirty="0"/>
              <a:t>Один из первых Д.П.К.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 err="1"/>
              <a:t>Fano</a:t>
            </a:r>
            <a:r>
              <a:rPr lang="en-US" dirty="0"/>
              <a:t>, R.M. (1949). "The transmission of information". Technical Report No. 65. Cambridge (Mass.), USA: Research Laboratory of Electronics at MIT.</a:t>
            </a:r>
            <a:endParaRPr lang="ru-RU" sz="28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646" y="1600200"/>
            <a:ext cx="3310708" cy="4525963"/>
          </a:xfrm>
        </p:spPr>
      </p:pic>
      <p:sp>
        <p:nvSpPr>
          <p:cNvPr id="5" name="TextBox 4"/>
          <p:cNvSpPr txBox="1"/>
          <p:nvPr/>
        </p:nvSpPr>
        <p:spPr>
          <a:xfrm rot="16200000">
            <a:off x="8841608" y="3655432"/>
            <a:ext cx="388119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/>
              <a:t>Автор: 121a0012 - собственная работа, CC BY 3.0,</a:t>
            </a:r>
            <a:endParaRPr lang="en-US" sz="1050" dirty="0"/>
          </a:p>
          <a:p>
            <a:r>
              <a:rPr lang="ru-RU" sz="1050" dirty="0">
                <a:hlinkClick r:id="rId4"/>
              </a:rPr>
              <a:t>https://commons.wikimedia.org/w/index.php?curid=18695306</a:t>
            </a:r>
            <a:r>
              <a:rPr lang="en-US" sz="1050" dirty="0"/>
              <a:t> </a:t>
            </a:r>
            <a:endParaRPr lang="ru-RU" sz="1050" dirty="0"/>
          </a:p>
        </p:txBody>
      </p:sp>
    </p:spTree>
    <p:extLst>
      <p:ext uri="{BB962C8B-B14F-4D97-AF65-F5344CB8AC3E}">
        <p14:creationId xmlns:p14="http://schemas.microsoft.com/office/powerpoint/2010/main" val="1251503465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 &lt;=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 &lt;= … &lt;=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символов</a:t>
            </a:r>
            <a:r>
              <a:rPr lang="en-US" sz="2800" dirty="0">
                <a:solidFill>
                  <a:schemeClr val="bg1"/>
                </a:solidFill>
              </a:rPr>
              <a:t> 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= 0,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05802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0</a:t>
            </a:r>
            <a:r>
              <a:rPr lang="en-US" sz="2800" dirty="0">
                <a:solidFill>
                  <a:schemeClr val="bg1"/>
                </a:solidFill>
              </a:rPr>
              <a:t> = 0,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 = 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+p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+…+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endParaRPr lang="en-US" sz="2800" baseline="-25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</a:t>
            </a:r>
            <a:r>
              <a:rPr lang="en-US" sz="2800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065161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b):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17061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>
                <a:solidFill>
                  <a:schemeClr val="bg1"/>
                </a:solidFill>
              </a:rPr>
              <a:t>b = 1 </a:t>
            </a:r>
            <a:r>
              <a:rPr lang="ru-RU" sz="2800" dirty="0">
                <a:solidFill>
                  <a:schemeClr val="bg1"/>
                </a:solidFill>
              </a:rPr>
              <a:t>или </a:t>
            </a:r>
            <a:r>
              <a:rPr lang="en-US" sz="2800" dirty="0">
                <a:solidFill>
                  <a:schemeClr val="bg1"/>
                </a:solidFill>
              </a:rPr>
              <a:t>a = b: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798507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Если </a:t>
            </a:r>
            <a:r>
              <a:rPr lang="en-US" sz="2800" dirty="0"/>
              <a:t>b = 1 </a:t>
            </a:r>
            <a:r>
              <a:rPr lang="ru-RU" sz="2800" dirty="0"/>
              <a:t>или </a:t>
            </a:r>
            <a:r>
              <a:rPr lang="en-US" sz="2800" dirty="0"/>
              <a:t>a = 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СоздатьЛист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287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Если А2 = </a:t>
            </a:r>
            <a:r>
              <a:rPr lang="en-US" sz="2800" dirty="0">
                <a:solidFill>
                  <a:schemeClr val="bg1"/>
                </a:solidFill>
              </a:rPr>
              <a:t>{0,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1}</a:t>
            </a:r>
            <a:r>
              <a:rPr lang="ru-RU" sz="2800" dirty="0">
                <a:solidFill>
                  <a:schemeClr val="bg1"/>
                </a:solidFill>
              </a:rPr>
              <a:t>, то код К называется двоичным кодом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56552816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Если </a:t>
            </a:r>
            <a:r>
              <a:rPr lang="en-US" sz="2800" dirty="0"/>
              <a:t>b = 1 </a:t>
            </a:r>
            <a:r>
              <a:rPr lang="ru-RU" sz="2800" dirty="0"/>
              <a:t>или </a:t>
            </a:r>
            <a:r>
              <a:rPr lang="en-US" sz="2800" dirty="0"/>
              <a:t>a = 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/>
              <a:t>c</a:t>
            </a:r>
            <a:r>
              <a:rPr lang="en-US" sz="2800" baseline="-25000" dirty="0" err="1"/>
              <a:t>b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>
                <a:solidFill>
                  <a:schemeClr val="bg1"/>
                </a:solidFill>
              </a:rPr>
              <a:t>Иначе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169891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Если </a:t>
            </a:r>
            <a:r>
              <a:rPr lang="en-US" sz="2800" dirty="0"/>
              <a:t>b = 1 </a:t>
            </a:r>
            <a:r>
              <a:rPr lang="ru-RU" sz="2800" dirty="0"/>
              <a:t>или </a:t>
            </a:r>
            <a:r>
              <a:rPr lang="en-US" sz="2800" dirty="0"/>
              <a:t>a = 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/>
              <a:t>c</a:t>
            </a:r>
            <a:r>
              <a:rPr lang="en-US" sz="2800" baseline="-25000" dirty="0" err="1"/>
              <a:t>b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Иначе</a:t>
            </a:r>
            <a:r>
              <a:rPr lang="en-US" sz="2800" dirty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ru-RU" sz="2800" baseline="-25000" dirty="0">
                <a:solidFill>
                  <a:schemeClr val="bg1"/>
                </a:solidFill>
              </a:rPr>
              <a:t>с</a:t>
            </a:r>
            <a:r>
              <a:rPr lang="ru-RU" sz="2800" dirty="0">
                <a:solidFill>
                  <a:schemeClr val="bg1"/>
                </a:solidFill>
              </a:rPr>
              <a:t> -- ближайшая к (</a:t>
            </a:r>
            <a:r>
              <a:rPr lang="en-US" sz="2800" dirty="0">
                <a:solidFill>
                  <a:schemeClr val="bg1"/>
                </a:solidFill>
              </a:rPr>
              <a:t>S</a:t>
            </a:r>
            <a:r>
              <a:rPr lang="en-US" sz="2800" baseline="-25000" dirty="0">
                <a:solidFill>
                  <a:schemeClr val="bg1"/>
                </a:solidFill>
              </a:rPr>
              <a:t>a</a:t>
            </a:r>
            <a:r>
              <a:rPr lang="en-US" sz="2800" dirty="0">
                <a:solidFill>
                  <a:schemeClr val="bg1"/>
                </a:solidFill>
              </a:rPr>
              <a:t> + S</a:t>
            </a:r>
            <a:r>
              <a:rPr lang="en-US" sz="2800" baseline="-25000" dirty="0">
                <a:solidFill>
                  <a:schemeClr val="bg1"/>
                </a:solidFill>
              </a:rPr>
              <a:t>b</a:t>
            </a:r>
            <a:r>
              <a:rPr lang="en-US" sz="2800" dirty="0">
                <a:solidFill>
                  <a:schemeClr val="bg1"/>
                </a:solidFill>
              </a:rPr>
              <a:t>) / 2 </a:t>
            </a:r>
            <a:r>
              <a:rPr lang="ru-RU" sz="2800" dirty="0">
                <a:solidFill>
                  <a:schemeClr val="bg1"/>
                </a:solidFill>
              </a:rPr>
              <a:t>среди </a:t>
            </a:r>
            <a:r>
              <a:rPr lang="en-US" sz="2800" dirty="0" err="1">
                <a:solidFill>
                  <a:schemeClr val="bg1"/>
                </a:solidFill>
              </a:rPr>
              <a:t>S</a:t>
            </a:r>
            <a:r>
              <a:rPr lang="en-US" sz="2800" baseline="-25000" dirty="0" err="1">
                <a:solidFill>
                  <a:schemeClr val="bg1"/>
                </a:solidFill>
              </a:rPr>
              <a:t>j</a:t>
            </a:r>
            <a:r>
              <a:rPr lang="en-US" sz="2800" dirty="0">
                <a:solidFill>
                  <a:schemeClr val="bg1"/>
                </a:solidFill>
              </a:rPr>
              <a:t>, j = a, …, b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ru-RU" sz="2800" dirty="0">
                <a:solidFill>
                  <a:schemeClr val="bg1"/>
                </a:solidFill>
              </a:rPr>
              <a:t>если</a:t>
            </a:r>
          </a:p>
          <a:p>
            <a:pPr marL="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таких две, то с наименьшим с)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</a:rPr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52669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Если </a:t>
            </a:r>
            <a:r>
              <a:rPr lang="en-US" sz="2800" dirty="0"/>
              <a:t>b = 1 </a:t>
            </a:r>
            <a:r>
              <a:rPr lang="ru-RU" sz="2800" dirty="0"/>
              <a:t>или </a:t>
            </a:r>
            <a:r>
              <a:rPr lang="en-US" sz="2800" dirty="0"/>
              <a:t>a = 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/>
              <a:t>c</a:t>
            </a:r>
            <a:r>
              <a:rPr lang="en-US" sz="2800" baseline="-25000" dirty="0" err="1"/>
              <a:t>b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Иначе</a:t>
            </a:r>
            <a:r>
              <a:rPr lang="en-US" sz="2800" dirty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ru-RU" sz="2800" baseline="-25000" dirty="0"/>
              <a:t>с</a:t>
            </a:r>
            <a:r>
              <a:rPr lang="ru-RU" sz="2800" dirty="0"/>
              <a:t> -- ближайшая к (</a:t>
            </a:r>
            <a:r>
              <a:rPr lang="en-US" sz="2800" dirty="0"/>
              <a:t>S</a:t>
            </a:r>
            <a:r>
              <a:rPr lang="en-US" sz="2800" baseline="-25000" dirty="0"/>
              <a:t>a</a:t>
            </a:r>
            <a:r>
              <a:rPr lang="en-US" sz="2800" dirty="0"/>
              <a:t> + S</a:t>
            </a:r>
            <a:r>
              <a:rPr lang="en-US" sz="2800" baseline="-25000" dirty="0"/>
              <a:t>b</a:t>
            </a:r>
            <a:r>
              <a:rPr lang="en-US" sz="2800" dirty="0"/>
              <a:t>) / 2 </a:t>
            </a:r>
            <a:r>
              <a:rPr lang="ru-RU" sz="2800" dirty="0"/>
              <a:t>среди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, j = a, …, b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если</a:t>
            </a:r>
          </a:p>
          <a:p>
            <a:pPr marL="0" indent="0">
              <a:buNone/>
            </a:pPr>
            <a:r>
              <a:rPr lang="ru-RU" sz="2800" dirty="0"/>
              <a:t>		таких две, то с наименьшим с)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>
                <a:solidFill>
                  <a:schemeClr val="bg1"/>
                </a:solidFill>
              </a:rPr>
              <a:t>вернуть </a:t>
            </a:r>
            <a:r>
              <a:rPr lang="ru-RU" sz="2800" dirty="0" err="1">
                <a:solidFill>
                  <a:schemeClr val="bg1"/>
                </a:solidFill>
              </a:rPr>
              <a:t>СоздатьДерево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a, </a:t>
            </a:r>
            <a:r>
              <a:rPr lang="ru-RU" sz="2800" dirty="0">
                <a:solidFill>
                  <a:schemeClr val="bg1"/>
                </a:solidFill>
              </a:rPr>
              <a:t>с),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 err="1">
                <a:solidFill>
                  <a:schemeClr val="bg1"/>
                </a:solidFill>
              </a:rPr>
              <a:t>ДПКФано</a:t>
            </a:r>
            <a:r>
              <a:rPr lang="ru-RU" sz="2800" dirty="0">
                <a:solidFill>
                  <a:schemeClr val="bg1"/>
                </a:solidFill>
              </a:rPr>
              <a:t>(</a:t>
            </a:r>
            <a:r>
              <a:rPr lang="en-US" sz="2800" dirty="0">
                <a:solidFill>
                  <a:schemeClr val="bg1"/>
                </a:solidFill>
              </a:rPr>
              <a:t>c + 1, b))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1837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Фано</a:t>
            </a:r>
          </a:p>
        </p:txBody>
      </p:sp>
      <p:sp>
        <p:nvSpPr>
          <p:cNvPr id="183298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 &lt;= p</a:t>
            </a:r>
            <a:r>
              <a:rPr lang="en-US" sz="2800" baseline="-25000" dirty="0"/>
              <a:t>2</a:t>
            </a:r>
            <a:r>
              <a:rPr lang="en-US" sz="2800" dirty="0"/>
              <a:t> &lt;= … &lt;=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символов</a:t>
            </a:r>
            <a:r>
              <a:rPr lang="en-US" sz="2800" dirty="0"/>
              <a:t> c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endParaRPr lang="en-US" sz="2800" baseline="-25000" dirty="0"/>
          </a:p>
          <a:p>
            <a:pPr marL="0" indent="0">
              <a:buNone/>
            </a:pP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en-US" sz="2800" baseline="-25000" dirty="0"/>
              <a:t>0</a:t>
            </a:r>
            <a:r>
              <a:rPr lang="en-US" sz="2800" dirty="0"/>
              <a:t> = 0,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 = p</a:t>
            </a:r>
            <a:r>
              <a:rPr lang="en-US" sz="2800" baseline="-25000" dirty="0"/>
              <a:t>1</a:t>
            </a:r>
            <a:r>
              <a:rPr lang="en-US" sz="2800" dirty="0"/>
              <a:t>+p</a:t>
            </a:r>
            <a:r>
              <a:rPr lang="en-US" sz="2800" baseline="-25000" dirty="0"/>
              <a:t>2</a:t>
            </a:r>
            <a:r>
              <a:rPr lang="en-US" sz="2800" dirty="0"/>
              <a:t>+…+</a:t>
            </a:r>
            <a:r>
              <a:rPr lang="en-US" sz="2800" dirty="0" err="1"/>
              <a:t>p</a:t>
            </a:r>
            <a:r>
              <a:rPr lang="en-US" sz="2800" baseline="-25000" dirty="0" err="1"/>
              <a:t>j</a:t>
            </a:r>
            <a:endParaRPr lang="en-US" sz="2800" baseline="-250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b):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Если </a:t>
            </a:r>
            <a:r>
              <a:rPr lang="en-US" sz="2800" dirty="0"/>
              <a:t>b = 1 </a:t>
            </a:r>
            <a:r>
              <a:rPr lang="ru-RU" sz="2800" dirty="0"/>
              <a:t>или </a:t>
            </a:r>
            <a:r>
              <a:rPr lang="en-US" sz="2800" dirty="0"/>
              <a:t>a = b: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вернуть </a:t>
            </a:r>
            <a:r>
              <a:rPr lang="ru-RU" sz="2800" dirty="0" err="1"/>
              <a:t>СоздатьЛист</a:t>
            </a:r>
            <a:r>
              <a:rPr lang="ru-RU" sz="2800" dirty="0"/>
              <a:t>(</a:t>
            </a:r>
            <a:r>
              <a:rPr lang="en-US" sz="2800" dirty="0" err="1"/>
              <a:t>c</a:t>
            </a:r>
            <a:r>
              <a:rPr lang="en-US" sz="2800" baseline="-25000" dirty="0" err="1"/>
              <a:t>b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ru-RU" sz="2800" dirty="0"/>
              <a:t>Иначе</a:t>
            </a:r>
            <a:r>
              <a:rPr lang="en-US" sz="2800" dirty="0"/>
              <a:t>: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Пусть </a:t>
            </a:r>
            <a:r>
              <a:rPr lang="en-US" sz="2800" dirty="0"/>
              <a:t>S</a:t>
            </a:r>
            <a:r>
              <a:rPr lang="ru-RU" sz="2800" baseline="-25000" dirty="0"/>
              <a:t>с</a:t>
            </a:r>
            <a:r>
              <a:rPr lang="ru-RU" sz="2800" dirty="0"/>
              <a:t> -- ближайшая к (</a:t>
            </a:r>
            <a:r>
              <a:rPr lang="en-US" sz="2800" dirty="0"/>
              <a:t>S</a:t>
            </a:r>
            <a:r>
              <a:rPr lang="en-US" sz="2800" baseline="-25000" dirty="0"/>
              <a:t>a</a:t>
            </a:r>
            <a:r>
              <a:rPr lang="en-US" sz="2800" dirty="0"/>
              <a:t> + S</a:t>
            </a:r>
            <a:r>
              <a:rPr lang="en-US" sz="2800" baseline="-25000" dirty="0"/>
              <a:t>b</a:t>
            </a:r>
            <a:r>
              <a:rPr lang="en-US" sz="2800" dirty="0"/>
              <a:t>) / 2 </a:t>
            </a:r>
            <a:r>
              <a:rPr lang="ru-RU" sz="2800" dirty="0"/>
              <a:t>среди </a:t>
            </a:r>
            <a:r>
              <a:rPr lang="en-US" sz="2800" dirty="0" err="1"/>
              <a:t>S</a:t>
            </a:r>
            <a:r>
              <a:rPr lang="en-US" sz="2800" baseline="-25000" dirty="0" err="1"/>
              <a:t>j</a:t>
            </a:r>
            <a:r>
              <a:rPr lang="en-US" sz="2800" dirty="0"/>
              <a:t>, j = a, …, b</a:t>
            </a:r>
            <a:r>
              <a:rPr lang="ru-RU" sz="2800" dirty="0"/>
              <a:t> </a:t>
            </a:r>
            <a:r>
              <a:rPr lang="en-US" sz="2800" dirty="0"/>
              <a:t>(</a:t>
            </a:r>
            <a:r>
              <a:rPr lang="ru-RU" sz="2800" dirty="0"/>
              <a:t>если</a:t>
            </a:r>
          </a:p>
          <a:p>
            <a:pPr marL="0" indent="0">
              <a:buNone/>
            </a:pPr>
            <a:r>
              <a:rPr lang="ru-RU" sz="2800" dirty="0"/>
              <a:t>		таких две, то с наименьшим с)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	</a:t>
            </a:r>
            <a:r>
              <a:rPr lang="ru-RU" sz="2800" dirty="0"/>
              <a:t>вернуть </a:t>
            </a:r>
            <a:r>
              <a:rPr lang="ru-RU" sz="2800" dirty="0" err="1"/>
              <a:t>СоздатьДерево</a:t>
            </a:r>
            <a:r>
              <a:rPr lang="ru-RU" sz="2800" dirty="0"/>
              <a:t>(</a:t>
            </a: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a, </a:t>
            </a:r>
            <a:r>
              <a:rPr lang="ru-RU" sz="2800" dirty="0"/>
              <a:t>с),</a:t>
            </a:r>
            <a:r>
              <a:rPr lang="en-US" sz="2800" dirty="0"/>
              <a:t> </a:t>
            </a:r>
            <a:r>
              <a:rPr lang="ru-RU" sz="2800" dirty="0" err="1"/>
              <a:t>ДПКФано</a:t>
            </a:r>
            <a:r>
              <a:rPr lang="ru-RU" sz="2800" dirty="0"/>
              <a:t>(</a:t>
            </a:r>
            <a:r>
              <a:rPr lang="en-US" sz="2800" dirty="0"/>
              <a:t>c + 1, b))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8825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en-US" sz="2200" dirty="0">
                <a:solidFill>
                  <a:schemeClr val="bg1"/>
                </a:solidFill>
              </a:rPr>
              <a:t> = a</a:t>
            </a:r>
            <a:r>
              <a:rPr lang="ru-RU" sz="2200" dirty="0">
                <a:solidFill>
                  <a:schemeClr val="bg1"/>
                </a:solidFill>
              </a:rPr>
              <a:t>	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en-US" sz="2200" dirty="0">
                <a:solidFill>
                  <a:schemeClr val="bg1"/>
                </a:solidFill>
              </a:rPr>
              <a:t> = b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en-US" sz="2200" dirty="0">
                <a:solidFill>
                  <a:schemeClr val="bg1"/>
                </a:solidFill>
              </a:rPr>
              <a:t> = c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en-US" sz="2200" dirty="0">
                <a:solidFill>
                  <a:schemeClr val="bg1"/>
                </a:solidFill>
              </a:rPr>
              <a:t> = d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c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 = e</a:t>
            </a:r>
          </a:p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0.30</a:t>
            </a:r>
          </a:p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 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0.11 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0.26 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0.70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1.00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x, y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= [x, y]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0181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p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0.30</a:t>
            </a:r>
          </a:p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 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0.11 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0.26 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0.70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1.00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x, y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= [x, y]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 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0.11 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0.26 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0.70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1.00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x, y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= [x, y]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11995268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СоздатьДерево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x, y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= [x, y]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СоздатьЛист</a:t>
            </a:r>
            <a:r>
              <a:rPr lang="ru-RU" sz="2200" dirty="0">
                <a:solidFill>
                  <a:schemeClr val="bg1"/>
                </a:solidFill>
              </a:rPr>
              <a:t>(с) = с</a:t>
            </a: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41195852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49978998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</a:t>
            </a:r>
            <a:r>
              <a:rPr lang="en-US" sz="2200" dirty="0">
                <a:solidFill>
                  <a:schemeClr val="bg1"/>
                </a:solidFill>
              </a:rPr>
              <a:t>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0.46 </a:t>
            </a:r>
            <a:r>
              <a:rPr lang="ru-RU" sz="2200" dirty="0">
                <a:solidFill>
                  <a:schemeClr val="bg1"/>
                </a:solidFill>
              </a:rPr>
              <a:t>ближе всех к 0.50</a:t>
            </a:r>
            <a:r>
              <a:rPr lang="en-US" sz="2200" dirty="0">
                <a:solidFill>
                  <a:schemeClr val="bg1"/>
                </a:solidFill>
              </a:rPr>
              <a:t> = (S</a:t>
            </a:r>
            <a:r>
              <a:rPr lang="en-US" sz="2200" baseline="-250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+ S</a:t>
            </a:r>
            <a:r>
              <a:rPr lang="en-US" sz="2200" baseline="-25000" dirty="0">
                <a:solidFill>
                  <a:schemeClr val="bg1"/>
                </a:solidFill>
              </a:rPr>
              <a:t>5</a:t>
            </a:r>
            <a:r>
              <a:rPr lang="en-US" sz="2200" dirty="0">
                <a:solidFill>
                  <a:schemeClr val="bg1"/>
                </a:solidFill>
              </a:rPr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81356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946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271128203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5) = </a:t>
            </a:r>
            <a:r>
              <a:rPr lang="en-US" sz="2200" dirty="0"/>
              <a:t>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/>
              <a:t>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</a:t>
            </a:r>
            <a:r>
              <a:rPr lang="ru-RU" sz="2200" dirty="0"/>
              <a:t>ближе всех к 0.50</a:t>
            </a:r>
            <a:r>
              <a:rPr lang="en-US" sz="2200" dirty="0"/>
              <a:t> = (S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+ S</a:t>
            </a:r>
            <a:r>
              <a:rPr lang="en-US" sz="2200" baseline="-25000" dirty="0"/>
              <a:t>5</a:t>
            </a:r>
            <a:r>
              <a:rPr lang="en-US" sz="2200" dirty="0"/>
              <a:t>)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3)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=</a:t>
            </a:r>
            <a:r>
              <a:rPr lang="en-US" sz="2200" dirty="0">
                <a:solidFill>
                  <a:schemeClr val="bg1"/>
                </a:solidFill>
              </a:rPr>
              <a:t>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(3, 3)</a:t>
            </a:r>
            <a:r>
              <a:rPr lang="en-US" sz="2200" dirty="0">
                <a:solidFill>
                  <a:schemeClr val="bg1"/>
                </a:solidFill>
              </a:rPr>
              <a:t>]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2), </a:t>
            </a:r>
            <a:r>
              <a:rPr lang="en-US" sz="2200" dirty="0">
                <a:solidFill>
                  <a:schemeClr val="bg1"/>
                </a:solidFill>
              </a:rPr>
              <a:t>c]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0.26 ближе всех к </a:t>
            </a:r>
            <a:r>
              <a:rPr lang="en-US" sz="2200" dirty="0">
                <a:solidFill>
                  <a:schemeClr val="bg1"/>
                </a:solidFill>
              </a:rPr>
              <a:t>0.23</a:t>
            </a:r>
            <a:r>
              <a:rPr lang="ru-RU" sz="2200" dirty="0">
                <a:solidFill>
                  <a:schemeClr val="bg1"/>
                </a:solidFill>
              </a:rPr>
              <a:t>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3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66535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70659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5) = </a:t>
            </a:r>
            <a:r>
              <a:rPr lang="en-US" sz="2200" dirty="0"/>
              <a:t>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/>
              <a:t>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</a:t>
            </a:r>
            <a:r>
              <a:rPr lang="ru-RU" sz="2200" dirty="0"/>
              <a:t>ближе всех к 0.50</a:t>
            </a:r>
            <a:r>
              <a:rPr lang="en-US" sz="2200" dirty="0"/>
              <a:t> = (S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+ S</a:t>
            </a:r>
            <a:r>
              <a:rPr lang="en-US" sz="2200" baseline="-25000" dirty="0"/>
              <a:t>5</a:t>
            </a:r>
            <a:r>
              <a:rPr lang="en-US" sz="2200" dirty="0"/>
              <a:t>)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/>
              <a:t>] =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en-US" sz="2200" dirty="0"/>
              <a:t>c]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 = 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0</a:t>
            </a:r>
            <a:r>
              <a:rPr lang="ru-RU" sz="2200" dirty="0">
                <a:solidFill>
                  <a:schemeClr val="bg1"/>
                </a:solidFill>
              </a:rPr>
              <a:t>, </a:t>
            </a:r>
            <a:r>
              <a:rPr lang="en-US" sz="22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, 2)</a:t>
            </a:r>
            <a:r>
              <a:rPr lang="en-US" sz="2200" dirty="0">
                <a:solidFill>
                  <a:schemeClr val="bg1"/>
                </a:solidFill>
              </a:rPr>
              <a:t>] = [a, b]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1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0.11 ближе всех к 0.13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0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2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5501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4572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5) = </a:t>
            </a:r>
            <a:r>
              <a:rPr lang="en-US" sz="2200" dirty="0"/>
              <a:t>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/>
              <a:t>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</a:t>
            </a:r>
            <a:r>
              <a:rPr lang="ru-RU" sz="2200" dirty="0"/>
              <a:t>ближе всех к 0.50</a:t>
            </a:r>
            <a:r>
              <a:rPr lang="en-US" sz="2200" dirty="0"/>
              <a:t> = (S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+ S</a:t>
            </a:r>
            <a:r>
              <a:rPr lang="en-US" sz="2200" baseline="-25000" dirty="0"/>
              <a:t>5</a:t>
            </a:r>
            <a:r>
              <a:rPr lang="en-US" sz="2200" dirty="0"/>
              <a:t>)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/>
              <a:t>] =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en-US" sz="2200" dirty="0"/>
              <a:t>c]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</a:t>
            </a:r>
            <a:r>
              <a:rPr lang="en-US" sz="2200" dirty="0"/>
              <a:t> =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</a:t>
            </a:r>
            <a:r>
              <a:rPr lang="en-US" sz="2200" dirty="0"/>
              <a:t>1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2</a:t>
            </a:r>
            <a:r>
              <a:rPr lang="ru-RU" sz="2200" dirty="0"/>
              <a:t>, 2)</a:t>
            </a:r>
            <a:r>
              <a:rPr lang="en-US" sz="2200" dirty="0"/>
              <a:t>] = [a, b]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0.11 ближе всех к 0.13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2</a:t>
            </a:r>
            <a:r>
              <a:rPr lang="ru-RU" sz="2200" dirty="0"/>
              <a:t>)</a:t>
            </a:r>
            <a:r>
              <a:rPr lang="en-US" sz="2200" dirty="0"/>
              <a:t> / 2</a:t>
            </a:r>
          </a:p>
          <a:p>
            <a:pPr marL="609600" indent="-609600">
              <a:buNone/>
            </a:pP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5) = </a:t>
            </a:r>
            <a:r>
              <a:rPr lang="en-US" sz="2200" dirty="0">
                <a:solidFill>
                  <a:schemeClr val="bg1"/>
                </a:solidFill>
              </a:rPr>
              <a:t>[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(4, </a:t>
            </a:r>
            <a:r>
              <a:rPr lang="en-US" sz="22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, </a:t>
            </a:r>
            <a:r>
              <a:rPr lang="ru-RU" sz="2200" dirty="0" err="1">
                <a:solidFill>
                  <a:schemeClr val="bg1"/>
                </a:solidFill>
              </a:rPr>
              <a:t>КодФано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en-US" sz="22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, 5)</a:t>
            </a:r>
            <a:r>
              <a:rPr lang="en-US" sz="2200" dirty="0">
                <a:solidFill>
                  <a:schemeClr val="bg1"/>
                </a:solidFill>
              </a:rPr>
              <a:t>] = [d, e]</a:t>
            </a:r>
            <a:endParaRPr lang="ru-RU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r>
              <a:rPr lang="ru-RU" sz="2200" dirty="0">
                <a:solidFill>
                  <a:schemeClr val="bg1"/>
                </a:solidFill>
              </a:rPr>
              <a:t>								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en-US" sz="2200" baseline="-25000" dirty="0">
                <a:solidFill>
                  <a:schemeClr val="bg1"/>
                </a:solidFill>
              </a:rPr>
              <a:t>4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= </a:t>
            </a:r>
            <a:r>
              <a:rPr lang="ru-RU" sz="2200" dirty="0">
                <a:solidFill>
                  <a:schemeClr val="bg1"/>
                </a:solidFill>
              </a:rPr>
              <a:t>0.70 ближе всех к 0.85 = (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baseline="-25000" dirty="0">
                <a:solidFill>
                  <a:schemeClr val="bg1"/>
                </a:solidFill>
              </a:rPr>
              <a:t>4 </a:t>
            </a:r>
            <a:r>
              <a:rPr lang="ru-RU" sz="2200" dirty="0">
                <a:solidFill>
                  <a:schemeClr val="bg1"/>
                </a:solidFill>
              </a:rPr>
              <a:t>+</a:t>
            </a:r>
            <a:r>
              <a:rPr lang="en-US" sz="2200" dirty="0">
                <a:solidFill>
                  <a:schemeClr val="bg1"/>
                </a:solidFill>
              </a:rPr>
              <a:t> S</a:t>
            </a:r>
            <a:r>
              <a:rPr lang="ru-RU" sz="2200" baseline="-25000" dirty="0">
                <a:solidFill>
                  <a:schemeClr val="bg1"/>
                </a:solidFill>
              </a:rPr>
              <a:t>5</a:t>
            </a:r>
            <a:r>
              <a:rPr lang="ru-RU" sz="2200" dirty="0">
                <a:solidFill>
                  <a:schemeClr val="bg1"/>
                </a:solidFill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/ </a:t>
            </a:r>
            <a:r>
              <a:rPr lang="ru-RU" sz="2200" dirty="0">
                <a:solidFill>
                  <a:schemeClr val="bg1"/>
                </a:solidFill>
              </a:rPr>
              <a:t>2</a:t>
            </a:r>
            <a:endParaRPr lang="en-US" sz="2200" dirty="0">
              <a:solidFill>
                <a:schemeClr val="bg1"/>
              </a:solidFill>
            </a:endParaRP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18953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6028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>
              <a:buNone/>
            </a:pPr>
            <a:r>
              <a:rPr lang="en-US" sz="2200" dirty="0"/>
              <a:t>c</a:t>
            </a:r>
            <a:r>
              <a:rPr lang="en-US" sz="2200" baseline="-25000" dirty="0"/>
              <a:t>1</a:t>
            </a:r>
            <a:r>
              <a:rPr lang="en-US" sz="2200" dirty="0"/>
              <a:t> = a</a:t>
            </a:r>
            <a:r>
              <a:rPr lang="ru-RU" sz="2200" dirty="0"/>
              <a:t>	</a:t>
            </a:r>
            <a:r>
              <a:rPr lang="en-US" sz="2200" dirty="0"/>
              <a:t>c</a:t>
            </a:r>
            <a:r>
              <a:rPr lang="en-US" sz="2200" baseline="-25000" dirty="0"/>
              <a:t>2</a:t>
            </a:r>
            <a:r>
              <a:rPr lang="en-US" sz="2200" dirty="0"/>
              <a:t> = b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3</a:t>
            </a:r>
            <a:r>
              <a:rPr lang="en-US" sz="2200" dirty="0"/>
              <a:t> = c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4</a:t>
            </a:r>
            <a:r>
              <a:rPr lang="en-US" sz="2200" dirty="0"/>
              <a:t> = d</a:t>
            </a:r>
            <a:r>
              <a:rPr lang="ru-RU" sz="2200" dirty="0"/>
              <a:t> </a:t>
            </a:r>
            <a:r>
              <a:rPr lang="en-US" sz="2200" dirty="0"/>
              <a:t>c</a:t>
            </a:r>
            <a:r>
              <a:rPr lang="en-US" sz="2200" baseline="-25000" dirty="0"/>
              <a:t>5</a:t>
            </a:r>
            <a:r>
              <a:rPr lang="en-US" sz="2200" dirty="0"/>
              <a:t> = e</a:t>
            </a:r>
          </a:p>
          <a:p>
            <a:pPr marL="609600" indent="-609600">
              <a:buNone/>
            </a:pPr>
            <a:r>
              <a:rPr lang="en-US" sz="2200" dirty="0"/>
              <a:t>p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0.15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0.20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0.24</a:t>
            </a:r>
            <a:r>
              <a:rPr lang="ru-RU" sz="2200" dirty="0"/>
              <a:t> </a:t>
            </a:r>
            <a:r>
              <a:rPr lang="en-US" sz="2200" dirty="0"/>
              <a:t>p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0.30</a:t>
            </a:r>
          </a:p>
          <a:p>
            <a:pPr marL="609600" indent="-609600">
              <a:buNone/>
            </a:pPr>
            <a:r>
              <a:rPr lang="en-US" sz="2200" dirty="0"/>
              <a:t>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= 0 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0.11 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0.26 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0.70 S</a:t>
            </a:r>
            <a:r>
              <a:rPr lang="en-US" sz="2200" baseline="-25000" dirty="0"/>
              <a:t>5</a:t>
            </a:r>
            <a:r>
              <a:rPr lang="ru-RU" sz="2200" dirty="0"/>
              <a:t> </a:t>
            </a:r>
            <a:r>
              <a:rPr lang="en-US" sz="2200" dirty="0"/>
              <a:t>= 1.00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СоздатьДерево</a:t>
            </a:r>
            <a:r>
              <a:rPr lang="ru-RU" sz="2200" dirty="0"/>
              <a:t>(</a:t>
            </a:r>
            <a:r>
              <a:rPr lang="en-US" sz="2200" dirty="0"/>
              <a:t>x, y</a:t>
            </a:r>
            <a:r>
              <a:rPr lang="ru-RU" sz="2200" dirty="0"/>
              <a:t>)</a:t>
            </a:r>
            <a:r>
              <a:rPr lang="en-US" sz="2200" dirty="0"/>
              <a:t> = [x, y]</a:t>
            </a:r>
            <a:r>
              <a:rPr lang="ru-RU" sz="2200" dirty="0"/>
              <a:t>, </a:t>
            </a:r>
            <a:r>
              <a:rPr lang="ru-RU" sz="2200" dirty="0" err="1"/>
              <a:t>СоздатьЛист</a:t>
            </a:r>
            <a:r>
              <a:rPr lang="ru-RU" sz="2200" dirty="0"/>
              <a:t>(с) = с</a:t>
            </a:r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5) = </a:t>
            </a:r>
            <a:r>
              <a:rPr lang="en-US" sz="2200" dirty="0"/>
              <a:t>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3), </a:t>
            </a:r>
            <a:r>
              <a:rPr lang="ru-RU" sz="2200" dirty="0" err="1"/>
              <a:t>КодФано</a:t>
            </a:r>
            <a:r>
              <a:rPr lang="ru-RU" sz="2200" dirty="0"/>
              <a:t>(4, 5)</a:t>
            </a:r>
            <a:r>
              <a:rPr lang="en-US" sz="2200" dirty="0"/>
              <a:t>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3</a:t>
            </a:r>
            <a:r>
              <a:rPr lang="ru-RU" sz="2200" dirty="0"/>
              <a:t> </a:t>
            </a:r>
            <a:r>
              <a:rPr lang="en-US" sz="2200" dirty="0"/>
              <a:t>= 0.46 </a:t>
            </a:r>
            <a:r>
              <a:rPr lang="ru-RU" sz="2200" dirty="0"/>
              <a:t>ближе всех к 0.50</a:t>
            </a:r>
            <a:r>
              <a:rPr lang="en-US" sz="2200" dirty="0"/>
              <a:t> = (S</a:t>
            </a:r>
            <a:r>
              <a:rPr lang="en-US" sz="2200" baseline="-25000" dirty="0"/>
              <a:t>0</a:t>
            </a:r>
            <a:r>
              <a:rPr lang="ru-RU" sz="2200" dirty="0"/>
              <a:t> </a:t>
            </a:r>
            <a:r>
              <a:rPr lang="en-US" sz="2200" dirty="0"/>
              <a:t>+ S</a:t>
            </a:r>
            <a:r>
              <a:rPr lang="en-US" sz="2200" baseline="-25000" dirty="0"/>
              <a:t>5</a:t>
            </a:r>
            <a:r>
              <a:rPr lang="en-US" sz="2200" dirty="0"/>
              <a:t>)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3)</a:t>
            </a:r>
            <a:r>
              <a:rPr lang="en-US" sz="2200" dirty="0"/>
              <a:t> </a:t>
            </a:r>
            <a:r>
              <a:rPr lang="ru-RU" sz="2200" dirty="0"/>
              <a:t>=</a:t>
            </a:r>
            <a:r>
              <a:rPr lang="en-US" sz="2200" dirty="0"/>
              <a:t>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ru-RU" sz="2200" dirty="0" err="1"/>
              <a:t>КодФано</a:t>
            </a:r>
            <a:r>
              <a:rPr lang="ru-RU" sz="2200" dirty="0"/>
              <a:t>(3, 3)</a:t>
            </a:r>
            <a:r>
              <a:rPr lang="en-US" sz="2200" dirty="0"/>
              <a:t>] =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2), </a:t>
            </a:r>
            <a:r>
              <a:rPr lang="en-US" sz="2200" dirty="0"/>
              <a:t>c]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2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0.26 ближе всех к </a:t>
            </a:r>
            <a:r>
              <a:rPr lang="en-US" sz="2200" dirty="0"/>
              <a:t>0.23</a:t>
            </a:r>
            <a:r>
              <a:rPr lang="ru-RU" sz="2200" dirty="0"/>
              <a:t>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3</a:t>
            </a:r>
            <a:r>
              <a:rPr lang="ru-RU" sz="2200" dirty="0"/>
              <a:t>)</a:t>
            </a:r>
            <a:r>
              <a:rPr lang="en-US" sz="2200" dirty="0"/>
              <a:t>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2)</a:t>
            </a:r>
            <a:r>
              <a:rPr lang="en-US" sz="2200" dirty="0"/>
              <a:t> = [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0</a:t>
            </a:r>
            <a:r>
              <a:rPr lang="ru-RU" sz="2200" dirty="0"/>
              <a:t>, </a:t>
            </a:r>
            <a:r>
              <a:rPr lang="en-US" sz="2200" dirty="0"/>
              <a:t>1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2</a:t>
            </a:r>
            <a:r>
              <a:rPr lang="ru-RU" sz="2200" dirty="0"/>
              <a:t>, 2)</a:t>
            </a:r>
            <a:r>
              <a:rPr lang="en-US" sz="2200" dirty="0"/>
              <a:t>] = [a, b]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1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0.11 ближе всех к 0.13 = (</a:t>
            </a:r>
            <a:r>
              <a:rPr lang="en-US" sz="2200" dirty="0"/>
              <a:t>S</a:t>
            </a:r>
            <a:r>
              <a:rPr lang="en-US" sz="2200" baseline="-25000" dirty="0"/>
              <a:t>0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2</a:t>
            </a:r>
            <a:r>
              <a:rPr lang="ru-RU" sz="2200" dirty="0"/>
              <a:t>)</a:t>
            </a:r>
            <a:r>
              <a:rPr lang="en-US" sz="2200" dirty="0"/>
              <a:t> / 2</a:t>
            </a:r>
          </a:p>
          <a:p>
            <a:pPr marL="609600" indent="-609600">
              <a:buNone/>
            </a:pPr>
            <a:r>
              <a:rPr lang="ru-RU" sz="2200" dirty="0" err="1"/>
              <a:t>КодФано</a:t>
            </a:r>
            <a:r>
              <a:rPr lang="ru-RU" sz="2200" dirty="0"/>
              <a:t>(4, 5) = </a:t>
            </a:r>
            <a:r>
              <a:rPr lang="en-US" sz="2200" dirty="0"/>
              <a:t>[</a:t>
            </a:r>
            <a:r>
              <a:rPr lang="ru-RU" sz="2200" dirty="0" err="1"/>
              <a:t>КодФано</a:t>
            </a:r>
            <a:r>
              <a:rPr lang="ru-RU" sz="2200" dirty="0"/>
              <a:t>(4, </a:t>
            </a:r>
            <a:r>
              <a:rPr lang="en-US" sz="2200" dirty="0"/>
              <a:t>4</a:t>
            </a:r>
            <a:r>
              <a:rPr lang="ru-RU" sz="2200" dirty="0"/>
              <a:t>)</a:t>
            </a:r>
            <a:r>
              <a:rPr lang="en-US" sz="2200" dirty="0"/>
              <a:t>, </a:t>
            </a:r>
            <a:r>
              <a:rPr lang="ru-RU" sz="2200" dirty="0" err="1"/>
              <a:t>КодФано</a:t>
            </a:r>
            <a:r>
              <a:rPr lang="ru-RU" sz="2200" dirty="0"/>
              <a:t>(</a:t>
            </a:r>
            <a:r>
              <a:rPr lang="en-US" sz="2200" dirty="0"/>
              <a:t>5</a:t>
            </a:r>
            <a:r>
              <a:rPr lang="ru-RU" sz="2200" dirty="0"/>
              <a:t>, 5)</a:t>
            </a:r>
            <a:r>
              <a:rPr lang="en-US" sz="2200" dirty="0"/>
              <a:t>] = [d, e]</a:t>
            </a:r>
            <a:endParaRPr lang="ru-RU" sz="2200" dirty="0"/>
          </a:p>
          <a:p>
            <a:pPr marL="609600" indent="-609600">
              <a:buNone/>
            </a:pPr>
            <a:r>
              <a:rPr lang="ru-RU" sz="2200" dirty="0"/>
              <a:t>								</a:t>
            </a:r>
            <a:r>
              <a:rPr lang="en-US" sz="2200" dirty="0"/>
              <a:t>S</a:t>
            </a:r>
            <a:r>
              <a:rPr lang="en-US" sz="2200" baseline="-25000" dirty="0"/>
              <a:t>4</a:t>
            </a:r>
            <a:r>
              <a:rPr lang="ru-RU" sz="2200" dirty="0"/>
              <a:t> </a:t>
            </a:r>
            <a:r>
              <a:rPr lang="en-US" sz="2200" dirty="0"/>
              <a:t>= </a:t>
            </a:r>
            <a:r>
              <a:rPr lang="ru-RU" sz="2200" dirty="0"/>
              <a:t>0.70 ближе всех к 0.85 = (</a:t>
            </a:r>
            <a:r>
              <a:rPr lang="en-US" sz="2200" dirty="0"/>
              <a:t>S</a:t>
            </a:r>
            <a:r>
              <a:rPr lang="ru-RU" sz="2200" baseline="-25000" dirty="0"/>
              <a:t>4 </a:t>
            </a:r>
            <a:r>
              <a:rPr lang="ru-RU" sz="2200" dirty="0"/>
              <a:t>+</a:t>
            </a:r>
            <a:r>
              <a:rPr lang="en-US" sz="2200" dirty="0"/>
              <a:t> S</a:t>
            </a:r>
            <a:r>
              <a:rPr lang="ru-RU" sz="2200" baseline="-25000" dirty="0"/>
              <a:t>5</a:t>
            </a:r>
            <a:r>
              <a:rPr lang="ru-RU" sz="2200" dirty="0"/>
              <a:t>)</a:t>
            </a:r>
            <a:r>
              <a:rPr lang="en-US" sz="2200" dirty="0"/>
              <a:t> / </a:t>
            </a:r>
            <a:r>
              <a:rPr lang="ru-RU" sz="2200" dirty="0"/>
              <a:t>2</a:t>
            </a:r>
            <a:endParaRPr lang="en-US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  <a:p>
            <a:pPr marL="609600" indent="-609600">
              <a:buNone/>
            </a:pPr>
            <a:endParaRPr lang="ru-RU" sz="2200" dirty="0"/>
          </a:p>
        </p:txBody>
      </p:sp>
      <p:graphicFrame>
        <p:nvGraphicFramePr>
          <p:cNvPr id="103490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249040"/>
              </p:ext>
            </p:extLst>
          </p:nvPr>
        </p:nvGraphicFramePr>
        <p:xfrm>
          <a:off x="9291936" y="254684"/>
          <a:ext cx="2290464" cy="2325907"/>
        </p:xfrm>
        <a:graphic>
          <a:graphicData uri="http://schemas.openxmlformats.org/drawingml/2006/table">
            <a:tbl>
              <a:tblPr/>
              <a:tblGrid>
                <a:gridCol w="5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8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</a:t>
                      </a:r>
                      <a:endParaRPr kumimoji="0" lang="ru-R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070643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47394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</a:t>
            </a:r>
            <a:r>
              <a:rPr lang="ru-RU" dirty="0" err="1">
                <a:solidFill>
                  <a:schemeClr val="bg1"/>
                </a:solidFill>
              </a:rPr>
              <a:t>Фано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Д.П.К. Хаффмана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4507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 S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0.15 S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0.30 S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0.45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0.60 S</a:t>
            </a:r>
            <a:r>
              <a:rPr lang="en-US" baseline="-25000" dirty="0">
                <a:solidFill>
                  <a:schemeClr val="bg1"/>
                </a:solidFill>
              </a:rPr>
              <a:t>5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= 1.00</a:t>
            </a:r>
            <a:endParaRPr lang="ru-RU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60090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47038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2*0.4 + (2+2)*0.15 + (3+3)*0.15 = 2.3</a:t>
            </a:r>
            <a:endParaRPr lang="ru-RU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ru-RU" dirty="0">
                <a:solidFill>
                  <a:schemeClr val="bg1"/>
                </a:solidFill>
              </a:rPr>
              <a:t>средняя длина кодового слова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*0.4 + (</a:t>
            </a:r>
            <a:r>
              <a:rPr lang="ru-RU" dirty="0">
                <a:solidFill>
                  <a:schemeClr val="bg1"/>
                </a:solidFill>
              </a:rPr>
              <a:t>3+3+</a:t>
            </a:r>
            <a:r>
              <a:rPr lang="en-US" dirty="0">
                <a:solidFill>
                  <a:schemeClr val="bg1"/>
                </a:solidFill>
              </a:rPr>
              <a:t>3+3)*0.15 = 2.</a:t>
            </a:r>
            <a:r>
              <a:rPr lang="ru-RU" dirty="0">
                <a:solidFill>
                  <a:schemeClr val="bg1"/>
                </a:solidFill>
              </a:rPr>
              <a:t>2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929463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</a:t>
            </a:r>
            <a:r>
              <a:rPr lang="ru-RU" dirty="0" err="1"/>
              <a:t>Фано</a:t>
            </a:r>
            <a:r>
              <a:rPr lang="ru-RU" dirty="0"/>
              <a:t> иногда неоптимальный</a:t>
            </a:r>
          </a:p>
        </p:txBody>
      </p:sp>
      <p:sp>
        <p:nvSpPr>
          <p:cNvPr id="189441" name="Rectangle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dirty="0"/>
              <a:t>p</a:t>
            </a:r>
            <a:r>
              <a:rPr lang="ru-RU" sz="2800" baseline="-25000" dirty="0"/>
              <a:t>1</a:t>
            </a:r>
            <a:r>
              <a:rPr lang="en-US" dirty="0"/>
              <a:t> = p</a:t>
            </a:r>
            <a:r>
              <a:rPr lang="ru-RU" sz="2800" baseline="-25000" dirty="0"/>
              <a:t>2</a:t>
            </a:r>
            <a:r>
              <a:rPr lang="en-US" dirty="0"/>
              <a:t> = p</a:t>
            </a:r>
            <a:r>
              <a:rPr lang="ru-RU" sz="2800" baseline="-25000" dirty="0"/>
              <a:t>3</a:t>
            </a:r>
            <a:r>
              <a:rPr lang="en-US" dirty="0"/>
              <a:t> = p</a:t>
            </a:r>
            <a:r>
              <a:rPr lang="ru-RU" sz="2800" baseline="-25000" dirty="0"/>
              <a:t>4</a:t>
            </a:r>
            <a:r>
              <a:rPr lang="en-US" dirty="0"/>
              <a:t> = 0.15</a:t>
            </a:r>
            <a:r>
              <a:rPr lang="ru-RU" dirty="0"/>
              <a:t>, </a:t>
            </a:r>
            <a:r>
              <a:rPr lang="en-US" dirty="0"/>
              <a:t>p</a:t>
            </a:r>
            <a:r>
              <a:rPr lang="en-US" sz="2800" baseline="-25000" dirty="0"/>
              <a:t>5</a:t>
            </a:r>
            <a:r>
              <a:rPr lang="en-US" dirty="0"/>
              <a:t> = 0.40</a:t>
            </a:r>
          </a:p>
          <a:p>
            <a:pPr>
              <a:lnSpc>
                <a:spcPct val="80000"/>
              </a:lnSpc>
            </a:pPr>
            <a:r>
              <a:rPr lang="ru-RU" dirty="0"/>
              <a:t>Д.П.К. </a:t>
            </a:r>
            <a:r>
              <a:rPr lang="ru-RU" dirty="0" err="1"/>
              <a:t>Фано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ru-RU" dirty="0"/>
              <a:t> </a:t>
            </a:r>
            <a:r>
              <a:rPr lang="en-US" dirty="0"/>
              <a:t>= 0 S</a:t>
            </a:r>
            <a:r>
              <a:rPr lang="en-US" baseline="-25000" dirty="0"/>
              <a:t>1</a:t>
            </a:r>
            <a:r>
              <a:rPr lang="ru-RU" dirty="0"/>
              <a:t> </a:t>
            </a:r>
            <a:r>
              <a:rPr lang="en-US" dirty="0"/>
              <a:t>= 0.15 S</a:t>
            </a:r>
            <a:r>
              <a:rPr lang="en-US" baseline="-25000" dirty="0"/>
              <a:t>2</a:t>
            </a:r>
            <a:r>
              <a:rPr lang="ru-RU" dirty="0"/>
              <a:t> </a:t>
            </a:r>
            <a:r>
              <a:rPr lang="en-US" dirty="0"/>
              <a:t>= 0.30 S</a:t>
            </a:r>
            <a:r>
              <a:rPr lang="en-US" baseline="-25000" dirty="0"/>
              <a:t>3</a:t>
            </a:r>
            <a:r>
              <a:rPr lang="ru-RU" dirty="0"/>
              <a:t> </a:t>
            </a:r>
            <a:r>
              <a:rPr lang="en-US" dirty="0"/>
              <a:t>= 0.45</a:t>
            </a:r>
            <a:br>
              <a:rPr lang="ru-RU" dirty="0"/>
            </a:br>
            <a:r>
              <a:rPr lang="en-US" dirty="0"/>
              <a:t>S</a:t>
            </a:r>
            <a:r>
              <a:rPr lang="en-US" baseline="-25000" dirty="0"/>
              <a:t>4</a:t>
            </a:r>
            <a:r>
              <a:rPr lang="ru-RU" dirty="0"/>
              <a:t> </a:t>
            </a:r>
            <a:r>
              <a:rPr lang="en-US" dirty="0"/>
              <a:t>= 0.60 S</a:t>
            </a:r>
            <a:r>
              <a:rPr lang="en-US" baseline="-25000" dirty="0"/>
              <a:t>5</a:t>
            </a:r>
            <a:r>
              <a:rPr lang="ru-RU" dirty="0"/>
              <a:t> </a:t>
            </a:r>
            <a:r>
              <a:rPr lang="en-US" dirty="0"/>
              <a:t>= 1.00</a:t>
            </a:r>
            <a:endParaRPr lang="ru-RU" dirty="0"/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en-US" dirty="0"/>
              <a:t>2*0.4 + (2+2)*0.15 + (3+3)*0.15 = 2.3</a:t>
            </a:r>
            <a:endParaRPr lang="ru-RU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ru-RU" dirty="0"/>
              <a:t>Д.П.К. Хаффмана</a:t>
            </a:r>
            <a:endParaRPr lang="en-US" dirty="0"/>
          </a:p>
          <a:p>
            <a:pPr lvl="1">
              <a:lnSpc>
                <a:spcPct val="80000"/>
              </a:lnSpc>
            </a:pP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lvl="1">
              <a:lnSpc>
                <a:spcPct val="80000"/>
              </a:lnSpc>
            </a:pPr>
            <a:r>
              <a:rPr lang="ru-RU" dirty="0"/>
              <a:t>средняя длина кодового слова</a:t>
            </a:r>
            <a:br>
              <a:rPr lang="en-US" dirty="0"/>
            </a:br>
            <a:r>
              <a:rPr lang="ru-RU" dirty="0"/>
              <a:t>1</a:t>
            </a:r>
            <a:r>
              <a:rPr lang="en-US" dirty="0"/>
              <a:t>*0.4 + (</a:t>
            </a:r>
            <a:r>
              <a:rPr lang="ru-RU" dirty="0"/>
              <a:t>3+3+</a:t>
            </a:r>
            <a:r>
              <a:rPr lang="en-US" dirty="0"/>
              <a:t>3+3)*0.15 = 2.</a:t>
            </a:r>
            <a:r>
              <a:rPr lang="ru-RU" dirty="0"/>
              <a:t>2</a:t>
            </a:r>
            <a:endParaRPr lang="en-US" dirty="0"/>
          </a:p>
          <a:p>
            <a:endParaRPr lang="ru-RU" dirty="0"/>
          </a:p>
        </p:txBody>
      </p:sp>
      <p:graphicFrame>
        <p:nvGraphicFramePr>
          <p:cNvPr id="4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371100"/>
              </p:ext>
            </p:extLst>
          </p:nvPr>
        </p:nvGraphicFramePr>
        <p:xfrm>
          <a:off x="2221880" y="3861048"/>
          <a:ext cx="2160240" cy="2286040"/>
        </p:xfrm>
        <a:graphic>
          <a:graphicData uri="http://schemas.openxmlformats.org/drawingml/2006/table">
            <a:tbl>
              <a:tblPr/>
              <a:tblGrid>
                <a:gridCol w="54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0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1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2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3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ru-R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4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0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9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ru-RU" sz="2400" dirty="0"/>
                        <a:t>с</a:t>
                      </a:r>
                      <a:r>
                        <a:rPr lang="ru-RU" sz="2400" baseline="-25000" dirty="0"/>
                        <a:t>5</a:t>
                      </a:r>
                      <a:endParaRPr kumimoji="0" lang="ru-R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</a:t>
                      </a: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ru-RU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4" marB="4572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" t="21336" r="7189" b="14657"/>
          <a:stretch/>
        </p:blipFill>
        <p:spPr>
          <a:xfrm>
            <a:off x="7130072" y="3862932"/>
            <a:ext cx="3519856" cy="22860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9418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Кодом называется такое отображение</a:t>
            </a:r>
            <a:r>
              <a:rPr lang="en-US" sz="2800" dirty="0"/>
              <a:t> </a:t>
            </a:r>
            <a:r>
              <a:rPr lang="ru-RU" sz="2800" dirty="0"/>
              <a:t>К : А1* —&gt; А2*, что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= </a:t>
            </a:r>
            <a:r>
              <a:rPr lang="ru-RU" sz="2800" dirty="0"/>
              <a:t>К(с</a:t>
            </a:r>
            <a:r>
              <a:rPr lang="ru-RU" sz="2800" baseline="-25000" dirty="0"/>
              <a:t>1</a:t>
            </a:r>
            <a:r>
              <a:rPr lang="ru-RU" sz="2800" dirty="0"/>
              <a:t>) К(с</a:t>
            </a:r>
            <a:r>
              <a:rPr lang="ru-RU" sz="2800" baseline="-25000" dirty="0"/>
              <a:t>2</a:t>
            </a:r>
            <a:r>
              <a:rPr lang="ru-RU" sz="2800" dirty="0"/>
              <a:t>)...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для любого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ru-RU" sz="2800" dirty="0"/>
              <a:t> из А1*</a:t>
            </a:r>
          </a:p>
          <a:p>
            <a:endParaRPr lang="ru-RU" sz="2800" dirty="0"/>
          </a:p>
          <a:p>
            <a:r>
              <a:rPr lang="ru-RU" sz="2800" dirty="0"/>
              <a:t>Значение К(с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 называется кодом сообщения с</a:t>
            </a:r>
            <a:r>
              <a:rPr lang="ru-RU" sz="2800" baseline="-25000" dirty="0"/>
              <a:t>1</a:t>
            </a:r>
            <a:r>
              <a:rPr lang="ru-RU" sz="2800" dirty="0"/>
              <a:t>с</a:t>
            </a:r>
            <a:r>
              <a:rPr lang="ru-RU" sz="2800" baseline="-25000" dirty="0"/>
              <a:t>2</a:t>
            </a:r>
            <a:r>
              <a:rPr lang="ru-RU" sz="2800" dirty="0"/>
              <a:t>...с</a:t>
            </a:r>
            <a:r>
              <a:rPr lang="en-US" sz="2800" baseline="-25000" dirty="0"/>
              <a:t>N</a:t>
            </a:r>
            <a:endParaRPr lang="ru-RU" sz="2800" dirty="0"/>
          </a:p>
          <a:p>
            <a:endParaRPr lang="ru-RU" sz="2800" dirty="0"/>
          </a:p>
          <a:p>
            <a:r>
              <a:rPr lang="ru-RU" sz="2800" dirty="0"/>
              <a:t>Значения К(с</a:t>
            </a:r>
            <a:r>
              <a:rPr lang="ru-RU" sz="2800" baseline="-25000" dirty="0"/>
              <a:t>1</a:t>
            </a:r>
            <a:r>
              <a:rPr lang="ru-RU" sz="2800" dirty="0"/>
              <a:t>), К(с</a:t>
            </a:r>
            <a:r>
              <a:rPr lang="ru-RU" sz="2800" baseline="-25000" dirty="0"/>
              <a:t>2</a:t>
            </a:r>
            <a:r>
              <a:rPr lang="ru-RU" sz="2800" dirty="0"/>
              <a:t>), ..., К(с</a:t>
            </a:r>
            <a:r>
              <a:rPr lang="en-US" sz="2800" baseline="-25000" dirty="0"/>
              <a:t>N</a:t>
            </a:r>
            <a:r>
              <a:rPr lang="en-US" sz="2800" dirty="0"/>
              <a:t>) </a:t>
            </a:r>
            <a:r>
              <a:rPr lang="ru-RU" sz="2800" dirty="0"/>
              <a:t>называются кодовыми словами кода К</a:t>
            </a:r>
          </a:p>
          <a:p>
            <a:endParaRPr lang="ru-RU" sz="2800" dirty="0"/>
          </a:p>
          <a:p>
            <a:r>
              <a:rPr lang="ru-RU" sz="2800" dirty="0"/>
              <a:t>Если А2 = </a:t>
            </a:r>
            <a:r>
              <a:rPr lang="en-US" sz="2800" dirty="0"/>
              <a:t>{0,</a:t>
            </a:r>
            <a:r>
              <a:rPr lang="ru-RU" sz="2800" dirty="0"/>
              <a:t> </a:t>
            </a:r>
            <a:r>
              <a:rPr lang="en-US" sz="2800" dirty="0"/>
              <a:t>1}</a:t>
            </a:r>
            <a:r>
              <a:rPr lang="ru-RU" sz="2800" dirty="0"/>
              <a:t>, то код К называется двоичным кодом</a:t>
            </a:r>
          </a:p>
          <a:p>
            <a:endParaRPr lang="ru-RU" sz="2800" dirty="0"/>
          </a:p>
          <a:p>
            <a:r>
              <a:rPr lang="ru-RU" sz="2800" dirty="0"/>
              <a:t>А1 называется исходным алфавитом, А2 называется конечным алфавитом</a:t>
            </a:r>
          </a:p>
        </p:txBody>
      </p:sp>
    </p:spTree>
    <p:extLst>
      <p:ext uri="{BB962C8B-B14F-4D97-AF65-F5344CB8AC3E}">
        <p14:creationId xmlns:p14="http://schemas.microsoft.com/office/powerpoint/2010/main" val="103147174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5659040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13859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>
                <a:solidFill>
                  <a:schemeClr val="bg1"/>
                </a:solidFill>
              </a:rPr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52728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Shannon, Claude E. (July 1948). "A Mathematical Theory of Communication". Bell System Technical Journal. 27 (3): 379–423. doi:10.1002/j.1538-7305.1948.tb01338.x.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173203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4869160"/>
            <a:ext cx="5544616" cy="1440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943486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Клод Шеннон 1916 – 2001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400" dirty="0"/>
              <a:t>Основоположник теории информации</a:t>
            </a:r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/>
              <a:t>Shannon, Claude E. (July 1948). "A Mathematical Theory of Communication". Bell System Technical Journal. 27 (3): 379–423. doi:10.1002/j.1538-7305.1948.tb01338.x.</a:t>
            </a: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endParaRPr lang="ru-RU" sz="2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400" dirty="0">
                <a:hlinkClick r:id="rId3"/>
              </a:rPr>
              <a:t>http://cm.bell-labs.com/cm/ms/what/shannonday/shannon1948.pdf</a:t>
            </a: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pic>
        <p:nvPicPr>
          <p:cNvPr id="1026" name="Picture 2" descr="https://3dnews.ru/assets/external/illustrations/2016/05/28/933691/5-shannon-jugglin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952" y="1909272"/>
            <a:ext cx="5396096" cy="390781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447263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Упорядочим символы по убыванию частот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</a:rPr>
              <a:t> &gt;=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 &gt;= … &gt;= 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n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69798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Вычислим длины кодовых слов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L</a:t>
            </a:r>
            <a:r>
              <a:rPr lang="en-US" sz="2000" baseline="-25000" dirty="0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 = </a:t>
            </a:r>
            <a:r>
              <a:rPr lang="ru-RU" sz="2000" dirty="0" err="1">
                <a:solidFill>
                  <a:schemeClr val="bg1"/>
                </a:solidFill>
              </a:rPr>
              <a:t>округлить_вверх</a:t>
            </a:r>
            <a:r>
              <a:rPr lang="ru-RU" sz="2000" dirty="0">
                <a:solidFill>
                  <a:schemeClr val="bg1"/>
                </a:solidFill>
              </a:rPr>
              <a:t>(</a:t>
            </a:r>
            <a:r>
              <a:rPr lang="en-US" sz="2000" dirty="0">
                <a:solidFill>
                  <a:schemeClr val="bg1"/>
                </a:solidFill>
              </a:rPr>
              <a:t>-log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p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3241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Образуем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частичные суммы</a:t>
            </a:r>
            <a:endParaRPr lang="en-US" sz="2400" dirty="0">
              <a:solidFill>
                <a:schemeClr val="bg1"/>
              </a:solidFill>
            </a:endParaRPr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>
                <a:solidFill>
                  <a:schemeClr val="bg1"/>
                </a:solidFill>
              </a:rPr>
              <a:t>S</a:t>
            </a:r>
            <a:r>
              <a:rPr lang="en-US" sz="2000" baseline="-25000" dirty="0" err="1">
                <a:solidFill>
                  <a:schemeClr val="bg1"/>
                </a:solidFill>
              </a:rPr>
              <a:t>k</a:t>
            </a:r>
            <a:r>
              <a:rPr lang="ru-RU" sz="2000" dirty="0">
                <a:solidFill>
                  <a:schemeClr val="bg1"/>
                </a:solidFill>
              </a:rPr>
              <a:t> = 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solidFill>
                  <a:schemeClr val="bg1"/>
                </a:solidFill>
              </a:rPr>
              <a:t>1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>
                <a:solidFill>
                  <a:schemeClr val="bg1"/>
                </a:solidFill>
              </a:rPr>
              <a:t>2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>
                <a:solidFill>
                  <a:schemeClr val="bg1"/>
                </a:solidFill>
              </a:rPr>
              <a:t>k-1</a:t>
            </a:r>
            <a:endParaRPr lang="ru-RU" sz="20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89870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Кодовое слово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символа </a:t>
            </a:r>
            <a:r>
              <a:rPr lang="en-US" sz="2400" dirty="0" err="1">
                <a:solidFill>
                  <a:schemeClr val="bg1"/>
                </a:solidFill>
              </a:rPr>
              <a:t>c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=</a:t>
            </a:r>
            <a:r>
              <a:rPr lang="ru-RU" sz="2400" dirty="0">
                <a:solidFill>
                  <a:schemeClr val="bg1"/>
                </a:solidFill>
              </a:rPr>
              <a:t> первые </a:t>
            </a: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знаков после запятой в двоичной записи 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endParaRPr lang="en-US" sz="2400" baseline="-250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281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Кодированием сообщения называется вычисление кода сообщения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34882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23008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>
                <a:solidFill>
                  <a:schemeClr val="bg1"/>
                </a:solidFill>
              </a:rPr>
              <a:t>p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	L</a:t>
            </a:r>
            <a:r>
              <a:rPr lang="en-US" sz="2400" baseline="-25000" dirty="0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>
                <a:solidFill>
                  <a:schemeClr val="bg1"/>
                </a:solidFill>
              </a:rPr>
              <a:t>S</a:t>
            </a:r>
            <a:r>
              <a:rPr lang="en-US" sz="2400" baseline="-25000" dirty="0" err="1">
                <a:solidFill>
                  <a:schemeClr val="bg1"/>
                </a:solidFill>
              </a:rPr>
              <a:t>k</a:t>
            </a: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ru-RU" sz="2400" dirty="0">
                <a:solidFill>
                  <a:schemeClr val="bg1"/>
                </a:solidFill>
              </a:rPr>
              <a:t>2-я </a:t>
            </a:r>
            <a:r>
              <a:rPr lang="ru-RU" sz="2400" dirty="0" err="1">
                <a:solidFill>
                  <a:schemeClr val="bg1"/>
                </a:solidFill>
              </a:rPr>
              <a:t>с.с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r>
              <a:rPr lang="en-US" sz="2400" dirty="0">
                <a:solidFill>
                  <a:schemeClr val="bg1"/>
                </a:solidFill>
              </a:rPr>
              <a:t>		</a:t>
            </a:r>
            <a:r>
              <a:rPr lang="ru-RU" sz="2400" dirty="0">
                <a:solidFill>
                  <a:schemeClr val="bg1"/>
                </a:solidFill>
              </a:rPr>
              <a:t>Код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0.37		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0.28		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0.15		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0.12		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0.08		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39718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</a:t>
            </a:r>
            <a:r>
              <a:rPr lang="en-US" sz="2400" dirty="0">
                <a:solidFill>
                  <a:schemeClr val="bg1"/>
                </a:solidFill>
              </a:rPr>
              <a:t>2	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9799391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</a:t>
            </a:r>
            <a:r>
              <a:rPr lang="en-US" sz="2400" dirty="0">
                <a:solidFill>
                  <a:schemeClr val="bg1"/>
                </a:solidFill>
              </a:rPr>
              <a:t>2	0.37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81178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</a:t>
            </a:r>
            <a:r>
              <a:rPr lang="en-US" sz="2400" dirty="0">
                <a:solidFill>
                  <a:schemeClr val="bg1"/>
                </a:solidFill>
              </a:rPr>
              <a:t>3	0.65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377845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</a:t>
            </a:r>
            <a:r>
              <a:rPr lang="en-US" sz="2400" dirty="0">
                <a:solidFill>
                  <a:schemeClr val="bg1"/>
                </a:solidFill>
              </a:rPr>
              <a:t>4	0.</a:t>
            </a:r>
            <a:r>
              <a:rPr lang="ru-RU" sz="24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0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</a:t>
            </a:r>
            <a:r>
              <a:rPr lang="ru-RU" sz="2400" dirty="0">
                <a:solidFill>
                  <a:schemeClr val="bg1"/>
                </a:solidFill>
              </a:rPr>
              <a:t>100</a:t>
            </a:r>
            <a:r>
              <a:rPr lang="en-US" sz="2400" dirty="0">
                <a:solidFill>
                  <a:schemeClr val="bg1"/>
                </a:solidFill>
              </a:rPr>
              <a:t>…	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ru-RU" sz="2400" dirty="0">
                <a:solidFill>
                  <a:schemeClr val="bg1"/>
                </a:solidFill>
              </a:rPr>
              <a:t>00</a:t>
            </a:r>
            <a:endParaRPr lang="en-US" sz="2400" dirty="0">
              <a:solidFill>
                <a:schemeClr val="bg1"/>
              </a:solidFill>
            </a:endParaRP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53562989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</a:t>
            </a:r>
            <a:r>
              <a:rPr lang="en-US" sz="2400" dirty="0">
                <a:solidFill>
                  <a:schemeClr val="bg1"/>
                </a:solidFill>
              </a:rPr>
              <a:t>4	0.92</a:t>
            </a:r>
            <a:r>
              <a:rPr lang="ru-RU" sz="2400" dirty="0">
                <a:solidFill>
                  <a:schemeClr val="bg1"/>
                </a:solidFill>
              </a:rPr>
              <a:t>	</a:t>
            </a:r>
            <a:r>
              <a:rPr lang="en-US" sz="2400" dirty="0">
                <a:solidFill>
                  <a:schemeClr val="bg1"/>
                </a:solidFill>
              </a:rPr>
              <a:t>0.111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…	111</a:t>
            </a:r>
            <a:r>
              <a:rPr lang="ru-RU" sz="2400" dirty="0">
                <a:solidFill>
                  <a:schemeClr val="bg1"/>
                </a:solidFill>
              </a:rPr>
              <a:t>0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2113808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Упорядочим символы по убыванию частот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p</a:t>
            </a:r>
            <a:r>
              <a:rPr lang="en-US" sz="2000" baseline="-25000" dirty="0"/>
              <a:t>1</a:t>
            </a:r>
            <a:r>
              <a:rPr lang="en-US" sz="2000" dirty="0"/>
              <a:t> &gt;= p</a:t>
            </a:r>
            <a:r>
              <a:rPr lang="en-US" sz="2000" baseline="-25000" dirty="0"/>
              <a:t>2</a:t>
            </a:r>
            <a:r>
              <a:rPr lang="en-US" sz="2000" dirty="0"/>
              <a:t> &gt;= … &gt;= </a:t>
            </a:r>
            <a:r>
              <a:rPr lang="en-US" sz="2000" dirty="0" err="1"/>
              <a:t>p</a:t>
            </a:r>
            <a:r>
              <a:rPr lang="en-US" sz="2000" baseline="-25000" dirty="0" err="1"/>
              <a:t>n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Вычислим длины кодовых слов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/>
              <a:t>L</a:t>
            </a:r>
            <a:r>
              <a:rPr lang="en-US" sz="2000" baseline="-25000" dirty="0"/>
              <a:t>k</a:t>
            </a:r>
            <a:r>
              <a:rPr lang="en-US" sz="2000" dirty="0"/>
              <a:t> = </a:t>
            </a:r>
            <a:r>
              <a:rPr lang="ru-RU" sz="2000" dirty="0" err="1"/>
              <a:t>округлить_вверх</a:t>
            </a:r>
            <a:r>
              <a:rPr lang="ru-RU" sz="2000" dirty="0"/>
              <a:t>(</a:t>
            </a:r>
            <a:r>
              <a:rPr lang="en-US" sz="2000" dirty="0"/>
              <a:t>-log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</a:t>
            </a:r>
            <a:r>
              <a:rPr lang="en-US" sz="2000" baseline="-25000" dirty="0" err="1"/>
              <a:t>k</a:t>
            </a:r>
            <a:r>
              <a:rPr lang="en-US" sz="2000" dirty="0"/>
              <a:t>)</a:t>
            </a:r>
            <a:r>
              <a:rPr lang="ru-RU" sz="2000" dirty="0"/>
              <a:t>)</a:t>
            </a:r>
            <a:endParaRPr lang="en-US" sz="2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Образуем</a:t>
            </a:r>
            <a:r>
              <a:rPr lang="en-US" sz="2400" dirty="0"/>
              <a:t> </a:t>
            </a:r>
            <a:r>
              <a:rPr lang="ru-RU" sz="2400" dirty="0"/>
              <a:t>частичные суммы</a:t>
            </a:r>
            <a:endParaRPr lang="en-US" sz="2400" dirty="0"/>
          </a:p>
          <a:p>
            <a:pPr marL="1009650" lvl="1" indent="-609600">
              <a:lnSpc>
                <a:spcPct val="90000"/>
              </a:lnSpc>
            </a:pPr>
            <a:r>
              <a:rPr lang="en-US" sz="2000" dirty="0" err="1"/>
              <a:t>S</a:t>
            </a:r>
            <a:r>
              <a:rPr lang="en-US" sz="2000" baseline="-25000" dirty="0" err="1"/>
              <a:t>k</a:t>
            </a:r>
            <a:r>
              <a:rPr lang="ru-RU" sz="2000" dirty="0"/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/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p</a:t>
            </a:r>
            <a:r>
              <a:rPr lang="en-US" sz="2000" baseline="-25000" dirty="0"/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… + p</a:t>
            </a:r>
            <a:r>
              <a:rPr lang="en-US" sz="2000" baseline="-25000" dirty="0"/>
              <a:t>k-1</a:t>
            </a:r>
            <a:endParaRPr lang="ru-RU" sz="20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en-US" sz="24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r>
              <a:rPr lang="ru-RU" sz="2400" dirty="0"/>
              <a:t>Кодовое слово</a:t>
            </a:r>
            <a:r>
              <a:rPr lang="en-US" sz="2400" dirty="0"/>
              <a:t> </a:t>
            </a:r>
            <a:r>
              <a:rPr lang="ru-RU" sz="2400" dirty="0"/>
              <a:t>символа </a:t>
            </a:r>
            <a:r>
              <a:rPr lang="en-US" sz="2400" dirty="0" err="1"/>
              <a:t>c</a:t>
            </a:r>
            <a:r>
              <a:rPr lang="en-US" sz="2400" baseline="-25000" dirty="0" err="1"/>
              <a:t>k</a:t>
            </a:r>
            <a:r>
              <a:rPr lang="ru-RU" sz="2400" dirty="0"/>
              <a:t> </a:t>
            </a:r>
            <a:r>
              <a:rPr lang="en-US" sz="2400" dirty="0"/>
              <a:t>=</a:t>
            </a:r>
            <a:r>
              <a:rPr lang="ru-RU" sz="2400" dirty="0"/>
              <a:t> первые </a:t>
            </a:r>
            <a:r>
              <a:rPr lang="en-US" sz="2400" dirty="0"/>
              <a:t>L</a:t>
            </a:r>
            <a:r>
              <a:rPr lang="en-US" sz="2400" baseline="-25000" dirty="0"/>
              <a:t>k</a:t>
            </a:r>
            <a:r>
              <a:rPr lang="en-US" sz="2400" dirty="0"/>
              <a:t> </a:t>
            </a:r>
            <a:r>
              <a:rPr lang="ru-RU" sz="2400" dirty="0"/>
              <a:t>знаков после запятой в двоичной записи 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endParaRPr lang="en-US" sz="2400" baseline="-25000" dirty="0"/>
          </a:p>
          <a:p>
            <a:pPr marL="609600" indent="-609600">
              <a:lnSpc>
                <a:spcPct val="90000"/>
              </a:lnSpc>
              <a:buFont typeface="+mj-lt"/>
              <a:buAutoNum type="arabicPeriod"/>
            </a:pP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90000"/>
              </a:lnSpc>
              <a:buNone/>
            </a:pPr>
            <a:r>
              <a:rPr lang="en-US" sz="2400" dirty="0" err="1"/>
              <a:t>p</a:t>
            </a:r>
            <a:r>
              <a:rPr lang="en-US" sz="2400" baseline="-25000" dirty="0" err="1"/>
              <a:t>k</a:t>
            </a:r>
            <a:r>
              <a:rPr lang="en-US" sz="2400" dirty="0"/>
              <a:t>		L</a:t>
            </a:r>
            <a:r>
              <a:rPr lang="en-US" sz="2400" baseline="-25000" dirty="0"/>
              <a:t>k</a:t>
            </a:r>
            <a:r>
              <a:rPr lang="en-US" sz="2400" dirty="0"/>
              <a:t>	</a:t>
            </a:r>
            <a:r>
              <a:rPr lang="en-US" sz="2400" dirty="0" err="1"/>
              <a:t>S</a:t>
            </a:r>
            <a:r>
              <a:rPr lang="en-US" sz="2400" baseline="-25000" dirty="0" err="1"/>
              <a:t>k</a:t>
            </a:r>
            <a:r>
              <a:rPr lang="en-US" sz="2400" dirty="0"/>
              <a:t>	</a:t>
            </a:r>
            <a:r>
              <a:rPr lang="ru-RU" sz="2400" dirty="0"/>
              <a:t>2-я </a:t>
            </a:r>
            <a:r>
              <a:rPr lang="ru-RU" sz="2400" dirty="0" err="1"/>
              <a:t>с.с</a:t>
            </a:r>
            <a:r>
              <a:rPr lang="ru-RU" sz="2400" dirty="0"/>
              <a:t>.</a:t>
            </a:r>
            <a:r>
              <a:rPr lang="en-US" sz="2400" dirty="0"/>
              <a:t>		</a:t>
            </a:r>
            <a:r>
              <a:rPr lang="ru-RU" sz="2400" dirty="0"/>
              <a:t>Код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0.37		2	0</a:t>
            </a:r>
            <a:r>
              <a:rPr lang="ru-RU" sz="2400" dirty="0"/>
              <a:t>	</a:t>
            </a:r>
            <a:r>
              <a:rPr lang="en-US" sz="2400" dirty="0"/>
              <a:t>0.000		00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0.28		2	0.37</a:t>
            </a:r>
            <a:r>
              <a:rPr lang="ru-RU" sz="2400" dirty="0"/>
              <a:t>	</a:t>
            </a:r>
            <a:r>
              <a:rPr lang="en-US" sz="2400" dirty="0"/>
              <a:t>0.010…		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0.15		3	0.65</a:t>
            </a:r>
            <a:r>
              <a:rPr lang="ru-RU" sz="2400" dirty="0"/>
              <a:t>	</a:t>
            </a:r>
            <a:r>
              <a:rPr lang="en-US" sz="2400" dirty="0"/>
              <a:t>0.101…		101</a:t>
            </a:r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0.12		4	0.</a:t>
            </a:r>
            <a:r>
              <a:rPr lang="ru-RU" sz="2400" dirty="0"/>
              <a:t>8</a:t>
            </a:r>
            <a:r>
              <a:rPr lang="en-US" sz="2400" dirty="0"/>
              <a:t>0</a:t>
            </a:r>
            <a:r>
              <a:rPr lang="ru-RU" sz="2400" dirty="0"/>
              <a:t>	</a:t>
            </a:r>
            <a:r>
              <a:rPr lang="en-US" sz="2400" dirty="0"/>
              <a:t>0.1</a:t>
            </a:r>
            <a:r>
              <a:rPr lang="ru-RU" sz="2400" dirty="0"/>
              <a:t>100</a:t>
            </a:r>
            <a:r>
              <a:rPr lang="en-US" sz="2400" dirty="0"/>
              <a:t>…	</a:t>
            </a:r>
            <a:r>
              <a:rPr lang="ru-RU" sz="2400" dirty="0"/>
              <a:t>1</a:t>
            </a:r>
            <a:r>
              <a:rPr lang="en-US" sz="2400" dirty="0"/>
              <a:t>1</a:t>
            </a:r>
            <a:r>
              <a:rPr lang="ru-RU" sz="2400" dirty="0"/>
              <a:t>00</a:t>
            </a:r>
            <a:endParaRPr lang="en-US" sz="2400" dirty="0"/>
          </a:p>
          <a:p>
            <a:pPr marL="609600" indent="-609600">
              <a:lnSpc>
                <a:spcPct val="90000"/>
              </a:lnSpc>
              <a:buNone/>
            </a:pPr>
            <a:r>
              <a:rPr lang="en-US" sz="2400" dirty="0"/>
              <a:t>0.08		4	0.92</a:t>
            </a:r>
            <a:r>
              <a:rPr lang="ru-RU" sz="2400" dirty="0"/>
              <a:t>	</a:t>
            </a:r>
            <a:r>
              <a:rPr lang="en-US" sz="2400" dirty="0"/>
              <a:t>0.111</a:t>
            </a:r>
            <a:r>
              <a:rPr lang="ru-RU" sz="2400" dirty="0"/>
              <a:t>0</a:t>
            </a:r>
            <a:r>
              <a:rPr lang="en-US" sz="2400" dirty="0"/>
              <a:t>…	111</a:t>
            </a:r>
            <a:r>
              <a:rPr lang="ru-RU" sz="2400" dirty="0"/>
              <a:t>0</a:t>
            </a:r>
            <a:endParaRPr lang="en-US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9961975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 – </a:t>
            </a:r>
            <a:r>
              <a:rPr lang="ru-RU" sz="2800" dirty="0">
                <a:solidFill>
                  <a:schemeClr val="bg1"/>
                </a:solidFill>
              </a:rPr>
              <a:t>частоты вхождения символов в сообщение длины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br>
              <a:rPr lang="ru-RU" sz="2800" dirty="0">
                <a:solidFill>
                  <a:schemeClr val="bg1"/>
                </a:solidFill>
              </a:rPr>
            </a:b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0943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+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+ … +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))</a:t>
            </a: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458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/>
              <a:t>, код Шеннона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50466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74209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775424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Зафиксируем частоты символов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427563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число сообщений длины </a:t>
            </a:r>
            <a:r>
              <a:rPr lang="en-US" sz="2800" dirty="0">
                <a:solidFill>
                  <a:schemeClr val="bg1"/>
                </a:solidFill>
              </a:rPr>
              <a:t>N </a:t>
            </a:r>
            <a:r>
              <a:rPr lang="ru-RU" sz="2800" dirty="0">
                <a:solidFill>
                  <a:schemeClr val="bg1"/>
                </a:solidFill>
              </a:rPr>
              <a:t>с такими частотами символов.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</a:t>
            </a:r>
            <a:r>
              <a:rPr lang="ru-RU" sz="2800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196028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Обозначим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= -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… </a:t>
            </a:r>
            <a:r>
              <a:rPr lang="ru-RU" sz="2800" dirty="0">
                <a:solidFill>
                  <a:schemeClr val="bg1"/>
                </a:solidFill>
              </a:rPr>
              <a:t>-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*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(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26163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-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… </a:t>
            </a:r>
            <a:r>
              <a:rPr lang="ru-RU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753639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-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… </a:t>
            </a:r>
            <a:r>
              <a:rPr lang="ru-RU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log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dirty="0">
                <a:solidFill>
                  <a:schemeClr val="bg1"/>
                </a:solidFill>
              </a:rPr>
              <a:t> ( </a:t>
            </a:r>
            <a:r>
              <a:rPr lang="en-US" sz="2800" dirty="0">
                <a:solidFill>
                  <a:schemeClr val="bg1"/>
                </a:solidFill>
              </a:rPr>
              <a:t>C(N</a:t>
            </a:r>
            <a:r>
              <a:rPr lang="ru-RU" sz="2800" dirty="0">
                <a:solidFill>
                  <a:schemeClr val="bg1"/>
                </a:solidFill>
              </a:rPr>
              <a:t>) ) / </a:t>
            </a:r>
            <a:r>
              <a:rPr lang="en-US" sz="2800" dirty="0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стремится к </a:t>
            </a:r>
            <a:r>
              <a:rPr lang="en-US" sz="2800" dirty="0">
                <a:solidFill>
                  <a:schemeClr val="bg1"/>
                </a:solidFill>
              </a:rPr>
              <a:t>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</a:t>
            </a:r>
            <a:r>
              <a:rPr lang="ru-RU" sz="2800" dirty="0">
                <a:solidFill>
                  <a:schemeClr val="bg1"/>
                </a:solidFill>
              </a:rPr>
              <a:t>при </a:t>
            </a:r>
            <a:r>
              <a:rPr lang="en-US" sz="2800" dirty="0">
                <a:solidFill>
                  <a:schemeClr val="bg1"/>
                </a:solidFill>
              </a:rPr>
              <a:t>N -&gt; ∞</a:t>
            </a:r>
            <a:r>
              <a:rPr lang="ru-RU" sz="2800" dirty="0">
                <a:solidFill>
                  <a:schemeClr val="bg1"/>
                </a:solidFill>
              </a:rPr>
              <a:t>.</a:t>
            </a:r>
            <a:endParaRPr lang="en-US" sz="2800" dirty="0">
              <a:solidFill>
                <a:schemeClr val="bg1"/>
              </a:solidFill>
            </a:endParaRP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59004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-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… </a:t>
            </a:r>
            <a:r>
              <a:rPr lang="ru-RU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bg1"/>
                </a:solidFill>
              </a:rPr>
              <a:t>N * H(p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 …,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 – </a:t>
            </a:r>
            <a:r>
              <a:rPr lang="ru-RU" sz="2800" dirty="0">
                <a:solidFill>
                  <a:schemeClr val="bg1"/>
                </a:solidFill>
              </a:rPr>
              <a:t>асимптотически не улучшаемая оценка длины закодированного сообщения.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31331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Свойство Д.П.К. Шеннона</a:t>
            </a:r>
          </a:p>
        </p:txBody>
      </p:sp>
      <p:sp>
        <p:nvSpPr>
          <p:cNvPr id="191490" name="Rectangle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Пусть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 – </a:t>
            </a:r>
            <a:r>
              <a:rPr lang="ru-RU" sz="2800" dirty="0"/>
              <a:t>частоты вхождения символов в сообщение длины </a:t>
            </a:r>
            <a:r>
              <a:rPr lang="en-US" sz="2800" dirty="0"/>
              <a:t>N</a:t>
            </a:r>
            <a:r>
              <a:rPr lang="ru-RU" sz="2800" dirty="0"/>
              <a:t>.</a:t>
            </a:r>
            <a:br>
              <a:rPr lang="ru-RU" sz="2800" dirty="0"/>
            </a:b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Кодирование этого сообщения Д.П.К. Шеннона дает сообщение длины не более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ru-RU" sz="2800" dirty="0"/>
              <a:t>-</a:t>
            </a:r>
            <a:r>
              <a:rPr lang="en-US" sz="2800" dirty="0"/>
              <a:t>N</a:t>
            </a:r>
            <a:r>
              <a:rPr lang="ru-RU" sz="2800" dirty="0"/>
              <a:t> 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+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+ … +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))</a:t>
            </a: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endParaRPr lang="ru-RU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Теорема Шеннона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Зафиксируем частоты символов 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ru-RU" sz="28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C(N</a:t>
            </a:r>
            <a:r>
              <a:rPr lang="ru-RU" sz="2800" dirty="0"/>
              <a:t>) число сообщений длины </a:t>
            </a:r>
            <a:r>
              <a:rPr lang="en-US" sz="2800" dirty="0"/>
              <a:t>N </a:t>
            </a:r>
            <a:r>
              <a:rPr lang="ru-RU" sz="2800" dirty="0"/>
              <a:t>с такими частотами символов.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Обозначим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 = -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1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p</a:t>
            </a:r>
            <a:r>
              <a:rPr lang="en-US" sz="2800" baseline="-25000" dirty="0"/>
              <a:t>2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(p</a:t>
            </a:r>
            <a:r>
              <a:rPr lang="en-US" sz="2800" baseline="-25000" dirty="0"/>
              <a:t>2</a:t>
            </a:r>
            <a:r>
              <a:rPr lang="en-US" sz="2800" dirty="0"/>
              <a:t>) </a:t>
            </a:r>
            <a:r>
              <a:rPr lang="ru-RU" sz="2800" dirty="0"/>
              <a:t>-</a:t>
            </a:r>
            <a:r>
              <a:rPr lang="en-US" sz="2800" dirty="0"/>
              <a:t> … </a:t>
            </a:r>
            <a:r>
              <a:rPr lang="ru-RU" sz="2800" dirty="0"/>
              <a:t>-</a:t>
            </a:r>
            <a:r>
              <a:rPr lang="en-US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*</a:t>
            </a:r>
            <a:r>
              <a:rPr lang="ru-RU" sz="2800" dirty="0"/>
              <a:t> </a:t>
            </a: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</a:t>
            </a:r>
            <a:r>
              <a:rPr lang="ru-RU" sz="2800" dirty="0"/>
              <a:t>.</a:t>
            </a:r>
            <a:endParaRPr lang="en-US" sz="2800" dirty="0"/>
          </a:p>
          <a:p>
            <a:pPr marL="0" indent="0">
              <a:lnSpc>
                <a:spcPct val="90000"/>
              </a:lnSpc>
              <a:buNone/>
            </a:pPr>
            <a:r>
              <a:rPr lang="ru-RU" sz="2800" dirty="0"/>
              <a:t>Тогда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log</a:t>
            </a:r>
            <a:r>
              <a:rPr lang="en-US" sz="2800" baseline="-25000" dirty="0"/>
              <a:t>2</a:t>
            </a:r>
            <a:r>
              <a:rPr lang="ru-RU" sz="2800" dirty="0"/>
              <a:t> ( </a:t>
            </a:r>
            <a:r>
              <a:rPr lang="en-US" sz="2800" dirty="0"/>
              <a:t>C(N</a:t>
            </a:r>
            <a:r>
              <a:rPr lang="ru-RU" sz="2800" dirty="0"/>
              <a:t>) ) / </a:t>
            </a:r>
            <a:r>
              <a:rPr lang="en-US" sz="2800" dirty="0"/>
              <a:t>N</a:t>
            </a:r>
            <a:r>
              <a:rPr lang="ru-RU" sz="2800" dirty="0"/>
              <a:t> стремится к </a:t>
            </a:r>
            <a:r>
              <a:rPr lang="en-US" sz="2800" dirty="0"/>
              <a:t>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при </a:t>
            </a:r>
            <a:r>
              <a:rPr lang="en-US" sz="2800" dirty="0"/>
              <a:t>N -&gt; ∞</a:t>
            </a:r>
            <a:r>
              <a:rPr lang="ru-RU" sz="2800" dirty="0"/>
              <a:t>.</a:t>
            </a:r>
            <a:endParaRPr lang="en-US" sz="28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800" dirty="0"/>
              <a:t>N * H(p</a:t>
            </a:r>
            <a:r>
              <a:rPr lang="en-US" sz="2800" baseline="-25000" dirty="0"/>
              <a:t>1</a:t>
            </a:r>
            <a:r>
              <a:rPr lang="en-US" sz="2800" dirty="0"/>
              <a:t>, …,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r>
              <a:rPr lang="en-US" sz="2800" dirty="0"/>
              <a:t>) – </a:t>
            </a:r>
            <a:r>
              <a:rPr lang="ru-RU" sz="2800" dirty="0"/>
              <a:t>асимптотически не улучшаемая оценка длины закодированного сообщения.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06044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Всякое разное про кодирование </a:t>
            </a:r>
          </a:p>
          <a:p>
            <a:r>
              <a:rPr lang="ru-RU" dirty="0"/>
              <a:t>Алфавит, кодирование, код</a:t>
            </a:r>
          </a:p>
          <a:p>
            <a:r>
              <a:rPr lang="ru-RU" dirty="0"/>
              <a:t>Типы кодирования, однозначное декодирование</a:t>
            </a:r>
          </a:p>
          <a:p>
            <a:r>
              <a:rPr lang="ru-RU" dirty="0"/>
              <a:t>Оптимальный двоичный префиксный код Хаффмана</a:t>
            </a:r>
          </a:p>
          <a:p>
            <a:r>
              <a:rPr lang="ru-RU" dirty="0"/>
              <a:t>Код </a:t>
            </a:r>
            <a:r>
              <a:rPr lang="ru-RU" dirty="0" err="1"/>
              <a:t>Фано</a:t>
            </a:r>
            <a:r>
              <a:rPr lang="ru-RU" dirty="0"/>
              <a:t>, код Шеннона</a:t>
            </a:r>
          </a:p>
        </p:txBody>
      </p:sp>
    </p:spTree>
    <p:extLst>
      <p:ext uri="{BB962C8B-B14F-4D97-AF65-F5344CB8AC3E}">
        <p14:creationId xmlns:p14="http://schemas.microsoft.com/office/powerpoint/2010/main" val="1210594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 называется однозначно декодируемым, если существует обратная функция К</a:t>
            </a:r>
            <a:r>
              <a:rPr lang="ru-RU" sz="2400" baseline="30000" dirty="0">
                <a:solidFill>
                  <a:schemeClr val="bg1"/>
                </a:solidFill>
              </a:rPr>
              <a:t>-1</a:t>
            </a:r>
            <a:endParaRPr lang="ru-RU" sz="2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0240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Если вычисление К</a:t>
            </a:r>
            <a:r>
              <a:rPr lang="ru-RU" sz="2400" baseline="30000" dirty="0">
                <a:solidFill>
                  <a:schemeClr val="bg1"/>
                </a:solidFill>
              </a:rPr>
              <a:t>-1 </a:t>
            </a:r>
            <a:r>
              <a:rPr lang="ru-RU" sz="2400" dirty="0">
                <a:solidFill>
                  <a:schemeClr val="bg1"/>
                </a:solidFill>
              </a:rPr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053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Кодирование и декодирование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Кодированием сообщения называется вычисление кода сообщения</a:t>
            </a:r>
          </a:p>
          <a:p>
            <a:endParaRPr lang="ru-RU" sz="2400" dirty="0"/>
          </a:p>
          <a:p>
            <a:r>
              <a:rPr lang="ru-RU" sz="2400" dirty="0"/>
              <a:t>Декодированием сообщения называется вычисление его прообраза под действием кода</a:t>
            </a:r>
          </a:p>
          <a:p>
            <a:endParaRPr lang="ru-RU" sz="2400" dirty="0"/>
          </a:p>
          <a:p>
            <a:r>
              <a:rPr lang="ru-RU" sz="2400" dirty="0"/>
              <a:t>Код К называется однозначно декодируемым, если существует обратная функция К</a:t>
            </a:r>
            <a:r>
              <a:rPr lang="ru-RU" sz="2400" baseline="30000" dirty="0"/>
              <a:t>-1</a:t>
            </a:r>
            <a:endParaRPr lang="ru-RU" sz="2000" dirty="0"/>
          </a:p>
          <a:p>
            <a:endParaRPr lang="ru-RU" sz="2400" dirty="0"/>
          </a:p>
          <a:p>
            <a:r>
              <a:rPr lang="ru-RU" sz="2400" dirty="0"/>
              <a:t>Если вычисление К</a:t>
            </a:r>
            <a:r>
              <a:rPr lang="ru-RU" sz="2400" baseline="30000" dirty="0"/>
              <a:t>-1 </a:t>
            </a:r>
            <a:r>
              <a:rPr lang="ru-RU" sz="2400" dirty="0"/>
              <a:t>требует большого количества времени, то говорят не о кодировании, а о шифровании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0311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>
                <a:solidFill>
                  <a:schemeClr val="bg1"/>
                </a:solidFill>
              </a:rPr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38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3919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415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>
                <a:solidFill>
                  <a:schemeClr val="bg1"/>
                </a:solidFill>
              </a:rPr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8910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Кодовое дерево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/>
            <a:r>
              <a:rPr lang="ru-RU" dirty="0"/>
              <a:t>Кодовым деревом кода называется такое дерево, что</a:t>
            </a:r>
          </a:p>
          <a:p>
            <a:pPr marL="811530" lvl="1"/>
            <a:r>
              <a:rPr lang="ru-RU" dirty="0"/>
              <a:t>Дуги помечены символами из конечного алфавита</a:t>
            </a:r>
          </a:p>
          <a:p>
            <a:pPr marL="811530" lvl="1"/>
            <a:r>
              <a:rPr lang="ru-RU" dirty="0"/>
              <a:t>Любой путь из корня совпадает с началом какого-то кодового слова</a:t>
            </a:r>
          </a:p>
          <a:p>
            <a:pPr marL="811530" lvl="1"/>
            <a:r>
              <a:rPr lang="ru-RU" dirty="0"/>
              <a:t>Каждое кодовое слово соответствует какому-то пути из корня</a:t>
            </a:r>
          </a:p>
          <a:p>
            <a:pPr marL="41148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823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07368" y="1196752"/>
            <a:ext cx="11521280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7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1417638"/>
            <a:ext cx="10454952" cy="4708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415404" y="1196752"/>
            <a:ext cx="11513244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0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2700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</a:t>
            </a:r>
            <a:r>
              <a:rPr lang="ru-RU" sz="2800" baseline="30000" dirty="0">
                <a:solidFill>
                  <a:schemeClr val="bg1"/>
                </a:solidFill>
              </a:rPr>
              <a:t>-1</a:t>
            </a:r>
            <a:r>
              <a:rPr lang="ru-RU" sz="2800" dirty="0">
                <a:solidFill>
                  <a:schemeClr val="bg1"/>
                </a:solidFill>
              </a:rPr>
              <a:t>(01101010) = </a:t>
            </a:r>
            <a:r>
              <a:rPr lang="en-US" sz="2800" dirty="0">
                <a:solidFill>
                  <a:schemeClr val="bg1"/>
                </a:solidFill>
              </a:rPr>
              <a:t>{</a:t>
            </a:r>
            <a:r>
              <a:rPr lang="en-US" sz="2800" dirty="0" err="1">
                <a:solidFill>
                  <a:schemeClr val="bg1"/>
                </a:solidFill>
              </a:rPr>
              <a:t>addbba</a:t>
            </a:r>
            <a:r>
              <a:rPr lang="en-US" sz="2800" dirty="0">
                <a:solidFill>
                  <a:schemeClr val="bg1"/>
                </a:solidFill>
              </a:rPr>
              <a:t>, b</a:t>
            </a:r>
            <a:r>
              <a:rPr lang="ru-RU" sz="2800" dirty="0">
                <a:solidFill>
                  <a:schemeClr val="bg1"/>
                </a:solidFill>
              </a:rPr>
              <a:t>ссс</a:t>
            </a:r>
            <a:r>
              <a:rPr lang="en-US" sz="2800" dirty="0">
                <a:solidFill>
                  <a:schemeClr val="bg1"/>
                </a:solidFill>
              </a:rPr>
              <a:t>, …}</a:t>
            </a:r>
            <a:endParaRPr lang="ru-RU" sz="2800" dirty="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07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05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08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неоднозначно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01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</a:t>
            </a:r>
            <a:r>
              <a:rPr lang="ru-RU" sz="2800" baseline="30000" dirty="0"/>
              <a:t>-1</a:t>
            </a:r>
            <a:r>
              <a:rPr lang="ru-RU" sz="2800" dirty="0"/>
              <a:t>(01101010) = </a:t>
            </a:r>
            <a:r>
              <a:rPr lang="en-US" sz="2800" dirty="0"/>
              <a:t>{</a:t>
            </a:r>
            <a:r>
              <a:rPr lang="en-US" sz="2800" dirty="0" err="1"/>
              <a:t>addbba</a:t>
            </a:r>
            <a:r>
              <a:rPr lang="en-US" sz="2800" dirty="0"/>
              <a:t>, b</a:t>
            </a:r>
            <a:r>
              <a:rPr lang="ru-RU" sz="2800" dirty="0"/>
              <a:t>ссс</a:t>
            </a:r>
            <a:r>
              <a:rPr lang="en-US" sz="2800" dirty="0"/>
              <a:t>, …}</a:t>
            </a: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Не является однозначно декодируемым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 dirty="0"/>
          </a:p>
        </p:txBody>
      </p:sp>
      <p:grpSp>
        <p:nvGrpSpPr>
          <p:cNvPr id="5" name="Группа 4"/>
          <p:cNvGrpSpPr/>
          <p:nvPr/>
        </p:nvGrpSpPr>
        <p:grpSpPr>
          <a:xfrm>
            <a:off x="7269820" y="2221773"/>
            <a:ext cx="3240360" cy="3282818"/>
            <a:chOff x="6888088" y="1802366"/>
            <a:chExt cx="1944216" cy="2058682"/>
          </a:xfrm>
        </p:grpSpPr>
        <p:sp>
          <p:nvSpPr>
            <p:cNvPr id="6" name="Oval 6"/>
            <p:cNvSpPr/>
            <p:nvPr/>
          </p:nvSpPr>
          <p:spPr>
            <a:xfrm>
              <a:off x="7680176" y="180236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7" name="Oval 7"/>
            <p:cNvSpPr/>
            <p:nvPr/>
          </p:nvSpPr>
          <p:spPr>
            <a:xfrm>
              <a:off x="8472264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8" name="Oval 8"/>
            <p:cNvSpPr/>
            <p:nvPr/>
          </p:nvSpPr>
          <p:spPr>
            <a:xfrm>
              <a:off x="7968208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9" name="Oval 9"/>
            <p:cNvSpPr/>
            <p:nvPr/>
          </p:nvSpPr>
          <p:spPr>
            <a:xfrm>
              <a:off x="7464152" y="35010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10" name="Oval 10"/>
            <p:cNvSpPr/>
            <p:nvPr/>
          </p:nvSpPr>
          <p:spPr>
            <a:xfrm>
              <a:off x="6888088" y="270892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cxnSp>
          <p:nvCxnSpPr>
            <p:cNvPr id="11" name="Elbow Connector 32"/>
            <p:cNvCxnSpPr>
              <a:stCxn id="7" idx="3"/>
              <a:endCxn id="8" idx="7"/>
            </p:cNvCxnSpPr>
            <p:nvPr/>
          </p:nvCxnSpPr>
          <p:spPr>
            <a:xfrm flipH="1">
              <a:off x="8275521" y="3016233"/>
              <a:ext cx="249470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32"/>
            <p:cNvCxnSpPr>
              <a:stCxn id="6" idx="5"/>
              <a:endCxn id="7" idx="1"/>
            </p:cNvCxnSpPr>
            <p:nvPr/>
          </p:nvCxnSpPr>
          <p:spPr>
            <a:xfrm>
              <a:off x="7987489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32"/>
            <p:cNvCxnSpPr>
              <a:stCxn id="10" idx="5"/>
              <a:endCxn id="9" idx="1"/>
            </p:cNvCxnSpPr>
            <p:nvPr/>
          </p:nvCxnSpPr>
          <p:spPr>
            <a:xfrm>
              <a:off x="7195401" y="3016233"/>
              <a:ext cx="321478" cy="537502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/>
            <p:cNvCxnSpPr>
              <a:stCxn id="6" idx="3"/>
              <a:endCxn id="10" idx="7"/>
            </p:cNvCxnSpPr>
            <p:nvPr/>
          </p:nvCxnSpPr>
          <p:spPr>
            <a:xfrm flipH="1">
              <a:off x="7195401" y="2109679"/>
              <a:ext cx="537502" cy="65196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5"/>
            <p:cNvSpPr/>
            <p:nvPr/>
          </p:nvSpPr>
          <p:spPr>
            <a:xfrm>
              <a:off x="8193568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6" name="Rectangle 26"/>
            <p:cNvSpPr/>
            <p:nvPr/>
          </p:nvSpPr>
          <p:spPr>
            <a:xfrm>
              <a:off x="7276931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7" name="Rectangle 27"/>
            <p:cNvSpPr/>
            <p:nvPr/>
          </p:nvSpPr>
          <p:spPr>
            <a:xfrm>
              <a:off x="8287612" y="318533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8" name="Rectangle 24"/>
            <p:cNvSpPr/>
            <p:nvPr/>
          </p:nvSpPr>
          <p:spPr>
            <a:xfrm>
              <a:off x="7320136" y="2293190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120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9600" y="1349152"/>
            <a:ext cx="11471448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b</a:t>
            </a:r>
            <a:r>
              <a:rPr lang="ru-RU" sz="2800" dirty="0">
                <a:solidFill>
                  <a:schemeClr val="bg1"/>
                </a:solidFill>
              </a:rPr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>
                <a:solidFill>
                  <a:schemeClr val="bg1"/>
                </a:solidFill>
              </a:rPr>
              <a:t>К(</a:t>
            </a:r>
            <a:r>
              <a:rPr lang="en-US" sz="2800" dirty="0">
                <a:solidFill>
                  <a:schemeClr val="bg1"/>
                </a:solidFill>
              </a:rPr>
              <a:t>d</a:t>
            </a:r>
            <a:r>
              <a:rPr lang="ru-RU" sz="2800" dirty="0">
                <a:solidFill>
                  <a:schemeClr val="bg1"/>
                </a:solidFill>
              </a:rPr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730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>
                <a:solidFill>
                  <a:schemeClr val="bg1"/>
                </a:solidFill>
              </a:rPr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6096000" y="1180324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0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879976" y="11967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Rectangle 25"/>
          <p:cNvSpPr/>
          <p:nvPr/>
        </p:nvSpPr>
        <p:spPr>
          <a:xfrm>
            <a:off x="6032376" y="1349152"/>
            <a:ext cx="6048672" cy="50188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5366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однозначно декодируемый код</a:t>
            </a:r>
          </a:p>
        </p:txBody>
      </p:sp>
      <p:sp>
        <p:nvSpPr>
          <p:cNvPr id="67587" name="Rectangle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А1 = {</a:t>
            </a:r>
            <a:r>
              <a:rPr lang="en-US" sz="2800" dirty="0"/>
              <a:t>a</a:t>
            </a:r>
            <a:r>
              <a:rPr lang="ru-RU" sz="2800" dirty="0"/>
              <a:t>, </a:t>
            </a:r>
            <a:r>
              <a:rPr lang="en-US" sz="2800" dirty="0"/>
              <a:t>b</a:t>
            </a:r>
            <a:r>
              <a:rPr lang="ru-RU" sz="2800" dirty="0"/>
              <a:t>, </a:t>
            </a:r>
            <a:r>
              <a:rPr lang="en-US" sz="2800" dirty="0"/>
              <a:t>c</a:t>
            </a:r>
            <a:r>
              <a:rPr lang="ru-RU" sz="2800" dirty="0"/>
              <a:t>, </a:t>
            </a:r>
            <a:r>
              <a:rPr lang="en-US" sz="2800" dirty="0"/>
              <a:t>d</a:t>
            </a:r>
            <a:r>
              <a:rPr lang="ru-RU" sz="2800" dirty="0"/>
              <a:t>}, А2 = {0, 1}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К(а) =  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b</a:t>
            </a:r>
            <a:r>
              <a:rPr lang="ru-RU" sz="2800" dirty="0"/>
              <a:t>) = 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К(с) = 110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r>
              <a:rPr lang="ru-RU" sz="2800" dirty="0"/>
              <a:t>К(</a:t>
            </a:r>
            <a:r>
              <a:rPr lang="en-US" sz="2800" dirty="0"/>
              <a:t>d</a:t>
            </a:r>
            <a:r>
              <a:rPr lang="ru-RU" sz="2800" dirty="0"/>
              <a:t>) = 111</a:t>
            </a:r>
          </a:p>
          <a:p>
            <a:pPr marL="68580" indent="0">
              <a:lnSpc>
                <a:spcPct val="80000"/>
              </a:lnSpc>
              <a:buNone/>
            </a:pPr>
            <a:endParaRPr lang="ru-RU" sz="2800" dirty="0"/>
          </a:p>
          <a:p>
            <a:pPr marL="68580" indent="0">
              <a:lnSpc>
                <a:spcPct val="80000"/>
              </a:lnSpc>
              <a:buNone/>
            </a:pPr>
            <a:r>
              <a:rPr lang="ru-RU" sz="2800" dirty="0"/>
              <a:t>Почему данный код является однозначно декодируемым?</a:t>
            </a:r>
          </a:p>
          <a:p>
            <a:pPr>
              <a:lnSpc>
                <a:spcPct val="80000"/>
              </a:lnSpc>
              <a:buFont typeface="Arial" charset="0"/>
              <a:buNone/>
            </a:pP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513021" y="1990974"/>
            <a:ext cx="2753958" cy="3744416"/>
            <a:chOff x="7320136" y="1700808"/>
            <a:chExt cx="1845153" cy="2592288"/>
          </a:xfrm>
        </p:grpSpPr>
        <p:sp>
          <p:nvSpPr>
            <p:cNvPr id="5" name="Oval 51"/>
            <p:cNvSpPr/>
            <p:nvPr/>
          </p:nvSpPr>
          <p:spPr>
            <a:xfrm>
              <a:off x="7707796" y="170080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6" name="Oval 52"/>
            <p:cNvSpPr/>
            <p:nvPr/>
          </p:nvSpPr>
          <p:spPr>
            <a:xfrm>
              <a:off x="8174287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7" name="Oval 53"/>
            <p:cNvSpPr/>
            <p:nvPr/>
          </p:nvSpPr>
          <p:spPr>
            <a:xfrm>
              <a:off x="7815808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8" name="Oval 54"/>
            <p:cNvSpPr/>
            <p:nvPr/>
          </p:nvSpPr>
          <p:spPr>
            <a:xfrm>
              <a:off x="8534327" y="3169372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sp>
          <p:nvSpPr>
            <p:cNvPr id="9" name="Oval 55"/>
            <p:cNvSpPr/>
            <p:nvPr/>
          </p:nvSpPr>
          <p:spPr>
            <a:xfrm>
              <a:off x="7320136" y="2420888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0" name="Rectangle 56"/>
            <p:cNvSpPr/>
            <p:nvPr/>
          </p:nvSpPr>
          <p:spPr>
            <a:xfrm>
              <a:off x="7561363" y="2105214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1" name="Rectangle 57"/>
            <p:cNvSpPr/>
            <p:nvPr/>
          </p:nvSpPr>
          <p:spPr>
            <a:xfrm>
              <a:off x="7995572" y="2099622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2" name="Rectangle 58"/>
            <p:cNvSpPr/>
            <p:nvPr/>
          </p:nvSpPr>
          <p:spPr>
            <a:xfrm>
              <a:off x="8406737" y="360076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13" name="Rectangle 59"/>
            <p:cNvSpPr/>
            <p:nvPr/>
          </p:nvSpPr>
          <p:spPr>
            <a:xfrm>
              <a:off x="8046697" y="2876885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cxnSp>
          <p:nvCxnSpPr>
            <p:cNvPr id="14" name="Elbow Connector 32"/>
            <p:cNvCxnSpPr>
              <a:stCxn id="6" idx="4"/>
              <a:endCxn id="7" idx="0"/>
            </p:cNvCxnSpPr>
            <p:nvPr/>
          </p:nvCxnSpPr>
          <p:spPr>
            <a:xfrm flipH="1">
              <a:off x="7995829" y="2780928"/>
              <a:ext cx="358479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/>
            <p:cNvCxnSpPr>
              <a:stCxn id="5" idx="4"/>
              <a:endCxn id="6" idx="1"/>
            </p:cNvCxnSpPr>
            <p:nvPr/>
          </p:nvCxnSpPr>
          <p:spPr>
            <a:xfrm>
              <a:off x="7887816" y="2060849"/>
              <a:ext cx="339198" cy="41276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/>
            <p:cNvCxnSpPr>
              <a:stCxn id="6" idx="4"/>
              <a:endCxn id="8" idx="0"/>
            </p:cNvCxnSpPr>
            <p:nvPr/>
          </p:nvCxnSpPr>
          <p:spPr>
            <a:xfrm>
              <a:off x="8354307" y="2780928"/>
              <a:ext cx="360040" cy="3884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32"/>
            <p:cNvCxnSpPr>
              <a:stCxn id="5" idx="4"/>
              <a:endCxn id="9" idx="0"/>
            </p:cNvCxnSpPr>
            <p:nvPr/>
          </p:nvCxnSpPr>
          <p:spPr>
            <a:xfrm flipH="1">
              <a:off x="7500156" y="2060848"/>
              <a:ext cx="387660" cy="360040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66"/>
            <p:cNvSpPr/>
            <p:nvPr/>
          </p:nvSpPr>
          <p:spPr>
            <a:xfrm>
              <a:off x="8805249" y="3933056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d</a:t>
              </a:r>
              <a:endParaRPr lang="ru-RU" sz="2800" dirty="0"/>
            </a:p>
          </p:txBody>
        </p:sp>
        <p:sp>
          <p:nvSpPr>
            <p:cNvPr id="19" name="Oval 67"/>
            <p:cNvSpPr/>
            <p:nvPr/>
          </p:nvSpPr>
          <p:spPr>
            <a:xfrm>
              <a:off x="8159912" y="3931800"/>
              <a:ext cx="360040" cy="3600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cxnSp>
          <p:nvCxnSpPr>
            <p:cNvPr id="20" name="Elbow Connector 32"/>
            <p:cNvCxnSpPr>
              <a:stCxn id="8" idx="4"/>
              <a:endCxn id="19" idx="0"/>
            </p:cNvCxnSpPr>
            <p:nvPr/>
          </p:nvCxnSpPr>
          <p:spPr>
            <a:xfrm flipH="1">
              <a:off x="8339933" y="3529412"/>
              <a:ext cx="374415" cy="402388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32"/>
            <p:cNvCxnSpPr>
              <a:stCxn id="8" idx="4"/>
              <a:endCxn id="18" idx="0"/>
            </p:cNvCxnSpPr>
            <p:nvPr/>
          </p:nvCxnSpPr>
          <p:spPr>
            <a:xfrm>
              <a:off x="8714347" y="3529412"/>
              <a:ext cx="270922" cy="403644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76"/>
            <p:cNvSpPr/>
            <p:nvPr/>
          </p:nvSpPr>
          <p:spPr>
            <a:xfrm>
              <a:off x="8427620" y="2863661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23" name="Rectangle 77"/>
            <p:cNvSpPr/>
            <p:nvPr/>
          </p:nvSpPr>
          <p:spPr>
            <a:xfrm>
              <a:off x="8734959" y="3584998"/>
              <a:ext cx="216024" cy="2436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1843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Samuel</a:t>
            </a:r>
          </a:p>
          <a:p>
            <a:r>
              <a:rPr lang="en-US" dirty="0">
                <a:solidFill>
                  <a:schemeClr val="bg1"/>
                </a:solidFill>
              </a:rPr>
              <a:t>Finely</a:t>
            </a:r>
          </a:p>
          <a:p>
            <a:r>
              <a:rPr lang="en-US" dirty="0">
                <a:solidFill>
                  <a:schemeClr val="bg1"/>
                </a:solidFill>
              </a:rPr>
              <a:t>Breese</a:t>
            </a:r>
          </a:p>
          <a:p>
            <a:r>
              <a:rPr lang="en-US" dirty="0">
                <a:solidFill>
                  <a:schemeClr val="bg1"/>
                </a:solidFill>
              </a:rPr>
              <a:t>Morse</a:t>
            </a:r>
          </a:p>
          <a:p>
            <a:r>
              <a:rPr lang="en-US" dirty="0">
                <a:solidFill>
                  <a:schemeClr val="bg1"/>
                </a:solidFill>
              </a:rPr>
              <a:t>1791-1872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Alfred</a:t>
            </a:r>
          </a:p>
          <a:p>
            <a:r>
              <a:rPr lang="en-US" dirty="0">
                <a:solidFill>
                  <a:schemeClr val="bg1"/>
                </a:solidFill>
              </a:rPr>
              <a:t>Lewis</a:t>
            </a:r>
          </a:p>
          <a:p>
            <a:r>
              <a:rPr lang="en-US" dirty="0">
                <a:solidFill>
                  <a:schemeClr val="bg1"/>
                </a:solidFill>
              </a:rPr>
              <a:t>Vail</a:t>
            </a:r>
          </a:p>
          <a:p>
            <a:r>
              <a:rPr lang="en-US" dirty="0">
                <a:solidFill>
                  <a:schemeClr val="bg1"/>
                </a:solidFill>
              </a:rPr>
              <a:t>1807-1859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64804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дереве префиксного кода коды всех символов заканчиваются в листьях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29885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7064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Префиксный 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Код называется префиксным, если ни одно кодовое слово не является началом (префиксом) никакого другого кодового слова</a:t>
            </a:r>
          </a:p>
          <a:p>
            <a:endParaRPr lang="ru-RU" dirty="0"/>
          </a:p>
          <a:p>
            <a:r>
              <a:rPr lang="ru-RU" dirty="0"/>
              <a:t>В дереве префиксного кода коды всех символов заканчиваются в листьях</a:t>
            </a:r>
          </a:p>
          <a:p>
            <a:endParaRPr lang="ru-RU" dirty="0"/>
          </a:p>
          <a:p>
            <a:r>
              <a:rPr lang="ru-RU" dirty="0"/>
              <a:t>Префиксный код позволяет выделять коды символов без использования разделителей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0402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2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К(а)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К(с) = 110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09689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А1 = {a, b, c, d}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А2 = {0, 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1013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K(b) = 01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K(c) = 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1280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префиксных кодов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00</a:t>
            </a:r>
          </a:p>
          <a:p>
            <a:pPr marL="0" indent="0">
              <a:buNone/>
            </a:pPr>
            <a:r>
              <a:rPr lang="ru-RU" dirty="0"/>
              <a:t>K(b) = 01</a:t>
            </a:r>
          </a:p>
          <a:p>
            <a:pPr marL="0" indent="0">
              <a:buNone/>
            </a:pPr>
            <a:r>
              <a:rPr lang="ru-RU" dirty="0"/>
              <a:t>K(c) = 10</a:t>
            </a:r>
          </a:p>
          <a:p>
            <a:pPr marL="0" indent="0">
              <a:buNone/>
            </a:pPr>
            <a:r>
              <a:rPr lang="ru-RU" dirty="0"/>
              <a:t>K(d) = 11</a:t>
            </a:r>
          </a:p>
          <a:p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А1 = {a, b, c, d}</a:t>
            </a:r>
          </a:p>
          <a:p>
            <a:pPr marL="0" indent="0">
              <a:buNone/>
            </a:pPr>
            <a:r>
              <a:rPr lang="ru-RU" dirty="0"/>
              <a:t>А2 = {0, 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К(а) = 0</a:t>
            </a:r>
          </a:p>
          <a:p>
            <a:pPr marL="0" indent="0">
              <a:buNone/>
            </a:pPr>
            <a:r>
              <a:rPr lang="ru-RU" dirty="0"/>
              <a:t>К(b) = 10</a:t>
            </a:r>
          </a:p>
          <a:p>
            <a:pPr marL="0" indent="0">
              <a:buNone/>
            </a:pPr>
            <a:r>
              <a:rPr lang="ru-RU" dirty="0"/>
              <a:t>К(с) = 110</a:t>
            </a:r>
          </a:p>
          <a:p>
            <a:pPr marL="0" indent="0">
              <a:buNone/>
            </a:pPr>
            <a:r>
              <a:rPr lang="ru-RU" dirty="0"/>
              <a:t>К(d) = 111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596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Пусть R – произвольное сообщение</a:t>
            </a:r>
            <a:r>
              <a:rPr lang="en-US" dirty="0">
                <a:solidFill>
                  <a:schemeClr val="bg1"/>
                </a:solidFill>
              </a:rPr>
              <a:t>, K – </a:t>
            </a:r>
            <a:r>
              <a:rPr lang="ru-RU" dirty="0">
                <a:solidFill>
                  <a:schemeClr val="bg1"/>
                </a:solidFill>
              </a:rPr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51278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Всякое разное про кодирование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Samuel</a:t>
            </a:r>
          </a:p>
          <a:p>
            <a:r>
              <a:rPr lang="en-US" dirty="0"/>
              <a:t>Finely</a:t>
            </a:r>
          </a:p>
          <a:p>
            <a:r>
              <a:rPr lang="en-US" dirty="0"/>
              <a:t>Breese</a:t>
            </a:r>
          </a:p>
          <a:p>
            <a:r>
              <a:rPr lang="en-US" dirty="0"/>
              <a:t>Morse</a:t>
            </a:r>
          </a:p>
          <a:p>
            <a:r>
              <a:rPr lang="en-US" dirty="0"/>
              <a:t>1791-1872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Alfred</a:t>
            </a:r>
          </a:p>
          <a:p>
            <a:r>
              <a:rPr lang="en-US" dirty="0"/>
              <a:t>Lewis</a:t>
            </a:r>
          </a:p>
          <a:p>
            <a:r>
              <a:rPr lang="en-US" dirty="0"/>
              <a:t>Vail</a:t>
            </a:r>
          </a:p>
          <a:p>
            <a:r>
              <a:rPr lang="en-US" dirty="0"/>
              <a:t>1807-1859</a:t>
            </a:r>
            <a:endParaRPr lang="ru-RU" dirty="0"/>
          </a:p>
        </p:txBody>
      </p:sp>
      <p:pic>
        <p:nvPicPr>
          <p:cNvPr id="19458" name="Picture 2" descr="https://upload.wikimedia.org/wikipedia/commons/c/c9/Alfred_Vail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600200"/>
            <a:ext cx="2857500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amuel Mors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408" y="1600201"/>
            <a:ext cx="3028005" cy="4038601"/>
          </a:xfrm>
          <a:prstGeom prst="rect">
            <a:avLst/>
          </a:prstGeom>
          <a:noFill/>
          <a:ln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36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>
                <a:solidFill>
                  <a:schemeClr val="bg1"/>
                </a:solidFill>
              </a:rPr>
              <a:t>Докажем индукцией по длине S = К(R), что у S ровно один прообраз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6386896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ru-RU" dirty="0">
                <a:solidFill>
                  <a:schemeClr val="bg1"/>
                </a:solidFill>
              </a:rPr>
              <a:t> = 0: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Прообраз один</a:t>
            </a:r>
            <a:r>
              <a:rPr lang="en-US" dirty="0">
                <a:solidFill>
                  <a:schemeClr val="bg1"/>
                </a:solidFill>
              </a:rPr>
              <a:t> – R</a:t>
            </a:r>
            <a:r>
              <a:rPr lang="ru-RU" dirty="0">
                <a:solidFill>
                  <a:schemeClr val="bg1"/>
                </a:solidFill>
              </a:rPr>
              <a:t> длины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2290935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Длина </a:t>
            </a:r>
            <a:r>
              <a:rPr lang="en-US" dirty="0">
                <a:solidFill>
                  <a:schemeClr val="bg1"/>
                </a:solidFill>
              </a:rPr>
              <a:t>S &gt; 0</a:t>
            </a:r>
            <a:r>
              <a:rPr lang="ru-RU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3114113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Существует единственный символ с такой, что S = К(с) S</a:t>
            </a:r>
            <a:r>
              <a:rPr lang="en-US" dirty="0">
                <a:solidFill>
                  <a:schemeClr val="bg1"/>
                </a:solidFill>
              </a:rPr>
              <a:t>', </a:t>
            </a:r>
            <a:r>
              <a:rPr lang="ru-RU" dirty="0">
                <a:solidFill>
                  <a:schemeClr val="bg1"/>
                </a:solidFill>
              </a:rPr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61028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869835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26798947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Следовательно, у </a:t>
            </a:r>
            <a:r>
              <a:rPr lang="en-US" dirty="0">
                <a:solidFill>
                  <a:schemeClr val="bg1"/>
                </a:solidFill>
              </a:rPr>
              <a:t>S </a:t>
            </a:r>
            <a:r>
              <a:rPr lang="ru-RU" dirty="0">
                <a:solidFill>
                  <a:schemeClr val="bg1"/>
                </a:solidFill>
              </a:rPr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42141069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Префиксный код однозначно декодируем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Пусть R – произвольное сообщение</a:t>
            </a:r>
            <a:r>
              <a:rPr lang="en-US" dirty="0"/>
              <a:t>, K – </a:t>
            </a:r>
            <a:r>
              <a:rPr lang="ru-RU" dirty="0"/>
              <a:t>префиксный код</a:t>
            </a:r>
          </a:p>
          <a:p>
            <a:r>
              <a:rPr lang="ru-RU" dirty="0"/>
              <a:t>Докажем индукцией по длине S = К(R), что у S ровно один прообраз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</a:t>
            </a:r>
            <a:r>
              <a:rPr lang="ru-RU" dirty="0"/>
              <a:t> = 0:</a:t>
            </a:r>
          </a:p>
          <a:p>
            <a:pPr lvl="1"/>
            <a:r>
              <a:rPr lang="ru-RU" dirty="0"/>
              <a:t>Прообраз один</a:t>
            </a:r>
            <a:r>
              <a:rPr lang="en-US" dirty="0"/>
              <a:t> – R</a:t>
            </a:r>
            <a:r>
              <a:rPr lang="ru-RU" dirty="0"/>
              <a:t> длины 0</a:t>
            </a:r>
          </a:p>
          <a:p>
            <a:endParaRPr lang="ru-RU" dirty="0"/>
          </a:p>
          <a:p>
            <a:r>
              <a:rPr lang="ru-RU" dirty="0"/>
              <a:t>Длина </a:t>
            </a:r>
            <a:r>
              <a:rPr lang="en-US" dirty="0"/>
              <a:t>S &gt; 0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Существует единственный символ с такой, что S = К(с) S</a:t>
            </a:r>
            <a:r>
              <a:rPr lang="en-US" dirty="0"/>
              <a:t>', </a:t>
            </a:r>
            <a:r>
              <a:rPr lang="ru-RU" dirty="0"/>
              <a:t>т.к. К префиксный</a:t>
            </a:r>
          </a:p>
          <a:p>
            <a:pPr lvl="1"/>
            <a:r>
              <a:rPr lang="ru-RU" dirty="0"/>
              <a:t>Длина S' строго меньше длины S</a:t>
            </a:r>
          </a:p>
          <a:p>
            <a:pPr lvl="1"/>
            <a:r>
              <a:rPr lang="ru-RU" dirty="0"/>
              <a:t>По предположению индукции у S' один прообраз</a:t>
            </a:r>
          </a:p>
          <a:p>
            <a:pPr lvl="1"/>
            <a:r>
              <a:rPr lang="ru-RU" dirty="0"/>
              <a:t>Следовательно, у </a:t>
            </a:r>
            <a:r>
              <a:rPr lang="en-US" dirty="0"/>
              <a:t>S </a:t>
            </a:r>
            <a:r>
              <a:rPr lang="ru-RU" dirty="0"/>
              <a:t>тоже один прообраз</a:t>
            </a:r>
          </a:p>
        </p:txBody>
      </p:sp>
    </p:spTree>
    <p:extLst>
      <p:ext uri="{BB962C8B-B14F-4D97-AF65-F5344CB8AC3E}">
        <p14:creationId xmlns:p14="http://schemas.microsoft.com/office/powerpoint/2010/main" val="1494056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Алф1 = {a, b, c, d}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Алф2 = {0,1}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К(a) =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К(b) = 101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К(c) = 110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94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1836 – «аппарат Морзе»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24.05.1844 – первая передача Вашингтон-Балтимор</a:t>
            </a:r>
          </a:p>
          <a:p>
            <a:r>
              <a:rPr lang="ru-RU" sz="2000" dirty="0">
                <a:solidFill>
                  <a:schemeClr val="bg1"/>
                </a:solidFill>
              </a:rPr>
              <a:t>1856 – русский вариант на основе </a:t>
            </a:r>
            <a:r>
              <a:rPr lang="ru-RU" sz="2000" dirty="0" err="1">
                <a:solidFill>
                  <a:schemeClr val="bg1"/>
                </a:solidFill>
              </a:rPr>
              <a:t>транслита</a:t>
            </a:r>
            <a:r>
              <a:rPr lang="ru-RU" sz="2000" dirty="0">
                <a:solidFill>
                  <a:schemeClr val="bg1"/>
                </a:solidFill>
              </a:rPr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03985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Пусть </a:t>
            </a:r>
            <a:r>
              <a:rPr lang="en-US" dirty="0">
                <a:solidFill>
                  <a:schemeClr val="bg1"/>
                </a:solidFill>
              </a:rPr>
              <a:t>S = </a:t>
            </a:r>
            <a:r>
              <a:rPr lang="ru-RU" dirty="0">
                <a:solidFill>
                  <a:schemeClr val="bg1"/>
                </a:solidFill>
              </a:rPr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755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96110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7460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0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04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K(</a:t>
            </a:r>
            <a:r>
              <a:rPr lang="ru-RU" dirty="0" err="1">
                <a:solidFill>
                  <a:schemeClr val="bg1"/>
                </a:solidFill>
              </a:rPr>
              <a:t>acba</a:t>
            </a:r>
            <a:r>
              <a:rPr lang="ru-RU" dirty="0">
                <a:solidFill>
                  <a:schemeClr val="bg1"/>
                </a:solidFill>
              </a:rPr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57103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декодирования префиксного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Пусть </a:t>
            </a:r>
            <a:r>
              <a:rPr lang="en-US" dirty="0"/>
              <a:t>S = </a:t>
            </a:r>
            <a:r>
              <a:rPr lang="ru-RU" dirty="0"/>
              <a:t>01101010 </a:t>
            </a:r>
          </a:p>
          <a:p>
            <a:pPr marL="0" indent="0">
              <a:buNone/>
            </a:pPr>
            <a:r>
              <a:rPr lang="ru-RU" dirty="0"/>
              <a:t>01101010 = K(a) 1101010</a:t>
            </a:r>
          </a:p>
          <a:p>
            <a:pPr marL="0" indent="0">
              <a:buNone/>
            </a:pPr>
            <a:r>
              <a:rPr lang="ru-RU" dirty="0"/>
              <a:t>1101010 = K(c) 1010</a:t>
            </a:r>
          </a:p>
          <a:p>
            <a:pPr marL="0" indent="0">
              <a:buNone/>
            </a:pPr>
            <a:r>
              <a:rPr lang="ru-RU" dirty="0"/>
              <a:t>1010 = K(b) 0</a:t>
            </a:r>
          </a:p>
          <a:p>
            <a:pPr marL="0" indent="0">
              <a:buNone/>
            </a:pPr>
            <a:r>
              <a:rPr lang="ru-RU" dirty="0"/>
              <a:t>0 = K(a)</a:t>
            </a:r>
          </a:p>
          <a:p>
            <a:pPr marL="0" indent="0">
              <a:buNone/>
            </a:pPr>
            <a:r>
              <a:rPr lang="ru-RU" dirty="0"/>
              <a:t>K(</a:t>
            </a:r>
            <a:r>
              <a:rPr lang="ru-RU" dirty="0" err="1"/>
              <a:t>acba</a:t>
            </a:r>
            <a:r>
              <a:rPr lang="ru-RU" dirty="0"/>
              <a:t>) = 01101010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Алф1 = {a, b, c, d}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{0,1}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К(a) = 0</a:t>
            </a:r>
          </a:p>
          <a:p>
            <a:pPr marL="0" indent="0">
              <a:buNone/>
            </a:pPr>
            <a:r>
              <a:rPr lang="ru-RU" dirty="0"/>
              <a:t>К(b) = 101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К(c) = 110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К(d) = 1110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16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610273FC-C160-C9CF-301C-7C04FF303C24}"/>
              </a:ext>
            </a:extLst>
          </p:cNvPr>
          <p:cNvSpPr/>
          <p:nvPr/>
        </p:nvSpPr>
        <p:spPr>
          <a:xfrm>
            <a:off x="407368" y="1417638"/>
            <a:ext cx="11377264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79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01</a:t>
            </a:r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5918BA04-D86E-A24B-FEC5-118E4878B7CD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49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13281FF-72A6-F845-39E5-58155AA16E28}"/>
              </a:ext>
            </a:extLst>
          </p:cNvPr>
          <p:cNvSpPr/>
          <p:nvPr/>
        </p:nvSpPr>
        <p:spPr>
          <a:xfrm>
            <a:off x="5735960" y="1417638"/>
            <a:ext cx="6048672" cy="48916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5672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4821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b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9921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чтение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и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a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10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011</a:t>
            </a:r>
            <a:r>
              <a:rPr lang="en-US" u="sng" dirty="0">
                <a:solidFill>
                  <a:schemeClr val="bg1"/>
                </a:solidFill>
                <a:latin typeface="Arial" panose="020B0604020202020204" pitchFamily="34" charset="0"/>
              </a:rPr>
              <a:t>1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... -&gt;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 К(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c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68285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8B63-D327-13F6-7A19-5176D8E9C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Пример: однозначно декодируемый </a:t>
            </a:r>
            <a:r>
              <a:rPr lang="ru-RU" sz="3200" dirty="0" err="1"/>
              <a:t>непрефиксный</a:t>
            </a:r>
            <a:r>
              <a:rPr lang="ru-RU" sz="3200" dirty="0"/>
              <a:t> код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A14-173B-ED2A-95D8-C3BB05D058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Алф1 = {a, b, c}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Алф2 = {0, 1}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a) = </a:t>
            </a:r>
            <a:r>
              <a:rPr lang="ru-RU" dirty="0">
                <a:effectLst/>
                <a:latin typeface="Arial" panose="020B0604020202020204" pitchFamily="34" charset="0"/>
              </a:rPr>
              <a:t>01</a:t>
            </a: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b</a:t>
            </a:r>
            <a:r>
              <a:rPr lang="ru-RU" dirty="0">
                <a:effectLst/>
                <a:latin typeface="Arial" panose="020B0604020202020204" pitchFamily="34" charset="0"/>
              </a:rPr>
              <a:t>) = 10</a:t>
            </a:r>
          </a:p>
          <a:p>
            <a:r>
              <a:rPr lang="ru-RU" dirty="0">
                <a:effectLst/>
                <a:latin typeface="Arial" panose="020B0604020202020204" pitchFamily="34" charset="0"/>
              </a:rPr>
              <a:t>К(</a:t>
            </a:r>
            <a:r>
              <a:rPr lang="en-US" dirty="0">
                <a:effectLst/>
                <a:latin typeface="Arial" panose="020B0604020202020204" pitchFamily="34" charset="0"/>
              </a:rPr>
              <a:t>c</a:t>
            </a:r>
            <a:r>
              <a:rPr lang="ru-RU" dirty="0">
                <a:effectLst/>
                <a:latin typeface="Arial" panose="020B0604020202020204" pitchFamily="34" charset="0"/>
              </a:rPr>
              <a:t>) = 011</a:t>
            </a:r>
          </a:p>
          <a:p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ru-RU" dirty="0">
                <a:latin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</a:rPr>
              <a:t>без чтения вперёд</a:t>
            </a:r>
          </a:p>
          <a:p>
            <a:r>
              <a:rPr lang="ru-RU" dirty="0">
                <a:latin typeface="Arial" panose="020B0604020202020204" pitchFamily="34" charset="0"/>
              </a:rPr>
              <a:t>чтение 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и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</a:t>
            </a:r>
            <a:r>
              <a:rPr lang="en-US" u="sng" dirty="0">
                <a:latin typeface="Arial" panose="020B0604020202020204" pitchFamily="34" charset="0"/>
              </a:rPr>
              <a:t>10</a:t>
            </a:r>
            <a:r>
              <a:rPr lang="en-US" dirty="0">
                <a:latin typeface="Arial" panose="020B0604020202020204" pitchFamily="34" charset="0"/>
              </a:rPr>
              <a:t>... -&gt; </a:t>
            </a:r>
            <a:r>
              <a:rPr lang="ru-RU" dirty="0">
                <a:latin typeface="Arial" panose="020B0604020202020204" pitchFamily="34" charset="0"/>
              </a:rPr>
              <a:t>К(</a:t>
            </a:r>
            <a:r>
              <a:rPr lang="en-US" dirty="0">
                <a:latin typeface="Arial" panose="020B0604020202020204" pitchFamily="34" charset="0"/>
              </a:rPr>
              <a:t>a</a:t>
            </a:r>
            <a:r>
              <a:rPr lang="ru-RU" dirty="0">
                <a:latin typeface="Arial" panose="020B0604020202020204" pitchFamily="34" charset="0"/>
              </a:rPr>
              <a:t>) 10</a:t>
            </a:r>
            <a:r>
              <a:rPr lang="en-US" dirty="0">
                <a:latin typeface="Arial" panose="020B0604020202020204" pitchFamily="34" charset="0"/>
              </a:rPr>
              <a:t>...</a:t>
            </a:r>
            <a:r>
              <a:rPr lang="ru-RU" dirty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</a:rPr>
              <a:t>011</a:t>
            </a:r>
            <a:r>
              <a:rPr lang="en-US" u="sng" dirty="0">
                <a:latin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</a:rPr>
              <a:t>... -&gt;</a:t>
            </a:r>
            <a:r>
              <a:rPr lang="ru-RU" dirty="0">
                <a:latin typeface="Arial" panose="020B0604020202020204" pitchFamily="34" charset="0"/>
              </a:rPr>
              <a:t> К(</a:t>
            </a:r>
            <a:r>
              <a:rPr lang="en-US" dirty="0">
                <a:latin typeface="Arial" panose="020B0604020202020204" pitchFamily="34" charset="0"/>
              </a:rPr>
              <a:t>c</a:t>
            </a:r>
            <a:r>
              <a:rPr lang="ru-RU" dirty="0">
                <a:latin typeface="Arial" panose="020B0604020202020204" pitchFamily="34" charset="0"/>
              </a:rPr>
              <a:t>) 1...</a:t>
            </a:r>
          </a:p>
          <a:p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C6E0D-BAA9-A978-5E99-925752EBE2F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FB6F8E8-90B6-5E31-14EE-E355350D54D1}"/>
              </a:ext>
            </a:extLst>
          </p:cNvPr>
          <p:cNvGrpSpPr/>
          <p:nvPr/>
        </p:nvGrpSpPr>
        <p:grpSpPr>
          <a:xfrm>
            <a:off x="7204045" y="1772960"/>
            <a:ext cx="3371909" cy="4180444"/>
            <a:chOff x="6972563" y="1628800"/>
            <a:chExt cx="3371909" cy="4180444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76C131F0-8E0D-2629-EEE3-37095CAD2A66}"/>
                </a:ext>
              </a:extLst>
            </p:cNvPr>
            <p:cNvSpPr/>
            <p:nvPr/>
          </p:nvSpPr>
          <p:spPr>
            <a:xfrm>
              <a:off x="8367791" y="1628800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718B10DE-BCCC-EED1-FAEE-501147789889}"/>
                </a:ext>
              </a:extLst>
            </p:cNvPr>
            <p:cNvSpPr/>
            <p:nvPr/>
          </p:nvSpPr>
          <p:spPr>
            <a:xfrm>
              <a:off x="8033294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a</a:t>
              </a:r>
              <a:endParaRPr lang="ru-RU" sz="2800" dirty="0"/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F3B39616-D235-F582-ED6C-0AC66E6CFEBE}"/>
                </a:ext>
              </a:extLst>
            </p:cNvPr>
            <p:cNvSpPr/>
            <p:nvPr/>
          </p:nvSpPr>
          <p:spPr>
            <a:xfrm>
              <a:off x="8022392" y="5235117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</a:t>
              </a:r>
              <a:endParaRPr lang="ru-RU" sz="2800" dirty="0"/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D9C41D3-3B65-2B23-6531-49E7A4F9363C}"/>
                </a:ext>
              </a:extLst>
            </p:cNvPr>
            <p:cNvSpPr/>
            <p:nvPr/>
          </p:nvSpPr>
          <p:spPr>
            <a:xfrm>
              <a:off x="6972563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/>
            </a:p>
          </p:txBody>
        </p:sp>
        <p:cxnSp>
          <p:nvCxnSpPr>
            <p:cNvPr id="13" name="Elbow Connector 32">
              <a:extLst>
                <a:ext uri="{FF2B5EF4-FFF2-40B4-BE49-F238E27FC236}">
                  <a16:creationId xmlns:a16="http://schemas.microsoft.com/office/drawing/2014/main" id="{A1D4FEFB-598F-6C6B-0CA7-40A138DE1643}"/>
                </a:ext>
              </a:extLst>
            </p:cNvPr>
            <p:cNvCxnSpPr>
              <a:cxnSpLocks/>
              <a:stCxn id="12" idx="5"/>
              <a:endCxn id="10" idx="1"/>
            </p:cNvCxnSpPr>
            <p:nvPr/>
          </p:nvCxnSpPr>
          <p:spPr>
            <a:xfrm>
              <a:off x="7484752" y="3410904"/>
              <a:ext cx="636420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32">
              <a:extLst>
                <a:ext uri="{FF2B5EF4-FFF2-40B4-BE49-F238E27FC236}">
                  <a16:creationId xmlns:a16="http://schemas.microsoft.com/office/drawing/2014/main" id="{6AF3A382-8AC2-D1BF-F1A7-801DA19D4D09}"/>
                </a:ext>
              </a:extLst>
            </p:cNvPr>
            <p:cNvCxnSpPr>
              <a:cxnSpLocks/>
              <a:stCxn id="8" idx="5"/>
              <a:endCxn id="21" idx="1"/>
            </p:cNvCxnSpPr>
            <p:nvPr/>
          </p:nvCxnSpPr>
          <p:spPr>
            <a:xfrm>
              <a:off x="8879980" y="2118848"/>
              <a:ext cx="952303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32">
              <a:extLst>
                <a:ext uri="{FF2B5EF4-FFF2-40B4-BE49-F238E27FC236}">
                  <a16:creationId xmlns:a16="http://schemas.microsoft.com/office/drawing/2014/main" id="{5E60DF34-C935-D5E1-C3F5-A16CFB929999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8322426" y="4579191"/>
              <a:ext cx="10902" cy="655926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32">
              <a:extLst>
                <a:ext uri="{FF2B5EF4-FFF2-40B4-BE49-F238E27FC236}">
                  <a16:creationId xmlns:a16="http://schemas.microsoft.com/office/drawing/2014/main" id="{AE4C6DD3-6F2A-A92B-90BF-A85947E262F6}"/>
                </a:ext>
              </a:extLst>
            </p:cNvPr>
            <p:cNvCxnSpPr>
              <a:stCxn id="8" idx="3"/>
              <a:endCxn id="12" idx="7"/>
            </p:cNvCxnSpPr>
            <p:nvPr/>
          </p:nvCxnSpPr>
          <p:spPr>
            <a:xfrm flipH="1">
              <a:off x="7484752" y="2118848"/>
              <a:ext cx="970917" cy="886087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25">
              <a:extLst>
                <a:ext uri="{FF2B5EF4-FFF2-40B4-BE49-F238E27FC236}">
                  <a16:creationId xmlns:a16="http://schemas.microsoft.com/office/drawing/2014/main" id="{B889008D-7672-B28A-F563-76145113C060}"/>
                </a:ext>
              </a:extLst>
            </p:cNvPr>
            <p:cNvSpPr/>
            <p:nvPr/>
          </p:nvSpPr>
          <p:spPr>
            <a:xfrm>
              <a:off x="9392102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1</a:t>
              </a:r>
              <a:endParaRPr lang="ru-RU" sz="2800" dirty="0"/>
            </a:p>
          </p:txBody>
        </p:sp>
        <p:sp>
          <p:nvSpPr>
            <p:cNvPr id="18" name="Rectangle 26">
              <a:extLst>
                <a:ext uri="{FF2B5EF4-FFF2-40B4-BE49-F238E27FC236}">
                  <a16:creationId xmlns:a16="http://schemas.microsoft.com/office/drawing/2014/main" id="{D4BED517-5C6B-B105-6511-2074250C3FA2}"/>
                </a:ext>
              </a:extLst>
            </p:cNvPr>
            <p:cNvSpPr/>
            <p:nvPr/>
          </p:nvSpPr>
          <p:spPr>
            <a:xfrm>
              <a:off x="762294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sp>
          <p:nvSpPr>
            <p:cNvPr id="19" name="Rectangle 27">
              <a:extLst>
                <a:ext uri="{FF2B5EF4-FFF2-40B4-BE49-F238E27FC236}">
                  <a16:creationId xmlns:a16="http://schemas.microsoft.com/office/drawing/2014/main" id="{AEED0A09-CFA5-52AB-DC91-F55C1DD9188A}"/>
                </a:ext>
              </a:extLst>
            </p:cNvPr>
            <p:cNvSpPr/>
            <p:nvPr/>
          </p:nvSpPr>
          <p:spPr>
            <a:xfrm>
              <a:off x="9334052" y="3623666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0" name="Rectangle 24">
              <a:extLst>
                <a:ext uri="{FF2B5EF4-FFF2-40B4-BE49-F238E27FC236}">
                  <a16:creationId xmlns:a16="http://schemas.microsoft.com/office/drawing/2014/main" id="{8D1945E3-1576-F155-7E6E-0A9DFF38BCC4}"/>
                </a:ext>
              </a:extLst>
            </p:cNvPr>
            <p:cNvSpPr/>
            <p:nvPr/>
          </p:nvSpPr>
          <p:spPr>
            <a:xfrm>
              <a:off x="7608168" y="2403618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</a:t>
              </a:r>
              <a:endParaRPr lang="ru-RU" sz="2800" dirty="0"/>
            </a:p>
          </p:txBody>
        </p:sp>
        <p:sp>
          <p:nvSpPr>
            <p:cNvPr id="21" name="Oval 6">
              <a:extLst>
                <a:ext uri="{FF2B5EF4-FFF2-40B4-BE49-F238E27FC236}">
                  <a16:creationId xmlns:a16="http://schemas.microsoft.com/office/drawing/2014/main" id="{3F5C3B87-3B46-A2BD-4788-4CF067A81F1C}"/>
                </a:ext>
              </a:extLst>
            </p:cNvPr>
            <p:cNvSpPr/>
            <p:nvPr/>
          </p:nvSpPr>
          <p:spPr>
            <a:xfrm>
              <a:off x="9744405" y="2920856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/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7CC16E27-D5C8-1C6E-D15B-CCE8905F5922}"/>
                </a:ext>
              </a:extLst>
            </p:cNvPr>
            <p:cNvSpPr/>
            <p:nvPr/>
          </p:nvSpPr>
          <p:spPr>
            <a:xfrm>
              <a:off x="8683673" y="4005064"/>
              <a:ext cx="600067" cy="5741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b</a:t>
              </a:r>
              <a:endParaRPr lang="ru-RU" sz="2800" dirty="0"/>
            </a:p>
          </p:txBody>
        </p:sp>
        <p:sp>
          <p:nvSpPr>
            <p:cNvPr id="34" name="Rectangle 26">
              <a:extLst>
                <a:ext uri="{FF2B5EF4-FFF2-40B4-BE49-F238E27FC236}">
                  <a16:creationId xmlns:a16="http://schemas.microsoft.com/office/drawing/2014/main" id="{9BA32540-1ED2-B6F0-870F-C3FCB4FEE989}"/>
                </a:ext>
              </a:extLst>
            </p:cNvPr>
            <p:cNvSpPr/>
            <p:nvPr/>
          </p:nvSpPr>
          <p:spPr>
            <a:xfrm>
              <a:off x="8153307" y="4716005"/>
              <a:ext cx="360040" cy="38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800" dirty="0"/>
                <a:t>1</a:t>
              </a:r>
            </a:p>
          </p:txBody>
        </p:sp>
        <p:cxnSp>
          <p:nvCxnSpPr>
            <p:cNvPr id="36" name="Elbow Connector 32">
              <a:extLst>
                <a:ext uri="{FF2B5EF4-FFF2-40B4-BE49-F238E27FC236}">
                  <a16:creationId xmlns:a16="http://schemas.microsoft.com/office/drawing/2014/main" id="{69E1B3D6-A6AC-8355-875E-061906EEB42C}"/>
                </a:ext>
              </a:extLst>
            </p:cNvPr>
            <p:cNvCxnSpPr>
              <a:cxnSpLocks/>
              <a:stCxn id="26" idx="7"/>
              <a:endCxn id="21" idx="3"/>
            </p:cNvCxnSpPr>
            <p:nvPr/>
          </p:nvCxnSpPr>
          <p:spPr>
            <a:xfrm flipV="1">
              <a:off x="9195862" y="3410904"/>
              <a:ext cx="636421" cy="678239"/>
            </a:xfrm>
            <a:prstGeom prst="straightConnector1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1784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4038554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A1 = {c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, c</a:t>
            </a:r>
            <a:r>
              <a:rPr lang="en-US" sz="2400" baseline="-25000" dirty="0">
                <a:solidFill>
                  <a:schemeClr val="bg1"/>
                </a:solidFill>
              </a:rPr>
              <a:t>2</a:t>
            </a:r>
            <a:r>
              <a:rPr lang="en-US" sz="2400" dirty="0">
                <a:solidFill>
                  <a:schemeClr val="bg1"/>
                </a:solidFill>
              </a:rPr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27529121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20774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– множество кодов А1* -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  <a:r>
              <a:rPr lang="ru-RU" sz="2400" dirty="0">
                <a:solidFill>
                  <a:schemeClr val="bg1"/>
                </a:solidFill>
              </a:rPr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065559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К – какой-то код из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9025238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 R</a:t>
            </a:r>
            <a:r>
              <a:rPr lang="ru-RU" sz="2400" dirty="0">
                <a:solidFill>
                  <a:schemeClr val="bg1"/>
                </a:solidFill>
              </a:rPr>
              <a:t>) – длина </a:t>
            </a:r>
            <a:r>
              <a:rPr lang="en-US" sz="2400" dirty="0">
                <a:solidFill>
                  <a:schemeClr val="bg1"/>
                </a:solidFill>
              </a:rPr>
              <a:t>R </a:t>
            </a:r>
            <a:r>
              <a:rPr lang="ru-RU" sz="2400" dirty="0">
                <a:solidFill>
                  <a:schemeClr val="bg1"/>
                </a:solidFill>
              </a:rPr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83262902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 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– число вхождений символа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в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37317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Азбука Морзе-Вейля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1836 – «аппарат Морзе»</a:t>
            </a:r>
            <a:endParaRPr lang="en-US" sz="2000" dirty="0"/>
          </a:p>
          <a:p>
            <a:r>
              <a:rPr lang="ru-RU" sz="2000" dirty="0"/>
              <a:t>24.05.1844 – первая передача Вашингтон-Балтимор</a:t>
            </a:r>
          </a:p>
          <a:p>
            <a:r>
              <a:rPr lang="ru-RU" sz="2000" dirty="0"/>
              <a:t>1856 – русский вариант на основе </a:t>
            </a:r>
            <a:r>
              <a:rPr lang="ru-RU" sz="2000" dirty="0" err="1"/>
              <a:t>транслита</a:t>
            </a:r>
            <a:r>
              <a:rPr lang="ru-RU" sz="2000" dirty="0"/>
              <a:t>, основа КОИ-8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4690" name="Picture 2" descr="http://upload.wikimedia.org/wikipedia/commons/thumb/c/ca/Morse_code_tree3.png/1024px-Morse_code_tre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2" y="3284984"/>
            <a:ext cx="7459766" cy="260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s://upload.wikimedia.org/wikipedia/commons/thumb/b/b5/International_Morse_Code.svg/800px-International_Morse_Code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18" y="1600201"/>
            <a:ext cx="3511902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9220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∑ </a:t>
            </a:r>
            <a:r>
              <a:rPr lang="en-US" sz="2400" dirty="0">
                <a:solidFill>
                  <a:schemeClr val="bg1"/>
                </a:solidFill>
              </a:rPr>
              <a:t>p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∙L</a:t>
            </a:r>
            <a:r>
              <a:rPr lang="ru-RU" sz="2400" baseline="-250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(К, </a:t>
            </a:r>
            <a:r>
              <a:rPr lang="en-US" sz="2400" dirty="0">
                <a:solidFill>
                  <a:schemeClr val="bg1"/>
                </a:solidFill>
              </a:rPr>
              <a:t>c</a:t>
            </a:r>
            <a:r>
              <a:rPr lang="ru-RU" sz="2400" baseline="-25000" dirty="0">
                <a:solidFill>
                  <a:schemeClr val="bg1"/>
                </a:solidFill>
              </a:rPr>
              <a:t>х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ru-RU" sz="2400" baseline="-25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1866278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Код К* является оптимальным в множестве кодов </a:t>
            </a:r>
            <a:r>
              <a:rPr lang="el-GR" sz="2400" dirty="0">
                <a:solidFill>
                  <a:schemeClr val="bg1"/>
                </a:solidFill>
              </a:rPr>
              <a:t>Δ</a:t>
            </a:r>
            <a:r>
              <a:rPr lang="ru-RU" sz="2400" dirty="0">
                <a:solidFill>
                  <a:schemeClr val="bg1"/>
                </a:solidFill>
              </a:rPr>
              <a:t> для сообщения 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, если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L</a:t>
            </a:r>
            <a:r>
              <a:rPr lang="ru-RU" sz="2400" dirty="0">
                <a:solidFill>
                  <a:schemeClr val="bg1"/>
                </a:solidFill>
              </a:rPr>
              <a:t>(К*,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= </a:t>
            </a:r>
            <a:r>
              <a:rPr lang="en-US" sz="2400" dirty="0">
                <a:solidFill>
                  <a:schemeClr val="bg1"/>
                </a:solidFill>
              </a:rPr>
              <a:t>min { L</a:t>
            </a:r>
            <a:r>
              <a:rPr lang="ru-RU" sz="2400" dirty="0">
                <a:solidFill>
                  <a:schemeClr val="bg1"/>
                </a:solidFill>
              </a:rPr>
              <a:t>(К,</a:t>
            </a:r>
            <a:r>
              <a:rPr lang="en-US" sz="2400" dirty="0">
                <a:solidFill>
                  <a:schemeClr val="bg1"/>
                </a:solidFill>
              </a:rPr>
              <a:t>R</a:t>
            </a:r>
            <a:r>
              <a:rPr lang="ru-RU" sz="2400" dirty="0">
                <a:solidFill>
                  <a:schemeClr val="bg1"/>
                </a:solidFill>
              </a:rPr>
              <a:t>) </a:t>
            </a:r>
            <a:r>
              <a:rPr lang="en-US" sz="2400" dirty="0">
                <a:solidFill>
                  <a:schemeClr val="bg1"/>
                </a:solidFill>
              </a:rPr>
              <a:t>| K </a:t>
            </a:r>
            <a:r>
              <a:rPr lang="en-US" sz="2400" dirty="0">
                <a:solidFill>
                  <a:schemeClr val="bg1"/>
                </a:solidFill>
                <a:sym typeface="Symbol"/>
              </a:rPr>
              <a:t></a:t>
            </a:r>
            <a:r>
              <a:rPr lang="el-GR" sz="2400" dirty="0">
                <a:solidFill>
                  <a:schemeClr val="bg1"/>
                </a:solidFill>
              </a:rPr>
              <a:t> Δ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35090581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404389762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оптимального кода для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Обозначим</a:t>
            </a:r>
          </a:p>
          <a:p>
            <a:pPr lvl="1"/>
            <a:r>
              <a:rPr lang="en-US" sz="2400" dirty="0"/>
              <a:t>A1 = {c</a:t>
            </a:r>
            <a:r>
              <a:rPr lang="en-US" sz="2400" baseline="-25000" dirty="0"/>
              <a:t>1</a:t>
            </a:r>
            <a:r>
              <a:rPr lang="en-US" sz="2400" dirty="0"/>
              <a:t>, c</a:t>
            </a:r>
            <a:r>
              <a:rPr lang="en-US" sz="2400" baseline="-25000" dirty="0"/>
              <a:t>2</a:t>
            </a:r>
            <a:r>
              <a:rPr lang="en-US" sz="2400" dirty="0"/>
              <a:t>, … }</a:t>
            </a:r>
          </a:p>
          <a:p>
            <a:pPr lvl="1"/>
            <a:r>
              <a:rPr lang="en-US" sz="2400" dirty="0"/>
              <a:t>R </a:t>
            </a:r>
            <a:r>
              <a:rPr lang="ru-RU" sz="2400" dirty="0"/>
              <a:t>– произвольное сообщение из А1*</a:t>
            </a:r>
          </a:p>
          <a:p>
            <a:pPr lvl="1"/>
            <a:r>
              <a:rPr lang="el-GR" sz="2400" dirty="0"/>
              <a:t>Δ</a:t>
            </a:r>
            <a:r>
              <a:rPr lang="ru-RU" sz="2400" dirty="0"/>
              <a:t> – множество кодов А1* -</a:t>
            </a:r>
            <a:r>
              <a:rPr lang="en-US" sz="2400" dirty="0"/>
              <a:t>&gt;</a:t>
            </a:r>
            <a:r>
              <a:rPr lang="ru-RU" sz="2400" dirty="0"/>
              <a:t> А2*</a:t>
            </a:r>
          </a:p>
          <a:p>
            <a:pPr lvl="1"/>
            <a:r>
              <a:rPr lang="ru-RU" sz="2400" dirty="0"/>
              <a:t>К – какой-то код из </a:t>
            </a:r>
            <a:r>
              <a:rPr lang="el-GR" sz="2400" dirty="0"/>
              <a:t>Δ</a:t>
            </a:r>
            <a:endParaRPr lang="ru-RU" sz="2400" dirty="0"/>
          </a:p>
          <a:p>
            <a:pPr lvl="1"/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 R</a:t>
            </a:r>
            <a:r>
              <a:rPr lang="ru-RU" sz="2400" dirty="0"/>
              <a:t>) – длина </a:t>
            </a:r>
            <a:r>
              <a:rPr lang="en-US" sz="2400" dirty="0"/>
              <a:t>R </a:t>
            </a:r>
            <a:r>
              <a:rPr lang="ru-RU" sz="2400" dirty="0"/>
              <a:t>после кодирования</a:t>
            </a:r>
          </a:p>
          <a:p>
            <a:pPr lvl="1"/>
            <a:r>
              <a:rPr lang="en-US" sz="2400" dirty="0"/>
              <a:t>p</a:t>
            </a:r>
            <a:r>
              <a:rPr lang="ru-RU" sz="2400" baseline="-25000" dirty="0"/>
              <a:t> х</a:t>
            </a:r>
            <a:r>
              <a:rPr lang="en-US" sz="2400" dirty="0"/>
              <a:t> </a:t>
            </a:r>
            <a:r>
              <a:rPr lang="ru-RU" sz="2400" dirty="0"/>
              <a:t>– число вхождений символа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en-US" sz="2400" dirty="0"/>
              <a:t>R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= ∑ </a:t>
            </a:r>
            <a:r>
              <a:rPr lang="en-US" sz="2400" dirty="0"/>
              <a:t>p</a:t>
            </a:r>
            <a:r>
              <a:rPr lang="ru-RU" sz="2400" baseline="-25000" dirty="0"/>
              <a:t>х</a:t>
            </a:r>
            <a:r>
              <a:rPr lang="en-US" sz="2400" dirty="0"/>
              <a:t>∙L</a:t>
            </a:r>
            <a:r>
              <a:rPr lang="ru-RU" sz="2400" baseline="-25000" dirty="0"/>
              <a:t> </a:t>
            </a:r>
            <a:r>
              <a:rPr lang="ru-RU" sz="2400" dirty="0"/>
              <a:t>(К, </a:t>
            </a:r>
            <a:r>
              <a:rPr lang="en-US" sz="2400" dirty="0"/>
              <a:t>c</a:t>
            </a:r>
            <a:r>
              <a:rPr lang="ru-RU" sz="2400" baseline="-25000" dirty="0"/>
              <a:t>х</a:t>
            </a:r>
            <a:r>
              <a:rPr lang="ru-RU" sz="2400" dirty="0"/>
              <a:t>)</a:t>
            </a:r>
            <a:endParaRPr lang="ru-RU" sz="2400" baseline="-25000" dirty="0"/>
          </a:p>
          <a:p>
            <a:endParaRPr lang="ru-RU" sz="2400" dirty="0"/>
          </a:p>
          <a:p>
            <a:r>
              <a:rPr lang="ru-RU" sz="2400" dirty="0"/>
              <a:t>Код К* является оптимальным в множестве кодов </a:t>
            </a:r>
            <a:r>
              <a:rPr lang="el-GR" sz="2400" dirty="0"/>
              <a:t>Δ</a:t>
            </a:r>
            <a:r>
              <a:rPr lang="ru-RU" sz="2400" dirty="0"/>
              <a:t> для сообщения </a:t>
            </a:r>
            <a:r>
              <a:rPr lang="en-US" sz="2400" dirty="0"/>
              <a:t>R</a:t>
            </a:r>
            <a:r>
              <a:rPr lang="ru-RU" sz="2400" dirty="0"/>
              <a:t>, если</a:t>
            </a: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L</a:t>
            </a:r>
            <a:r>
              <a:rPr lang="ru-RU" sz="2400" dirty="0"/>
              <a:t>(К*,</a:t>
            </a:r>
            <a:r>
              <a:rPr lang="en-US" sz="2400" dirty="0"/>
              <a:t>R</a:t>
            </a:r>
            <a:r>
              <a:rPr lang="ru-RU" sz="2400" dirty="0"/>
              <a:t>) = </a:t>
            </a:r>
            <a:r>
              <a:rPr lang="en-US" sz="2400" dirty="0"/>
              <a:t>min { L</a:t>
            </a:r>
            <a:r>
              <a:rPr lang="ru-RU" sz="2400" dirty="0"/>
              <a:t>(К,</a:t>
            </a:r>
            <a:r>
              <a:rPr lang="en-US" sz="2400" dirty="0"/>
              <a:t>R</a:t>
            </a:r>
            <a:r>
              <a:rPr lang="ru-RU" sz="2400" dirty="0"/>
              <a:t>) </a:t>
            </a:r>
            <a:r>
              <a:rPr lang="en-US" sz="2400" dirty="0"/>
              <a:t>| K </a:t>
            </a:r>
            <a:r>
              <a:rPr lang="en-US" sz="2400" dirty="0">
                <a:sym typeface="Symbol"/>
              </a:rPr>
              <a:t></a:t>
            </a:r>
            <a:r>
              <a:rPr lang="el-GR" sz="2400" dirty="0"/>
              <a:t> Δ</a:t>
            </a:r>
            <a:r>
              <a:rPr lang="ru-RU" sz="2400" dirty="0"/>
              <a:t> </a:t>
            </a:r>
            <a:r>
              <a:rPr lang="en-US" sz="2400" dirty="0"/>
              <a:t>}</a:t>
            </a:r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Двоичный префиксный код = Д.П.К.</a:t>
            </a:r>
          </a:p>
        </p:txBody>
      </p:sp>
    </p:spTree>
    <p:extLst>
      <p:ext uri="{BB962C8B-B14F-4D97-AF65-F5344CB8AC3E}">
        <p14:creationId xmlns:p14="http://schemas.microsoft.com/office/powerpoint/2010/main" val="1819596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360" y="1340768"/>
            <a:ext cx="11377264" cy="4968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419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David A.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Huffman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1925-1999 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96487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Быстро построить оптимальный</a:t>
            </a:r>
            <a:br>
              <a:rPr lang="ru-RU" sz="2800" dirty="0">
                <a:solidFill>
                  <a:schemeClr val="bg1"/>
                </a:solidFill>
              </a:rPr>
            </a:br>
            <a:r>
              <a:rPr lang="ru-RU" sz="2800" dirty="0">
                <a:solidFill>
                  <a:schemeClr val="bg1"/>
                </a:solidFill>
              </a:rPr>
              <a:t>Д.П.К. для данного сообщения – просто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1364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>
                <a:solidFill>
                  <a:schemeClr val="bg1"/>
                </a:solidFill>
              </a:rPr>
              <a:t>Уменьшение места и времени, нужных </a:t>
            </a:r>
            <a:r>
              <a:rPr lang="ru-RU" sz="2800" dirty="0">
                <a:solidFill>
                  <a:schemeClr val="bg1"/>
                </a:solidFill>
              </a:rPr>
              <a:t>для хранения и передачи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181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Устранение избыточности при шифровании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361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"A Method for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Construction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of Minimum-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Redundancy Codes", Proceedings of the I.R.E., September 1952, pp 1098–1102.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86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Алфавит, сообщение</a:t>
            </a:r>
          </a:p>
        </p:txBody>
      </p:sp>
      <p:sp>
        <p:nvSpPr>
          <p:cNvPr id="65539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Алфавитом называется конечное множество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Сообщением называется конечная последовательность символов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Множество всех сообщений алфавита А обозначается А*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Оптимальный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800" dirty="0"/>
              <a:t>Быстро построить оптимальный</a:t>
            </a:r>
            <a:br>
              <a:rPr lang="ru-RU" sz="2800" dirty="0"/>
            </a:br>
            <a:r>
              <a:rPr lang="ru-RU" sz="2800" dirty="0"/>
              <a:t>Д.П.К. для данного сообщения – просто</a:t>
            </a:r>
          </a:p>
          <a:p>
            <a:endParaRPr lang="ru-RU" sz="2800" dirty="0"/>
          </a:p>
          <a:p>
            <a:r>
              <a:rPr lang="ru-RU" dirty="0"/>
              <a:t>Уменьшение места и времени, нужных </a:t>
            </a:r>
            <a:r>
              <a:rPr lang="ru-RU" sz="2800" dirty="0"/>
              <a:t>для хранения и передачи</a:t>
            </a:r>
          </a:p>
          <a:p>
            <a:endParaRPr lang="ru-RU" sz="2800" dirty="0"/>
          </a:p>
          <a:p>
            <a:r>
              <a:rPr lang="ru-RU" sz="2800" dirty="0"/>
              <a:t>Устранение избыточности при шифровании</a:t>
            </a:r>
            <a:endParaRPr lang="ru-RU" sz="240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David A.</a:t>
            </a:r>
            <a:r>
              <a:rPr lang="ru-RU" dirty="0"/>
              <a:t> </a:t>
            </a:r>
            <a:r>
              <a:rPr lang="en-US" dirty="0"/>
              <a:t>Huffman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1925-1999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"A Method for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Construction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of Minimum-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Redundancy Codes", Proceedings of the I.R.E., September 1952, pp 1098–1102.</a:t>
            </a:r>
            <a:endParaRPr lang="ru-RU" dirty="0"/>
          </a:p>
        </p:txBody>
      </p:sp>
      <p:pic>
        <p:nvPicPr>
          <p:cNvPr id="20482" name="Picture 2" descr="http://www.google.com/url?sa=i&amp;source=images&amp;cd=&amp;ved=0CAUQjBw&amp;url=http%3A%2F%2Fwww.adeptis.ru%2Fvinci%2Fdavid_huffman1.jpg&amp;ei=p3TwVJ2FJerp7Abu6oCwBA&amp;psig=AFQjCNENKaaRewaMKIiS3nZa8JbZ2Ko6vw&amp;ust=14251310476845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459" y="1600201"/>
            <a:ext cx="2230941" cy="298946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39980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К* – оптимальный Д.П.К. для сообщения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  <a:r>
              <a:rPr lang="ru-RU" sz="2800" dirty="0">
                <a:solidFill>
                  <a:schemeClr val="bg1"/>
                </a:solidFill>
              </a:rPr>
              <a:t> алфавита </a:t>
            </a:r>
            <a:r>
              <a:rPr lang="en-US" sz="2800" dirty="0">
                <a:solidFill>
                  <a:schemeClr val="bg1"/>
                </a:solidFill>
              </a:rPr>
              <a:t>{c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…,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}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119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Пусть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– число вхождений символа 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сообщение </a:t>
            </a:r>
            <a:r>
              <a:rPr lang="en-US" sz="2800" dirty="0">
                <a:solidFill>
                  <a:schemeClr val="bg1"/>
                </a:solidFill>
              </a:rPr>
              <a:t>R</a:t>
            </a:r>
          </a:p>
          <a:p>
            <a:pPr marL="6858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87887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Если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x</a:t>
            </a:r>
            <a:r>
              <a:rPr lang="en-US" sz="2800" dirty="0">
                <a:solidFill>
                  <a:schemeClr val="bg1"/>
                </a:solidFill>
              </a:rPr>
              <a:t> &lt;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, то</a:t>
            </a:r>
            <a:r>
              <a:rPr lang="en-US" sz="2800" dirty="0">
                <a:solidFill>
                  <a:schemeClr val="bg1"/>
                </a:solidFill>
              </a:rPr>
              <a:t>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x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  <a:r>
              <a:rPr lang="en-US" sz="2800" dirty="0">
                <a:solidFill>
                  <a:schemeClr val="bg1"/>
                </a:solidFill>
              </a:rPr>
              <a:t> &gt;= L</a:t>
            </a:r>
            <a:r>
              <a:rPr lang="ru-RU" sz="2800" dirty="0">
                <a:solidFill>
                  <a:schemeClr val="bg1"/>
                </a:solidFill>
              </a:rPr>
              <a:t>(К*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  <a:r>
              <a:rPr lang="ru-RU" sz="2800" dirty="0">
                <a:solidFill>
                  <a:schemeClr val="bg1"/>
                </a:solidFill>
              </a:rPr>
              <a:t>с</a:t>
            </a:r>
            <a:r>
              <a:rPr lang="en-US" sz="2800" baseline="-25000" dirty="0">
                <a:solidFill>
                  <a:schemeClr val="bg1"/>
                </a:solidFill>
              </a:rPr>
              <a:t>y</a:t>
            </a:r>
            <a:r>
              <a:rPr lang="ru-RU" sz="28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К* неоптимальный, т.к. можно поменять местами коды К* (с</a:t>
            </a:r>
            <a:r>
              <a:rPr lang="en-US" sz="2400" baseline="-25000" dirty="0">
                <a:solidFill>
                  <a:schemeClr val="bg1"/>
                </a:solidFill>
              </a:rPr>
              <a:t>x</a:t>
            </a:r>
            <a:r>
              <a:rPr lang="ru-RU" sz="2400" dirty="0">
                <a:solidFill>
                  <a:schemeClr val="bg1"/>
                </a:solidFill>
              </a:rPr>
              <a:t>) и К* (с</a:t>
            </a:r>
            <a:r>
              <a:rPr lang="en-US" sz="2400" baseline="-25000" dirty="0">
                <a:solidFill>
                  <a:schemeClr val="bg1"/>
                </a:solidFill>
              </a:rPr>
              <a:t>y</a:t>
            </a:r>
            <a:r>
              <a:rPr lang="ru-RU" sz="2400" dirty="0">
                <a:solidFill>
                  <a:schemeClr val="bg1"/>
                </a:solidFill>
              </a:rPr>
              <a:t>)</a:t>
            </a:r>
            <a:endParaRPr lang="en-US" sz="24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endParaRPr lang="ru-RU" sz="2800" dirty="0">
              <a:solidFill>
                <a:schemeClr val="bg1"/>
              </a:solidFill>
            </a:endParaRPr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37341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>
                <a:solidFill>
                  <a:schemeClr val="bg1"/>
                </a:solidFill>
              </a:rPr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p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ru-RU" sz="2800" baseline="-250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&gt;=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</a:t>
            </a:r>
            <a:r>
              <a:rPr lang="en-US" sz="2800" baseline="-25000" dirty="0" err="1">
                <a:solidFill>
                  <a:schemeClr val="bg1"/>
                </a:solidFill>
              </a:rPr>
              <a:t>n</a:t>
            </a:r>
            <a:endParaRPr lang="ru-RU" sz="2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r>
              <a:rPr lang="ru-RU" sz="2800" dirty="0">
                <a:solidFill>
                  <a:schemeClr val="bg1"/>
                </a:solidFill>
              </a:rPr>
              <a:t>			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2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…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&lt;=</a:t>
            </a:r>
            <a:r>
              <a:rPr lang="ru-RU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L(K*</a:t>
            </a:r>
            <a:r>
              <a:rPr lang="ru-RU" sz="2800" dirty="0">
                <a:solidFill>
                  <a:schemeClr val="bg1"/>
                </a:solidFill>
              </a:rPr>
              <a:t>, с</a:t>
            </a:r>
            <a:r>
              <a:rPr lang="en-US" sz="2800" baseline="-25000" dirty="0">
                <a:solidFill>
                  <a:schemeClr val="bg1"/>
                </a:solidFill>
              </a:rPr>
              <a:t>n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112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" indent="0">
              <a:buNone/>
            </a:pPr>
            <a:r>
              <a:rPr lang="ru-RU" sz="2800" dirty="0"/>
              <a:t>Пусть К* – оптимальный Д.П.К. для сообщения </a:t>
            </a:r>
            <a:r>
              <a:rPr lang="en-US" sz="2800" dirty="0"/>
              <a:t>R</a:t>
            </a:r>
            <a:r>
              <a:rPr lang="ru-RU" sz="2800" dirty="0"/>
              <a:t> алфавита </a:t>
            </a:r>
            <a:r>
              <a:rPr lang="en-US" sz="2800" dirty="0"/>
              <a:t>{c</a:t>
            </a:r>
            <a:r>
              <a:rPr lang="en-US" sz="2800" baseline="-25000" dirty="0"/>
              <a:t>1</a:t>
            </a:r>
            <a:r>
              <a:rPr lang="en-US" sz="2800" dirty="0"/>
              <a:t>,</a:t>
            </a:r>
            <a:r>
              <a:rPr lang="ru-RU" sz="2800" dirty="0"/>
              <a:t> </a:t>
            </a:r>
            <a:r>
              <a:rPr lang="en-US" sz="2800" dirty="0"/>
              <a:t>…,</a:t>
            </a:r>
            <a:r>
              <a:rPr lang="ru-RU" sz="2800" dirty="0"/>
              <a:t> </a:t>
            </a:r>
            <a:r>
              <a:rPr lang="en-US" sz="2800" dirty="0" err="1"/>
              <a:t>c</a:t>
            </a:r>
            <a:r>
              <a:rPr lang="en-US" sz="2800" baseline="-25000" dirty="0" err="1"/>
              <a:t>n</a:t>
            </a:r>
            <a:r>
              <a:rPr lang="en-US" sz="2800" dirty="0"/>
              <a:t>}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Пусть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</a:t>
            </a:r>
            <a:r>
              <a:rPr lang="ru-RU" sz="2800" dirty="0"/>
              <a:t>– число вхождений символа с</a:t>
            </a:r>
            <a:r>
              <a:rPr lang="en-US" sz="2800" baseline="-25000" dirty="0"/>
              <a:t>x</a:t>
            </a:r>
            <a:r>
              <a:rPr lang="en-US" sz="2800" dirty="0"/>
              <a:t> </a:t>
            </a:r>
            <a:r>
              <a:rPr lang="ru-RU" sz="2800" dirty="0"/>
              <a:t>в сообщение </a:t>
            </a:r>
            <a:r>
              <a:rPr lang="en-US" sz="2800" dirty="0"/>
              <a:t>R</a:t>
            </a:r>
          </a:p>
          <a:p>
            <a:pPr marL="68580" indent="0">
              <a:buNone/>
            </a:pPr>
            <a:endParaRPr lang="en-US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Если 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 &lt;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ru-RU" sz="2800" dirty="0"/>
              <a:t>, то</a:t>
            </a:r>
            <a:r>
              <a:rPr lang="en-US" sz="2800" dirty="0"/>
              <a:t>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x</a:t>
            </a:r>
            <a:r>
              <a:rPr lang="ru-RU" sz="2800" dirty="0"/>
              <a:t>)</a:t>
            </a:r>
            <a:r>
              <a:rPr lang="en-US" sz="2800" dirty="0"/>
              <a:t> &gt;= L</a:t>
            </a:r>
            <a:r>
              <a:rPr lang="ru-RU" sz="2800" dirty="0"/>
              <a:t>(К*</a:t>
            </a:r>
            <a:r>
              <a:rPr lang="en-US" sz="2800" dirty="0"/>
              <a:t>, </a:t>
            </a:r>
            <a:r>
              <a:rPr lang="ru-RU" sz="2800" dirty="0"/>
              <a:t>с</a:t>
            </a:r>
            <a:r>
              <a:rPr lang="en-US" sz="2800" baseline="-25000" dirty="0"/>
              <a:t>y</a:t>
            </a:r>
            <a:r>
              <a:rPr lang="ru-RU" sz="2800" dirty="0"/>
              <a:t>)</a:t>
            </a:r>
          </a:p>
          <a:p>
            <a:pPr lvl="1"/>
            <a:r>
              <a:rPr lang="ru-RU" sz="2400" dirty="0"/>
              <a:t>Иначе К* неоптимальный, т.к. можно поменять местами коды К* (с</a:t>
            </a:r>
            <a:r>
              <a:rPr lang="en-US" sz="2400" baseline="-25000" dirty="0"/>
              <a:t>x</a:t>
            </a:r>
            <a:r>
              <a:rPr lang="ru-RU" sz="2400" dirty="0"/>
              <a:t>) и К* (с</a:t>
            </a:r>
            <a:r>
              <a:rPr lang="en-US" sz="2400" baseline="-25000" dirty="0"/>
              <a:t>y</a:t>
            </a:r>
            <a:r>
              <a:rPr lang="ru-RU" sz="2400" dirty="0"/>
              <a:t>)</a:t>
            </a:r>
            <a:endParaRPr lang="en-US" sz="2400" dirty="0"/>
          </a:p>
          <a:p>
            <a:pPr marL="582930" indent="-514350">
              <a:buFont typeface="+mj-lt"/>
              <a:buAutoNum type="arabicPeriod"/>
            </a:pPr>
            <a:endParaRPr lang="ru-RU" sz="2800" dirty="0"/>
          </a:p>
          <a:p>
            <a:pPr marL="582930" indent="-514350">
              <a:buFont typeface="+mj-lt"/>
              <a:buAutoNum type="arabicPeriod"/>
            </a:pPr>
            <a:r>
              <a:rPr lang="ru-RU" sz="2800" dirty="0"/>
              <a:t>Перенумеруем символы, чтобы выполнялись неравенства:</a:t>
            </a:r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p</a:t>
            </a:r>
            <a:r>
              <a:rPr lang="en-US" sz="2800" baseline="-25000" dirty="0"/>
              <a:t>1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p</a:t>
            </a:r>
            <a:r>
              <a:rPr lang="en-US" sz="2800" baseline="-25000" dirty="0"/>
              <a:t>2</a:t>
            </a:r>
            <a:r>
              <a:rPr lang="ru-RU" sz="2800" baseline="-250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&gt;=</a:t>
            </a:r>
            <a:r>
              <a:rPr lang="ru-RU" sz="2800" dirty="0"/>
              <a:t> </a:t>
            </a:r>
            <a:r>
              <a:rPr lang="en-US" sz="2800" dirty="0" err="1"/>
              <a:t>p</a:t>
            </a:r>
            <a:r>
              <a:rPr lang="en-US" sz="2800" baseline="-25000" dirty="0" err="1"/>
              <a:t>n</a:t>
            </a:r>
            <a:endParaRPr lang="ru-RU" sz="2800" dirty="0"/>
          </a:p>
          <a:p>
            <a:pPr marL="68580" indent="0">
              <a:buNone/>
            </a:pPr>
            <a:r>
              <a:rPr lang="ru-RU" sz="2800" dirty="0"/>
              <a:t>			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1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2</a:t>
            </a:r>
            <a:r>
              <a:rPr lang="en-US" sz="2800" dirty="0"/>
              <a:t>)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…</a:t>
            </a:r>
            <a:r>
              <a:rPr lang="ru-RU" sz="2800" dirty="0"/>
              <a:t> </a:t>
            </a:r>
            <a:r>
              <a:rPr lang="en-US" sz="2800" dirty="0"/>
              <a:t>&lt;=</a:t>
            </a:r>
            <a:r>
              <a:rPr lang="ru-RU" sz="2800" dirty="0"/>
              <a:t> </a:t>
            </a:r>
            <a:r>
              <a:rPr lang="en-US" sz="2800" dirty="0"/>
              <a:t>L(K*</a:t>
            </a:r>
            <a:r>
              <a:rPr lang="ru-RU" sz="2800" dirty="0"/>
              <a:t>, с</a:t>
            </a:r>
            <a:r>
              <a:rPr lang="en-US" sz="2800" baseline="-25000" dirty="0"/>
              <a:t>n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5938560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>
                <a:solidFill>
                  <a:schemeClr val="bg1"/>
                </a:solidFill>
              </a:rPr>
              <a:t>Символов с самым длинным кодом не менее двух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Иначе K* неоптимальный, т.к. можно удалить последний символ из K*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 err="1">
                <a:solidFill>
                  <a:schemeClr val="bg1"/>
                </a:solidFill>
              </a:rPr>
              <a:t>с</a:t>
            </a:r>
            <a:r>
              <a:rPr lang="ru-RU" baseline="-25000" dirty="0" err="1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88675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Два самых длинных кодовых слова имеют вид К*(с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0, К*(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) = К**(с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  <a:r>
              <a:rPr lang="ru-RU" sz="2800" dirty="0">
                <a:solidFill>
                  <a:schemeClr val="bg1"/>
                </a:solidFill>
              </a:rPr>
              <a:t>) 1, где К** -- оптимальный Д.П.К. для сообщения R</a:t>
            </a:r>
            <a:r>
              <a:rPr lang="en-US" sz="2800" dirty="0">
                <a:solidFill>
                  <a:schemeClr val="bg1"/>
                </a:solidFill>
              </a:rPr>
              <a:t>'</a:t>
            </a:r>
            <a:r>
              <a:rPr lang="ru-RU" sz="2800" dirty="0">
                <a:solidFill>
                  <a:schemeClr val="bg1"/>
                </a:solidFill>
              </a:rPr>
              <a:t>, полученного из </a:t>
            </a:r>
            <a:r>
              <a:rPr lang="en-US" sz="2800" dirty="0">
                <a:solidFill>
                  <a:schemeClr val="bg1"/>
                </a:solidFill>
              </a:rPr>
              <a:t>R </a:t>
            </a:r>
            <a:r>
              <a:rPr lang="ru-RU" sz="2800" dirty="0">
                <a:solidFill>
                  <a:schemeClr val="bg1"/>
                </a:solidFill>
              </a:rPr>
              <a:t>заменой </a:t>
            </a:r>
            <a:r>
              <a:rPr lang="ru-RU" sz="2800" dirty="0" err="1">
                <a:solidFill>
                  <a:schemeClr val="bg1"/>
                </a:solidFill>
              </a:rPr>
              <a:t>с</a:t>
            </a:r>
            <a:r>
              <a:rPr lang="ru-RU" sz="2800" baseline="-25000" dirty="0" err="1">
                <a:solidFill>
                  <a:schemeClr val="bg1"/>
                </a:solidFill>
              </a:rPr>
              <a:t>n</a:t>
            </a:r>
            <a:r>
              <a:rPr lang="ru-RU" sz="2800" dirty="0">
                <a:solidFill>
                  <a:schemeClr val="bg1"/>
                </a:solidFill>
              </a:rPr>
              <a:t> на с</a:t>
            </a:r>
            <a:r>
              <a:rPr lang="ru-RU" sz="2800" baseline="-25000" dirty="0">
                <a:solidFill>
                  <a:schemeClr val="bg1"/>
                </a:solidFill>
              </a:rPr>
              <a:t>n-1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0112163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>
                <a:solidFill>
                  <a:schemeClr val="bg1"/>
                </a:solidFill>
              </a:rPr>
              <a:t>Оптимальным Д.П.К. для сообщения из одинаковых символов являются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0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K*(c</a:t>
            </a:r>
            <a:r>
              <a:rPr lang="en-US" sz="2800" baseline="-25000" dirty="0">
                <a:solidFill>
                  <a:schemeClr val="bg1"/>
                </a:solidFill>
              </a:rPr>
              <a:t>1</a:t>
            </a:r>
            <a:r>
              <a:rPr lang="en-US" sz="2800" dirty="0">
                <a:solidFill>
                  <a:schemeClr val="bg1"/>
                </a:solidFill>
              </a:rPr>
              <a:t>) = </a:t>
            </a:r>
            <a:r>
              <a:rPr lang="ru-RU" sz="2800" dirty="0">
                <a:solidFill>
                  <a:schemeClr val="bg1"/>
                </a:solidFill>
              </a:rPr>
              <a:t>1</a:t>
            </a:r>
            <a:endParaRPr lang="ru-RU" sz="2800" baseline="-25000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489530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Свойства оптимального Д.П.К.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800" dirty="0"/>
              <a:t>Символов с самым длинным кодом не менее двух</a:t>
            </a:r>
          </a:p>
          <a:p>
            <a:pPr lvl="1"/>
            <a:r>
              <a:rPr lang="ru-RU" sz="2400" dirty="0"/>
              <a:t>Иначе K* неоптимальный, т.к. можно удалить последний символ из K*</a:t>
            </a:r>
            <a:r>
              <a:rPr lang="en-US" sz="2400" dirty="0"/>
              <a:t>(</a:t>
            </a:r>
            <a:r>
              <a:rPr lang="ru-RU" sz="2400" dirty="0" err="1"/>
              <a:t>с</a:t>
            </a:r>
            <a:r>
              <a:rPr lang="ru-RU" baseline="-25000" dirty="0" err="1"/>
              <a:t>n</a:t>
            </a:r>
            <a:r>
              <a:rPr lang="en-US" sz="2400" dirty="0"/>
              <a:t>)</a:t>
            </a:r>
            <a:endParaRPr lang="ru-RU" sz="24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Два самых длинных кодовых слова имеют вид К*(с</a:t>
            </a:r>
            <a:r>
              <a:rPr lang="ru-RU" sz="2800" baseline="-25000" dirty="0"/>
              <a:t>n-1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0, К*(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) = К**(с</a:t>
            </a:r>
            <a:r>
              <a:rPr lang="ru-RU" sz="2800" baseline="-25000" dirty="0"/>
              <a:t>n-1</a:t>
            </a:r>
            <a:r>
              <a:rPr lang="ru-RU" sz="2800" dirty="0"/>
              <a:t>) 1, где К** -- оптимальный Д.П.К. для сообщения R</a:t>
            </a:r>
            <a:r>
              <a:rPr lang="en-US" sz="2800" dirty="0"/>
              <a:t>'</a:t>
            </a:r>
            <a:r>
              <a:rPr lang="ru-RU" sz="2800" dirty="0"/>
              <a:t>, полученного из </a:t>
            </a:r>
            <a:r>
              <a:rPr lang="en-US" sz="2800" dirty="0"/>
              <a:t>R </a:t>
            </a:r>
            <a:r>
              <a:rPr lang="ru-RU" sz="2800" dirty="0"/>
              <a:t>заменой </a:t>
            </a:r>
            <a:r>
              <a:rPr lang="ru-RU" sz="2800" dirty="0" err="1"/>
              <a:t>с</a:t>
            </a:r>
            <a:r>
              <a:rPr lang="ru-RU" sz="2800" baseline="-25000" dirty="0" err="1"/>
              <a:t>n</a:t>
            </a:r>
            <a:r>
              <a:rPr lang="ru-RU" sz="2800" dirty="0"/>
              <a:t> на с</a:t>
            </a:r>
            <a:r>
              <a:rPr lang="ru-RU" sz="2800" baseline="-25000" dirty="0"/>
              <a:t>n-1</a:t>
            </a:r>
          </a:p>
          <a:p>
            <a:pPr lvl="1"/>
            <a:r>
              <a:rPr lang="ru-RU" sz="2400" dirty="0"/>
              <a:t>Почему?</a:t>
            </a:r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 startAt="4"/>
            </a:pPr>
            <a:r>
              <a:rPr lang="ru-RU" sz="2800" dirty="0"/>
              <a:t>Оптимальным Д.П.К. для сообщения из одинаковых символов являются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0 </a:t>
            </a:r>
            <a:r>
              <a:rPr lang="ru-RU" sz="2800" dirty="0"/>
              <a:t>и </a:t>
            </a:r>
            <a:r>
              <a:rPr lang="en-US" sz="2800" dirty="0"/>
              <a:t>K*(c</a:t>
            </a:r>
            <a:r>
              <a:rPr lang="en-US" sz="2800" baseline="-25000" dirty="0"/>
              <a:t>1</a:t>
            </a:r>
            <a:r>
              <a:rPr lang="en-US" sz="2800" dirty="0"/>
              <a:t>) = </a:t>
            </a:r>
            <a:r>
              <a:rPr lang="ru-RU" sz="2800" dirty="0"/>
              <a:t>1</a:t>
            </a:r>
            <a:endParaRPr lang="ru-RU" sz="2800" baseline="-25000" dirty="0"/>
          </a:p>
          <a:p>
            <a:pPr marL="514350" indent="-514350">
              <a:buFont typeface="+mj-lt"/>
              <a:buAutoNum type="arabicPeriod" startAt="4"/>
            </a:pPr>
            <a:endParaRPr lang="ru-RU" sz="2800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0644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86644</TotalTime>
  <Words>25134</Words>
  <Application>Microsoft Office PowerPoint</Application>
  <PresentationFormat>Widescreen</PresentationFormat>
  <Paragraphs>2761</Paragraphs>
  <Slides>208</Slides>
  <Notes>147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208</vt:i4>
      </vt:variant>
    </vt:vector>
  </HeadingPairs>
  <TitlesOfParts>
    <vt:vector size="212" baseType="lpstr">
      <vt:lpstr>Arial</vt:lpstr>
      <vt:lpstr>Calibri</vt:lpstr>
      <vt:lpstr>Consolas</vt:lpstr>
      <vt:lpstr>Office Theme</vt:lpstr>
      <vt:lpstr>Кодирование Оптимальный код Хаффмана</vt:lpstr>
      <vt:lpstr>План лекции</vt:lpstr>
      <vt:lpstr>Всякое разное про кодирование</vt:lpstr>
      <vt:lpstr>Всякое разное про кодирование</vt:lpstr>
      <vt:lpstr>Всякое разное про кодирование</vt:lpstr>
      <vt:lpstr>Азбука Морзе-Вейля</vt:lpstr>
      <vt:lpstr>Азбука Морзе-Вейля</vt:lpstr>
      <vt:lpstr>Азбука Морзе-Вейля</vt:lpstr>
      <vt:lpstr>Алфавит, сообщение</vt:lpstr>
      <vt:lpstr>Алфавит, сообщение</vt:lpstr>
      <vt:lpstr>Алфавит, сообщение</vt:lpstr>
      <vt:lpstr>Алфавит, сообщение</vt:lpstr>
      <vt:lpstr>Код</vt:lpstr>
      <vt:lpstr>Код</vt:lpstr>
      <vt:lpstr>Код</vt:lpstr>
      <vt:lpstr>Код</vt:lpstr>
      <vt:lpstr>Код</vt:lpstr>
      <vt:lpstr>Код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Кодирование и декодирование</vt:lpstr>
      <vt:lpstr>Кодовое дерево</vt:lpstr>
      <vt:lpstr>Кодовое дерево</vt:lpstr>
      <vt:lpstr>Кодовое дерево</vt:lpstr>
      <vt:lpstr>Кодовое дерево</vt:lpstr>
      <vt:lpstr>Кодовое дерево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неоднозначно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Пример: однозначно декодируемый код</vt:lpstr>
      <vt:lpstr>Префиксный код</vt:lpstr>
      <vt:lpstr>Префиксный код</vt:lpstr>
      <vt:lpstr>Префиксный код</vt:lpstr>
      <vt:lpstr>Префиксный код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Примеры префиксных кодов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Префиксный код однозначно декодируем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 декодирования префиксного кода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Пример: однозначно декодируемый непрефиксный код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Понятие оптимального кода для сообщения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Оптимальный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Свойства оптимального Д.П.К.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Построение дерева оптимального Д.П.К. – рекурсия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Прямое построение дерева оптимального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Пример построения Д.П.К.</vt:lpstr>
      <vt:lpstr>Оптимальные Д.П.К. для «кол около колокола»</vt:lpstr>
      <vt:lpstr>Оптимальные Д.П.К. для «кол около колокола»</vt:lpstr>
      <vt:lpstr>Оптимальные Д.П.К. для «кол около колокола»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Про длину кодовых слов в оптимальном Д.П.К.</vt:lpstr>
      <vt:lpstr>Д.П.К. Фано</vt:lpstr>
      <vt:lpstr>Д.П.К. Фано</vt:lpstr>
      <vt:lpstr>Д.П.К. Фано</vt:lpstr>
      <vt:lpstr>Д.П.К. Фано</vt:lpstr>
      <vt:lpstr>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Построение Д.П.К. Фано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Пример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Фано иногда неоптимальный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Построение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Свойство Д.П.К. Шеннона</vt:lpstr>
      <vt:lpstr>Заключение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keywords>CTPClassification=CTP_PUBLIC:VisualMarkings=</cp:keywords>
  <cp:lastModifiedBy>Evgenii Petrov</cp:lastModifiedBy>
  <cp:revision>589</cp:revision>
  <dcterms:created xsi:type="dcterms:W3CDTF">2009-12-06T06:01:18Z</dcterms:created>
  <dcterms:modified xsi:type="dcterms:W3CDTF">2023-02-22T17:09:38Z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1663f4cc-358d-4d42-a12f-68d1fd2f69c2</vt:lpwstr>
  </property>
  <property fmtid="{D5CDD505-2E9C-101B-9397-08002B2CF9AE}" pid="3" name="CTP_TimeStamp">
    <vt:lpwstr>2016-02-25 06:58:10Z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