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0"/>
  </p:notesMasterIdLst>
  <p:sldIdLst>
    <p:sldId id="256" r:id="rId2"/>
    <p:sldId id="257" r:id="rId3"/>
    <p:sldId id="375" r:id="rId4"/>
    <p:sldId id="387" r:id="rId5"/>
    <p:sldId id="388" r:id="rId6"/>
    <p:sldId id="389" r:id="rId7"/>
    <p:sldId id="390" r:id="rId8"/>
    <p:sldId id="391" r:id="rId9"/>
    <p:sldId id="386" r:id="rId10"/>
    <p:sldId id="392" r:id="rId11"/>
    <p:sldId id="393" r:id="rId12"/>
    <p:sldId id="394" r:id="rId13"/>
    <p:sldId id="395" r:id="rId14"/>
    <p:sldId id="396" r:id="rId15"/>
    <p:sldId id="445" r:id="rId16"/>
    <p:sldId id="446" r:id="rId17"/>
    <p:sldId id="447" r:id="rId18"/>
    <p:sldId id="448" r:id="rId19"/>
    <p:sldId id="449" r:id="rId20"/>
    <p:sldId id="450" r:id="rId21"/>
    <p:sldId id="451" r:id="rId22"/>
    <p:sldId id="452" r:id="rId23"/>
    <p:sldId id="453" r:id="rId24"/>
    <p:sldId id="399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461" r:id="rId33"/>
    <p:sldId id="376" r:id="rId34"/>
    <p:sldId id="400" r:id="rId35"/>
    <p:sldId id="401" r:id="rId36"/>
    <p:sldId id="402" r:id="rId37"/>
    <p:sldId id="403" r:id="rId38"/>
    <p:sldId id="404" r:id="rId39"/>
    <p:sldId id="405" r:id="rId40"/>
    <p:sldId id="406" r:id="rId41"/>
    <p:sldId id="462" r:id="rId42"/>
    <p:sldId id="463" r:id="rId43"/>
    <p:sldId id="464" r:id="rId44"/>
    <p:sldId id="465" r:id="rId45"/>
    <p:sldId id="466" r:id="rId46"/>
    <p:sldId id="377" r:id="rId47"/>
    <p:sldId id="407" r:id="rId48"/>
    <p:sldId id="408" r:id="rId49"/>
    <p:sldId id="409" r:id="rId50"/>
    <p:sldId id="410" r:id="rId51"/>
    <p:sldId id="378" r:id="rId52"/>
    <p:sldId id="411" r:id="rId53"/>
    <p:sldId id="412" r:id="rId54"/>
    <p:sldId id="413" r:id="rId55"/>
    <p:sldId id="414" r:id="rId56"/>
    <p:sldId id="415" r:id="rId57"/>
    <p:sldId id="385" r:id="rId58"/>
    <p:sldId id="379" r:id="rId59"/>
    <p:sldId id="416" r:id="rId60"/>
    <p:sldId id="417" r:id="rId61"/>
    <p:sldId id="418" r:id="rId62"/>
    <p:sldId id="419" r:id="rId63"/>
    <p:sldId id="381" r:id="rId64"/>
    <p:sldId id="420" r:id="rId65"/>
    <p:sldId id="421" r:id="rId66"/>
    <p:sldId id="422" r:id="rId67"/>
    <p:sldId id="423" r:id="rId68"/>
    <p:sldId id="424" r:id="rId69"/>
    <p:sldId id="425" r:id="rId70"/>
    <p:sldId id="426" r:id="rId71"/>
    <p:sldId id="467" r:id="rId72"/>
    <p:sldId id="468" r:id="rId73"/>
    <p:sldId id="469" r:id="rId74"/>
    <p:sldId id="470" r:id="rId75"/>
    <p:sldId id="471" r:id="rId76"/>
    <p:sldId id="382" r:id="rId77"/>
    <p:sldId id="427" r:id="rId78"/>
    <p:sldId id="428" r:id="rId79"/>
    <p:sldId id="429" r:id="rId80"/>
    <p:sldId id="430" r:id="rId81"/>
    <p:sldId id="383" r:id="rId82"/>
    <p:sldId id="431" r:id="rId83"/>
    <p:sldId id="432" r:id="rId84"/>
    <p:sldId id="433" r:id="rId85"/>
    <p:sldId id="434" r:id="rId86"/>
    <p:sldId id="435" r:id="rId87"/>
    <p:sldId id="364" r:id="rId88"/>
    <p:sldId id="436" r:id="rId89"/>
    <p:sldId id="437" r:id="rId90"/>
    <p:sldId id="438" r:id="rId91"/>
    <p:sldId id="439" r:id="rId92"/>
    <p:sldId id="440" r:id="rId93"/>
    <p:sldId id="371" r:id="rId94"/>
    <p:sldId id="441" r:id="rId95"/>
    <p:sldId id="442" r:id="rId96"/>
    <p:sldId id="443" r:id="rId97"/>
    <p:sldId id="444" r:id="rId98"/>
    <p:sldId id="374" r:id="rId9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31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9364-41B5-4343-9AE4-547B2BBB7679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6709-6BC4-4406-A8FB-37D4D1120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5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280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82A6-2062-42DD-AFFA-BF027ACE30CF}" type="datetime1">
              <a:rPr lang="ru-RU" smtClean="0"/>
              <a:t>13.10.2021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92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A6D0-5EE0-4015-95CA-8E7668460443}" type="datetime1">
              <a:rPr lang="ru-RU" smtClean="0"/>
              <a:t>13.10.2021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85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DED2-3C71-44C9-BCA7-50021BA56843}" type="datetime1">
              <a:rPr lang="ru-RU" smtClean="0"/>
              <a:t>13.10.2021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17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B8FE-65E2-4055-A620-8311C546E28E}" type="datetime1">
              <a:rPr lang="ru-RU" smtClean="0"/>
              <a:t>13.10.2021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4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7497-D96B-49EA-87DF-ECDEB4E0C76B}" type="datetime1">
              <a:rPr lang="ru-RU" smtClean="0"/>
              <a:t>13.10.2021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2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69FC-3B9A-4E45-BF7A-DC250976B0D6}" type="datetime1">
              <a:rPr lang="ru-RU" smtClean="0"/>
              <a:t>13.10.2021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5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915B-6099-4F61-889C-D9619FAE2FC4}" type="datetime1">
              <a:rPr lang="ru-RU" smtClean="0"/>
              <a:t>13.10.2021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51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FA1-7508-4E97-8C6E-540D248A1115}" type="datetime1">
              <a:rPr lang="ru-RU" smtClean="0"/>
              <a:t>13.10.2021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1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DD4E-309B-4AB8-8A6B-51D8277BCC01}" type="datetime1">
              <a:rPr lang="ru-RU" smtClean="0"/>
              <a:t>13.10.2021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54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D5F5-DE71-4849-BB82-604D80C0F43B}" type="datetime1">
              <a:rPr lang="ru-RU" smtClean="0"/>
              <a:t>13.10.2021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19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01F9-45C1-4760-867D-4A4A366D4A19}" type="datetime1">
              <a:rPr lang="ru-RU" smtClean="0"/>
              <a:t>13.10.2021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60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4B610-9F02-4C24-B462-A776945E6E09}" type="datetime1">
              <a:rPr lang="ru-RU" smtClean="0"/>
              <a:t>13.10.2021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01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Преобразования типов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4</a:t>
            </a:r>
          </a:p>
        </p:txBody>
      </p:sp>
    </p:spTree>
    <p:extLst>
      <p:ext uri="{BB962C8B-B14F-4D97-AF65-F5344CB8AC3E}">
        <p14:creationId xmlns:p14="http://schemas.microsoft.com/office/powerpoint/2010/main" val="3651675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Общий тип, целочисленное повышение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57150" indent="0">
              <a:buNone/>
            </a:pPr>
            <a:endParaRPr lang="ru-RU" sz="1800" dirty="0"/>
          </a:p>
        </p:txBody>
      </p:sp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Общий тип типов </a:t>
            </a:r>
            <a:r>
              <a:rPr lang="en-US" sz="2000" dirty="0">
                <a:solidFill>
                  <a:schemeClr val="bg1"/>
                </a:solidFill>
              </a:rPr>
              <a:t>T1 </a:t>
            </a:r>
            <a:r>
              <a:rPr lang="ru-RU" sz="2000" dirty="0">
                <a:solidFill>
                  <a:schemeClr val="bg1"/>
                </a:solidFill>
              </a:rPr>
              <a:t>и </a:t>
            </a:r>
            <a:r>
              <a:rPr lang="en-US" sz="2000" dirty="0">
                <a:solidFill>
                  <a:schemeClr val="bg1"/>
                </a:solidFill>
              </a:rPr>
              <a:t>T2</a:t>
            </a:r>
            <a:r>
              <a:rPr lang="ru-RU" sz="2000" dirty="0">
                <a:solidFill>
                  <a:schemeClr val="bg1"/>
                </a:solidFill>
              </a:rPr>
              <a:t> – это тип </a:t>
            </a:r>
            <a:r>
              <a:rPr lang="en-US" sz="2000" dirty="0">
                <a:solidFill>
                  <a:schemeClr val="bg1"/>
                </a:solidFill>
              </a:rPr>
              <a:t>T </a:t>
            </a:r>
            <a:r>
              <a:rPr lang="ru-RU" sz="2000" dirty="0">
                <a:solidFill>
                  <a:schemeClr val="bg1"/>
                </a:solidFill>
              </a:rPr>
              <a:t>такой, что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ru-RU" sz="1600" dirty="0">
                <a:solidFill>
                  <a:schemeClr val="bg1"/>
                </a:solidFill>
              </a:rPr>
              <a:t>Есть путь из Т1 в Т </a:t>
            </a:r>
          </a:p>
          <a:p>
            <a:pPr lvl="1"/>
            <a:r>
              <a:rPr lang="ru-RU" sz="1600" dirty="0">
                <a:solidFill>
                  <a:schemeClr val="bg1"/>
                </a:solidFill>
              </a:rPr>
              <a:t>Есть путь из Т2 в Т</a:t>
            </a:r>
          </a:p>
          <a:p>
            <a:pPr lvl="1"/>
            <a:r>
              <a:rPr lang="ru-RU" sz="1600" dirty="0">
                <a:solidFill>
                  <a:schemeClr val="bg1"/>
                </a:solidFill>
              </a:rPr>
              <a:t>Т – наименьший из возможных (если есть путь из Т1 в ТТ и из Т2 в ТТ, то есть путь из Т в ТТ для любого ТТ)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ru-RU" sz="1600" dirty="0">
                <a:solidFill>
                  <a:schemeClr val="bg1"/>
                </a:solidFill>
              </a:rPr>
              <a:t>Если множество значений нижнего типа </a:t>
            </a:r>
            <a:r>
              <a:rPr lang="ru-RU" sz="1600" dirty="0">
                <a:solidFill>
                  <a:schemeClr val="bg1"/>
                </a:solidFill>
                <a:sym typeface="Symbol" panose="05050102010706020507" pitchFamily="18" charset="2"/>
              </a:rPr>
              <a:t> множество значений верхнего типа, то выбирается п</a:t>
            </a:r>
            <a:r>
              <a:rPr lang="ru-RU" sz="1600" dirty="0">
                <a:solidFill>
                  <a:schemeClr val="bg1"/>
                </a:solidFill>
              </a:rPr>
              <a:t>унктирная стрелка</a:t>
            </a:r>
            <a:r>
              <a:rPr lang="ru-RU" sz="1600" dirty="0">
                <a:solidFill>
                  <a:schemeClr val="bg1"/>
                </a:solidFill>
                <a:sym typeface="Symbol" panose="05050102010706020507" pitchFamily="18" charset="2"/>
              </a:rPr>
              <a:t>; иначе выбирается сплошная стрелка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Целочисленное повышение – это автоматическое преобразование битового поля, </a:t>
            </a:r>
            <a:r>
              <a:rPr lang="en-US" sz="2000" dirty="0">
                <a:solidFill>
                  <a:schemeClr val="bg1"/>
                </a:solidFill>
              </a:rPr>
              <a:t>char, unsigned char, short, unsigned short </a:t>
            </a:r>
            <a:r>
              <a:rPr lang="ru-RU" sz="2000" dirty="0">
                <a:solidFill>
                  <a:schemeClr val="bg1"/>
                </a:solidFill>
              </a:rPr>
              <a:t>к 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или </a:t>
            </a:r>
            <a:r>
              <a:rPr lang="en-US" sz="2000" dirty="0">
                <a:solidFill>
                  <a:schemeClr val="bg1"/>
                </a:solidFill>
              </a:rPr>
              <a:t>unsigned 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</a:t>
            </a:r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целого типа</a:t>
              </a:r>
            </a:p>
            <a:p>
              <a:pPr algn="ctr"/>
              <a:r>
                <a:rPr lang="ru-RU" sz="1600" dirty="0"/>
                <a:t>меньше		больше</a:t>
              </a:r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422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Общий тип, целочисленное повышение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57150" indent="0">
              <a:buNone/>
            </a:pPr>
            <a:endParaRPr lang="ru-RU" sz="1800" dirty="0"/>
          </a:p>
        </p:txBody>
      </p:sp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sz="2000" dirty="0"/>
              <a:t>Общий тип типов </a:t>
            </a:r>
            <a:r>
              <a:rPr lang="en-US" sz="2000" dirty="0"/>
              <a:t>T1 </a:t>
            </a:r>
            <a:r>
              <a:rPr lang="ru-RU" sz="2000" dirty="0"/>
              <a:t>и </a:t>
            </a:r>
            <a:r>
              <a:rPr lang="en-US" sz="2000" dirty="0"/>
              <a:t>T2</a:t>
            </a:r>
            <a:r>
              <a:rPr lang="ru-RU" sz="2000" dirty="0"/>
              <a:t> – это тип </a:t>
            </a:r>
            <a:r>
              <a:rPr lang="en-US" sz="2000" dirty="0"/>
              <a:t>T </a:t>
            </a:r>
            <a:r>
              <a:rPr lang="ru-RU" sz="2000" dirty="0"/>
              <a:t>такой, что</a:t>
            </a:r>
            <a:endParaRPr lang="en-US" sz="2000" dirty="0"/>
          </a:p>
          <a:p>
            <a:pPr lvl="1"/>
            <a:r>
              <a:rPr lang="ru-RU" sz="1600" dirty="0">
                <a:solidFill>
                  <a:schemeClr val="bg1"/>
                </a:solidFill>
              </a:rPr>
              <a:t>Есть путь из Т1 в Т </a:t>
            </a:r>
          </a:p>
          <a:p>
            <a:pPr lvl="1"/>
            <a:r>
              <a:rPr lang="ru-RU" sz="1600" dirty="0">
                <a:solidFill>
                  <a:schemeClr val="bg1"/>
                </a:solidFill>
              </a:rPr>
              <a:t>Есть путь из Т2 в Т</a:t>
            </a:r>
          </a:p>
          <a:p>
            <a:pPr lvl="1"/>
            <a:r>
              <a:rPr lang="ru-RU" sz="1600" dirty="0">
                <a:solidFill>
                  <a:schemeClr val="bg1"/>
                </a:solidFill>
              </a:rPr>
              <a:t>Т – наименьший из возможных (если есть путь из Т1 в ТТ и из Т2 в ТТ, то есть путь из Т в ТТ для любого ТТ)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ru-RU" sz="1600" dirty="0">
                <a:solidFill>
                  <a:schemeClr val="bg1"/>
                </a:solidFill>
              </a:rPr>
              <a:t>Если множество значений нижнего типа </a:t>
            </a:r>
            <a:r>
              <a:rPr lang="ru-RU" sz="1600" dirty="0">
                <a:solidFill>
                  <a:schemeClr val="bg1"/>
                </a:solidFill>
                <a:sym typeface="Symbol" panose="05050102010706020507" pitchFamily="18" charset="2"/>
              </a:rPr>
              <a:t> множество значений верхнего типа, то выбирается п</a:t>
            </a:r>
            <a:r>
              <a:rPr lang="ru-RU" sz="1600" dirty="0">
                <a:solidFill>
                  <a:schemeClr val="bg1"/>
                </a:solidFill>
              </a:rPr>
              <a:t>унктирная стрелка</a:t>
            </a:r>
            <a:r>
              <a:rPr lang="ru-RU" sz="1600" dirty="0">
                <a:solidFill>
                  <a:schemeClr val="bg1"/>
                </a:solidFill>
                <a:sym typeface="Symbol" panose="05050102010706020507" pitchFamily="18" charset="2"/>
              </a:rPr>
              <a:t>; иначе выбирается сплошная стрелка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Целочисленное повышение – это автоматическое преобразование битового поля, </a:t>
            </a:r>
            <a:r>
              <a:rPr lang="en-US" sz="2000" dirty="0">
                <a:solidFill>
                  <a:schemeClr val="bg1"/>
                </a:solidFill>
              </a:rPr>
              <a:t>char, unsigned char, short, unsigned short </a:t>
            </a:r>
            <a:r>
              <a:rPr lang="ru-RU" sz="2000" dirty="0">
                <a:solidFill>
                  <a:schemeClr val="bg1"/>
                </a:solidFill>
              </a:rPr>
              <a:t>к 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или </a:t>
            </a:r>
            <a:r>
              <a:rPr lang="en-US" sz="2000" dirty="0">
                <a:solidFill>
                  <a:schemeClr val="bg1"/>
                </a:solidFill>
              </a:rPr>
              <a:t>unsigned 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</a:t>
            </a:r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целого типа</a:t>
              </a:r>
            </a:p>
            <a:p>
              <a:pPr algn="ctr"/>
              <a:r>
                <a:rPr lang="ru-RU" sz="1600" dirty="0"/>
                <a:t>меньше		больше</a:t>
              </a:r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303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Общий тип, целочисленное повышение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57150" indent="0">
              <a:buNone/>
            </a:pPr>
            <a:endParaRPr lang="ru-RU" sz="1800" dirty="0"/>
          </a:p>
        </p:txBody>
      </p:sp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sz="2000" dirty="0"/>
              <a:t>Общий тип типов </a:t>
            </a:r>
            <a:r>
              <a:rPr lang="en-US" sz="2000" dirty="0"/>
              <a:t>T1 </a:t>
            </a:r>
            <a:r>
              <a:rPr lang="ru-RU" sz="2000" dirty="0"/>
              <a:t>и </a:t>
            </a:r>
            <a:r>
              <a:rPr lang="en-US" sz="2000" dirty="0"/>
              <a:t>T2</a:t>
            </a:r>
            <a:r>
              <a:rPr lang="ru-RU" sz="2000" dirty="0"/>
              <a:t> – это тип </a:t>
            </a:r>
            <a:r>
              <a:rPr lang="en-US" sz="2000" dirty="0"/>
              <a:t>T </a:t>
            </a:r>
            <a:r>
              <a:rPr lang="ru-RU" sz="2000" dirty="0"/>
              <a:t>такой, что</a:t>
            </a:r>
            <a:endParaRPr lang="en-US" sz="2000" dirty="0"/>
          </a:p>
          <a:p>
            <a:pPr lvl="1"/>
            <a:r>
              <a:rPr lang="ru-RU" sz="1600" dirty="0"/>
              <a:t>Есть путь из Т1 в Т </a:t>
            </a:r>
          </a:p>
          <a:p>
            <a:pPr lvl="1"/>
            <a:r>
              <a:rPr lang="ru-RU" sz="1600" dirty="0"/>
              <a:t>Есть путь из Т2 в Т</a:t>
            </a:r>
          </a:p>
          <a:p>
            <a:pPr lvl="1"/>
            <a:r>
              <a:rPr lang="ru-RU" sz="1600" dirty="0"/>
              <a:t>Т – наименьший из возможных (если есть путь из Т1 в ТТ и из Т2 в ТТ, то есть путь из Т в ТТ для любого ТТ)</a:t>
            </a:r>
          </a:p>
          <a:p>
            <a:endParaRPr lang="en-US" sz="2000" dirty="0"/>
          </a:p>
          <a:p>
            <a:pPr lvl="1"/>
            <a:r>
              <a:rPr lang="ru-RU" sz="1600" dirty="0">
                <a:solidFill>
                  <a:schemeClr val="bg1"/>
                </a:solidFill>
              </a:rPr>
              <a:t>Если множество значений нижнего типа </a:t>
            </a:r>
            <a:r>
              <a:rPr lang="ru-RU" sz="1600" dirty="0">
                <a:solidFill>
                  <a:schemeClr val="bg1"/>
                </a:solidFill>
                <a:sym typeface="Symbol" panose="05050102010706020507" pitchFamily="18" charset="2"/>
              </a:rPr>
              <a:t> множество значений верхнего типа, то выбирается п</a:t>
            </a:r>
            <a:r>
              <a:rPr lang="ru-RU" sz="1600" dirty="0">
                <a:solidFill>
                  <a:schemeClr val="bg1"/>
                </a:solidFill>
              </a:rPr>
              <a:t>унктирная стрелка</a:t>
            </a:r>
            <a:r>
              <a:rPr lang="ru-RU" sz="1600" dirty="0">
                <a:solidFill>
                  <a:schemeClr val="bg1"/>
                </a:solidFill>
                <a:sym typeface="Symbol" panose="05050102010706020507" pitchFamily="18" charset="2"/>
              </a:rPr>
              <a:t>; иначе выбирается сплошная стрелка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Целочисленное повышение – это автоматическое преобразование битового поля, </a:t>
            </a:r>
            <a:r>
              <a:rPr lang="en-US" sz="2000" dirty="0">
                <a:solidFill>
                  <a:schemeClr val="bg1"/>
                </a:solidFill>
              </a:rPr>
              <a:t>char, unsigned char, short, unsigned short </a:t>
            </a:r>
            <a:r>
              <a:rPr lang="ru-RU" sz="2000" dirty="0">
                <a:solidFill>
                  <a:schemeClr val="bg1"/>
                </a:solidFill>
              </a:rPr>
              <a:t>к 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или </a:t>
            </a:r>
            <a:r>
              <a:rPr lang="en-US" sz="2000" dirty="0">
                <a:solidFill>
                  <a:schemeClr val="bg1"/>
                </a:solidFill>
              </a:rPr>
              <a:t>unsigned 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</a:t>
            </a:r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целого типа</a:t>
              </a:r>
            </a:p>
            <a:p>
              <a:pPr algn="ctr"/>
              <a:r>
                <a:rPr lang="ru-RU" sz="1600" dirty="0"/>
                <a:t>меньше		больше</a:t>
              </a:r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64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Общий тип, целочисленное повышение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57150" indent="0">
              <a:buNone/>
            </a:pPr>
            <a:endParaRPr lang="ru-RU" sz="1800" dirty="0"/>
          </a:p>
        </p:txBody>
      </p:sp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sz="2000" dirty="0"/>
              <a:t>Общий тип типов </a:t>
            </a:r>
            <a:r>
              <a:rPr lang="en-US" sz="2000" dirty="0"/>
              <a:t>T1 </a:t>
            </a:r>
            <a:r>
              <a:rPr lang="ru-RU" sz="2000" dirty="0"/>
              <a:t>и </a:t>
            </a:r>
            <a:r>
              <a:rPr lang="en-US" sz="2000" dirty="0"/>
              <a:t>T2</a:t>
            </a:r>
            <a:r>
              <a:rPr lang="ru-RU" sz="2000" dirty="0"/>
              <a:t> – это тип </a:t>
            </a:r>
            <a:r>
              <a:rPr lang="en-US" sz="2000" dirty="0"/>
              <a:t>T </a:t>
            </a:r>
            <a:r>
              <a:rPr lang="ru-RU" sz="2000" dirty="0"/>
              <a:t>такой, что</a:t>
            </a:r>
            <a:endParaRPr lang="en-US" sz="2000" dirty="0"/>
          </a:p>
          <a:p>
            <a:pPr lvl="1"/>
            <a:r>
              <a:rPr lang="ru-RU" sz="1600" dirty="0"/>
              <a:t>Есть путь из Т1 в Т </a:t>
            </a:r>
          </a:p>
          <a:p>
            <a:pPr lvl="1"/>
            <a:r>
              <a:rPr lang="ru-RU" sz="1600" dirty="0"/>
              <a:t>Есть путь из Т2 в Т</a:t>
            </a:r>
          </a:p>
          <a:p>
            <a:pPr lvl="1"/>
            <a:r>
              <a:rPr lang="ru-RU" sz="1600" dirty="0"/>
              <a:t>Т – наименьший из возможных (если есть путь из Т1 в ТТ и из Т2 в ТТ, то есть путь из Т в ТТ для любого ТТ)</a:t>
            </a:r>
          </a:p>
          <a:p>
            <a:endParaRPr lang="en-US" sz="2000" dirty="0"/>
          </a:p>
          <a:p>
            <a:pPr lvl="1"/>
            <a:r>
              <a:rPr lang="ru-RU" sz="1600" dirty="0"/>
              <a:t>Если множество значений нижнего типа </a:t>
            </a:r>
            <a:r>
              <a:rPr lang="ru-RU" sz="1600" dirty="0">
                <a:sym typeface="Symbol" panose="05050102010706020507" pitchFamily="18" charset="2"/>
              </a:rPr>
              <a:t> множество значений верхнего типа, то выбирается п</a:t>
            </a:r>
            <a:r>
              <a:rPr lang="ru-RU" sz="1600" dirty="0"/>
              <a:t>унктирная стрелка</a:t>
            </a:r>
            <a:r>
              <a:rPr lang="ru-RU" sz="1600" dirty="0">
                <a:sym typeface="Symbol" panose="05050102010706020507" pitchFamily="18" charset="2"/>
              </a:rPr>
              <a:t>; иначе выбирается сплошная стрелка</a:t>
            </a:r>
          </a:p>
          <a:p>
            <a:endParaRPr lang="ru-RU" sz="2000" dirty="0"/>
          </a:p>
          <a:p>
            <a:r>
              <a:rPr lang="ru-RU" sz="2000" dirty="0">
                <a:solidFill>
                  <a:schemeClr val="bg1"/>
                </a:solidFill>
              </a:rPr>
              <a:t>Целочисленное повышение – это автоматическое преобразование битового поля, </a:t>
            </a:r>
            <a:r>
              <a:rPr lang="en-US" sz="2000" dirty="0">
                <a:solidFill>
                  <a:schemeClr val="bg1"/>
                </a:solidFill>
              </a:rPr>
              <a:t>char, unsigned char, short, unsigned short </a:t>
            </a:r>
            <a:r>
              <a:rPr lang="ru-RU" sz="2000" dirty="0">
                <a:solidFill>
                  <a:schemeClr val="bg1"/>
                </a:solidFill>
              </a:rPr>
              <a:t>к 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или </a:t>
            </a:r>
            <a:r>
              <a:rPr lang="en-US" sz="2000" dirty="0">
                <a:solidFill>
                  <a:schemeClr val="bg1"/>
                </a:solidFill>
              </a:rPr>
              <a:t>unsigned 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</a:t>
            </a:r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целого типа</a:t>
              </a:r>
            </a:p>
            <a:p>
              <a:pPr algn="ctr"/>
              <a:r>
                <a:rPr lang="ru-RU" sz="1600" dirty="0"/>
                <a:t>меньше		больше</a:t>
              </a:r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587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Общий тип, целочисленное повышение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57150" indent="0">
              <a:buNone/>
            </a:pPr>
            <a:endParaRPr lang="ru-RU" sz="1800" dirty="0"/>
          </a:p>
        </p:txBody>
      </p:sp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sz="2000" dirty="0"/>
              <a:t>Общий тип типов </a:t>
            </a:r>
            <a:r>
              <a:rPr lang="en-US" sz="2000" dirty="0"/>
              <a:t>T1 </a:t>
            </a:r>
            <a:r>
              <a:rPr lang="ru-RU" sz="2000" dirty="0"/>
              <a:t>и </a:t>
            </a:r>
            <a:r>
              <a:rPr lang="en-US" sz="2000" dirty="0"/>
              <a:t>T2</a:t>
            </a:r>
            <a:r>
              <a:rPr lang="ru-RU" sz="2000" dirty="0"/>
              <a:t> – это тип </a:t>
            </a:r>
            <a:r>
              <a:rPr lang="en-US" sz="2000" dirty="0"/>
              <a:t>T </a:t>
            </a:r>
            <a:r>
              <a:rPr lang="ru-RU" sz="2000" dirty="0"/>
              <a:t>такой, что</a:t>
            </a:r>
            <a:endParaRPr lang="en-US" sz="2000" dirty="0"/>
          </a:p>
          <a:p>
            <a:pPr lvl="1"/>
            <a:r>
              <a:rPr lang="ru-RU" sz="1600" dirty="0"/>
              <a:t>Есть путь из Т1 в Т </a:t>
            </a:r>
          </a:p>
          <a:p>
            <a:pPr lvl="1"/>
            <a:r>
              <a:rPr lang="ru-RU" sz="1600" dirty="0"/>
              <a:t>Есть путь из Т2 в Т</a:t>
            </a:r>
          </a:p>
          <a:p>
            <a:pPr lvl="1"/>
            <a:r>
              <a:rPr lang="ru-RU" sz="1600" dirty="0"/>
              <a:t>Т – наименьший из возможных (если есть путь из Т1 в ТТ и из Т2 в ТТ, то есть путь из Т в ТТ для любого ТТ)</a:t>
            </a:r>
          </a:p>
          <a:p>
            <a:endParaRPr lang="en-US" sz="2000" dirty="0"/>
          </a:p>
          <a:p>
            <a:pPr lvl="1"/>
            <a:r>
              <a:rPr lang="ru-RU" sz="1600" dirty="0"/>
              <a:t>Если множество значений нижнего типа </a:t>
            </a:r>
            <a:r>
              <a:rPr lang="ru-RU" sz="1600" dirty="0">
                <a:sym typeface="Symbol" panose="05050102010706020507" pitchFamily="18" charset="2"/>
              </a:rPr>
              <a:t> множество значений верхнего типа, то выбирается п</a:t>
            </a:r>
            <a:r>
              <a:rPr lang="ru-RU" sz="1600" dirty="0"/>
              <a:t>унктирная стрелка</a:t>
            </a:r>
            <a:r>
              <a:rPr lang="ru-RU" sz="1600" dirty="0">
                <a:sym typeface="Symbol" panose="05050102010706020507" pitchFamily="18" charset="2"/>
              </a:rPr>
              <a:t>; иначе выбирается сплошная стрелка</a:t>
            </a:r>
          </a:p>
          <a:p>
            <a:endParaRPr lang="ru-RU" sz="2000" dirty="0"/>
          </a:p>
          <a:p>
            <a:r>
              <a:rPr lang="ru-RU" sz="2000" dirty="0"/>
              <a:t>Целочисленное повышение – это автоматическое преобразование битового поля, </a:t>
            </a:r>
            <a:r>
              <a:rPr lang="en-US" sz="2000" dirty="0"/>
              <a:t>char, unsigned char, short, unsigned short </a:t>
            </a:r>
            <a:r>
              <a:rPr lang="ru-RU" sz="2000" dirty="0"/>
              <a:t>к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ru-RU" sz="2000" dirty="0"/>
              <a:t>или </a:t>
            </a:r>
            <a:r>
              <a:rPr lang="en-US" sz="2000" dirty="0"/>
              <a:t>unsigned </a:t>
            </a:r>
            <a:r>
              <a:rPr lang="en-US" sz="2000" dirty="0" err="1"/>
              <a:t>int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</a:t>
            </a:r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целого типа</a:t>
              </a:r>
            </a:p>
            <a:p>
              <a:pPr algn="ctr"/>
              <a:r>
                <a:rPr lang="ru-RU" sz="1600" dirty="0"/>
                <a:t>меньше		больше</a:t>
              </a:r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236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Пусть 1, 2, 4, 8, 8 – размер в байтах </a:t>
            </a:r>
            <a:r>
              <a:rPr lang="en-US" sz="2400" dirty="0">
                <a:solidFill>
                  <a:schemeClr val="bg1"/>
                </a:solidFill>
              </a:rPr>
              <a:t>char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short, </a:t>
            </a: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, long, long </a:t>
            </a:r>
            <a:r>
              <a:rPr lang="en-US" sz="2400" dirty="0" err="1">
                <a:solidFill>
                  <a:schemeClr val="bg1"/>
                </a:solidFill>
              </a:rPr>
              <a:t>long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Случай </a:t>
            </a:r>
            <a:r>
              <a:rPr lang="en-US" sz="1800" dirty="0">
                <a:solidFill>
                  <a:schemeClr val="bg1"/>
                </a:solidFill>
              </a:rPr>
              <a:t>Unix/Linux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определения общего типа</a:t>
            </a: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21830099"/>
              </p:ext>
            </p:extLst>
          </p:nvPr>
        </p:nvGraphicFramePr>
        <p:xfrm>
          <a:off x="6197601" y="2996952"/>
          <a:ext cx="5384799" cy="312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4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4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T1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T2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общий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T1 </a:t>
                      </a: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T2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char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unsigned char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unsigned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unsigned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long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unsinged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long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019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Объект 94"/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Пусть 1, 2, 4, 8, 8 – размер в байтах </a:t>
            </a:r>
            <a:r>
              <a:rPr lang="en-US" sz="2400" dirty="0">
                <a:solidFill>
                  <a:schemeClr val="bg1"/>
                </a:solidFill>
              </a:rPr>
              <a:t>char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short, </a:t>
            </a: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, long, long </a:t>
            </a:r>
            <a:r>
              <a:rPr lang="en-US" sz="2400" dirty="0" err="1">
                <a:solidFill>
                  <a:schemeClr val="bg1"/>
                </a:solidFill>
              </a:rPr>
              <a:t>long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Случай </a:t>
            </a:r>
            <a:r>
              <a:rPr lang="en-US" sz="1800" dirty="0">
                <a:solidFill>
                  <a:schemeClr val="bg1"/>
                </a:solidFill>
              </a:rPr>
              <a:t>Unix/Linux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определения общего типа</a:t>
            </a: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82728849"/>
              </p:ext>
            </p:extLst>
          </p:nvPr>
        </p:nvGraphicFramePr>
        <p:xfrm>
          <a:off x="6197601" y="2996952"/>
          <a:ext cx="5384799" cy="312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4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4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T1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T2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общий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T1 </a:t>
                      </a: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T2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char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unsigned char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unsigned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unsigned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long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unsinged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long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</a:t>
            </a:r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целого типа</a:t>
              </a:r>
            </a:p>
            <a:p>
              <a:pPr algn="ctr"/>
              <a:r>
                <a:rPr lang="ru-RU" sz="1600" dirty="0"/>
                <a:t>меньше		больше</a:t>
              </a:r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681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Пусть 1, 2, 4, 8, 8 – размер в байтах </a:t>
            </a:r>
            <a:r>
              <a:rPr lang="en-US" sz="2400" dirty="0"/>
              <a:t>char</a:t>
            </a:r>
            <a:r>
              <a:rPr lang="ru-RU" sz="2400" dirty="0"/>
              <a:t>, </a:t>
            </a:r>
            <a:r>
              <a:rPr lang="en-US" sz="2400" dirty="0"/>
              <a:t>short, </a:t>
            </a:r>
            <a:r>
              <a:rPr lang="en-US" sz="2400" dirty="0" err="1"/>
              <a:t>int</a:t>
            </a:r>
            <a:r>
              <a:rPr lang="en-US" sz="2400" dirty="0"/>
              <a:t>, long, long </a:t>
            </a:r>
            <a:r>
              <a:rPr lang="en-US" sz="2400" dirty="0" err="1"/>
              <a:t>long</a:t>
            </a:r>
            <a:endParaRPr lang="en-US" sz="2400" dirty="0"/>
          </a:p>
          <a:p>
            <a:pPr lvl="1"/>
            <a:r>
              <a:rPr lang="ru-RU" sz="1800" dirty="0"/>
              <a:t>Случай </a:t>
            </a:r>
            <a:r>
              <a:rPr lang="en-US" sz="1800" dirty="0"/>
              <a:t>Unix/Linux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определения общего типа</a:t>
            </a: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07906293"/>
              </p:ext>
            </p:extLst>
          </p:nvPr>
        </p:nvGraphicFramePr>
        <p:xfrm>
          <a:off x="6197601" y="2996952"/>
          <a:ext cx="5384799" cy="312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4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4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T1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T2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общий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T1 </a:t>
                      </a: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T2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char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unsigned char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unsigned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unsigned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long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unsinged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long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</a:t>
            </a:r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целого типа</a:t>
              </a:r>
            </a:p>
            <a:p>
              <a:pPr algn="ctr"/>
              <a:r>
                <a:rPr lang="ru-RU" sz="1600" dirty="0"/>
                <a:t>меньше		больше</a:t>
              </a:r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80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Пусть 1, 2, 4, 8, 8 – размер в байтах </a:t>
            </a:r>
            <a:r>
              <a:rPr lang="en-US" sz="2400" dirty="0"/>
              <a:t>char</a:t>
            </a:r>
            <a:r>
              <a:rPr lang="ru-RU" sz="2400" dirty="0"/>
              <a:t>, </a:t>
            </a:r>
            <a:r>
              <a:rPr lang="en-US" sz="2400" dirty="0"/>
              <a:t>short, </a:t>
            </a:r>
            <a:r>
              <a:rPr lang="en-US" sz="2400" dirty="0" err="1"/>
              <a:t>int</a:t>
            </a:r>
            <a:r>
              <a:rPr lang="en-US" sz="2400" dirty="0"/>
              <a:t>, long, long </a:t>
            </a:r>
            <a:r>
              <a:rPr lang="en-US" sz="2400" dirty="0" err="1"/>
              <a:t>long</a:t>
            </a:r>
            <a:endParaRPr lang="en-US" sz="2400" dirty="0"/>
          </a:p>
          <a:p>
            <a:pPr lvl="1"/>
            <a:r>
              <a:rPr lang="ru-RU" sz="1800" dirty="0"/>
              <a:t>Случай </a:t>
            </a:r>
            <a:r>
              <a:rPr lang="en-US" sz="1800" dirty="0"/>
              <a:t>Unix/Linux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определения общего типа</a:t>
            </a: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44682938"/>
              </p:ext>
            </p:extLst>
          </p:nvPr>
        </p:nvGraphicFramePr>
        <p:xfrm>
          <a:off x="6197601" y="2996952"/>
          <a:ext cx="5384799" cy="312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4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4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общий </a:t>
                      </a:r>
                      <a:r>
                        <a:rPr lang="en-US" dirty="0"/>
                        <a:t>T1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T2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char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unsigned char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unsigned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unsigned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long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unsinged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long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</a:t>
            </a:r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целого типа</a:t>
              </a:r>
            </a:p>
            <a:p>
              <a:pPr algn="ctr"/>
              <a:r>
                <a:rPr lang="ru-RU" sz="1600" dirty="0"/>
                <a:t>меньше		больше</a:t>
              </a:r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34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Пусть 1, 2, 4, 8, 8 – размер в байтах </a:t>
            </a:r>
            <a:r>
              <a:rPr lang="en-US" sz="2400" dirty="0"/>
              <a:t>char</a:t>
            </a:r>
            <a:r>
              <a:rPr lang="ru-RU" sz="2400" dirty="0"/>
              <a:t>, </a:t>
            </a:r>
            <a:r>
              <a:rPr lang="en-US" sz="2400" dirty="0"/>
              <a:t>short, </a:t>
            </a:r>
            <a:r>
              <a:rPr lang="en-US" sz="2400" dirty="0" err="1"/>
              <a:t>int</a:t>
            </a:r>
            <a:r>
              <a:rPr lang="en-US" sz="2400" dirty="0"/>
              <a:t>, long, long </a:t>
            </a:r>
            <a:r>
              <a:rPr lang="en-US" sz="2400" dirty="0" err="1"/>
              <a:t>long</a:t>
            </a:r>
            <a:endParaRPr lang="en-US" sz="2400" dirty="0"/>
          </a:p>
          <a:p>
            <a:pPr lvl="1"/>
            <a:r>
              <a:rPr lang="ru-RU" sz="1800" dirty="0"/>
              <a:t>Случай </a:t>
            </a:r>
            <a:r>
              <a:rPr lang="en-US" sz="1800" dirty="0"/>
              <a:t>Unix/Linux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определения общего типа</a:t>
            </a: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82964913"/>
              </p:ext>
            </p:extLst>
          </p:nvPr>
        </p:nvGraphicFramePr>
        <p:xfrm>
          <a:off x="6197601" y="2996952"/>
          <a:ext cx="5384799" cy="312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4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4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общий </a:t>
                      </a:r>
                      <a:r>
                        <a:rPr lang="en-US" dirty="0"/>
                        <a:t>T1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T2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 char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unsigned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unsigned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long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unsinged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long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</a:t>
            </a:r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целого типа</a:t>
              </a:r>
            </a:p>
            <a:p>
              <a:pPr algn="ctr"/>
              <a:r>
                <a:rPr lang="ru-RU" sz="1600" dirty="0"/>
                <a:t>меньше		больше</a:t>
              </a:r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12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Преобразования</a:t>
            </a:r>
            <a:endParaRPr lang="en-US" dirty="0"/>
          </a:p>
          <a:p>
            <a:pPr lvl="1"/>
            <a:r>
              <a:rPr lang="ru-RU" dirty="0"/>
              <a:t>Целых и типов с плавающей точкой</a:t>
            </a:r>
          </a:p>
          <a:p>
            <a:pPr lvl="1"/>
            <a:r>
              <a:rPr lang="en-US" dirty="0"/>
              <a:t>l-value</a:t>
            </a:r>
          </a:p>
          <a:p>
            <a:pPr lvl="1"/>
            <a:r>
              <a:rPr lang="ru-RU" dirty="0"/>
              <a:t>Массивов</a:t>
            </a:r>
          </a:p>
          <a:p>
            <a:pPr lvl="1"/>
            <a:r>
              <a:rPr lang="ru-RU" dirty="0"/>
              <a:t>Функциональных типов</a:t>
            </a:r>
          </a:p>
          <a:p>
            <a:pPr lvl="1"/>
            <a:r>
              <a:rPr lang="ru-RU" dirty="0"/>
              <a:t>С типом </a:t>
            </a:r>
            <a:r>
              <a:rPr lang="en-US" dirty="0"/>
              <a:t>void</a:t>
            </a:r>
          </a:p>
          <a:p>
            <a:pPr lvl="1"/>
            <a:r>
              <a:rPr lang="ru-RU" dirty="0"/>
              <a:t>Указателей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454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Пусть 1, 2, 4, 8, 8 – размер в байтах </a:t>
            </a:r>
            <a:r>
              <a:rPr lang="en-US" sz="2400" dirty="0"/>
              <a:t>char</a:t>
            </a:r>
            <a:r>
              <a:rPr lang="ru-RU" sz="2400" dirty="0"/>
              <a:t>, </a:t>
            </a:r>
            <a:r>
              <a:rPr lang="en-US" sz="2400" dirty="0"/>
              <a:t>short, </a:t>
            </a:r>
            <a:r>
              <a:rPr lang="en-US" sz="2400" dirty="0" err="1"/>
              <a:t>int</a:t>
            </a:r>
            <a:r>
              <a:rPr lang="en-US" sz="2400" dirty="0"/>
              <a:t>, long, long </a:t>
            </a:r>
            <a:r>
              <a:rPr lang="en-US" sz="2400" dirty="0" err="1"/>
              <a:t>long</a:t>
            </a:r>
            <a:endParaRPr lang="en-US" sz="2400" dirty="0"/>
          </a:p>
          <a:p>
            <a:pPr lvl="1"/>
            <a:r>
              <a:rPr lang="ru-RU" sz="1800" dirty="0"/>
              <a:t>Случай </a:t>
            </a:r>
            <a:r>
              <a:rPr lang="en-US" sz="1800" dirty="0"/>
              <a:t>Unix/Linux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определения общего типа</a:t>
            </a: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00181240"/>
              </p:ext>
            </p:extLst>
          </p:nvPr>
        </p:nvGraphicFramePr>
        <p:xfrm>
          <a:off x="6197601" y="2996952"/>
          <a:ext cx="5384799" cy="312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4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4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общий </a:t>
                      </a:r>
                      <a:r>
                        <a:rPr lang="en-US" dirty="0"/>
                        <a:t>T1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T2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 char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 </a:t>
                      </a:r>
                      <a:r>
                        <a:rPr lang="en-US" dirty="0" err="1"/>
                        <a:t>int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long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unsinged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long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</a:t>
            </a:r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целого типа</a:t>
              </a:r>
            </a:p>
            <a:p>
              <a:pPr algn="ctr"/>
              <a:r>
                <a:rPr lang="ru-RU" sz="1600" dirty="0"/>
                <a:t>меньше		больше</a:t>
              </a:r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909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Пусть 1, 2, 4, 8, 8 – размер в байтах </a:t>
            </a:r>
            <a:r>
              <a:rPr lang="en-US" sz="2400" dirty="0"/>
              <a:t>char</a:t>
            </a:r>
            <a:r>
              <a:rPr lang="ru-RU" sz="2400" dirty="0"/>
              <a:t>, </a:t>
            </a:r>
            <a:r>
              <a:rPr lang="en-US" sz="2400" dirty="0"/>
              <a:t>short, </a:t>
            </a:r>
            <a:r>
              <a:rPr lang="en-US" sz="2400" dirty="0" err="1"/>
              <a:t>int</a:t>
            </a:r>
            <a:r>
              <a:rPr lang="en-US" sz="2400" dirty="0"/>
              <a:t>, long, long </a:t>
            </a:r>
            <a:r>
              <a:rPr lang="en-US" sz="2400" dirty="0" err="1"/>
              <a:t>long</a:t>
            </a:r>
            <a:endParaRPr lang="en-US" sz="2400" dirty="0"/>
          </a:p>
          <a:p>
            <a:pPr lvl="1"/>
            <a:r>
              <a:rPr lang="ru-RU" sz="1800" dirty="0"/>
              <a:t>Случай </a:t>
            </a:r>
            <a:r>
              <a:rPr lang="en-US" sz="1800" dirty="0"/>
              <a:t>Unix/Linux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определения общего типа</a:t>
            </a: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20108301"/>
              </p:ext>
            </p:extLst>
          </p:nvPr>
        </p:nvGraphicFramePr>
        <p:xfrm>
          <a:off x="6197601" y="2996952"/>
          <a:ext cx="5384799" cy="312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4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4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общий </a:t>
                      </a:r>
                      <a:r>
                        <a:rPr lang="en-US" dirty="0"/>
                        <a:t>T1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T2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 char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 </a:t>
                      </a:r>
                      <a:r>
                        <a:rPr lang="en-US" dirty="0" err="1"/>
                        <a:t>int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unsinged </a:t>
                      </a:r>
                      <a:r>
                        <a:rPr lang="en-US" dirty="0" err="1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</a:t>
            </a:r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целого типа</a:t>
              </a:r>
            </a:p>
            <a:p>
              <a:pPr algn="ctr"/>
              <a:r>
                <a:rPr lang="ru-RU" sz="1600" dirty="0"/>
                <a:t>меньше		больше</a:t>
              </a:r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349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Пусть 1, 2, 4, 8, 8 – размер в байтах </a:t>
            </a:r>
            <a:r>
              <a:rPr lang="en-US" sz="2400" dirty="0"/>
              <a:t>char</a:t>
            </a:r>
            <a:r>
              <a:rPr lang="ru-RU" sz="2400" dirty="0"/>
              <a:t>, </a:t>
            </a:r>
            <a:r>
              <a:rPr lang="en-US" sz="2400" dirty="0"/>
              <a:t>short, </a:t>
            </a:r>
            <a:r>
              <a:rPr lang="en-US" sz="2400" dirty="0" err="1"/>
              <a:t>int</a:t>
            </a:r>
            <a:r>
              <a:rPr lang="en-US" sz="2400" dirty="0"/>
              <a:t>, long, long </a:t>
            </a:r>
            <a:r>
              <a:rPr lang="en-US" sz="2400" dirty="0" err="1"/>
              <a:t>long</a:t>
            </a:r>
            <a:endParaRPr lang="en-US" sz="2400" dirty="0"/>
          </a:p>
          <a:p>
            <a:pPr lvl="1"/>
            <a:r>
              <a:rPr lang="ru-RU" sz="1800" dirty="0"/>
              <a:t>Случай </a:t>
            </a:r>
            <a:r>
              <a:rPr lang="en-US" sz="1800" dirty="0"/>
              <a:t>Unix/Linux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определения общего типа</a:t>
            </a: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54522143"/>
              </p:ext>
            </p:extLst>
          </p:nvPr>
        </p:nvGraphicFramePr>
        <p:xfrm>
          <a:off x="6197601" y="2996952"/>
          <a:ext cx="5384799" cy="312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4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4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общий </a:t>
                      </a:r>
                      <a:r>
                        <a:rPr lang="en-US" dirty="0"/>
                        <a:t>T1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T2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 char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 </a:t>
                      </a:r>
                      <a:r>
                        <a:rPr lang="en-US" dirty="0" err="1"/>
                        <a:t>int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unsinged </a:t>
                      </a:r>
                      <a:r>
                        <a:rPr lang="en-US" dirty="0" err="1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</a:t>
            </a:r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целого типа</a:t>
              </a:r>
            </a:p>
            <a:p>
              <a:pPr algn="ctr"/>
              <a:r>
                <a:rPr lang="ru-RU" sz="1600" dirty="0"/>
                <a:t>меньше		больше</a:t>
              </a:r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386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Пусть 1, 2, 4, 8, 8 – размер в байтах </a:t>
            </a:r>
            <a:r>
              <a:rPr lang="en-US" sz="2400" dirty="0"/>
              <a:t>char</a:t>
            </a:r>
            <a:r>
              <a:rPr lang="ru-RU" sz="2400" dirty="0"/>
              <a:t>, </a:t>
            </a:r>
            <a:r>
              <a:rPr lang="en-US" sz="2400" dirty="0"/>
              <a:t>short, </a:t>
            </a:r>
            <a:r>
              <a:rPr lang="en-US" sz="2400" dirty="0" err="1"/>
              <a:t>int</a:t>
            </a:r>
            <a:r>
              <a:rPr lang="en-US" sz="2400" dirty="0"/>
              <a:t>, long, long </a:t>
            </a:r>
            <a:r>
              <a:rPr lang="en-US" sz="2400" dirty="0" err="1"/>
              <a:t>long</a:t>
            </a:r>
            <a:endParaRPr lang="en-US" sz="2400" dirty="0"/>
          </a:p>
          <a:p>
            <a:pPr lvl="1"/>
            <a:r>
              <a:rPr lang="ru-RU" sz="1800" dirty="0"/>
              <a:t>Случай </a:t>
            </a:r>
            <a:r>
              <a:rPr lang="en-US" sz="1800" dirty="0"/>
              <a:t>Unix/Linux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определения общего типа</a:t>
            </a: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4860758"/>
              </p:ext>
            </p:extLst>
          </p:nvPr>
        </p:nvGraphicFramePr>
        <p:xfrm>
          <a:off x="6197601" y="2996952"/>
          <a:ext cx="5384799" cy="312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4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4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общий </a:t>
                      </a:r>
                      <a:r>
                        <a:rPr lang="en-US" dirty="0"/>
                        <a:t>T1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T2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 char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 </a:t>
                      </a:r>
                      <a:r>
                        <a:rPr lang="en-US" dirty="0" err="1"/>
                        <a:t>int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unsinged </a:t>
                      </a:r>
                      <a:r>
                        <a:rPr lang="en-US" dirty="0" err="1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</a:t>
            </a:r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целого типа</a:t>
              </a:r>
            </a:p>
            <a:p>
              <a:pPr algn="ctr"/>
              <a:r>
                <a:rPr lang="ru-RU" sz="1600" dirty="0"/>
                <a:t>меньше		больше</a:t>
              </a:r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110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Неявные арифметические преобразования</a:t>
            </a:r>
          </a:p>
        </p:txBody>
      </p:sp>
      <p:sp>
        <p:nvSpPr>
          <p:cNvPr id="95" name="Объект 9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Операнды бинарной операции, кроме операций присваивания и сдвига, имеющие целые или вещественные типы Т1 и Т2 неявно преобразуются к общему типу Т1 и Т2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Над операндами любой операции выполняется неявное целочисленное повышение</a:t>
            </a:r>
          </a:p>
          <a:p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Правый операнд присваивания и сдвига неявно преобразуется к типу левого операнда</a:t>
            </a:r>
          </a:p>
          <a:p>
            <a:endParaRPr lang="ru-RU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576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Неявные арифметические преобразования</a:t>
            </a:r>
          </a:p>
        </p:txBody>
      </p:sp>
      <p:sp>
        <p:nvSpPr>
          <p:cNvPr id="95" name="Объект 9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Операнды бинарной операции, кроме операций присваивания и сдвига, имеющие целые или вещественные типы Т1 и Т2 неявно преобразуются к общему типу Т1 и Т2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Над операндами любой операции выполняется неявное целочисленное повышение</a:t>
            </a:r>
          </a:p>
          <a:p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Правый операнд присваивания и сдвига неявно преобразуется к типу левого операнда</a:t>
            </a:r>
          </a:p>
          <a:p>
            <a:endParaRPr lang="ru-RU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373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Неявные арифметические преобразования</a:t>
            </a:r>
          </a:p>
        </p:txBody>
      </p:sp>
      <p:sp>
        <p:nvSpPr>
          <p:cNvPr id="95" name="Объект 9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Операнды бинарной операции, кроме операций присваивания и сдвига, имеющие целые или вещественные типы Т1 и Т2 неявно преобразуются к общему типу Т1 и Т2</a:t>
            </a:r>
          </a:p>
          <a:p>
            <a:pPr lvl="1"/>
            <a:r>
              <a:rPr lang="ru-RU" sz="2000" dirty="0"/>
              <a:t>Над операндами любой операции выполняется неявное целочисленное повышение</a:t>
            </a:r>
          </a:p>
          <a:p>
            <a:endParaRPr lang="ru-RU" sz="2400" dirty="0">
              <a:sym typeface="Symbol" panose="05050102010706020507" pitchFamily="18" charset="2"/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Правый операнд присваивания и сдвига неявно преобразуется к типу левого операнда</a:t>
            </a:r>
          </a:p>
          <a:p>
            <a:endParaRPr lang="ru-RU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110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Неявные арифметические преобразования</a:t>
            </a:r>
          </a:p>
        </p:txBody>
      </p:sp>
      <p:sp>
        <p:nvSpPr>
          <p:cNvPr id="95" name="Объект 9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Операнды бинарной операции, кроме операций присваивания и сдвига, имеющие целые или вещественные типы Т1 и Т2 неявно преобразуются к общему типу Т1 и Т2</a:t>
            </a:r>
          </a:p>
          <a:p>
            <a:pPr lvl="1"/>
            <a:r>
              <a:rPr lang="ru-RU" sz="2000" dirty="0"/>
              <a:t>Над операндами любой операции выполняется неявное целочисленное повышение</a:t>
            </a:r>
          </a:p>
          <a:p>
            <a:endParaRPr lang="ru-RU" sz="2400" dirty="0">
              <a:sym typeface="Symbol" panose="05050102010706020507" pitchFamily="18" charset="2"/>
            </a:endParaRPr>
          </a:p>
          <a:p>
            <a:r>
              <a:rPr lang="ru-RU" sz="2400" dirty="0"/>
              <a:t>Правый операнд присваивания и сдвига неявно преобразуется к типу левого операнда</a:t>
            </a:r>
          </a:p>
          <a:p>
            <a:endParaRPr lang="ru-RU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210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Примеры неявных арифметич. преобразований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bool 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CheckOrder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(unsigned count, 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* a) 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for 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i = 0; i &lt; count - 1; ++i) 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if (a[i] &gt; a[i + 1]) 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    return false;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return true;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 общий тип в i &lt; </a:t>
            </a:r>
            <a:r>
              <a:rPr 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 - 1 -- </a:t>
            </a:r>
            <a:r>
              <a:rPr 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unsigned</a:t>
            </a:r>
            <a:endParaRPr lang="ru-RU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 если </a:t>
            </a:r>
            <a:r>
              <a:rPr 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 == 0, то 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 - 1 == 2^32 - 1 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 и выход за границу массива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 правильно -- i + 1 &lt; </a:t>
            </a:r>
            <a:r>
              <a:rPr 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b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double 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CalcE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n) 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double e = 1;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factorial = 1;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for 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i = 1; i &lt; n; ++i) 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e += 1 / factorial;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factorial *= i;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return e;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 общий тип в 1 / </a:t>
            </a:r>
            <a:r>
              <a:rPr 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factorial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 -- </a:t>
            </a:r>
            <a:r>
              <a:rPr 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endParaRPr lang="ru-RU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 поэтому деление целочисленное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 правильно 1.0 / </a:t>
            </a:r>
            <a:r>
              <a:rPr 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factorial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977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Примеры неявных арифметич. преобразований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CheckOrder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 -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 ++i)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[i] &gt;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[i +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latin typeface="Consolas" panose="020B0609020204030204" pitchFamily="49" charset="0"/>
              </a:rPr>
              <a:t>// общий тип в i &lt; </a:t>
            </a:r>
            <a:r>
              <a:rPr lang="ru-RU" sz="1800" dirty="0" err="1">
                <a:latin typeface="Consolas" panose="020B0609020204030204" pitchFamily="49" charset="0"/>
              </a:rPr>
              <a:t>count</a:t>
            </a:r>
            <a:r>
              <a:rPr lang="ru-RU" sz="1800" dirty="0">
                <a:latin typeface="Consolas" panose="020B0609020204030204" pitchFamily="49" charset="0"/>
              </a:rPr>
              <a:t> - 1 -- </a:t>
            </a:r>
            <a:r>
              <a:rPr lang="ru-RU" sz="1800" dirty="0" err="1">
                <a:latin typeface="Consolas" panose="020B0609020204030204" pitchFamily="49" charset="0"/>
              </a:rPr>
              <a:t>unsigned</a:t>
            </a:r>
            <a:endParaRPr lang="ru-RU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latin typeface="Consolas" panose="020B0609020204030204" pitchFamily="49" charset="0"/>
              </a:rPr>
              <a:t>// если </a:t>
            </a:r>
            <a:r>
              <a:rPr lang="ru-RU" sz="1800" dirty="0" err="1">
                <a:latin typeface="Consolas" panose="020B0609020204030204" pitchFamily="49" charset="0"/>
              </a:rPr>
              <a:t>count</a:t>
            </a:r>
            <a:r>
              <a:rPr lang="ru-RU" sz="1800" dirty="0">
                <a:latin typeface="Consolas" panose="020B0609020204030204" pitchFamily="49" charset="0"/>
              </a:rPr>
              <a:t> == 0, то </a:t>
            </a:r>
          </a:p>
          <a:p>
            <a:pPr marL="0" indent="0">
              <a:buNone/>
            </a:pPr>
            <a:r>
              <a:rPr lang="ru-RU" sz="1800" dirty="0">
                <a:latin typeface="Consolas" panose="020B0609020204030204" pitchFamily="49" charset="0"/>
              </a:rPr>
              <a:t>// </a:t>
            </a:r>
            <a:r>
              <a:rPr lang="ru-RU" sz="1800" dirty="0" err="1">
                <a:latin typeface="Consolas" panose="020B0609020204030204" pitchFamily="49" charset="0"/>
              </a:rPr>
              <a:t>count</a:t>
            </a:r>
            <a:r>
              <a:rPr lang="ru-RU" sz="1800" dirty="0">
                <a:latin typeface="Consolas" panose="020B0609020204030204" pitchFamily="49" charset="0"/>
              </a:rPr>
              <a:t> - 1 == 2^32 - 1 </a:t>
            </a:r>
          </a:p>
          <a:p>
            <a:pPr marL="0" indent="0">
              <a:buNone/>
            </a:pPr>
            <a:r>
              <a:rPr lang="ru-RU" sz="1800" dirty="0">
                <a:latin typeface="Consolas" panose="020B0609020204030204" pitchFamily="49" charset="0"/>
              </a:rPr>
              <a:t>// и выход за границу массива</a:t>
            </a:r>
          </a:p>
          <a:p>
            <a:pPr marL="0" indent="0">
              <a:buNone/>
            </a:pPr>
            <a:r>
              <a:rPr lang="ru-RU" sz="1800" dirty="0">
                <a:latin typeface="Consolas" panose="020B0609020204030204" pitchFamily="49" charset="0"/>
              </a:rPr>
              <a:t>// правильно -- i + 1 &lt; </a:t>
            </a:r>
            <a:r>
              <a:rPr lang="ru-RU" sz="1800" dirty="0" err="1">
                <a:latin typeface="Consolas" panose="020B0609020204030204" pitchFamily="49" charset="0"/>
              </a:rPr>
              <a:t>count</a:t>
            </a:r>
            <a:br>
              <a:rPr lang="ru-RU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ru-RU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double 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CalcE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n) 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double e = 1;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factorial = 1;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for 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i = 1; i &lt; n; ++i) 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e += 1 / factorial;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factorial *= i;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return e;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 общий тип в 1 / </a:t>
            </a:r>
            <a:r>
              <a:rPr 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factorial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 -- </a:t>
            </a:r>
            <a:r>
              <a:rPr 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endParaRPr lang="ru-RU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 поэтому деление целочисленное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 правильно 1.0 / </a:t>
            </a:r>
            <a:r>
              <a:rPr 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factorial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191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Простые сведения про преобразование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Неявное преобразование типа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Автоматически выполняется над операндами многих операций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арифметических, сравнения, присваивания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Явное преобразование типа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Операция 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ru-RU" dirty="0">
                <a:solidFill>
                  <a:schemeClr val="bg1"/>
                </a:solidFill>
              </a:rPr>
              <a:t>преобразует свой операнд к типу </a:t>
            </a:r>
            <a:r>
              <a:rPr lang="en-US" dirty="0">
                <a:solidFill>
                  <a:schemeClr val="bg1"/>
                </a:solidFill>
              </a:rPr>
              <a:t>T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типы </a:t>
            </a:r>
            <a:r>
              <a:rPr lang="en-US" dirty="0">
                <a:solidFill>
                  <a:schemeClr val="bg1"/>
                </a:solidFill>
              </a:rPr>
              <a:t>T1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T2 </a:t>
            </a:r>
            <a:r>
              <a:rPr lang="ru-RU" dirty="0">
                <a:solidFill>
                  <a:schemeClr val="bg1"/>
                </a:solidFill>
              </a:rPr>
              <a:t>совместимы (хранятся в памяти одинаковым способом), то преобразование </a:t>
            </a:r>
            <a:r>
              <a:rPr lang="en-US" dirty="0">
                <a:solidFill>
                  <a:schemeClr val="bg1"/>
                </a:solidFill>
              </a:rPr>
              <a:t>T1 &lt;-&gt; T2 </a:t>
            </a:r>
            <a:r>
              <a:rPr lang="ru-RU" dirty="0">
                <a:solidFill>
                  <a:schemeClr val="bg1"/>
                </a:solidFill>
              </a:rPr>
              <a:t>сохраняет значение и представление значения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916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Примеры неявных арифметич. преобразований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CheckOrder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 -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 ++i)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[i] &gt;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[i +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 общий тип в i &lt;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- 1 --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unsigned</a:t>
            </a:r>
            <a:endParaRPr lang="ru-RU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 если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== 0, то 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- 1 == 2^32 - 1 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 и выход за границу массива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 правильно -- i + 1 &lt;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count</a:t>
            </a:r>
            <a:br>
              <a:rPr lang="ru-RU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ru-RU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double 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CalcE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n) 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double e = 1;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factorial = 1;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for 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i = 1; i &lt; n; ++i) 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e += 1 / factorial;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factorial *= i;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return e;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 общий тип в 1 / </a:t>
            </a:r>
            <a:r>
              <a:rPr 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factorial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 -- </a:t>
            </a:r>
            <a:r>
              <a:rPr 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endParaRPr lang="ru-RU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 поэтому деление целочисленное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 правильно 1.0 / </a:t>
            </a:r>
            <a:r>
              <a:rPr 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factorial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052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Примеры неявных арифметич. преобразований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CheckOrder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 -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 ++i)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[i] &gt;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[i +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 общий тип в i &lt;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- 1 --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unsigned</a:t>
            </a:r>
            <a:endParaRPr lang="ru-RU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 если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== 0, то 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- 1 == 2^32 - 1 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 и выход за границу массива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 правильно -- i + 1 &lt;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count</a:t>
            </a:r>
            <a:br>
              <a:rPr lang="ru-RU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ru-RU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e 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factorial 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n; ++i)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e +=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/ factorial;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factorial *= i;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800" dirty="0">
                <a:latin typeface="Consolas" panose="020B0609020204030204" pitchFamily="49" charset="0"/>
              </a:rPr>
              <a:t>// общий тип в 1 / </a:t>
            </a:r>
            <a:r>
              <a:rPr lang="ru-RU" sz="1800" dirty="0" err="1">
                <a:latin typeface="Consolas" panose="020B0609020204030204" pitchFamily="49" charset="0"/>
              </a:rPr>
              <a:t>factorial</a:t>
            </a:r>
            <a:r>
              <a:rPr lang="ru-RU" sz="1800" dirty="0">
                <a:latin typeface="Consolas" panose="020B0609020204030204" pitchFamily="49" charset="0"/>
              </a:rPr>
              <a:t> -- </a:t>
            </a:r>
            <a:r>
              <a:rPr lang="ru-RU" sz="1800" dirty="0" err="1">
                <a:latin typeface="Consolas" panose="020B0609020204030204" pitchFamily="49" charset="0"/>
              </a:rPr>
              <a:t>int</a:t>
            </a:r>
            <a:endParaRPr lang="ru-RU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latin typeface="Consolas" panose="020B0609020204030204" pitchFamily="49" charset="0"/>
              </a:rPr>
              <a:t>// поэтому деление целочисленное</a:t>
            </a:r>
          </a:p>
          <a:p>
            <a:pPr marL="0" indent="0">
              <a:buNone/>
            </a:pPr>
            <a:r>
              <a:rPr lang="ru-RU" sz="1800" dirty="0">
                <a:latin typeface="Consolas" panose="020B0609020204030204" pitchFamily="49" charset="0"/>
              </a:rPr>
              <a:t>// правильно 1.0 / </a:t>
            </a:r>
            <a:r>
              <a:rPr lang="ru-RU" sz="1800" dirty="0" err="1">
                <a:latin typeface="Consolas" panose="020B0609020204030204" pitchFamily="49" charset="0"/>
              </a:rPr>
              <a:t>factorial</a:t>
            </a:r>
            <a:endParaRPr lang="ru-R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499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Примеры неявных арифметич. преобразований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CheckOrder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 -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 ++i)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[i] &gt;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[i +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 общий тип в i &lt;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- 1 --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unsigned</a:t>
            </a:r>
            <a:endParaRPr lang="ru-RU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 если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== 0, то 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- 1 == 2^32 - 1 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 и выход за границу массива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 правильно -- i + 1 &lt;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count</a:t>
            </a:r>
            <a:br>
              <a:rPr lang="ru-RU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ru-RU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e 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factorial 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n; ++i)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e +=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/ factorial;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factorial *= i;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 общий тип в 1 /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factorial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--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endParaRPr lang="ru-RU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 поэтому деление целочисленное</a:t>
            </a:r>
            <a:endParaRPr lang="ru-RU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 правильно 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-- 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1.0 /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factorial</a:t>
            </a:r>
            <a:endParaRPr lang="ru-R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199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Преобразования целых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Если значение представимо в Т, то преобразование к Т сохраняет 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 может изменить представление в памяти за счет увеличения числа разрядов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Заполнение новых разрядов после преобразования к более широкому типу называется протяжка знака (</a:t>
            </a:r>
            <a:r>
              <a:rPr lang="en-US" dirty="0">
                <a:solidFill>
                  <a:schemeClr val="bg1"/>
                </a:solidFill>
              </a:rPr>
              <a:t>sign propagation/extension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значение неотрицательно, то новые разряды заполняются 0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Иначе новые разряды заполняются в зависимости от способа хранения отрицательных чисел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Например, для дополнительного кода заполняются единицами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значение не попадает в диапазон, то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Т </a:t>
            </a:r>
            <a:r>
              <a:rPr lang="ru-RU" dirty="0" err="1">
                <a:solidFill>
                  <a:schemeClr val="bg1"/>
                </a:solidFill>
              </a:rPr>
              <a:t>беззнаковый</a:t>
            </a:r>
            <a:r>
              <a:rPr lang="ru-RU" dirty="0">
                <a:solidFill>
                  <a:schemeClr val="bg1"/>
                </a:solidFill>
              </a:rPr>
              <a:t>, то значению добавляется или вычитается 1 + </a:t>
            </a:r>
            <a:r>
              <a:rPr lang="en-US" dirty="0">
                <a:solidFill>
                  <a:schemeClr val="bg1"/>
                </a:solidFill>
              </a:rPr>
              <a:t>max(</a:t>
            </a:r>
            <a:r>
              <a:rPr lang="ru-RU" dirty="0">
                <a:solidFill>
                  <a:schemeClr val="bg1"/>
                </a:solidFill>
              </a:rPr>
              <a:t>диапазон Т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 до тех пор, пока результат не попадет в диапазон Т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Т знаковый, то результат преобразования является </a:t>
            </a:r>
            <a:r>
              <a:rPr lang="en-US" dirty="0">
                <a:solidFill>
                  <a:schemeClr val="bg1"/>
                </a:solidFill>
              </a:rPr>
              <a:t>implementation-defined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Зависит от компилятора, и/или процессора, и/или настроек операционной системы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7238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Преобразования целых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Если значение представимо в Т, то преобразование к Т сохраняет 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 может изменить представление в памяти за счет увеличения числа разрядов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Заполнение новых разрядов после преобразования к более широкому типу называется протяжка знака (</a:t>
            </a:r>
            <a:r>
              <a:rPr lang="en-US" dirty="0">
                <a:solidFill>
                  <a:schemeClr val="bg1"/>
                </a:solidFill>
              </a:rPr>
              <a:t>sign propagation/extension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значение неотрицательно, то новые разряды заполняются 0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Иначе новые разряды заполняются в зависимости от способа хранения отрицательных чисел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Например, для дополнительного кода заполняются единицами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значение не попадает в диапазон, то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Т </a:t>
            </a:r>
            <a:r>
              <a:rPr lang="ru-RU" dirty="0" err="1">
                <a:solidFill>
                  <a:schemeClr val="bg1"/>
                </a:solidFill>
              </a:rPr>
              <a:t>беззнаковый</a:t>
            </a:r>
            <a:r>
              <a:rPr lang="ru-RU" dirty="0">
                <a:solidFill>
                  <a:schemeClr val="bg1"/>
                </a:solidFill>
              </a:rPr>
              <a:t>, то значению добавляется или вычитается 1 + </a:t>
            </a:r>
            <a:r>
              <a:rPr lang="en-US" dirty="0">
                <a:solidFill>
                  <a:schemeClr val="bg1"/>
                </a:solidFill>
              </a:rPr>
              <a:t>max(</a:t>
            </a:r>
            <a:r>
              <a:rPr lang="ru-RU" dirty="0">
                <a:solidFill>
                  <a:schemeClr val="bg1"/>
                </a:solidFill>
              </a:rPr>
              <a:t>диапазон Т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 до тех пор, пока результат не попадет в диапазон Т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Т знаковый, то результат преобразования является </a:t>
            </a:r>
            <a:r>
              <a:rPr lang="en-US" dirty="0">
                <a:solidFill>
                  <a:schemeClr val="bg1"/>
                </a:solidFill>
              </a:rPr>
              <a:t>implementation-defined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Зависит от компилятора, и/или процессора, и/или настроек операционной системы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90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Преобразования целых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Если значение представимо в Т, то преобразование к Т сохраняет значение</a:t>
            </a:r>
          </a:p>
          <a:p>
            <a:pPr lvl="1"/>
            <a:r>
              <a:rPr lang="ru-RU" dirty="0"/>
              <a:t>И может изменить представление в памяти за счет увеличения числа разрядов</a:t>
            </a:r>
          </a:p>
          <a:p>
            <a:pPr lvl="2"/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Заполнение новых разрядов после преобразования к более широкому типу называется протяжка знака (</a:t>
            </a:r>
            <a:r>
              <a:rPr lang="en-US" dirty="0">
                <a:solidFill>
                  <a:schemeClr val="bg1"/>
                </a:solidFill>
              </a:rPr>
              <a:t>sign propagation/extension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значение неотрицательно, то новые разряды заполняются 0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Иначе новые разряды заполняются в зависимости от способа хранения отрицательных чисел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Например, для дополнительного кода заполняются единицами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значение не попадает в диапазон, то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Т </a:t>
            </a:r>
            <a:r>
              <a:rPr lang="ru-RU" dirty="0" err="1">
                <a:solidFill>
                  <a:schemeClr val="bg1"/>
                </a:solidFill>
              </a:rPr>
              <a:t>беззнаковый</a:t>
            </a:r>
            <a:r>
              <a:rPr lang="ru-RU" dirty="0">
                <a:solidFill>
                  <a:schemeClr val="bg1"/>
                </a:solidFill>
              </a:rPr>
              <a:t>, то значению добавляется или вычитается 1 + </a:t>
            </a:r>
            <a:r>
              <a:rPr lang="en-US" dirty="0">
                <a:solidFill>
                  <a:schemeClr val="bg1"/>
                </a:solidFill>
              </a:rPr>
              <a:t>max(</a:t>
            </a:r>
            <a:r>
              <a:rPr lang="ru-RU" dirty="0">
                <a:solidFill>
                  <a:schemeClr val="bg1"/>
                </a:solidFill>
              </a:rPr>
              <a:t>диапазон Т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 до тех пор, пока результат не попадет в диапазон Т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Т знаковый, то результат преобразования является </a:t>
            </a:r>
            <a:r>
              <a:rPr lang="en-US" dirty="0">
                <a:solidFill>
                  <a:schemeClr val="bg1"/>
                </a:solidFill>
              </a:rPr>
              <a:t>implementation-defined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Зависит от компилятора, и/или процессора, и/или настроек операционной системы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37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Преобразования целых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Если значение представимо в Т, то преобразование к Т сохраняет значение</a:t>
            </a:r>
          </a:p>
          <a:p>
            <a:pPr lvl="1"/>
            <a:r>
              <a:rPr lang="ru-RU" dirty="0"/>
              <a:t>И может изменить представление в памяти за счет увеличения числа разрядов</a:t>
            </a:r>
          </a:p>
          <a:p>
            <a:pPr lvl="2"/>
            <a:endParaRPr lang="en-US" dirty="0"/>
          </a:p>
          <a:p>
            <a:pPr lvl="1"/>
            <a:r>
              <a:rPr lang="ru-RU" dirty="0"/>
              <a:t>Заполнение новых разрядов после преобразования к более широкому типу называется протяжка знака (</a:t>
            </a:r>
            <a:r>
              <a:rPr lang="en-US" dirty="0"/>
              <a:t>sign propagation/extension</a:t>
            </a:r>
            <a:r>
              <a:rPr lang="ru-RU" dirty="0"/>
              <a:t>)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значение неотрицательно, то новые разряды заполняются 0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Иначе новые разряды заполняются в зависимости от способа хранения отрицательных чисел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Например, для дополнительного кода заполняются единицами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значение не попадает в диапазон, то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Т </a:t>
            </a:r>
            <a:r>
              <a:rPr lang="ru-RU" dirty="0" err="1">
                <a:solidFill>
                  <a:schemeClr val="bg1"/>
                </a:solidFill>
              </a:rPr>
              <a:t>беззнаковый</a:t>
            </a:r>
            <a:r>
              <a:rPr lang="ru-RU" dirty="0">
                <a:solidFill>
                  <a:schemeClr val="bg1"/>
                </a:solidFill>
              </a:rPr>
              <a:t>, то значению добавляется или вычитается 1 + </a:t>
            </a:r>
            <a:r>
              <a:rPr lang="en-US" dirty="0">
                <a:solidFill>
                  <a:schemeClr val="bg1"/>
                </a:solidFill>
              </a:rPr>
              <a:t>max(</a:t>
            </a:r>
            <a:r>
              <a:rPr lang="ru-RU" dirty="0">
                <a:solidFill>
                  <a:schemeClr val="bg1"/>
                </a:solidFill>
              </a:rPr>
              <a:t>диапазон Т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 до тех пор, пока результат не попадет в диапазон Т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Т знаковый, то результат преобразования является </a:t>
            </a:r>
            <a:r>
              <a:rPr lang="en-US" dirty="0">
                <a:solidFill>
                  <a:schemeClr val="bg1"/>
                </a:solidFill>
              </a:rPr>
              <a:t>implementation-defined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Зависит от компилятора, и/или процессора, и/или настроек операционной системы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3515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Преобразования целых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Если значение представимо в Т, то преобразование к Т сохраняет значение</a:t>
            </a:r>
          </a:p>
          <a:p>
            <a:pPr lvl="1"/>
            <a:r>
              <a:rPr lang="ru-RU" dirty="0"/>
              <a:t>И может изменить представление в памяти за счет увеличения числа разрядов</a:t>
            </a:r>
          </a:p>
          <a:p>
            <a:pPr lvl="2"/>
            <a:endParaRPr lang="en-US" dirty="0"/>
          </a:p>
          <a:p>
            <a:pPr lvl="1"/>
            <a:r>
              <a:rPr lang="ru-RU" dirty="0"/>
              <a:t>Заполнение новых разрядов после преобразования к более широкому типу называется протяжка знака (</a:t>
            </a:r>
            <a:r>
              <a:rPr lang="en-US" dirty="0"/>
              <a:t>sign propagation/extension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Если значение неотрицательно, то новые разряды заполняются 0</a:t>
            </a:r>
          </a:p>
          <a:p>
            <a:pPr lvl="2"/>
            <a:r>
              <a:rPr lang="ru-RU" dirty="0"/>
              <a:t>Иначе новые разряды заполняются в зависимости от способа хранения отрицательных чисел</a:t>
            </a:r>
          </a:p>
          <a:p>
            <a:pPr lvl="3"/>
            <a:r>
              <a:rPr lang="ru-RU" dirty="0"/>
              <a:t>Например, для дополнительного кода заполняются единицами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Если значение не попадает в диапазон, то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Т </a:t>
            </a:r>
            <a:r>
              <a:rPr lang="ru-RU" dirty="0" err="1">
                <a:solidFill>
                  <a:schemeClr val="bg1"/>
                </a:solidFill>
              </a:rPr>
              <a:t>беззнаковый</a:t>
            </a:r>
            <a:r>
              <a:rPr lang="ru-RU" dirty="0">
                <a:solidFill>
                  <a:schemeClr val="bg1"/>
                </a:solidFill>
              </a:rPr>
              <a:t>, то значению добавляется или вычитается 1 + </a:t>
            </a:r>
            <a:r>
              <a:rPr lang="en-US" dirty="0">
                <a:solidFill>
                  <a:schemeClr val="bg1"/>
                </a:solidFill>
              </a:rPr>
              <a:t>max(</a:t>
            </a:r>
            <a:r>
              <a:rPr lang="ru-RU" dirty="0">
                <a:solidFill>
                  <a:schemeClr val="bg1"/>
                </a:solidFill>
              </a:rPr>
              <a:t>диапазон Т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 до тех пор, пока результат не попадет в диапазон Т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Т знаковый, то результат преобразования является </a:t>
            </a:r>
            <a:r>
              <a:rPr lang="en-US" dirty="0">
                <a:solidFill>
                  <a:schemeClr val="bg1"/>
                </a:solidFill>
              </a:rPr>
              <a:t>implementation-defined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Зависит от компилятора, и/или процессора, и/или настроек операционной системы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9862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Преобразования целых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Если значение представимо в Т, то преобразование к Т сохраняет значение</a:t>
            </a:r>
          </a:p>
          <a:p>
            <a:pPr lvl="1"/>
            <a:r>
              <a:rPr lang="ru-RU" dirty="0"/>
              <a:t>И может изменить представление в памяти за счет увеличения числа разрядов</a:t>
            </a:r>
          </a:p>
          <a:p>
            <a:pPr lvl="2"/>
            <a:endParaRPr lang="en-US" dirty="0"/>
          </a:p>
          <a:p>
            <a:pPr lvl="1"/>
            <a:r>
              <a:rPr lang="ru-RU" dirty="0"/>
              <a:t>Заполнение новых разрядов после преобразования к более широкому типу называется протяжка знака (</a:t>
            </a:r>
            <a:r>
              <a:rPr lang="en-US" dirty="0"/>
              <a:t>sign propagation/extension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Если значение неотрицательно, то новые разряды заполняются 0</a:t>
            </a:r>
          </a:p>
          <a:p>
            <a:pPr lvl="2"/>
            <a:r>
              <a:rPr lang="ru-RU" dirty="0"/>
              <a:t>Иначе новые разряды заполняются в зависимости от способа хранения отрицательных чисел</a:t>
            </a:r>
          </a:p>
          <a:p>
            <a:pPr lvl="3"/>
            <a:r>
              <a:rPr lang="ru-RU" dirty="0"/>
              <a:t>Например, для дополнительного кода заполняются единицами</a:t>
            </a:r>
          </a:p>
          <a:p>
            <a:endParaRPr lang="ru-RU" dirty="0"/>
          </a:p>
          <a:p>
            <a:r>
              <a:rPr lang="ru-RU" dirty="0"/>
              <a:t>Если значение не попадает в диапазон, то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Т </a:t>
            </a:r>
            <a:r>
              <a:rPr lang="ru-RU" dirty="0" err="1">
                <a:solidFill>
                  <a:schemeClr val="bg1"/>
                </a:solidFill>
              </a:rPr>
              <a:t>беззнаковый</a:t>
            </a:r>
            <a:r>
              <a:rPr lang="ru-RU" dirty="0">
                <a:solidFill>
                  <a:schemeClr val="bg1"/>
                </a:solidFill>
              </a:rPr>
              <a:t>, то значению добавляется или вычитается 1 + </a:t>
            </a:r>
            <a:r>
              <a:rPr lang="en-US" dirty="0">
                <a:solidFill>
                  <a:schemeClr val="bg1"/>
                </a:solidFill>
              </a:rPr>
              <a:t>max(</a:t>
            </a:r>
            <a:r>
              <a:rPr lang="ru-RU" dirty="0">
                <a:solidFill>
                  <a:schemeClr val="bg1"/>
                </a:solidFill>
              </a:rPr>
              <a:t>диапазон Т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 до тех пор, пока результат не попадет в диапазон Т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Т знаковый, то результат преобразования является </a:t>
            </a:r>
            <a:r>
              <a:rPr lang="en-US" dirty="0">
                <a:solidFill>
                  <a:schemeClr val="bg1"/>
                </a:solidFill>
              </a:rPr>
              <a:t>implementation-defined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Зависит от компилятора, и/или процессора, и/или настроек операционной системы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696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Преобразования целых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Если значение представимо в Т, то преобразование к Т сохраняет значение</a:t>
            </a:r>
          </a:p>
          <a:p>
            <a:pPr lvl="1"/>
            <a:r>
              <a:rPr lang="ru-RU" dirty="0"/>
              <a:t>И может изменить представление в памяти за счет увеличения числа разрядов</a:t>
            </a:r>
          </a:p>
          <a:p>
            <a:pPr lvl="2"/>
            <a:endParaRPr lang="en-US" dirty="0"/>
          </a:p>
          <a:p>
            <a:pPr lvl="1"/>
            <a:r>
              <a:rPr lang="ru-RU" dirty="0"/>
              <a:t>Заполнение новых разрядов после преобразования к более широкому типу называется протяжка знака (</a:t>
            </a:r>
            <a:r>
              <a:rPr lang="en-US" dirty="0"/>
              <a:t>sign propagation/extension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Если значение неотрицательно, то новые разряды заполняются 0</a:t>
            </a:r>
          </a:p>
          <a:p>
            <a:pPr lvl="2"/>
            <a:r>
              <a:rPr lang="ru-RU" dirty="0"/>
              <a:t>Иначе новые разряды заполняются в зависимости от способа хранения отрицательных чисел</a:t>
            </a:r>
          </a:p>
          <a:p>
            <a:pPr lvl="3"/>
            <a:r>
              <a:rPr lang="ru-RU" dirty="0"/>
              <a:t>Например, для дополнительного кода заполняются единицами</a:t>
            </a:r>
          </a:p>
          <a:p>
            <a:endParaRPr lang="ru-RU" dirty="0"/>
          </a:p>
          <a:p>
            <a:r>
              <a:rPr lang="ru-RU" dirty="0"/>
              <a:t>Если значение не попадает в диапазон, то </a:t>
            </a:r>
          </a:p>
          <a:p>
            <a:pPr lvl="1"/>
            <a:r>
              <a:rPr lang="ru-RU" dirty="0"/>
              <a:t>Если Т </a:t>
            </a:r>
            <a:r>
              <a:rPr lang="ru-RU" dirty="0" err="1"/>
              <a:t>беззнаковый</a:t>
            </a:r>
            <a:r>
              <a:rPr lang="ru-RU" dirty="0"/>
              <a:t>, то к значению добавляется или вычитается 1 + </a:t>
            </a:r>
            <a:r>
              <a:rPr lang="en-US" dirty="0"/>
              <a:t>max(</a:t>
            </a:r>
            <a:r>
              <a:rPr lang="ru-RU" dirty="0"/>
              <a:t>диапазон Т</a:t>
            </a:r>
            <a:r>
              <a:rPr lang="en-US" dirty="0"/>
              <a:t>)</a:t>
            </a:r>
            <a:r>
              <a:rPr lang="ru-RU" dirty="0"/>
              <a:t> до тех пор, пока результат не попадет в диапазон Т</a:t>
            </a:r>
          </a:p>
          <a:p>
            <a:pPr lvl="2"/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Т знаковый, то результат преобразования является </a:t>
            </a:r>
            <a:r>
              <a:rPr lang="en-US" dirty="0">
                <a:solidFill>
                  <a:schemeClr val="bg1"/>
                </a:solidFill>
              </a:rPr>
              <a:t>implementation-defined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Зависит от компилятора, и/или процессора, и/или настроек операционной системы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80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Простые сведения про преобразование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Неявное преобразование типа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Автоматически выполняется над операндами многих операций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арифметических, сравнения, присваивания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Явное преобразование типа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Операция 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ru-RU" dirty="0">
                <a:solidFill>
                  <a:schemeClr val="bg1"/>
                </a:solidFill>
              </a:rPr>
              <a:t>преобразует свой операнд к типу </a:t>
            </a:r>
            <a:r>
              <a:rPr lang="en-US" dirty="0">
                <a:solidFill>
                  <a:schemeClr val="bg1"/>
                </a:solidFill>
              </a:rPr>
              <a:t>T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типы </a:t>
            </a:r>
            <a:r>
              <a:rPr lang="en-US" dirty="0">
                <a:solidFill>
                  <a:schemeClr val="bg1"/>
                </a:solidFill>
              </a:rPr>
              <a:t>T1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T2 </a:t>
            </a:r>
            <a:r>
              <a:rPr lang="ru-RU" dirty="0">
                <a:solidFill>
                  <a:schemeClr val="bg1"/>
                </a:solidFill>
              </a:rPr>
              <a:t>совместимы (хранятся в памяти одинаковым способом), то преобразование </a:t>
            </a:r>
            <a:r>
              <a:rPr lang="en-US" dirty="0">
                <a:solidFill>
                  <a:schemeClr val="bg1"/>
                </a:solidFill>
              </a:rPr>
              <a:t>T1 &lt;-&gt; T2 </a:t>
            </a:r>
            <a:r>
              <a:rPr lang="ru-RU" dirty="0">
                <a:solidFill>
                  <a:schemeClr val="bg1"/>
                </a:solidFill>
              </a:rPr>
              <a:t>сохраняет значение и представление значения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8920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Преобразования целых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Если значение представимо в Т, то преобразование к Т сохраняет значение</a:t>
            </a:r>
          </a:p>
          <a:p>
            <a:pPr lvl="1"/>
            <a:r>
              <a:rPr lang="ru-RU" dirty="0"/>
              <a:t>И может изменить представление в памяти за счет увеличения числа разрядов</a:t>
            </a:r>
          </a:p>
          <a:p>
            <a:pPr lvl="2"/>
            <a:endParaRPr lang="en-US" dirty="0"/>
          </a:p>
          <a:p>
            <a:pPr lvl="1"/>
            <a:r>
              <a:rPr lang="ru-RU" dirty="0"/>
              <a:t>Заполнение новых разрядов после преобразования к более широкому типу называется протяжка знака (</a:t>
            </a:r>
            <a:r>
              <a:rPr lang="en-US" dirty="0"/>
              <a:t>sign propagation/extension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Если значение неотрицательно, то новые разряды заполняются 0</a:t>
            </a:r>
          </a:p>
          <a:p>
            <a:pPr lvl="2"/>
            <a:r>
              <a:rPr lang="ru-RU" dirty="0"/>
              <a:t>Иначе новые разряды заполняются в зависимости от способа хранения отрицательных чисел</a:t>
            </a:r>
          </a:p>
          <a:p>
            <a:pPr lvl="3"/>
            <a:r>
              <a:rPr lang="ru-RU" dirty="0"/>
              <a:t>Например, для дополнительного кода заполняются единицами</a:t>
            </a:r>
          </a:p>
          <a:p>
            <a:endParaRPr lang="ru-RU" dirty="0"/>
          </a:p>
          <a:p>
            <a:r>
              <a:rPr lang="ru-RU" dirty="0"/>
              <a:t>Если значение не попадает в диапазон, то </a:t>
            </a:r>
          </a:p>
          <a:p>
            <a:pPr lvl="1"/>
            <a:r>
              <a:rPr lang="ru-RU" dirty="0"/>
              <a:t>Если Т </a:t>
            </a:r>
            <a:r>
              <a:rPr lang="ru-RU" dirty="0" err="1"/>
              <a:t>беззнаковый</a:t>
            </a:r>
            <a:r>
              <a:rPr lang="ru-RU" dirty="0"/>
              <a:t>, то к значению добавляется или вычитается 1 + </a:t>
            </a:r>
            <a:r>
              <a:rPr lang="en-US" dirty="0"/>
              <a:t>max(</a:t>
            </a:r>
            <a:r>
              <a:rPr lang="ru-RU" dirty="0"/>
              <a:t>диапазон Т</a:t>
            </a:r>
            <a:r>
              <a:rPr lang="en-US" dirty="0"/>
              <a:t>)</a:t>
            </a:r>
            <a:r>
              <a:rPr lang="ru-RU" dirty="0"/>
              <a:t> до тех пор, пока результат не попадет в диапазон Т</a:t>
            </a:r>
          </a:p>
          <a:p>
            <a:pPr lvl="2"/>
            <a:endParaRPr lang="en-US" dirty="0"/>
          </a:p>
          <a:p>
            <a:pPr lvl="1"/>
            <a:r>
              <a:rPr lang="ru-RU" dirty="0"/>
              <a:t>Если Т знаковый, то результат преобразования является </a:t>
            </a:r>
            <a:r>
              <a:rPr lang="en-US" dirty="0"/>
              <a:t>implementation-defined</a:t>
            </a:r>
            <a:endParaRPr lang="ru-RU" dirty="0"/>
          </a:p>
          <a:p>
            <a:pPr lvl="2"/>
            <a:r>
              <a:rPr lang="ru-RU" dirty="0"/>
              <a:t>Зависит от компилятора, и/или процессора, и/или настроек операционной системы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919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преобразования целых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char x0 = 0x30; // 00110000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 y0 = x0; // 00000000 00000000 00000000 00110000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char x1 = -5; // 11111011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 y1 = x1; // 11111111 11111111 11111111 11111011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char x2 = -1;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unsigned y2 = x2; // y == -1 + (UINT_MAX + 1)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unsigned x3 = 511;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unsigned char y3 = x3; // y == 511 - (UCHAR_MAX + 1)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8834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преобразования целых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x0 = 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0x30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00110000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y0 = x0;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00000000 00000000 00000000 00110000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char x1 = -5; // 11111011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 y1 = x1; // 11111111 11111111 11111111 11111011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char x2 = -1;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unsigned y2 = x2; // y == -1 + (UINT_MAX + 1)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unsigned x3 = 511;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unsigned char y3 = x3; // y == 511 - (UCHAR_MAX + 1)</a:t>
            </a:r>
          </a:p>
          <a:p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2084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преобразования целых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x0 = 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0x30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00110000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y0 = x0;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00000000 00000000 00000000 00110000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x1 = -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11111011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y1 = x1;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11111111 11111111 11111111 11111011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char x2 = -1;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unsigned y2 = x2; // y == -1 + (UINT_MAX + 1)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unsigned x3 = 511;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unsigned char y3 = x3; // y == 511 - (UCHAR_MAX + 1)</a:t>
            </a:r>
          </a:p>
          <a:p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1703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преобразования целых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x0 = 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0x30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00110000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y0 = x0;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00000000 00000000 00000000 00110000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x1 = -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11111011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y1 = x1;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11111111 11111111 11111111 11111011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x2 = -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y2 = x2;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y == -1 + (UINT_MAX + 1)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unsigned x3 = 511;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unsigned char y3 = x3; // y == 511 - (UCHAR_MAX + 1)</a:t>
            </a:r>
          </a:p>
          <a:p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7883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преобразования целых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x0 = 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0x30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00110000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y0 = x0;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00000000 00000000 00000000 00110000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x1 = -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11111011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y1 = x1;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11111111 11111111 11111111 11111011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x2 = -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y2 = x2;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y == -1 + (UINT_MAX + 1)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x3 = 511;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unsigned char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y3 = x3; 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y == 511 - (UCHAR_MAX + 1)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5835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Преобразования целых и с плавающей точкой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Преобразование конечного числа с плавающей точкой в целое = округление к нулю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целая часть выходит за диапазон целого типа, то поведение не определено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целое представимо в типе с плавающей точкой точно, то значение сохраняется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Представление может измениться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целое попадает в диапазон типа с плавающей точкой, то ближайшее к нему меньшее или большее значение с плавающей точкой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Выбор зависит от реализации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целое не попадает в диапазон типа с плавающей точкой, то результат не определен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0654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Преобразования целых и с плавающей точкой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Преобразование конечного числа с плавающей точкой в целое = округление к нулю</a:t>
            </a:r>
          </a:p>
          <a:p>
            <a:pPr lvl="1"/>
            <a:r>
              <a:rPr lang="ru-RU" dirty="0"/>
              <a:t>Если целая часть выходит за диапазон целого типа, то поведение не определено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Если целое представимо в типе с плавающей точкой точно, то значение сохраняется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Представление может измениться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целое попадает в диапазон типа с плавающей точкой, то ближайшее к нему меньшее или большее значение с плавающей точкой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Выбор зависит от реализации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целое не попадает в диапазон типа с плавающей точкой, то результат не определен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1541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Преобразования целых и с плавающей точкой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Преобразование конечного числа с плавающей точкой в целое = округление к нулю</a:t>
            </a:r>
          </a:p>
          <a:p>
            <a:pPr lvl="1"/>
            <a:r>
              <a:rPr lang="ru-RU" dirty="0"/>
              <a:t>Если целая часть выходит за диапазон целого типа, то поведение не определено</a:t>
            </a:r>
          </a:p>
          <a:p>
            <a:endParaRPr lang="ru-RU" dirty="0"/>
          </a:p>
          <a:p>
            <a:r>
              <a:rPr lang="ru-RU" dirty="0"/>
              <a:t>Если целое представимо в типе с плавающей точкой точно, то значение сохраняется</a:t>
            </a:r>
          </a:p>
          <a:p>
            <a:pPr lvl="1"/>
            <a:r>
              <a:rPr lang="ru-RU" dirty="0"/>
              <a:t>Представление может измениться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Если целое попадает в диапазон типа с плавающей точкой, то ближайшее к нему меньшее или большее значение с плавающей точкой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Выбор зависит от реализации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целое не попадает в диапазон типа с плавающей точкой, то результат не определен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0008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Преобразования целых и с плавающей точкой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Преобразование конечного числа с плавающей точкой в целое = округление к нулю</a:t>
            </a:r>
          </a:p>
          <a:p>
            <a:pPr lvl="1"/>
            <a:r>
              <a:rPr lang="ru-RU" dirty="0"/>
              <a:t>Если целая часть выходит за диапазон целого типа, то поведение не определено</a:t>
            </a:r>
          </a:p>
          <a:p>
            <a:endParaRPr lang="ru-RU" dirty="0"/>
          </a:p>
          <a:p>
            <a:r>
              <a:rPr lang="ru-RU" dirty="0"/>
              <a:t>Если целое представимо в типе с плавающей точкой точно, то значение сохраняется</a:t>
            </a:r>
          </a:p>
          <a:p>
            <a:pPr lvl="1"/>
            <a:r>
              <a:rPr lang="ru-RU" dirty="0"/>
              <a:t>Представление может измениться</a:t>
            </a:r>
          </a:p>
          <a:p>
            <a:endParaRPr lang="ru-RU" dirty="0"/>
          </a:p>
          <a:p>
            <a:r>
              <a:rPr lang="ru-RU" dirty="0"/>
              <a:t>Если целое попадает в диапазон типа с плавающей точкой, то ближайшее к нему меньшее или большее значение с плавающей точкой</a:t>
            </a:r>
          </a:p>
          <a:p>
            <a:pPr lvl="1"/>
            <a:r>
              <a:rPr lang="ru-RU" dirty="0"/>
              <a:t>Выбор зависит от реализации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Если целое не попадает в диапазон типа с плавающей точкой, то результат не определен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44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Простые сведения про преобразование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Неявное преобразование типа </a:t>
            </a:r>
          </a:p>
          <a:p>
            <a:pPr lvl="1"/>
            <a:r>
              <a:rPr lang="ru-RU" dirty="0"/>
              <a:t>Автоматически выполняется над операндами многих операций</a:t>
            </a:r>
          </a:p>
          <a:p>
            <a:pPr lvl="2"/>
            <a:r>
              <a:rPr lang="ru-RU" dirty="0"/>
              <a:t>Например, арифметических, сравнения, присваивания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Явное преобразование типа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Операция 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ru-RU" dirty="0">
                <a:solidFill>
                  <a:schemeClr val="bg1"/>
                </a:solidFill>
              </a:rPr>
              <a:t>преобразует свой операнд к типу </a:t>
            </a:r>
            <a:r>
              <a:rPr lang="en-US" dirty="0">
                <a:solidFill>
                  <a:schemeClr val="bg1"/>
                </a:solidFill>
              </a:rPr>
              <a:t>T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типы </a:t>
            </a:r>
            <a:r>
              <a:rPr lang="en-US" dirty="0">
                <a:solidFill>
                  <a:schemeClr val="bg1"/>
                </a:solidFill>
              </a:rPr>
              <a:t>T1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T2 </a:t>
            </a:r>
            <a:r>
              <a:rPr lang="ru-RU" dirty="0">
                <a:solidFill>
                  <a:schemeClr val="bg1"/>
                </a:solidFill>
              </a:rPr>
              <a:t>совместимы (хранятся в памяти одинаковым способом), то преобразование </a:t>
            </a:r>
            <a:r>
              <a:rPr lang="en-US" dirty="0">
                <a:solidFill>
                  <a:schemeClr val="bg1"/>
                </a:solidFill>
              </a:rPr>
              <a:t>T1 &lt;-&gt; T2 </a:t>
            </a:r>
            <a:r>
              <a:rPr lang="ru-RU" dirty="0">
                <a:solidFill>
                  <a:schemeClr val="bg1"/>
                </a:solidFill>
              </a:rPr>
              <a:t>сохраняет значение и представление значения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0697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Преобразования целых и с плавающей точкой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Преобразование конечного числа с плавающей точкой в целое = округление к нулю</a:t>
            </a:r>
          </a:p>
          <a:p>
            <a:pPr lvl="1"/>
            <a:r>
              <a:rPr lang="ru-RU" dirty="0"/>
              <a:t>Если целая часть выходит за диапазон целого типа, то поведение не определено</a:t>
            </a:r>
          </a:p>
          <a:p>
            <a:endParaRPr lang="ru-RU" dirty="0"/>
          </a:p>
          <a:p>
            <a:r>
              <a:rPr lang="ru-RU" dirty="0"/>
              <a:t>Если целое представимо в типе с плавающей точкой точно, то значение сохраняется</a:t>
            </a:r>
          </a:p>
          <a:p>
            <a:pPr lvl="1"/>
            <a:r>
              <a:rPr lang="ru-RU" dirty="0"/>
              <a:t>Представление может измениться</a:t>
            </a:r>
          </a:p>
          <a:p>
            <a:endParaRPr lang="ru-RU" dirty="0"/>
          </a:p>
          <a:p>
            <a:r>
              <a:rPr lang="ru-RU" dirty="0"/>
              <a:t>Если целое попадает в диапазон типа с плавающей точкой, то ближайшее к нему меньшее или большее значение с плавающей точкой</a:t>
            </a:r>
          </a:p>
          <a:p>
            <a:pPr lvl="1"/>
            <a:r>
              <a:rPr lang="ru-RU" dirty="0"/>
              <a:t>Выбор зависит от реализации</a:t>
            </a:r>
          </a:p>
          <a:p>
            <a:endParaRPr lang="ru-RU" dirty="0"/>
          </a:p>
          <a:p>
            <a:r>
              <a:rPr lang="ru-RU" dirty="0"/>
              <a:t>Если целое не попадает в диапазон типа с плавающей точкой, то результат не определен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6123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Преобразования для типов с плавающей точкой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Преобразование к большему типу </a:t>
            </a:r>
            <a:r>
              <a:rPr lang="en-US" dirty="0">
                <a:solidFill>
                  <a:schemeClr val="bg1"/>
                </a:solidFill>
              </a:rPr>
              <a:t>float --&gt; double --&gt; long double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 сохраняется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Представление может измениться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Преобразование к меньшему типу Т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значение представимо в Т точно, то оно сохраняется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значение попадает в диапазон Т, то выбирается ближайшее меньшее или большее значение Т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Зависит от реализации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не попадает в диапазон Т, то поведение не определено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4406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Преобразования для типов с плавающей точкой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Преобразование к большему типу </a:t>
            </a:r>
            <a:r>
              <a:rPr lang="en-US" dirty="0"/>
              <a:t>float --&gt; double --&gt; long double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 сохраняется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Представление может измениться</a:t>
            </a:r>
          </a:p>
          <a:p>
            <a:endParaRPr lang="ru-RU" dirty="0"/>
          </a:p>
          <a:p>
            <a:r>
              <a:rPr lang="ru-RU" dirty="0"/>
              <a:t>Преобразование к меньшему типу Т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значение представимо в Т точно, то оно сохраняется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значение попадает в диапазон Т, то выбирается ближайшее меньшее или большее значение Т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Зависит от реализации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не попадает в диапазон Т, то поведение не определено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8840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Преобразования для типов с плавающей точкой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Преобразование к большему типу </a:t>
            </a:r>
            <a:r>
              <a:rPr lang="en-US" dirty="0"/>
              <a:t>float --&gt; double --&gt; long double</a:t>
            </a:r>
            <a:endParaRPr lang="ru-RU" dirty="0"/>
          </a:p>
          <a:p>
            <a:pPr lvl="1"/>
            <a:r>
              <a:rPr lang="ru-RU" dirty="0"/>
              <a:t>Значение сохраняется</a:t>
            </a:r>
          </a:p>
          <a:p>
            <a:pPr lvl="1"/>
            <a:r>
              <a:rPr lang="ru-RU" dirty="0"/>
              <a:t>Представление может измениться</a:t>
            </a:r>
          </a:p>
          <a:p>
            <a:endParaRPr lang="ru-RU" dirty="0"/>
          </a:p>
          <a:p>
            <a:r>
              <a:rPr lang="ru-RU" dirty="0"/>
              <a:t>Преобразование к меньшему типу Т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значение представимо в Т точно, то оно сохраняется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значение попадает в диапазон Т, то выбирается ближайшее меньшее или большее значение Т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Зависит от реализации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не попадает в диапазон Т, то поведение не определено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3183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Преобразования для типов с плавающей точкой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Преобразование к большему типу </a:t>
            </a:r>
            <a:r>
              <a:rPr lang="en-US" dirty="0"/>
              <a:t>float --&gt; double --&gt; long double</a:t>
            </a:r>
            <a:endParaRPr lang="ru-RU" dirty="0"/>
          </a:p>
          <a:p>
            <a:pPr lvl="1"/>
            <a:r>
              <a:rPr lang="ru-RU" dirty="0"/>
              <a:t>Значение сохраняется</a:t>
            </a:r>
          </a:p>
          <a:p>
            <a:pPr lvl="1"/>
            <a:r>
              <a:rPr lang="ru-RU" dirty="0"/>
              <a:t>Представление может измениться</a:t>
            </a:r>
          </a:p>
          <a:p>
            <a:endParaRPr lang="ru-RU" dirty="0"/>
          </a:p>
          <a:p>
            <a:r>
              <a:rPr lang="ru-RU" dirty="0"/>
              <a:t>Преобразование к меньшему типу Т</a:t>
            </a:r>
          </a:p>
          <a:p>
            <a:pPr lvl="1"/>
            <a:r>
              <a:rPr lang="ru-RU" dirty="0"/>
              <a:t>Если значение представимо в Т точно, то оно сохраняется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значение попадает в диапазон Т, то выбирается ближайшее меньшее или большее значение Т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Зависит от реализации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не попадает в диапазон Т, то поведение не определено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150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Преобразования для типов с плавающей точкой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Преобразование к большему типу </a:t>
            </a:r>
            <a:r>
              <a:rPr lang="en-US" dirty="0"/>
              <a:t>float --&gt; double --&gt; long double</a:t>
            </a:r>
            <a:endParaRPr lang="ru-RU" dirty="0"/>
          </a:p>
          <a:p>
            <a:pPr lvl="1"/>
            <a:r>
              <a:rPr lang="ru-RU" dirty="0"/>
              <a:t>Значение сохраняется</a:t>
            </a:r>
          </a:p>
          <a:p>
            <a:pPr lvl="1"/>
            <a:r>
              <a:rPr lang="ru-RU" dirty="0"/>
              <a:t>Представление может измениться</a:t>
            </a:r>
          </a:p>
          <a:p>
            <a:endParaRPr lang="ru-RU" dirty="0"/>
          </a:p>
          <a:p>
            <a:r>
              <a:rPr lang="ru-RU" dirty="0"/>
              <a:t>Преобразование к меньшему типу Т</a:t>
            </a:r>
          </a:p>
          <a:p>
            <a:pPr lvl="1"/>
            <a:r>
              <a:rPr lang="ru-RU" dirty="0"/>
              <a:t>Если значение представимо в Т точно, то оно сохраняется</a:t>
            </a:r>
          </a:p>
          <a:p>
            <a:pPr lvl="1"/>
            <a:r>
              <a:rPr lang="ru-RU" dirty="0"/>
              <a:t>Если значение попадает в диапазон Т, то выбирается ближайшее меньшее или большее значение Т</a:t>
            </a:r>
          </a:p>
          <a:p>
            <a:pPr lvl="2"/>
            <a:r>
              <a:rPr lang="ru-RU" dirty="0"/>
              <a:t>Зависит от реализации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не попадает в диапазон Т, то поведение не определено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2448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Преобразования для типов с плавающей точкой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Преобразование к большему типу </a:t>
            </a:r>
            <a:r>
              <a:rPr lang="en-US" dirty="0"/>
              <a:t>float --&gt; double --&gt; long double</a:t>
            </a:r>
            <a:endParaRPr lang="ru-RU" dirty="0"/>
          </a:p>
          <a:p>
            <a:pPr lvl="1"/>
            <a:r>
              <a:rPr lang="ru-RU" dirty="0"/>
              <a:t>Значение сохраняется</a:t>
            </a:r>
          </a:p>
          <a:p>
            <a:pPr lvl="1"/>
            <a:r>
              <a:rPr lang="ru-RU" dirty="0"/>
              <a:t>Представление может измениться</a:t>
            </a:r>
          </a:p>
          <a:p>
            <a:endParaRPr lang="ru-RU" dirty="0"/>
          </a:p>
          <a:p>
            <a:r>
              <a:rPr lang="ru-RU" dirty="0"/>
              <a:t>Преобразование к меньшему типу Т</a:t>
            </a:r>
          </a:p>
          <a:p>
            <a:pPr lvl="1"/>
            <a:r>
              <a:rPr lang="ru-RU" dirty="0"/>
              <a:t>Если значение представимо в Т точно, то оно сохраняется</a:t>
            </a:r>
          </a:p>
          <a:p>
            <a:pPr lvl="1"/>
            <a:r>
              <a:rPr lang="ru-RU" dirty="0"/>
              <a:t>Если значение попадает в диапазон Т, то выбирается ближайшее меньшее или большее значение Т</a:t>
            </a:r>
          </a:p>
          <a:p>
            <a:pPr lvl="2"/>
            <a:r>
              <a:rPr lang="ru-RU" dirty="0"/>
              <a:t>Зависит от реализации</a:t>
            </a:r>
          </a:p>
          <a:p>
            <a:pPr lvl="1"/>
            <a:r>
              <a:rPr lang="ru-RU" dirty="0"/>
              <a:t>Если не попадает в диапазон Т, то поведение не определено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2530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Преобразования других целых типов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Ранг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ru-RU" dirty="0"/>
              <a:t>равен рангу совместимого с ним целого типа</a:t>
            </a:r>
          </a:p>
          <a:p>
            <a:pPr lvl="1"/>
            <a:r>
              <a:rPr lang="ru-RU" dirty="0"/>
              <a:t>т.е. целого типа, используемого для хранения значений </a:t>
            </a:r>
            <a:r>
              <a:rPr lang="en-US" dirty="0" err="1"/>
              <a:t>enum</a:t>
            </a:r>
            <a:endParaRPr lang="ru-RU" dirty="0"/>
          </a:p>
          <a:p>
            <a:endParaRPr lang="en-US" dirty="0"/>
          </a:p>
          <a:p>
            <a:r>
              <a:rPr lang="ru-RU" dirty="0"/>
              <a:t>С99: Ранг _</a:t>
            </a:r>
            <a:r>
              <a:rPr lang="en-US" dirty="0"/>
              <a:t>Bool</a:t>
            </a:r>
            <a:r>
              <a:rPr lang="ru-RU" dirty="0"/>
              <a:t> ниже ранга любого другого целого типа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char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short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</a:t>
            </a:r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double</a:t>
            </a:r>
            <a:endParaRPr lang="ru-RU" dirty="0"/>
          </a:p>
        </p:txBody>
      </p:sp>
      <p:cxnSp>
        <p:nvCxnSpPr>
          <p:cNvPr id="20" name="Соединительная линия уступом 18"/>
          <p:cNvCxnSpPr>
            <a:stCxn id="7" idx="0"/>
            <a:endCxn id="13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18"/>
          <p:cNvCxnSpPr>
            <a:stCxn id="8" idx="0"/>
            <a:endCxn id="13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18"/>
          <p:cNvCxnSpPr>
            <a:stCxn id="10" idx="0"/>
            <a:endCxn id="13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18"/>
          <p:cNvCxnSpPr>
            <a:stCxn id="13" idx="3"/>
            <a:endCxn id="14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18"/>
          <p:cNvCxnSpPr>
            <a:stCxn id="13" idx="0"/>
            <a:endCxn id="11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18"/>
          <p:cNvCxnSpPr>
            <a:stCxn id="9" idx="0"/>
            <a:endCxn id="13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18"/>
          <p:cNvCxnSpPr>
            <a:stCxn id="11" idx="3"/>
            <a:endCxn id="12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18"/>
          <p:cNvCxnSpPr>
            <a:stCxn id="11" idx="0"/>
            <a:endCxn id="17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18"/>
          <p:cNvCxnSpPr>
            <a:stCxn id="12" idx="0"/>
            <a:endCxn id="18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18"/>
          <p:cNvCxnSpPr>
            <a:stCxn id="17" idx="0"/>
            <a:endCxn id="15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18"/>
          <p:cNvCxnSpPr>
            <a:stCxn id="18" idx="0"/>
            <a:endCxn id="15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ная линия уступом 18"/>
          <p:cNvCxnSpPr>
            <a:stCxn id="17" idx="3"/>
            <a:endCxn id="18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18"/>
          <p:cNvCxnSpPr>
            <a:stCxn id="16" idx="0"/>
            <a:endCxn id="19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18"/>
          <p:cNvCxnSpPr>
            <a:stCxn id="15" idx="0"/>
            <a:endCxn id="16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96"/>
          <p:cNvCxnSpPr>
            <a:stCxn id="14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96"/>
          <p:cNvCxnSpPr>
            <a:stCxn id="12" idx="0"/>
            <a:endCxn id="17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ная линия уступом 18"/>
          <p:cNvCxnSpPr>
            <a:stCxn id="7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0"/>
            <a:endCxn id="14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9" idx="0"/>
            <a:endCxn id="14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42" name="TextBox 41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целого типа</a:t>
              </a:r>
            </a:p>
            <a:p>
              <a:pPr algn="ctr"/>
              <a:r>
                <a:rPr lang="ru-RU" sz="1600" dirty="0"/>
                <a:t>меньше		больше</a:t>
              </a:r>
            </a:p>
          </p:txBody>
        </p:sp>
        <p:cxnSp>
          <p:nvCxnSpPr>
            <p:cNvPr id="43" name="Прямая со стрелкой 18"/>
            <p:cNvCxnSpPr>
              <a:endCxn id="42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0902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Преобразование </a:t>
            </a:r>
            <a:r>
              <a:rPr lang="en-US" dirty="0"/>
              <a:t>l-value </a:t>
            </a:r>
            <a:r>
              <a:rPr lang="ru-RU" dirty="0"/>
              <a:t>в обычное значение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L-value – </a:t>
            </a:r>
            <a:r>
              <a:rPr lang="ru-RU" dirty="0">
                <a:solidFill>
                  <a:schemeClr val="bg1"/>
                </a:solidFill>
              </a:rPr>
              <a:t>это выражение, обозначающее значение в памяти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Имеет полный тип или неполный тип, отличный от </a:t>
            </a:r>
            <a:r>
              <a:rPr lang="en-US" dirty="0">
                <a:solidFill>
                  <a:schemeClr val="bg1"/>
                </a:solidFill>
              </a:rPr>
              <a:t>void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 с </a:t>
            </a:r>
            <a:r>
              <a:rPr lang="en-US" dirty="0">
                <a:solidFill>
                  <a:schemeClr val="bg1"/>
                </a:solidFill>
              </a:rPr>
              <a:t>l-value</a:t>
            </a:r>
            <a:r>
              <a:rPr lang="ru-RU" dirty="0">
                <a:solidFill>
                  <a:schemeClr val="bg1"/>
                </a:solidFill>
              </a:rPr>
              <a:t> неполного типа приводят к не определенному поведению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Обычно ошибка компиляции и предупреждение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 над </a:t>
            </a:r>
            <a:r>
              <a:rPr lang="en-US" dirty="0">
                <a:solidFill>
                  <a:schemeClr val="bg1"/>
                </a:solidFill>
              </a:rPr>
              <a:t>l-value</a:t>
            </a:r>
            <a:r>
              <a:rPr lang="ru-RU" dirty="0">
                <a:solidFill>
                  <a:schemeClr val="bg1"/>
                </a:solidFill>
              </a:rPr>
              <a:t> полного типа, не являющимся массивом,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неявно преобразуют </a:t>
            </a:r>
            <a:r>
              <a:rPr lang="en-US" dirty="0">
                <a:solidFill>
                  <a:schemeClr val="bg1"/>
                </a:solidFill>
              </a:rPr>
              <a:t>l-value </a:t>
            </a:r>
            <a:r>
              <a:rPr lang="ru-RU" dirty="0">
                <a:solidFill>
                  <a:schemeClr val="bg1"/>
                </a:solidFill>
              </a:rPr>
              <a:t>в обычное значение того же типа, кроме следующих операций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взятие адреса </a:t>
            </a:r>
            <a:r>
              <a:rPr lang="en-US" dirty="0">
                <a:solidFill>
                  <a:schemeClr val="bg1"/>
                </a:solidFill>
              </a:rPr>
              <a:t>&amp;</a:t>
            </a:r>
            <a:r>
              <a:rPr lang="ru-RU" dirty="0">
                <a:solidFill>
                  <a:schemeClr val="bg1"/>
                </a:solidFill>
              </a:rPr>
              <a:t>, ++, --, доступ к полю структуры, присваивание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Неявные преобразования, связанные с массивами, см. на следующем слайде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9065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Преобразование </a:t>
            </a:r>
            <a:r>
              <a:rPr lang="en-US" dirty="0"/>
              <a:t>l-value </a:t>
            </a:r>
            <a:r>
              <a:rPr lang="ru-RU" dirty="0"/>
              <a:t>в обычное значение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L-value – </a:t>
            </a:r>
            <a:r>
              <a:rPr lang="ru-RU" dirty="0"/>
              <a:t>это выражение, обозначающее значение в памяти</a:t>
            </a:r>
            <a:endParaRPr lang="en-US" dirty="0"/>
          </a:p>
          <a:p>
            <a:pPr lvl="1"/>
            <a:r>
              <a:rPr lang="ru-RU" dirty="0"/>
              <a:t>Имеет полный тип или неполный тип, отличный от </a:t>
            </a:r>
            <a:r>
              <a:rPr lang="en-US" dirty="0"/>
              <a:t>void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Операции с </a:t>
            </a:r>
            <a:r>
              <a:rPr lang="en-US" dirty="0">
                <a:solidFill>
                  <a:schemeClr val="bg1"/>
                </a:solidFill>
              </a:rPr>
              <a:t>l-value</a:t>
            </a:r>
            <a:r>
              <a:rPr lang="ru-RU" dirty="0">
                <a:solidFill>
                  <a:schemeClr val="bg1"/>
                </a:solidFill>
              </a:rPr>
              <a:t> неполного типа приводят к не определенному поведению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Обычно ошибка компиляции и предупреждение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 над </a:t>
            </a:r>
            <a:r>
              <a:rPr lang="en-US" dirty="0">
                <a:solidFill>
                  <a:schemeClr val="bg1"/>
                </a:solidFill>
              </a:rPr>
              <a:t>l-value</a:t>
            </a:r>
            <a:r>
              <a:rPr lang="ru-RU" dirty="0">
                <a:solidFill>
                  <a:schemeClr val="bg1"/>
                </a:solidFill>
              </a:rPr>
              <a:t> полного типа, не являющимся массивом,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неявно преобразуют </a:t>
            </a:r>
            <a:r>
              <a:rPr lang="en-US" dirty="0">
                <a:solidFill>
                  <a:schemeClr val="bg1"/>
                </a:solidFill>
              </a:rPr>
              <a:t>l-value </a:t>
            </a:r>
            <a:r>
              <a:rPr lang="ru-RU" dirty="0">
                <a:solidFill>
                  <a:schemeClr val="bg1"/>
                </a:solidFill>
              </a:rPr>
              <a:t>в обычное значение того же типа, кроме следующих операций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взятие адреса </a:t>
            </a:r>
            <a:r>
              <a:rPr lang="en-US" dirty="0">
                <a:solidFill>
                  <a:schemeClr val="bg1"/>
                </a:solidFill>
              </a:rPr>
              <a:t>&amp;</a:t>
            </a:r>
            <a:r>
              <a:rPr lang="ru-RU" dirty="0">
                <a:solidFill>
                  <a:schemeClr val="bg1"/>
                </a:solidFill>
              </a:rPr>
              <a:t>, ++, --, доступ к полю структуры, присваивание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Неявные преобразования, связанные с массивами, см. на следующем слайде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795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Простые сведения про преобразование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Неявное преобразование типа </a:t>
            </a:r>
          </a:p>
          <a:p>
            <a:pPr lvl="1"/>
            <a:r>
              <a:rPr lang="ru-RU" dirty="0"/>
              <a:t>Автоматически выполняется над операндами многих операций</a:t>
            </a:r>
          </a:p>
          <a:p>
            <a:pPr lvl="2"/>
            <a:r>
              <a:rPr lang="ru-RU" dirty="0"/>
              <a:t>Например, арифметических, сравнения, присваивания</a:t>
            </a:r>
          </a:p>
          <a:p>
            <a:endParaRPr lang="ru-RU" dirty="0"/>
          </a:p>
          <a:p>
            <a:r>
              <a:rPr lang="ru-RU" dirty="0"/>
              <a:t>Явное преобразование типа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Операция 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ru-RU" dirty="0">
                <a:solidFill>
                  <a:schemeClr val="bg1"/>
                </a:solidFill>
              </a:rPr>
              <a:t>преобразует свой операнд к типу </a:t>
            </a:r>
            <a:r>
              <a:rPr lang="en-US" dirty="0">
                <a:solidFill>
                  <a:schemeClr val="bg1"/>
                </a:solidFill>
              </a:rPr>
              <a:t>T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типы </a:t>
            </a:r>
            <a:r>
              <a:rPr lang="en-US" dirty="0">
                <a:solidFill>
                  <a:schemeClr val="bg1"/>
                </a:solidFill>
              </a:rPr>
              <a:t>T1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T2 </a:t>
            </a:r>
            <a:r>
              <a:rPr lang="ru-RU" dirty="0">
                <a:solidFill>
                  <a:schemeClr val="bg1"/>
                </a:solidFill>
              </a:rPr>
              <a:t>совместимы (хранятся в памяти одинаковым способом), то преобразование </a:t>
            </a:r>
            <a:r>
              <a:rPr lang="en-US" dirty="0">
                <a:solidFill>
                  <a:schemeClr val="bg1"/>
                </a:solidFill>
              </a:rPr>
              <a:t>T1 &lt;-&gt; T2 </a:t>
            </a:r>
            <a:r>
              <a:rPr lang="ru-RU" dirty="0">
                <a:solidFill>
                  <a:schemeClr val="bg1"/>
                </a:solidFill>
              </a:rPr>
              <a:t>сохраняет значение и представление значения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3908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Преобразование </a:t>
            </a:r>
            <a:r>
              <a:rPr lang="en-US" dirty="0"/>
              <a:t>l-value </a:t>
            </a:r>
            <a:r>
              <a:rPr lang="ru-RU" dirty="0"/>
              <a:t>в обычное значение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L-value – </a:t>
            </a:r>
            <a:r>
              <a:rPr lang="ru-RU" dirty="0"/>
              <a:t>это выражение, обозначающее значение в памяти</a:t>
            </a:r>
            <a:endParaRPr lang="en-US" dirty="0"/>
          </a:p>
          <a:p>
            <a:pPr lvl="1"/>
            <a:r>
              <a:rPr lang="ru-RU" dirty="0"/>
              <a:t>Имеет полный тип или неполный тип, отличный от </a:t>
            </a:r>
            <a:r>
              <a:rPr lang="en-US" dirty="0"/>
              <a:t>void</a:t>
            </a:r>
          </a:p>
          <a:p>
            <a:endParaRPr lang="ru-RU" dirty="0"/>
          </a:p>
          <a:p>
            <a:r>
              <a:rPr lang="ru-RU" dirty="0"/>
              <a:t>Операции с </a:t>
            </a:r>
            <a:r>
              <a:rPr lang="en-US" dirty="0"/>
              <a:t>l-value</a:t>
            </a:r>
            <a:r>
              <a:rPr lang="ru-RU" dirty="0"/>
              <a:t> неполного типа приводят к не определенному поведению</a:t>
            </a:r>
          </a:p>
          <a:p>
            <a:pPr lvl="1"/>
            <a:r>
              <a:rPr lang="ru-RU" dirty="0"/>
              <a:t>Обычно ошибка компиляции и предупреждение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Операции над </a:t>
            </a:r>
            <a:r>
              <a:rPr lang="en-US" dirty="0">
                <a:solidFill>
                  <a:schemeClr val="bg1"/>
                </a:solidFill>
              </a:rPr>
              <a:t>l-value</a:t>
            </a:r>
            <a:r>
              <a:rPr lang="ru-RU" dirty="0">
                <a:solidFill>
                  <a:schemeClr val="bg1"/>
                </a:solidFill>
              </a:rPr>
              <a:t> полного типа, не являющимся массивом,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неявно преобразуют </a:t>
            </a:r>
            <a:r>
              <a:rPr lang="en-US" dirty="0">
                <a:solidFill>
                  <a:schemeClr val="bg1"/>
                </a:solidFill>
              </a:rPr>
              <a:t>l-value </a:t>
            </a:r>
            <a:r>
              <a:rPr lang="ru-RU" dirty="0">
                <a:solidFill>
                  <a:schemeClr val="bg1"/>
                </a:solidFill>
              </a:rPr>
              <a:t>в обычное значение того же типа, кроме следующих операций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взятие адреса </a:t>
            </a:r>
            <a:r>
              <a:rPr lang="en-US" dirty="0">
                <a:solidFill>
                  <a:schemeClr val="bg1"/>
                </a:solidFill>
              </a:rPr>
              <a:t>&amp;</a:t>
            </a:r>
            <a:r>
              <a:rPr lang="ru-RU" dirty="0">
                <a:solidFill>
                  <a:schemeClr val="bg1"/>
                </a:solidFill>
              </a:rPr>
              <a:t>, ++, --, доступ к полю структуры, присваивание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Неявные преобразования, связанные с массивами, см. на следующем слайде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4120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Преобразование </a:t>
            </a:r>
            <a:r>
              <a:rPr lang="en-US" dirty="0"/>
              <a:t>l-value </a:t>
            </a:r>
            <a:r>
              <a:rPr lang="ru-RU" dirty="0"/>
              <a:t>в обычное значение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L-value – </a:t>
            </a:r>
            <a:r>
              <a:rPr lang="ru-RU" dirty="0"/>
              <a:t>это выражение, обозначающее значение в памяти</a:t>
            </a:r>
            <a:endParaRPr lang="en-US" dirty="0"/>
          </a:p>
          <a:p>
            <a:pPr lvl="1"/>
            <a:r>
              <a:rPr lang="ru-RU" dirty="0"/>
              <a:t>Имеет полный тип или неполный тип, отличный от </a:t>
            </a:r>
            <a:r>
              <a:rPr lang="en-US" dirty="0"/>
              <a:t>void</a:t>
            </a:r>
          </a:p>
          <a:p>
            <a:endParaRPr lang="ru-RU" dirty="0"/>
          </a:p>
          <a:p>
            <a:r>
              <a:rPr lang="ru-RU" dirty="0"/>
              <a:t>Операции с </a:t>
            </a:r>
            <a:r>
              <a:rPr lang="en-US" dirty="0"/>
              <a:t>l-value</a:t>
            </a:r>
            <a:r>
              <a:rPr lang="ru-RU" dirty="0"/>
              <a:t> неполного типа приводят к не определенному поведению</a:t>
            </a:r>
          </a:p>
          <a:p>
            <a:pPr lvl="1"/>
            <a:r>
              <a:rPr lang="ru-RU" dirty="0"/>
              <a:t>Обычно ошибка компиляции и предупреждение</a:t>
            </a:r>
          </a:p>
          <a:p>
            <a:endParaRPr lang="ru-RU" dirty="0"/>
          </a:p>
          <a:p>
            <a:r>
              <a:rPr lang="ru-RU" dirty="0"/>
              <a:t>Операции над </a:t>
            </a:r>
            <a:r>
              <a:rPr lang="en-US" dirty="0"/>
              <a:t>l-value</a:t>
            </a:r>
            <a:r>
              <a:rPr lang="ru-RU" dirty="0"/>
              <a:t> полного типа, не являющимся массивом,</a:t>
            </a:r>
            <a:r>
              <a:rPr lang="en-US" dirty="0"/>
              <a:t> </a:t>
            </a:r>
            <a:r>
              <a:rPr lang="ru-RU" dirty="0"/>
              <a:t>неявно преобразуют </a:t>
            </a:r>
            <a:r>
              <a:rPr lang="en-US" dirty="0"/>
              <a:t>l-value </a:t>
            </a:r>
            <a:r>
              <a:rPr lang="ru-RU" dirty="0"/>
              <a:t>в обычное значение того же типа, кроме следующих операций</a:t>
            </a:r>
          </a:p>
          <a:p>
            <a:pPr lvl="1"/>
            <a:r>
              <a:rPr lang="en-US" dirty="0" err="1"/>
              <a:t>sizeof</a:t>
            </a:r>
            <a:r>
              <a:rPr lang="en-US" dirty="0"/>
              <a:t>, </a:t>
            </a:r>
            <a:r>
              <a:rPr lang="ru-RU" dirty="0"/>
              <a:t>взятие адреса </a:t>
            </a:r>
            <a:r>
              <a:rPr lang="en-US" dirty="0"/>
              <a:t>&amp;</a:t>
            </a:r>
            <a:r>
              <a:rPr lang="ru-RU" dirty="0"/>
              <a:t>, ++, --, доступ к полю структуры, присваивание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Неявные преобразования, связанные с массивами, см. на следующем слайде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7475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Преобразование </a:t>
            </a:r>
            <a:r>
              <a:rPr lang="en-US" dirty="0"/>
              <a:t>l-value </a:t>
            </a:r>
            <a:r>
              <a:rPr lang="ru-RU" dirty="0"/>
              <a:t>в обычное значение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L-value – </a:t>
            </a:r>
            <a:r>
              <a:rPr lang="ru-RU" dirty="0"/>
              <a:t>это выражение, обозначающее значение в памяти</a:t>
            </a:r>
            <a:endParaRPr lang="en-US" dirty="0"/>
          </a:p>
          <a:p>
            <a:pPr lvl="1"/>
            <a:r>
              <a:rPr lang="ru-RU" dirty="0"/>
              <a:t>Имеет полный тип или неполный тип, отличный от </a:t>
            </a:r>
            <a:r>
              <a:rPr lang="en-US" dirty="0"/>
              <a:t>void</a:t>
            </a:r>
          </a:p>
          <a:p>
            <a:endParaRPr lang="ru-RU" dirty="0"/>
          </a:p>
          <a:p>
            <a:r>
              <a:rPr lang="ru-RU" dirty="0"/>
              <a:t>Операции с </a:t>
            </a:r>
            <a:r>
              <a:rPr lang="en-US" dirty="0"/>
              <a:t>l-value</a:t>
            </a:r>
            <a:r>
              <a:rPr lang="ru-RU" dirty="0"/>
              <a:t> неполного типа приводят к не определенному поведению</a:t>
            </a:r>
          </a:p>
          <a:p>
            <a:pPr lvl="1"/>
            <a:r>
              <a:rPr lang="ru-RU" dirty="0"/>
              <a:t>Обычно ошибка компиляции и предупреждение</a:t>
            </a:r>
          </a:p>
          <a:p>
            <a:endParaRPr lang="ru-RU" dirty="0"/>
          </a:p>
          <a:p>
            <a:r>
              <a:rPr lang="ru-RU" dirty="0"/>
              <a:t>Операции над </a:t>
            </a:r>
            <a:r>
              <a:rPr lang="en-US" dirty="0"/>
              <a:t>l-value</a:t>
            </a:r>
            <a:r>
              <a:rPr lang="ru-RU" dirty="0"/>
              <a:t> полного типа, не являющимся массивом,</a:t>
            </a:r>
            <a:r>
              <a:rPr lang="en-US" dirty="0"/>
              <a:t> </a:t>
            </a:r>
            <a:r>
              <a:rPr lang="ru-RU" dirty="0"/>
              <a:t>неявно преобразуют </a:t>
            </a:r>
            <a:r>
              <a:rPr lang="en-US" dirty="0"/>
              <a:t>l-value </a:t>
            </a:r>
            <a:r>
              <a:rPr lang="ru-RU" dirty="0"/>
              <a:t>в обычное значение того же типа, кроме следующих операций</a:t>
            </a:r>
          </a:p>
          <a:p>
            <a:pPr lvl="1"/>
            <a:r>
              <a:rPr lang="en-US" dirty="0" err="1"/>
              <a:t>sizeof</a:t>
            </a:r>
            <a:r>
              <a:rPr lang="en-US" dirty="0"/>
              <a:t>, </a:t>
            </a:r>
            <a:r>
              <a:rPr lang="ru-RU" dirty="0"/>
              <a:t>взятие адреса </a:t>
            </a:r>
            <a:r>
              <a:rPr lang="en-US" dirty="0"/>
              <a:t>&amp;</a:t>
            </a:r>
            <a:r>
              <a:rPr lang="ru-RU" dirty="0"/>
              <a:t>, ++, --, доступ к полю структуры, присваивание</a:t>
            </a:r>
          </a:p>
          <a:p>
            <a:endParaRPr lang="ru-RU" dirty="0"/>
          </a:p>
          <a:p>
            <a:r>
              <a:rPr lang="ru-RU" dirty="0"/>
              <a:t>Неявные преобразования, связанные с массивами, см. на следующем слайде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8212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Неявное преобразование массива в указатель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Кроме случаев, перечисленных ниже, массив типа Т неявно преобразуется в указатель типа </a:t>
            </a:r>
            <a:r>
              <a:rPr lang="en-US" dirty="0">
                <a:solidFill>
                  <a:schemeClr val="bg1"/>
                </a:solidFill>
              </a:rPr>
              <a:t>T* </a:t>
            </a:r>
            <a:r>
              <a:rPr lang="ru-RU" dirty="0">
                <a:solidFill>
                  <a:schemeClr val="bg1"/>
                </a:solidFill>
              </a:rPr>
              <a:t>на свой нулевой элемент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Этот указатель не является </a:t>
            </a:r>
            <a:r>
              <a:rPr lang="en-US" dirty="0">
                <a:solidFill>
                  <a:schemeClr val="bg1"/>
                </a:solidFill>
              </a:rPr>
              <a:t>l-value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Это преобразование называется генерация указателя (</a:t>
            </a:r>
            <a:r>
              <a:rPr lang="en-US" dirty="0">
                <a:solidFill>
                  <a:schemeClr val="bg1"/>
                </a:solidFill>
              </a:rPr>
              <a:t>pointer generation</a:t>
            </a:r>
            <a:r>
              <a:rPr lang="ru-RU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Генерация указателя не выполняется, если массив является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Операндом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ru-RU" dirty="0">
                <a:solidFill>
                  <a:schemeClr val="bg1"/>
                </a:solidFill>
              </a:rPr>
              <a:t> или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Операндом унарного </a:t>
            </a:r>
            <a:r>
              <a:rPr lang="en-US" dirty="0">
                <a:solidFill>
                  <a:schemeClr val="bg1"/>
                </a:solidFill>
              </a:rPr>
              <a:t>&amp;</a:t>
            </a:r>
            <a:r>
              <a:rPr lang="ru-RU" dirty="0">
                <a:solidFill>
                  <a:schemeClr val="bg1"/>
                </a:solidFill>
              </a:rPr>
              <a:t> или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Строковым литералом, инициализирующим массив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2113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Неявное преобразование массива в указатель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Кроме случаев, перечисленных ниже, массив типа Т неявно преобразуется в указатель типа </a:t>
            </a:r>
            <a:r>
              <a:rPr lang="en-US" dirty="0"/>
              <a:t>T* </a:t>
            </a:r>
            <a:r>
              <a:rPr lang="ru-RU" dirty="0"/>
              <a:t>на свой нулевой элемент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Этот указатель не является </a:t>
            </a:r>
            <a:r>
              <a:rPr lang="en-US" dirty="0">
                <a:solidFill>
                  <a:schemeClr val="bg1"/>
                </a:solidFill>
              </a:rPr>
              <a:t>l-value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Это преобразование называется генерация указателя (</a:t>
            </a:r>
            <a:r>
              <a:rPr lang="en-US" dirty="0">
                <a:solidFill>
                  <a:schemeClr val="bg1"/>
                </a:solidFill>
              </a:rPr>
              <a:t>pointer generation</a:t>
            </a:r>
            <a:r>
              <a:rPr lang="ru-RU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Генерация указателя не выполняется, если массив является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Операндом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ru-RU" dirty="0">
                <a:solidFill>
                  <a:schemeClr val="bg1"/>
                </a:solidFill>
              </a:rPr>
              <a:t> или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Операндом унарного </a:t>
            </a:r>
            <a:r>
              <a:rPr lang="en-US" dirty="0">
                <a:solidFill>
                  <a:schemeClr val="bg1"/>
                </a:solidFill>
              </a:rPr>
              <a:t>&amp;</a:t>
            </a:r>
            <a:r>
              <a:rPr lang="ru-RU" dirty="0">
                <a:solidFill>
                  <a:schemeClr val="bg1"/>
                </a:solidFill>
              </a:rPr>
              <a:t> или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Строковым литералом, инициализирующим массив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550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Неявное преобразование массива в указатель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Кроме случаев, перечисленных ниже, массив типа Т неявно преобразуется в указатель типа </a:t>
            </a:r>
            <a:r>
              <a:rPr lang="en-US" dirty="0"/>
              <a:t>T* </a:t>
            </a:r>
            <a:r>
              <a:rPr lang="ru-RU" dirty="0"/>
              <a:t>на свой нулевой элемент</a:t>
            </a:r>
          </a:p>
          <a:p>
            <a:pPr lvl="1"/>
            <a:r>
              <a:rPr lang="ru-RU" dirty="0"/>
              <a:t>Этот указатель не является </a:t>
            </a:r>
            <a:r>
              <a:rPr lang="en-US" dirty="0"/>
              <a:t>l-value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Это преобразование называется генерация указателя (</a:t>
            </a:r>
            <a:r>
              <a:rPr lang="en-US" dirty="0">
                <a:solidFill>
                  <a:schemeClr val="bg1"/>
                </a:solidFill>
              </a:rPr>
              <a:t>pointer generation</a:t>
            </a:r>
            <a:r>
              <a:rPr lang="ru-RU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Генерация указателя не выполняется, если массив является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Операндом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ru-RU" dirty="0">
                <a:solidFill>
                  <a:schemeClr val="bg1"/>
                </a:solidFill>
              </a:rPr>
              <a:t> или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Операндом унарного </a:t>
            </a:r>
            <a:r>
              <a:rPr lang="en-US" dirty="0">
                <a:solidFill>
                  <a:schemeClr val="bg1"/>
                </a:solidFill>
              </a:rPr>
              <a:t>&amp;</a:t>
            </a:r>
            <a:r>
              <a:rPr lang="ru-RU" dirty="0">
                <a:solidFill>
                  <a:schemeClr val="bg1"/>
                </a:solidFill>
              </a:rPr>
              <a:t> или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Строковым литералом, инициализирующим массив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686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Неявное преобразование массива в указатель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Кроме случаев, перечисленных ниже, массив типа Т неявно преобразуется в указатель типа </a:t>
            </a:r>
            <a:r>
              <a:rPr lang="en-US" dirty="0"/>
              <a:t>T* </a:t>
            </a:r>
            <a:r>
              <a:rPr lang="ru-RU" dirty="0"/>
              <a:t>на свой нулевой элемент</a:t>
            </a:r>
          </a:p>
          <a:p>
            <a:pPr lvl="1"/>
            <a:r>
              <a:rPr lang="ru-RU" dirty="0"/>
              <a:t>Этот указатель не является </a:t>
            </a:r>
            <a:r>
              <a:rPr lang="en-US" dirty="0"/>
              <a:t>l-value</a:t>
            </a:r>
            <a:endParaRPr lang="ru-RU" dirty="0"/>
          </a:p>
          <a:p>
            <a:pPr lvl="1"/>
            <a:r>
              <a:rPr lang="ru-RU" dirty="0"/>
              <a:t>Это преобразование называется генерация указателя (</a:t>
            </a:r>
            <a:r>
              <a:rPr lang="en-US" dirty="0"/>
              <a:t>pointer generation</a:t>
            </a:r>
            <a:r>
              <a:rPr lang="ru-RU" dirty="0"/>
              <a:t>)</a:t>
            </a:r>
            <a:endParaRPr lang="en-US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Генерация указателя не выполняется, если массив является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Операндом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ru-RU" dirty="0">
                <a:solidFill>
                  <a:schemeClr val="bg1"/>
                </a:solidFill>
              </a:rPr>
              <a:t> или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Операндом унарного </a:t>
            </a:r>
            <a:r>
              <a:rPr lang="en-US" dirty="0">
                <a:solidFill>
                  <a:schemeClr val="bg1"/>
                </a:solidFill>
              </a:rPr>
              <a:t>&amp;</a:t>
            </a:r>
            <a:r>
              <a:rPr lang="ru-RU" dirty="0">
                <a:solidFill>
                  <a:schemeClr val="bg1"/>
                </a:solidFill>
              </a:rPr>
              <a:t> или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Строковым литералом, инициализирующим массив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3226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Неявное преобразование массива в указатель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Кроме случаев, перечисленных ниже, массив типа Т неявно преобразуется в указатель типа </a:t>
            </a:r>
            <a:r>
              <a:rPr lang="en-US" dirty="0"/>
              <a:t>T* </a:t>
            </a:r>
            <a:r>
              <a:rPr lang="ru-RU" dirty="0"/>
              <a:t>на свой нулевой элемент</a:t>
            </a:r>
          </a:p>
          <a:p>
            <a:pPr lvl="1"/>
            <a:r>
              <a:rPr lang="ru-RU" dirty="0"/>
              <a:t>Этот указатель не является </a:t>
            </a:r>
            <a:r>
              <a:rPr lang="en-US" dirty="0"/>
              <a:t>l-value</a:t>
            </a:r>
            <a:endParaRPr lang="ru-RU" dirty="0"/>
          </a:p>
          <a:p>
            <a:pPr lvl="1"/>
            <a:r>
              <a:rPr lang="ru-RU" dirty="0"/>
              <a:t>Это преобразование называется генерация указателя (</a:t>
            </a:r>
            <a:r>
              <a:rPr lang="en-US" dirty="0"/>
              <a:t>pointer generation</a:t>
            </a:r>
            <a:r>
              <a:rPr lang="ru-RU" dirty="0"/>
              <a:t>)</a:t>
            </a:r>
            <a:endParaRPr lang="en-US" dirty="0"/>
          </a:p>
          <a:p>
            <a:endParaRPr lang="ru-RU" dirty="0"/>
          </a:p>
          <a:p>
            <a:r>
              <a:rPr lang="ru-RU" dirty="0"/>
              <a:t>Генерация указателя не выполняется, если массив является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Операндом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ru-RU" dirty="0">
                <a:solidFill>
                  <a:schemeClr val="bg1"/>
                </a:solidFill>
              </a:rPr>
              <a:t> или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Операндом унарного </a:t>
            </a:r>
            <a:r>
              <a:rPr lang="en-US" dirty="0">
                <a:solidFill>
                  <a:schemeClr val="bg1"/>
                </a:solidFill>
              </a:rPr>
              <a:t>&amp;</a:t>
            </a:r>
            <a:r>
              <a:rPr lang="ru-RU" dirty="0">
                <a:solidFill>
                  <a:schemeClr val="bg1"/>
                </a:solidFill>
              </a:rPr>
              <a:t> или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Строковым литералом, инициализирующим массив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4654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Неявное преобразование массива в указатель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Кроме случаев, перечисленных ниже, массив типа Т неявно преобразуется в указатель типа </a:t>
            </a:r>
            <a:r>
              <a:rPr lang="en-US" dirty="0"/>
              <a:t>T* </a:t>
            </a:r>
            <a:r>
              <a:rPr lang="ru-RU" dirty="0"/>
              <a:t>на свой нулевой элемент</a:t>
            </a:r>
          </a:p>
          <a:p>
            <a:pPr lvl="1"/>
            <a:r>
              <a:rPr lang="ru-RU" dirty="0"/>
              <a:t>Этот указатель не является </a:t>
            </a:r>
            <a:r>
              <a:rPr lang="en-US" dirty="0"/>
              <a:t>l-value</a:t>
            </a:r>
            <a:endParaRPr lang="ru-RU" dirty="0"/>
          </a:p>
          <a:p>
            <a:pPr lvl="1"/>
            <a:r>
              <a:rPr lang="ru-RU" dirty="0"/>
              <a:t>Это преобразование называется генерация указателя (</a:t>
            </a:r>
            <a:r>
              <a:rPr lang="en-US" dirty="0"/>
              <a:t>pointer generation</a:t>
            </a:r>
            <a:r>
              <a:rPr lang="ru-RU" dirty="0"/>
              <a:t>)</a:t>
            </a:r>
            <a:endParaRPr lang="en-US" dirty="0"/>
          </a:p>
          <a:p>
            <a:endParaRPr lang="ru-RU" dirty="0"/>
          </a:p>
          <a:p>
            <a:r>
              <a:rPr lang="ru-RU" dirty="0"/>
              <a:t>Генерация указателя не выполняется, если массив является</a:t>
            </a:r>
          </a:p>
          <a:p>
            <a:pPr lvl="1"/>
            <a:r>
              <a:rPr lang="ru-RU" dirty="0"/>
              <a:t>Операндом </a:t>
            </a:r>
            <a:r>
              <a:rPr lang="en-US" dirty="0" err="1"/>
              <a:t>sizeof</a:t>
            </a:r>
            <a:r>
              <a:rPr lang="ru-RU" dirty="0"/>
              <a:t> или</a:t>
            </a:r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Операндом унарного </a:t>
            </a:r>
            <a:r>
              <a:rPr lang="en-US" dirty="0">
                <a:solidFill>
                  <a:schemeClr val="bg1"/>
                </a:solidFill>
              </a:rPr>
              <a:t>&amp;</a:t>
            </a:r>
            <a:r>
              <a:rPr lang="ru-RU" dirty="0">
                <a:solidFill>
                  <a:schemeClr val="bg1"/>
                </a:solidFill>
              </a:rPr>
              <a:t> или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Строковым литералом, инициализирующим массив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9793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Неявное преобразование массива в указатель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Кроме случаев, перечисленных ниже, массив типа Т неявно преобразуется в указатель типа </a:t>
            </a:r>
            <a:r>
              <a:rPr lang="en-US" dirty="0"/>
              <a:t>T* </a:t>
            </a:r>
            <a:r>
              <a:rPr lang="ru-RU" dirty="0"/>
              <a:t>на свой нулевой элемент</a:t>
            </a:r>
          </a:p>
          <a:p>
            <a:pPr lvl="1"/>
            <a:r>
              <a:rPr lang="ru-RU" dirty="0"/>
              <a:t>Этот указатель не является </a:t>
            </a:r>
            <a:r>
              <a:rPr lang="en-US" dirty="0"/>
              <a:t>l-value</a:t>
            </a:r>
            <a:endParaRPr lang="ru-RU" dirty="0"/>
          </a:p>
          <a:p>
            <a:pPr lvl="1"/>
            <a:r>
              <a:rPr lang="ru-RU" dirty="0"/>
              <a:t>Это преобразование называется генерация указателя (</a:t>
            </a:r>
            <a:r>
              <a:rPr lang="en-US" dirty="0"/>
              <a:t>pointer generation</a:t>
            </a:r>
            <a:r>
              <a:rPr lang="ru-RU" dirty="0"/>
              <a:t>)</a:t>
            </a:r>
            <a:endParaRPr lang="en-US" dirty="0"/>
          </a:p>
          <a:p>
            <a:endParaRPr lang="ru-RU" dirty="0"/>
          </a:p>
          <a:p>
            <a:r>
              <a:rPr lang="ru-RU" dirty="0"/>
              <a:t>Генерация указателя не выполняется, если массив является</a:t>
            </a:r>
          </a:p>
          <a:p>
            <a:pPr lvl="1"/>
            <a:r>
              <a:rPr lang="ru-RU" dirty="0"/>
              <a:t>Операндом </a:t>
            </a:r>
            <a:r>
              <a:rPr lang="en-US" dirty="0" err="1"/>
              <a:t>sizeof</a:t>
            </a:r>
            <a:r>
              <a:rPr lang="ru-RU" dirty="0"/>
              <a:t> или</a:t>
            </a:r>
            <a:endParaRPr lang="en-US" dirty="0"/>
          </a:p>
          <a:p>
            <a:pPr lvl="1"/>
            <a:r>
              <a:rPr lang="ru-RU" dirty="0"/>
              <a:t>Операндом унарного </a:t>
            </a:r>
            <a:r>
              <a:rPr lang="en-US" dirty="0"/>
              <a:t>&amp;</a:t>
            </a:r>
            <a:r>
              <a:rPr lang="ru-RU" dirty="0"/>
              <a:t> или</a:t>
            </a:r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Строковым литералом, инициализирующим массив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79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Простые сведения про преобразование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Неявное преобразование типа </a:t>
            </a:r>
          </a:p>
          <a:p>
            <a:pPr lvl="1"/>
            <a:r>
              <a:rPr lang="ru-RU" dirty="0"/>
              <a:t>Автоматически выполняется над операндами многих операций</a:t>
            </a:r>
          </a:p>
          <a:p>
            <a:pPr lvl="2"/>
            <a:r>
              <a:rPr lang="ru-RU" dirty="0"/>
              <a:t>Например, арифметических, сравнения, присваивания</a:t>
            </a:r>
          </a:p>
          <a:p>
            <a:endParaRPr lang="ru-RU" dirty="0"/>
          </a:p>
          <a:p>
            <a:r>
              <a:rPr lang="ru-RU" dirty="0"/>
              <a:t>Явное преобразование типа</a:t>
            </a:r>
          </a:p>
          <a:p>
            <a:pPr lvl="1"/>
            <a:r>
              <a:rPr lang="ru-RU" dirty="0"/>
              <a:t>Операция </a:t>
            </a:r>
            <a:r>
              <a:rPr lang="en-US" dirty="0"/>
              <a:t>(T) </a:t>
            </a:r>
            <a:r>
              <a:rPr lang="ru-RU" dirty="0"/>
              <a:t>преобразует свой операнд к типу </a:t>
            </a:r>
            <a:r>
              <a:rPr lang="en-US" dirty="0"/>
              <a:t>T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Если типы </a:t>
            </a:r>
            <a:r>
              <a:rPr lang="en-US" dirty="0">
                <a:solidFill>
                  <a:schemeClr val="bg1"/>
                </a:solidFill>
              </a:rPr>
              <a:t>T1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T2 </a:t>
            </a:r>
            <a:r>
              <a:rPr lang="ru-RU" dirty="0">
                <a:solidFill>
                  <a:schemeClr val="bg1"/>
                </a:solidFill>
              </a:rPr>
              <a:t>совместимы (хранятся в памяти одинаковым способом), то преобразование </a:t>
            </a:r>
            <a:r>
              <a:rPr lang="en-US" dirty="0">
                <a:solidFill>
                  <a:schemeClr val="bg1"/>
                </a:solidFill>
              </a:rPr>
              <a:t>T1 &lt;-&gt; T2 </a:t>
            </a:r>
            <a:r>
              <a:rPr lang="ru-RU" dirty="0">
                <a:solidFill>
                  <a:schemeClr val="bg1"/>
                </a:solidFill>
              </a:rPr>
              <a:t>сохраняет значение и представление значения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593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Неявное преобразование массива в указатель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Кроме случаев, перечисленных ниже, массив типа Т неявно преобразуется в указатель типа </a:t>
            </a:r>
            <a:r>
              <a:rPr lang="en-US" dirty="0"/>
              <a:t>T* </a:t>
            </a:r>
            <a:r>
              <a:rPr lang="ru-RU" dirty="0"/>
              <a:t>на свой нулевой элемент</a:t>
            </a:r>
          </a:p>
          <a:p>
            <a:pPr lvl="1"/>
            <a:r>
              <a:rPr lang="ru-RU" dirty="0"/>
              <a:t>Этот указатель не является </a:t>
            </a:r>
            <a:r>
              <a:rPr lang="en-US" dirty="0"/>
              <a:t>l-value</a:t>
            </a:r>
            <a:endParaRPr lang="ru-RU" dirty="0"/>
          </a:p>
          <a:p>
            <a:pPr lvl="1"/>
            <a:r>
              <a:rPr lang="ru-RU" dirty="0"/>
              <a:t>Это преобразование называется генерация указателя (</a:t>
            </a:r>
            <a:r>
              <a:rPr lang="en-US" dirty="0"/>
              <a:t>pointer generation</a:t>
            </a:r>
            <a:r>
              <a:rPr lang="ru-RU" dirty="0"/>
              <a:t>)</a:t>
            </a:r>
            <a:endParaRPr lang="en-US" dirty="0"/>
          </a:p>
          <a:p>
            <a:endParaRPr lang="ru-RU" dirty="0"/>
          </a:p>
          <a:p>
            <a:r>
              <a:rPr lang="ru-RU" dirty="0"/>
              <a:t>Генерация указателя не выполняется, если массив является</a:t>
            </a:r>
          </a:p>
          <a:p>
            <a:pPr lvl="1"/>
            <a:r>
              <a:rPr lang="ru-RU" dirty="0"/>
              <a:t>Операндом </a:t>
            </a:r>
            <a:r>
              <a:rPr lang="en-US" dirty="0" err="1"/>
              <a:t>sizeof</a:t>
            </a:r>
            <a:r>
              <a:rPr lang="ru-RU" dirty="0"/>
              <a:t> или</a:t>
            </a:r>
            <a:endParaRPr lang="en-US" dirty="0"/>
          </a:p>
          <a:p>
            <a:pPr lvl="1"/>
            <a:r>
              <a:rPr lang="ru-RU" dirty="0"/>
              <a:t>Операндом унарного </a:t>
            </a:r>
            <a:r>
              <a:rPr lang="en-US" dirty="0"/>
              <a:t>&amp;</a:t>
            </a:r>
            <a:r>
              <a:rPr lang="ru-RU" dirty="0"/>
              <a:t> или</a:t>
            </a:r>
            <a:endParaRPr lang="en-US" dirty="0"/>
          </a:p>
          <a:p>
            <a:pPr lvl="1"/>
            <a:r>
              <a:rPr lang="ru-RU" dirty="0"/>
              <a:t>Строковым литералом, инициализирующим массив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6740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[</a:t>
            </a:r>
            <a:r>
              <a:rPr lang="ru-RU" dirty="0"/>
              <a:t>не</a:t>
            </a:r>
            <a:r>
              <a:rPr lang="en-US" dirty="0"/>
              <a:t>]</a:t>
            </a:r>
            <a:r>
              <a:rPr lang="ru-RU" dirty="0"/>
              <a:t>генерации указателя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 a[10] = {0};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// 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(a) == 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) * 10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// тип &amp;a -- 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 (*)[10] 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//     (указатель на массив из 10 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// с точностью до типа верно 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//     &amp;a + 1 == a + 10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6506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[</a:t>
            </a:r>
            <a:r>
              <a:rPr lang="ru-RU" dirty="0"/>
              <a:t>не</a:t>
            </a:r>
            <a:r>
              <a:rPr lang="en-US" dirty="0"/>
              <a:t>]</a:t>
            </a:r>
            <a:r>
              <a:rPr lang="ru-RU" dirty="0"/>
              <a:t>генерации указателя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ru-RU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ru-RU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] = {</a:t>
            </a:r>
            <a:r>
              <a:rPr lang="ru-RU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// </a:t>
            </a:r>
            <a:r>
              <a:rPr lang="ru-RU" dirty="0" err="1">
                <a:latin typeface="Consolas" panose="020B0609020204030204" pitchFamily="49" charset="0"/>
              </a:rPr>
              <a:t>sizeof</a:t>
            </a:r>
            <a:r>
              <a:rPr lang="ru-RU" dirty="0">
                <a:latin typeface="Consolas" panose="020B0609020204030204" pitchFamily="49" charset="0"/>
              </a:rPr>
              <a:t>(a) == </a:t>
            </a:r>
            <a:r>
              <a:rPr lang="ru-RU" dirty="0" err="1">
                <a:latin typeface="Consolas" panose="020B0609020204030204" pitchFamily="49" charset="0"/>
              </a:rPr>
              <a:t>sizeof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int</a:t>
            </a:r>
            <a:r>
              <a:rPr lang="ru-RU" dirty="0">
                <a:latin typeface="Consolas" panose="020B0609020204030204" pitchFamily="49" charset="0"/>
              </a:rPr>
              <a:t>) * 10</a:t>
            </a: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// тип &amp;a -- </a:t>
            </a:r>
            <a:r>
              <a:rPr lang="ru-RU" dirty="0" err="1">
                <a:latin typeface="Consolas" panose="020B0609020204030204" pitchFamily="49" charset="0"/>
              </a:rPr>
              <a:t>int</a:t>
            </a:r>
            <a:r>
              <a:rPr lang="ru-RU" dirty="0">
                <a:latin typeface="Consolas" panose="020B0609020204030204" pitchFamily="49" charset="0"/>
              </a:rPr>
              <a:t> (*)[10] </a:t>
            </a: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//     (указатель на массив из 10 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// с точностью до типа верно </a:t>
            </a: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//     &amp;a + 1 == a + 10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5908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[</a:t>
            </a:r>
            <a:r>
              <a:rPr lang="ru-RU" dirty="0"/>
              <a:t>не</a:t>
            </a:r>
            <a:r>
              <a:rPr lang="en-US" dirty="0"/>
              <a:t>]</a:t>
            </a:r>
            <a:r>
              <a:rPr lang="ru-RU" dirty="0"/>
              <a:t>генерации указателя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ru-RU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ru-RU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] = {</a:t>
            </a:r>
            <a:r>
              <a:rPr lang="ru-RU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dirty="0" err="1">
                <a:solidFill>
                  <a:srgbClr val="6A9955"/>
                </a:solidFill>
                <a:latin typeface="Consolas" panose="020B0609020204030204" pitchFamily="49" charset="0"/>
              </a:rPr>
              <a:t>sizeof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(a) == </a:t>
            </a:r>
            <a:r>
              <a:rPr lang="ru-RU" dirty="0" err="1">
                <a:solidFill>
                  <a:srgbClr val="6A9955"/>
                </a:solidFill>
                <a:latin typeface="Consolas" panose="020B0609020204030204" pitchFamily="49" charset="0"/>
              </a:rPr>
              <a:t>sizeof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) * 10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// тип &amp;a -- </a:t>
            </a:r>
            <a:r>
              <a:rPr lang="ru-RU" dirty="0" err="1">
                <a:latin typeface="Consolas" panose="020B0609020204030204" pitchFamily="49" charset="0"/>
              </a:rPr>
              <a:t>int</a:t>
            </a:r>
            <a:r>
              <a:rPr lang="ru-RU" dirty="0">
                <a:latin typeface="Consolas" panose="020B0609020204030204" pitchFamily="49" charset="0"/>
              </a:rPr>
              <a:t> (*)[10] </a:t>
            </a: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//     (указатель на массив из 10 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// с точностью до типа верно </a:t>
            </a: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//     &amp;a + 1 == a + 10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7195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[</a:t>
            </a:r>
            <a:r>
              <a:rPr lang="ru-RU" dirty="0"/>
              <a:t>не</a:t>
            </a:r>
            <a:r>
              <a:rPr lang="en-US" dirty="0"/>
              <a:t>]</a:t>
            </a:r>
            <a:r>
              <a:rPr lang="ru-RU" dirty="0"/>
              <a:t>генерации указателя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ru-RU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ru-RU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] = {</a:t>
            </a:r>
            <a:r>
              <a:rPr lang="ru-RU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dirty="0" err="1">
                <a:solidFill>
                  <a:srgbClr val="6A9955"/>
                </a:solidFill>
                <a:latin typeface="Consolas" panose="020B0609020204030204" pitchFamily="49" charset="0"/>
              </a:rPr>
              <a:t>sizeof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(a) == </a:t>
            </a:r>
            <a:r>
              <a:rPr lang="ru-RU" dirty="0" err="1">
                <a:solidFill>
                  <a:srgbClr val="6A9955"/>
                </a:solidFill>
                <a:latin typeface="Consolas" panose="020B0609020204030204" pitchFamily="49" charset="0"/>
              </a:rPr>
              <a:t>sizeof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) * 10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 тип &amp;a -- </a:t>
            </a:r>
            <a:r>
              <a:rPr lang="ru-RU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 (*)[10] </a:t>
            </a: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    (указатель на массив из 10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// с точностью до типа верно </a:t>
            </a: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//     &amp;a + 1 == a + 10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1869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[</a:t>
            </a:r>
            <a:r>
              <a:rPr lang="ru-RU" dirty="0"/>
              <a:t>не</a:t>
            </a:r>
            <a:r>
              <a:rPr lang="en-US" dirty="0"/>
              <a:t>]</a:t>
            </a:r>
            <a:r>
              <a:rPr lang="ru-RU" dirty="0"/>
              <a:t>генерации указателя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ru-RU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ru-RU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] = {</a:t>
            </a:r>
            <a:r>
              <a:rPr lang="ru-RU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dirty="0" err="1">
                <a:solidFill>
                  <a:srgbClr val="6A9955"/>
                </a:solidFill>
                <a:latin typeface="Consolas" panose="020B0609020204030204" pitchFamily="49" charset="0"/>
              </a:rPr>
              <a:t>sizeof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(a) == </a:t>
            </a:r>
            <a:r>
              <a:rPr lang="ru-RU" dirty="0" err="1">
                <a:solidFill>
                  <a:srgbClr val="6A9955"/>
                </a:solidFill>
                <a:latin typeface="Consolas" panose="020B0609020204030204" pitchFamily="49" charset="0"/>
              </a:rPr>
              <a:t>sizeof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) * 10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 тип &amp;a -- </a:t>
            </a:r>
            <a:r>
              <a:rPr lang="ru-RU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 (*)[10] </a:t>
            </a: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    (указатель на массив из 10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 с точностью до типа верно </a:t>
            </a: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    &amp;a + 1 == a + 10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8594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Неявное преобразование функциональных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Кроме случаев, перечисленных ниже, тип «функция, возвращающая Т», преобразуется к типу «указатель на функцию, возвращающую Т»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Преобразование в указатель на функцию не выполняется для выражения, являющегося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Операндом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Операнду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ru-RU" dirty="0">
                <a:solidFill>
                  <a:schemeClr val="bg1"/>
                </a:solidFill>
              </a:rPr>
              <a:t> запрещено иметь функциональный тип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Операндом унарного </a:t>
            </a:r>
            <a:r>
              <a:rPr lang="en-US" dirty="0">
                <a:solidFill>
                  <a:schemeClr val="bg1"/>
                </a:solidFill>
              </a:rPr>
              <a:t>&amp;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6856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Неявное преобразование функциональных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Кроме случаев, перечисленных ниже, тип «функция», преобразуется к типу «указатель на функцию»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Преобразование в указатель на функцию не выполняется для выражения, являющегося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Операндом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Операнду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ru-RU" dirty="0">
                <a:solidFill>
                  <a:schemeClr val="bg1"/>
                </a:solidFill>
              </a:rPr>
              <a:t> запрещено иметь функциональный тип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Операндом унарного </a:t>
            </a:r>
            <a:r>
              <a:rPr lang="en-US" dirty="0">
                <a:solidFill>
                  <a:schemeClr val="bg1"/>
                </a:solidFill>
              </a:rPr>
              <a:t>&amp;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0829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Неявное преобразование функциональных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Кроме случаев, перечисленных ниже, тип «функция», преобразуется к типу «указатель на функцию»</a:t>
            </a:r>
          </a:p>
          <a:p>
            <a:endParaRPr lang="ru-RU" dirty="0"/>
          </a:p>
          <a:p>
            <a:r>
              <a:rPr lang="ru-RU" dirty="0"/>
              <a:t>Преобразование в указатель на функцию не выполняется для выражения, являющегося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Операндом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Операнду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ru-RU" dirty="0">
                <a:solidFill>
                  <a:schemeClr val="bg1"/>
                </a:solidFill>
              </a:rPr>
              <a:t> запрещено иметь функциональный тип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Операндом унарного </a:t>
            </a:r>
            <a:r>
              <a:rPr lang="en-US" dirty="0">
                <a:solidFill>
                  <a:schemeClr val="bg1"/>
                </a:solidFill>
              </a:rPr>
              <a:t>&amp;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055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Неявное преобразование функциональных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Кроме случаев, перечисленных ниже, тип «функция», преобразуется к типу «указатель на функцию»</a:t>
            </a:r>
          </a:p>
          <a:p>
            <a:endParaRPr lang="ru-RU" dirty="0"/>
          </a:p>
          <a:p>
            <a:r>
              <a:rPr lang="ru-RU" dirty="0"/>
              <a:t>Преобразование в указатель на функцию не выполняется для выражения, являющегося</a:t>
            </a:r>
          </a:p>
          <a:p>
            <a:pPr lvl="1"/>
            <a:r>
              <a:rPr lang="ru-RU" dirty="0"/>
              <a:t>Операндом </a:t>
            </a:r>
            <a:r>
              <a:rPr lang="en-US" dirty="0" err="1"/>
              <a:t>sizeof</a:t>
            </a:r>
            <a:endParaRPr lang="ru-RU" dirty="0"/>
          </a:p>
          <a:p>
            <a:pPr lvl="2"/>
            <a:r>
              <a:rPr lang="ru-RU" dirty="0"/>
              <a:t>Операнду </a:t>
            </a:r>
            <a:r>
              <a:rPr lang="en-US" dirty="0" err="1"/>
              <a:t>sizeof</a:t>
            </a:r>
            <a:r>
              <a:rPr lang="ru-RU" dirty="0"/>
              <a:t> запрещено иметь функциональный тип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Операндом унарного </a:t>
            </a:r>
            <a:r>
              <a:rPr lang="en-US" dirty="0">
                <a:solidFill>
                  <a:schemeClr val="bg1"/>
                </a:solidFill>
              </a:rPr>
              <a:t>&amp;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526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Простые сведения про преобразование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Неявное преобразование типа </a:t>
            </a:r>
          </a:p>
          <a:p>
            <a:pPr lvl="1"/>
            <a:r>
              <a:rPr lang="ru-RU" dirty="0"/>
              <a:t>Автоматически выполняется над операндами многих операций</a:t>
            </a:r>
          </a:p>
          <a:p>
            <a:pPr lvl="2"/>
            <a:r>
              <a:rPr lang="ru-RU" dirty="0"/>
              <a:t>Например, арифметических, сравнения, присваивания</a:t>
            </a:r>
          </a:p>
          <a:p>
            <a:endParaRPr lang="ru-RU" dirty="0"/>
          </a:p>
          <a:p>
            <a:r>
              <a:rPr lang="ru-RU" dirty="0"/>
              <a:t>Явное преобразование типа</a:t>
            </a:r>
          </a:p>
          <a:p>
            <a:pPr lvl="1"/>
            <a:r>
              <a:rPr lang="ru-RU" dirty="0"/>
              <a:t>Операция </a:t>
            </a:r>
            <a:r>
              <a:rPr lang="en-US" dirty="0"/>
              <a:t>(T) </a:t>
            </a:r>
            <a:r>
              <a:rPr lang="ru-RU" dirty="0"/>
              <a:t>преобразует свой операнд к типу </a:t>
            </a:r>
            <a:r>
              <a:rPr lang="en-US" dirty="0"/>
              <a:t>T</a:t>
            </a:r>
            <a:endParaRPr lang="ru-RU" dirty="0"/>
          </a:p>
          <a:p>
            <a:endParaRPr lang="ru-RU" dirty="0"/>
          </a:p>
          <a:p>
            <a:r>
              <a:rPr lang="ru-RU" dirty="0"/>
              <a:t>Если типы </a:t>
            </a:r>
            <a:r>
              <a:rPr lang="en-US" dirty="0"/>
              <a:t>T1 </a:t>
            </a:r>
            <a:r>
              <a:rPr lang="ru-RU" dirty="0"/>
              <a:t>и </a:t>
            </a:r>
            <a:r>
              <a:rPr lang="en-US" dirty="0"/>
              <a:t>T2 </a:t>
            </a:r>
            <a:r>
              <a:rPr lang="ru-RU" dirty="0"/>
              <a:t>хранятся в памяти одинаковым способом</a:t>
            </a:r>
            <a:r>
              <a:rPr lang="en-US" dirty="0"/>
              <a:t> </a:t>
            </a:r>
            <a:r>
              <a:rPr lang="ru-RU" dirty="0"/>
              <a:t>(совместимы), то преобразования </a:t>
            </a:r>
            <a:r>
              <a:rPr lang="en-US" dirty="0"/>
              <a:t>T1 -&gt; T2 </a:t>
            </a:r>
            <a:r>
              <a:rPr lang="ru-RU" dirty="0"/>
              <a:t>и </a:t>
            </a:r>
            <a:r>
              <a:rPr lang="en-US" dirty="0"/>
              <a:t>T2 -&gt; T1 </a:t>
            </a:r>
            <a:r>
              <a:rPr lang="ru-RU" dirty="0"/>
              <a:t>сохраняют значение и представление значения</a:t>
            </a:r>
            <a:endParaRPr lang="en-US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716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Неявное преобразование функциональных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Кроме случаев, перечисленных ниже, тип «функция», преобразуется к типу «указатель на функцию»</a:t>
            </a:r>
          </a:p>
          <a:p>
            <a:endParaRPr lang="ru-RU" dirty="0"/>
          </a:p>
          <a:p>
            <a:r>
              <a:rPr lang="ru-RU" dirty="0"/>
              <a:t>Преобразование в указатель на функцию не выполняется для выражения, являющегося</a:t>
            </a:r>
          </a:p>
          <a:p>
            <a:pPr lvl="1"/>
            <a:r>
              <a:rPr lang="ru-RU" dirty="0"/>
              <a:t>Операндом </a:t>
            </a:r>
            <a:r>
              <a:rPr lang="en-US" dirty="0" err="1"/>
              <a:t>sizeof</a:t>
            </a:r>
            <a:endParaRPr lang="ru-RU" dirty="0"/>
          </a:p>
          <a:p>
            <a:pPr lvl="2"/>
            <a:r>
              <a:rPr lang="ru-RU" dirty="0"/>
              <a:t>Операнду </a:t>
            </a:r>
            <a:r>
              <a:rPr lang="en-US" dirty="0" err="1"/>
              <a:t>sizeof</a:t>
            </a:r>
            <a:r>
              <a:rPr lang="ru-RU" dirty="0"/>
              <a:t> запрещено иметь функциональный тип</a:t>
            </a:r>
          </a:p>
          <a:p>
            <a:pPr lvl="1"/>
            <a:r>
              <a:rPr lang="ru-RU" dirty="0"/>
              <a:t>Операндом унарного </a:t>
            </a:r>
            <a:r>
              <a:rPr lang="en-US" dirty="0"/>
              <a:t>&amp;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97405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</a:t>
            </a:r>
            <a:r>
              <a:rPr lang="ru-RU" dirty="0"/>
              <a:t>Явные и неявные</a:t>
            </a:r>
            <a:r>
              <a:rPr lang="en-US" dirty="0"/>
              <a:t>]</a:t>
            </a:r>
            <a:r>
              <a:rPr lang="ru-RU" dirty="0"/>
              <a:t> преобразования типа </a:t>
            </a:r>
            <a:r>
              <a:rPr lang="en-US" dirty="0"/>
              <a:t>void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Тип </a:t>
            </a:r>
            <a:r>
              <a:rPr lang="en-US" dirty="0">
                <a:solidFill>
                  <a:schemeClr val="bg1"/>
                </a:solidFill>
              </a:rPr>
              <a:t>void </a:t>
            </a:r>
            <a:r>
              <a:rPr lang="ru-RU" dirty="0">
                <a:solidFill>
                  <a:schemeClr val="bg1"/>
                </a:solidFill>
              </a:rPr>
              <a:t>нельзя преобразовать ни в какой другой тип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Любой тип можно преобразовать к </a:t>
            </a:r>
            <a:r>
              <a:rPr lang="en-US" dirty="0">
                <a:solidFill>
                  <a:schemeClr val="bg1"/>
                </a:solidFill>
              </a:rPr>
              <a:t>void</a:t>
            </a:r>
            <a:r>
              <a:rPr lang="ru-RU" dirty="0">
                <a:solidFill>
                  <a:schemeClr val="bg1"/>
                </a:solidFill>
              </a:rPr>
              <a:t> при этом значение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Вычисляется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Так как вычисление может иметь побочные эффекты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Становится недоступным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Преобразование к </a:t>
            </a:r>
            <a:r>
              <a:rPr lang="en-US" dirty="0">
                <a:solidFill>
                  <a:schemeClr val="bg1"/>
                </a:solidFill>
              </a:rPr>
              <a:t>void </a:t>
            </a:r>
            <a:r>
              <a:rPr lang="ru-RU" dirty="0">
                <a:solidFill>
                  <a:schemeClr val="bg1"/>
                </a:solidFill>
              </a:rPr>
              <a:t>неявно выполняется над значением любого выражения, за которым следует 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6663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</a:t>
            </a:r>
            <a:r>
              <a:rPr lang="ru-RU" dirty="0"/>
              <a:t>Явные и неявные</a:t>
            </a:r>
            <a:r>
              <a:rPr lang="en-US" dirty="0"/>
              <a:t>]</a:t>
            </a:r>
            <a:r>
              <a:rPr lang="ru-RU" dirty="0"/>
              <a:t> преобразования типа </a:t>
            </a:r>
            <a:r>
              <a:rPr lang="en-US" dirty="0"/>
              <a:t>void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Тип </a:t>
            </a:r>
            <a:r>
              <a:rPr lang="en-US" dirty="0"/>
              <a:t>void </a:t>
            </a:r>
            <a:r>
              <a:rPr lang="ru-RU" dirty="0"/>
              <a:t>нельзя преобразовать ни в какой другой тип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Любой тип можно преобразовать к </a:t>
            </a:r>
            <a:r>
              <a:rPr lang="en-US" dirty="0">
                <a:solidFill>
                  <a:schemeClr val="bg1"/>
                </a:solidFill>
              </a:rPr>
              <a:t>void</a:t>
            </a:r>
            <a:r>
              <a:rPr lang="ru-RU" dirty="0">
                <a:solidFill>
                  <a:schemeClr val="bg1"/>
                </a:solidFill>
              </a:rPr>
              <a:t> при этом значение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Вычисляется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Так как вычисление может иметь побочные эффекты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Становится недоступным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Преобразование к </a:t>
            </a:r>
            <a:r>
              <a:rPr lang="en-US" dirty="0">
                <a:solidFill>
                  <a:schemeClr val="bg1"/>
                </a:solidFill>
              </a:rPr>
              <a:t>void </a:t>
            </a:r>
            <a:r>
              <a:rPr lang="ru-RU" dirty="0">
                <a:solidFill>
                  <a:schemeClr val="bg1"/>
                </a:solidFill>
              </a:rPr>
              <a:t>неявно выполняется над значением любого выражения, за которым следует 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3278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</a:t>
            </a:r>
            <a:r>
              <a:rPr lang="ru-RU" dirty="0"/>
              <a:t>Явные и неявные</a:t>
            </a:r>
            <a:r>
              <a:rPr lang="en-US" dirty="0"/>
              <a:t>]</a:t>
            </a:r>
            <a:r>
              <a:rPr lang="ru-RU" dirty="0"/>
              <a:t> преобразования типа </a:t>
            </a:r>
            <a:r>
              <a:rPr lang="en-US" dirty="0"/>
              <a:t>void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Тип </a:t>
            </a:r>
            <a:r>
              <a:rPr lang="en-US" dirty="0"/>
              <a:t>void </a:t>
            </a:r>
            <a:r>
              <a:rPr lang="ru-RU" dirty="0"/>
              <a:t>нельзя преобразовать ни в какой другой тип</a:t>
            </a:r>
          </a:p>
          <a:p>
            <a:endParaRPr lang="ru-RU" dirty="0"/>
          </a:p>
          <a:p>
            <a:r>
              <a:rPr lang="ru-RU" dirty="0"/>
              <a:t>Любой тип можно преобразовать к </a:t>
            </a:r>
            <a:r>
              <a:rPr lang="en-US" dirty="0"/>
              <a:t>void</a:t>
            </a:r>
            <a:r>
              <a:rPr lang="ru-RU" dirty="0"/>
              <a:t> при этом значение</a:t>
            </a:r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Вычисляется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Так как вычисление может иметь побочные эффекты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Становится недоступным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Преобразование к </a:t>
            </a:r>
            <a:r>
              <a:rPr lang="en-US" dirty="0">
                <a:solidFill>
                  <a:schemeClr val="bg1"/>
                </a:solidFill>
              </a:rPr>
              <a:t>void </a:t>
            </a:r>
            <a:r>
              <a:rPr lang="ru-RU" dirty="0">
                <a:solidFill>
                  <a:schemeClr val="bg1"/>
                </a:solidFill>
              </a:rPr>
              <a:t>неявно выполняется над значением любого выражения, за которым следует 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34326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</a:t>
            </a:r>
            <a:r>
              <a:rPr lang="ru-RU" dirty="0"/>
              <a:t>Явные и неявные</a:t>
            </a:r>
            <a:r>
              <a:rPr lang="en-US" dirty="0"/>
              <a:t>]</a:t>
            </a:r>
            <a:r>
              <a:rPr lang="ru-RU" dirty="0"/>
              <a:t> преобразования типа </a:t>
            </a:r>
            <a:r>
              <a:rPr lang="en-US" dirty="0"/>
              <a:t>void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Тип </a:t>
            </a:r>
            <a:r>
              <a:rPr lang="en-US" dirty="0"/>
              <a:t>void </a:t>
            </a:r>
            <a:r>
              <a:rPr lang="ru-RU" dirty="0"/>
              <a:t>нельзя преобразовать ни в какой другой тип</a:t>
            </a:r>
          </a:p>
          <a:p>
            <a:endParaRPr lang="ru-RU" dirty="0"/>
          </a:p>
          <a:p>
            <a:r>
              <a:rPr lang="ru-RU" dirty="0"/>
              <a:t>Любой тип можно преобразовать к </a:t>
            </a:r>
            <a:r>
              <a:rPr lang="en-US" dirty="0"/>
              <a:t>void</a:t>
            </a:r>
            <a:r>
              <a:rPr lang="ru-RU" dirty="0"/>
              <a:t> при этом значение</a:t>
            </a:r>
            <a:endParaRPr lang="en-US" dirty="0"/>
          </a:p>
          <a:p>
            <a:pPr lvl="1"/>
            <a:r>
              <a:rPr lang="ru-RU" dirty="0"/>
              <a:t>Вычисляется</a:t>
            </a:r>
          </a:p>
          <a:p>
            <a:pPr lvl="2"/>
            <a:r>
              <a:rPr lang="ru-RU" dirty="0"/>
              <a:t>Так как вычисление может иметь побочные эффекты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Становится недоступным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Преобразование к </a:t>
            </a:r>
            <a:r>
              <a:rPr lang="en-US" dirty="0">
                <a:solidFill>
                  <a:schemeClr val="bg1"/>
                </a:solidFill>
              </a:rPr>
              <a:t>void </a:t>
            </a:r>
            <a:r>
              <a:rPr lang="ru-RU" dirty="0">
                <a:solidFill>
                  <a:schemeClr val="bg1"/>
                </a:solidFill>
              </a:rPr>
              <a:t>неявно выполняется над значением любого выражения, за которым следует 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03870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</a:t>
            </a:r>
            <a:r>
              <a:rPr lang="ru-RU" dirty="0"/>
              <a:t>Явные и неявные</a:t>
            </a:r>
            <a:r>
              <a:rPr lang="en-US" dirty="0"/>
              <a:t>]</a:t>
            </a:r>
            <a:r>
              <a:rPr lang="ru-RU" dirty="0"/>
              <a:t> преобразования типа </a:t>
            </a:r>
            <a:r>
              <a:rPr lang="en-US" dirty="0"/>
              <a:t>void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Тип </a:t>
            </a:r>
            <a:r>
              <a:rPr lang="en-US" dirty="0"/>
              <a:t>void </a:t>
            </a:r>
            <a:r>
              <a:rPr lang="ru-RU" dirty="0"/>
              <a:t>нельзя преобразовать ни в какой другой тип</a:t>
            </a:r>
          </a:p>
          <a:p>
            <a:endParaRPr lang="ru-RU" dirty="0"/>
          </a:p>
          <a:p>
            <a:r>
              <a:rPr lang="ru-RU" dirty="0"/>
              <a:t>Любой тип можно преобразовать к </a:t>
            </a:r>
            <a:r>
              <a:rPr lang="en-US" dirty="0"/>
              <a:t>void</a:t>
            </a:r>
            <a:r>
              <a:rPr lang="ru-RU" dirty="0"/>
              <a:t> при этом значение</a:t>
            </a:r>
            <a:endParaRPr lang="en-US" dirty="0"/>
          </a:p>
          <a:p>
            <a:pPr lvl="1"/>
            <a:r>
              <a:rPr lang="ru-RU" dirty="0"/>
              <a:t>Вычисляется</a:t>
            </a:r>
          </a:p>
          <a:p>
            <a:pPr lvl="2"/>
            <a:r>
              <a:rPr lang="ru-RU" dirty="0"/>
              <a:t>Так как вычисление может иметь побочные эффекты</a:t>
            </a:r>
          </a:p>
          <a:p>
            <a:pPr lvl="1"/>
            <a:r>
              <a:rPr lang="ru-RU" dirty="0"/>
              <a:t>Становится недоступным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Преобразование к </a:t>
            </a:r>
            <a:r>
              <a:rPr lang="en-US" dirty="0">
                <a:solidFill>
                  <a:schemeClr val="bg1"/>
                </a:solidFill>
              </a:rPr>
              <a:t>void </a:t>
            </a:r>
            <a:r>
              <a:rPr lang="ru-RU" dirty="0">
                <a:solidFill>
                  <a:schemeClr val="bg1"/>
                </a:solidFill>
              </a:rPr>
              <a:t>неявно выполняется над значением любого выражения, за которым следует 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38066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</a:t>
            </a:r>
            <a:r>
              <a:rPr lang="ru-RU" dirty="0"/>
              <a:t>Явные и неявные</a:t>
            </a:r>
            <a:r>
              <a:rPr lang="en-US" dirty="0"/>
              <a:t>]</a:t>
            </a:r>
            <a:r>
              <a:rPr lang="ru-RU" dirty="0"/>
              <a:t> преобразования типа </a:t>
            </a:r>
            <a:r>
              <a:rPr lang="en-US" dirty="0"/>
              <a:t>void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Тип </a:t>
            </a:r>
            <a:r>
              <a:rPr lang="en-US" dirty="0"/>
              <a:t>void </a:t>
            </a:r>
            <a:r>
              <a:rPr lang="ru-RU" dirty="0"/>
              <a:t>нельзя преобразовать ни в какой другой тип</a:t>
            </a:r>
          </a:p>
          <a:p>
            <a:endParaRPr lang="ru-RU" dirty="0"/>
          </a:p>
          <a:p>
            <a:r>
              <a:rPr lang="ru-RU" dirty="0"/>
              <a:t>Любой тип можно преобразовать к </a:t>
            </a:r>
            <a:r>
              <a:rPr lang="en-US" dirty="0"/>
              <a:t>void</a:t>
            </a:r>
            <a:r>
              <a:rPr lang="ru-RU" dirty="0"/>
              <a:t> при этом значение</a:t>
            </a:r>
            <a:endParaRPr lang="en-US" dirty="0"/>
          </a:p>
          <a:p>
            <a:pPr lvl="1"/>
            <a:r>
              <a:rPr lang="ru-RU" dirty="0"/>
              <a:t>Вычисляется</a:t>
            </a:r>
          </a:p>
          <a:p>
            <a:pPr lvl="2"/>
            <a:r>
              <a:rPr lang="ru-RU" dirty="0"/>
              <a:t>Так как вычисление может иметь побочные эффекты</a:t>
            </a:r>
          </a:p>
          <a:p>
            <a:pPr lvl="1"/>
            <a:r>
              <a:rPr lang="ru-RU" dirty="0"/>
              <a:t>Становится недоступным</a:t>
            </a:r>
          </a:p>
          <a:p>
            <a:endParaRPr lang="en-US" dirty="0"/>
          </a:p>
          <a:p>
            <a:r>
              <a:rPr lang="ru-RU" dirty="0"/>
              <a:t>Преобразование к </a:t>
            </a:r>
            <a:r>
              <a:rPr lang="en-US" dirty="0"/>
              <a:t>void </a:t>
            </a:r>
            <a:r>
              <a:rPr lang="ru-RU" dirty="0"/>
              <a:t>неявно выполняется над значением любого выражения, за которым следует 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0134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Неявные преобразования указателей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Целое 0 в указатель любого типа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Получается нулевой указатель, отличный от всех остальных указателей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void* </a:t>
            </a:r>
            <a:r>
              <a:rPr lang="ru-RU" sz="2800" dirty="0">
                <a:solidFill>
                  <a:schemeClr val="bg1"/>
                </a:solidFill>
              </a:rPr>
              <a:t>в любой Т*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Любой Т* в </a:t>
            </a:r>
            <a:r>
              <a:rPr lang="en-US" sz="2800" dirty="0">
                <a:solidFill>
                  <a:schemeClr val="bg1"/>
                </a:solidFill>
              </a:rPr>
              <a:t>void</a:t>
            </a:r>
            <a:r>
              <a:rPr lang="ru-RU" sz="2800" dirty="0">
                <a:solidFill>
                  <a:schemeClr val="bg1"/>
                </a:solidFill>
              </a:rPr>
              <a:t>*</a:t>
            </a:r>
          </a:p>
          <a:p>
            <a:r>
              <a:rPr lang="ru-RU" sz="2800" dirty="0">
                <a:solidFill>
                  <a:schemeClr val="bg1"/>
                </a:solidFill>
              </a:rPr>
              <a:t>Любой </a:t>
            </a:r>
            <a:r>
              <a:rPr lang="en-US" sz="2800" dirty="0">
                <a:solidFill>
                  <a:schemeClr val="bg1"/>
                </a:solidFill>
              </a:rPr>
              <a:t>T</a:t>
            </a:r>
            <a:r>
              <a:rPr lang="ru-RU" sz="2800" dirty="0">
                <a:solidFill>
                  <a:schemeClr val="bg1"/>
                </a:solidFill>
              </a:rPr>
              <a:t>*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в </a:t>
            </a:r>
            <a:r>
              <a:rPr lang="en-US" sz="2800" dirty="0" err="1">
                <a:solidFill>
                  <a:schemeClr val="bg1"/>
                </a:solidFill>
              </a:rPr>
              <a:t>const</a:t>
            </a:r>
            <a:r>
              <a:rPr lang="en-US" sz="2800" dirty="0">
                <a:solidFill>
                  <a:schemeClr val="bg1"/>
                </a:solidFill>
              </a:rPr>
              <a:t> T</a:t>
            </a:r>
            <a:r>
              <a:rPr lang="ru-RU" sz="2800" dirty="0">
                <a:solidFill>
                  <a:schemeClr val="bg1"/>
                </a:solidFill>
              </a:rPr>
              <a:t>*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и </a:t>
            </a:r>
            <a:r>
              <a:rPr lang="en-US" sz="2800" dirty="0">
                <a:solidFill>
                  <a:schemeClr val="bg1"/>
                </a:solidFill>
              </a:rPr>
              <a:t>volatile T</a:t>
            </a:r>
            <a:r>
              <a:rPr lang="ru-RU" sz="2800" dirty="0">
                <a:solidFill>
                  <a:schemeClr val="bg1"/>
                </a:solidFill>
              </a:rPr>
              <a:t>*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Во всех случаях: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Меняется только тип выражения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Значение указателя не меняется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well-defined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56096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Неявные преобразования указателей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Целое 0 в указатель любого типа</a:t>
            </a:r>
          </a:p>
          <a:p>
            <a:pPr lvl="1"/>
            <a:r>
              <a:rPr lang="ru-RU" sz="2400" dirty="0"/>
              <a:t>Получается указатель</a:t>
            </a:r>
            <a:r>
              <a:rPr lang="en-US" sz="2400" dirty="0"/>
              <a:t> NULL</a:t>
            </a:r>
            <a:endParaRPr lang="ru-RU" sz="2400" dirty="0"/>
          </a:p>
          <a:p>
            <a:endParaRPr lang="ru-RU" sz="2800" dirty="0"/>
          </a:p>
          <a:p>
            <a:r>
              <a:rPr lang="en-US" sz="2800" dirty="0">
                <a:solidFill>
                  <a:schemeClr val="bg1"/>
                </a:solidFill>
              </a:rPr>
              <a:t>void* </a:t>
            </a:r>
            <a:r>
              <a:rPr lang="ru-RU" sz="2800" dirty="0">
                <a:solidFill>
                  <a:schemeClr val="bg1"/>
                </a:solidFill>
              </a:rPr>
              <a:t>в любой Т*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Любой Т* в </a:t>
            </a:r>
            <a:r>
              <a:rPr lang="en-US" sz="2800" dirty="0">
                <a:solidFill>
                  <a:schemeClr val="bg1"/>
                </a:solidFill>
              </a:rPr>
              <a:t>void</a:t>
            </a:r>
            <a:r>
              <a:rPr lang="ru-RU" sz="2800" dirty="0">
                <a:solidFill>
                  <a:schemeClr val="bg1"/>
                </a:solidFill>
              </a:rPr>
              <a:t>*</a:t>
            </a:r>
          </a:p>
          <a:p>
            <a:r>
              <a:rPr lang="ru-RU" sz="2800" dirty="0">
                <a:solidFill>
                  <a:schemeClr val="bg1"/>
                </a:solidFill>
              </a:rPr>
              <a:t>Любой </a:t>
            </a:r>
            <a:r>
              <a:rPr lang="en-US" sz="2800" dirty="0">
                <a:solidFill>
                  <a:schemeClr val="bg1"/>
                </a:solidFill>
              </a:rPr>
              <a:t>T</a:t>
            </a:r>
            <a:r>
              <a:rPr lang="ru-RU" sz="2800" dirty="0">
                <a:solidFill>
                  <a:schemeClr val="bg1"/>
                </a:solidFill>
              </a:rPr>
              <a:t>*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в </a:t>
            </a:r>
            <a:r>
              <a:rPr lang="en-US" sz="2800" dirty="0" err="1">
                <a:solidFill>
                  <a:schemeClr val="bg1"/>
                </a:solidFill>
              </a:rPr>
              <a:t>const</a:t>
            </a:r>
            <a:r>
              <a:rPr lang="en-US" sz="2800" dirty="0">
                <a:solidFill>
                  <a:schemeClr val="bg1"/>
                </a:solidFill>
              </a:rPr>
              <a:t> T</a:t>
            </a:r>
            <a:r>
              <a:rPr lang="ru-RU" sz="2800" dirty="0">
                <a:solidFill>
                  <a:schemeClr val="bg1"/>
                </a:solidFill>
              </a:rPr>
              <a:t>*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и </a:t>
            </a:r>
            <a:r>
              <a:rPr lang="en-US" sz="2800" dirty="0">
                <a:solidFill>
                  <a:schemeClr val="bg1"/>
                </a:solidFill>
              </a:rPr>
              <a:t>volatile T</a:t>
            </a:r>
            <a:r>
              <a:rPr lang="ru-RU" sz="2800" dirty="0">
                <a:solidFill>
                  <a:schemeClr val="bg1"/>
                </a:solidFill>
              </a:rPr>
              <a:t>*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Во всех случаях: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Меняется только тип выражения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Значение указателя не меняется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well-defined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17510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Неявные преобразования указателей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Целое 0 в указатель любого типа</a:t>
            </a:r>
          </a:p>
          <a:p>
            <a:pPr lvl="1"/>
            <a:r>
              <a:rPr lang="ru-RU" sz="2400" dirty="0"/>
              <a:t>Получается указатель</a:t>
            </a:r>
            <a:r>
              <a:rPr lang="en-US" sz="2400" dirty="0"/>
              <a:t> NULL</a:t>
            </a:r>
            <a:endParaRPr lang="ru-RU" sz="2400" dirty="0"/>
          </a:p>
          <a:p>
            <a:endParaRPr lang="ru-RU" sz="2800" dirty="0"/>
          </a:p>
          <a:p>
            <a:r>
              <a:rPr lang="en-US" sz="2800" dirty="0"/>
              <a:t>void* </a:t>
            </a:r>
            <a:r>
              <a:rPr lang="ru-RU" sz="2800" dirty="0"/>
              <a:t>в любой Т*</a:t>
            </a:r>
            <a:endParaRPr lang="en-US" sz="2800" dirty="0"/>
          </a:p>
          <a:p>
            <a:r>
              <a:rPr lang="ru-RU" sz="2800" dirty="0">
                <a:solidFill>
                  <a:schemeClr val="bg1"/>
                </a:solidFill>
              </a:rPr>
              <a:t>Любой Т* в </a:t>
            </a:r>
            <a:r>
              <a:rPr lang="en-US" sz="2800" dirty="0">
                <a:solidFill>
                  <a:schemeClr val="bg1"/>
                </a:solidFill>
              </a:rPr>
              <a:t>void</a:t>
            </a:r>
            <a:r>
              <a:rPr lang="ru-RU" sz="2800" dirty="0">
                <a:solidFill>
                  <a:schemeClr val="bg1"/>
                </a:solidFill>
              </a:rPr>
              <a:t>*</a:t>
            </a:r>
          </a:p>
          <a:p>
            <a:r>
              <a:rPr lang="ru-RU" sz="2800" dirty="0">
                <a:solidFill>
                  <a:schemeClr val="bg1"/>
                </a:solidFill>
              </a:rPr>
              <a:t>Любой </a:t>
            </a:r>
            <a:r>
              <a:rPr lang="en-US" sz="2800" dirty="0">
                <a:solidFill>
                  <a:schemeClr val="bg1"/>
                </a:solidFill>
              </a:rPr>
              <a:t>T</a:t>
            </a:r>
            <a:r>
              <a:rPr lang="ru-RU" sz="2800" dirty="0">
                <a:solidFill>
                  <a:schemeClr val="bg1"/>
                </a:solidFill>
              </a:rPr>
              <a:t>*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в </a:t>
            </a:r>
            <a:r>
              <a:rPr lang="en-US" sz="2800" dirty="0" err="1">
                <a:solidFill>
                  <a:schemeClr val="bg1"/>
                </a:solidFill>
              </a:rPr>
              <a:t>const</a:t>
            </a:r>
            <a:r>
              <a:rPr lang="en-US" sz="2800" dirty="0">
                <a:solidFill>
                  <a:schemeClr val="bg1"/>
                </a:solidFill>
              </a:rPr>
              <a:t> T</a:t>
            </a:r>
            <a:r>
              <a:rPr lang="ru-RU" sz="2800" dirty="0">
                <a:solidFill>
                  <a:schemeClr val="bg1"/>
                </a:solidFill>
              </a:rPr>
              <a:t>*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и </a:t>
            </a:r>
            <a:r>
              <a:rPr lang="en-US" sz="2800" dirty="0">
                <a:solidFill>
                  <a:schemeClr val="bg1"/>
                </a:solidFill>
              </a:rPr>
              <a:t>volatile T</a:t>
            </a:r>
            <a:r>
              <a:rPr lang="ru-RU" sz="2800" dirty="0">
                <a:solidFill>
                  <a:schemeClr val="bg1"/>
                </a:solidFill>
              </a:rPr>
              <a:t>*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Во всех случаях: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Меняется только тип выражения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Значение указателя не меняется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well-defined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906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Общий тип, целочисленное повышение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57150" indent="0">
              <a:buNone/>
            </a:pPr>
            <a:endParaRPr lang="ru-RU" sz="1800" dirty="0"/>
          </a:p>
        </p:txBody>
      </p:sp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Общий тип типов </a:t>
            </a:r>
            <a:r>
              <a:rPr lang="en-US" sz="2000" dirty="0">
                <a:solidFill>
                  <a:schemeClr val="bg1"/>
                </a:solidFill>
              </a:rPr>
              <a:t>T1 </a:t>
            </a:r>
            <a:r>
              <a:rPr lang="ru-RU" sz="2000" dirty="0">
                <a:solidFill>
                  <a:schemeClr val="bg1"/>
                </a:solidFill>
              </a:rPr>
              <a:t>и </a:t>
            </a:r>
            <a:r>
              <a:rPr lang="en-US" sz="2000" dirty="0">
                <a:solidFill>
                  <a:schemeClr val="bg1"/>
                </a:solidFill>
              </a:rPr>
              <a:t>T2</a:t>
            </a:r>
            <a:r>
              <a:rPr lang="ru-RU" sz="2000" dirty="0">
                <a:solidFill>
                  <a:schemeClr val="bg1"/>
                </a:solidFill>
              </a:rPr>
              <a:t> – это тип </a:t>
            </a:r>
            <a:r>
              <a:rPr lang="en-US" sz="2000" dirty="0">
                <a:solidFill>
                  <a:schemeClr val="bg1"/>
                </a:solidFill>
              </a:rPr>
              <a:t>T </a:t>
            </a:r>
            <a:r>
              <a:rPr lang="ru-RU" sz="2000" dirty="0">
                <a:solidFill>
                  <a:schemeClr val="bg1"/>
                </a:solidFill>
              </a:rPr>
              <a:t>такой, что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ru-RU" sz="1600" dirty="0">
                <a:solidFill>
                  <a:schemeClr val="bg1"/>
                </a:solidFill>
              </a:rPr>
              <a:t>Есть путь из Т1 в Т </a:t>
            </a:r>
          </a:p>
          <a:p>
            <a:pPr lvl="1"/>
            <a:r>
              <a:rPr lang="ru-RU" sz="1600" dirty="0">
                <a:solidFill>
                  <a:schemeClr val="bg1"/>
                </a:solidFill>
              </a:rPr>
              <a:t>Есть путь из Т2 в Т</a:t>
            </a:r>
          </a:p>
          <a:p>
            <a:pPr lvl="1"/>
            <a:r>
              <a:rPr lang="ru-RU" sz="1600" dirty="0">
                <a:solidFill>
                  <a:schemeClr val="bg1"/>
                </a:solidFill>
              </a:rPr>
              <a:t>Т – наименьший из возможных (если есть путь из Т1 в ТТ и из Т2 в ТТ, то есть путь из Т в ТТ для любого ТТ)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ru-RU" sz="1600" dirty="0">
                <a:solidFill>
                  <a:schemeClr val="bg1"/>
                </a:solidFill>
              </a:rPr>
              <a:t>Если множество значений нижнего типа </a:t>
            </a:r>
            <a:r>
              <a:rPr lang="ru-RU" sz="1600" dirty="0">
                <a:solidFill>
                  <a:schemeClr val="bg1"/>
                </a:solidFill>
                <a:sym typeface="Symbol" panose="05050102010706020507" pitchFamily="18" charset="2"/>
              </a:rPr>
              <a:t> множество значений верхнего типа, то выбирается п</a:t>
            </a:r>
            <a:r>
              <a:rPr lang="ru-RU" sz="1600" dirty="0">
                <a:solidFill>
                  <a:schemeClr val="bg1"/>
                </a:solidFill>
              </a:rPr>
              <a:t>унктирная стрелка</a:t>
            </a:r>
            <a:r>
              <a:rPr lang="ru-RU" sz="1600" dirty="0">
                <a:solidFill>
                  <a:schemeClr val="bg1"/>
                </a:solidFill>
                <a:sym typeface="Symbol" panose="05050102010706020507" pitchFamily="18" charset="2"/>
              </a:rPr>
              <a:t>; иначе выбирается сплошная стрелка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Целочисленное повышение – это автоматическое преобразование битового поля, </a:t>
            </a:r>
            <a:r>
              <a:rPr lang="en-US" sz="2000" dirty="0">
                <a:solidFill>
                  <a:schemeClr val="bg1"/>
                </a:solidFill>
              </a:rPr>
              <a:t>char, unsigned char, short, unsigned short </a:t>
            </a:r>
            <a:r>
              <a:rPr lang="ru-RU" sz="2000" dirty="0">
                <a:solidFill>
                  <a:schemeClr val="bg1"/>
                </a:solidFill>
              </a:rPr>
              <a:t>к 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или </a:t>
            </a:r>
            <a:r>
              <a:rPr lang="en-US" sz="2000" dirty="0">
                <a:solidFill>
                  <a:schemeClr val="bg1"/>
                </a:solidFill>
              </a:rPr>
              <a:t>unsigned 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55572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Неявные преобразования указателей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Целое 0 в указатель любого типа</a:t>
            </a:r>
          </a:p>
          <a:p>
            <a:pPr lvl="1"/>
            <a:r>
              <a:rPr lang="ru-RU" sz="2400" dirty="0"/>
              <a:t>Получается указатель</a:t>
            </a:r>
            <a:r>
              <a:rPr lang="en-US" sz="2400" dirty="0"/>
              <a:t> NULL</a:t>
            </a:r>
            <a:endParaRPr lang="ru-RU" sz="2400" dirty="0"/>
          </a:p>
          <a:p>
            <a:endParaRPr lang="ru-RU" sz="2800" dirty="0"/>
          </a:p>
          <a:p>
            <a:r>
              <a:rPr lang="en-US" sz="2800" dirty="0"/>
              <a:t>void* </a:t>
            </a:r>
            <a:r>
              <a:rPr lang="ru-RU" sz="2800" dirty="0"/>
              <a:t>в любой Т*</a:t>
            </a:r>
            <a:endParaRPr lang="en-US" sz="2800" dirty="0"/>
          </a:p>
          <a:p>
            <a:r>
              <a:rPr lang="ru-RU" sz="2800" dirty="0"/>
              <a:t>Любой Т* в </a:t>
            </a:r>
            <a:r>
              <a:rPr lang="en-US" sz="2800" dirty="0"/>
              <a:t>void</a:t>
            </a:r>
            <a:r>
              <a:rPr lang="ru-RU" sz="2800" dirty="0"/>
              <a:t>*</a:t>
            </a:r>
          </a:p>
          <a:p>
            <a:r>
              <a:rPr lang="ru-RU" sz="2800" dirty="0">
                <a:solidFill>
                  <a:schemeClr val="bg1"/>
                </a:solidFill>
              </a:rPr>
              <a:t>Любой </a:t>
            </a:r>
            <a:r>
              <a:rPr lang="en-US" sz="2800" dirty="0">
                <a:solidFill>
                  <a:schemeClr val="bg1"/>
                </a:solidFill>
              </a:rPr>
              <a:t>T</a:t>
            </a:r>
            <a:r>
              <a:rPr lang="ru-RU" sz="2800" dirty="0">
                <a:solidFill>
                  <a:schemeClr val="bg1"/>
                </a:solidFill>
              </a:rPr>
              <a:t>*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в </a:t>
            </a:r>
            <a:r>
              <a:rPr lang="en-US" sz="2800" dirty="0" err="1">
                <a:solidFill>
                  <a:schemeClr val="bg1"/>
                </a:solidFill>
              </a:rPr>
              <a:t>const</a:t>
            </a:r>
            <a:r>
              <a:rPr lang="en-US" sz="2800" dirty="0">
                <a:solidFill>
                  <a:schemeClr val="bg1"/>
                </a:solidFill>
              </a:rPr>
              <a:t> T</a:t>
            </a:r>
            <a:r>
              <a:rPr lang="ru-RU" sz="2800" dirty="0">
                <a:solidFill>
                  <a:schemeClr val="bg1"/>
                </a:solidFill>
              </a:rPr>
              <a:t>*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и </a:t>
            </a:r>
            <a:r>
              <a:rPr lang="en-US" sz="2800" dirty="0">
                <a:solidFill>
                  <a:schemeClr val="bg1"/>
                </a:solidFill>
              </a:rPr>
              <a:t>volatile T</a:t>
            </a:r>
            <a:r>
              <a:rPr lang="ru-RU" sz="2800" dirty="0">
                <a:solidFill>
                  <a:schemeClr val="bg1"/>
                </a:solidFill>
              </a:rPr>
              <a:t>*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Во всех случаях: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Меняется только тип выражения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Значение указателя не меняется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well-defined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4298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Неявные преобразования указателей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Целое 0 в указатель любого типа</a:t>
            </a:r>
          </a:p>
          <a:p>
            <a:pPr lvl="1"/>
            <a:r>
              <a:rPr lang="ru-RU" sz="2400" dirty="0"/>
              <a:t>Получается указатель</a:t>
            </a:r>
            <a:r>
              <a:rPr lang="en-US" sz="2400" dirty="0"/>
              <a:t> NULL</a:t>
            </a:r>
            <a:endParaRPr lang="ru-RU" sz="2400" dirty="0"/>
          </a:p>
          <a:p>
            <a:endParaRPr lang="ru-RU" sz="2800" dirty="0"/>
          </a:p>
          <a:p>
            <a:r>
              <a:rPr lang="en-US" sz="2800" dirty="0"/>
              <a:t>void* </a:t>
            </a:r>
            <a:r>
              <a:rPr lang="ru-RU" sz="2800" dirty="0"/>
              <a:t>в любой Т*</a:t>
            </a:r>
            <a:endParaRPr lang="en-US" sz="2800" dirty="0"/>
          </a:p>
          <a:p>
            <a:r>
              <a:rPr lang="ru-RU" sz="2800" dirty="0"/>
              <a:t>Любой Т* в </a:t>
            </a:r>
            <a:r>
              <a:rPr lang="en-US" sz="2800" dirty="0"/>
              <a:t>void</a:t>
            </a:r>
            <a:r>
              <a:rPr lang="ru-RU" sz="2800" dirty="0"/>
              <a:t>*</a:t>
            </a:r>
          </a:p>
          <a:p>
            <a:r>
              <a:rPr lang="ru-RU" sz="2800" dirty="0"/>
              <a:t>Любой </a:t>
            </a:r>
            <a:r>
              <a:rPr lang="en-US" sz="2800" dirty="0"/>
              <a:t>T</a:t>
            </a:r>
            <a:r>
              <a:rPr lang="ru-RU" sz="2800" dirty="0"/>
              <a:t>*</a:t>
            </a:r>
            <a:r>
              <a:rPr lang="en-US" sz="2800" dirty="0"/>
              <a:t> </a:t>
            </a:r>
            <a:r>
              <a:rPr lang="ru-RU" sz="2800" dirty="0"/>
              <a:t>в </a:t>
            </a:r>
            <a:r>
              <a:rPr lang="en-US" sz="2800" dirty="0" err="1"/>
              <a:t>const</a:t>
            </a:r>
            <a:r>
              <a:rPr lang="en-US" sz="2800" dirty="0"/>
              <a:t> T</a:t>
            </a:r>
            <a:r>
              <a:rPr lang="ru-RU" sz="2800" dirty="0"/>
              <a:t>*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en-US" sz="2800" dirty="0"/>
              <a:t>volatile T</a:t>
            </a:r>
            <a:r>
              <a:rPr lang="ru-RU" sz="2800" dirty="0"/>
              <a:t>*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Во всех случаях: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Меняется только тип выражения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Значение указателя не меняется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well-defined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63524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Неявные преобразования указателей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Целое 0 в указатель любого типа</a:t>
            </a:r>
          </a:p>
          <a:p>
            <a:pPr lvl="1"/>
            <a:r>
              <a:rPr lang="ru-RU" sz="2400" dirty="0"/>
              <a:t>Получается указатель</a:t>
            </a:r>
            <a:r>
              <a:rPr lang="en-US" sz="2400" dirty="0"/>
              <a:t> NULL</a:t>
            </a:r>
            <a:endParaRPr lang="ru-RU" sz="2400" dirty="0"/>
          </a:p>
          <a:p>
            <a:endParaRPr lang="ru-RU" sz="2800" dirty="0"/>
          </a:p>
          <a:p>
            <a:r>
              <a:rPr lang="en-US" sz="2800" dirty="0"/>
              <a:t>void* </a:t>
            </a:r>
            <a:r>
              <a:rPr lang="ru-RU" sz="2800" dirty="0"/>
              <a:t>в любой Т*</a:t>
            </a:r>
            <a:endParaRPr lang="en-US" sz="2800" dirty="0"/>
          </a:p>
          <a:p>
            <a:r>
              <a:rPr lang="ru-RU" sz="2800" dirty="0"/>
              <a:t>Любой Т* в </a:t>
            </a:r>
            <a:r>
              <a:rPr lang="en-US" sz="2800" dirty="0"/>
              <a:t>void</a:t>
            </a:r>
            <a:r>
              <a:rPr lang="ru-RU" sz="2800" dirty="0"/>
              <a:t>*</a:t>
            </a:r>
          </a:p>
          <a:p>
            <a:r>
              <a:rPr lang="ru-RU" sz="2800" dirty="0"/>
              <a:t>Любой </a:t>
            </a:r>
            <a:r>
              <a:rPr lang="en-US" sz="2800" dirty="0"/>
              <a:t>T</a:t>
            </a:r>
            <a:r>
              <a:rPr lang="ru-RU" sz="2800" dirty="0"/>
              <a:t>*</a:t>
            </a:r>
            <a:r>
              <a:rPr lang="en-US" sz="2800" dirty="0"/>
              <a:t> </a:t>
            </a:r>
            <a:r>
              <a:rPr lang="ru-RU" sz="2800" dirty="0"/>
              <a:t>в </a:t>
            </a:r>
            <a:r>
              <a:rPr lang="en-US" sz="2800" dirty="0" err="1"/>
              <a:t>const</a:t>
            </a:r>
            <a:r>
              <a:rPr lang="en-US" sz="2800" dirty="0"/>
              <a:t> T</a:t>
            </a:r>
            <a:r>
              <a:rPr lang="ru-RU" sz="2800" dirty="0"/>
              <a:t>*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en-US" sz="2800" dirty="0"/>
              <a:t>volatile T</a:t>
            </a:r>
            <a:r>
              <a:rPr lang="ru-RU" sz="2800" dirty="0"/>
              <a:t>*</a:t>
            </a:r>
          </a:p>
          <a:p>
            <a:endParaRPr lang="ru-RU" sz="2800" dirty="0"/>
          </a:p>
          <a:p>
            <a:r>
              <a:rPr lang="ru-RU" sz="2800" dirty="0"/>
              <a:t>Во всех случаях:</a:t>
            </a:r>
          </a:p>
          <a:p>
            <a:pPr lvl="1"/>
            <a:r>
              <a:rPr lang="ru-RU" sz="2400" dirty="0"/>
              <a:t>Меняется только тип выражения</a:t>
            </a:r>
          </a:p>
          <a:p>
            <a:pPr lvl="1"/>
            <a:r>
              <a:rPr lang="ru-RU" sz="2400" dirty="0"/>
              <a:t>Значение указателя не меняется</a:t>
            </a:r>
          </a:p>
          <a:p>
            <a:pPr lvl="1"/>
            <a:r>
              <a:rPr lang="en-US" sz="2400" dirty="0"/>
              <a:t>well-defined</a:t>
            </a:r>
            <a:endParaRPr lang="ru-RU" sz="2400" dirty="0"/>
          </a:p>
          <a:p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56690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Явные преобразования указателей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Целое в указатель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Implementation-defined, </a:t>
            </a:r>
            <a:r>
              <a:rPr lang="ru-RU" sz="2400" dirty="0">
                <a:solidFill>
                  <a:schemeClr val="bg1"/>
                </a:solidFill>
              </a:rPr>
              <a:t>результат может быть «негодным» указателем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Указатель Т* в целое типа Т1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Implementation-defined,</a:t>
            </a:r>
            <a:r>
              <a:rPr lang="ru-RU" sz="2400" dirty="0">
                <a:solidFill>
                  <a:schemeClr val="bg1"/>
                </a:solidFill>
              </a:rPr>
              <a:t> если </a:t>
            </a:r>
            <a:r>
              <a:rPr lang="en-US" sz="2400" dirty="0" err="1">
                <a:solidFill>
                  <a:schemeClr val="bg1"/>
                </a:solidFill>
              </a:rPr>
              <a:t>sizeof</a:t>
            </a:r>
            <a:r>
              <a:rPr lang="en-US" sz="2400" dirty="0">
                <a:solidFill>
                  <a:schemeClr val="bg1"/>
                </a:solidFill>
              </a:rPr>
              <a:t>(T*) &lt;= </a:t>
            </a:r>
            <a:r>
              <a:rPr lang="en-US" sz="2400" dirty="0" err="1">
                <a:solidFill>
                  <a:schemeClr val="bg1"/>
                </a:solidFill>
              </a:rPr>
              <a:t>sizeof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ru-RU" sz="2400" dirty="0">
                <a:solidFill>
                  <a:schemeClr val="bg1"/>
                </a:solidFill>
              </a:rPr>
              <a:t>Т1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Undefined behavior </a:t>
            </a:r>
            <a:r>
              <a:rPr lang="ru-RU" sz="2400" dirty="0">
                <a:solidFill>
                  <a:schemeClr val="bg1"/>
                </a:solidFill>
              </a:rPr>
              <a:t>иначе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Любой Т1* в Т2*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Undefined behavior, </a:t>
            </a:r>
            <a:r>
              <a:rPr lang="ru-RU" sz="2400" dirty="0">
                <a:solidFill>
                  <a:schemeClr val="bg1"/>
                </a:solidFill>
              </a:rPr>
              <a:t>если значение указателя не выравнено для типа Т2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Указатель на функцию в указатель на любую другую функцию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Undefined behavior, </a:t>
            </a:r>
            <a:r>
              <a:rPr lang="ru-RU" sz="2400" dirty="0">
                <a:solidFill>
                  <a:schemeClr val="bg1"/>
                </a:solidFill>
              </a:rPr>
              <a:t>если при вызове тип именующего выражения функции не совместим с типом вызываемой функции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90922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Явные преобразования указателей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2800" dirty="0"/>
              <a:t>Целое в указатель</a:t>
            </a:r>
          </a:p>
          <a:p>
            <a:pPr lvl="1"/>
            <a:r>
              <a:rPr lang="en-US" sz="2400" dirty="0"/>
              <a:t>Implementation-defined, </a:t>
            </a:r>
            <a:r>
              <a:rPr lang="ru-RU" sz="2400" dirty="0"/>
              <a:t>результат может быть «негодным» указателем</a:t>
            </a:r>
          </a:p>
          <a:p>
            <a:endParaRPr lang="en-US" sz="2800" dirty="0"/>
          </a:p>
          <a:p>
            <a:r>
              <a:rPr lang="ru-RU" sz="2800" dirty="0">
                <a:solidFill>
                  <a:schemeClr val="bg1"/>
                </a:solidFill>
              </a:rPr>
              <a:t>Указатель Т* в целое типа Т1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Implementation-defined,</a:t>
            </a:r>
            <a:r>
              <a:rPr lang="ru-RU" sz="2400" dirty="0">
                <a:solidFill>
                  <a:schemeClr val="bg1"/>
                </a:solidFill>
              </a:rPr>
              <a:t> если </a:t>
            </a:r>
            <a:r>
              <a:rPr lang="en-US" sz="2400" dirty="0" err="1">
                <a:solidFill>
                  <a:schemeClr val="bg1"/>
                </a:solidFill>
              </a:rPr>
              <a:t>sizeof</a:t>
            </a:r>
            <a:r>
              <a:rPr lang="en-US" sz="2400" dirty="0">
                <a:solidFill>
                  <a:schemeClr val="bg1"/>
                </a:solidFill>
              </a:rPr>
              <a:t>(T*) &lt;= </a:t>
            </a:r>
            <a:r>
              <a:rPr lang="en-US" sz="2400" dirty="0" err="1">
                <a:solidFill>
                  <a:schemeClr val="bg1"/>
                </a:solidFill>
              </a:rPr>
              <a:t>sizeof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ru-RU" sz="2400" dirty="0">
                <a:solidFill>
                  <a:schemeClr val="bg1"/>
                </a:solidFill>
              </a:rPr>
              <a:t>Т1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Undefined behavior </a:t>
            </a:r>
            <a:r>
              <a:rPr lang="ru-RU" sz="2400" dirty="0">
                <a:solidFill>
                  <a:schemeClr val="bg1"/>
                </a:solidFill>
              </a:rPr>
              <a:t>иначе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Любой Т1* в Т2*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Undefined behavior, </a:t>
            </a:r>
            <a:r>
              <a:rPr lang="ru-RU" sz="2400" dirty="0">
                <a:solidFill>
                  <a:schemeClr val="bg1"/>
                </a:solidFill>
              </a:rPr>
              <a:t>если значение указателя не выравнено для типа Т2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Указатель на функцию в указатель на любую другую функцию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Undefined behavior, </a:t>
            </a:r>
            <a:r>
              <a:rPr lang="ru-RU" sz="2400" dirty="0">
                <a:solidFill>
                  <a:schemeClr val="bg1"/>
                </a:solidFill>
              </a:rPr>
              <a:t>если при вызове тип именующего выражения функции не совместим с типом вызываемой функции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91012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Явные преобразования указателей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2800" dirty="0"/>
              <a:t>Целое в указатель</a:t>
            </a:r>
          </a:p>
          <a:p>
            <a:pPr lvl="1"/>
            <a:r>
              <a:rPr lang="en-US" sz="2400" dirty="0"/>
              <a:t>Implementation-defined, </a:t>
            </a:r>
            <a:r>
              <a:rPr lang="ru-RU" sz="2400" dirty="0"/>
              <a:t>результат может быть «негодным» указателем</a:t>
            </a:r>
          </a:p>
          <a:p>
            <a:endParaRPr lang="en-US" sz="2800" dirty="0"/>
          </a:p>
          <a:p>
            <a:r>
              <a:rPr lang="ru-RU" sz="2800" dirty="0"/>
              <a:t>Указатель Т* в целое типа Т1</a:t>
            </a:r>
          </a:p>
          <a:p>
            <a:pPr lvl="1"/>
            <a:r>
              <a:rPr lang="en-US" sz="2400" dirty="0"/>
              <a:t>Implementation-defined,</a:t>
            </a:r>
            <a:r>
              <a:rPr lang="ru-RU" sz="2400" dirty="0"/>
              <a:t> если </a:t>
            </a:r>
            <a:r>
              <a:rPr lang="en-US" sz="2400" dirty="0" err="1"/>
              <a:t>sizeof</a:t>
            </a:r>
            <a:r>
              <a:rPr lang="en-US" sz="2400" dirty="0"/>
              <a:t>(T*) &lt;=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ru-RU" sz="2400" dirty="0"/>
              <a:t>Т1</a:t>
            </a:r>
            <a:r>
              <a:rPr lang="en-US" sz="2400" dirty="0"/>
              <a:t>)</a:t>
            </a:r>
            <a:endParaRPr lang="ru-RU" sz="2400" dirty="0"/>
          </a:p>
          <a:p>
            <a:pPr lvl="1"/>
            <a:r>
              <a:rPr lang="en-US" sz="2400" dirty="0"/>
              <a:t>Undefined behavior </a:t>
            </a:r>
            <a:r>
              <a:rPr lang="ru-RU" sz="2400" dirty="0"/>
              <a:t>иначе</a:t>
            </a:r>
          </a:p>
          <a:p>
            <a:endParaRPr lang="en-US" sz="2800" dirty="0"/>
          </a:p>
          <a:p>
            <a:r>
              <a:rPr lang="ru-RU" sz="2800" dirty="0">
                <a:solidFill>
                  <a:schemeClr val="bg1"/>
                </a:solidFill>
              </a:rPr>
              <a:t>Любой Т1* в Т2*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Undefined behavior, </a:t>
            </a:r>
            <a:r>
              <a:rPr lang="ru-RU" sz="2400" dirty="0">
                <a:solidFill>
                  <a:schemeClr val="bg1"/>
                </a:solidFill>
              </a:rPr>
              <a:t>если значение указателя не выравнено для типа Т2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Указатель на функцию в указатель на любую другую функцию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Undefined behavior, </a:t>
            </a:r>
            <a:r>
              <a:rPr lang="ru-RU" sz="2400" dirty="0">
                <a:solidFill>
                  <a:schemeClr val="bg1"/>
                </a:solidFill>
              </a:rPr>
              <a:t>если при вызове тип именующего выражения функции не совместим с типом вызываемой функции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22560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Явные преобразования указателей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2800" dirty="0"/>
              <a:t>Целое в указатель</a:t>
            </a:r>
          </a:p>
          <a:p>
            <a:pPr lvl="1"/>
            <a:r>
              <a:rPr lang="en-US" sz="2400" dirty="0"/>
              <a:t>Implementation-defined, </a:t>
            </a:r>
            <a:r>
              <a:rPr lang="ru-RU" sz="2400" dirty="0"/>
              <a:t>результат может быть «негодным» указателем</a:t>
            </a:r>
          </a:p>
          <a:p>
            <a:endParaRPr lang="en-US" sz="2800" dirty="0"/>
          </a:p>
          <a:p>
            <a:r>
              <a:rPr lang="ru-RU" sz="2800" dirty="0"/>
              <a:t>Указатель Т* в целое типа Т1</a:t>
            </a:r>
          </a:p>
          <a:p>
            <a:pPr lvl="1"/>
            <a:r>
              <a:rPr lang="en-US" sz="2400" dirty="0"/>
              <a:t>Implementation-defined,</a:t>
            </a:r>
            <a:r>
              <a:rPr lang="ru-RU" sz="2400" dirty="0"/>
              <a:t> если </a:t>
            </a:r>
            <a:r>
              <a:rPr lang="en-US" sz="2400" dirty="0" err="1"/>
              <a:t>sizeof</a:t>
            </a:r>
            <a:r>
              <a:rPr lang="en-US" sz="2400" dirty="0"/>
              <a:t>(T*) &lt;=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ru-RU" sz="2400" dirty="0"/>
              <a:t>Т1</a:t>
            </a:r>
            <a:r>
              <a:rPr lang="en-US" sz="2400" dirty="0"/>
              <a:t>)</a:t>
            </a:r>
            <a:endParaRPr lang="ru-RU" sz="2400" dirty="0"/>
          </a:p>
          <a:p>
            <a:pPr lvl="1"/>
            <a:r>
              <a:rPr lang="en-US" sz="2400" dirty="0"/>
              <a:t>Undefined behavior </a:t>
            </a:r>
            <a:r>
              <a:rPr lang="ru-RU" sz="2400" dirty="0"/>
              <a:t>иначе</a:t>
            </a:r>
          </a:p>
          <a:p>
            <a:endParaRPr lang="en-US" sz="2800" dirty="0"/>
          </a:p>
          <a:p>
            <a:r>
              <a:rPr lang="ru-RU" sz="2800" dirty="0"/>
              <a:t>Любой Т1* в Т2*</a:t>
            </a:r>
          </a:p>
          <a:p>
            <a:pPr lvl="1"/>
            <a:r>
              <a:rPr lang="ru-RU" sz="2400" dirty="0"/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/>
              <a:t>Undefined behavior, </a:t>
            </a:r>
            <a:r>
              <a:rPr lang="ru-RU" sz="2400" dirty="0"/>
              <a:t>если значение указателя не выравнено для типа Т2</a:t>
            </a:r>
          </a:p>
          <a:p>
            <a:endParaRPr lang="en-US" sz="2800" dirty="0"/>
          </a:p>
          <a:p>
            <a:r>
              <a:rPr lang="ru-RU" sz="2800" dirty="0">
                <a:solidFill>
                  <a:schemeClr val="bg1"/>
                </a:solidFill>
              </a:rPr>
              <a:t>Указатель на функцию в указатель на любую другую функцию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Undefined behavior, </a:t>
            </a:r>
            <a:r>
              <a:rPr lang="ru-RU" sz="2400" dirty="0">
                <a:solidFill>
                  <a:schemeClr val="bg1"/>
                </a:solidFill>
              </a:rPr>
              <a:t>если при вызове тип именующего выражения функции не совместим с типом вызываемой функции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14036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Явные преобразования указателей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2800" dirty="0"/>
              <a:t>Целое в указатель</a:t>
            </a:r>
          </a:p>
          <a:p>
            <a:pPr lvl="1"/>
            <a:r>
              <a:rPr lang="en-US" sz="2400" dirty="0"/>
              <a:t>Implementation-defined, </a:t>
            </a:r>
            <a:r>
              <a:rPr lang="ru-RU" sz="2400" dirty="0"/>
              <a:t>результат может быть «негодным» указателем</a:t>
            </a:r>
          </a:p>
          <a:p>
            <a:endParaRPr lang="en-US" sz="2800" dirty="0"/>
          </a:p>
          <a:p>
            <a:r>
              <a:rPr lang="ru-RU" sz="2800" dirty="0"/>
              <a:t>Указатель Т* в целое типа Т1</a:t>
            </a:r>
          </a:p>
          <a:p>
            <a:pPr lvl="1"/>
            <a:r>
              <a:rPr lang="en-US" sz="2400" dirty="0"/>
              <a:t>Implementation-defined,</a:t>
            </a:r>
            <a:r>
              <a:rPr lang="ru-RU" sz="2400" dirty="0"/>
              <a:t> если </a:t>
            </a:r>
            <a:r>
              <a:rPr lang="en-US" sz="2400" dirty="0" err="1"/>
              <a:t>sizeof</a:t>
            </a:r>
            <a:r>
              <a:rPr lang="en-US" sz="2400" dirty="0"/>
              <a:t>(T*) &lt;=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ru-RU" sz="2400" dirty="0"/>
              <a:t>Т1</a:t>
            </a:r>
            <a:r>
              <a:rPr lang="en-US" sz="2400" dirty="0"/>
              <a:t>)</a:t>
            </a:r>
            <a:endParaRPr lang="ru-RU" sz="2400" dirty="0"/>
          </a:p>
          <a:p>
            <a:pPr lvl="1"/>
            <a:r>
              <a:rPr lang="en-US" sz="2400" dirty="0"/>
              <a:t>Undefined behavior </a:t>
            </a:r>
            <a:r>
              <a:rPr lang="ru-RU" sz="2400" dirty="0"/>
              <a:t>иначе</a:t>
            </a:r>
          </a:p>
          <a:p>
            <a:endParaRPr lang="en-US" sz="2800" dirty="0"/>
          </a:p>
          <a:p>
            <a:r>
              <a:rPr lang="ru-RU" sz="2800" dirty="0"/>
              <a:t>Любой Т1* в Т2*</a:t>
            </a:r>
          </a:p>
          <a:p>
            <a:pPr lvl="1"/>
            <a:r>
              <a:rPr lang="ru-RU" sz="2400" dirty="0"/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/>
              <a:t>Undefined behavior, </a:t>
            </a:r>
            <a:r>
              <a:rPr lang="ru-RU" sz="2400" dirty="0"/>
              <a:t>если значение указателя не выравнено для типа Т2</a:t>
            </a:r>
          </a:p>
          <a:p>
            <a:endParaRPr lang="en-US" sz="2800" dirty="0"/>
          </a:p>
          <a:p>
            <a:r>
              <a:rPr lang="ru-RU" sz="2800" dirty="0"/>
              <a:t>Указатель на функцию в указатель на любую другую функцию</a:t>
            </a:r>
            <a:endParaRPr lang="en-US" sz="2800" dirty="0"/>
          </a:p>
          <a:p>
            <a:pPr lvl="1"/>
            <a:r>
              <a:rPr lang="ru-RU" sz="2400" dirty="0"/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/>
              <a:t>Undefined behavior, </a:t>
            </a:r>
            <a:r>
              <a:rPr lang="ru-RU" sz="2400" dirty="0"/>
              <a:t>если при вызове тип именующего выражения функции не совместим с типом вызываемой функции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82336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Преобразования</a:t>
            </a:r>
            <a:endParaRPr lang="en-US" dirty="0"/>
          </a:p>
          <a:p>
            <a:pPr lvl="1"/>
            <a:r>
              <a:rPr lang="ru-RU" dirty="0"/>
              <a:t>Целых и типов с плавающей точкой</a:t>
            </a:r>
          </a:p>
          <a:p>
            <a:pPr lvl="1"/>
            <a:r>
              <a:rPr lang="en-US" dirty="0"/>
              <a:t>l-value</a:t>
            </a:r>
          </a:p>
          <a:p>
            <a:pPr lvl="1"/>
            <a:r>
              <a:rPr lang="ru-RU" dirty="0"/>
              <a:t>Массивов</a:t>
            </a:r>
          </a:p>
          <a:p>
            <a:pPr lvl="1"/>
            <a:r>
              <a:rPr lang="ru-RU" dirty="0"/>
              <a:t>Функциональных типов</a:t>
            </a:r>
          </a:p>
          <a:p>
            <a:pPr lvl="1"/>
            <a:r>
              <a:rPr lang="ru-RU" dirty="0"/>
              <a:t>С типом </a:t>
            </a:r>
            <a:r>
              <a:rPr lang="en-US" dirty="0"/>
              <a:t>void</a:t>
            </a:r>
          </a:p>
          <a:p>
            <a:pPr lvl="1"/>
            <a:r>
              <a:rPr lang="ru-RU" dirty="0"/>
              <a:t>Указателей</a:t>
            </a:r>
            <a:endParaRPr lang="en-US" dirty="0"/>
          </a:p>
          <a:p>
            <a:pPr marL="0" indent="0">
              <a:buNone/>
            </a:pP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49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132069</TotalTime>
  <Words>8209</Words>
  <Application>Microsoft Office PowerPoint</Application>
  <PresentationFormat>Widescreen</PresentationFormat>
  <Paragraphs>1473</Paragraphs>
  <Slides>98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2" baseType="lpstr">
      <vt:lpstr>Arial</vt:lpstr>
      <vt:lpstr>Calibri</vt:lpstr>
      <vt:lpstr>Consolas</vt:lpstr>
      <vt:lpstr>Office Theme</vt:lpstr>
      <vt:lpstr>Преобразования типов</vt:lpstr>
      <vt:lpstr>План лекции</vt:lpstr>
      <vt:lpstr>Простые сведения про преобразование типов</vt:lpstr>
      <vt:lpstr>Простые сведения про преобразование типов</vt:lpstr>
      <vt:lpstr>Простые сведения про преобразование типов</vt:lpstr>
      <vt:lpstr>Простые сведения про преобразование типов</vt:lpstr>
      <vt:lpstr>Простые сведения про преобразование типов</vt:lpstr>
      <vt:lpstr>Простые сведения про преобразование типов</vt:lpstr>
      <vt:lpstr>Общий тип, целочисленное повышение</vt:lpstr>
      <vt:lpstr>Общий тип, целочисленное повышение</vt:lpstr>
      <vt:lpstr>Общий тип, целочисленное повышение</vt:lpstr>
      <vt:lpstr>Общий тип, целочисленное повышение</vt:lpstr>
      <vt:lpstr>Общий тип, целочисленное повышение</vt:lpstr>
      <vt:lpstr>Общий тип, целочисленное повышение</vt:lpstr>
      <vt:lpstr>Примеры определения общего типа</vt:lpstr>
      <vt:lpstr>Примеры определения общего типа</vt:lpstr>
      <vt:lpstr>Примеры определения общего типа</vt:lpstr>
      <vt:lpstr>Примеры определения общего типа</vt:lpstr>
      <vt:lpstr>Примеры определения общего типа</vt:lpstr>
      <vt:lpstr>Примеры определения общего типа</vt:lpstr>
      <vt:lpstr>Примеры определения общего типа</vt:lpstr>
      <vt:lpstr>Примеры определения общего типа</vt:lpstr>
      <vt:lpstr>Примеры определения общего типа</vt:lpstr>
      <vt:lpstr>Неявные арифметические преобразования</vt:lpstr>
      <vt:lpstr>Неявные арифметические преобразования</vt:lpstr>
      <vt:lpstr>Неявные арифметические преобразования</vt:lpstr>
      <vt:lpstr>Неявные арифметические преобразования</vt:lpstr>
      <vt:lpstr>Примеры неявных арифметич. преобразований</vt:lpstr>
      <vt:lpstr>Примеры неявных арифметич. преобразований</vt:lpstr>
      <vt:lpstr>Примеры неявных арифметич. преобразований</vt:lpstr>
      <vt:lpstr>Примеры неявных арифметич. преобразований</vt:lpstr>
      <vt:lpstr>Примеры неявных арифметич. преобразований</vt:lpstr>
      <vt:lpstr>Преобразования целых</vt:lpstr>
      <vt:lpstr>Преобразования целых</vt:lpstr>
      <vt:lpstr>Преобразования целых</vt:lpstr>
      <vt:lpstr>Преобразования целых</vt:lpstr>
      <vt:lpstr>Преобразования целых</vt:lpstr>
      <vt:lpstr>Преобразования целых</vt:lpstr>
      <vt:lpstr>Преобразования целых</vt:lpstr>
      <vt:lpstr>Преобразования целых</vt:lpstr>
      <vt:lpstr>Примеры преобразования целых</vt:lpstr>
      <vt:lpstr>Примеры преобразования целых</vt:lpstr>
      <vt:lpstr>Примеры преобразования целых</vt:lpstr>
      <vt:lpstr>Примеры преобразования целых</vt:lpstr>
      <vt:lpstr>Примеры преобразования целых</vt:lpstr>
      <vt:lpstr>Преобразования целых и с плавающей точкой</vt:lpstr>
      <vt:lpstr>Преобразования целых и с плавающей точкой</vt:lpstr>
      <vt:lpstr>Преобразования целых и с плавающей точкой</vt:lpstr>
      <vt:lpstr>Преобразования целых и с плавающей точкой</vt:lpstr>
      <vt:lpstr>Преобразования целых и с плавающей точкой</vt:lpstr>
      <vt:lpstr>Преобразования для типов с плавающей точкой</vt:lpstr>
      <vt:lpstr>Преобразования для типов с плавающей точкой</vt:lpstr>
      <vt:lpstr>Преобразования для типов с плавающей точкой</vt:lpstr>
      <vt:lpstr>Преобразования для типов с плавающей точкой</vt:lpstr>
      <vt:lpstr>Преобразования для типов с плавающей точкой</vt:lpstr>
      <vt:lpstr>Преобразования для типов с плавающей точкой</vt:lpstr>
      <vt:lpstr>Преобразования других целых типов</vt:lpstr>
      <vt:lpstr>Преобразование l-value в обычное значение</vt:lpstr>
      <vt:lpstr>Преобразование l-value в обычное значение</vt:lpstr>
      <vt:lpstr>Преобразование l-value в обычное значение</vt:lpstr>
      <vt:lpstr>Преобразование l-value в обычное значение</vt:lpstr>
      <vt:lpstr>Преобразование l-value в обычное значение</vt:lpstr>
      <vt:lpstr>Неявное преобразование массива в указатель</vt:lpstr>
      <vt:lpstr>Неявное преобразование массива в указатель</vt:lpstr>
      <vt:lpstr>Неявное преобразование массива в указатель</vt:lpstr>
      <vt:lpstr>Неявное преобразование массива в указатель</vt:lpstr>
      <vt:lpstr>Неявное преобразование массива в указатель</vt:lpstr>
      <vt:lpstr>Неявное преобразование массива в указатель</vt:lpstr>
      <vt:lpstr>Неявное преобразование массива в указатель</vt:lpstr>
      <vt:lpstr>Неявное преобразование массива в указатель</vt:lpstr>
      <vt:lpstr>Пример [не]генерации указателя</vt:lpstr>
      <vt:lpstr>Пример [не]генерации указателя</vt:lpstr>
      <vt:lpstr>Пример [не]генерации указателя</vt:lpstr>
      <vt:lpstr>Пример [не]генерации указателя</vt:lpstr>
      <vt:lpstr>Пример [не]генерации указателя</vt:lpstr>
      <vt:lpstr>Неявное преобразование функциональных типов</vt:lpstr>
      <vt:lpstr>Неявное преобразование функциональных типов</vt:lpstr>
      <vt:lpstr>Неявное преобразование функциональных типов</vt:lpstr>
      <vt:lpstr>Неявное преобразование функциональных типов</vt:lpstr>
      <vt:lpstr>Неявное преобразование функциональных типов</vt:lpstr>
      <vt:lpstr>[Явные и неявные] преобразования типа void</vt:lpstr>
      <vt:lpstr>[Явные и неявные] преобразования типа void</vt:lpstr>
      <vt:lpstr>[Явные и неявные] преобразования типа void</vt:lpstr>
      <vt:lpstr>[Явные и неявные] преобразования типа void</vt:lpstr>
      <vt:lpstr>[Явные и неявные] преобразования типа void</vt:lpstr>
      <vt:lpstr>[Явные и неявные] преобразования типа void</vt:lpstr>
      <vt:lpstr>Неявные преобразования указателей</vt:lpstr>
      <vt:lpstr>Неявные преобразования указателей</vt:lpstr>
      <vt:lpstr>Неявные преобразования указателей</vt:lpstr>
      <vt:lpstr>Неявные преобразования указателей</vt:lpstr>
      <vt:lpstr>Неявные преобразования указателей</vt:lpstr>
      <vt:lpstr>Неявные преобразования указателей</vt:lpstr>
      <vt:lpstr>Явные преобразования указателей</vt:lpstr>
      <vt:lpstr>Явные преобразования указателей</vt:lpstr>
      <vt:lpstr>Явные преобразования указателей</vt:lpstr>
      <vt:lpstr>Явные преобразования указателей</vt:lpstr>
      <vt:lpstr>Явные преобразования указателей</vt:lpstr>
      <vt:lpstr>Заключение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Простые типы данных языка С</dc:title>
  <dc:creator>Petrov, Evgueni S</dc:creator>
  <cp:lastModifiedBy>Evgenii Petrov</cp:lastModifiedBy>
  <cp:revision>459</cp:revision>
  <dcterms:created xsi:type="dcterms:W3CDTF">2012-09-17T07:39:46Z</dcterms:created>
  <dcterms:modified xsi:type="dcterms:W3CDTF">2021-10-13T14:41:49Z</dcterms:modified>
</cp:coreProperties>
</file>