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15"/>
  </p:notesMasterIdLst>
  <p:sldIdLst>
    <p:sldId id="256" r:id="rId2"/>
    <p:sldId id="257" r:id="rId3"/>
    <p:sldId id="391" r:id="rId4"/>
    <p:sldId id="408" r:id="rId5"/>
    <p:sldId id="409" r:id="rId6"/>
    <p:sldId id="410" r:id="rId7"/>
    <p:sldId id="432" r:id="rId8"/>
    <p:sldId id="433" r:id="rId9"/>
    <p:sldId id="434" r:id="rId10"/>
    <p:sldId id="435" r:id="rId11"/>
    <p:sldId id="412" r:id="rId12"/>
    <p:sldId id="414" r:id="rId13"/>
    <p:sldId id="415" r:id="rId14"/>
    <p:sldId id="416" r:id="rId15"/>
    <p:sldId id="417" r:id="rId16"/>
    <p:sldId id="413" r:id="rId17"/>
    <p:sldId id="418" r:id="rId18"/>
    <p:sldId id="419" r:id="rId19"/>
    <p:sldId id="420" r:id="rId20"/>
    <p:sldId id="375" r:id="rId21"/>
    <p:sldId id="421" r:id="rId22"/>
    <p:sldId id="422" r:id="rId23"/>
    <p:sldId id="423" r:id="rId24"/>
    <p:sldId id="424" r:id="rId25"/>
    <p:sldId id="350" r:id="rId26"/>
    <p:sldId id="425" r:id="rId27"/>
    <p:sldId id="426" r:id="rId28"/>
    <p:sldId id="427" r:id="rId29"/>
    <p:sldId id="428" r:id="rId30"/>
    <p:sldId id="429" r:id="rId31"/>
    <p:sldId id="430" r:id="rId32"/>
    <p:sldId id="431" r:id="rId33"/>
    <p:sldId id="339" r:id="rId34"/>
    <p:sldId id="354" r:id="rId35"/>
    <p:sldId id="437" r:id="rId36"/>
    <p:sldId id="438" r:id="rId37"/>
    <p:sldId id="439" r:id="rId38"/>
    <p:sldId id="440" r:id="rId39"/>
    <p:sldId id="353" r:id="rId40"/>
    <p:sldId id="441" r:id="rId41"/>
    <p:sldId id="442" r:id="rId42"/>
    <p:sldId id="443" r:id="rId43"/>
    <p:sldId id="444" r:id="rId44"/>
    <p:sldId id="445" r:id="rId45"/>
    <p:sldId id="446" r:id="rId46"/>
    <p:sldId id="447" r:id="rId47"/>
    <p:sldId id="343" r:id="rId48"/>
    <p:sldId id="352" r:id="rId49"/>
    <p:sldId id="448" r:id="rId50"/>
    <p:sldId id="449" r:id="rId51"/>
    <p:sldId id="450" r:id="rId52"/>
    <p:sldId id="344" r:id="rId53"/>
    <p:sldId id="451" r:id="rId54"/>
    <p:sldId id="452" r:id="rId55"/>
    <p:sldId id="453" r:id="rId56"/>
    <p:sldId id="454" r:id="rId57"/>
    <p:sldId id="455" r:id="rId58"/>
    <p:sldId id="355" r:id="rId59"/>
    <p:sldId id="356" r:id="rId60"/>
    <p:sldId id="456" r:id="rId61"/>
    <p:sldId id="457" r:id="rId62"/>
    <p:sldId id="458" r:id="rId63"/>
    <p:sldId id="459" r:id="rId64"/>
    <p:sldId id="460" r:id="rId65"/>
    <p:sldId id="461" r:id="rId66"/>
    <p:sldId id="357" r:id="rId67"/>
    <p:sldId id="462" r:id="rId68"/>
    <p:sldId id="463" r:id="rId69"/>
    <p:sldId id="464" r:id="rId70"/>
    <p:sldId id="465" r:id="rId71"/>
    <p:sldId id="359" r:id="rId72"/>
    <p:sldId id="466" r:id="rId73"/>
    <p:sldId id="467" r:id="rId74"/>
    <p:sldId id="468" r:id="rId75"/>
    <p:sldId id="469" r:id="rId76"/>
    <p:sldId id="358" r:id="rId77"/>
    <p:sldId id="470" r:id="rId78"/>
    <p:sldId id="471" r:id="rId79"/>
    <p:sldId id="472" r:id="rId80"/>
    <p:sldId id="473" r:id="rId81"/>
    <p:sldId id="436" r:id="rId82"/>
    <p:sldId id="474" r:id="rId83"/>
    <p:sldId id="475" r:id="rId84"/>
    <p:sldId id="476" r:id="rId85"/>
    <p:sldId id="340" r:id="rId86"/>
    <p:sldId id="341" r:id="rId87"/>
    <p:sldId id="342" r:id="rId88"/>
    <p:sldId id="377" r:id="rId89"/>
    <p:sldId id="392" r:id="rId90"/>
    <p:sldId id="376" r:id="rId91"/>
    <p:sldId id="378" r:id="rId92"/>
    <p:sldId id="379" r:id="rId93"/>
    <p:sldId id="381" r:id="rId94"/>
    <p:sldId id="380" r:id="rId95"/>
    <p:sldId id="382" r:id="rId96"/>
    <p:sldId id="383" r:id="rId97"/>
    <p:sldId id="384" r:id="rId98"/>
    <p:sldId id="385" r:id="rId99"/>
    <p:sldId id="386" r:id="rId100"/>
    <p:sldId id="387" r:id="rId101"/>
    <p:sldId id="388" r:id="rId102"/>
    <p:sldId id="389" r:id="rId103"/>
    <p:sldId id="390" r:id="rId104"/>
    <p:sldId id="393" r:id="rId105"/>
    <p:sldId id="400" r:id="rId106"/>
    <p:sldId id="401" r:id="rId107"/>
    <p:sldId id="402" r:id="rId108"/>
    <p:sldId id="403" r:id="rId109"/>
    <p:sldId id="404" r:id="rId110"/>
    <p:sldId id="405" r:id="rId111"/>
    <p:sldId id="406" r:id="rId112"/>
    <p:sldId id="407" r:id="rId113"/>
    <p:sldId id="374" r:id="rId1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31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viewProps" Target="view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89364-41B5-4343-9AE4-547B2BBB7679}" type="datetimeFigureOut">
              <a:rPr lang="ru-RU" smtClean="0"/>
              <a:t>13.10.2021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BC6709-6BC4-4406-A8FB-37D4D1120A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955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6709-6BC4-4406-A8FB-37D4D1120AA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17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CBB53-0814-42BF-9B93-4FC15E88B468}" type="datetime1">
              <a:rPr lang="ru-RU" smtClean="0"/>
              <a:t>13.10.2021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7922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7A073-A9EB-475A-BD0B-509EDD6FDFF4}" type="datetime1">
              <a:rPr lang="ru-RU" smtClean="0"/>
              <a:t>13.10.2021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857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0B62-3F14-4981-87D7-BBE161508939}" type="datetime1">
              <a:rPr lang="ru-RU" smtClean="0"/>
              <a:t>13.10.2021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4170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9380-1CDA-4480-84FA-5AC15036C02B}" type="datetime1">
              <a:rPr lang="ru-RU" smtClean="0"/>
              <a:t>13.10.2021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644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39CA-79F1-4723-9E0B-AC5A367C9E54}" type="datetime1">
              <a:rPr lang="ru-RU" smtClean="0"/>
              <a:t>13.10.2021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820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1CE64-84D5-4DF1-9C06-FEA53BC747AD}" type="datetime1">
              <a:rPr lang="ru-RU" smtClean="0"/>
              <a:t>13.10.2021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451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AE4E9-E782-4BE4-B47D-4D373834D24E}" type="datetime1">
              <a:rPr lang="ru-RU" smtClean="0"/>
              <a:t>13.10.2021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516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D067-811C-4009-98CC-3D4CF30F5548}" type="datetime1">
              <a:rPr lang="ru-RU" smtClean="0"/>
              <a:t>13.10.2021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118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801D-8E5F-4CB5-8F92-766231BF944F}" type="datetime1">
              <a:rPr lang="ru-RU" smtClean="0"/>
              <a:t>13.10.2021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541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178F7-9EA6-4ABC-8EC5-DE073D6BFD42}" type="datetime1">
              <a:rPr lang="ru-RU" smtClean="0"/>
              <a:t>13.10.2021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197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A330-6A84-473F-9F28-9B91D0A7AE78}" type="datetime1">
              <a:rPr lang="ru-RU" smtClean="0"/>
              <a:t>13.10.2021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3603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762D4-F27F-4100-B5DA-E0D301E30DF7}" type="datetime1">
              <a:rPr lang="ru-RU" smtClean="0"/>
              <a:t>13.10.2021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3019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Выражения </a:t>
            </a:r>
            <a:r>
              <a:rPr lang="ru-RU"/>
              <a:t>языка Си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5</a:t>
            </a:r>
          </a:p>
        </p:txBody>
      </p:sp>
    </p:spTree>
    <p:extLst>
      <p:ext uri="{BB962C8B-B14F-4D97-AF65-F5344CB8AC3E}">
        <p14:creationId xmlns:p14="http://schemas.microsoft.com/office/powerpoint/2010/main" val="3651675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операндов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Константы</a:t>
            </a:r>
          </a:p>
          <a:p>
            <a:endParaRPr lang="ru-RU" dirty="0"/>
          </a:p>
          <a:p>
            <a:r>
              <a:rPr lang="ru-RU" dirty="0"/>
              <a:t>Идентификаторы</a:t>
            </a:r>
          </a:p>
          <a:p>
            <a:endParaRPr lang="ru-RU" dirty="0"/>
          </a:p>
          <a:p>
            <a:r>
              <a:rPr lang="ru-RU" dirty="0"/>
              <a:t>Любые выражения, заключенные в скобки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85727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ctr"/>
            <a:r>
              <a:rPr lang="ru-RU" dirty="0"/>
              <a:t>Взятие адреса </a:t>
            </a:r>
            <a:r>
              <a:rPr lang="en-US" dirty="0"/>
              <a:t>&amp;</a:t>
            </a:r>
            <a:r>
              <a:rPr lang="ru-RU" dirty="0"/>
              <a:t>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3033935"/>
              </p:ext>
            </p:extLst>
          </p:nvPr>
        </p:nvGraphicFramePr>
        <p:xfrm>
          <a:off x="609600" y="2564904"/>
          <a:ext cx="109728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5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Требования к виду и типам операндов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Выражение х является </a:t>
                      </a:r>
                      <a:r>
                        <a:rPr lang="en-US" dirty="0"/>
                        <a:t>l-value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определения типа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Т*, где Т – тип выражения 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вычисления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Адрес, по которому хранится значение выражения 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Побочные эффекты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Условия </a:t>
                      </a:r>
                      <a:r>
                        <a:rPr lang="en-US" baseline="0" dirty="0"/>
                        <a:t>well 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Условия </a:t>
                      </a:r>
                      <a:r>
                        <a:rPr lang="en-US" baseline="0" dirty="0"/>
                        <a:t>implementation specific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Всегда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Условия </a:t>
                      </a:r>
                      <a:r>
                        <a:rPr lang="en-US" baseline="0" dirty="0"/>
                        <a:t>undefined behavior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100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932354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ctr"/>
            <a:r>
              <a:rPr lang="ru-RU" dirty="0"/>
              <a:t>Доступ через указатель *х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048419"/>
              </p:ext>
            </p:extLst>
          </p:nvPr>
        </p:nvGraphicFramePr>
        <p:xfrm>
          <a:off x="614750" y="2132856"/>
          <a:ext cx="109728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5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Требования к виду и типам операндов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Выражение х имеет тип Т*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определения типа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вычисления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Значение, хранящееся по</a:t>
                      </a:r>
                      <a:r>
                        <a:rPr lang="ru-RU" baseline="0" dirty="0"/>
                        <a:t> адресу, равному значению выражения 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Побочные эффекты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Условия </a:t>
                      </a:r>
                      <a:r>
                        <a:rPr lang="en-US" baseline="0" dirty="0"/>
                        <a:t>well 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Память по адресу, равному значению выражения х, доступна для</a:t>
                      </a:r>
                      <a:r>
                        <a:rPr lang="ru-RU" baseline="0" dirty="0"/>
                        <a:t> чтения </a:t>
                      </a:r>
                      <a:r>
                        <a:rPr lang="ru-RU" dirty="0"/>
                        <a:t>и присвоено 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Условия </a:t>
                      </a:r>
                      <a:r>
                        <a:rPr lang="en-US" baseline="0" dirty="0"/>
                        <a:t>implementation specific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Условия </a:t>
                      </a:r>
                      <a:r>
                        <a:rPr lang="en-US" baseline="0" dirty="0"/>
                        <a:t>undefined behavior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 </a:t>
                      </a:r>
                      <a:r>
                        <a:rPr lang="en-US" dirty="0"/>
                        <a:t>well defined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101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50905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ctr"/>
            <a:r>
              <a:rPr lang="ru-RU" dirty="0"/>
              <a:t>Преобразование типа (</a:t>
            </a:r>
            <a:r>
              <a:rPr lang="en-US" dirty="0"/>
              <a:t>T) </a:t>
            </a:r>
            <a:r>
              <a:rPr lang="ru-RU" dirty="0"/>
              <a:t>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9117867"/>
              </p:ext>
            </p:extLst>
          </p:nvPr>
        </p:nvGraphicFramePr>
        <p:xfrm>
          <a:off x="609600" y="1699102"/>
          <a:ext cx="10972800" cy="432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5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Требования к виду и типам операндов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Скалярный тип – либо простой тип, либо тип функции, либо указатель, либо </a:t>
                      </a:r>
                      <a:r>
                        <a:rPr lang="en-US" dirty="0" err="1"/>
                        <a:t>enum</a:t>
                      </a:r>
                      <a:r>
                        <a:rPr lang="ru-RU" dirty="0"/>
                        <a:t>. Пусть </a:t>
                      </a:r>
                      <a:r>
                        <a:rPr lang="en-US" dirty="0"/>
                        <a:t>Y</a:t>
                      </a:r>
                      <a:r>
                        <a:rPr lang="en-US" baseline="0" dirty="0"/>
                        <a:t> – </a:t>
                      </a:r>
                      <a:r>
                        <a:rPr lang="ru-RU" baseline="0" dirty="0"/>
                        <a:t>тип выражения х. </a:t>
                      </a:r>
                    </a:p>
                    <a:p>
                      <a:r>
                        <a:rPr lang="ru-RU" dirty="0"/>
                        <a:t>Если </a:t>
                      </a:r>
                      <a:r>
                        <a:rPr lang="en-US" baseline="0" dirty="0"/>
                        <a:t>Y – </a:t>
                      </a:r>
                      <a:r>
                        <a:rPr lang="ru-RU" baseline="0" dirty="0"/>
                        <a:t>вещественный, то </a:t>
                      </a:r>
                      <a:r>
                        <a:rPr lang="ru-RU" dirty="0"/>
                        <a:t>Т – простой тип или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 err="1"/>
                        <a:t>enum</a:t>
                      </a:r>
                      <a:r>
                        <a:rPr lang="ru-RU" baseline="0" dirty="0"/>
                        <a:t>; иначе если</a:t>
                      </a:r>
                      <a:r>
                        <a:rPr lang="en-US" baseline="0" dirty="0"/>
                        <a:t> Y </a:t>
                      </a:r>
                      <a:r>
                        <a:rPr lang="ru-RU" baseline="0" dirty="0"/>
                        <a:t>--скалярный и невещественный, то Т – любой скалярный; иначе если Т – </a:t>
                      </a:r>
                      <a:r>
                        <a:rPr lang="en-US" baseline="0" dirty="0"/>
                        <a:t>void, </a:t>
                      </a:r>
                      <a:r>
                        <a:rPr lang="ru-RU" baseline="0" dirty="0"/>
                        <a:t>то </a:t>
                      </a:r>
                      <a:r>
                        <a:rPr lang="en-US" baseline="0" dirty="0"/>
                        <a:t>Y </a:t>
                      </a:r>
                      <a:r>
                        <a:rPr lang="ru-RU" baseline="0" dirty="0"/>
                        <a:t>любой; иначе Т = </a:t>
                      </a:r>
                      <a:r>
                        <a:rPr lang="en-US" baseline="0" dirty="0"/>
                        <a:t>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определения типа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вычисления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См.</a:t>
                      </a:r>
                      <a:r>
                        <a:rPr lang="ru-RU" baseline="0" dirty="0"/>
                        <a:t> правила явных преобразований типов в пред. лекциях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Побочные эффекты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Условия </a:t>
                      </a:r>
                      <a:r>
                        <a:rPr lang="en-US" baseline="0" dirty="0"/>
                        <a:t>well 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(Один из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T, Y </a:t>
                      </a:r>
                      <a:r>
                        <a:rPr lang="ru-RU" baseline="0" dirty="0"/>
                        <a:t>-- не указатель или </a:t>
                      </a:r>
                      <a:r>
                        <a:rPr lang="en-US" baseline="0" dirty="0"/>
                        <a:t>T</a:t>
                      </a:r>
                      <a:r>
                        <a:rPr lang="ru-RU" baseline="0" dirty="0"/>
                        <a:t> = </a:t>
                      </a:r>
                      <a:r>
                        <a:rPr lang="en-US" baseline="0" dirty="0"/>
                        <a:t>TT*, Y = YY* </a:t>
                      </a:r>
                      <a:r>
                        <a:rPr lang="ru-RU" baseline="0" dirty="0"/>
                        <a:t>– указатели и размер </a:t>
                      </a:r>
                      <a:r>
                        <a:rPr lang="en-US" baseline="0" dirty="0"/>
                        <a:t>YY </a:t>
                      </a:r>
                      <a:r>
                        <a:rPr lang="ru-RU" baseline="0" dirty="0"/>
                        <a:t>кратен размеру ТТ) И (нет преобразования указателя в целое)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Условия </a:t>
                      </a:r>
                      <a:r>
                        <a:rPr lang="en-US" baseline="0" dirty="0"/>
                        <a:t>implementation specific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Условия </a:t>
                      </a:r>
                      <a:r>
                        <a:rPr lang="en-US" baseline="0" dirty="0"/>
                        <a:t>undefined behavior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102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865612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fontAlgn="ctr"/>
            <a:r>
              <a:rPr lang="ru-RU" dirty="0"/>
              <a:t>Умножение, деление,</a:t>
            </a:r>
            <a:r>
              <a:rPr lang="en-US" dirty="0"/>
              <a:t> </a:t>
            </a:r>
            <a:r>
              <a:rPr lang="ru-RU" dirty="0"/>
              <a:t>остаток </a:t>
            </a:r>
            <a:r>
              <a:rPr lang="en-US" dirty="0"/>
              <a:t>x op y</a:t>
            </a:r>
            <a:r>
              <a:rPr lang="ru-RU" dirty="0"/>
              <a:t>, </a:t>
            </a:r>
            <a:r>
              <a:rPr lang="en-US" dirty="0"/>
              <a:t>op = */%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7331429"/>
              </p:ext>
            </p:extLst>
          </p:nvPr>
        </p:nvGraphicFramePr>
        <p:xfrm>
          <a:off x="609600" y="1600201"/>
          <a:ext cx="10972800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5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Требования к виду и типам операндов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Выражения х и у имеют числовой тип; х</a:t>
                      </a:r>
                      <a:r>
                        <a:rPr lang="ru-RU" baseline="0" dirty="0"/>
                        <a:t> % у </a:t>
                      </a:r>
                      <a:r>
                        <a:rPr lang="en-US" baseline="0" dirty="0"/>
                        <a:t>--&gt;</a:t>
                      </a:r>
                      <a:r>
                        <a:rPr lang="ru-RU" baseline="0" dirty="0"/>
                        <a:t> х и у имеют целочисленный тип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определения типа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См. правила неявных преобразований типов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вычисления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Пусть</a:t>
                      </a:r>
                      <a:r>
                        <a:rPr lang="ru-RU" baseline="0" dirty="0"/>
                        <a:t> Т -- тип</a:t>
                      </a:r>
                      <a:r>
                        <a:rPr lang="en-US" baseline="0" dirty="0"/>
                        <a:t>(x op y)</a:t>
                      </a:r>
                      <a:r>
                        <a:rPr lang="ru-RU" baseline="0" dirty="0"/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Если х или у вещественные, то (Т)х ор (Т)у; иначе</a:t>
                      </a:r>
                      <a:r>
                        <a:rPr lang="ru-RU" baseline="0" dirty="0"/>
                        <a:t> (Т)((Т)</a:t>
                      </a:r>
                      <a:r>
                        <a:rPr lang="ru-RU" dirty="0"/>
                        <a:t>х ор (Т)у).</a:t>
                      </a:r>
                    </a:p>
                    <a:p>
                      <a:r>
                        <a:rPr lang="ru-RU" baseline="0" dirty="0"/>
                        <a:t>Очерёдность вычисления х и у не определена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Побочные эффекты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Условия </a:t>
                      </a:r>
                      <a:r>
                        <a:rPr lang="en-US" baseline="0" dirty="0"/>
                        <a:t>well 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 возникает переполнения; х</a:t>
                      </a:r>
                      <a:r>
                        <a:rPr lang="ru-RU" baseline="0" dirty="0"/>
                        <a:t> % у</a:t>
                      </a:r>
                      <a:r>
                        <a:rPr lang="en-US" baseline="0" dirty="0"/>
                        <a:t> --&gt; </a:t>
                      </a:r>
                      <a:r>
                        <a:rPr lang="ru-RU" baseline="0" dirty="0"/>
                        <a:t>х </a:t>
                      </a:r>
                      <a:r>
                        <a:rPr lang="en-US" baseline="0" dirty="0"/>
                        <a:t>&gt;= 0,</a:t>
                      </a:r>
                      <a:r>
                        <a:rPr lang="ru-RU" baseline="0" dirty="0"/>
                        <a:t> у </a:t>
                      </a:r>
                      <a:r>
                        <a:rPr lang="en-US" baseline="0" dirty="0"/>
                        <a:t>&gt; 0</a:t>
                      </a:r>
                      <a:r>
                        <a:rPr lang="ru-RU" baseline="0" dirty="0"/>
                        <a:t>; х / у </a:t>
                      </a:r>
                      <a:r>
                        <a:rPr lang="en-US" baseline="0" dirty="0"/>
                        <a:t>--&gt; </a:t>
                      </a:r>
                      <a:r>
                        <a:rPr lang="ru-RU" baseline="0" dirty="0"/>
                        <a:t>у != 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Условия </a:t>
                      </a:r>
                      <a:r>
                        <a:rPr lang="en-US" baseline="0" dirty="0"/>
                        <a:t>implementation specific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aseline="0" dirty="0"/>
                        <a:t>Переполнение; х % у и х либо у </a:t>
                      </a:r>
                      <a:r>
                        <a:rPr lang="en-US" baseline="0" dirty="0"/>
                        <a:t>&lt; 0; x / y </a:t>
                      </a:r>
                      <a:r>
                        <a:rPr lang="ru-RU" baseline="0" dirty="0"/>
                        <a:t>и х != 0 и у = 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Условия </a:t>
                      </a:r>
                      <a:r>
                        <a:rPr lang="en-US" baseline="0" dirty="0"/>
                        <a:t>undefined behavior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% 0,</a:t>
                      </a:r>
                      <a:r>
                        <a:rPr lang="en-US" baseline="0" dirty="0"/>
                        <a:t> x / 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103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713677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ctr"/>
            <a:r>
              <a:rPr lang="ru-RU" dirty="0"/>
              <a:t>Сложение, вычитание </a:t>
            </a:r>
            <a:r>
              <a:rPr lang="en-US" dirty="0"/>
              <a:t>x op y</a:t>
            </a:r>
            <a:r>
              <a:rPr lang="ru-RU" dirty="0"/>
              <a:t>, </a:t>
            </a:r>
            <a:r>
              <a:rPr lang="en-US" dirty="0"/>
              <a:t>op = </a:t>
            </a:r>
            <a:r>
              <a:rPr lang="ru-RU" dirty="0"/>
              <a:t>+-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9479113"/>
              </p:ext>
            </p:extLst>
          </p:nvPr>
        </p:nvGraphicFramePr>
        <p:xfrm>
          <a:off x="609600" y="1841342"/>
          <a:ext cx="10972800" cy="404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5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Требования к виду и типам операндов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Типы выражений х и у числовые, или один из них целочисленный, а второй</a:t>
                      </a:r>
                      <a:r>
                        <a:rPr lang="ru-RU" baseline="0" dirty="0"/>
                        <a:t> – указатель, ор = - и оба указатели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определения типа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Если</a:t>
                      </a:r>
                      <a:r>
                        <a:rPr lang="ru-RU" baseline="0" dirty="0"/>
                        <a:t> типы выражений числовые, то к</a:t>
                      </a:r>
                      <a:r>
                        <a:rPr lang="ru-RU" dirty="0"/>
                        <a:t>ак для */%; иначе</a:t>
                      </a:r>
                      <a:r>
                        <a:rPr lang="ru-RU" baseline="0" dirty="0"/>
                        <a:t> указатель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вычисления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Если типы выражений числовые, то как для */%; иначе см. лекцию 6 про указатели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Побочные эффекты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Условия </a:t>
                      </a:r>
                      <a:r>
                        <a:rPr lang="en-US" baseline="0" dirty="0"/>
                        <a:t>well 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</a:t>
                      </a:r>
                      <a:r>
                        <a:rPr lang="ru-RU" baseline="0" dirty="0"/>
                        <a:t>ипы выражений числовые и н</a:t>
                      </a:r>
                      <a:r>
                        <a:rPr lang="ru-RU" dirty="0"/>
                        <a:t>е возникает переполнения; для указателей см. лекцию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Условия </a:t>
                      </a:r>
                      <a:r>
                        <a:rPr lang="en-US" baseline="0" dirty="0"/>
                        <a:t>implementation specific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</a:t>
                      </a:r>
                      <a:r>
                        <a:rPr lang="ru-RU" baseline="0" dirty="0"/>
                        <a:t>ипы выражений числовые и возникает переполнение; для указателей см. лекцию 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Условия </a:t>
                      </a:r>
                      <a:r>
                        <a:rPr lang="en-US" baseline="0" dirty="0"/>
                        <a:t>undefined behavior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104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970695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ctr"/>
            <a:r>
              <a:rPr lang="ru-RU" dirty="0"/>
              <a:t>Сдвиг </a:t>
            </a:r>
            <a:r>
              <a:rPr lang="en-US" dirty="0"/>
              <a:t>x op y</a:t>
            </a:r>
            <a:r>
              <a:rPr lang="ru-RU" dirty="0"/>
              <a:t>, </a:t>
            </a:r>
            <a:r>
              <a:rPr lang="en-US" dirty="0"/>
              <a:t>op = &lt;&lt; &gt;&gt;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9587279"/>
              </p:ext>
            </p:extLst>
          </p:nvPr>
        </p:nvGraphicFramePr>
        <p:xfrm>
          <a:off x="609600" y="1988840"/>
          <a:ext cx="10972800" cy="404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5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Требования к виду и типам операндов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Выражения х и у имеют целочисленный</a:t>
                      </a:r>
                      <a:r>
                        <a:rPr lang="ru-RU" baseline="0" dirty="0"/>
                        <a:t> тип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определения типа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aseline="0" dirty="0"/>
                        <a:t>размер(х ор у) = МАХ(размер(х), размер(</a:t>
                      </a:r>
                      <a:r>
                        <a:rPr lang="en-US" baseline="0" dirty="0" err="1"/>
                        <a:t>int</a:t>
                      </a:r>
                      <a:r>
                        <a:rPr lang="ru-RU" baseline="0" dirty="0"/>
                        <a:t>))</a:t>
                      </a:r>
                    </a:p>
                    <a:p>
                      <a:r>
                        <a:rPr lang="ru-RU" baseline="0" dirty="0" err="1"/>
                        <a:t>беззнака</a:t>
                      </a:r>
                      <a:r>
                        <a:rPr lang="ru-RU" baseline="0" dirty="0"/>
                        <a:t>(х ор у) = </a:t>
                      </a:r>
                      <a:r>
                        <a:rPr lang="ru-RU" baseline="0" dirty="0" err="1"/>
                        <a:t>беззнака</a:t>
                      </a:r>
                      <a:r>
                        <a:rPr lang="ru-RU" baseline="0" dirty="0"/>
                        <a:t>(х)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вычисления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  <a:r>
                        <a:rPr lang="ru-RU" baseline="0" dirty="0"/>
                        <a:t> </a:t>
                      </a:r>
                      <a:r>
                        <a:rPr lang="en-US" dirty="0"/>
                        <a:t>x </a:t>
                      </a:r>
                      <a:r>
                        <a:rPr lang="en-US" baseline="0" dirty="0"/>
                        <a:t>&gt;&gt; </a:t>
                      </a:r>
                      <a:r>
                        <a:rPr lang="ru-RU" baseline="0" dirty="0"/>
                        <a:t>у</a:t>
                      </a:r>
                      <a:r>
                        <a:rPr lang="en-US" baseline="0" dirty="0"/>
                        <a:t> = </a:t>
                      </a:r>
                      <a:r>
                        <a:rPr lang="ru-RU" baseline="0" dirty="0"/>
                        <a:t>значение </a:t>
                      </a:r>
                      <a:r>
                        <a:rPr lang="en-US" baseline="0" dirty="0"/>
                        <a:t>x / 2</a:t>
                      </a:r>
                      <a:r>
                        <a:rPr lang="ru-RU" baseline="30000" dirty="0"/>
                        <a:t>значение у</a:t>
                      </a:r>
                      <a:r>
                        <a:rPr lang="ru-RU" baseline="0" dirty="0"/>
                        <a:t>,</a:t>
                      </a:r>
                      <a:endParaRPr lang="en-US" baseline="0" dirty="0"/>
                    </a:p>
                    <a:p>
                      <a:r>
                        <a:rPr lang="ru-RU" dirty="0"/>
                        <a:t>значение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x &lt;&lt; y = </a:t>
                      </a:r>
                      <a:r>
                        <a:rPr lang="ru-RU" baseline="0" dirty="0"/>
                        <a:t>(значение </a:t>
                      </a:r>
                      <a:r>
                        <a:rPr lang="en-US" baseline="0" dirty="0"/>
                        <a:t>x * 2</a:t>
                      </a:r>
                      <a:r>
                        <a:rPr lang="ru-RU" baseline="30000" dirty="0"/>
                        <a:t>значение у</a:t>
                      </a:r>
                      <a:r>
                        <a:rPr lang="ru-RU" baseline="0" dirty="0"/>
                        <a:t>) </a:t>
                      </a:r>
                      <a:r>
                        <a:rPr lang="en-US" baseline="0" dirty="0"/>
                        <a:t>mod 2</a:t>
                      </a:r>
                      <a:r>
                        <a:rPr lang="en-US" baseline="30000" dirty="0"/>
                        <a:t>8*</a:t>
                      </a:r>
                      <a:r>
                        <a:rPr lang="ru-RU" baseline="30000" dirty="0"/>
                        <a:t>размер(х </a:t>
                      </a:r>
                      <a:r>
                        <a:rPr lang="en-US" baseline="30000" dirty="0"/>
                        <a:t>&lt;&lt;</a:t>
                      </a:r>
                      <a:r>
                        <a:rPr lang="ru-RU" baseline="30000" dirty="0"/>
                        <a:t> у)</a:t>
                      </a:r>
                    </a:p>
                    <a:p>
                      <a:r>
                        <a:rPr lang="ru-RU" dirty="0"/>
                        <a:t>Очерёдность</a:t>
                      </a:r>
                      <a:r>
                        <a:rPr lang="ru-RU" baseline="0" dirty="0"/>
                        <a:t> вычисления х и у не определена</a:t>
                      </a:r>
                      <a:endParaRPr lang="ru-RU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Побочные эффекты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Условия </a:t>
                      </a:r>
                      <a:r>
                        <a:rPr lang="en-US" baseline="0" dirty="0"/>
                        <a:t>well 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</a:t>
                      </a:r>
                      <a:r>
                        <a:rPr lang="en-US" baseline="0" dirty="0"/>
                        <a:t> = &gt;&gt; </a:t>
                      </a:r>
                      <a:r>
                        <a:rPr lang="ru-RU" baseline="0" dirty="0"/>
                        <a:t>и </a:t>
                      </a:r>
                      <a:r>
                        <a:rPr lang="ru-RU" dirty="0"/>
                        <a:t>значение</a:t>
                      </a:r>
                      <a:r>
                        <a:rPr lang="ru-RU" baseline="0" dirty="0"/>
                        <a:t> х </a:t>
                      </a:r>
                      <a:r>
                        <a:rPr lang="en-US" baseline="0" dirty="0"/>
                        <a:t>&gt;= 0</a:t>
                      </a:r>
                      <a:r>
                        <a:rPr lang="ru-RU" baseline="0" dirty="0"/>
                        <a:t>; ор = </a:t>
                      </a:r>
                      <a:r>
                        <a:rPr lang="en-US" baseline="0" dirty="0"/>
                        <a:t>&lt;&lt; </a:t>
                      </a:r>
                      <a:r>
                        <a:rPr lang="ru-RU" baseline="0" dirty="0"/>
                        <a:t>и тип х без знака; ор = </a:t>
                      </a:r>
                      <a:r>
                        <a:rPr lang="en-US" baseline="0" dirty="0"/>
                        <a:t>&lt;&lt;, </a:t>
                      </a:r>
                      <a:r>
                        <a:rPr lang="ru-RU" baseline="0" dirty="0"/>
                        <a:t>тип х со знаком, значение х </a:t>
                      </a:r>
                      <a:r>
                        <a:rPr lang="en-US" baseline="0" dirty="0"/>
                        <a:t>&gt;= 0 </a:t>
                      </a:r>
                      <a:r>
                        <a:rPr lang="ru-RU" baseline="0" dirty="0"/>
                        <a:t>и значение </a:t>
                      </a:r>
                      <a:r>
                        <a:rPr lang="en-US" baseline="0" dirty="0"/>
                        <a:t>x &lt;&lt; y</a:t>
                      </a:r>
                      <a:r>
                        <a:rPr lang="ru-RU" baseline="0" dirty="0"/>
                        <a:t> представимо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Условия </a:t>
                      </a:r>
                      <a:r>
                        <a:rPr lang="en-US" baseline="0" dirty="0"/>
                        <a:t>implementation specific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</a:t>
                      </a:r>
                      <a:r>
                        <a:rPr lang="en-US" baseline="0" dirty="0"/>
                        <a:t> = &gt;&gt;, </a:t>
                      </a:r>
                      <a:r>
                        <a:rPr lang="ru-RU" dirty="0"/>
                        <a:t>значение х </a:t>
                      </a:r>
                      <a:r>
                        <a:rPr lang="en-US" dirty="0"/>
                        <a:t>&lt;</a:t>
                      </a:r>
                      <a:r>
                        <a:rPr lang="en-US" baseline="0" dirty="0"/>
                        <a:t> 0, </a:t>
                      </a:r>
                      <a:r>
                        <a:rPr lang="ru-RU" baseline="0" dirty="0"/>
                        <a:t>значение у от 0 до </a:t>
                      </a:r>
                      <a:r>
                        <a:rPr lang="en-US" baseline="0" dirty="0"/>
                        <a:t>8*</a:t>
                      </a:r>
                      <a:r>
                        <a:rPr lang="ru-RU" baseline="0" dirty="0"/>
                        <a:t>размер(х ор у) </a:t>
                      </a:r>
                      <a:r>
                        <a:rPr lang="en-US" baseline="0" dirty="0"/>
                        <a:t>–</a:t>
                      </a:r>
                      <a:r>
                        <a:rPr lang="ru-RU" baseline="0" dirty="0"/>
                        <a:t> 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Условия </a:t>
                      </a:r>
                      <a:r>
                        <a:rPr lang="en-US" baseline="0" dirty="0"/>
                        <a:t>undefined behavior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  <a:r>
                        <a:rPr lang="ru-RU" baseline="0" dirty="0"/>
                        <a:t> у </a:t>
                      </a:r>
                      <a:r>
                        <a:rPr lang="en-US" baseline="0" dirty="0"/>
                        <a:t>&lt; 0 </a:t>
                      </a:r>
                      <a:r>
                        <a:rPr lang="ru-RU" baseline="0" dirty="0"/>
                        <a:t>или </a:t>
                      </a:r>
                      <a:r>
                        <a:rPr lang="en-US" baseline="0" dirty="0"/>
                        <a:t>&gt;=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8*</a:t>
                      </a:r>
                      <a:r>
                        <a:rPr lang="ru-RU" baseline="0" dirty="0"/>
                        <a:t>размер(х ор у)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105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911950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ctr"/>
            <a:r>
              <a:rPr lang="ru-RU" dirty="0"/>
              <a:t>Сравнение х ор у, ор = &lt; &gt; &lt;= &gt;=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9595566"/>
              </p:ext>
            </p:extLst>
          </p:nvPr>
        </p:nvGraphicFramePr>
        <p:xfrm>
          <a:off x="551384" y="1613205"/>
          <a:ext cx="10972800" cy="404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5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Требования к виду и типам операндов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Типы</a:t>
                      </a:r>
                      <a:r>
                        <a:rPr lang="ru-RU" baseline="0" dirty="0"/>
                        <a:t> х и у скалярные, и если один из них указатель, то другой не вещественный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определения типа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вычисления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Пусть</a:t>
                      </a:r>
                      <a:r>
                        <a:rPr lang="ru-RU" baseline="0" dirty="0"/>
                        <a:t> Т – наименьший тип, к которому преобразуются </a:t>
                      </a:r>
                      <a:r>
                        <a:rPr lang="ru-RU" dirty="0"/>
                        <a:t>тип </a:t>
                      </a:r>
                      <a:r>
                        <a:rPr lang="ru-RU" baseline="0" dirty="0"/>
                        <a:t>х и тип у.</a:t>
                      </a:r>
                      <a:endParaRPr lang="ru-RU" dirty="0"/>
                    </a:p>
                    <a:p>
                      <a:r>
                        <a:rPr lang="ru-RU" dirty="0"/>
                        <a:t>Если для значений (Т)х и (Т)у выполнено ор, то 1; иначе 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Очерёдность</a:t>
                      </a:r>
                      <a:r>
                        <a:rPr lang="ru-RU" baseline="0" dirty="0"/>
                        <a:t> вычисления х и у не определена</a:t>
                      </a:r>
                      <a:endParaRPr lang="ru-RU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Побочные эффекты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Условия </a:t>
                      </a:r>
                      <a:r>
                        <a:rPr lang="en-US" baseline="0" dirty="0"/>
                        <a:t>well 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тип х и тип у числовые; тип х и тип</a:t>
                      </a:r>
                      <a:r>
                        <a:rPr lang="ru-RU" baseline="0" dirty="0"/>
                        <a:t> у указатели на элементы одного </a:t>
                      </a:r>
                      <a:r>
                        <a:rPr lang="en-US" baseline="0" dirty="0" err="1"/>
                        <a:t>struct</a:t>
                      </a:r>
                      <a:r>
                        <a:rPr lang="en-US" baseline="0" dirty="0"/>
                        <a:t>, union</a:t>
                      </a:r>
                      <a:r>
                        <a:rPr lang="ru-RU" baseline="0" dirty="0"/>
                        <a:t>, или массива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+ один элемент за концом массива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Условия </a:t>
                      </a:r>
                      <a:r>
                        <a:rPr lang="en-US" baseline="0" dirty="0"/>
                        <a:t>implementation specific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один из типов целочисленный,</a:t>
                      </a:r>
                      <a:r>
                        <a:rPr lang="ru-RU" baseline="0" dirty="0"/>
                        <a:t> второй – указатель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Условия </a:t>
                      </a:r>
                      <a:r>
                        <a:rPr lang="en-US" baseline="0" dirty="0"/>
                        <a:t>undefined behavior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106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166458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ctr"/>
            <a:r>
              <a:rPr lang="ru-RU" dirty="0"/>
              <a:t>Проверка равенства </a:t>
            </a:r>
            <a:r>
              <a:rPr lang="en-US" dirty="0"/>
              <a:t>x op y</a:t>
            </a:r>
            <a:r>
              <a:rPr lang="ru-RU" dirty="0"/>
              <a:t>, </a:t>
            </a:r>
            <a:r>
              <a:rPr lang="en-US" dirty="0"/>
              <a:t>op = </a:t>
            </a:r>
            <a:r>
              <a:rPr lang="ru-RU" dirty="0"/>
              <a:t>== !=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7390276"/>
              </p:ext>
            </p:extLst>
          </p:nvPr>
        </p:nvGraphicFramePr>
        <p:xfrm>
          <a:off x="609600" y="1610612"/>
          <a:ext cx="10972800" cy="431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5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см. </a:t>
                      </a:r>
                      <a:r>
                        <a:rPr lang="en-US" dirty="0"/>
                        <a:t>&lt; &gt; &lt;= &gt;=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Требования к виду и типам операндов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Типы</a:t>
                      </a:r>
                      <a:r>
                        <a:rPr lang="ru-RU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х и у скалярные, и если один из них указатель, то другой не вещественный 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определения типа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int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вычисления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Пусть</a:t>
                      </a:r>
                      <a:r>
                        <a:rPr lang="ru-RU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Т – наименьший тип, к которому преобразуются </a:t>
                      </a:r>
                      <a:r>
                        <a:rPr lang="ru-RU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тип </a:t>
                      </a:r>
                      <a:r>
                        <a:rPr lang="ru-RU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х и тип у.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r>
                        <a:rPr lang="ru-RU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Если для значений (Т)х и (Т)у выполнено ор, то 1; иначе 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Очерёдность</a:t>
                      </a:r>
                      <a:r>
                        <a:rPr lang="ru-RU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вычисления х и у не определена</a:t>
                      </a:r>
                      <a:endParaRPr lang="ru-RU" baseline="300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Побочные эффекты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Условия </a:t>
                      </a:r>
                      <a:r>
                        <a:rPr lang="en-US" baseline="0" dirty="0"/>
                        <a:t>well 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тип х и тип у числовые; тип х и тип</a:t>
                      </a:r>
                      <a:r>
                        <a:rPr lang="ru-RU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у указатели на элементы одного </a:t>
                      </a:r>
                      <a:r>
                        <a:rPr lang="en-US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struct</a:t>
                      </a:r>
                      <a:r>
                        <a:rPr lang="en-US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, union</a:t>
                      </a:r>
                      <a:r>
                        <a:rPr lang="ru-RU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, или массива</a:t>
                      </a:r>
                      <a:r>
                        <a:rPr lang="en-US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ru-RU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+ один элемент за концом массива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Условия </a:t>
                      </a:r>
                      <a:r>
                        <a:rPr lang="en-US" baseline="0" dirty="0"/>
                        <a:t>implementation specific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один из типов целочисленный,</a:t>
                      </a:r>
                      <a:r>
                        <a:rPr lang="ru-RU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второй – указатель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Условия </a:t>
                      </a:r>
                      <a:r>
                        <a:rPr lang="en-US" baseline="0" dirty="0"/>
                        <a:t>undefined behavior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Типы</a:t>
                      </a:r>
                      <a:r>
                        <a:rPr lang="ru-RU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х и у скалярные, и если один из них указатель, то другой не вещественный 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107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366417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ctr"/>
            <a:r>
              <a:rPr lang="ru-RU" dirty="0"/>
              <a:t>Побитовое И, </a:t>
            </a:r>
            <a:r>
              <a:rPr lang="ru-RU" dirty="0" err="1"/>
              <a:t>ИсклИЛИ</a:t>
            </a:r>
            <a:r>
              <a:rPr lang="ru-RU" dirty="0"/>
              <a:t>, ИЛИ  </a:t>
            </a:r>
            <a:r>
              <a:rPr lang="en-US" dirty="0"/>
              <a:t>x </a:t>
            </a:r>
            <a:r>
              <a:rPr lang="ru-RU" dirty="0"/>
              <a:t>ор</a:t>
            </a:r>
            <a:r>
              <a:rPr lang="en-US" dirty="0"/>
              <a:t> y</a:t>
            </a:r>
            <a:r>
              <a:rPr lang="ru-RU" dirty="0"/>
              <a:t>, ор = </a:t>
            </a:r>
            <a:r>
              <a:rPr lang="en-US" dirty="0"/>
              <a:t>&amp;^|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7293208"/>
              </p:ext>
            </p:extLst>
          </p:nvPr>
        </p:nvGraphicFramePr>
        <p:xfrm>
          <a:off x="609600" y="1600201"/>
          <a:ext cx="10972800" cy="460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5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Требования к виду и типам операндов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Типы</a:t>
                      </a:r>
                      <a:r>
                        <a:rPr lang="ru-RU" baseline="0" dirty="0"/>
                        <a:t> выражений х и у целочисленные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определения типа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aseline="0" dirty="0"/>
                        <a:t>размер(х ор у) = МАХ(размер(х), размер(у))</a:t>
                      </a:r>
                    </a:p>
                    <a:p>
                      <a:r>
                        <a:rPr lang="ru-RU" baseline="0" dirty="0" err="1"/>
                        <a:t>беззнака</a:t>
                      </a:r>
                      <a:r>
                        <a:rPr lang="ru-RU" baseline="0" dirty="0"/>
                        <a:t>(х ор у) = </a:t>
                      </a:r>
                      <a:r>
                        <a:rPr lang="ru-RU" baseline="0" dirty="0" err="1"/>
                        <a:t>беззнака</a:t>
                      </a:r>
                      <a:r>
                        <a:rPr lang="ru-RU" baseline="0" dirty="0"/>
                        <a:t>(х) ИЛИ </a:t>
                      </a:r>
                      <a:r>
                        <a:rPr lang="ru-RU" baseline="0" dirty="0" err="1"/>
                        <a:t>беззнака</a:t>
                      </a:r>
                      <a:r>
                        <a:rPr lang="ru-RU" baseline="0" dirty="0"/>
                        <a:t>(у)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вычисления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бит значения х ор</a:t>
                      </a:r>
                      <a:r>
                        <a:rPr lang="ru-RU" baseline="0" dirty="0"/>
                        <a:t> у вычисляется по соответствующим битам значений х и у, включая незначащие нули</a:t>
                      </a:r>
                    </a:p>
                    <a:p>
                      <a:r>
                        <a:rPr lang="en-US" baseline="0" dirty="0">
                          <a:latin typeface="Consolas" panose="020B0609020204030204" pitchFamily="49" charset="0"/>
                        </a:rPr>
                        <a:t>&amp; 0 1  ^ 0 1  | 0 1</a:t>
                      </a:r>
                    </a:p>
                    <a:p>
                      <a:r>
                        <a:rPr lang="en-US" baseline="0" dirty="0">
                          <a:latin typeface="Consolas" panose="020B0609020204030204" pitchFamily="49" charset="0"/>
                        </a:rPr>
                        <a:t>0 0 0  0 0 1  0 0 1</a:t>
                      </a:r>
                    </a:p>
                    <a:p>
                      <a:r>
                        <a:rPr lang="en-US" baseline="0" dirty="0">
                          <a:latin typeface="Consolas" panose="020B0609020204030204" pitchFamily="49" charset="0"/>
                        </a:rPr>
                        <a:t>1 0 1  1 1 0  1 1 1</a:t>
                      </a:r>
                      <a:endParaRPr lang="ru-RU" baseline="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ru-RU" baseline="0" dirty="0"/>
                        <a:t>Очерёдность вычисления х и у не определена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Побочные эффекты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Условия </a:t>
                      </a:r>
                      <a:r>
                        <a:rPr lang="en-US" baseline="0" dirty="0"/>
                        <a:t>well 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Всегда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Условия </a:t>
                      </a:r>
                      <a:r>
                        <a:rPr lang="en-US" baseline="0" dirty="0"/>
                        <a:t>implementation specific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Условия </a:t>
                      </a:r>
                      <a:r>
                        <a:rPr lang="en-US" baseline="0" dirty="0"/>
                        <a:t>undefined behavior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108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336019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ctr"/>
            <a:r>
              <a:rPr lang="ru-RU" dirty="0"/>
              <a:t>Логические И </a:t>
            </a:r>
            <a:r>
              <a:rPr lang="ru-RU" dirty="0" err="1"/>
              <a:t>и</a:t>
            </a:r>
            <a:r>
              <a:rPr lang="ru-RU" dirty="0"/>
              <a:t> ИЛИ х ор у, ор = </a:t>
            </a:r>
            <a:r>
              <a:rPr lang="en-US" dirty="0"/>
              <a:t>&amp;&amp; ||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971346"/>
              </p:ext>
            </p:extLst>
          </p:nvPr>
        </p:nvGraphicFramePr>
        <p:xfrm>
          <a:off x="609600" y="1838802"/>
          <a:ext cx="10972800" cy="404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5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Требования к виду и типам операндов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Типы</a:t>
                      </a:r>
                      <a:r>
                        <a:rPr lang="ru-RU" baseline="0" dirty="0"/>
                        <a:t> выражений х и у скалярные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определения типа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/>
                        <a:t>int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вычисления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aseline="0" dirty="0"/>
                        <a:t>ор = </a:t>
                      </a:r>
                      <a:r>
                        <a:rPr lang="en-US" baseline="0" dirty="0"/>
                        <a:t>&amp;&amp;</a:t>
                      </a:r>
                      <a:r>
                        <a:rPr lang="ru-RU" baseline="0" dirty="0"/>
                        <a:t>: если значение </a:t>
                      </a:r>
                      <a:r>
                        <a:rPr lang="en-US" baseline="0" dirty="0"/>
                        <a:t>!!</a:t>
                      </a:r>
                      <a:r>
                        <a:rPr lang="ru-RU" baseline="0" dirty="0"/>
                        <a:t>(</a:t>
                      </a:r>
                      <a:r>
                        <a:rPr lang="en-US" baseline="0" dirty="0" err="1"/>
                        <a:t>int</a:t>
                      </a:r>
                      <a:r>
                        <a:rPr lang="ru-RU" baseline="0" dirty="0"/>
                        <a:t>)х == 0, то 0; иначе значение !!(</a:t>
                      </a:r>
                      <a:r>
                        <a:rPr lang="en-US" baseline="0" dirty="0" err="1"/>
                        <a:t>int</a:t>
                      </a:r>
                      <a:r>
                        <a:rPr lang="ru-RU" baseline="0" dirty="0"/>
                        <a:t>)у</a:t>
                      </a:r>
                      <a:endParaRPr lang="en-US" baseline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/>
                        <a:t>ор = </a:t>
                      </a:r>
                      <a:r>
                        <a:rPr lang="en-US" baseline="0" dirty="0"/>
                        <a:t>||:</a:t>
                      </a:r>
                      <a:r>
                        <a:rPr lang="ru-RU" baseline="0" dirty="0"/>
                        <a:t> если значение </a:t>
                      </a:r>
                      <a:r>
                        <a:rPr lang="en-US" baseline="0" dirty="0"/>
                        <a:t>!!</a:t>
                      </a:r>
                      <a:r>
                        <a:rPr lang="ru-RU" baseline="0" dirty="0"/>
                        <a:t>(</a:t>
                      </a:r>
                      <a:r>
                        <a:rPr lang="en-US" baseline="0" dirty="0" err="1"/>
                        <a:t>int</a:t>
                      </a:r>
                      <a:r>
                        <a:rPr lang="ru-RU" baseline="0" dirty="0"/>
                        <a:t>)х == 1, то 1; иначе значение !!(</a:t>
                      </a:r>
                      <a:r>
                        <a:rPr lang="en-US" baseline="0" dirty="0" err="1"/>
                        <a:t>int</a:t>
                      </a:r>
                      <a:r>
                        <a:rPr lang="ru-RU" baseline="0" dirty="0"/>
                        <a:t>)</a:t>
                      </a:r>
                      <a:r>
                        <a:rPr lang="en-US" baseline="0" dirty="0"/>
                        <a:t>y</a:t>
                      </a:r>
                    </a:p>
                    <a:p>
                      <a:r>
                        <a:rPr lang="ru-RU" baseline="0" dirty="0"/>
                        <a:t>Первым вычисляется х и потом, возможно, 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Побочные эффекты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Условия </a:t>
                      </a:r>
                      <a:r>
                        <a:rPr lang="en-US" baseline="0" dirty="0"/>
                        <a:t>well 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aseline="0" dirty="0"/>
                        <a:t>если х или у указатель, то он преобразуется в </a:t>
                      </a:r>
                      <a:r>
                        <a:rPr lang="en-US" baseline="0" dirty="0" err="1"/>
                        <a:t>int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и обратно с сохранением значения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Условия </a:t>
                      </a:r>
                      <a:r>
                        <a:rPr lang="en-US" baseline="0" dirty="0"/>
                        <a:t>implementation specific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Условия </a:t>
                      </a:r>
                      <a:r>
                        <a:rPr lang="en-US" baseline="0" dirty="0"/>
                        <a:t>undefined behavior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aseline="0" dirty="0"/>
                        <a:t>х или у указатель, и его значение не сохраняется при преобразовании в </a:t>
                      </a:r>
                      <a:r>
                        <a:rPr lang="en-US" baseline="0" dirty="0" err="1"/>
                        <a:t>int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и обратно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109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326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Характеристики операторов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pPr lvl="1"/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260239"/>
              </p:ext>
            </p:extLst>
          </p:nvPr>
        </p:nvGraphicFramePr>
        <p:xfrm>
          <a:off x="762000" y="2354422"/>
          <a:ext cx="10972800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7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6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4400" dirty="0">
                          <a:solidFill>
                            <a:schemeClr val="bg1"/>
                          </a:solidFill>
                        </a:rPr>
                        <a:t>Число операндов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>
                          <a:solidFill>
                            <a:schemeClr val="bg1"/>
                          </a:solidFill>
                        </a:rPr>
                        <a:t>Приоритет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>
                          <a:solidFill>
                            <a:schemeClr val="bg1"/>
                          </a:solidFill>
                        </a:rPr>
                        <a:t>Ассоциативность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4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4400" dirty="0">
                          <a:solidFill>
                            <a:schemeClr val="bg1"/>
                          </a:solidFill>
                        </a:rPr>
                        <a:t>натуральное число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>
                          <a:solidFill>
                            <a:schemeClr val="bg1"/>
                          </a:solidFill>
                        </a:rPr>
                        <a:t>нет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4400" dirty="0">
                          <a:solidFill>
                            <a:schemeClr val="bg1"/>
                          </a:solidFill>
                        </a:rPr>
                        <a:t>2 или 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>
                          <a:solidFill>
                            <a:schemeClr val="bg1"/>
                          </a:solidFill>
                        </a:rPr>
                        <a:t>левая или правая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73815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ctr"/>
            <a:r>
              <a:rPr lang="ru-RU" dirty="0"/>
              <a:t>Условное выражение </a:t>
            </a:r>
            <a:r>
              <a:rPr lang="en-US" dirty="0"/>
              <a:t>c ? e1 : e2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Требования времени компиляции</a:t>
            </a:r>
            <a:endParaRPr lang="en-US" dirty="0"/>
          </a:p>
          <a:p>
            <a:pPr lvl="1"/>
            <a:r>
              <a:rPr lang="ru-RU" dirty="0"/>
              <a:t>Выражения </a:t>
            </a:r>
            <a:r>
              <a:rPr lang="en-US" dirty="0"/>
              <a:t>x </a:t>
            </a:r>
            <a:r>
              <a:rPr lang="ru-RU" dirty="0"/>
              <a:t>и у имеют числовой тип</a:t>
            </a:r>
          </a:p>
          <a:p>
            <a:pPr lvl="1"/>
            <a:r>
              <a:rPr lang="ru-RU" dirty="0"/>
              <a:t>Если ор = %, то </a:t>
            </a:r>
            <a:r>
              <a:rPr lang="en-US" dirty="0"/>
              <a:t>x </a:t>
            </a:r>
            <a:r>
              <a:rPr lang="ru-RU" dirty="0"/>
              <a:t>и у имеют целочисленный тип</a:t>
            </a:r>
          </a:p>
          <a:p>
            <a:r>
              <a:rPr lang="ru-RU" dirty="0"/>
              <a:t>Выражение </a:t>
            </a:r>
            <a:r>
              <a:rPr lang="en-US" dirty="0"/>
              <a:t>x </a:t>
            </a:r>
            <a:r>
              <a:rPr lang="ru-RU" dirty="0"/>
              <a:t>ор у имеет наименьший из типов, совместимый</a:t>
            </a:r>
            <a:endParaRPr lang="en-US" dirty="0"/>
          </a:p>
          <a:p>
            <a:r>
              <a:rPr lang="ru-RU" dirty="0"/>
              <a:t>Значение (</a:t>
            </a:r>
            <a:r>
              <a:rPr lang="en-US" dirty="0"/>
              <a:t>T)x</a:t>
            </a:r>
            <a:r>
              <a:rPr lang="ru-RU" dirty="0"/>
              <a:t> = результат преобразования значения х к типу Т – см. дальше в этой лекции</a:t>
            </a:r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9132750"/>
              </p:ext>
            </p:extLst>
          </p:nvPr>
        </p:nvGraphicFramePr>
        <p:xfrm>
          <a:off x="609600" y="1600200"/>
          <a:ext cx="10972800" cy="378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5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Требования к виду и типам операндов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Тип</a:t>
                      </a:r>
                      <a:r>
                        <a:rPr lang="ru-RU" baseline="0" dirty="0"/>
                        <a:t> выражения с скалярный, и одно из условий:</a:t>
                      </a:r>
                    </a:p>
                    <a:p>
                      <a:r>
                        <a:rPr lang="ru-RU" baseline="0" dirty="0"/>
                        <a:t>тип выражений е1 и е2 -- </a:t>
                      </a:r>
                      <a:r>
                        <a:rPr lang="en-US" baseline="0" dirty="0"/>
                        <a:t>void, </a:t>
                      </a:r>
                      <a:r>
                        <a:rPr lang="ru-RU" baseline="0" dirty="0"/>
                        <a:t>или</a:t>
                      </a:r>
                    </a:p>
                    <a:p>
                      <a:r>
                        <a:rPr lang="ru-RU" baseline="0" dirty="0"/>
                        <a:t>типы обоих выражений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-- не </a:t>
                      </a:r>
                      <a:r>
                        <a:rPr lang="en-US" baseline="0" dirty="0"/>
                        <a:t>void </a:t>
                      </a:r>
                      <a:r>
                        <a:rPr lang="ru-RU" baseline="0" dirty="0"/>
                        <a:t>и они преобразуются друг к другу с помощью преобразования типов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определения типа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если оба типа </a:t>
                      </a:r>
                      <a:r>
                        <a:rPr lang="en-US" dirty="0"/>
                        <a:t>void,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то </a:t>
                      </a:r>
                      <a:r>
                        <a:rPr lang="en-US" baseline="0" dirty="0"/>
                        <a:t>void; </a:t>
                      </a:r>
                      <a:r>
                        <a:rPr lang="ru-RU" baseline="0" dirty="0"/>
                        <a:t>иначе …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вычисления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Если значение с !=</a:t>
                      </a:r>
                      <a:r>
                        <a:rPr lang="ru-RU" baseline="0" dirty="0"/>
                        <a:t> 0, то значение е1; иначе значение е2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Побочные эффекты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Условия </a:t>
                      </a:r>
                      <a:r>
                        <a:rPr lang="en-US" baseline="0" dirty="0"/>
                        <a:t>well 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Всегда, кроме </a:t>
                      </a:r>
                      <a:r>
                        <a:rPr lang="en-US" dirty="0"/>
                        <a:t>implementation specific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Условия </a:t>
                      </a:r>
                      <a:r>
                        <a:rPr lang="en-US" baseline="0" dirty="0"/>
                        <a:t>implementation specific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 е1 или</a:t>
                      </a:r>
                      <a:r>
                        <a:rPr lang="ru-RU" baseline="0" dirty="0"/>
                        <a:t> е2 преобразуется из указателя в целое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Условия </a:t>
                      </a:r>
                      <a:r>
                        <a:rPr lang="en-US" baseline="0" dirty="0"/>
                        <a:t>undefined behavior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08486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ctr"/>
            <a:r>
              <a:rPr lang="ru-RU" dirty="0"/>
              <a:t>Присваивание </a:t>
            </a:r>
            <a:r>
              <a:rPr lang="en-US" dirty="0"/>
              <a:t>x op y, op = = += -= *= …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6208986"/>
              </p:ext>
            </p:extLst>
          </p:nvPr>
        </p:nvGraphicFramePr>
        <p:xfrm>
          <a:off x="609600" y="1988840"/>
          <a:ext cx="109728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5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Требования к виду и типам операндов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Тип у может быть</a:t>
                      </a:r>
                      <a:r>
                        <a:rPr lang="ru-RU" baseline="0" dirty="0"/>
                        <a:t> </a:t>
                      </a:r>
                      <a:r>
                        <a:rPr lang="ru-RU" dirty="0"/>
                        <a:t>преобразован к типу х; х является </a:t>
                      </a:r>
                      <a:r>
                        <a:rPr lang="en-US" dirty="0"/>
                        <a:t>l-value</a:t>
                      </a:r>
                      <a:r>
                        <a:rPr lang="ru-RU" baseline="0" dirty="0"/>
                        <a:t>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определения типа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Тип</a:t>
                      </a:r>
                      <a:r>
                        <a:rPr lang="ru-RU" baseline="0" dirty="0"/>
                        <a:t> 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вычисления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ор = ор1= --</a:t>
                      </a:r>
                      <a:r>
                        <a:rPr lang="en-US" dirty="0"/>
                        <a:t>&gt; </a:t>
                      </a:r>
                      <a:r>
                        <a:rPr lang="ru-RU" dirty="0"/>
                        <a:t>(значение</a:t>
                      </a:r>
                      <a:r>
                        <a:rPr lang="ru-RU" baseline="0" dirty="0"/>
                        <a:t> </a:t>
                      </a:r>
                      <a:r>
                        <a:rPr lang="ru-RU" dirty="0"/>
                        <a:t>выражения х) ор1 (значение выражения у, преобразованное к типу х) </a:t>
                      </a:r>
                      <a:r>
                        <a:rPr lang="en-US" dirty="0"/>
                        <a:t>-- x</a:t>
                      </a:r>
                      <a:r>
                        <a:rPr lang="en-US" baseline="0" dirty="0"/>
                        <a:t> += 1 --&gt; x = x + 1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Побочные эффекты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Память </a:t>
                      </a:r>
                      <a:r>
                        <a:rPr lang="ru-RU" baseline="0" dirty="0"/>
                        <a:t>по адресу, равному адресу значения х, заменяется на результат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Условия </a:t>
                      </a:r>
                      <a:r>
                        <a:rPr lang="en-US" baseline="0" dirty="0"/>
                        <a:t>well 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Всегда кроме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implementation specific </a:t>
                      </a:r>
                      <a:r>
                        <a:rPr lang="ru-RU" baseline="0" dirty="0"/>
                        <a:t>и </a:t>
                      </a:r>
                      <a:r>
                        <a:rPr lang="en-US" baseline="0" dirty="0"/>
                        <a:t>undefined behavior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Условия </a:t>
                      </a:r>
                      <a:r>
                        <a:rPr lang="en-US" baseline="0" dirty="0"/>
                        <a:t>implementation specific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aseline="0" dirty="0"/>
                        <a:t>При вычислении результата указатель преобразуется в целое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Условия </a:t>
                      </a:r>
                      <a:r>
                        <a:rPr lang="en-US" baseline="0" dirty="0"/>
                        <a:t>undefined behavior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Память по адресу значения х не доступна для</a:t>
                      </a:r>
                      <a:r>
                        <a:rPr lang="ru-RU" baseline="0" dirty="0"/>
                        <a:t> чтения и записи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734823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ctr"/>
            <a:r>
              <a:rPr lang="ru-RU" dirty="0"/>
              <a:t>Последовательное вычисление </a:t>
            </a:r>
            <a:r>
              <a:rPr lang="en-US" dirty="0"/>
              <a:t>x , y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9621843"/>
              </p:ext>
            </p:extLst>
          </p:nvPr>
        </p:nvGraphicFramePr>
        <p:xfrm>
          <a:off x="609600" y="1600200"/>
          <a:ext cx="109728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5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Требования к виду и типам операндов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определения типа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Тип 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вычисления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Вычисляем значение х; </a:t>
                      </a:r>
                      <a:r>
                        <a:rPr lang="ru-RU" baseline="0" dirty="0"/>
                        <a:t>результат = </a:t>
                      </a:r>
                      <a:r>
                        <a:rPr lang="ru-RU" dirty="0"/>
                        <a:t>значение</a:t>
                      </a:r>
                      <a:r>
                        <a:rPr lang="ru-RU" baseline="0" dirty="0"/>
                        <a:t> 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Побочные эффекты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Условия </a:t>
                      </a:r>
                      <a:r>
                        <a:rPr lang="en-US" baseline="0" dirty="0"/>
                        <a:t>well 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Всегда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Условия </a:t>
                      </a:r>
                      <a:r>
                        <a:rPr lang="en-US" baseline="0" dirty="0"/>
                        <a:t>implementation specific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Условия </a:t>
                      </a:r>
                      <a:r>
                        <a:rPr lang="en-US" baseline="0" dirty="0"/>
                        <a:t>undefined behavior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745252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Выражения языка Си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Характеристики операторов и неявная расстановка скобок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L-value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Порядок вычисления выражений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2"/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Точки следования</a:t>
            </a:r>
          </a:p>
          <a:p>
            <a:pPr lvl="2"/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Побочные эффекты</a:t>
            </a:r>
          </a:p>
          <a:p>
            <a:pPr lvl="1"/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Особенности выполнения операторов</a:t>
            </a:r>
          </a:p>
          <a:p>
            <a:pPr lvl="2"/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Требования к операндам, значение и тип результата, побочные эффекты,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well-defined, implementation specific, undefined behavior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3497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Характеристики операторов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pPr lvl="1"/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916013"/>
              </p:ext>
            </p:extLst>
          </p:nvPr>
        </p:nvGraphicFramePr>
        <p:xfrm>
          <a:off x="762000" y="1752601"/>
          <a:ext cx="10972800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7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6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4400" dirty="0"/>
                        <a:t>Число операндов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>
                          <a:solidFill>
                            <a:schemeClr val="bg1"/>
                          </a:solidFill>
                        </a:rPr>
                        <a:t>Приоритет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>
                          <a:solidFill>
                            <a:schemeClr val="bg1"/>
                          </a:solidFill>
                        </a:rPr>
                        <a:t>Ассоциативность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4400" dirty="0"/>
                        <a:t>1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4400" dirty="0">
                          <a:solidFill>
                            <a:schemeClr val="bg1"/>
                          </a:solidFill>
                        </a:rPr>
                        <a:t>натуральное число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>
                          <a:solidFill>
                            <a:schemeClr val="bg1"/>
                          </a:solidFill>
                        </a:rPr>
                        <a:t>нет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4400" dirty="0"/>
                        <a:t>2 или 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>
                          <a:solidFill>
                            <a:schemeClr val="bg1"/>
                          </a:solidFill>
                        </a:rPr>
                        <a:t>левая или правая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0172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Характеристики операторов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pPr lvl="1"/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225846"/>
              </p:ext>
            </p:extLst>
          </p:nvPr>
        </p:nvGraphicFramePr>
        <p:xfrm>
          <a:off x="762285" y="1752601"/>
          <a:ext cx="10972800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7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6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4400" dirty="0"/>
                        <a:t>Число операндов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/>
                        <a:t>Приоритет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>
                          <a:solidFill>
                            <a:schemeClr val="bg1"/>
                          </a:solidFill>
                        </a:rPr>
                        <a:t>Ассоциативность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4400" dirty="0"/>
                        <a:t>1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4400" dirty="0"/>
                        <a:t>натуральное число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>
                          <a:solidFill>
                            <a:schemeClr val="bg1"/>
                          </a:solidFill>
                        </a:rPr>
                        <a:t>нет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4400" dirty="0"/>
                        <a:t>2 или 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>
                          <a:solidFill>
                            <a:schemeClr val="bg1"/>
                          </a:solidFill>
                        </a:rPr>
                        <a:t>левая или правая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6349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Характеристики операторов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pPr lvl="1"/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781296"/>
              </p:ext>
            </p:extLst>
          </p:nvPr>
        </p:nvGraphicFramePr>
        <p:xfrm>
          <a:off x="762000" y="1752601"/>
          <a:ext cx="10972800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7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6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4400" dirty="0"/>
                        <a:t>Число операндов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/>
                        <a:t>Приоритет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/>
                        <a:t>Ассоциативность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4400" dirty="0"/>
                        <a:t>1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4400" dirty="0"/>
                        <a:t>натуральное число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/>
                        <a:t>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4400" dirty="0"/>
                        <a:t>2 или 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/>
                        <a:t>левая или правая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3400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762000" y="17526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Используются для неявной расстановки скобок в бесскобочных выражениях с двумя и более операторами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Характеристики операторов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pPr lvl="1"/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116223"/>
              </p:ext>
            </p:extLst>
          </p:nvPr>
        </p:nvGraphicFramePr>
        <p:xfrm>
          <a:off x="758139" y="1602319"/>
          <a:ext cx="10972800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7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6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Число операндов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Приоритет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Ассоциативность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  <a:r>
                        <a:rPr lang="ru-RU" sz="4000" dirty="0"/>
                        <a:t> </a:t>
                      </a:r>
                      <a:r>
                        <a:rPr lang="ru-RU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2400" dirty="0"/>
                        <a:t>префиксный)</a:t>
                      </a:r>
                      <a:endParaRPr lang="ru-RU" sz="40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натуральное число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нет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3066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4000" dirty="0"/>
                        <a:t>1 </a:t>
                      </a:r>
                      <a:r>
                        <a:rPr lang="ru-RU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2400" dirty="0"/>
                        <a:t>постфиксный)</a:t>
                      </a:r>
                      <a:endParaRPr lang="ru-RU" sz="6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ru-RU" sz="4400" dirty="0"/>
                        <a:t>натуральное число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ru-RU" sz="4400" dirty="0"/>
                        <a:t>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2 или 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левая или правая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0365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Неявная расстановка скобок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Если в выражении нет скобок и есть два или более операторов, то связываем скобками </a:t>
            </a: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одноместные операторы с идентификаторами и константами 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В порядке убывания приоритетов</a:t>
            </a: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2- и 3-местные операторы с оставшимися идентификаторами и константами и получившимися на предыдущем шаге выражениями в скобках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В порядке убывания приоритетов</a:t>
            </a:r>
          </a:p>
          <a:p>
            <a:pPr lvl="3"/>
            <a:r>
              <a:rPr lang="ru-RU" dirty="0">
                <a:solidFill>
                  <a:schemeClr val="bg1"/>
                </a:solidFill>
              </a:rPr>
              <a:t>При одинаковом приоритете в соответствии с ассоциативностью</a:t>
            </a:r>
          </a:p>
          <a:p>
            <a:pPr lvl="1"/>
            <a:endParaRPr lang="ru-RU" dirty="0"/>
          </a:p>
          <a:p>
            <a:pPr lvl="1"/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0740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Неявная расстановка скобок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Если в выражении нет скобок и есть два или более операторов, то связываем скобками </a:t>
            </a:r>
          </a:p>
          <a:p>
            <a:pPr lvl="1"/>
            <a:endParaRPr lang="ru-RU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одноместные операторы с идентификаторами и константами 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В порядке убывания приоритетов</a:t>
            </a: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2- и 3-местные операторы с оставшимися идентификаторами и константами и получившимися на предыдущем шаге выражениями в скобках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В порядке убывания приоритетов</a:t>
            </a:r>
          </a:p>
          <a:p>
            <a:pPr lvl="3"/>
            <a:r>
              <a:rPr lang="ru-RU" dirty="0">
                <a:solidFill>
                  <a:schemeClr val="bg1"/>
                </a:solidFill>
              </a:rPr>
              <a:t>При одинаковом приоритете в соответствии с ассоциативностью</a:t>
            </a: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pPr lvl="1"/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4770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Неявная расстановка скобок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Если в выражении нет скобок и есть два или более операторов, то связываем скобками </a:t>
            </a:r>
          </a:p>
          <a:p>
            <a:pPr lvl="1"/>
            <a:endParaRPr lang="ru-RU" dirty="0"/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все одноместные операторы с идентификаторами и константами </a:t>
            </a:r>
          </a:p>
          <a:p>
            <a:pPr lvl="2"/>
            <a:r>
              <a:rPr lang="ru-RU" dirty="0"/>
              <a:t>В порядке убывания приоритетов</a:t>
            </a:r>
            <a:r>
              <a:rPr lang="en-US" dirty="0"/>
              <a:t> (</a:t>
            </a:r>
            <a:r>
              <a:rPr lang="ru-RU" dirty="0"/>
              <a:t>если есть префиксные и постфиксные</a:t>
            </a:r>
            <a:r>
              <a:rPr lang="en-US" dirty="0"/>
              <a:t>)</a:t>
            </a:r>
            <a:endParaRPr lang="ru-RU" dirty="0"/>
          </a:p>
          <a:p>
            <a:pPr lvl="1"/>
            <a:endParaRPr lang="ru-RU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2- и 3-местные операторы с оставшимися идентификаторами и константами и получившимися на предыдущем шаге выражениями в скобках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В порядке убывания приоритетов</a:t>
            </a:r>
          </a:p>
          <a:p>
            <a:pPr lvl="3"/>
            <a:r>
              <a:rPr lang="ru-RU" dirty="0">
                <a:solidFill>
                  <a:schemeClr val="bg1"/>
                </a:solidFill>
              </a:rPr>
              <a:t>При одинаковом приоритете в соответствии с ассоциативностью</a:t>
            </a:r>
          </a:p>
          <a:p>
            <a:pPr lvl="1"/>
            <a:endParaRPr lang="ru-RU" dirty="0"/>
          </a:p>
          <a:p>
            <a:pPr lvl="1"/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9001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Неявная расстановка скобок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Если в выражении нет скобок и есть два или более операторов, то связываем скобками </a:t>
            </a:r>
          </a:p>
          <a:p>
            <a:pPr lvl="1"/>
            <a:endParaRPr lang="ru-RU" dirty="0"/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все одноместные операторы с идентификаторами и константами </a:t>
            </a:r>
          </a:p>
          <a:p>
            <a:pPr lvl="2"/>
            <a:r>
              <a:rPr lang="ru-RU" dirty="0"/>
              <a:t>В порядке убывания приоритетов </a:t>
            </a:r>
            <a:r>
              <a:rPr lang="en-US" dirty="0"/>
              <a:t>(</a:t>
            </a:r>
            <a:r>
              <a:rPr lang="ru-RU" dirty="0"/>
              <a:t>если есть префиксные и постфиксные</a:t>
            </a:r>
            <a:r>
              <a:rPr lang="en-US" dirty="0"/>
              <a:t>)</a:t>
            </a:r>
            <a:endParaRPr lang="ru-RU" dirty="0"/>
          </a:p>
          <a:p>
            <a:pPr lvl="1"/>
            <a:endParaRPr lang="ru-RU" dirty="0"/>
          </a:p>
          <a:p>
            <a:pPr marL="971550" lvl="1" indent="-514350">
              <a:buFont typeface="+mj-lt"/>
              <a:buAutoNum type="arabicPeriod" startAt="2"/>
            </a:pPr>
            <a:r>
              <a:rPr lang="ru-RU" dirty="0"/>
              <a:t>все 2- и 3-местные операторы с оставшимися идентификаторами и константами и получившимися на предыдущем шаге выражениями в скобках</a:t>
            </a:r>
          </a:p>
          <a:p>
            <a:pPr lvl="2"/>
            <a:r>
              <a:rPr lang="ru-RU" dirty="0"/>
              <a:t>В порядке убывания приоритетов</a:t>
            </a:r>
          </a:p>
          <a:p>
            <a:pPr lvl="3"/>
            <a:r>
              <a:rPr lang="ru-RU" dirty="0"/>
              <a:t>При одинаковом приоритете в соответствии с ассоциативностью</a:t>
            </a:r>
          </a:p>
          <a:p>
            <a:pPr lvl="1"/>
            <a:endParaRPr lang="ru-RU" dirty="0"/>
          </a:p>
          <a:p>
            <a:pPr lvl="1"/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8459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лекции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Выражения языка Си</a:t>
            </a:r>
            <a:endParaRPr lang="en-US" dirty="0"/>
          </a:p>
          <a:p>
            <a:pPr lvl="1"/>
            <a:r>
              <a:rPr lang="ru-RU" dirty="0"/>
              <a:t>Характеристики операторов и неявная расстановка скобок</a:t>
            </a:r>
          </a:p>
          <a:p>
            <a:pPr lvl="1"/>
            <a:r>
              <a:rPr lang="en-US" dirty="0"/>
              <a:t>L-value</a:t>
            </a:r>
            <a:endParaRPr lang="ru-RU" dirty="0"/>
          </a:p>
          <a:p>
            <a:pPr lvl="1"/>
            <a:r>
              <a:rPr lang="ru-RU" dirty="0"/>
              <a:t>Порядок вычисления выражений</a:t>
            </a:r>
            <a:endParaRPr lang="en-US" dirty="0"/>
          </a:p>
          <a:p>
            <a:pPr lvl="2"/>
            <a:r>
              <a:rPr lang="ru-RU" dirty="0"/>
              <a:t>Точки следования</a:t>
            </a:r>
          </a:p>
          <a:p>
            <a:pPr lvl="2"/>
            <a:r>
              <a:rPr lang="ru-RU" dirty="0"/>
              <a:t>Побочные эффекты</a:t>
            </a:r>
          </a:p>
          <a:p>
            <a:pPr lvl="1"/>
            <a:r>
              <a:rPr lang="ru-RU" dirty="0"/>
              <a:t>Особенности исполнения операторов языка Си</a:t>
            </a:r>
          </a:p>
          <a:p>
            <a:pPr lvl="2"/>
            <a:r>
              <a:rPr lang="ru-RU" dirty="0"/>
              <a:t>Требования к операндам, значение и тип результата, побочные эффекты, </a:t>
            </a:r>
            <a:r>
              <a:rPr lang="en-US" dirty="0"/>
              <a:t>well-defined, implementation specific, undefined behavior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04547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Влияние приоритетов</a:t>
            </a:r>
            <a:r>
              <a:rPr lang="en-US" dirty="0"/>
              <a:t> </a:t>
            </a:r>
            <a:r>
              <a:rPr lang="ru-RU" dirty="0"/>
              <a:t>на расстановку скобок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916666"/>
              </p:ext>
            </p:extLst>
          </p:nvPr>
        </p:nvGraphicFramePr>
        <p:xfrm>
          <a:off x="609600" y="1628800"/>
          <a:ext cx="10972800" cy="4636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4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9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93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04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П(*) </a:t>
                      </a:r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?</a:t>
                      </a:r>
                      <a:r>
                        <a:rPr lang="en-US" sz="32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П(+)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Возможные расстановки скобок в х*х+у*у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138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&gt;</a:t>
                      </a:r>
                      <a:endParaRPr lang="ru-RU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(х*х)+(у*у)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138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&lt;</a:t>
                      </a:r>
                      <a:endParaRPr lang="ru-RU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(х*(х+у))*у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х*((</a:t>
                      </a:r>
                      <a:r>
                        <a:rPr lang="ru-RU" sz="3200" dirty="0" err="1">
                          <a:solidFill>
                            <a:schemeClr val="bg1"/>
                          </a:solidFill>
                        </a:rPr>
                        <a:t>х+у</a:t>
                      </a:r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)*у)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1380">
                <a:tc rowSpan="3"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==</a:t>
                      </a:r>
                      <a:endParaRPr lang="ru-RU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((х*х)+у)*у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х*(х+(у*у))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138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(х*(</a:t>
                      </a:r>
                      <a:r>
                        <a:rPr lang="ru-RU" sz="3200" dirty="0" err="1">
                          <a:solidFill>
                            <a:schemeClr val="bg1"/>
                          </a:solidFill>
                        </a:rPr>
                        <a:t>х+у</a:t>
                      </a:r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))*у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х*((</a:t>
                      </a:r>
                      <a:r>
                        <a:rPr lang="ru-RU" sz="3200" dirty="0" err="1">
                          <a:solidFill>
                            <a:schemeClr val="bg1"/>
                          </a:solidFill>
                        </a:rPr>
                        <a:t>х+у</a:t>
                      </a:r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)*у)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138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(х*х)+(у*у)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1652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Влияние приоритетов</a:t>
            </a:r>
            <a:r>
              <a:rPr lang="en-US" dirty="0"/>
              <a:t> </a:t>
            </a:r>
            <a:r>
              <a:rPr lang="ru-RU" dirty="0"/>
              <a:t>на расстановку скобок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460265"/>
              </p:ext>
            </p:extLst>
          </p:nvPr>
        </p:nvGraphicFramePr>
        <p:xfrm>
          <a:off x="609600" y="1628800"/>
          <a:ext cx="10972800" cy="4636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4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9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93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04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dirty="0"/>
                        <a:t>П(*) </a:t>
                      </a:r>
                      <a:r>
                        <a:rPr lang="en-US" sz="3200" dirty="0"/>
                        <a:t>?</a:t>
                      </a:r>
                      <a:r>
                        <a:rPr lang="en-US" sz="3200" baseline="0" dirty="0"/>
                        <a:t> </a:t>
                      </a:r>
                      <a:r>
                        <a:rPr lang="ru-RU" sz="3200" dirty="0"/>
                        <a:t>П(+)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Возможные расстановки скобок в х*х+у*у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138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&gt;</a:t>
                      </a:r>
                      <a:endParaRPr lang="ru-RU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(х*х)+(у*у)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138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&lt;</a:t>
                      </a:r>
                      <a:endParaRPr lang="ru-RU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(х*(х+у))*у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х*((</a:t>
                      </a:r>
                      <a:r>
                        <a:rPr lang="ru-RU" sz="3200" dirty="0" err="1">
                          <a:solidFill>
                            <a:schemeClr val="bg1"/>
                          </a:solidFill>
                        </a:rPr>
                        <a:t>х+у</a:t>
                      </a:r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)*у)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1380">
                <a:tc rowSpan="3"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==</a:t>
                      </a:r>
                      <a:endParaRPr lang="ru-RU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((х*х)+у)*у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х*(х+(у*у))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138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(х*(</a:t>
                      </a:r>
                      <a:r>
                        <a:rPr lang="ru-RU" sz="3200" dirty="0" err="1">
                          <a:solidFill>
                            <a:schemeClr val="bg1"/>
                          </a:solidFill>
                        </a:rPr>
                        <a:t>х+у</a:t>
                      </a:r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))*у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х*((</a:t>
                      </a:r>
                      <a:r>
                        <a:rPr lang="ru-RU" sz="3200" dirty="0" err="1">
                          <a:solidFill>
                            <a:schemeClr val="bg1"/>
                          </a:solidFill>
                        </a:rPr>
                        <a:t>х+у</a:t>
                      </a:r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)*у)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138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(х*х)+(у*у)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2448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Влияние приоритетов</a:t>
            </a:r>
            <a:r>
              <a:rPr lang="en-US" dirty="0"/>
              <a:t> </a:t>
            </a:r>
            <a:r>
              <a:rPr lang="ru-RU" dirty="0"/>
              <a:t>на расстановку скобок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933959"/>
              </p:ext>
            </p:extLst>
          </p:nvPr>
        </p:nvGraphicFramePr>
        <p:xfrm>
          <a:off x="609600" y="1628800"/>
          <a:ext cx="10972800" cy="4636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4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9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93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04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dirty="0"/>
                        <a:t>П(*) </a:t>
                      </a:r>
                      <a:r>
                        <a:rPr lang="en-US" sz="3200" dirty="0"/>
                        <a:t>?</a:t>
                      </a:r>
                      <a:r>
                        <a:rPr lang="en-US" sz="3200" baseline="0" dirty="0"/>
                        <a:t> </a:t>
                      </a:r>
                      <a:r>
                        <a:rPr lang="ru-RU" sz="3200" dirty="0"/>
                        <a:t>П(+)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Возможные расстановки скобок в х*х+у*у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138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&gt;</a:t>
                      </a:r>
                      <a:endParaRPr lang="ru-RU" sz="3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(х*х)+(у*у)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138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&lt;</a:t>
                      </a:r>
                      <a:endParaRPr lang="ru-RU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(х*(х+у))*у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х*((</a:t>
                      </a:r>
                      <a:r>
                        <a:rPr lang="ru-RU" sz="3200" dirty="0" err="1">
                          <a:solidFill>
                            <a:schemeClr val="bg1"/>
                          </a:solidFill>
                        </a:rPr>
                        <a:t>х+у</a:t>
                      </a:r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)*у)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1380">
                <a:tc rowSpan="3"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==</a:t>
                      </a:r>
                      <a:endParaRPr lang="ru-RU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((х*х)+у)*у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х*(х+(у*у))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138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(х*(</a:t>
                      </a:r>
                      <a:r>
                        <a:rPr lang="ru-RU" sz="3200" dirty="0" err="1">
                          <a:solidFill>
                            <a:schemeClr val="bg1"/>
                          </a:solidFill>
                        </a:rPr>
                        <a:t>х+у</a:t>
                      </a:r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))*у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х*((</a:t>
                      </a:r>
                      <a:r>
                        <a:rPr lang="ru-RU" sz="3200" dirty="0" err="1">
                          <a:solidFill>
                            <a:schemeClr val="bg1"/>
                          </a:solidFill>
                        </a:rPr>
                        <a:t>х+у</a:t>
                      </a:r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)*у)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138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(х*х)+(у*у)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8332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Влияние приоритетов</a:t>
            </a:r>
            <a:r>
              <a:rPr lang="en-US" dirty="0"/>
              <a:t> </a:t>
            </a:r>
            <a:r>
              <a:rPr lang="ru-RU" dirty="0"/>
              <a:t>на расстановку скобок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124841"/>
              </p:ext>
            </p:extLst>
          </p:nvPr>
        </p:nvGraphicFramePr>
        <p:xfrm>
          <a:off x="609600" y="1628800"/>
          <a:ext cx="10972800" cy="4636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4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9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93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04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dirty="0"/>
                        <a:t>П(*) </a:t>
                      </a:r>
                      <a:r>
                        <a:rPr lang="en-US" sz="3200" dirty="0"/>
                        <a:t>?</a:t>
                      </a:r>
                      <a:r>
                        <a:rPr lang="en-US" sz="3200" baseline="0" dirty="0"/>
                        <a:t> </a:t>
                      </a:r>
                      <a:r>
                        <a:rPr lang="ru-RU" sz="3200" dirty="0"/>
                        <a:t>П(+)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Возможные расстановки скобок в х*х+у*у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138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&gt;</a:t>
                      </a:r>
                      <a:endParaRPr lang="ru-RU" sz="3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(х*х)+(у*у)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138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&lt;</a:t>
                      </a:r>
                      <a:endParaRPr lang="ru-RU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(х*(х+у))*у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dirty="0"/>
                        <a:t>х*((</a:t>
                      </a:r>
                      <a:r>
                        <a:rPr lang="ru-RU" sz="3200" dirty="0" err="1"/>
                        <a:t>х+у</a:t>
                      </a:r>
                      <a:r>
                        <a:rPr lang="ru-RU" sz="3200" dirty="0"/>
                        <a:t>)*у)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1380">
                <a:tc rowSpan="3"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==</a:t>
                      </a:r>
                      <a:endParaRPr lang="ru-RU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((х*х)+у)*у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х*(х+(у*у))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138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(х*(</a:t>
                      </a:r>
                      <a:r>
                        <a:rPr lang="ru-RU" sz="3200" dirty="0" err="1">
                          <a:solidFill>
                            <a:schemeClr val="bg1"/>
                          </a:solidFill>
                        </a:rPr>
                        <a:t>х+у</a:t>
                      </a:r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))*у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х*((</a:t>
                      </a:r>
                      <a:r>
                        <a:rPr lang="ru-RU" sz="3200" dirty="0" err="1">
                          <a:solidFill>
                            <a:schemeClr val="bg1"/>
                          </a:solidFill>
                        </a:rPr>
                        <a:t>х+у</a:t>
                      </a:r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)*у)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138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(х*х)+(у*у)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03280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Влияние приоритетов</a:t>
            </a:r>
            <a:r>
              <a:rPr lang="en-US" dirty="0"/>
              <a:t> </a:t>
            </a:r>
            <a:r>
              <a:rPr lang="ru-RU" dirty="0"/>
              <a:t>на расстановку скобок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538762"/>
              </p:ext>
            </p:extLst>
          </p:nvPr>
        </p:nvGraphicFramePr>
        <p:xfrm>
          <a:off x="609600" y="1628800"/>
          <a:ext cx="10972800" cy="4636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4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9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93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04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dirty="0"/>
                        <a:t>П(*) </a:t>
                      </a:r>
                      <a:r>
                        <a:rPr lang="en-US" sz="3200" dirty="0"/>
                        <a:t>?</a:t>
                      </a:r>
                      <a:r>
                        <a:rPr lang="en-US" sz="3200" baseline="0" dirty="0"/>
                        <a:t> </a:t>
                      </a:r>
                      <a:r>
                        <a:rPr lang="ru-RU" sz="3200" dirty="0"/>
                        <a:t>П(+)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Возможные расстановки скобок в х*х+у*у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138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&gt;</a:t>
                      </a:r>
                      <a:endParaRPr lang="ru-RU" sz="3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(х*х)+(у*у)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138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&lt;</a:t>
                      </a:r>
                      <a:endParaRPr lang="ru-RU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(х*(х+у))*у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dirty="0"/>
                        <a:t>х*((</a:t>
                      </a:r>
                      <a:r>
                        <a:rPr lang="ru-RU" sz="3200" dirty="0" err="1"/>
                        <a:t>х+у</a:t>
                      </a:r>
                      <a:r>
                        <a:rPr lang="ru-RU" sz="3200" dirty="0"/>
                        <a:t>)*у)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1380">
                <a:tc rowSpan="3"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==</a:t>
                      </a:r>
                      <a:endParaRPr lang="ru-RU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((х*х)+у)*у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х*(х+(у*у))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138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(х*(</a:t>
                      </a:r>
                      <a:r>
                        <a:rPr lang="ru-RU" sz="3200" dirty="0" err="1"/>
                        <a:t>х+у</a:t>
                      </a:r>
                      <a:r>
                        <a:rPr lang="ru-RU" sz="3200" dirty="0"/>
                        <a:t>))*у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dirty="0"/>
                        <a:t>х*((</a:t>
                      </a:r>
                      <a:r>
                        <a:rPr lang="ru-RU" sz="3200" dirty="0" err="1"/>
                        <a:t>х+у</a:t>
                      </a:r>
                      <a:r>
                        <a:rPr lang="ru-RU" sz="3200" dirty="0"/>
                        <a:t>)*у)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138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(х*х)+(у*у)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65344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Влияние ассоциативности на расстановку скобок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solidFill>
            <a:schemeClr val="bg1"/>
          </a:solidFill>
        </p:spPr>
        <p:txBody>
          <a:bodyPr>
            <a:normAutofit fontScale="77500" lnSpcReduction="20000"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Ассоциативность задает неявную расстановку скобок в выражениях, содержащих операторы одного приоритета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 err="1">
                <a:solidFill>
                  <a:schemeClr val="bg1"/>
                </a:solidFill>
              </a:rPr>
              <a:t>Левоассоциативные</a:t>
            </a:r>
            <a:r>
              <a:rPr lang="ru-RU" sz="2800" dirty="0">
                <a:solidFill>
                  <a:schemeClr val="bg1"/>
                </a:solidFill>
              </a:rPr>
              <a:t> – слева направо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 err="1">
                <a:solidFill>
                  <a:schemeClr val="bg1"/>
                </a:solidFill>
              </a:rPr>
              <a:t>Правоассоциативные</a:t>
            </a:r>
            <a:r>
              <a:rPr lang="ru-RU" sz="2800" dirty="0">
                <a:solidFill>
                  <a:schemeClr val="bg1"/>
                </a:solidFill>
              </a:rPr>
              <a:t> – справа налево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Операторы языка Си одного приоритета имеют одинаковую ассоциативность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Иначе расстановка скобок неоднозначна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endParaRPr lang="ru-RU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613818"/>
              </p:ext>
            </p:extLst>
          </p:nvPr>
        </p:nvGraphicFramePr>
        <p:xfrm>
          <a:off x="6197598" y="1600201"/>
          <a:ext cx="5384801" cy="4525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6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08654"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А(–)</a:t>
                      </a:r>
                    </a:p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А(+)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Расстановка скобок в х-х+у-у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654"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л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((х-х)+у)-у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8654"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п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х-(х+(у-у))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62614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Влияние ассоциативности на расстановку скобок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sz="2800" dirty="0"/>
              <a:t>Ассоциативность задает неявную расстановку скобок в выражениях, содержащих операторы одного приоритета</a:t>
            </a:r>
          </a:p>
          <a:p>
            <a:endParaRPr lang="ru-RU" sz="2800" dirty="0"/>
          </a:p>
          <a:p>
            <a:r>
              <a:rPr lang="ru-RU" dirty="0">
                <a:solidFill>
                  <a:schemeClr val="bg1"/>
                </a:solidFill>
              </a:rPr>
              <a:t>Правая – справа налево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Правая – справа налево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Операторы языка Си одного приоритета имеют одинаковую ассоциативность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Иначе расстановка скобок неоднозначна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ru-RU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829393"/>
              </p:ext>
            </p:extLst>
          </p:nvPr>
        </p:nvGraphicFramePr>
        <p:xfrm>
          <a:off x="6197598" y="1600201"/>
          <a:ext cx="5384801" cy="4525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6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08654"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А(–)</a:t>
                      </a:r>
                    </a:p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А(+)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Расстановка скобок в х-х+у-у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654"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л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((х-х)+у)-у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8654"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п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х-(х+(у-у))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57789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Влияние ассоциативности на расстановку скобок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sz="2800" dirty="0"/>
              <a:t>Ассоциативность задает неявную расстановку скобок в выражениях, содержащих операторы одного приоритета</a:t>
            </a:r>
          </a:p>
          <a:p>
            <a:endParaRPr lang="ru-RU" sz="2800" dirty="0"/>
          </a:p>
          <a:p>
            <a:r>
              <a:rPr lang="ru-RU" sz="2800" dirty="0"/>
              <a:t>Левая – слева направо</a:t>
            </a:r>
          </a:p>
          <a:p>
            <a:endParaRPr lang="ru-RU" sz="2800" dirty="0"/>
          </a:p>
          <a:p>
            <a:r>
              <a:rPr lang="ru-RU" dirty="0">
                <a:solidFill>
                  <a:schemeClr val="bg1"/>
                </a:solidFill>
              </a:rPr>
              <a:t>Правая – справа налево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Операторы языка Си одного приоритета имеют одинаковую ассоциативность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Иначе расстановка скобок неоднозначна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ru-RU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461518"/>
              </p:ext>
            </p:extLst>
          </p:nvPr>
        </p:nvGraphicFramePr>
        <p:xfrm>
          <a:off x="6197598" y="1600201"/>
          <a:ext cx="5384801" cy="4525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6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08654"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А(–)</a:t>
                      </a:r>
                    </a:p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А(+)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Расстановка скобок в х-х+у-у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654"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л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((х-х)+у)-у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8654"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п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х-(х+(у-у))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16091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Влияние ассоциативности на расстановку скобок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sz="2800" dirty="0"/>
              <a:t>Ассоциативность задает неявную расстановку скобок в выражениях, содержащих операторы одного приоритета</a:t>
            </a:r>
          </a:p>
          <a:p>
            <a:endParaRPr lang="ru-RU" sz="2800" dirty="0"/>
          </a:p>
          <a:p>
            <a:r>
              <a:rPr lang="ru-RU" sz="2800" dirty="0"/>
              <a:t>Левая – слева направо</a:t>
            </a:r>
          </a:p>
          <a:p>
            <a:endParaRPr lang="ru-RU" sz="2800" dirty="0"/>
          </a:p>
          <a:p>
            <a:r>
              <a:rPr lang="ru-RU" sz="2800" dirty="0"/>
              <a:t>Правая – справа налево</a:t>
            </a:r>
          </a:p>
          <a:p>
            <a:endParaRPr lang="ru-RU" sz="2800" dirty="0"/>
          </a:p>
          <a:p>
            <a:r>
              <a:rPr lang="ru-RU" sz="2800" dirty="0">
                <a:solidFill>
                  <a:schemeClr val="bg1"/>
                </a:solidFill>
              </a:rPr>
              <a:t>Операторы языка Си одного приоритета имеют одинаковую ассоциативность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Иначе расстановка скобок неоднозначна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ru-RU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331903"/>
              </p:ext>
            </p:extLst>
          </p:nvPr>
        </p:nvGraphicFramePr>
        <p:xfrm>
          <a:off x="6197598" y="1600201"/>
          <a:ext cx="5384801" cy="4525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6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08654"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А(–)</a:t>
                      </a:r>
                    </a:p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А(+)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Расстановка скобок в х-х+у-у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654"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л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((х-х)+у)-у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8654"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п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х-(х+(у-у))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29078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Влияние ассоциативности на расстановку скобок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sz="2800" dirty="0"/>
              <a:t>Ассоциативность задает неявную расстановку скобок в выражениях, содержащих операторы одного приоритета</a:t>
            </a:r>
          </a:p>
          <a:p>
            <a:endParaRPr lang="ru-RU" sz="2800" dirty="0"/>
          </a:p>
          <a:p>
            <a:r>
              <a:rPr lang="ru-RU" dirty="0"/>
              <a:t>Левая – слева направо</a:t>
            </a:r>
          </a:p>
          <a:p>
            <a:endParaRPr lang="ru-RU" dirty="0"/>
          </a:p>
          <a:p>
            <a:r>
              <a:rPr lang="ru-RU" dirty="0"/>
              <a:t>Правая – справа налево</a:t>
            </a:r>
          </a:p>
          <a:p>
            <a:endParaRPr lang="ru-RU" sz="2800" dirty="0"/>
          </a:p>
          <a:p>
            <a:r>
              <a:rPr lang="ru-RU" sz="2800" dirty="0"/>
              <a:t>Операторы языка Си одного приоритета имеют одинаковую ассоциативность</a:t>
            </a:r>
          </a:p>
          <a:p>
            <a:pPr lvl="1"/>
            <a:r>
              <a:rPr lang="ru-RU" sz="2400" dirty="0"/>
              <a:t>Иначе расстановка скобок неоднозначна</a:t>
            </a:r>
            <a:endParaRPr lang="ru-RU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ru-RU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174472"/>
              </p:ext>
            </p:extLst>
          </p:nvPr>
        </p:nvGraphicFramePr>
        <p:xfrm>
          <a:off x="6197598" y="1600201"/>
          <a:ext cx="5384801" cy="4525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6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08654"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А(–)</a:t>
                      </a:r>
                    </a:p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А(+)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Расстановка скобок в х-х+у-у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654"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л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((х-х)+у)-у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8654"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п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х-(х+(у-у))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1803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Выражения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Выражение – это последовательность операторов, операндов и скобок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Выражение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Описывает вычисление значения, либо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Именует значение или функцию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Выражение может иметь побочные эффекты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Например, записывает значения в память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21195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Влияние ассоциативности на расстановку скобок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sz="2800" dirty="0"/>
              <a:t>Ассоциативность задает неявную расстановку скобок в выражениях, содержащих операторы одного приоритета</a:t>
            </a:r>
          </a:p>
          <a:p>
            <a:endParaRPr lang="ru-RU" sz="2800" dirty="0"/>
          </a:p>
          <a:p>
            <a:r>
              <a:rPr lang="ru-RU" dirty="0"/>
              <a:t>Левая – слева направо</a:t>
            </a:r>
          </a:p>
          <a:p>
            <a:endParaRPr lang="ru-RU" dirty="0"/>
          </a:p>
          <a:p>
            <a:r>
              <a:rPr lang="ru-RU" dirty="0"/>
              <a:t>Правая – справа налево</a:t>
            </a:r>
          </a:p>
          <a:p>
            <a:endParaRPr lang="ru-RU" sz="2800" dirty="0"/>
          </a:p>
          <a:p>
            <a:r>
              <a:rPr lang="ru-RU" sz="2800" dirty="0"/>
              <a:t>Операторы языка Си одного приоритета имеют одинаковую ассоциативность</a:t>
            </a:r>
          </a:p>
          <a:p>
            <a:pPr lvl="1"/>
            <a:r>
              <a:rPr lang="ru-RU" sz="2400" dirty="0"/>
              <a:t>Иначе расстановка скобок неоднозначна</a:t>
            </a:r>
            <a:endParaRPr lang="ru-RU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ru-RU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439715"/>
              </p:ext>
            </p:extLst>
          </p:nvPr>
        </p:nvGraphicFramePr>
        <p:xfrm>
          <a:off x="6197598" y="1600201"/>
          <a:ext cx="5384801" cy="4525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6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08654">
                <a:tc>
                  <a:txBody>
                    <a:bodyPr/>
                    <a:lstStyle/>
                    <a:p>
                      <a:pPr algn="ctr"/>
                      <a:r>
                        <a:rPr lang="ru-RU" sz="3600" dirty="0"/>
                        <a:t>А(–)</a:t>
                      </a:r>
                    </a:p>
                    <a:p>
                      <a:pPr algn="ctr"/>
                      <a:r>
                        <a:rPr lang="ru-RU" sz="3600" dirty="0"/>
                        <a:t>А(+)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/>
                        <a:t>Расстановка скобок в х-х+у-у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654"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л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((х-х)+у)-у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8654"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п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х-(х+(у-у))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44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Влияние ассоциативности на расстановку скобок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sz="2800" dirty="0"/>
              <a:t>Ассоциативность задает неявную расстановку скобок в выражениях, содержащих операторы одного приоритета</a:t>
            </a:r>
          </a:p>
          <a:p>
            <a:endParaRPr lang="ru-RU" sz="2800" dirty="0"/>
          </a:p>
          <a:p>
            <a:r>
              <a:rPr lang="ru-RU" dirty="0"/>
              <a:t>Левая – слева направо</a:t>
            </a:r>
          </a:p>
          <a:p>
            <a:endParaRPr lang="ru-RU" dirty="0"/>
          </a:p>
          <a:p>
            <a:r>
              <a:rPr lang="ru-RU" dirty="0"/>
              <a:t>Правая – справа налево</a:t>
            </a:r>
          </a:p>
          <a:p>
            <a:endParaRPr lang="ru-RU" sz="2800" dirty="0"/>
          </a:p>
          <a:p>
            <a:r>
              <a:rPr lang="ru-RU" sz="2800" dirty="0"/>
              <a:t>Операторы языка Си одного приоритета имеют одинаковую ассоциативность</a:t>
            </a:r>
          </a:p>
          <a:p>
            <a:pPr lvl="1"/>
            <a:r>
              <a:rPr lang="ru-RU" sz="2400" dirty="0"/>
              <a:t>Иначе расстановка скобок неоднозначна</a:t>
            </a:r>
            <a:endParaRPr lang="ru-RU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ru-RU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616716"/>
              </p:ext>
            </p:extLst>
          </p:nvPr>
        </p:nvGraphicFramePr>
        <p:xfrm>
          <a:off x="6197598" y="1600201"/>
          <a:ext cx="5384801" cy="4525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6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08654">
                <a:tc>
                  <a:txBody>
                    <a:bodyPr/>
                    <a:lstStyle/>
                    <a:p>
                      <a:pPr algn="ctr"/>
                      <a:r>
                        <a:rPr lang="ru-RU" sz="3600" dirty="0"/>
                        <a:t>А(–)</a:t>
                      </a:r>
                    </a:p>
                    <a:p>
                      <a:pPr algn="ctr"/>
                      <a:r>
                        <a:rPr lang="ru-RU" sz="3600" dirty="0"/>
                        <a:t>А(+)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/>
                        <a:t>Расстановка скобок в х-х+у-у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654">
                <a:tc>
                  <a:txBody>
                    <a:bodyPr/>
                    <a:lstStyle/>
                    <a:p>
                      <a:pPr algn="ctr"/>
                      <a:r>
                        <a:rPr lang="ru-RU" sz="3600" dirty="0"/>
                        <a:t>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/>
                        <a:t>((х-х)+у)-у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8654"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п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х-(х+(у-у))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23338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Влияние ассоциативности на расстановку скобок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sz="2800" dirty="0"/>
              <a:t>Ассоциативность задает неявную расстановку скобок в выражениях, содержащих операторы одного приоритета</a:t>
            </a:r>
          </a:p>
          <a:p>
            <a:endParaRPr lang="ru-RU" sz="2800" dirty="0"/>
          </a:p>
          <a:p>
            <a:r>
              <a:rPr lang="ru-RU" dirty="0"/>
              <a:t>Левая – слева направо</a:t>
            </a:r>
          </a:p>
          <a:p>
            <a:endParaRPr lang="ru-RU" dirty="0"/>
          </a:p>
          <a:p>
            <a:r>
              <a:rPr lang="ru-RU" dirty="0"/>
              <a:t>Правая – справа налево</a:t>
            </a:r>
          </a:p>
          <a:p>
            <a:endParaRPr lang="ru-RU" sz="2800" dirty="0"/>
          </a:p>
          <a:p>
            <a:r>
              <a:rPr lang="ru-RU" sz="2800" dirty="0"/>
              <a:t>Операторы языка Си одного приоритета имеют одинаковую ассоциативность</a:t>
            </a:r>
          </a:p>
          <a:p>
            <a:pPr lvl="1"/>
            <a:r>
              <a:rPr lang="ru-RU" sz="2400" dirty="0"/>
              <a:t>Иначе расстановка скобок неоднозначна</a:t>
            </a:r>
            <a:endParaRPr lang="ru-RU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ru-RU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388960"/>
              </p:ext>
            </p:extLst>
          </p:nvPr>
        </p:nvGraphicFramePr>
        <p:xfrm>
          <a:off x="6197598" y="1600201"/>
          <a:ext cx="5384801" cy="4525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6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08654">
                <a:tc>
                  <a:txBody>
                    <a:bodyPr/>
                    <a:lstStyle/>
                    <a:p>
                      <a:pPr algn="ctr"/>
                      <a:r>
                        <a:rPr lang="ru-RU" sz="3600" dirty="0"/>
                        <a:t>А(–)</a:t>
                      </a:r>
                    </a:p>
                    <a:p>
                      <a:pPr algn="ctr"/>
                      <a:r>
                        <a:rPr lang="ru-RU" sz="3600" dirty="0"/>
                        <a:t>А(+)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/>
                        <a:t>Расстановка скобок в х-х+у-у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654">
                <a:tc>
                  <a:txBody>
                    <a:bodyPr/>
                    <a:lstStyle/>
                    <a:p>
                      <a:pPr algn="ctr"/>
                      <a:r>
                        <a:rPr lang="ru-RU" sz="3600" dirty="0"/>
                        <a:t>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/>
                        <a:t>((х-х)+у)-у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8654">
                <a:tc>
                  <a:txBody>
                    <a:bodyPr/>
                    <a:lstStyle/>
                    <a:p>
                      <a:pPr algn="ctr"/>
                      <a:r>
                        <a:rPr lang="ru-RU" sz="3600" dirty="0"/>
                        <a:t>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/>
                        <a:t>х-(х+(у-у))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88671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Выражения языка Си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Характеристики операторов и неявная расстановка скобок</a:t>
            </a:r>
          </a:p>
          <a:p>
            <a:pPr lvl="1"/>
            <a:r>
              <a:rPr lang="en-US" dirty="0"/>
              <a:t>L-value</a:t>
            </a:r>
            <a:endParaRPr lang="ru-RU" dirty="0"/>
          </a:p>
          <a:p>
            <a:pPr lvl="1"/>
            <a:r>
              <a:rPr lang="ru-RU" dirty="0"/>
              <a:t>Порядок вычисления выражений</a:t>
            </a:r>
            <a:endParaRPr lang="en-US" dirty="0"/>
          </a:p>
          <a:p>
            <a:pPr lvl="2"/>
            <a:r>
              <a:rPr lang="ru-RU" dirty="0"/>
              <a:t>Точки следования</a:t>
            </a:r>
          </a:p>
          <a:p>
            <a:pPr lvl="2"/>
            <a:r>
              <a:rPr lang="ru-RU" dirty="0"/>
              <a:t>Побочные эффекты</a:t>
            </a:r>
          </a:p>
          <a:p>
            <a:pPr lvl="1"/>
            <a:r>
              <a:rPr lang="ru-RU" dirty="0"/>
              <a:t>Особенности исполнения операторов языка Си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29727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l-value</a:t>
            </a:r>
            <a:r>
              <a:rPr lang="ru-RU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L-value </a:t>
            </a:r>
            <a:r>
              <a:rPr lang="ru-RU" sz="2800" dirty="0">
                <a:solidFill>
                  <a:schemeClr val="bg1"/>
                </a:solidFill>
              </a:rPr>
              <a:t>– значение, которому гарантировано соответствует участок памяти</a:t>
            </a:r>
          </a:p>
          <a:p>
            <a:pPr marL="0" indent="0">
              <a:buNone/>
            </a:pPr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Прагматика </a:t>
            </a:r>
            <a:r>
              <a:rPr lang="en-US" sz="2800" dirty="0">
                <a:solidFill>
                  <a:schemeClr val="bg1"/>
                </a:solidFill>
              </a:rPr>
              <a:t>l-value</a:t>
            </a:r>
            <a:endParaRPr lang="ru-RU" sz="2800" dirty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Придание точного смысла операторам, использующим адреса памяти</a:t>
            </a:r>
          </a:p>
          <a:p>
            <a:pPr marL="1085850" lvl="2" indent="-285750"/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&amp;A[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] 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</a:rPr>
              <a:t>//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</a:p>
          <a:p>
            <a:pPr marL="1085850" lvl="2" indent="-285750"/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&amp;(A[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] + A[j])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</a:rPr>
              <a:t> // не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</a:p>
          <a:p>
            <a:pPr marL="1085850" lvl="2" indent="-285750"/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A[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] = 5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</a:rPr>
              <a:t> //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</a:p>
          <a:p>
            <a:pPr marL="1085850" lvl="2" indent="-285750"/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A[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] + A[j] = 5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</a:rPr>
              <a:t>  // не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Больше свободы компилятору при оптимизации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826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l-value</a:t>
            </a:r>
            <a:r>
              <a:rPr lang="ru-RU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L-value </a:t>
            </a:r>
            <a:r>
              <a:rPr lang="ru-RU" sz="2800" dirty="0"/>
              <a:t>– значение, которому гарантировано соответствует участок памяти</a:t>
            </a:r>
          </a:p>
          <a:p>
            <a:pPr marL="0" indent="0">
              <a:buNone/>
            </a:pPr>
            <a:endParaRPr lang="ru-RU" sz="2800" dirty="0"/>
          </a:p>
          <a:p>
            <a:r>
              <a:rPr lang="ru-RU" sz="2800" dirty="0">
                <a:solidFill>
                  <a:schemeClr val="bg1"/>
                </a:solidFill>
              </a:rPr>
              <a:t>Прагматика </a:t>
            </a:r>
            <a:r>
              <a:rPr lang="en-US" sz="2800" dirty="0">
                <a:solidFill>
                  <a:schemeClr val="bg1"/>
                </a:solidFill>
              </a:rPr>
              <a:t>l-value</a:t>
            </a:r>
            <a:endParaRPr lang="ru-RU" sz="2800" dirty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Придание точного смысла операторам, использующим адреса памяти</a:t>
            </a:r>
          </a:p>
          <a:p>
            <a:pPr marL="1085850" lvl="2" indent="-285750"/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&amp;A[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] 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</a:rPr>
              <a:t>//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</a:p>
          <a:p>
            <a:pPr marL="1085850" lvl="2" indent="-285750"/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&amp;(A[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] + A[j])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</a:rPr>
              <a:t> // не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</a:p>
          <a:p>
            <a:pPr marL="1085850" lvl="2" indent="-285750"/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A[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] = 5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</a:rPr>
              <a:t> //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</a:p>
          <a:p>
            <a:pPr marL="1085850" lvl="2" indent="-285750"/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A[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] + A[j] = 5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</a:rPr>
              <a:t>  // не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Больше свободы компилятору при оптимизации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36420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l-value</a:t>
            </a:r>
            <a:r>
              <a:rPr lang="ru-RU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L-value </a:t>
            </a:r>
            <a:r>
              <a:rPr lang="ru-RU" sz="2800" dirty="0"/>
              <a:t>– значение, которому гарантировано соответствует участок памяти</a:t>
            </a:r>
          </a:p>
          <a:p>
            <a:pPr marL="0" indent="0">
              <a:buNone/>
            </a:pPr>
            <a:endParaRPr lang="ru-RU" sz="2800" dirty="0"/>
          </a:p>
          <a:p>
            <a:r>
              <a:rPr lang="ru-RU" sz="2800" dirty="0"/>
              <a:t>Прагматика </a:t>
            </a:r>
            <a:r>
              <a:rPr lang="en-US" sz="2800" dirty="0"/>
              <a:t>l-value</a:t>
            </a:r>
            <a:endParaRPr lang="ru-RU" sz="2800" dirty="0"/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Придание точного смысла операторам, использующим адреса памяти</a:t>
            </a:r>
          </a:p>
          <a:p>
            <a:pPr marL="1085850" lvl="2" indent="-285750"/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&amp;A[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] 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</a:rPr>
              <a:t>//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</a:p>
          <a:p>
            <a:pPr marL="1085850" lvl="2" indent="-285750"/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&amp;(A[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] + A[j])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</a:rPr>
              <a:t> // не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</a:p>
          <a:p>
            <a:pPr marL="1085850" lvl="2" indent="-285750"/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A[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] = 5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</a:rPr>
              <a:t> //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</a:p>
          <a:p>
            <a:pPr marL="1085850" lvl="2" indent="-285750"/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A[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] + A[j] = 5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</a:rPr>
              <a:t>  // не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Больше свободы компилятору при оптимизации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51720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l-value</a:t>
            </a:r>
            <a:r>
              <a:rPr lang="ru-RU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L-value </a:t>
            </a:r>
            <a:r>
              <a:rPr lang="ru-RU" sz="2800" dirty="0"/>
              <a:t>– значение, которому гарантировано соответствует участок памяти</a:t>
            </a:r>
          </a:p>
          <a:p>
            <a:pPr marL="0" indent="0">
              <a:buNone/>
            </a:pPr>
            <a:endParaRPr lang="ru-RU" sz="2800" dirty="0"/>
          </a:p>
          <a:p>
            <a:r>
              <a:rPr lang="ru-RU" sz="2800" dirty="0"/>
              <a:t>Прагматика </a:t>
            </a:r>
            <a:r>
              <a:rPr lang="en-US" sz="2800" dirty="0"/>
              <a:t>l-value</a:t>
            </a:r>
            <a:endParaRPr lang="ru-RU" sz="2800" dirty="0"/>
          </a:p>
          <a:p>
            <a:pPr lvl="1"/>
            <a:r>
              <a:rPr lang="ru-RU" sz="2400" dirty="0"/>
              <a:t>Придание точного смысла операторам, использующим адреса памяти</a:t>
            </a:r>
          </a:p>
          <a:p>
            <a:pPr marL="1085850" lvl="2" indent="-285750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&amp;A[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OK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85850" lvl="2" indent="-285750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&amp;(A[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+ A[j])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 // не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OK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85850" lvl="2" indent="-285750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= 5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OK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85850" lvl="2" indent="-285750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+ A[j] = 5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 // не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OK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Больше свободы компилятору при оптимизации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7800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l-value</a:t>
            </a:r>
            <a:r>
              <a:rPr lang="ru-RU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L-value </a:t>
            </a:r>
            <a:r>
              <a:rPr lang="ru-RU" sz="2800" dirty="0"/>
              <a:t>– значение, которому гарантировано соответствует участок памяти</a:t>
            </a:r>
          </a:p>
          <a:p>
            <a:pPr marL="0" indent="0">
              <a:buNone/>
            </a:pPr>
            <a:endParaRPr lang="ru-RU" sz="2800" dirty="0"/>
          </a:p>
          <a:p>
            <a:r>
              <a:rPr lang="ru-RU" sz="2800" dirty="0"/>
              <a:t>Прагматика </a:t>
            </a:r>
            <a:r>
              <a:rPr lang="en-US" sz="2800" dirty="0"/>
              <a:t>l-value</a:t>
            </a:r>
            <a:endParaRPr lang="ru-RU" sz="2800" dirty="0"/>
          </a:p>
          <a:p>
            <a:pPr lvl="1"/>
            <a:r>
              <a:rPr lang="ru-RU" sz="2400" dirty="0"/>
              <a:t>Придание точного смысла операторам, использующим адреса памяти</a:t>
            </a:r>
          </a:p>
          <a:p>
            <a:pPr marL="1085850" lvl="2" indent="-285750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&amp;A[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OK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85850" lvl="2" indent="-285750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&amp;(A[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+ A[j])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 // не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OK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85850" lvl="2" indent="-285750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= 5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OK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85850" lvl="2" indent="-285750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+ A[j] = 5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 // не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OK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ru-RU" sz="2400" dirty="0"/>
              <a:t>Больше свободы компилятору при оптимизации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7508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Операторы, возвращающие </a:t>
            </a:r>
            <a:r>
              <a:rPr lang="en-US" dirty="0"/>
              <a:t>l-value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l-value</a:t>
            </a:r>
            <a:r>
              <a:rPr lang="ru-RU" sz="2800" dirty="0">
                <a:solidFill>
                  <a:schemeClr val="bg1"/>
                </a:solidFill>
              </a:rPr>
              <a:t> получаются при выполнении операторов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Доступ к значению переменной</a:t>
            </a:r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Доступ через указатель *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Доступ к элементу массива </a:t>
            </a:r>
            <a:r>
              <a:rPr lang="en-US" sz="2400" dirty="0">
                <a:solidFill>
                  <a:schemeClr val="bg1"/>
                </a:solidFill>
              </a:rPr>
              <a:t>a[k]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Доступ к полю структуры или объединения</a:t>
            </a:r>
            <a:r>
              <a:rPr lang="en-US" sz="2400" dirty="0">
                <a:solidFill>
                  <a:schemeClr val="bg1"/>
                </a:solidFill>
              </a:rPr>
              <a:t> student.name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Доступ к полю структуры или объединения через указатель</a:t>
            </a:r>
            <a:r>
              <a:rPr lang="en-US" sz="2400" dirty="0">
                <a:solidFill>
                  <a:schemeClr val="bg1"/>
                </a:solidFill>
              </a:rPr>
              <a:t> student-&gt;name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Все остальные операторы возвращают обычные значения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Хранить или нет эти значения в памяти решает компилятор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0545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Выражения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Выражение – это последовательность операторов, операндов и скобок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Выражение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Описывает вычисление значения, либо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Именует значение или функцию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Выражение может иметь побочные эффекты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Например, записывать значения в память или в файл на диске и т.п.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79473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Операторы, возвращающие </a:t>
            </a:r>
            <a:r>
              <a:rPr lang="en-US" dirty="0"/>
              <a:t>l-value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l-value</a:t>
            </a:r>
            <a:r>
              <a:rPr lang="ru-RU" sz="2800" dirty="0"/>
              <a:t> получаются при выполнении операторов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Доступ к значению переменной</a:t>
            </a:r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Доступ через указатель *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Доступ к элементу массива </a:t>
            </a:r>
            <a:r>
              <a:rPr lang="en-US" sz="2400" dirty="0">
                <a:solidFill>
                  <a:schemeClr val="bg1"/>
                </a:solidFill>
              </a:rPr>
              <a:t>a[k]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Доступ к полю структуры или объединения</a:t>
            </a:r>
            <a:r>
              <a:rPr lang="en-US" sz="2400" dirty="0">
                <a:solidFill>
                  <a:schemeClr val="bg1"/>
                </a:solidFill>
              </a:rPr>
              <a:t> student.name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Доступ к полю структуры или объединения через указатель</a:t>
            </a:r>
            <a:r>
              <a:rPr lang="en-US" sz="2400" dirty="0">
                <a:solidFill>
                  <a:schemeClr val="bg1"/>
                </a:solidFill>
              </a:rPr>
              <a:t> student-&gt;name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Все остальные операторы возвращают обычные значения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Хранить или нет эти значения в памяти решает компилятор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74656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Операторы, возвращающие </a:t>
            </a:r>
            <a:r>
              <a:rPr lang="en-US" dirty="0"/>
              <a:t>l-value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l-value</a:t>
            </a:r>
            <a:r>
              <a:rPr lang="ru-RU" sz="2800" dirty="0"/>
              <a:t> получаются при выполнении операторов</a:t>
            </a:r>
          </a:p>
          <a:p>
            <a:pPr lvl="1"/>
            <a:r>
              <a:rPr lang="ru-RU" sz="2400" dirty="0"/>
              <a:t>Доступ к значению переменной</a:t>
            </a:r>
            <a:endParaRPr lang="en-US" sz="2400" dirty="0"/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Доступ через указатель *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Доступ к элементу массива </a:t>
            </a:r>
            <a:r>
              <a:rPr lang="en-US" sz="2400" dirty="0">
                <a:solidFill>
                  <a:schemeClr val="bg1"/>
                </a:solidFill>
              </a:rPr>
              <a:t>a[k]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Доступ к полю структуры или объединения</a:t>
            </a:r>
            <a:r>
              <a:rPr lang="en-US" sz="2400" dirty="0">
                <a:solidFill>
                  <a:schemeClr val="bg1"/>
                </a:solidFill>
              </a:rPr>
              <a:t> student.name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Доступ к полю структуры или объединения через указатель</a:t>
            </a:r>
            <a:r>
              <a:rPr lang="en-US" sz="2400" dirty="0">
                <a:solidFill>
                  <a:schemeClr val="bg1"/>
                </a:solidFill>
              </a:rPr>
              <a:t> student-&gt;name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Все остальные операторы возвращают обычные значения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Хранить или нет эти значения в памяти решает компилятор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59741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Операторы, возвращающие </a:t>
            </a:r>
            <a:r>
              <a:rPr lang="en-US" dirty="0"/>
              <a:t>l-value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l-value</a:t>
            </a:r>
            <a:r>
              <a:rPr lang="ru-RU" sz="2800" dirty="0"/>
              <a:t> получаются при выполнении операторов</a:t>
            </a:r>
          </a:p>
          <a:p>
            <a:pPr lvl="1"/>
            <a:r>
              <a:rPr lang="ru-RU" sz="2400" dirty="0"/>
              <a:t>Доступ к значению переменной</a:t>
            </a:r>
            <a:endParaRPr lang="en-US" sz="2400" dirty="0"/>
          </a:p>
          <a:p>
            <a:pPr lvl="1"/>
            <a:r>
              <a:rPr lang="ru-RU" sz="2400" dirty="0"/>
              <a:t>Доступ через указатель *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Доступ к элементу массива </a:t>
            </a:r>
            <a:r>
              <a:rPr lang="en-US" sz="2400" dirty="0">
                <a:solidFill>
                  <a:schemeClr val="bg1"/>
                </a:solidFill>
              </a:rPr>
              <a:t>a[k]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Доступ к полю структуры или объединения</a:t>
            </a:r>
            <a:r>
              <a:rPr lang="en-US" sz="2400" dirty="0">
                <a:solidFill>
                  <a:schemeClr val="bg1"/>
                </a:solidFill>
              </a:rPr>
              <a:t> student.name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Доступ к полю структуры или объединения через указатель</a:t>
            </a:r>
            <a:r>
              <a:rPr lang="en-US" sz="2400" dirty="0">
                <a:solidFill>
                  <a:schemeClr val="bg1"/>
                </a:solidFill>
              </a:rPr>
              <a:t> student-&gt;name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Все остальные операторы возвращают обычные значения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Хранить или нет эти значения в памяти решает компилятор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49715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Операторы, возвращающие </a:t>
            </a:r>
            <a:r>
              <a:rPr lang="en-US" dirty="0"/>
              <a:t>l-value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l-value</a:t>
            </a:r>
            <a:r>
              <a:rPr lang="ru-RU" sz="2800" dirty="0"/>
              <a:t> получаются при выполнении операторов</a:t>
            </a:r>
          </a:p>
          <a:p>
            <a:pPr lvl="1"/>
            <a:r>
              <a:rPr lang="ru-RU" sz="2400" dirty="0"/>
              <a:t>Доступ к значению переменной</a:t>
            </a:r>
            <a:endParaRPr lang="en-US" sz="2400" dirty="0"/>
          </a:p>
          <a:p>
            <a:pPr lvl="1"/>
            <a:r>
              <a:rPr lang="ru-RU" sz="2400" dirty="0"/>
              <a:t>Доступ через указатель *</a:t>
            </a:r>
          </a:p>
          <a:p>
            <a:pPr lvl="1"/>
            <a:r>
              <a:rPr lang="ru-RU" sz="2400" dirty="0"/>
              <a:t>Доступ к элементу массива </a:t>
            </a:r>
            <a:r>
              <a:rPr lang="en-US" sz="2400" dirty="0"/>
              <a:t>a[k]</a:t>
            </a:r>
            <a:endParaRPr lang="ru-RU" sz="2400" dirty="0"/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Доступ к полю структуры или объединения</a:t>
            </a:r>
            <a:r>
              <a:rPr lang="en-US" sz="2400" dirty="0">
                <a:solidFill>
                  <a:schemeClr val="bg1"/>
                </a:solidFill>
              </a:rPr>
              <a:t> student.name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Доступ к полю структуры или объединения через указатель</a:t>
            </a:r>
            <a:r>
              <a:rPr lang="en-US" sz="2400" dirty="0">
                <a:solidFill>
                  <a:schemeClr val="bg1"/>
                </a:solidFill>
              </a:rPr>
              <a:t> student-&gt;name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Все остальные операторы возвращают обычные значения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Хранить или нет эти значения в памяти решает компилятор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23631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Операторы, возвращающие </a:t>
            </a:r>
            <a:r>
              <a:rPr lang="en-US" dirty="0"/>
              <a:t>l-value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l-value</a:t>
            </a:r>
            <a:r>
              <a:rPr lang="ru-RU" sz="2800" dirty="0"/>
              <a:t> получаются при выполнении операторов</a:t>
            </a:r>
          </a:p>
          <a:p>
            <a:pPr lvl="1"/>
            <a:r>
              <a:rPr lang="ru-RU" sz="2400" dirty="0"/>
              <a:t>Доступ к значению переменной</a:t>
            </a:r>
            <a:endParaRPr lang="en-US" sz="2400" dirty="0"/>
          </a:p>
          <a:p>
            <a:pPr lvl="1"/>
            <a:r>
              <a:rPr lang="ru-RU" sz="2400" dirty="0"/>
              <a:t>Доступ через указатель *</a:t>
            </a:r>
          </a:p>
          <a:p>
            <a:pPr lvl="1"/>
            <a:r>
              <a:rPr lang="ru-RU" sz="2400" dirty="0"/>
              <a:t>Доступ к элементу массива </a:t>
            </a:r>
            <a:r>
              <a:rPr lang="en-US" sz="2400" dirty="0"/>
              <a:t>a[k]</a:t>
            </a:r>
            <a:endParaRPr lang="ru-RU" sz="2400" dirty="0"/>
          </a:p>
          <a:p>
            <a:pPr lvl="1"/>
            <a:r>
              <a:rPr lang="ru-RU" sz="2400" dirty="0"/>
              <a:t>Доступ к полю структуры или объединения</a:t>
            </a:r>
            <a:r>
              <a:rPr lang="en-US" sz="2400" dirty="0"/>
              <a:t> student.name</a:t>
            </a:r>
            <a:endParaRPr lang="ru-RU" sz="2400" dirty="0"/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Доступ к полю структуры или объединения через указатель</a:t>
            </a:r>
            <a:r>
              <a:rPr lang="en-US" sz="2400" dirty="0">
                <a:solidFill>
                  <a:schemeClr val="bg1"/>
                </a:solidFill>
              </a:rPr>
              <a:t> student-&gt;name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Все остальные операторы возвращают обычные значения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Хранить или нет эти значения в памяти решает компилятор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26000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Операторы, возвращающие </a:t>
            </a:r>
            <a:r>
              <a:rPr lang="en-US" dirty="0"/>
              <a:t>l-value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l-value</a:t>
            </a:r>
            <a:r>
              <a:rPr lang="ru-RU" sz="2800" dirty="0"/>
              <a:t> получаются при выполнении операторов</a:t>
            </a:r>
          </a:p>
          <a:p>
            <a:pPr lvl="1"/>
            <a:r>
              <a:rPr lang="ru-RU" sz="2400" dirty="0"/>
              <a:t>Доступ к значению переменной</a:t>
            </a:r>
            <a:endParaRPr lang="en-US" sz="2400" dirty="0"/>
          </a:p>
          <a:p>
            <a:pPr lvl="1"/>
            <a:r>
              <a:rPr lang="ru-RU" sz="2400" dirty="0"/>
              <a:t>Доступ через указатель *</a:t>
            </a:r>
          </a:p>
          <a:p>
            <a:pPr lvl="1"/>
            <a:r>
              <a:rPr lang="ru-RU" sz="2400" dirty="0"/>
              <a:t>Доступ к элементу массива </a:t>
            </a:r>
            <a:r>
              <a:rPr lang="en-US" sz="2400" dirty="0"/>
              <a:t>a[k]</a:t>
            </a:r>
            <a:endParaRPr lang="ru-RU" sz="2400" dirty="0"/>
          </a:p>
          <a:p>
            <a:pPr lvl="1"/>
            <a:r>
              <a:rPr lang="ru-RU" sz="2400" dirty="0"/>
              <a:t>Доступ к полю структуры или объединения</a:t>
            </a:r>
            <a:r>
              <a:rPr lang="en-US" sz="2400" dirty="0"/>
              <a:t> student.name</a:t>
            </a:r>
            <a:endParaRPr lang="ru-RU" sz="2400" dirty="0"/>
          </a:p>
          <a:p>
            <a:pPr lvl="1"/>
            <a:r>
              <a:rPr lang="ru-RU" sz="2400" dirty="0"/>
              <a:t>Доступ к полю структуры или объединения через указатель</a:t>
            </a:r>
            <a:r>
              <a:rPr lang="en-US" sz="2400" dirty="0"/>
              <a:t> student-&gt;name</a:t>
            </a:r>
            <a:endParaRPr lang="ru-RU" sz="2400" dirty="0"/>
          </a:p>
          <a:p>
            <a:endParaRPr lang="ru-RU" sz="2800" dirty="0"/>
          </a:p>
          <a:p>
            <a:r>
              <a:rPr lang="ru-RU" sz="2800" dirty="0">
                <a:solidFill>
                  <a:schemeClr val="bg1"/>
                </a:solidFill>
              </a:rPr>
              <a:t>Все остальные операторы возвращают обычные значения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Хранить или нет эти значения в памяти решает компилятор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71479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Операторы, возвращающие </a:t>
            </a:r>
            <a:r>
              <a:rPr lang="en-US" dirty="0"/>
              <a:t>l-value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l-value</a:t>
            </a:r>
            <a:r>
              <a:rPr lang="ru-RU" sz="2800" dirty="0"/>
              <a:t> получаются при выполнении операторов</a:t>
            </a:r>
          </a:p>
          <a:p>
            <a:pPr lvl="1"/>
            <a:r>
              <a:rPr lang="ru-RU" sz="2400" dirty="0"/>
              <a:t>Доступ к значению переменной</a:t>
            </a:r>
            <a:endParaRPr lang="en-US" sz="2400" dirty="0"/>
          </a:p>
          <a:p>
            <a:pPr lvl="1"/>
            <a:r>
              <a:rPr lang="ru-RU" sz="2400" dirty="0"/>
              <a:t>Доступ через указатель *</a:t>
            </a:r>
          </a:p>
          <a:p>
            <a:pPr lvl="1"/>
            <a:r>
              <a:rPr lang="ru-RU" sz="2400" dirty="0"/>
              <a:t>Доступ к элементу массива </a:t>
            </a:r>
            <a:r>
              <a:rPr lang="en-US" sz="2400" dirty="0"/>
              <a:t>a[k]</a:t>
            </a:r>
            <a:endParaRPr lang="ru-RU" sz="2400" dirty="0"/>
          </a:p>
          <a:p>
            <a:pPr lvl="1"/>
            <a:r>
              <a:rPr lang="ru-RU" sz="2400" dirty="0"/>
              <a:t>Доступ к полю структуры или объединения</a:t>
            </a:r>
            <a:r>
              <a:rPr lang="en-US" sz="2400" dirty="0"/>
              <a:t> student.name</a:t>
            </a:r>
            <a:endParaRPr lang="ru-RU" sz="2400" dirty="0"/>
          </a:p>
          <a:p>
            <a:pPr lvl="1"/>
            <a:r>
              <a:rPr lang="ru-RU" sz="2400" dirty="0"/>
              <a:t>Доступ к полю структуры или объединения через указатель</a:t>
            </a:r>
            <a:r>
              <a:rPr lang="en-US" sz="2400" dirty="0"/>
              <a:t> student-&gt;name</a:t>
            </a:r>
            <a:endParaRPr lang="ru-RU" sz="2400" dirty="0"/>
          </a:p>
          <a:p>
            <a:endParaRPr lang="ru-RU" sz="2800" dirty="0"/>
          </a:p>
          <a:p>
            <a:r>
              <a:rPr lang="ru-RU" sz="2800" dirty="0"/>
              <a:t>Все остальные операторы возвращают обычные значения</a:t>
            </a:r>
          </a:p>
          <a:p>
            <a:pPr lvl="1"/>
            <a:r>
              <a:rPr lang="ru-RU" sz="2400" dirty="0"/>
              <a:t>Хранить или нет эти значения в памяти решает компилятор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7314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Операторы, требующие </a:t>
            </a:r>
            <a:r>
              <a:rPr lang="en-US" dirty="0"/>
              <a:t>l-value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Левый операнд во всех видах присваивания</a:t>
            </a:r>
            <a:r>
              <a:rPr lang="en-US" dirty="0"/>
              <a:t> =, +=</a:t>
            </a:r>
            <a:r>
              <a:rPr lang="ru-RU" dirty="0"/>
              <a:t> и т.п.</a:t>
            </a:r>
          </a:p>
          <a:p>
            <a:r>
              <a:rPr lang="ru-RU" dirty="0"/>
              <a:t>Взятие адреса </a:t>
            </a:r>
            <a:r>
              <a:rPr lang="en-US" dirty="0"/>
              <a:t>&amp;</a:t>
            </a:r>
            <a:endParaRPr lang="ru-RU" dirty="0"/>
          </a:p>
          <a:p>
            <a:r>
              <a:rPr lang="ru-RU" dirty="0"/>
              <a:t>Префиксные и постфиксные ++ и --</a:t>
            </a:r>
          </a:p>
          <a:p>
            <a:endParaRPr lang="ru-RU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33774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с </a:t>
            </a:r>
            <a:r>
              <a:rPr lang="en-US" dirty="0"/>
              <a:t>l-value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Пример 1</a:t>
            </a:r>
          </a:p>
          <a:p>
            <a:pPr marL="400050" lvl="1" indent="0">
              <a:buNone/>
            </a:pP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x;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x = 2; // x – l-value</a:t>
            </a:r>
          </a:p>
          <a:p>
            <a:pPr marL="400050" lvl="1" indent="0">
              <a:buNone/>
            </a:pP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A[10];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A[5] = 5+x; // A[5] – l-value, 5+x –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не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l-value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Пример 2</a:t>
            </a:r>
          </a:p>
          <a:p>
            <a:pPr marL="400050" lvl="1" indent="0">
              <a:buNone/>
            </a:pP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x, y;</a:t>
            </a:r>
          </a:p>
          <a:p>
            <a:pPr marL="400050" lvl="1" indent="0">
              <a:buNone/>
            </a:pPr>
            <a:r>
              <a:rPr lang="es-ES" sz="2000" dirty="0">
                <a:solidFill>
                  <a:schemeClr val="bg1"/>
                </a:solidFill>
                <a:latin typeface="Consolas" panose="020B0609020204030204" pitchFamily="49" charset="0"/>
              </a:rPr>
              <a:t>(x &lt; y ? x : y) = 1;//  ошибка, т.к. (x &lt; y ? x : y) не l-value</a:t>
            </a:r>
          </a:p>
          <a:p>
            <a:pPr marL="400050" lvl="1" indent="0">
              <a:buNone/>
            </a:pPr>
            <a:r>
              <a:rPr lang="es-ES" sz="2000" dirty="0">
                <a:solidFill>
                  <a:schemeClr val="bg1"/>
                </a:solidFill>
                <a:latin typeface="Consolas" panose="020B0609020204030204" pitchFamily="49" charset="0"/>
              </a:rPr>
              <a:t>*(x &lt; y ? &amp;x : &amp;y) = 1; // ОК, т.к. *(x &lt; y ? &amp;x : &amp;y) – l-value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Пример 3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(A[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] &lt; A[j] ? A[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] : A[j]) = 1; //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ошибка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A[ A[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] &lt; A[j] ?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: j ] = 1; //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ОК </a:t>
            </a:r>
          </a:p>
          <a:p>
            <a:pPr marL="6858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30383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с </a:t>
            </a:r>
            <a:r>
              <a:rPr lang="en-US" dirty="0"/>
              <a:t>l-value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400" dirty="0"/>
              <a:t>Пример 1</a:t>
            </a:r>
          </a:p>
          <a:p>
            <a:pPr marL="400050" lvl="1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x = 2;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x – l-value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A[10];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A[5] = 5+x;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A[5] – l-value, 5+x –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не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l-value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/>
          </a:p>
          <a:p>
            <a:r>
              <a:rPr lang="ru-RU" sz="2400" dirty="0">
                <a:solidFill>
                  <a:schemeClr val="bg1"/>
                </a:solidFill>
              </a:rPr>
              <a:t>Пример 2</a:t>
            </a:r>
          </a:p>
          <a:p>
            <a:pPr marL="400050" lvl="1" indent="0">
              <a:buNone/>
            </a:pP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x, y;</a:t>
            </a:r>
          </a:p>
          <a:p>
            <a:pPr marL="400050" lvl="1" indent="0">
              <a:buNone/>
            </a:pPr>
            <a:r>
              <a:rPr lang="es-ES" sz="2000" dirty="0">
                <a:solidFill>
                  <a:schemeClr val="bg1"/>
                </a:solidFill>
                <a:latin typeface="Consolas" panose="020B0609020204030204" pitchFamily="49" charset="0"/>
              </a:rPr>
              <a:t>(x &lt; y ? x : y) = 1;//  ошибка, т.к. (x &lt; y ? x : y) не l-value</a:t>
            </a:r>
          </a:p>
          <a:p>
            <a:pPr marL="400050" lvl="1" indent="0">
              <a:buNone/>
            </a:pPr>
            <a:r>
              <a:rPr lang="es-ES" sz="2000" dirty="0">
                <a:solidFill>
                  <a:schemeClr val="bg1"/>
                </a:solidFill>
                <a:latin typeface="Consolas" panose="020B0609020204030204" pitchFamily="49" charset="0"/>
              </a:rPr>
              <a:t>*(x &lt; y ? &amp;x : &amp;y) = 1; // ОК, т.к. *(x &lt; y ? &amp;x : &amp;y) – l-value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Пример 3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(A[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] &lt; A[j] ? A[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] : A[j]) = 1; //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ошибка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A[ A[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] &lt; A[j] ?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: j ] = 1; //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ОК </a:t>
            </a:r>
          </a:p>
          <a:p>
            <a:pPr marL="6858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5093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Выражения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Выражение – это последовательность операторов, операндов и скобок</a:t>
            </a:r>
          </a:p>
          <a:p>
            <a:endParaRPr lang="ru-RU" dirty="0"/>
          </a:p>
          <a:p>
            <a:r>
              <a:rPr lang="ru-RU" dirty="0"/>
              <a:t>Выражение</a:t>
            </a:r>
          </a:p>
          <a:p>
            <a:pPr lvl="1"/>
            <a:r>
              <a:rPr lang="ru-RU" dirty="0"/>
              <a:t>Описывает вычисление значения, либо</a:t>
            </a:r>
          </a:p>
          <a:p>
            <a:pPr lvl="1"/>
            <a:r>
              <a:rPr lang="ru-RU" dirty="0"/>
              <a:t>Именует значение или функцию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Выражение может иметь побочные эффекты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Например, записывать значения в память или в файл на диске и т.п.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51765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с </a:t>
            </a:r>
            <a:r>
              <a:rPr lang="en-US" dirty="0"/>
              <a:t>l-value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400" dirty="0"/>
              <a:t>Пример 1</a:t>
            </a:r>
          </a:p>
          <a:p>
            <a:pPr marL="400050" lvl="1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x = 2;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x – l-value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A[10];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A[5] = 5+x;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A[5] – l-value, 5+x –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не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l-value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/>
          </a:p>
          <a:p>
            <a:r>
              <a:rPr lang="ru-RU" sz="2400" dirty="0"/>
              <a:t>Пример 2</a:t>
            </a:r>
          </a:p>
          <a:p>
            <a:pPr marL="400050" lvl="1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x, y;</a:t>
            </a:r>
          </a:p>
          <a:p>
            <a:pPr marL="400050" lvl="1" indent="0">
              <a:buNone/>
            </a:pP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(x &lt; y ? x : y) = 1;</a:t>
            </a:r>
            <a:r>
              <a:rPr lang="es-E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 ошибка, т.к. (x &lt; y ? x : y) не l-value</a:t>
            </a:r>
            <a:endParaRPr lang="es-E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*(x &lt; y ? &amp;x : &amp;y) = 1; </a:t>
            </a:r>
            <a:r>
              <a:rPr lang="es-E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ОК, т.к. *(x &lt; y ? &amp;x : &amp;y) – l-value</a:t>
            </a:r>
            <a:endParaRPr lang="es-E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/>
          </a:p>
          <a:p>
            <a:r>
              <a:rPr lang="ru-RU" sz="2400" dirty="0">
                <a:solidFill>
                  <a:schemeClr val="bg1"/>
                </a:solidFill>
              </a:rPr>
              <a:t>Пример 3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(A[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] &lt; A[j] ? A[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] : A[j]) = 1; //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ошибка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A[ A[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] &lt; A[j] ?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: j ] = 1; //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ОК </a:t>
            </a:r>
          </a:p>
          <a:p>
            <a:pPr marL="6858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696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с </a:t>
            </a:r>
            <a:r>
              <a:rPr lang="en-US" dirty="0"/>
              <a:t>l-value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400" dirty="0"/>
              <a:t>Пример 1</a:t>
            </a:r>
          </a:p>
          <a:p>
            <a:pPr marL="400050" lvl="1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x = 2;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x – l-value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A[10];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A[5] = 5+x;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A[5] – l-value, 5+x –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не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l-value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/>
          </a:p>
          <a:p>
            <a:r>
              <a:rPr lang="ru-RU" sz="2400" dirty="0"/>
              <a:t>Пример 2</a:t>
            </a:r>
          </a:p>
          <a:p>
            <a:pPr marL="400050" lvl="1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x, y;</a:t>
            </a:r>
          </a:p>
          <a:p>
            <a:pPr marL="400050" lvl="1" indent="0">
              <a:buNone/>
            </a:pP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(x &lt; y ? x : y) = 1;</a:t>
            </a:r>
            <a:r>
              <a:rPr lang="es-E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 ошибка, т.к. (x &lt; y ? x : y) не l-value</a:t>
            </a:r>
            <a:endParaRPr lang="es-E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*(x &lt; y ? &amp;x : &amp;y) = 1; </a:t>
            </a:r>
            <a:r>
              <a:rPr lang="es-E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ОК, т.к. *(x &lt; y ? &amp;x : &amp;y) – l-value</a:t>
            </a:r>
            <a:endParaRPr lang="es-E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/>
          </a:p>
          <a:p>
            <a:r>
              <a:rPr lang="ru-RU" sz="2400" dirty="0"/>
              <a:t>Пример 3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(A[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 &lt; A[j] ? A[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 : A[j]) = 1;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ошибка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A[ A[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 &lt; A[j] ?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: j ] = 1;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ОК 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858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78743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Что такое побочный эффект?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Побочный эффект вычисления (</a:t>
            </a:r>
            <a:r>
              <a:rPr lang="en-US" dirty="0">
                <a:solidFill>
                  <a:schemeClr val="bg1"/>
                </a:solidFill>
              </a:rPr>
              <a:t>side effect</a:t>
            </a:r>
            <a:r>
              <a:rPr lang="ru-RU" dirty="0">
                <a:solidFill>
                  <a:schemeClr val="bg1"/>
                </a:solidFill>
              </a:rPr>
              <a:t>) выражения – это факт изменения содержимого ячеек памяти в процессе вычисления выражения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Обычное присваивание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x = 1;</a:t>
            </a:r>
            <a:r>
              <a:rPr lang="ru-RU" dirty="0">
                <a:solidFill>
                  <a:schemeClr val="bg1"/>
                </a:solidFill>
              </a:rPr>
              <a:t> 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Постфиксные ++ и --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0; A[i++]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i++;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Изменится </a:t>
            </a:r>
            <a:r>
              <a:rPr lang="en-US" dirty="0">
                <a:solidFill>
                  <a:schemeClr val="bg1"/>
                </a:solidFill>
              </a:rPr>
              <a:t>A[0] </a:t>
            </a:r>
            <a:r>
              <a:rPr lang="ru-RU" dirty="0">
                <a:solidFill>
                  <a:schemeClr val="bg1"/>
                </a:solidFill>
              </a:rPr>
              <a:t>или </a:t>
            </a:r>
            <a:r>
              <a:rPr lang="en-US" dirty="0">
                <a:solidFill>
                  <a:schemeClr val="bg1"/>
                </a:solidFill>
              </a:rPr>
              <a:t>A[1]</a:t>
            </a:r>
            <a:r>
              <a:rPr lang="ru-RU" dirty="0">
                <a:solidFill>
                  <a:schemeClr val="bg1"/>
                </a:solidFill>
              </a:rPr>
              <a:t>? Чему будет равно: </a:t>
            </a:r>
            <a:r>
              <a:rPr lang="en-US" dirty="0">
                <a:solidFill>
                  <a:schemeClr val="bg1"/>
                </a:solidFill>
              </a:rPr>
              <a:t>0 </a:t>
            </a:r>
            <a:r>
              <a:rPr lang="ru-RU" dirty="0">
                <a:solidFill>
                  <a:schemeClr val="bg1"/>
                </a:solidFill>
              </a:rPr>
              <a:t>или 1</a:t>
            </a:r>
            <a:r>
              <a:rPr lang="en-US" dirty="0">
                <a:solidFill>
                  <a:schemeClr val="bg1"/>
                </a:solidFill>
              </a:rPr>
              <a:t>?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В каком порядке исполнятся ++?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Определён ли вообще порядок исполнения ++?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25785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Что такое побочный эффект?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Побочный эффект вычисления (</a:t>
            </a:r>
            <a:r>
              <a:rPr lang="en-US" dirty="0"/>
              <a:t>side effect</a:t>
            </a:r>
            <a:r>
              <a:rPr lang="ru-RU" dirty="0"/>
              <a:t>) выражения – это факт изменения содержимого ячеек памяти в процессе вычисления выражения</a:t>
            </a:r>
          </a:p>
          <a:p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Обычное присваивание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x = 1;</a:t>
            </a:r>
            <a:r>
              <a:rPr lang="ru-RU" dirty="0">
                <a:solidFill>
                  <a:schemeClr val="bg1"/>
                </a:solidFill>
              </a:rPr>
              <a:t> 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Постфиксные ++ и --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0; A[i++]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i++;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Изменится </a:t>
            </a:r>
            <a:r>
              <a:rPr lang="en-US" dirty="0">
                <a:solidFill>
                  <a:schemeClr val="bg1"/>
                </a:solidFill>
              </a:rPr>
              <a:t>A[0] </a:t>
            </a:r>
            <a:r>
              <a:rPr lang="ru-RU" dirty="0">
                <a:solidFill>
                  <a:schemeClr val="bg1"/>
                </a:solidFill>
              </a:rPr>
              <a:t>или </a:t>
            </a:r>
            <a:r>
              <a:rPr lang="en-US" dirty="0">
                <a:solidFill>
                  <a:schemeClr val="bg1"/>
                </a:solidFill>
              </a:rPr>
              <a:t>A[1]</a:t>
            </a:r>
            <a:r>
              <a:rPr lang="ru-RU" dirty="0">
                <a:solidFill>
                  <a:schemeClr val="bg1"/>
                </a:solidFill>
              </a:rPr>
              <a:t>? Чему будет равно: </a:t>
            </a:r>
            <a:r>
              <a:rPr lang="en-US" dirty="0">
                <a:solidFill>
                  <a:schemeClr val="bg1"/>
                </a:solidFill>
              </a:rPr>
              <a:t>0 </a:t>
            </a:r>
            <a:r>
              <a:rPr lang="ru-RU" dirty="0">
                <a:solidFill>
                  <a:schemeClr val="bg1"/>
                </a:solidFill>
              </a:rPr>
              <a:t>или 1</a:t>
            </a:r>
            <a:r>
              <a:rPr lang="en-US" dirty="0">
                <a:solidFill>
                  <a:schemeClr val="bg1"/>
                </a:solidFill>
              </a:rPr>
              <a:t>?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В каком порядке исполнятся ++?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Определён ли вообще порядок исполнения ++?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09783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Что такое побочный эффект?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Побочный эффект вычисления (</a:t>
            </a:r>
            <a:r>
              <a:rPr lang="en-US" dirty="0"/>
              <a:t>side effect</a:t>
            </a:r>
            <a:r>
              <a:rPr lang="ru-RU" dirty="0"/>
              <a:t>) выражения – это факт изменения содержимого ячеек памяти в процессе вычисления выражения</a:t>
            </a:r>
          </a:p>
          <a:p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Обычное присваивание</a:t>
            </a:r>
          </a:p>
          <a:p>
            <a:pPr lvl="1"/>
            <a:r>
              <a:rPr lang="en-US" dirty="0"/>
              <a:t>x = 1;</a:t>
            </a:r>
            <a:r>
              <a:rPr lang="ru-RU" dirty="0"/>
              <a:t> 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Постфиксные ++ и --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0; A[i++]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i++;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Изменится </a:t>
            </a:r>
            <a:r>
              <a:rPr lang="en-US" dirty="0">
                <a:solidFill>
                  <a:schemeClr val="bg1"/>
                </a:solidFill>
              </a:rPr>
              <a:t>A[0] </a:t>
            </a:r>
            <a:r>
              <a:rPr lang="ru-RU" dirty="0">
                <a:solidFill>
                  <a:schemeClr val="bg1"/>
                </a:solidFill>
              </a:rPr>
              <a:t>или </a:t>
            </a:r>
            <a:r>
              <a:rPr lang="en-US" dirty="0">
                <a:solidFill>
                  <a:schemeClr val="bg1"/>
                </a:solidFill>
              </a:rPr>
              <a:t>A[1]</a:t>
            </a:r>
            <a:r>
              <a:rPr lang="ru-RU" dirty="0">
                <a:solidFill>
                  <a:schemeClr val="bg1"/>
                </a:solidFill>
              </a:rPr>
              <a:t>? Чему будет равно: </a:t>
            </a:r>
            <a:r>
              <a:rPr lang="en-US" dirty="0">
                <a:solidFill>
                  <a:schemeClr val="bg1"/>
                </a:solidFill>
              </a:rPr>
              <a:t>0 </a:t>
            </a:r>
            <a:r>
              <a:rPr lang="ru-RU" dirty="0">
                <a:solidFill>
                  <a:schemeClr val="bg1"/>
                </a:solidFill>
              </a:rPr>
              <a:t>или 1</a:t>
            </a:r>
            <a:r>
              <a:rPr lang="en-US" dirty="0">
                <a:solidFill>
                  <a:schemeClr val="bg1"/>
                </a:solidFill>
              </a:rPr>
              <a:t>?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В каком порядке исполнятся ++?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Определён ли вообще порядок исполнения ++?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96646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Что такое побочный эффект?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Побочный эффект вычисления (</a:t>
            </a:r>
            <a:r>
              <a:rPr lang="en-US" dirty="0"/>
              <a:t>side effect</a:t>
            </a:r>
            <a:r>
              <a:rPr lang="ru-RU" dirty="0"/>
              <a:t>) выражения – это факт изменения содержимого ячеек памяти в процессе вычисления выражения</a:t>
            </a:r>
          </a:p>
          <a:p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Обычное присваивание</a:t>
            </a:r>
          </a:p>
          <a:p>
            <a:pPr lvl="1"/>
            <a:r>
              <a:rPr lang="en-US" dirty="0"/>
              <a:t>x = 1;</a:t>
            </a:r>
            <a:r>
              <a:rPr lang="ru-RU" dirty="0"/>
              <a:t> </a:t>
            </a:r>
          </a:p>
          <a:p>
            <a:endParaRPr lang="ru-RU" dirty="0"/>
          </a:p>
          <a:p>
            <a:r>
              <a:rPr lang="ru-RU" dirty="0"/>
              <a:t>Постфиксные ++ и --</a:t>
            </a:r>
            <a:endParaRPr lang="en-US" dirty="0"/>
          </a:p>
          <a:p>
            <a:pPr lvl="1"/>
            <a:r>
              <a:rPr lang="en-US" dirty="0"/>
              <a:t>i</a:t>
            </a:r>
            <a:r>
              <a:rPr lang="ru-RU" dirty="0"/>
              <a:t> </a:t>
            </a:r>
            <a:r>
              <a:rPr lang="en-US" dirty="0"/>
              <a:t>=</a:t>
            </a:r>
            <a:r>
              <a:rPr lang="ru-RU" dirty="0"/>
              <a:t> </a:t>
            </a:r>
            <a:r>
              <a:rPr lang="en-US" dirty="0"/>
              <a:t>0; A[i++]</a:t>
            </a:r>
            <a:r>
              <a:rPr lang="ru-RU" dirty="0"/>
              <a:t> </a:t>
            </a:r>
            <a:r>
              <a:rPr lang="en-US" dirty="0"/>
              <a:t>=</a:t>
            </a:r>
            <a:r>
              <a:rPr lang="ru-RU" dirty="0"/>
              <a:t> </a:t>
            </a:r>
            <a:r>
              <a:rPr lang="en-US" dirty="0"/>
              <a:t>i++;</a:t>
            </a:r>
            <a:endParaRPr lang="ru-RU" dirty="0"/>
          </a:p>
          <a:p>
            <a:pPr lvl="2"/>
            <a:r>
              <a:rPr lang="ru-RU" dirty="0">
                <a:solidFill>
                  <a:schemeClr val="bg1"/>
                </a:solidFill>
              </a:rPr>
              <a:t>Изменится </a:t>
            </a:r>
            <a:r>
              <a:rPr lang="en-US" dirty="0">
                <a:solidFill>
                  <a:schemeClr val="bg1"/>
                </a:solidFill>
              </a:rPr>
              <a:t>A[0] </a:t>
            </a:r>
            <a:r>
              <a:rPr lang="ru-RU" dirty="0">
                <a:solidFill>
                  <a:schemeClr val="bg1"/>
                </a:solidFill>
              </a:rPr>
              <a:t>или </a:t>
            </a:r>
            <a:r>
              <a:rPr lang="en-US" dirty="0">
                <a:solidFill>
                  <a:schemeClr val="bg1"/>
                </a:solidFill>
              </a:rPr>
              <a:t>A[1]</a:t>
            </a:r>
            <a:r>
              <a:rPr lang="ru-RU" dirty="0">
                <a:solidFill>
                  <a:schemeClr val="bg1"/>
                </a:solidFill>
              </a:rPr>
              <a:t>? Чему будет равно: </a:t>
            </a:r>
            <a:r>
              <a:rPr lang="en-US" dirty="0">
                <a:solidFill>
                  <a:schemeClr val="bg1"/>
                </a:solidFill>
              </a:rPr>
              <a:t>0 </a:t>
            </a:r>
            <a:r>
              <a:rPr lang="ru-RU" dirty="0">
                <a:solidFill>
                  <a:schemeClr val="bg1"/>
                </a:solidFill>
              </a:rPr>
              <a:t>или 1</a:t>
            </a:r>
            <a:r>
              <a:rPr lang="en-US" dirty="0">
                <a:solidFill>
                  <a:schemeClr val="bg1"/>
                </a:solidFill>
              </a:rPr>
              <a:t>?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В каком порядке исполнятся ++?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Определён ли вообще порядок исполнения ++?</a:t>
            </a:r>
          </a:p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80021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Что такое побочный эффект?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Побочный эффект вычисления (</a:t>
            </a:r>
            <a:r>
              <a:rPr lang="en-US" dirty="0"/>
              <a:t>side effect</a:t>
            </a:r>
            <a:r>
              <a:rPr lang="ru-RU" dirty="0"/>
              <a:t>) выражения – это факт изменения содержимого ячеек памяти в процессе вычисления выражения</a:t>
            </a:r>
          </a:p>
          <a:p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Обычное присваивание</a:t>
            </a:r>
          </a:p>
          <a:p>
            <a:pPr lvl="1"/>
            <a:r>
              <a:rPr lang="en-US" dirty="0"/>
              <a:t>x = 1;</a:t>
            </a:r>
            <a:r>
              <a:rPr lang="ru-RU" dirty="0"/>
              <a:t> </a:t>
            </a:r>
          </a:p>
          <a:p>
            <a:endParaRPr lang="ru-RU" dirty="0"/>
          </a:p>
          <a:p>
            <a:r>
              <a:rPr lang="ru-RU" dirty="0"/>
              <a:t>Постфиксные ++ и --</a:t>
            </a:r>
            <a:endParaRPr lang="en-US" dirty="0"/>
          </a:p>
          <a:p>
            <a:pPr lvl="1"/>
            <a:r>
              <a:rPr lang="en-US" dirty="0"/>
              <a:t>i</a:t>
            </a:r>
            <a:r>
              <a:rPr lang="ru-RU" dirty="0"/>
              <a:t> </a:t>
            </a:r>
            <a:r>
              <a:rPr lang="en-US" dirty="0"/>
              <a:t>=</a:t>
            </a:r>
            <a:r>
              <a:rPr lang="ru-RU" dirty="0"/>
              <a:t> </a:t>
            </a:r>
            <a:r>
              <a:rPr lang="en-US" dirty="0"/>
              <a:t>0; A[i++]</a:t>
            </a:r>
            <a:r>
              <a:rPr lang="ru-RU" dirty="0"/>
              <a:t> </a:t>
            </a:r>
            <a:r>
              <a:rPr lang="en-US" dirty="0"/>
              <a:t>=</a:t>
            </a:r>
            <a:r>
              <a:rPr lang="ru-RU" dirty="0"/>
              <a:t> </a:t>
            </a:r>
            <a:r>
              <a:rPr lang="en-US" dirty="0"/>
              <a:t>i++;</a:t>
            </a:r>
            <a:endParaRPr lang="ru-RU" dirty="0"/>
          </a:p>
          <a:p>
            <a:pPr lvl="2"/>
            <a:r>
              <a:rPr lang="ru-RU" dirty="0"/>
              <a:t>Изменится </a:t>
            </a:r>
            <a:r>
              <a:rPr lang="en-US" dirty="0"/>
              <a:t>A[0] </a:t>
            </a:r>
            <a:r>
              <a:rPr lang="ru-RU" dirty="0"/>
              <a:t>или </a:t>
            </a:r>
            <a:r>
              <a:rPr lang="en-US" dirty="0"/>
              <a:t>A[1]</a:t>
            </a:r>
            <a:r>
              <a:rPr lang="ru-RU" dirty="0"/>
              <a:t>? Чему будет равно: </a:t>
            </a:r>
            <a:r>
              <a:rPr lang="en-US" dirty="0"/>
              <a:t>0 </a:t>
            </a:r>
            <a:r>
              <a:rPr lang="ru-RU" dirty="0"/>
              <a:t>или 1</a:t>
            </a:r>
            <a:r>
              <a:rPr lang="en-US" dirty="0"/>
              <a:t>?</a:t>
            </a:r>
            <a:endParaRPr lang="ru-RU" dirty="0"/>
          </a:p>
          <a:p>
            <a:pPr lvl="2"/>
            <a:r>
              <a:rPr lang="ru-RU" dirty="0"/>
              <a:t>В каком порядке исполнятся ++?</a:t>
            </a:r>
          </a:p>
          <a:p>
            <a:pPr lvl="2"/>
            <a:r>
              <a:rPr lang="ru-RU" dirty="0"/>
              <a:t>Определён ли вообще порядок исполнения ++?</a:t>
            </a:r>
          </a:p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17737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Что такое точка следования?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Точка следования (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ru-RU" dirty="0">
                <a:solidFill>
                  <a:schemeClr val="bg1"/>
                </a:solidFill>
              </a:rPr>
              <a:t>equence point)</a:t>
            </a:r>
            <a:r>
              <a:rPr lang="en-US" dirty="0">
                <a:solidFill>
                  <a:schemeClr val="bg1"/>
                </a:solidFill>
              </a:rPr>
              <a:t> – </a:t>
            </a:r>
            <a:r>
              <a:rPr lang="ru-RU" dirty="0">
                <a:solidFill>
                  <a:schemeClr val="bg1"/>
                </a:solidFill>
              </a:rPr>
              <a:t>момент исполнения программы, когда гарантируется, что все побочные эффекты предыдущих вычислений уже случились, а побочные эффекты последующих – ещё нет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98987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Что такое точка следования?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Точка следования (</a:t>
            </a:r>
            <a:r>
              <a:rPr lang="en-US" dirty="0"/>
              <a:t>s</a:t>
            </a:r>
            <a:r>
              <a:rPr lang="ru-RU" dirty="0"/>
              <a:t>equence point)</a:t>
            </a:r>
            <a:r>
              <a:rPr lang="en-US" dirty="0"/>
              <a:t> – </a:t>
            </a:r>
            <a:r>
              <a:rPr lang="ru-RU" dirty="0"/>
              <a:t>момент исполнения программы, когда гарантируется, что все побочные эффекты предыдущих вычислений уже случились, а побочные эффекты последующих – ещё нет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44606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Виды точек следования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82930" indent="-514350">
              <a:buFont typeface="+mj-lt"/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Между вычислением левого и правого операндов в операциях &amp;&amp;, || и , (запятая)</a:t>
            </a:r>
            <a:endParaRPr lang="en-US" sz="2800" dirty="0">
              <a:solidFill>
                <a:schemeClr val="bg1"/>
              </a:solidFill>
            </a:endParaRPr>
          </a:p>
          <a:p>
            <a:pPr marL="582930" indent="-514350">
              <a:buFont typeface="+mj-lt"/>
              <a:buAutoNum type="arabicPeriod"/>
            </a:pPr>
            <a:endParaRPr lang="ru-RU" sz="2800" dirty="0">
              <a:solidFill>
                <a:schemeClr val="bg1"/>
              </a:solidFill>
            </a:endParaRPr>
          </a:p>
          <a:p>
            <a:pPr marL="582930" indent="-514350">
              <a:buFont typeface="+mj-lt"/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Между вычислением первого и второго или третьего операндов в операции </a:t>
            </a:r>
            <a:r>
              <a:rPr lang="en-US" sz="2800" dirty="0">
                <a:solidFill>
                  <a:schemeClr val="bg1"/>
                </a:solidFill>
              </a:rPr>
              <a:t>?:</a:t>
            </a:r>
            <a:endParaRPr lang="ru-RU" sz="2800" dirty="0">
              <a:solidFill>
                <a:schemeClr val="bg1"/>
              </a:solidFill>
            </a:endParaRPr>
          </a:p>
          <a:p>
            <a:pPr marL="582930" indent="-514350">
              <a:buFont typeface="+mj-lt"/>
              <a:buAutoNum type="arabicPeriod"/>
            </a:pPr>
            <a:endParaRPr lang="ru-RU" sz="2800" dirty="0">
              <a:solidFill>
                <a:schemeClr val="bg1"/>
              </a:solidFill>
            </a:endParaRPr>
          </a:p>
          <a:p>
            <a:pPr marL="582930" indent="-514350">
              <a:buFont typeface="+mj-lt"/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В конце всего выражения</a:t>
            </a:r>
          </a:p>
          <a:p>
            <a:pPr marL="582930" indent="-514350">
              <a:buFont typeface="+mj-lt"/>
              <a:buAutoNum type="arabicPeriod"/>
            </a:pPr>
            <a:endParaRPr lang="ru-RU" sz="2800" dirty="0">
              <a:solidFill>
                <a:schemeClr val="bg1"/>
              </a:solidFill>
            </a:endParaRPr>
          </a:p>
          <a:p>
            <a:pPr marL="582930" indent="-514350">
              <a:buFont typeface="+mj-lt"/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Перед входом в вызываемую функцию</a:t>
            </a:r>
          </a:p>
          <a:p>
            <a:pPr marL="582930" indent="-514350">
              <a:buFont typeface="+mj-lt"/>
              <a:buAutoNum type="arabicPeriod"/>
            </a:pPr>
            <a:endParaRPr lang="ru-RU" sz="2800" dirty="0">
              <a:solidFill>
                <a:schemeClr val="bg1"/>
              </a:solidFill>
            </a:endParaRPr>
          </a:p>
          <a:p>
            <a:pPr marL="582930" indent="-514350">
              <a:buFont typeface="+mj-lt"/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В объявлении с инициализацией на момент завершения вычисления инициализирующего значения</a:t>
            </a:r>
          </a:p>
          <a:p>
            <a:pPr marL="582930" indent="-514350"/>
            <a:endParaRPr lang="ru-RU" sz="2800" dirty="0">
              <a:solidFill>
                <a:schemeClr val="bg1"/>
              </a:solidFill>
            </a:endParaRPr>
          </a:p>
          <a:p>
            <a:pPr marL="582930" indent="-514350"/>
            <a:r>
              <a:rPr lang="ru-RU" sz="2800" dirty="0">
                <a:solidFill>
                  <a:schemeClr val="bg1"/>
                </a:solidFill>
              </a:rPr>
              <a:t>В остальном порядок побочных эффектов является </a:t>
            </a:r>
            <a:r>
              <a:rPr lang="en-US" sz="2800" dirty="0">
                <a:solidFill>
                  <a:schemeClr val="bg1"/>
                </a:solidFill>
              </a:rPr>
              <a:t>undefined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6608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Выражения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Выражение – это последовательность операторов, операндов и скобок</a:t>
            </a:r>
          </a:p>
          <a:p>
            <a:endParaRPr lang="ru-RU" dirty="0"/>
          </a:p>
          <a:p>
            <a:r>
              <a:rPr lang="ru-RU" dirty="0"/>
              <a:t>Выражение</a:t>
            </a:r>
          </a:p>
          <a:p>
            <a:pPr lvl="1"/>
            <a:r>
              <a:rPr lang="ru-RU" dirty="0"/>
              <a:t>Описывает вычисление значения, либо</a:t>
            </a:r>
          </a:p>
          <a:p>
            <a:pPr lvl="1"/>
            <a:r>
              <a:rPr lang="ru-RU" dirty="0"/>
              <a:t>Именует значение или функцию</a:t>
            </a:r>
          </a:p>
          <a:p>
            <a:endParaRPr lang="ru-RU" dirty="0"/>
          </a:p>
          <a:p>
            <a:r>
              <a:rPr lang="ru-RU" dirty="0"/>
              <a:t>Выражение может иметь побочные эффекты</a:t>
            </a:r>
          </a:p>
          <a:p>
            <a:pPr lvl="1"/>
            <a:r>
              <a:rPr lang="ru-RU" dirty="0"/>
              <a:t>Например, записывать значения в память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512311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Виды точек следования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82930" indent="-514350">
              <a:buFont typeface="+mj-lt"/>
              <a:buAutoNum type="arabicPeriod"/>
            </a:pPr>
            <a:r>
              <a:rPr lang="ru-RU" sz="2800" dirty="0"/>
              <a:t>В конце вычисления левого операнда &amp;&amp;, || и , (запятая)</a:t>
            </a:r>
            <a:endParaRPr lang="en-US" sz="2800" dirty="0"/>
          </a:p>
          <a:p>
            <a:pPr marL="582930" indent="-514350">
              <a:buFont typeface="+mj-lt"/>
              <a:buAutoNum type="arabicPeriod"/>
            </a:pPr>
            <a:endParaRPr lang="ru-RU" sz="2800" dirty="0"/>
          </a:p>
          <a:p>
            <a:pPr marL="582930" indent="-514350">
              <a:buFont typeface="+mj-lt"/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В конце вычисления первого операнда </a:t>
            </a:r>
            <a:r>
              <a:rPr lang="en-US" sz="2800" dirty="0">
                <a:solidFill>
                  <a:schemeClr val="bg1"/>
                </a:solidFill>
              </a:rPr>
              <a:t>?:</a:t>
            </a:r>
            <a:endParaRPr lang="ru-RU" sz="2800" dirty="0">
              <a:solidFill>
                <a:schemeClr val="bg1"/>
              </a:solidFill>
            </a:endParaRPr>
          </a:p>
          <a:p>
            <a:pPr marL="582930" indent="-514350">
              <a:buFont typeface="+mj-lt"/>
              <a:buAutoNum type="arabicPeriod"/>
            </a:pPr>
            <a:endParaRPr lang="ru-RU" sz="2800" dirty="0">
              <a:solidFill>
                <a:schemeClr val="bg1"/>
              </a:solidFill>
            </a:endParaRPr>
          </a:p>
          <a:p>
            <a:pPr marL="582930" indent="-514350">
              <a:buFont typeface="+mj-lt"/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В конце всего выражения</a:t>
            </a:r>
          </a:p>
          <a:p>
            <a:pPr marL="582930" indent="-514350">
              <a:buFont typeface="+mj-lt"/>
              <a:buAutoNum type="arabicPeriod"/>
            </a:pPr>
            <a:endParaRPr lang="ru-RU" sz="2800" dirty="0">
              <a:solidFill>
                <a:schemeClr val="bg1"/>
              </a:solidFill>
            </a:endParaRPr>
          </a:p>
          <a:p>
            <a:pPr marL="582930" indent="-514350">
              <a:buFont typeface="+mj-lt"/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Перед входом в вызываемую функцию</a:t>
            </a:r>
          </a:p>
          <a:p>
            <a:pPr marL="582930" indent="-514350">
              <a:buFont typeface="+mj-lt"/>
              <a:buAutoNum type="arabicPeriod"/>
            </a:pPr>
            <a:endParaRPr lang="ru-RU" sz="2800" dirty="0">
              <a:solidFill>
                <a:schemeClr val="bg1"/>
              </a:solidFill>
            </a:endParaRPr>
          </a:p>
          <a:p>
            <a:pPr marL="582930" indent="-514350">
              <a:buFont typeface="+mj-lt"/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В объявлении с инициализацией на момент завершения вычисления инициализирующего значения</a:t>
            </a:r>
          </a:p>
          <a:p>
            <a:pPr marL="582930" indent="-514350"/>
            <a:endParaRPr lang="ru-RU" sz="2800" dirty="0">
              <a:solidFill>
                <a:schemeClr val="bg1"/>
              </a:solidFill>
            </a:endParaRPr>
          </a:p>
          <a:p>
            <a:pPr marL="582930" indent="-514350"/>
            <a:r>
              <a:rPr lang="ru-RU" sz="2800" dirty="0">
                <a:solidFill>
                  <a:schemeClr val="bg1"/>
                </a:solidFill>
              </a:rPr>
              <a:t>В остальном порядок побочных эффектов является </a:t>
            </a:r>
            <a:r>
              <a:rPr lang="en-US" sz="2800" dirty="0">
                <a:solidFill>
                  <a:schemeClr val="bg1"/>
                </a:solidFill>
              </a:rPr>
              <a:t>undefined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25499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Виды точек следования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82930" indent="-514350">
              <a:buFont typeface="+mj-lt"/>
              <a:buAutoNum type="arabicPeriod"/>
            </a:pPr>
            <a:r>
              <a:rPr lang="ru-RU" sz="2800" dirty="0"/>
              <a:t>В конце вычисления левого операнда &amp;&amp;, || и , (запятая)</a:t>
            </a:r>
            <a:endParaRPr lang="en-US" sz="2800" dirty="0"/>
          </a:p>
          <a:p>
            <a:pPr marL="582930" indent="-514350">
              <a:buFont typeface="+mj-lt"/>
              <a:buAutoNum type="arabicPeriod"/>
            </a:pPr>
            <a:endParaRPr lang="ru-RU" sz="2800" dirty="0"/>
          </a:p>
          <a:p>
            <a:pPr marL="582930" indent="-514350">
              <a:buFont typeface="+mj-lt"/>
              <a:buAutoNum type="arabicPeriod"/>
            </a:pPr>
            <a:r>
              <a:rPr lang="ru-RU" sz="2800" dirty="0"/>
              <a:t>В конце вычисления первого операнда </a:t>
            </a:r>
            <a:r>
              <a:rPr lang="en-US" sz="2800" dirty="0"/>
              <a:t>?:</a:t>
            </a:r>
            <a:endParaRPr lang="ru-RU" sz="2800" dirty="0"/>
          </a:p>
          <a:p>
            <a:pPr marL="582930" indent="-514350">
              <a:buFont typeface="+mj-lt"/>
              <a:buAutoNum type="arabicPeriod"/>
            </a:pPr>
            <a:endParaRPr lang="ru-RU" sz="2800" dirty="0"/>
          </a:p>
          <a:p>
            <a:pPr marL="582930" indent="-514350">
              <a:buFont typeface="+mj-lt"/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В конце всего выражения</a:t>
            </a:r>
          </a:p>
          <a:p>
            <a:pPr marL="582930" indent="-514350">
              <a:buFont typeface="+mj-lt"/>
              <a:buAutoNum type="arabicPeriod"/>
            </a:pPr>
            <a:endParaRPr lang="ru-RU" sz="2800" dirty="0">
              <a:solidFill>
                <a:schemeClr val="bg1"/>
              </a:solidFill>
            </a:endParaRPr>
          </a:p>
          <a:p>
            <a:pPr marL="582930" indent="-514350">
              <a:buFont typeface="+mj-lt"/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Перед входом в вызываемую функцию</a:t>
            </a:r>
          </a:p>
          <a:p>
            <a:pPr marL="582930" indent="-514350">
              <a:buFont typeface="+mj-lt"/>
              <a:buAutoNum type="arabicPeriod"/>
            </a:pPr>
            <a:endParaRPr lang="ru-RU" sz="2800" dirty="0">
              <a:solidFill>
                <a:schemeClr val="bg1"/>
              </a:solidFill>
            </a:endParaRPr>
          </a:p>
          <a:p>
            <a:pPr marL="582930" indent="-514350">
              <a:buFont typeface="+mj-lt"/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В объявлении с инициализацией на момент завершения вычисления инициализирующего значения</a:t>
            </a:r>
          </a:p>
          <a:p>
            <a:pPr marL="582930" indent="-514350"/>
            <a:endParaRPr lang="ru-RU" sz="2800" dirty="0">
              <a:solidFill>
                <a:schemeClr val="bg1"/>
              </a:solidFill>
            </a:endParaRPr>
          </a:p>
          <a:p>
            <a:pPr marL="582930" indent="-514350"/>
            <a:r>
              <a:rPr lang="ru-RU" sz="2800" dirty="0">
                <a:solidFill>
                  <a:schemeClr val="bg1"/>
                </a:solidFill>
              </a:rPr>
              <a:t>В остальном порядок побочных эффектов является </a:t>
            </a:r>
            <a:r>
              <a:rPr lang="en-US" sz="2800" dirty="0">
                <a:solidFill>
                  <a:schemeClr val="bg1"/>
                </a:solidFill>
              </a:rPr>
              <a:t>undefined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724101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Виды точек следования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82930" indent="-514350">
              <a:buFont typeface="+mj-lt"/>
              <a:buAutoNum type="arabicPeriod"/>
            </a:pPr>
            <a:r>
              <a:rPr lang="ru-RU" sz="2800" dirty="0"/>
              <a:t>В конце вычисления левого операнда &amp;&amp;, || и , (запятая)</a:t>
            </a:r>
            <a:endParaRPr lang="en-US" sz="2800" dirty="0"/>
          </a:p>
          <a:p>
            <a:pPr marL="582930" indent="-514350">
              <a:buFont typeface="+mj-lt"/>
              <a:buAutoNum type="arabicPeriod"/>
            </a:pPr>
            <a:endParaRPr lang="ru-RU" sz="2800" dirty="0"/>
          </a:p>
          <a:p>
            <a:pPr marL="582930" indent="-514350">
              <a:buFont typeface="+mj-lt"/>
              <a:buAutoNum type="arabicPeriod"/>
            </a:pPr>
            <a:r>
              <a:rPr lang="ru-RU" sz="2800" dirty="0"/>
              <a:t>В конце вычисления первого операнда </a:t>
            </a:r>
            <a:r>
              <a:rPr lang="en-US" sz="2800" dirty="0"/>
              <a:t>?:</a:t>
            </a:r>
            <a:endParaRPr lang="ru-RU" sz="2800" dirty="0"/>
          </a:p>
          <a:p>
            <a:pPr marL="582930" indent="-514350">
              <a:buFont typeface="+mj-lt"/>
              <a:buAutoNum type="arabicPeriod"/>
            </a:pPr>
            <a:endParaRPr lang="ru-RU" sz="2800" dirty="0"/>
          </a:p>
          <a:p>
            <a:pPr marL="582930" indent="-514350">
              <a:buFont typeface="+mj-lt"/>
              <a:buAutoNum type="arabicPeriod"/>
            </a:pPr>
            <a:r>
              <a:rPr lang="ru-RU" sz="2800" dirty="0"/>
              <a:t>В конце всего выражения</a:t>
            </a:r>
          </a:p>
          <a:p>
            <a:pPr marL="582930" indent="-514350">
              <a:buFont typeface="+mj-lt"/>
              <a:buAutoNum type="arabicPeriod"/>
            </a:pPr>
            <a:endParaRPr lang="ru-RU" sz="2800" dirty="0"/>
          </a:p>
          <a:p>
            <a:pPr marL="582930" indent="-514350">
              <a:buFont typeface="+mj-lt"/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Перед входом в вызываемую функцию</a:t>
            </a:r>
          </a:p>
          <a:p>
            <a:pPr marL="582930" indent="-514350">
              <a:buFont typeface="+mj-lt"/>
              <a:buAutoNum type="arabicPeriod"/>
            </a:pPr>
            <a:endParaRPr lang="ru-RU" sz="2800" dirty="0">
              <a:solidFill>
                <a:schemeClr val="bg1"/>
              </a:solidFill>
            </a:endParaRPr>
          </a:p>
          <a:p>
            <a:pPr marL="582930" indent="-514350">
              <a:buFont typeface="+mj-lt"/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В объявлении с инициализацией на момент завершения вычисления инициализирующего значения</a:t>
            </a:r>
          </a:p>
          <a:p>
            <a:pPr marL="582930" indent="-514350"/>
            <a:endParaRPr lang="ru-RU" sz="2800" dirty="0">
              <a:solidFill>
                <a:schemeClr val="bg1"/>
              </a:solidFill>
            </a:endParaRPr>
          </a:p>
          <a:p>
            <a:pPr marL="582930" indent="-514350"/>
            <a:r>
              <a:rPr lang="ru-RU" sz="2800" dirty="0">
                <a:solidFill>
                  <a:schemeClr val="bg1"/>
                </a:solidFill>
              </a:rPr>
              <a:t>В остальном порядок побочных эффектов является </a:t>
            </a:r>
            <a:r>
              <a:rPr lang="en-US" sz="2800" dirty="0">
                <a:solidFill>
                  <a:schemeClr val="bg1"/>
                </a:solidFill>
              </a:rPr>
              <a:t>undefined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891925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Виды точек следования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82930" indent="-514350">
              <a:buFont typeface="+mj-lt"/>
              <a:buAutoNum type="arabicPeriod"/>
            </a:pPr>
            <a:r>
              <a:rPr lang="ru-RU" sz="2800" dirty="0"/>
              <a:t>В конце вычисления левого операнда &amp;&amp;, || и , (запятая)</a:t>
            </a:r>
            <a:endParaRPr lang="en-US" sz="2800" dirty="0"/>
          </a:p>
          <a:p>
            <a:pPr marL="582930" indent="-514350">
              <a:buFont typeface="+mj-lt"/>
              <a:buAutoNum type="arabicPeriod"/>
            </a:pPr>
            <a:endParaRPr lang="ru-RU" sz="2800" dirty="0"/>
          </a:p>
          <a:p>
            <a:pPr marL="582930" indent="-514350">
              <a:buFont typeface="+mj-lt"/>
              <a:buAutoNum type="arabicPeriod"/>
            </a:pPr>
            <a:r>
              <a:rPr lang="ru-RU" sz="2800" dirty="0"/>
              <a:t>В конце вычисления первого операнда </a:t>
            </a:r>
            <a:r>
              <a:rPr lang="en-US" sz="2800" dirty="0"/>
              <a:t>?:</a:t>
            </a:r>
            <a:endParaRPr lang="ru-RU" sz="2800" dirty="0"/>
          </a:p>
          <a:p>
            <a:pPr marL="582930" indent="-514350">
              <a:buFont typeface="+mj-lt"/>
              <a:buAutoNum type="arabicPeriod"/>
            </a:pPr>
            <a:endParaRPr lang="ru-RU" sz="2800" dirty="0"/>
          </a:p>
          <a:p>
            <a:pPr marL="582930" indent="-514350">
              <a:buFont typeface="+mj-lt"/>
              <a:buAutoNum type="arabicPeriod"/>
            </a:pPr>
            <a:r>
              <a:rPr lang="ru-RU" sz="2800" dirty="0"/>
              <a:t>В конце всего выражения</a:t>
            </a:r>
          </a:p>
          <a:p>
            <a:pPr marL="582930" indent="-514350">
              <a:buFont typeface="+mj-lt"/>
              <a:buAutoNum type="arabicPeriod"/>
            </a:pPr>
            <a:endParaRPr lang="ru-RU" sz="2800" dirty="0"/>
          </a:p>
          <a:p>
            <a:pPr marL="582930" indent="-514350">
              <a:buFont typeface="+mj-lt"/>
              <a:buAutoNum type="arabicPeriod"/>
            </a:pPr>
            <a:r>
              <a:rPr lang="ru-RU" sz="2800" dirty="0"/>
              <a:t>Перед входом в вызываемую функцию</a:t>
            </a:r>
          </a:p>
          <a:p>
            <a:pPr marL="582930" indent="-514350">
              <a:buFont typeface="+mj-lt"/>
              <a:buAutoNum type="arabicPeriod"/>
            </a:pPr>
            <a:endParaRPr lang="ru-RU" sz="2800" dirty="0"/>
          </a:p>
          <a:p>
            <a:pPr marL="582930" indent="-514350">
              <a:buFont typeface="+mj-lt"/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В объявлении с инициализацией на момент завершения вычисления инициализирующего значения</a:t>
            </a:r>
          </a:p>
          <a:p>
            <a:pPr marL="582930" indent="-514350"/>
            <a:endParaRPr lang="ru-RU" sz="2800" dirty="0">
              <a:solidFill>
                <a:schemeClr val="bg1"/>
              </a:solidFill>
            </a:endParaRPr>
          </a:p>
          <a:p>
            <a:pPr marL="582930" indent="-514350"/>
            <a:r>
              <a:rPr lang="ru-RU" sz="2800" dirty="0">
                <a:solidFill>
                  <a:schemeClr val="bg1"/>
                </a:solidFill>
              </a:rPr>
              <a:t>В остальном порядок побочных эффектов является </a:t>
            </a:r>
            <a:r>
              <a:rPr lang="en-US" sz="2800" dirty="0">
                <a:solidFill>
                  <a:schemeClr val="bg1"/>
                </a:solidFill>
              </a:rPr>
              <a:t>undefined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600795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Виды точек следования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82930" indent="-514350">
              <a:buFont typeface="+mj-lt"/>
              <a:buAutoNum type="arabicPeriod"/>
            </a:pPr>
            <a:r>
              <a:rPr lang="ru-RU" sz="2800" dirty="0"/>
              <a:t>В конце вычисления левого операнда &amp;&amp;, || и , (запятая)</a:t>
            </a:r>
            <a:endParaRPr lang="en-US" sz="2800" dirty="0"/>
          </a:p>
          <a:p>
            <a:pPr marL="582930" indent="-514350">
              <a:buFont typeface="+mj-lt"/>
              <a:buAutoNum type="arabicPeriod"/>
            </a:pPr>
            <a:endParaRPr lang="ru-RU" sz="2800" dirty="0"/>
          </a:p>
          <a:p>
            <a:pPr marL="582930" indent="-514350">
              <a:buFont typeface="+mj-lt"/>
              <a:buAutoNum type="arabicPeriod"/>
            </a:pPr>
            <a:r>
              <a:rPr lang="ru-RU" sz="2800" dirty="0"/>
              <a:t>В конце вычисления первого операнда </a:t>
            </a:r>
            <a:r>
              <a:rPr lang="en-US" sz="2800" dirty="0"/>
              <a:t>?:</a:t>
            </a:r>
            <a:endParaRPr lang="ru-RU" sz="2800" dirty="0"/>
          </a:p>
          <a:p>
            <a:pPr marL="582930" indent="-514350">
              <a:buFont typeface="+mj-lt"/>
              <a:buAutoNum type="arabicPeriod"/>
            </a:pPr>
            <a:endParaRPr lang="ru-RU" sz="2800" dirty="0"/>
          </a:p>
          <a:p>
            <a:pPr marL="582930" indent="-514350">
              <a:buFont typeface="+mj-lt"/>
              <a:buAutoNum type="arabicPeriod"/>
            </a:pPr>
            <a:r>
              <a:rPr lang="ru-RU" sz="2800" dirty="0"/>
              <a:t>В конце всего выражения</a:t>
            </a:r>
          </a:p>
          <a:p>
            <a:pPr marL="582930" indent="-514350">
              <a:buFont typeface="+mj-lt"/>
              <a:buAutoNum type="arabicPeriod"/>
            </a:pPr>
            <a:endParaRPr lang="ru-RU" sz="2800" dirty="0"/>
          </a:p>
          <a:p>
            <a:pPr marL="582930" indent="-514350">
              <a:buFont typeface="+mj-lt"/>
              <a:buAutoNum type="arabicPeriod"/>
            </a:pPr>
            <a:r>
              <a:rPr lang="ru-RU" sz="2800" dirty="0"/>
              <a:t>Перед входом в вызываемую функцию</a:t>
            </a:r>
          </a:p>
          <a:p>
            <a:pPr marL="582930" indent="-514350">
              <a:buFont typeface="+mj-lt"/>
              <a:buAutoNum type="arabicPeriod"/>
            </a:pPr>
            <a:endParaRPr lang="ru-RU" sz="2800" dirty="0"/>
          </a:p>
          <a:p>
            <a:pPr marL="582930" indent="-514350">
              <a:buFont typeface="+mj-lt"/>
              <a:buAutoNum type="arabicPeriod"/>
            </a:pPr>
            <a:r>
              <a:rPr lang="ru-RU" sz="2800" dirty="0"/>
              <a:t>В объявлении с инициализацией на момент завершения вычисления инициализирующего значения</a:t>
            </a:r>
          </a:p>
          <a:p>
            <a:pPr marL="582930" indent="-514350"/>
            <a:endParaRPr lang="ru-RU" sz="2800" dirty="0"/>
          </a:p>
          <a:p>
            <a:pPr marL="582930" indent="-514350"/>
            <a:r>
              <a:rPr lang="ru-RU" sz="2800" dirty="0">
                <a:solidFill>
                  <a:schemeClr val="bg1"/>
                </a:solidFill>
              </a:rPr>
              <a:t>В остальном порядок побочных эффектов является </a:t>
            </a:r>
            <a:r>
              <a:rPr lang="en-US" sz="2800" dirty="0">
                <a:solidFill>
                  <a:schemeClr val="bg1"/>
                </a:solidFill>
              </a:rPr>
              <a:t>undefined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997794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Виды точек следования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82930" indent="-514350">
              <a:buFont typeface="+mj-lt"/>
              <a:buAutoNum type="arabicPeriod"/>
            </a:pPr>
            <a:r>
              <a:rPr lang="ru-RU" sz="2800" dirty="0"/>
              <a:t>В конце вычисления левого операнда &amp;&amp;, || и , (запятая)</a:t>
            </a:r>
            <a:endParaRPr lang="en-US" sz="2800" dirty="0"/>
          </a:p>
          <a:p>
            <a:pPr marL="582930" indent="-514350">
              <a:buFont typeface="+mj-lt"/>
              <a:buAutoNum type="arabicPeriod"/>
            </a:pPr>
            <a:endParaRPr lang="ru-RU" sz="2800" dirty="0"/>
          </a:p>
          <a:p>
            <a:pPr marL="582930" indent="-514350">
              <a:buFont typeface="+mj-lt"/>
              <a:buAutoNum type="arabicPeriod"/>
            </a:pPr>
            <a:r>
              <a:rPr lang="ru-RU" sz="2800" dirty="0"/>
              <a:t>В конце вычисления первого операнда </a:t>
            </a:r>
            <a:r>
              <a:rPr lang="en-US" sz="2800" dirty="0"/>
              <a:t>?:</a:t>
            </a:r>
            <a:endParaRPr lang="ru-RU" sz="2800" dirty="0"/>
          </a:p>
          <a:p>
            <a:pPr marL="582930" indent="-514350">
              <a:buFont typeface="+mj-lt"/>
              <a:buAutoNum type="arabicPeriod"/>
            </a:pPr>
            <a:endParaRPr lang="ru-RU" sz="2800" dirty="0"/>
          </a:p>
          <a:p>
            <a:pPr marL="582930" indent="-514350">
              <a:buFont typeface="+mj-lt"/>
              <a:buAutoNum type="arabicPeriod"/>
            </a:pPr>
            <a:r>
              <a:rPr lang="ru-RU" sz="2800" dirty="0"/>
              <a:t>В конце всего выражения</a:t>
            </a:r>
          </a:p>
          <a:p>
            <a:pPr marL="582930" indent="-514350">
              <a:buFont typeface="+mj-lt"/>
              <a:buAutoNum type="arabicPeriod"/>
            </a:pPr>
            <a:endParaRPr lang="ru-RU" sz="2800" dirty="0"/>
          </a:p>
          <a:p>
            <a:pPr marL="582930" indent="-514350">
              <a:buFont typeface="+mj-lt"/>
              <a:buAutoNum type="arabicPeriod"/>
            </a:pPr>
            <a:r>
              <a:rPr lang="ru-RU" sz="2800" dirty="0"/>
              <a:t>Перед входом в вызываемую функцию</a:t>
            </a:r>
          </a:p>
          <a:p>
            <a:pPr marL="582930" indent="-514350">
              <a:buFont typeface="+mj-lt"/>
              <a:buAutoNum type="arabicPeriod"/>
            </a:pPr>
            <a:endParaRPr lang="ru-RU" sz="2800" dirty="0"/>
          </a:p>
          <a:p>
            <a:pPr marL="582930" indent="-514350">
              <a:buFont typeface="+mj-lt"/>
              <a:buAutoNum type="arabicPeriod"/>
            </a:pPr>
            <a:r>
              <a:rPr lang="ru-RU" sz="2800" dirty="0"/>
              <a:t>В объявлении с инициализацией на момент завершения вычисления инициализирующего значения</a:t>
            </a:r>
          </a:p>
          <a:p>
            <a:pPr marL="582930" indent="-514350"/>
            <a:endParaRPr lang="ru-RU" sz="2800" dirty="0"/>
          </a:p>
          <a:p>
            <a:pPr marL="582930" indent="-514350"/>
            <a:r>
              <a:rPr lang="ru-RU" sz="2800" dirty="0"/>
              <a:t>В остальном порядок побочных эффектов является </a:t>
            </a:r>
            <a:r>
              <a:rPr lang="en-US" sz="2800" dirty="0"/>
              <a:t>undefined</a:t>
            </a:r>
            <a:endParaRPr lang="ru-RU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39358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while (*p++ != 0 &amp;&amp; *q++ != 0) *p = *q;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Никогда не пишите так =)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Побочный эффект *p++ != 0 проявится до начала вычисления *q++ != 0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Конец первого операнда </a:t>
            </a:r>
            <a:r>
              <a:rPr lang="en-US" dirty="0">
                <a:solidFill>
                  <a:schemeClr val="bg1"/>
                </a:solidFill>
              </a:rPr>
              <a:t>&amp;&amp;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Побочный эффект *q++ != 0 проявится до начала вычисления *p = *q 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Конец выражения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Сколько точек следования в каждом из этих операторов?</a:t>
            </a:r>
          </a:p>
          <a:p>
            <a:pPr marL="857250" lvl="1" indent="-457200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while (*p != 0 &amp;&amp; *q != 0) *p++ = *q++;</a:t>
            </a:r>
          </a:p>
          <a:p>
            <a:pPr marL="857250" lvl="1" indent="-457200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while (*q != 0) *p++ = *q++;</a:t>
            </a:r>
          </a:p>
          <a:p>
            <a:pPr marL="12573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125730" indent="0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304855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(*p++ != 0 &amp;&amp; *q++ != 0) *p = *q;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ru-RU" dirty="0"/>
              <a:t>Никогда не пишите так =)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Побочный эффект *p++ != 0 проявится до начала вычисления *q++ != 0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Конец первого операнда </a:t>
            </a:r>
            <a:r>
              <a:rPr lang="en-US" dirty="0">
                <a:solidFill>
                  <a:schemeClr val="bg1"/>
                </a:solidFill>
              </a:rPr>
              <a:t>&amp;&amp;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Побочный эффект *q++ != 0 проявится до начала вычисления *p = *q 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Конец выражения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Сколько точек следования в каждом из этих операторов?</a:t>
            </a:r>
          </a:p>
          <a:p>
            <a:pPr marL="857250" lvl="1" indent="-457200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while (*p != 0 &amp;&amp; *q != 0) *p++ = *q++;</a:t>
            </a:r>
          </a:p>
          <a:p>
            <a:pPr marL="857250" lvl="1" indent="-457200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while (*q != 0) *p++ = *q++;</a:t>
            </a:r>
          </a:p>
          <a:p>
            <a:pPr marL="12573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125730" indent="0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67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665780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(*p++ != 0 &amp;&amp; *q++ != 0) *p = *q;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ru-RU" dirty="0"/>
              <a:t>Никогда не пишите так =)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Побочный эффект *p++ != 0 проявится до начала вычисления *q++ != 0 </a:t>
            </a:r>
          </a:p>
          <a:p>
            <a:pPr lvl="1"/>
            <a:r>
              <a:rPr lang="ru-RU" dirty="0"/>
              <a:t>Конец первого операнда </a:t>
            </a:r>
            <a:r>
              <a:rPr lang="en-US" dirty="0"/>
              <a:t>&amp;&amp;</a:t>
            </a:r>
            <a:endParaRPr lang="ru-RU" dirty="0"/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Побочный эффект *q++ != 0 проявится до начала вычисления *p = *q 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Конец выражения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Сколько точек следования в каждом из этих операторов?</a:t>
            </a:r>
          </a:p>
          <a:p>
            <a:pPr marL="857250" lvl="1" indent="-457200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while (*p != 0 &amp;&amp; *q != 0) *p++ = *q++;</a:t>
            </a:r>
          </a:p>
          <a:p>
            <a:pPr marL="857250" lvl="1" indent="-457200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while (*q != 0) *p++ = *q++;</a:t>
            </a:r>
          </a:p>
          <a:p>
            <a:pPr marL="12573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125730" indent="0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68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730210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(*p++ != 0 &amp;&amp; *q++ != 0) *p = *q;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ru-RU" dirty="0"/>
              <a:t>Никогда не пишите так =)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Побочный эффект *p++ != 0 проявится до начала вычисления *q++ != 0 </a:t>
            </a:r>
          </a:p>
          <a:p>
            <a:pPr lvl="1"/>
            <a:r>
              <a:rPr lang="ru-RU" dirty="0"/>
              <a:t>Конец первого операнда </a:t>
            </a:r>
            <a:r>
              <a:rPr lang="en-US" dirty="0"/>
              <a:t>&amp;&amp;</a:t>
            </a:r>
            <a:endParaRPr lang="ru-RU" dirty="0"/>
          </a:p>
          <a:p>
            <a:endParaRPr lang="ru-RU" dirty="0"/>
          </a:p>
          <a:p>
            <a:r>
              <a:rPr lang="ru-RU" dirty="0"/>
              <a:t>Побочный эффект *q++ != 0 проявится до начала вычисления *p = *q </a:t>
            </a:r>
            <a:endParaRPr lang="en-US" dirty="0"/>
          </a:p>
          <a:p>
            <a:pPr lvl="1"/>
            <a:r>
              <a:rPr lang="ru-RU" dirty="0"/>
              <a:t>Конец выражения</a:t>
            </a:r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Сколько точек следования в каждом из этих операторов?</a:t>
            </a:r>
          </a:p>
          <a:p>
            <a:pPr marL="857250" lvl="1" indent="-457200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while (*p != 0 &amp;&amp; *q != 0) *p++ = *q++;</a:t>
            </a:r>
          </a:p>
          <a:p>
            <a:pPr marL="857250" lvl="1" indent="-457200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while (*q != 0) *p++ = *q++;</a:t>
            </a:r>
          </a:p>
          <a:p>
            <a:pPr marL="125730" indent="0">
              <a:buNone/>
            </a:pPr>
            <a:endParaRPr lang="ru-RU" dirty="0"/>
          </a:p>
          <a:p>
            <a:pPr marL="125730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69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5330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операндов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Константы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Идентификаторы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Любые выражения, заключенные в скобки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458704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(*p++ != 0 &amp;&amp; *q++ != 0) *p = *q;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ru-RU" dirty="0"/>
              <a:t>Никогда не пишите так =)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Побочный эффект *p++ != 0 проявится до начала вычисления *q++ != 0 </a:t>
            </a:r>
          </a:p>
          <a:p>
            <a:pPr lvl="1"/>
            <a:r>
              <a:rPr lang="ru-RU" dirty="0"/>
              <a:t>Конец первого операнда </a:t>
            </a:r>
            <a:r>
              <a:rPr lang="en-US" dirty="0"/>
              <a:t>&amp;&amp;</a:t>
            </a:r>
            <a:endParaRPr lang="ru-RU" dirty="0"/>
          </a:p>
          <a:p>
            <a:endParaRPr lang="ru-RU" dirty="0"/>
          </a:p>
          <a:p>
            <a:r>
              <a:rPr lang="ru-RU" dirty="0"/>
              <a:t>Побочный эффект *q++ != 0 проявится до начала вычисления *p = *q </a:t>
            </a:r>
            <a:endParaRPr lang="en-US" dirty="0"/>
          </a:p>
          <a:p>
            <a:pPr lvl="1"/>
            <a:r>
              <a:rPr lang="ru-RU" dirty="0"/>
              <a:t>Конец выражения</a:t>
            </a:r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Сколько точек следования в каждом из этих операторов?</a:t>
            </a:r>
          </a:p>
          <a:p>
            <a:pPr marL="857250" lvl="1" indent="-45720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(*p != 0 &amp;&amp; *q != 0) *p++ = *q++;</a:t>
            </a:r>
          </a:p>
          <a:p>
            <a:pPr marL="857250" lvl="1" indent="-45720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(*q != 0) *p++ = *q++;</a:t>
            </a:r>
          </a:p>
          <a:p>
            <a:pPr marL="125730" indent="0">
              <a:buNone/>
            </a:pPr>
            <a:endParaRPr lang="ru-RU" dirty="0"/>
          </a:p>
          <a:p>
            <a:pPr marL="125730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70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23831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A[3] = { 1,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0,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2 }, *p = A;</a:t>
            </a:r>
            <a:b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ru-RU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 a = (*p++) ? (*p++) : 0; // чему равно a?</a:t>
            </a:r>
          </a:p>
          <a:p>
            <a:pPr marL="6858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Точка следования находится после первого *p++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p уже увеличена на 1 при вычислении второго *p++ 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Никогда, никогда не пишите так!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71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640530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A[3] = { 1,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0,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2 }, *p = A;</a:t>
            </a:r>
            <a:b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a = (*p++) ? (*p++) : 0;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чему равно a?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8580" indent="0">
              <a:buNone/>
            </a:pPr>
            <a:endParaRPr lang="en-US" sz="2400" dirty="0"/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Точка следования находится после первого *p++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p уже увеличена на 1 при вычислении второго *p++ 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Никогда, никогда не пишите так!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72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118386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A[3] = { 1,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0,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2 }, *p = A;</a:t>
            </a:r>
            <a:b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a = (*p++) ? (*p++) : 0;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чему равно a?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8580" indent="0">
              <a:buNone/>
            </a:pPr>
            <a:endParaRPr lang="en-US" sz="2400" dirty="0"/>
          </a:p>
          <a:p>
            <a:pPr lvl="1"/>
            <a:r>
              <a:rPr lang="ru-RU" sz="2400" dirty="0"/>
              <a:t>Точка следования находится после первого *p++</a:t>
            </a:r>
          </a:p>
          <a:p>
            <a:endParaRPr lang="ru-RU" sz="2800" dirty="0"/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p уже увеличена на 1 при вычислении второго *p++ 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Никогда, никогда не пишите так!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73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056794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A[3] = { 1,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0,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2 }, *p = A;</a:t>
            </a:r>
            <a:b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a = (*p++) ? (*p++) : 0;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чему равно a?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8580" indent="0">
              <a:buNone/>
            </a:pPr>
            <a:endParaRPr lang="en-US" sz="2400" dirty="0"/>
          </a:p>
          <a:p>
            <a:pPr lvl="1"/>
            <a:r>
              <a:rPr lang="ru-RU" sz="2400" dirty="0"/>
              <a:t>Точка следования находится после первого *p++</a:t>
            </a:r>
          </a:p>
          <a:p>
            <a:endParaRPr lang="ru-RU" sz="2800" dirty="0"/>
          </a:p>
          <a:p>
            <a:pPr lvl="1"/>
            <a:r>
              <a:rPr lang="ru-RU" sz="2400" dirty="0"/>
              <a:t>p уже увеличена на 1 при вычислении второго *p++ </a:t>
            </a:r>
          </a:p>
          <a:p>
            <a:endParaRPr lang="ru-RU" sz="2800" dirty="0"/>
          </a:p>
          <a:p>
            <a:r>
              <a:rPr lang="ru-RU" sz="2800" dirty="0">
                <a:solidFill>
                  <a:schemeClr val="bg1"/>
                </a:solidFill>
              </a:rPr>
              <a:t>Никогда, никогда не пишите так!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74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901403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A[3] = { 1,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0,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2 }, *p = A;</a:t>
            </a:r>
            <a:b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a = (*p++) ? (*p++) : 0;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чему равно a?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8580" indent="0">
              <a:buNone/>
            </a:pPr>
            <a:endParaRPr lang="en-US" sz="2400" dirty="0"/>
          </a:p>
          <a:p>
            <a:pPr lvl="1"/>
            <a:r>
              <a:rPr lang="ru-RU" sz="2400" dirty="0"/>
              <a:t>Точка следования находится после первого *p++</a:t>
            </a:r>
          </a:p>
          <a:p>
            <a:endParaRPr lang="ru-RU" sz="2800" dirty="0"/>
          </a:p>
          <a:p>
            <a:pPr lvl="1"/>
            <a:r>
              <a:rPr lang="ru-RU" sz="2400" dirty="0"/>
              <a:t>p уже увеличена на 1 при вычислении второго *p++ </a:t>
            </a:r>
          </a:p>
          <a:p>
            <a:endParaRPr lang="ru-RU" sz="2800" dirty="0"/>
          </a:p>
          <a:p>
            <a:r>
              <a:rPr lang="ru-RU" sz="2800" dirty="0"/>
              <a:t>Никогда, никогда не пишите так!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75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923477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n-NO" dirty="0">
                <a:solidFill>
                  <a:schemeClr val="bg1"/>
                </a:solidFill>
                <a:latin typeface="Consolas" panose="020B0609020204030204" pitchFamily="49" charset="0"/>
              </a:rPr>
              <a:t>int i = 0, j = i++, k = i++;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// (1) </a:t>
            </a:r>
            <a:b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x = f(i++) + g(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j++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 + h(k++);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// (2)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Каждая из переменных i, j и k принимает новое значение перед входом в f, g и h соответственно, но при этом…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Не определен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Порядок вызова функций f(), g(), h() и порядок инкрементов i, j, k в строке 2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</a:t>
            </a:r>
            <a:r>
              <a:rPr lang="en-US" dirty="0">
                <a:solidFill>
                  <a:schemeClr val="bg1"/>
                </a:solidFill>
              </a:rPr>
              <a:t>i, </a:t>
            </a:r>
            <a:r>
              <a:rPr lang="ru-RU" dirty="0">
                <a:solidFill>
                  <a:schemeClr val="bg1"/>
                </a:solidFill>
              </a:rPr>
              <a:t>j и k – глобальные переменные, то не определены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Значения j и k внутри f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Значения </a:t>
            </a:r>
            <a:r>
              <a:rPr lang="en-US" dirty="0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и k внутри </a:t>
            </a:r>
            <a:r>
              <a:rPr lang="en-US" dirty="0">
                <a:solidFill>
                  <a:schemeClr val="bg1"/>
                </a:solidFill>
              </a:rPr>
              <a:t>g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Значения </a:t>
            </a:r>
            <a:r>
              <a:rPr lang="en-US" dirty="0">
                <a:solidFill>
                  <a:schemeClr val="bg1"/>
                </a:solidFill>
              </a:rPr>
              <a:t>i </a:t>
            </a:r>
            <a:r>
              <a:rPr lang="ru-RU" dirty="0">
                <a:solidFill>
                  <a:schemeClr val="bg1"/>
                </a:solidFill>
              </a:rPr>
              <a:t>и j внутри </a:t>
            </a:r>
            <a:r>
              <a:rPr lang="en-US" dirty="0">
                <a:solidFill>
                  <a:schemeClr val="bg1"/>
                </a:solidFill>
              </a:rPr>
              <a:t>h</a:t>
            </a:r>
            <a:r>
              <a:rPr lang="ru-RU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76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079211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0, j = i++, k = i++;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(1) </a:t>
            </a:r>
            <a:b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 = f(i++) + g(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+ h(k++);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(2)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Каждая из переменных i, j и k принимает новое значение перед входом в f, g и h соответственно, но при этом…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Не определен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Порядок вызова функций f(), g(), h() и порядок инкрементов i, j, k в строке 2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</a:t>
            </a:r>
            <a:r>
              <a:rPr lang="en-US" dirty="0">
                <a:solidFill>
                  <a:schemeClr val="bg1"/>
                </a:solidFill>
              </a:rPr>
              <a:t>i, </a:t>
            </a:r>
            <a:r>
              <a:rPr lang="ru-RU" dirty="0">
                <a:solidFill>
                  <a:schemeClr val="bg1"/>
                </a:solidFill>
              </a:rPr>
              <a:t>j и k – глобальные переменные, то не определены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Значения j и k внутри f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Значения </a:t>
            </a:r>
            <a:r>
              <a:rPr lang="en-US" dirty="0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и k внутри </a:t>
            </a:r>
            <a:r>
              <a:rPr lang="en-US" dirty="0">
                <a:solidFill>
                  <a:schemeClr val="bg1"/>
                </a:solidFill>
              </a:rPr>
              <a:t>g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Значения </a:t>
            </a:r>
            <a:r>
              <a:rPr lang="en-US" dirty="0">
                <a:solidFill>
                  <a:schemeClr val="bg1"/>
                </a:solidFill>
              </a:rPr>
              <a:t>i </a:t>
            </a:r>
            <a:r>
              <a:rPr lang="ru-RU" dirty="0">
                <a:solidFill>
                  <a:schemeClr val="bg1"/>
                </a:solidFill>
              </a:rPr>
              <a:t>и j внутри </a:t>
            </a:r>
            <a:r>
              <a:rPr lang="en-US" dirty="0">
                <a:solidFill>
                  <a:schemeClr val="bg1"/>
                </a:solidFill>
              </a:rPr>
              <a:t>h</a:t>
            </a:r>
            <a:r>
              <a:rPr lang="ru-RU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77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0756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0, j = i++, k = i++;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(1) </a:t>
            </a:r>
            <a:b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 = f(i++) + g(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+ h(k++);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(2)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/>
          </a:p>
          <a:p>
            <a:r>
              <a:rPr lang="ru-RU" dirty="0"/>
              <a:t>Каждая из переменных i, j и k принимает новое значение перед входом в f, g и h соответственно, но при этом…</a:t>
            </a:r>
          </a:p>
          <a:p>
            <a:endParaRPr lang="ru-RU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Не определен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Порядок вызова функций f(), g(), h() и порядок инкрементов i, j, k в строке 2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</a:t>
            </a:r>
            <a:r>
              <a:rPr lang="en-US" dirty="0">
                <a:solidFill>
                  <a:schemeClr val="bg1"/>
                </a:solidFill>
              </a:rPr>
              <a:t>i, </a:t>
            </a:r>
            <a:r>
              <a:rPr lang="ru-RU" dirty="0">
                <a:solidFill>
                  <a:schemeClr val="bg1"/>
                </a:solidFill>
              </a:rPr>
              <a:t>j и k – глобальные переменные, то не определены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Значения j и k внутри f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Значения </a:t>
            </a:r>
            <a:r>
              <a:rPr lang="en-US" dirty="0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и k внутри </a:t>
            </a:r>
            <a:r>
              <a:rPr lang="en-US" dirty="0">
                <a:solidFill>
                  <a:schemeClr val="bg1"/>
                </a:solidFill>
              </a:rPr>
              <a:t>g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Значения </a:t>
            </a:r>
            <a:r>
              <a:rPr lang="en-US" dirty="0">
                <a:solidFill>
                  <a:schemeClr val="bg1"/>
                </a:solidFill>
              </a:rPr>
              <a:t>i </a:t>
            </a:r>
            <a:r>
              <a:rPr lang="ru-RU" dirty="0">
                <a:solidFill>
                  <a:schemeClr val="bg1"/>
                </a:solidFill>
              </a:rPr>
              <a:t>и j внутри </a:t>
            </a:r>
            <a:r>
              <a:rPr lang="en-US" dirty="0">
                <a:solidFill>
                  <a:schemeClr val="bg1"/>
                </a:solidFill>
              </a:rPr>
              <a:t>h</a:t>
            </a:r>
            <a:r>
              <a:rPr lang="ru-RU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78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993301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0, j = i++, k = i++;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(1) </a:t>
            </a:r>
            <a:b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 = f(i++) + g(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+ h(k++);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(2)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/>
          </a:p>
          <a:p>
            <a:r>
              <a:rPr lang="ru-RU" dirty="0"/>
              <a:t>Каждая из переменных i, j и k принимает новое значение перед входом в f, g и h соответственно, но при этом…</a:t>
            </a:r>
          </a:p>
          <a:p>
            <a:endParaRPr lang="ru-RU" dirty="0"/>
          </a:p>
          <a:p>
            <a:pPr lvl="1"/>
            <a:r>
              <a:rPr lang="ru-RU" dirty="0"/>
              <a:t>Не определен</a:t>
            </a:r>
          </a:p>
          <a:p>
            <a:pPr lvl="2"/>
            <a:r>
              <a:rPr lang="ru-RU" dirty="0"/>
              <a:t>Порядок вызова функций f(), g(), h() и порядок инкрементов i, j, k в строке 2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</a:t>
            </a:r>
            <a:r>
              <a:rPr lang="en-US" dirty="0">
                <a:solidFill>
                  <a:schemeClr val="bg1"/>
                </a:solidFill>
              </a:rPr>
              <a:t>i, </a:t>
            </a:r>
            <a:r>
              <a:rPr lang="ru-RU" dirty="0">
                <a:solidFill>
                  <a:schemeClr val="bg1"/>
                </a:solidFill>
              </a:rPr>
              <a:t>j и k – глобальные переменные, то не определены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Значения j и k внутри f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Значения </a:t>
            </a:r>
            <a:r>
              <a:rPr lang="en-US" dirty="0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и k внутри </a:t>
            </a:r>
            <a:r>
              <a:rPr lang="en-US" dirty="0">
                <a:solidFill>
                  <a:schemeClr val="bg1"/>
                </a:solidFill>
              </a:rPr>
              <a:t>g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Значения </a:t>
            </a:r>
            <a:r>
              <a:rPr lang="en-US" dirty="0">
                <a:solidFill>
                  <a:schemeClr val="bg1"/>
                </a:solidFill>
              </a:rPr>
              <a:t>i </a:t>
            </a:r>
            <a:r>
              <a:rPr lang="ru-RU" dirty="0">
                <a:solidFill>
                  <a:schemeClr val="bg1"/>
                </a:solidFill>
              </a:rPr>
              <a:t>и j внутри </a:t>
            </a:r>
            <a:r>
              <a:rPr lang="en-US" dirty="0">
                <a:solidFill>
                  <a:schemeClr val="bg1"/>
                </a:solidFill>
              </a:rPr>
              <a:t>h</a:t>
            </a:r>
            <a:r>
              <a:rPr lang="ru-RU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79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1770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операндов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Константы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Идентификаторы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Любые выражения, заключенные в скобки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57073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0, j = i++, k = i++;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(1) </a:t>
            </a:r>
            <a:b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 = f(i++) + g(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+ h(k++);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(2)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/>
          </a:p>
          <a:p>
            <a:r>
              <a:rPr lang="ru-RU" dirty="0"/>
              <a:t>Каждая из переменных i, j и k принимает новое значение перед входом в f, g и h соответственно, но при этом…</a:t>
            </a:r>
          </a:p>
          <a:p>
            <a:endParaRPr lang="ru-RU" dirty="0"/>
          </a:p>
          <a:p>
            <a:pPr lvl="1"/>
            <a:r>
              <a:rPr lang="ru-RU" dirty="0"/>
              <a:t>Не определен</a:t>
            </a:r>
          </a:p>
          <a:p>
            <a:pPr lvl="2"/>
            <a:r>
              <a:rPr lang="ru-RU" dirty="0"/>
              <a:t>Порядок вызова функций f(), g(), h() и порядок инкрементов i, j, k в строке 2</a:t>
            </a:r>
          </a:p>
          <a:p>
            <a:pPr lvl="1"/>
            <a:r>
              <a:rPr lang="ru-RU" dirty="0"/>
              <a:t>Если </a:t>
            </a:r>
            <a:r>
              <a:rPr lang="en-US" dirty="0"/>
              <a:t>i, </a:t>
            </a:r>
            <a:r>
              <a:rPr lang="ru-RU" dirty="0"/>
              <a:t>j и k – глобальные переменные, то не определены</a:t>
            </a:r>
          </a:p>
          <a:p>
            <a:pPr lvl="2"/>
            <a:r>
              <a:rPr lang="ru-RU" dirty="0"/>
              <a:t>Значения j и k внутри f</a:t>
            </a:r>
          </a:p>
          <a:p>
            <a:pPr lvl="2"/>
            <a:r>
              <a:rPr lang="ru-RU" dirty="0"/>
              <a:t>Значения </a:t>
            </a:r>
            <a:r>
              <a:rPr lang="en-US" dirty="0"/>
              <a:t>i</a:t>
            </a:r>
            <a:r>
              <a:rPr lang="ru-RU" dirty="0"/>
              <a:t> и k внутри </a:t>
            </a:r>
            <a:r>
              <a:rPr lang="en-US" dirty="0"/>
              <a:t>g</a:t>
            </a:r>
            <a:endParaRPr lang="ru-RU" dirty="0"/>
          </a:p>
          <a:p>
            <a:pPr lvl="2"/>
            <a:r>
              <a:rPr lang="ru-RU" dirty="0"/>
              <a:t>Значения </a:t>
            </a:r>
            <a:r>
              <a:rPr lang="en-US" dirty="0"/>
              <a:t>i </a:t>
            </a:r>
            <a:r>
              <a:rPr lang="ru-RU" dirty="0"/>
              <a:t>и j внутри </a:t>
            </a:r>
            <a:r>
              <a:rPr lang="en-US" dirty="0"/>
              <a:t>h</a:t>
            </a:r>
            <a:r>
              <a:rPr lang="ru-RU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80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572075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Советы по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не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ru-RU" sz="4100" dirty="0"/>
              <a:t>использованию</a:t>
            </a:r>
            <a:r>
              <a:rPr lang="ru-RU" dirty="0"/>
              <a:t> побочных эффектов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Меньше побочных эффектов – лучше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Более одного побочного эффекта с одним и тем же </a:t>
            </a:r>
            <a:r>
              <a:rPr lang="en-US" dirty="0">
                <a:solidFill>
                  <a:schemeClr val="bg1"/>
                </a:solidFill>
              </a:rPr>
              <a:t>l-value </a:t>
            </a:r>
            <a:r>
              <a:rPr lang="ru-RU" dirty="0">
                <a:solidFill>
                  <a:schemeClr val="bg1"/>
                </a:solidFill>
              </a:rPr>
              <a:t>между соседними точками следования == </a:t>
            </a:r>
            <a:r>
              <a:rPr lang="en-US" dirty="0">
                <a:solidFill>
                  <a:schemeClr val="bg1"/>
                </a:solidFill>
              </a:rPr>
              <a:t>undefined behavior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81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36823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Советы по </a:t>
            </a:r>
            <a:r>
              <a:rPr lang="en-US" dirty="0"/>
              <a:t>[</a:t>
            </a:r>
            <a:r>
              <a:rPr lang="ru-RU" dirty="0"/>
              <a:t>не</a:t>
            </a:r>
            <a:r>
              <a:rPr lang="en-US" dirty="0"/>
              <a:t>]</a:t>
            </a:r>
            <a:r>
              <a:rPr lang="ru-RU" sz="4100" dirty="0"/>
              <a:t>использованию</a:t>
            </a:r>
            <a:r>
              <a:rPr lang="ru-RU" dirty="0"/>
              <a:t> побочных эффектов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Меньше побочных эффектов – лучше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Более одного побочного эффекта с одним и тем же </a:t>
            </a:r>
            <a:r>
              <a:rPr lang="en-US" dirty="0">
                <a:solidFill>
                  <a:schemeClr val="bg1"/>
                </a:solidFill>
              </a:rPr>
              <a:t>l-value </a:t>
            </a:r>
            <a:r>
              <a:rPr lang="ru-RU" dirty="0">
                <a:solidFill>
                  <a:schemeClr val="bg1"/>
                </a:solidFill>
              </a:rPr>
              <a:t>между соседними точками следования == </a:t>
            </a:r>
            <a:r>
              <a:rPr lang="en-US" dirty="0">
                <a:solidFill>
                  <a:schemeClr val="bg1"/>
                </a:solidFill>
              </a:rPr>
              <a:t>undefined behavior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82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136896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Советы по </a:t>
            </a:r>
            <a:r>
              <a:rPr lang="en-US" dirty="0"/>
              <a:t>[</a:t>
            </a:r>
            <a:r>
              <a:rPr lang="ru-RU" dirty="0"/>
              <a:t>не</a:t>
            </a:r>
            <a:r>
              <a:rPr lang="en-US" dirty="0"/>
              <a:t>]</a:t>
            </a:r>
            <a:r>
              <a:rPr lang="ru-RU" sz="4100" dirty="0"/>
              <a:t>использованию</a:t>
            </a:r>
            <a:r>
              <a:rPr lang="ru-RU" dirty="0"/>
              <a:t> побочных эффектов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Меньше побочных эффектов – лучше </a:t>
            </a:r>
          </a:p>
          <a:p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Более одного побочного эффекта с одним и тем же </a:t>
            </a:r>
            <a:r>
              <a:rPr lang="en-US" dirty="0">
                <a:solidFill>
                  <a:schemeClr val="bg1"/>
                </a:solidFill>
              </a:rPr>
              <a:t>l-value </a:t>
            </a:r>
            <a:r>
              <a:rPr lang="ru-RU" dirty="0">
                <a:solidFill>
                  <a:schemeClr val="bg1"/>
                </a:solidFill>
              </a:rPr>
              <a:t>между соседними точками следования == </a:t>
            </a:r>
            <a:r>
              <a:rPr lang="en-US" dirty="0">
                <a:solidFill>
                  <a:schemeClr val="bg1"/>
                </a:solidFill>
              </a:rPr>
              <a:t>undefined behavior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83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114469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Советы по </a:t>
            </a:r>
            <a:r>
              <a:rPr lang="en-US" dirty="0"/>
              <a:t>[</a:t>
            </a:r>
            <a:r>
              <a:rPr lang="ru-RU" dirty="0"/>
              <a:t>не</a:t>
            </a:r>
            <a:r>
              <a:rPr lang="en-US" dirty="0"/>
              <a:t>]</a:t>
            </a:r>
            <a:r>
              <a:rPr lang="ru-RU" sz="4100" dirty="0"/>
              <a:t>использованию</a:t>
            </a:r>
            <a:r>
              <a:rPr lang="ru-RU" dirty="0"/>
              <a:t> побочных эффектов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Меньше побочных эффектов – лучше </a:t>
            </a:r>
          </a:p>
          <a:p>
            <a:endParaRPr lang="en-US" dirty="0"/>
          </a:p>
          <a:p>
            <a:r>
              <a:rPr lang="ru-RU" dirty="0"/>
              <a:t>Более одного побочного эффекта с одним и тем же </a:t>
            </a:r>
            <a:r>
              <a:rPr lang="en-US" dirty="0"/>
              <a:t>l-value </a:t>
            </a:r>
            <a:r>
              <a:rPr lang="ru-RU" dirty="0"/>
              <a:t>между соседними точками следования == </a:t>
            </a:r>
            <a:r>
              <a:rPr lang="en-US" dirty="0"/>
              <a:t>undefined behavior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84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875286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Приоритеты операторов в языке Си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7199561"/>
              </p:ext>
            </p:extLst>
          </p:nvPr>
        </p:nvGraphicFramePr>
        <p:xfrm>
          <a:off x="335359" y="1268760"/>
          <a:ext cx="11521280" cy="490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6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1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Лексемы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Оператор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Класс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Приор-т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Ассоц-ность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Переменные</a:t>
                      </a:r>
                    </a:p>
                    <a:p>
                      <a:pPr algn="ctr"/>
                      <a:r>
                        <a:rPr lang="ru-RU" sz="1400" dirty="0"/>
                        <a:t>Константы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Доступ к значению константы или переменной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атомарный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нет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a[k]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Доступ к элементу массива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постфиксный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слева направо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f(…)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Вызов функции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постфиксный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слева направо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Доступ к элементу</a:t>
                      </a:r>
                      <a:r>
                        <a:rPr lang="ru-RU" sz="1400" baseline="0" dirty="0"/>
                        <a:t> </a:t>
                      </a:r>
                      <a:r>
                        <a:rPr lang="en-US" sz="1400" dirty="0" err="1"/>
                        <a:t>struct</a:t>
                      </a:r>
                      <a:r>
                        <a:rPr lang="en-US" sz="1400" dirty="0"/>
                        <a:t> </a:t>
                      </a:r>
                      <a:r>
                        <a:rPr lang="ru-RU" sz="1400" dirty="0"/>
                        <a:t>или </a:t>
                      </a:r>
                      <a:r>
                        <a:rPr lang="en-US" sz="1400" dirty="0"/>
                        <a:t>union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постфиксный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слева направо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-&gt;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Доступ к элементу</a:t>
                      </a:r>
                      <a:r>
                        <a:rPr lang="ru-RU" sz="1400" baseline="0" dirty="0"/>
                        <a:t> </a:t>
                      </a:r>
                      <a:r>
                        <a:rPr lang="en-US" sz="1400" dirty="0" err="1"/>
                        <a:t>struct</a:t>
                      </a:r>
                      <a:r>
                        <a:rPr lang="en-US" sz="1400" dirty="0"/>
                        <a:t> </a:t>
                      </a:r>
                      <a:r>
                        <a:rPr lang="ru-RU" sz="1400" dirty="0"/>
                        <a:t>или </a:t>
                      </a:r>
                      <a:r>
                        <a:rPr lang="en-US" sz="1400" dirty="0"/>
                        <a:t>union</a:t>
                      </a:r>
                      <a:r>
                        <a:rPr lang="ru-RU" sz="1400" dirty="0"/>
                        <a:t> через</a:t>
                      </a:r>
                      <a:r>
                        <a:rPr lang="ru-RU" sz="1400" baseline="0" dirty="0"/>
                        <a:t> указатель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постфиксный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слева направо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</a:t>
                      </a:r>
                      <a:r>
                        <a:rPr lang="ru-RU" sz="1400" dirty="0"/>
                        <a:t>++ </a:t>
                      </a:r>
                      <a:r>
                        <a:rPr lang="en-US" sz="1400" dirty="0"/>
                        <a:t>k</a:t>
                      </a:r>
                      <a:r>
                        <a:rPr lang="ru-RU" sz="1400" dirty="0"/>
                        <a:t>--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Доступ к значению </a:t>
                      </a:r>
                      <a:r>
                        <a:rPr lang="en-US" sz="1400" dirty="0"/>
                        <a:t>k </a:t>
                      </a:r>
                      <a:r>
                        <a:rPr lang="ru-RU" sz="1400" dirty="0"/>
                        <a:t>и</a:t>
                      </a:r>
                      <a:r>
                        <a:rPr lang="ru-RU" sz="1400" baseline="0" dirty="0"/>
                        <a:t> послед. у</a:t>
                      </a:r>
                      <a:r>
                        <a:rPr lang="ru-RU" sz="1400" dirty="0"/>
                        <a:t>величение или уменьшение</a:t>
                      </a:r>
                      <a:r>
                        <a:rPr lang="ru-RU" sz="1400" baseline="0" dirty="0"/>
                        <a:t> </a:t>
                      </a:r>
                      <a:r>
                        <a:rPr lang="en-US" sz="1400" baseline="0" dirty="0"/>
                        <a:t>k </a:t>
                      </a:r>
                      <a:r>
                        <a:rPr lang="ru-RU" sz="1400" baseline="0" dirty="0"/>
                        <a:t>на 1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постфиксный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слева направо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++</a:t>
                      </a:r>
                      <a:r>
                        <a:rPr lang="en-US" sz="1400" dirty="0"/>
                        <a:t>k</a:t>
                      </a:r>
                      <a:r>
                        <a:rPr lang="ru-RU" sz="1400" dirty="0"/>
                        <a:t> --</a:t>
                      </a:r>
                      <a:r>
                        <a:rPr lang="en-US" sz="1400" dirty="0"/>
                        <a:t>k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Увеличение или уменьшение</a:t>
                      </a:r>
                      <a:r>
                        <a:rPr lang="ru-RU" sz="1400" baseline="0" dirty="0"/>
                        <a:t> </a:t>
                      </a:r>
                      <a:r>
                        <a:rPr lang="en-US" sz="1400" baseline="0" dirty="0"/>
                        <a:t>k </a:t>
                      </a:r>
                      <a:r>
                        <a:rPr lang="ru-RU" sz="1400" baseline="0" dirty="0"/>
                        <a:t>на 1 и послед. д</a:t>
                      </a:r>
                      <a:r>
                        <a:rPr lang="ru-RU" sz="1400" dirty="0"/>
                        <a:t>оступ к полученному значению </a:t>
                      </a:r>
                      <a:r>
                        <a:rPr lang="en-US" sz="1400" dirty="0"/>
                        <a:t>k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префиксный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справа налево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sizeof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Размер</a:t>
                      </a:r>
                      <a:r>
                        <a:rPr lang="en-US" sz="1400" dirty="0"/>
                        <a:t> </a:t>
                      </a:r>
                      <a:r>
                        <a:rPr lang="ru-RU" sz="1400" dirty="0"/>
                        <a:t>значения</a:t>
                      </a:r>
                      <a:r>
                        <a:rPr lang="ru-RU" sz="1400" baseline="0" dirty="0"/>
                        <a:t> или типа </a:t>
                      </a:r>
                      <a:r>
                        <a:rPr lang="ru-RU" sz="1400" dirty="0"/>
                        <a:t>в</a:t>
                      </a:r>
                      <a:r>
                        <a:rPr lang="ru-RU" sz="1400" baseline="0" dirty="0"/>
                        <a:t> байтах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префиксный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справа налево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~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Побитовое НЕ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префиксный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справа налево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!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Логическое НЕ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префиксный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справа налево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- 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Смена знака числа (-) или НОП (+)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префиксный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справа налево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&amp;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Взятие</a:t>
                      </a:r>
                      <a:r>
                        <a:rPr lang="ru-RU" sz="1400" baseline="0" dirty="0"/>
                        <a:t> </a:t>
                      </a:r>
                      <a:r>
                        <a:rPr lang="ru-RU" sz="1400" dirty="0"/>
                        <a:t>адреса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префиксный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справа налево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85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413958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Приоритеты операторов в языке Си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235027"/>
              </p:ext>
            </p:extLst>
          </p:nvPr>
        </p:nvGraphicFramePr>
        <p:xfrm>
          <a:off x="335360" y="1268760"/>
          <a:ext cx="1152128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31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4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5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16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63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Лексемы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Оператор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Класс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Приор-т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Ассоциативность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Доступ через</a:t>
                      </a:r>
                      <a:r>
                        <a:rPr lang="ru-RU" sz="1400" baseline="0" dirty="0"/>
                        <a:t> указатель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префиксный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справа налево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(имя типа)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i="0" dirty="0"/>
                        <a:t>Преобразование</a:t>
                      </a:r>
                      <a:r>
                        <a:rPr lang="ru-RU" sz="1400" dirty="0"/>
                        <a:t> типа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префиксный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справа налево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* /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Умножение, деление, остаток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бинарный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слева направо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+ 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Сложение, вычитание чисел и указателей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бинарный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слева направо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&lt;&lt; &gt;&gt;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Сдвиг влево или вправо в 2 с.с.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бинарный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слева направо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&lt; &gt; &lt;= &gt;=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Сравнение чисел и указателей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бинарный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слева направо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== !=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Проверка равенства и различия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бинарный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слева направо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&amp;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Побитовое 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бинарный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слева направо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^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Побитовое исключающее ИЛИ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бинарный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слева направо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|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Побитовое ИЛИ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бинарный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слева направо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&amp;&amp;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Логическое 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бинарный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слева направо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||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Логическое ИЛИ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бинарный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слева направо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с ? в1 : в2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baseline="0" dirty="0"/>
                        <a:t>в1 (если с != 0) или в2 (если с == 0)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тернарный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справа налево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86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92534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Приоритеты операторов в языке Си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4805603"/>
              </p:ext>
            </p:extLst>
          </p:nvPr>
        </p:nvGraphicFramePr>
        <p:xfrm>
          <a:off x="407368" y="2885936"/>
          <a:ext cx="11377265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6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1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Лексемы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Оператор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Класс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Приор-т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Ассоц-ность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= += -= *= /= %= &lt;&lt;= &gt;&gt;= &amp;= ^= |=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Вычисление</a:t>
                      </a:r>
                      <a:r>
                        <a:rPr lang="ru-RU" sz="1400" baseline="0" dirty="0"/>
                        <a:t> правого операнда и послед. запись полученного значения в ячеку памяти, определяемую левым операндом (п</a:t>
                      </a:r>
                      <a:r>
                        <a:rPr lang="ru-RU" sz="1400" dirty="0"/>
                        <a:t>рисваивание)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бинарный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справа налево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,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Последовательное вычисление операндов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бинарный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слева направо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87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23245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языка Си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8137335"/>
              </p:ext>
            </p:extLst>
          </p:nvPr>
        </p:nvGraphicFramePr>
        <p:xfrm>
          <a:off x="609600" y="1600200"/>
          <a:ext cx="109728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5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Требования к виду и типам операндов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определения типа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вычисления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Побочные эффекты</a:t>
                      </a:r>
                      <a:r>
                        <a:rPr lang="en-US" dirty="0"/>
                        <a:t>,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кроме побочных эффектов при вычислении операндов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Как меняется состояние памяти в результате</a:t>
                      </a:r>
                      <a:r>
                        <a:rPr lang="ru-RU" baseline="0" dirty="0"/>
                        <a:t> исполнения самой операции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Условия </a:t>
                      </a:r>
                      <a:r>
                        <a:rPr lang="en-US" baseline="0" dirty="0"/>
                        <a:t>well 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Когда результат зависит</a:t>
                      </a:r>
                      <a:r>
                        <a:rPr lang="ru-RU" baseline="0" dirty="0"/>
                        <a:t> только от операндов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Условия </a:t>
                      </a:r>
                      <a:r>
                        <a:rPr lang="en-US" baseline="0" dirty="0"/>
                        <a:t>implementation 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aseline="0" dirty="0"/>
                        <a:t>Когда </a:t>
                      </a:r>
                      <a:r>
                        <a:rPr lang="ru-RU" dirty="0"/>
                        <a:t>результат зависит</a:t>
                      </a:r>
                      <a:r>
                        <a:rPr lang="ru-RU" baseline="0" dirty="0"/>
                        <a:t> от операндов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и компилятора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Условия </a:t>
                      </a:r>
                      <a:r>
                        <a:rPr lang="en-US" baseline="0" dirty="0"/>
                        <a:t>undefined behavior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aseline="0" dirty="0"/>
                        <a:t>Когда </a:t>
                      </a:r>
                      <a:r>
                        <a:rPr lang="ru-RU" dirty="0"/>
                        <a:t>результат зависит</a:t>
                      </a:r>
                      <a:r>
                        <a:rPr lang="ru-RU" baseline="0" dirty="0"/>
                        <a:t> от операндов,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компилятора и стечения обстоятельств («фазы луны», «флагов компиляции» и т.п.</a:t>
                      </a:r>
                      <a:r>
                        <a:rPr lang="en-US" baseline="0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88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300430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Первичные выражения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5303281"/>
              </p:ext>
            </p:extLst>
          </p:nvPr>
        </p:nvGraphicFramePr>
        <p:xfrm>
          <a:off x="506688" y="1600201"/>
          <a:ext cx="11178623" cy="458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6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Требования к виду и типам операндов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Идентификатор, явная константа, строковый литерал или (</a:t>
                      </a:r>
                      <a:r>
                        <a:rPr lang="ru-RU" dirty="0" err="1"/>
                        <a:t>выр</a:t>
                      </a:r>
                      <a:r>
                        <a:rPr lang="ru-RU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определения типа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Переменная -</a:t>
                      </a:r>
                      <a:r>
                        <a:rPr lang="en-US" dirty="0"/>
                        <a:t>&gt; </a:t>
                      </a:r>
                      <a:r>
                        <a:rPr lang="ru-RU" dirty="0"/>
                        <a:t>по описанию; константа -</a:t>
                      </a:r>
                      <a:r>
                        <a:rPr lang="en-US" dirty="0"/>
                        <a:t>&gt;</a:t>
                      </a:r>
                      <a:r>
                        <a:rPr lang="ru-RU" dirty="0"/>
                        <a:t> по записи; литерал, функция -</a:t>
                      </a:r>
                      <a:r>
                        <a:rPr lang="en-US" dirty="0"/>
                        <a:t>&gt;</a:t>
                      </a:r>
                      <a:r>
                        <a:rPr lang="ru-RU" dirty="0"/>
                        <a:t> указатель;</a:t>
                      </a:r>
                      <a:r>
                        <a:rPr lang="ru-RU" baseline="0" dirty="0"/>
                        <a:t> (</a:t>
                      </a:r>
                      <a:r>
                        <a:rPr lang="ru-RU" baseline="0" dirty="0" err="1"/>
                        <a:t>выр</a:t>
                      </a:r>
                      <a:r>
                        <a:rPr lang="ru-RU" baseline="0" dirty="0"/>
                        <a:t>) </a:t>
                      </a:r>
                      <a:r>
                        <a:rPr lang="ru-RU" dirty="0"/>
                        <a:t>-</a:t>
                      </a:r>
                      <a:r>
                        <a:rPr lang="en-US" dirty="0"/>
                        <a:t>&gt;</a:t>
                      </a:r>
                      <a:r>
                        <a:rPr lang="ru-RU" dirty="0"/>
                        <a:t> тип </a:t>
                      </a:r>
                      <a:r>
                        <a:rPr lang="ru-RU" dirty="0" err="1"/>
                        <a:t>выр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вычисления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Переменная -</a:t>
                      </a:r>
                      <a:r>
                        <a:rPr lang="en-US" dirty="0"/>
                        <a:t>&gt;</a:t>
                      </a:r>
                      <a:r>
                        <a:rPr lang="ru-RU" dirty="0"/>
                        <a:t> читаем из памяти во время исполнения; константа</a:t>
                      </a:r>
                      <a:r>
                        <a:rPr lang="ru-RU" baseline="0" dirty="0"/>
                        <a:t> </a:t>
                      </a:r>
                      <a:r>
                        <a:rPr lang="ru-RU" dirty="0"/>
                        <a:t>-</a:t>
                      </a:r>
                      <a:r>
                        <a:rPr lang="en-US" dirty="0"/>
                        <a:t>&gt;</a:t>
                      </a:r>
                      <a:r>
                        <a:rPr lang="ru-RU" dirty="0"/>
                        <a:t> по записи во время компиляции; литерал, функция -</a:t>
                      </a:r>
                      <a:r>
                        <a:rPr lang="en-US" dirty="0"/>
                        <a:t>&gt;</a:t>
                      </a:r>
                      <a:r>
                        <a:rPr lang="ru-RU" dirty="0"/>
                        <a:t> во время линковки; (</a:t>
                      </a:r>
                      <a:r>
                        <a:rPr lang="ru-RU" dirty="0" err="1"/>
                        <a:t>выр</a:t>
                      </a:r>
                      <a:r>
                        <a:rPr lang="ru-RU" dirty="0"/>
                        <a:t>) -</a:t>
                      </a:r>
                      <a:r>
                        <a:rPr lang="en-US" dirty="0"/>
                        <a:t>&gt;</a:t>
                      </a:r>
                      <a:r>
                        <a:rPr lang="ru-RU" dirty="0"/>
                        <a:t> вычисляем </a:t>
                      </a:r>
                      <a:r>
                        <a:rPr lang="ru-RU" dirty="0" err="1"/>
                        <a:t>выр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Побочные эффекты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Условия </a:t>
                      </a:r>
                      <a:r>
                        <a:rPr lang="en-US" baseline="0" dirty="0"/>
                        <a:t>well 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Константы, литералы, функции, (</a:t>
                      </a:r>
                      <a:r>
                        <a:rPr lang="ru-RU" dirty="0" err="1"/>
                        <a:t>выр</a:t>
                      </a:r>
                      <a:r>
                        <a:rPr lang="ru-RU" dirty="0"/>
                        <a:t>) -</a:t>
                      </a:r>
                      <a:r>
                        <a:rPr lang="en-US" dirty="0"/>
                        <a:t>&gt;</a:t>
                      </a:r>
                      <a:r>
                        <a:rPr lang="ru-RU" dirty="0"/>
                        <a:t> всегда; переменная -</a:t>
                      </a:r>
                      <a:r>
                        <a:rPr lang="en-US" dirty="0"/>
                        <a:t>&gt;</a:t>
                      </a:r>
                      <a:r>
                        <a:rPr lang="ru-RU" dirty="0"/>
                        <a:t> если присвоено 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Условия </a:t>
                      </a:r>
                      <a:r>
                        <a:rPr lang="en-US" baseline="0" dirty="0"/>
                        <a:t>implementation specific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Вещественные константы</a:t>
                      </a:r>
                      <a:r>
                        <a:rPr lang="ru-RU" baseline="0" dirty="0"/>
                        <a:t>, записанные в 10 </a:t>
                      </a:r>
                      <a:r>
                        <a:rPr lang="ru-RU" baseline="0" dirty="0" err="1"/>
                        <a:t>с.с</a:t>
                      </a:r>
                      <a:r>
                        <a:rPr lang="ru-RU" baseline="0" dirty="0"/>
                        <a:t>. и </a:t>
                      </a:r>
                      <a:r>
                        <a:rPr lang="ru-RU" dirty="0"/>
                        <a:t>неточно представимые в 2 </a:t>
                      </a:r>
                      <a:r>
                        <a:rPr lang="ru-RU" dirty="0" err="1"/>
                        <a:t>с.с</a:t>
                      </a:r>
                      <a:r>
                        <a:rPr lang="ru-RU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Условия </a:t>
                      </a:r>
                      <a:r>
                        <a:rPr lang="en-US" baseline="0" dirty="0"/>
                        <a:t>undefined behavior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Переменная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-</a:t>
                      </a:r>
                      <a:r>
                        <a:rPr lang="en-US" dirty="0"/>
                        <a:t>&gt;</a:t>
                      </a:r>
                      <a:r>
                        <a:rPr lang="ru-RU" dirty="0"/>
                        <a:t> если</a:t>
                      </a:r>
                      <a:r>
                        <a:rPr lang="ru-RU" baseline="0" dirty="0"/>
                        <a:t> не присвоено значение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89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8670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операндов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Константы</a:t>
            </a:r>
          </a:p>
          <a:p>
            <a:endParaRPr lang="ru-RU" dirty="0"/>
          </a:p>
          <a:p>
            <a:r>
              <a:rPr lang="ru-RU" dirty="0"/>
              <a:t>Идентификаторы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Любые выражения, заключенные в скобки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357165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Доступ к элементу массива</a:t>
            </a:r>
            <a:r>
              <a:rPr lang="en-US" dirty="0"/>
              <a:t> A[k]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2630332"/>
              </p:ext>
            </p:extLst>
          </p:nvPr>
        </p:nvGraphicFramePr>
        <p:xfrm>
          <a:off x="630841" y="2110582"/>
          <a:ext cx="109728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5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Требования к виду и типам операндов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Выражение </a:t>
                      </a:r>
                      <a:r>
                        <a:rPr lang="en-US" dirty="0"/>
                        <a:t>A </a:t>
                      </a:r>
                      <a:r>
                        <a:rPr lang="ru-RU" dirty="0"/>
                        <a:t>имеет тип </a:t>
                      </a:r>
                      <a:r>
                        <a:rPr lang="en-US" dirty="0"/>
                        <a:t>T*, </a:t>
                      </a:r>
                      <a:r>
                        <a:rPr lang="ru-RU" dirty="0"/>
                        <a:t>выражение </a:t>
                      </a:r>
                      <a:r>
                        <a:rPr lang="en-US" dirty="0"/>
                        <a:t>k </a:t>
                      </a:r>
                      <a:r>
                        <a:rPr lang="ru-RU" dirty="0"/>
                        <a:t>имеет целочисленный</a:t>
                      </a:r>
                      <a:r>
                        <a:rPr lang="ru-RU" baseline="0" dirty="0"/>
                        <a:t> тип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определения типа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Тип 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вычисления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</a:t>
                      </a:r>
                      <a:r>
                        <a:rPr lang="ru-RU" baseline="0" dirty="0"/>
                        <a:t>начение, начиная с адреса </a:t>
                      </a:r>
                      <a:r>
                        <a:rPr lang="en-US" dirty="0"/>
                        <a:t>A + k*</a:t>
                      </a:r>
                      <a:r>
                        <a:rPr lang="ru-RU" dirty="0"/>
                        <a:t>размер</a:t>
                      </a:r>
                      <a:r>
                        <a:rPr lang="en-US" dirty="0"/>
                        <a:t>(T)</a:t>
                      </a:r>
                      <a:endParaRPr lang="ru-RU" dirty="0"/>
                    </a:p>
                    <a:p>
                      <a:r>
                        <a:rPr lang="ru-RU" dirty="0"/>
                        <a:t>Очередность вычисления А и к не определена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Побочные эффекты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Условия </a:t>
                      </a:r>
                      <a:r>
                        <a:rPr lang="en-US" baseline="0" dirty="0"/>
                        <a:t>well 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Память по адресам </a:t>
                      </a:r>
                      <a:r>
                        <a:rPr lang="en-US" dirty="0"/>
                        <a:t>[A + </a:t>
                      </a:r>
                      <a:r>
                        <a:rPr lang="ru-RU" dirty="0"/>
                        <a:t>размер</a:t>
                      </a:r>
                      <a:r>
                        <a:rPr lang="en-US" dirty="0"/>
                        <a:t>(T)*k, A + </a:t>
                      </a:r>
                      <a:r>
                        <a:rPr lang="ru-RU" dirty="0"/>
                        <a:t>размер</a:t>
                      </a:r>
                      <a:r>
                        <a:rPr lang="en-US" dirty="0"/>
                        <a:t>(T)*(k+1) - 1</a:t>
                      </a:r>
                      <a:r>
                        <a:rPr lang="en-US" baseline="0" dirty="0"/>
                        <a:t> ]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доступна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и</a:t>
                      </a:r>
                      <a:r>
                        <a:rPr lang="ru-RU" baseline="0" dirty="0"/>
                        <a:t> ей присвоено значение</a:t>
                      </a:r>
                      <a:r>
                        <a:rPr lang="en-US" dirty="0"/>
                        <a:t>,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адрес А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кратен размер(Т)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Условия </a:t>
                      </a:r>
                      <a:r>
                        <a:rPr lang="en-US" baseline="0" dirty="0"/>
                        <a:t>implementation specific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Условия </a:t>
                      </a:r>
                      <a:r>
                        <a:rPr lang="en-US" baseline="0" dirty="0"/>
                        <a:t>undefined behavior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Нарушены условия </a:t>
                      </a:r>
                      <a:r>
                        <a:rPr lang="en-US" dirty="0"/>
                        <a:t>well defined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90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742765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Вызов функции </a:t>
            </a:r>
            <a:r>
              <a:rPr lang="en-US" dirty="0"/>
              <a:t>f(…)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4681584"/>
              </p:ext>
            </p:extLst>
          </p:nvPr>
        </p:nvGraphicFramePr>
        <p:xfrm>
          <a:off x="609600" y="1196752"/>
          <a:ext cx="10972800" cy="541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8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4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Требования к виду и типам операндов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Тип</a:t>
                      </a:r>
                      <a:r>
                        <a:rPr lang="ru-RU" baseline="0" dirty="0"/>
                        <a:t> выражения </a:t>
                      </a:r>
                      <a:r>
                        <a:rPr lang="en-US" baseline="0" dirty="0"/>
                        <a:t>f </a:t>
                      </a:r>
                      <a:r>
                        <a:rPr lang="ru-RU" baseline="0" dirty="0"/>
                        <a:t>– функция или указатель на функцию, типы фактических параметров соответствуют формальным параметрам в описании </a:t>
                      </a:r>
                      <a:r>
                        <a:rPr lang="en-US" baseline="0" dirty="0"/>
                        <a:t>f; </a:t>
                      </a:r>
                      <a:r>
                        <a:rPr lang="ru-RU" baseline="0" dirty="0"/>
                        <a:t>см. лекцию 5 про функции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определения типа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 </a:t>
                      </a:r>
                      <a:r>
                        <a:rPr lang="en-US" dirty="0"/>
                        <a:t>f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вычисления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Вычисление значений</a:t>
                      </a:r>
                      <a:r>
                        <a:rPr lang="ru-RU" baseline="0" dirty="0"/>
                        <a:t> фактических параметров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Вычисление выражения </a:t>
                      </a:r>
                      <a:r>
                        <a:rPr lang="en-US" dirty="0"/>
                        <a:t>f</a:t>
                      </a:r>
                      <a:endParaRPr lang="ru-RU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Исполнение тела </a:t>
                      </a:r>
                      <a:r>
                        <a:rPr lang="en-US" dirty="0"/>
                        <a:t>f</a:t>
                      </a:r>
                      <a:endParaRPr lang="ru-RU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Очередность вычисления фактических параметров</a:t>
                      </a:r>
                      <a:r>
                        <a:rPr lang="ru-RU" baseline="0" dirty="0"/>
                        <a:t> и выражения </a:t>
                      </a:r>
                      <a:r>
                        <a:rPr lang="en-US" baseline="0" dirty="0"/>
                        <a:t>f </a:t>
                      </a:r>
                      <a:r>
                        <a:rPr lang="ru-RU" baseline="0" dirty="0"/>
                        <a:t>не определена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Побочные эффекты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Создание «стекового кадра» на время работы тела </a:t>
                      </a:r>
                      <a:r>
                        <a:rPr lang="en-US" dirty="0"/>
                        <a:t>f</a:t>
                      </a:r>
                      <a:r>
                        <a:rPr lang="ru-RU" dirty="0"/>
                        <a:t> для</a:t>
                      </a:r>
                      <a:r>
                        <a:rPr lang="ru-RU" baseline="0" dirty="0"/>
                        <a:t> хранения локальных переменных из тела </a:t>
                      </a:r>
                      <a:r>
                        <a:rPr lang="en-US" baseline="0" dirty="0"/>
                        <a:t>f</a:t>
                      </a:r>
                      <a:r>
                        <a:rPr lang="ru-RU" baseline="0" dirty="0"/>
                        <a:t>, результата </a:t>
                      </a:r>
                      <a:r>
                        <a:rPr lang="en-US" baseline="0" dirty="0"/>
                        <a:t>f</a:t>
                      </a:r>
                      <a:r>
                        <a:rPr lang="ru-RU" baseline="0" dirty="0"/>
                        <a:t> и адреса возврата из </a:t>
                      </a:r>
                      <a:r>
                        <a:rPr lang="en-US" baseline="0" dirty="0"/>
                        <a:t>f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Условия </a:t>
                      </a:r>
                      <a:r>
                        <a:rPr lang="en-US" baseline="0" dirty="0"/>
                        <a:t>well 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Достаточно</a:t>
                      </a:r>
                      <a:r>
                        <a:rPr lang="ru-RU" baseline="0" dirty="0"/>
                        <a:t> памяти для создания стекового кадра; одинаковый формат стекового кадра у вызывающего и у вызываемого; память адресу </a:t>
                      </a:r>
                      <a:r>
                        <a:rPr lang="en-US" baseline="0" dirty="0"/>
                        <a:t>f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Условия </a:t>
                      </a:r>
                      <a:r>
                        <a:rPr lang="en-US" baseline="0" dirty="0"/>
                        <a:t>implementation specific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aseline="0" dirty="0"/>
                        <a:t>Нет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Условия </a:t>
                      </a:r>
                      <a:r>
                        <a:rPr lang="en-US" baseline="0" dirty="0"/>
                        <a:t>undefined behavior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aseline="0" dirty="0"/>
                        <a:t>Нарушено </a:t>
                      </a:r>
                      <a:r>
                        <a:rPr lang="en-US" baseline="0" dirty="0"/>
                        <a:t>well defined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91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682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Доступ к элементу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/>
              <a:t>union </a:t>
            </a:r>
            <a:r>
              <a:rPr lang="en-US" dirty="0" err="1"/>
              <a:t>s.x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6154809"/>
              </p:ext>
            </p:extLst>
          </p:nvPr>
        </p:nvGraphicFramePr>
        <p:xfrm>
          <a:off x="609600" y="2348880"/>
          <a:ext cx="10972800" cy="3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5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43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Требования к виду и типам операндов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Пусть Т -- тип</a:t>
                      </a:r>
                      <a:r>
                        <a:rPr lang="ru-RU" baseline="0" dirty="0"/>
                        <a:t> выражения </a:t>
                      </a:r>
                      <a:r>
                        <a:rPr lang="en-US" dirty="0"/>
                        <a:t>s</a:t>
                      </a:r>
                      <a:r>
                        <a:rPr lang="ru-RU" dirty="0"/>
                        <a:t>. Т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– </a:t>
                      </a:r>
                      <a:r>
                        <a:rPr lang="en-US" dirty="0" err="1"/>
                        <a:t>struct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или </a:t>
                      </a:r>
                      <a:r>
                        <a:rPr lang="en-US" dirty="0"/>
                        <a:t>union, x – </a:t>
                      </a:r>
                      <a:r>
                        <a:rPr lang="ru-RU" dirty="0"/>
                        <a:t>имя</a:t>
                      </a:r>
                      <a:r>
                        <a:rPr lang="ru-RU" baseline="0" dirty="0"/>
                        <a:t> элемента в Т; см. лекцию 7 про структуры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определения типа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Тип элемента с именем</a:t>
                      </a:r>
                      <a:r>
                        <a:rPr lang="en-US" baseline="0" dirty="0"/>
                        <a:t> x </a:t>
                      </a:r>
                      <a:r>
                        <a:rPr lang="ru-RU" baseline="0" dirty="0"/>
                        <a:t>в Т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вычисления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 элемента с именем х в значении выражения </a:t>
                      </a:r>
                      <a:r>
                        <a:rPr lang="en-US" dirty="0"/>
                        <a:t>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Побочные эффекты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Условия </a:t>
                      </a:r>
                      <a:r>
                        <a:rPr lang="en-US" baseline="0" dirty="0"/>
                        <a:t>well 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Элементу с именем х в значении выражения </a:t>
                      </a:r>
                      <a:r>
                        <a:rPr lang="en-US" dirty="0"/>
                        <a:t>s</a:t>
                      </a:r>
                      <a:r>
                        <a:rPr lang="ru-RU" dirty="0"/>
                        <a:t> присвоено 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Условия </a:t>
                      </a:r>
                      <a:r>
                        <a:rPr lang="en-US" baseline="0" dirty="0"/>
                        <a:t>implementation specific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aseline="0" dirty="0"/>
                        <a:t>Нет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Условия </a:t>
                      </a:r>
                      <a:r>
                        <a:rPr lang="en-US" baseline="0" dirty="0"/>
                        <a:t>undefined behavior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aseline="0" dirty="0"/>
                        <a:t>Нарушено </a:t>
                      </a:r>
                      <a:r>
                        <a:rPr lang="en-US" baseline="0" dirty="0"/>
                        <a:t>well defined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92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41637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Доступ к элементу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/>
              <a:t>union s-&gt;x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7994135"/>
              </p:ext>
            </p:extLst>
          </p:nvPr>
        </p:nvGraphicFramePr>
        <p:xfrm>
          <a:off x="609600" y="2132856"/>
          <a:ext cx="10972800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5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Требования к виду и типам операндов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Пусть Т</a:t>
                      </a:r>
                      <a:r>
                        <a:rPr lang="en-US" dirty="0"/>
                        <a:t>*</a:t>
                      </a:r>
                      <a:r>
                        <a:rPr lang="ru-RU" dirty="0"/>
                        <a:t> -- тип</a:t>
                      </a:r>
                      <a:r>
                        <a:rPr lang="ru-RU" baseline="0" dirty="0"/>
                        <a:t> выражения </a:t>
                      </a:r>
                      <a:r>
                        <a:rPr lang="en-US" dirty="0"/>
                        <a:t>s</a:t>
                      </a:r>
                      <a:r>
                        <a:rPr lang="ru-RU" dirty="0"/>
                        <a:t>. Т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– </a:t>
                      </a:r>
                      <a:r>
                        <a:rPr lang="en-US" dirty="0" err="1"/>
                        <a:t>struct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или </a:t>
                      </a:r>
                      <a:r>
                        <a:rPr lang="en-US" dirty="0"/>
                        <a:t>union, x – </a:t>
                      </a:r>
                      <a:r>
                        <a:rPr lang="ru-RU" dirty="0"/>
                        <a:t>имя</a:t>
                      </a:r>
                      <a:r>
                        <a:rPr lang="ru-RU" baseline="0" dirty="0"/>
                        <a:t> элемента в Т; см. лекцию 7 про структуры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определения типа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Тип элемента с именем</a:t>
                      </a:r>
                      <a:r>
                        <a:rPr lang="en-US" baseline="0" dirty="0"/>
                        <a:t> x </a:t>
                      </a:r>
                      <a:r>
                        <a:rPr lang="ru-RU" baseline="0" dirty="0"/>
                        <a:t>в Т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вычисления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 элемента с именем х в значении,</a:t>
                      </a:r>
                      <a:r>
                        <a:rPr lang="ru-RU" baseline="0" dirty="0"/>
                        <a:t> хранящемся под адресу, равному значению</a:t>
                      </a:r>
                      <a:r>
                        <a:rPr lang="ru-RU" dirty="0"/>
                        <a:t> выражения </a:t>
                      </a:r>
                      <a:r>
                        <a:rPr lang="en-US" dirty="0"/>
                        <a:t>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Побочные эффекты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Условия </a:t>
                      </a:r>
                      <a:r>
                        <a:rPr lang="en-US" baseline="0" dirty="0"/>
                        <a:t>well 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Элементу с именем х в значении, хранящемся по адресу,</a:t>
                      </a:r>
                      <a:r>
                        <a:rPr lang="ru-RU" baseline="0" dirty="0"/>
                        <a:t> равному</a:t>
                      </a:r>
                      <a:r>
                        <a:rPr lang="ru-RU" dirty="0"/>
                        <a:t> значению выражения </a:t>
                      </a:r>
                      <a:r>
                        <a:rPr lang="en-US" dirty="0"/>
                        <a:t>s</a:t>
                      </a:r>
                      <a:r>
                        <a:rPr lang="ru-RU" dirty="0"/>
                        <a:t>,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присвоено 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Условия </a:t>
                      </a:r>
                      <a:r>
                        <a:rPr lang="en-US" baseline="0" dirty="0"/>
                        <a:t>implementation specific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aseline="0" dirty="0"/>
                        <a:t>Нет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Условия </a:t>
                      </a:r>
                      <a:r>
                        <a:rPr lang="en-US" baseline="0" dirty="0"/>
                        <a:t>undefined behavior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aseline="0" dirty="0"/>
                        <a:t>Нарушено </a:t>
                      </a:r>
                      <a:r>
                        <a:rPr lang="en-US" baseline="0" dirty="0"/>
                        <a:t>well defined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93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353073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Постфиксный инкремент/декремент </a:t>
            </a:r>
            <a:r>
              <a:rPr lang="en-US" dirty="0"/>
              <a:t>k++, k--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Требования времени компиляции</a:t>
            </a:r>
            <a:endParaRPr lang="en-US" dirty="0"/>
          </a:p>
          <a:p>
            <a:pPr lvl="1"/>
            <a:r>
              <a:rPr lang="en-US" dirty="0"/>
              <a:t>k </a:t>
            </a:r>
            <a:r>
              <a:rPr lang="ru-RU" dirty="0"/>
              <a:t>имеет целочисленный тип</a:t>
            </a:r>
          </a:p>
          <a:p>
            <a:pPr lvl="1"/>
            <a:r>
              <a:rPr lang="en-US" dirty="0"/>
              <a:t>k </a:t>
            </a:r>
            <a:r>
              <a:rPr lang="ru-RU" dirty="0"/>
              <a:t>является</a:t>
            </a:r>
            <a:r>
              <a:rPr lang="en-US" dirty="0"/>
              <a:t> l-value</a:t>
            </a:r>
            <a:endParaRPr lang="ru-RU" dirty="0"/>
          </a:p>
          <a:p>
            <a:r>
              <a:rPr lang="ru-RU" dirty="0"/>
              <a:t>Выражения </a:t>
            </a:r>
            <a:r>
              <a:rPr lang="en-US" dirty="0"/>
              <a:t>k++</a:t>
            </a:r>
            <a:r>
              <a:rPr lang="ru-RU" dirty="0"/>
              <a:t> и</a:t>
            </a:r>
            <a:r>
              <a:rPr lang="en-US" dirty="0"/>
              <a:t> k-- </a:t>
            </a:r>
            <a:r>
              <a:rPr lang="ru-RU" dirty="0"/>
              <a:t>имеют тот же тип, что </a:t>
            </a:r>
            <a:r>
              <a:rPr lang="en-US" dirty="0"/>
              <a:t>k</a:t>
            </a:r>
          </a:p>
          <a:p>
            <a:r>
              <a:rPr lang="ru-RU" dirty="0"/>
              <a:t>Значение </a:t>
            </a:r>
            <a:r>
              <a:rPr lang="en-US" dirty="0"/>
              <a:t>k++</a:t>
            </a:r>
            <a:r>
              <a:rPr lang="ru-RU" dirty="0"/>
              <a:t> =</a:t>
            </a:r>
            <a:r>
              <a:rPr lang="en-US" dirty="0"/>
              <a:t> </a:t>
            </a:r>
            <a:r>
              <a:rPr lang="ru-RU" dirty="0"/>
              <a:t>значение </a:t>
            </a:r>
            <a:r>
              <a:rPr lang="en-US" dirty="0"/>
              <a:t>k-- </a:t>
            </a:r>
            <a:r>
              <a:rPr lang="ru-RU" dirty="0"/>
              <a:t>= </a:t>
            </a:r>
            <a:r>
              <a:rPr lang="en-US" dirty="0"/>
              <a:t>k</a:t>
            </a:r>
          </a:p>
          <a:p>
            <a:r>
              <a:rPr lang="ru-RU" dirty="0"/>
              <a:t>Побочный эффект – </a:t>
            </a:r>
            <a:r>
              <a:rPr lang="en-US" dirty="0"/>
              <a:t>k = k + 1 </a:t>
            </a:r>
            <a:r>
              <a:rPr lang="ru-RU" dirty="0"/>
              <a:t>или </a:t>
            </a:r>
            <a:r>
              <a:rPr lang="en-US" dirty="0"/>
              <a:t>k = k - 1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9710641"/>
              </p:ext>
            </p:extLst>
          </p:nvPr>
        </p:nvGraphicFramePr>
        <p:xfrm>
          <a:off x="551384" y="1772816"/>
          <a:ext cx="10972800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5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Требования к виду и типам операндов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Тип выражения</a:t>
                      </a:r>
                      <a:r>
                        <a:rPr lang="ru-RU" baseline="0" dirty="0"/>
                        <a:t> </a:t>
                      </a:r>
                      <a:r>
                        <a:rPr lang="en-US" dirty="0"/>
                        <a:t>k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целый, указатель или вещественное, является </a:t>
                      </a:r>
                      <a:r>
                        <a:rPr lang="en-US" baseline="0" dirty="0"/>
                        <a:t>l-value – </a:t>
                      </a:r>
                      <a:r>
                        <a:rPr lang="ru-RU" baseline="0" dirty="0"/>
                        <a:t>см. эту лекцию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определения типа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Тип</a:t>
                      </a:r>
                      <a:r>
                        <a:rPr lang="ru-RU" baseline="0" dirty="0"/>
                        <a:t> выражения </a:t>
                      </a:r>
                      <a:r>
                        <a:rPr lang="en-US" baseline="0" dirty="0"/>
                        <a:t>k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вычисления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k++, k-- ---&gt; k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Побочные эффекты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k++</a:t>
                      </a:r>
                      <a:r>
                        <a:rPr lang="en-US" baseline="0" dirty="0"/>
                        <a:t> ---&gt; k = k + 1, k-- ---&gt; k = k - 1 </a:t>
                      </a:r>
                      <a:r>
                        <a:rPr lang="ru-RU" baseline="0" dirty="0"/>
                        <a:t>в некоторый момент после вычисления значения и ближайшей точкой следования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Условия </a:t>
                      </a:r>
                      <a:r>
                        <a:rPr lang="en-US" baseline="0" dirty="0"/>
                        <a:t>well 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Память, хранящая</a:t>
                      </a:r>
                      <a:r>
                        <a:rPr lang="ru-RU" baseline="0" dirty="0"/>
                        <a:t> значение выражения </a:t>
                      </a:r>
                      <a:r>
                        <a:rPr lang="en-US" baseline="0" dirty="0"/>
                        <a:t>k</a:t>
                      </a:r>
                      <a:r>
                        <a:rPr lang="ru-RU" baseline="0" dirty="0"/>
                        <a:t>, доступна для чтения и записи и присвоено значение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Условия </a:t>
                      </a:r>
                      <a:r>
                        <a:rPr lang="en-US" baseline="0" dirty="0"/>
                        <a:t>implementation specific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Условия </a:t>
                      </a:r>
                      <a:r>
                        <a:rPr lang="en-US" baseline="0" dirty="0"/>
                        <a:t>undefined behavior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Нарушено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well defined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94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411962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Префиксный инкремент/декремент </a:t>
            </a:r>
            <a:r>
              <a:rPr lang="en-US" dirty="0"/>
              <a:t>++k, --k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Требования времени компиляции</a:t>
            </a:r>
            <a:endParaRPr lang="en-US" dirty="0"/>
          </a:p>
          <a:p>
            <a:pPr lvl="1"/>
            <a:r>
              <a:rPr lang="en-US" dirty="0"/>
              <a:t>k </a:t>
            </a:r>
            <a:r>
              <a:rPr lang="ru-RU" dirty="0"/>
              <a:t>имеет целочисленный тип</a:t>
            </a:r>
          </a:p>
          <a:p>
            <a:pPr lvl="1"/>
            <a:r>
              <a:rPr lang="en-US" dirty="0"/>
              <a:t>k </a:t>
            </a:r>
            <a:r>
              <a:rPr lang="ru-RU" dirty="0"/>
              <a:t>является</a:t>
            </a:r>
            <a:r>
              <a:rPr lang="en-US" dirty="0"/>
              <a:t> l-value</a:t>
            </a:r>
            <a:endParaRPr lang="ru-RU" dirty="0"/>
          </a:p>
          <a:p>
            <a:r>
              <a:rPr lang="ru-RU" dirty="0"/>
              <a:t>Выражения </a:t>
            </a:r>
            <a:r>
              <a:rPr lang="en-US" dirty="0"/>
              <a:t>++k</a:t>
            </a:r>
            <a:r>
              <a:rPr lang="ru-RU" dirty="0"/>
              <a:t> и</a:t>
            </a:r>
            <a:r>
              <a:rPr lang="en-US" dirty="0"/>
              <a:t> --k </a:t>
            </a:r>
            <a:r>
              <a:rPr lang="ru-RU" dirty="0"/>
              <a:t>имеют тот же тип, что </a:t>
            </a:r>
            <a:r>
              <a:rPr lang="en-US" dirty="0"/>
              <a:t>k</a:t>
            </a:r>
          </a:p>
          <a:p>
            <a:r>
              <a:rPr lang="ru-RU" dirty="0"/>
              <a:t>Значение </a:t>
            </a:r>
            <a:r>
              <a:rPr lang="en-US" dirty="0"/>
              <a:t>++k</a:t>
            </a:r>
            <a:r>
              <a:rPr lang="ru-RU" dirty="0"/>
              <a:t> = </a:t>
            </a:r>
            <a:r>
              <a:rPr lang="en-US" dirty="0"/>
              <a:t>k + 1</a:t>
            </a:r>
            <a:r>
              <a:rPr lang="ru-RU" dirty="0"/>
              <a:t>, значение </a:t>
            </a:r>
            <a:r>
              <a:rPr lang="en-US" dirty="0"/>
              <a:t>k-- </a:t>
            </a:r>
            <a:r>
              <a:rPr lang="ru-RU" dirty="0"/>
              <a:t>= </a:t>
            </a:r>
            <a:r>
              <a:rPr lang="en-US" dirty="0"/>
              <a:t>k - 1</a:t>
            </a:r>
          </a:p>
          <a:p>
            <a:r>
              <a:rPr lang="ru-RU" dirty="0"/>
              <a:t>Побочный эффект – </a:t>
            </a:r>
            <a:r>
              <a:rPr lang="en-US" dirty="0"/>
              <a:t>k = k + 1 </a:t>
            </a:r>
            <a:r>
              <a:rPr lang="ru-RU" dirty="0"/>
              <a:t>или </a:t>
            </a:r>
            <a:r>
              <a:rPr lang="en-US" dirty="0"/>
              <a:t>k = k - 1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9812438"/>
              </p:ext>
            </p:extLst>
          </p:nvPr>
        </p:nvGraphicFramePr>
        <p:xfrm>
          <a:off x="609600" y="1600200"/>
          <a:ext cx="10972800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5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Требования к виду и типам операндов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Тип выражения </a:t>
                      </a:r>
                      <a:r>
                        <a:rPr lang="en-US" dirty="0"/>
                        <a:t>k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целый, указатель или вещественное, является </a:t>
                      </a:r>
                      <a:r>
                        <a:rPr lang="en-US" baseline="0" dirty="0"/>
                        <a:t>l-value – </a:t>
                      </a:r>
                      <a:r>
                        <a:rPr lang="ru-RU" baseline="0" dirty="0"/>
                        <a:t>см. эту лекцию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определения типа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Тип</a:t>
                      </a:r>
                      <a:r>
                        <a:rPr lang="ru-RU" baseline="0" dirty="0"/>
                        <a:t> выражения </a:t>
                      </a:r>
                      <a:r>
                        <a:rPr lang="en-US" baseline="0" dirty="0"/>
                        <a:t>k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вычисления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++k --&gt; k + 1, --k --&gt; k – 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Побочные эффекты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++k </a:t>
                      </a:r>
                      <a:r>
                        <a:rPr lang="en-US" baseline="0" dirty="0"/>
                        <a:t>--&gt; k = k + 1, --k --&gt; k = k - 1 </a:t>
                      </a:r>
                      <a:r>
                        <a:rPr lang="ru-RU" baseline="0" dirty="0"/>
                        <a:t>к моменту вычисления значения выражения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Условия </a:t>
                      </a:r>
                      <a:r>
                        <a:rPr lang="en-US" baseline="0" dirty="0"/>
                        <a:t>well 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Память, хранящая</a:t>
                      </a:r>
                      <a:r>
                        <a:rPr lang="ru-RU" baseline="0" dirty="0"/>
                        <a:t> значение выражения </a:t>
                      </a:r>
                      <a:r>
                        <a:rPr lang="en-US" baseline="0" dirty="0"/>
                        <a:t>k</a:t>
                      </a:r>
                      <a:r>
                        <a:rPr lang="ru-RU" baseline="0" dirty="0"/>
                        <a:t>, доступна для чтения и записи и присвоено значение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Условия </a:t>
                      </a:r>
                      <a:r>
                        <a:rPr lang="en-US" baseline="0" dirty="0"/>
                        <a:t>implementation specific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Условия </a:t>
                      </a:r>
                      <a:r>
                        <a:rPr lang="en-US" baseline="0" dirty="0"/>
                        <a:t>undefined behavior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Нарушено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well defined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95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048973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ctr"/>
            <a:r>
              <a:rPr lang="ru-RU" dirty="0"/>
              <a:t>Размер</a:t>
            </a:r>
            <a:r>
              <a:rPr lang="en-US" dirty="0"/>
              <a:t> </a:t>
            </a:r>
            <a:r>
              <a:rPr lang="ru-RU" dirty="0"/>
              <a:t>значения или типа </a:t>
            </a:r>
            <a:r>
              <a:rPr lang="en-US" dirty="0" err="1"/>
              <a:t>sizeof</a:t>
            </a:r>
            <a:r>
              <a:rPr lang="en-US" dirty="0"/>
              <a:t> x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3447847"/>
              </p:ext>
            </p:extLst>
          </p:nvPr>
        </p:nvGraphicFramePr>
        <p:xfrm>
          <a:off x="609600" y="1700808"/>
          <a:ext cx="10972800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5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Требования к виду и типам операндов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-- выражение или конструкция вида ( </a:t>
                      </a:r>
                      <a:r>
                        <a:rPr lang="ru-RU" i="1" baseline="0" dirty="0"/>
                        <a:t>абстрактный-объявитель</a:t>
                      </a:r>
                      <a:r>
                        <a:rPr lang="ru-RU" baseline="0" dirty="0"/>
                        <a:t> 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определения типа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size_t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из </a:t>
                      </a:r>
                      <a:r>
                        <a:rPr lang="en-US" baseline="0" dirty="0" err="1"/>
                        <a:t>stddef.h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вычисления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</a:t>
                      </a:r>
                      <a:r>
                        <a:rPr lang="ru-RU" baseline="0" dirty="0"/>
                        <a:t> время компиляции; размер памяти в байтах, занимаемый значениями типа, который имеет выражение х или абстрактный объявитель; 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* x = </a:t>
                      </a:r>
                      <a:r>
                        <a:rPr lang="en-US" dirty="0" err="1"/>
                        <a:t>malloc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sizeof</a:t>
                      </a:r>
                      <a:r>
                        <a:rPr lang="en-US" dirty="0"/>
                        <a:t>(*x)); // OK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Побочные эффекты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Условия </a:t>
                      </a:r>
                      <a:r>
                        <a:rPr lang="en-US" baseline="0" dirty="0"/>
                        <a:t>well 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Условия </a:t>
                      </a:r>
                      <a:r>
                        <a:rPr lang="en-US" baseline="0" dirty="0"/>
                        <a:t>implementation specific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Всегда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Условия </a:t>
                      </a:r>
                      <a:r>
                        <a:rPr lang="en-US" baseline="0" dirty="0"/>
                        <a:t>undefined behavior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96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087215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ctr"/>
            <a:r>
              <a:rPr lang="ru-RU" dirty="0"/>
              <a:t>Побитовое НЕ </a:t>
            </a:r>
            <a:r>
              <a:rPr lang="en-US" dirty="0"/>
              <a:t>~x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5741676"/>
              </p:ext>
            </p:extLst>
          </p:nvPr>
        </p:nvGraphicFramePr>
        <p:xfrm>
          <a:off x="603844" y="2245202"/>
          <a:ext cx="109728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5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Требования к виду и типам операндов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</a:t>
                      </a:r>
                      <a:r>
                        <a:rPr lang="ru-RU" baseline="0" dirty="0"/>
                        <a:t>ыражение х имеет целочисленный тип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определения типа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Тип выражения</a:t>
                      </a:r>
                      <a:r>
                        <a:rPr lang="ru-RU" baseline="0" dirty="0"/>
                        <a:t> 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вычисления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  <a:r>
                        <a:rPr lang="en-US" dirty="0"/>
                        <a:t> --&gt; 0, 0 --&gt; 1 </a:t>
                      </a:r>
                      <a:r>
                        <a:rPr lang="ru-RU" dirty="0"/>
                        <a:t>для</a:t>
                      </a:r>
                      <a:r>
                        <a:rPr lang="ru-RU" baseline="0" dirty="0"/>
                        <a:t> всех битов в значении выражения х, включая незначащие нули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Побочные эффекты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Условия </a:t>
                      </a:r>
                      <a:r>
                        <a:rPr lang="en-US" baseline="0" dirty="0"/>
                        <a:t>well 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Всегда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Условия </a:t>
                      </a:r>
                      <a:r>
                        <a:rPr lang="en-US" baseline="0" dirty="0"/>
                        <a:t>implementation specific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Условия </a:t>
                      </a:r>
                      <a:r>
                        <a:rPr lang="en-US" baseline="0" dirty="0"/>
                        <a:t>undefined behavior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97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726419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ctr"/>
            <a:r>
              <a:rPr lang="ru-RU" dirty="0"/>
              <a:t>Логическое НЕ !</a:t>
            </a:r>
            <a:r>
              <a:rPr lang="en-US" dirty="0"/>
              <a:t>x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4460374"/>
              </p:ext>
            </p:extLst>
          </p:nvPr>
        </p:nvGraphicFramePr>
        <p:xfrm>
          <a:off x="587540" y="2276872"/>
          <a:ext cx="109728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5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Требования к виду и типам операндов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Выражение х имеет целочисленный тип или указательный тип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определения типа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вычисления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= </a:t>
                      </a:r>
                      <a:r>
                        <a:rPr lang="ru-RU" dirty="0"/>
                        <a:t>0 --</a:t>
                      </a:r>
                      <a:r>
                        <a:rPr lang="en-US" dirty="0"/>
                        <a:t>&gt; 1, x != 0 --&gt; 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Побочные эффекты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Условия </a:t>
                      </a:r>
                      <a:r>
                        <a:rPr lang="en-US" baseline="0" dirty="0"/>
                        <a:t>well 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Всегда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Условия </a:t>
                      </a:r>
                      <a:r>
                        <a:rPr lang="en-US" baseline="0" dirty="0"/>
                        <a:t>implementation specific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Условия </a:t>
                      </a:r>
                      <a:r>
                        <a:rPr lang="en-US" baseline="0" dirty="0"/>
                        <a:t>undefined behavior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98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476297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ctr"/>
            <a:r>
              <a:rPr lang="ru-RU" dirty="0"/>
              <a:t>Смена/сохранение знака числа -х и +х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2180847"/>
              </p:ext>
            </p:extLst>
          </p:nvPr>
        </p:nvGraphicFramePr>
        <p:xfrm>
          <a:off x="609600" y="2276872"/>
          <a:ext cx="109728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5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Требования к виду и типам операндов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Выражение</a:t>
                      </a:r>
                      <a:r>
                        <a:rPr lang="ru-RU" baseline="0" dirty="0"/>
                        <a:t>  х имеет числовой тип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определения типа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Тип выражения 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вычисления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-х --</a:t>
                      </a:r>
                      <a:r>
                        <a:rPr lang="en-US" dirty="0"/>
                        <a:t>&gt; </a:t>
                      </a:r>
                      <a:r>
                        <a:rPr lang="ru-RU" dirty="0"/>
                        <a:t>- значение</a:t>
                      </a:r>
                      <a:r>
                        <a:rPr lang="ru-RU" baseline="0" dirty="0"/>
                        <a:t> выражения х; +х --</a:t>
                      </a:r>
                      <a:r>
                        <a:rPr lang="en-US" baseline="0" dirty="0"/>
                        <a:t>&gt; </a:t>
                      </a:r>
                      <a:r>
                        <a:rPr lang="ru-RU" baseline="0" dirty="0"/>
                        <a:t>значение выражения 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Побочные эффекты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Условия </a:t>
                      </a:r>
                      <a:r>
                        <a:rPr lang="en-US" baseline="0" dirty="0"/>
                        <a:t>well 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Всегда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Условия </a:t>
                      </a:r>
                      <a:r>
                        <a:rPr lang="en-US" baseline="0" dirty="0"/>
                        <a:t>implementation specific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Условия </a:t>
                      </a:r>
                      <a:r>
                        <a:rPr lang="en-US" baseline="0" dirty="0"/>
                        <a:t>undefined behavior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99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841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129983</TotalTime>
  <Words>8685</Words>
  <Application>Microsoft Office PowerPoint</Application>
  <PresentationFormat>Widescreen</PresentationFormat>
  <Paragraphs>1544</Paragraphs>
  <Slides>113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113</vt:i4>
      </vt:variant>
    </vt:vector>
  </HeadingPairs>
  <TitlesOfParts>
    <vt:vector size="117" baseType="lpstr">
      <vt:lpstr>Arial</vt:lpstr>
      <vt:lpstr>Calibri</vt:lpstr>
      <vt:lpstr>Consolas</vt:lpstr>
      <vt:lpstr>Office Theme</vt:lpstr>
      <vt:lpstr>Выражения языка Си</vt:lpstr>
      <vt:lpstr>План лекции</vt:lpstr>
      <vt:lpstr>Выражения языка Си</vt:lpstr>
      <vt:lpstr>Выражения языка Си</vt:lpstr>
      <vt:lpstr>Выражения языка Си</vt:lpstr>
      <vt:lpstr>Выражения языка Си</vt:lpstr>
      <vt:lpstr>Виды операндов</vt:lpstr>
      <vt:lpstr>Виды операндов</vt:lpstr>
      <vt:lpstr>Виды операндов</vt:lpstr>
      <vt:lpstr>Виды операндов</vt:lpstr>
      <vt:lpstr>Характеристики операторов</vt:lpstr>
      <vt:lpstr>Характеристики операторов</vt:lpstr>
      <vt:lpstr>Характеристики операторов</vt:lpstr>
      <vt:lpstr>Характеристики операторов</vt:lpstr>
      <vt:lpstr>Характеристики операторов</vt:lpstr>
      <vt:lpstr>Неявная расстановка скобок</vt:lpstr>
      <vt:lpstr>Неявная расстановка скобок</vt:lpstr>
      <vt:lpstr>Неявная расстановка скобок</vt:lpstr>
      <vt:lpstr>Неявная расстановка скобок</vt:lpstr>
      <vt:lpstr>Влияние приоритетов на расстановку скобок</vt:lpstr>
      <vt:lpstr>Влияние приоритетов на расстановку скобок</vt:lpstr>
      <vt:lpstr>Влияние приоритетов на расстановку скобок</vt:lpstr>
      <vt:lpstr>Влияние приоритетов на расстановку скобок</vt:lpstr>
      <vt:lpstr>Влияние приоритетов на расстановку скобок</vt:lpstr>
      <vt:lpstr>Влияние ассоциативности на расстановку скобок</vt:lpstr>
      <vt:lpstr>Влияние ассоциативности на расстановку скобок</vt:lpstr>
      <vt:lpstr>Влияние ассоциативности на расстановку скобок</vt:lpstr>
      <vt:lpstr>Влияние ассоциативности на расстановку скобок</vt:lpstr>
      <vt:lpstr>Влияние ассоциативности на расстановку скобок</vt:lpstr>
      <vt:lpstr>Влияние ассоциативности на расстановку скобок</vt:lpstr>
      <vt:lpstr>Влияние ассоциативности на расстановку скобок</vt:lpstr>
      <vt:lpstr>Влияние ассоциативности на расстановку скобок</vt:lpstr>
      <vt:lpstr>PowerPoint Presentation</vt:lpstr>
      <vt:lpstr>Что такое l-value?</vt:lpstr>
      <vt:lpstr>Что такое l-value?</vt:lpstr>
      <vt:lpstr>Что такое l-value?</vt:lpstr>
      <vt:lpstr>Что такое l-value?</vt:lpstr>
      <vt:lpstr>Что такое l-value?</vt:lpstr>
      <vt:lpstr>Операторы, возвращающие l-value</vt:lpstr>
      <vt:lpstr>Операторы, возвращающие l-value</vt:lpstr>
      <vt:lpstr>Операторы, возвращающие l-value</vt:lpstr>
      <vt:lpstr>Операторы, возвращающие l-value</vt:lpstr>
      <vt:lpstr>Операторы, возвращающие l-value</vt:lpstr>
      <vt:lpstr>Операторы, возвращающие l-value</vt:lpstr>
      <vt:lpstr>Операторы, возвращающие l-value</vt:lpstr>
      <vt:lpstr>Операторы, возвращающие l-value</vt:lpstr>
      <vt:lpstr>Операторы, требующие l-value</vt:lpstr>
      <vt:lpstr>Примеры с l-value</vt:lpstr>
      <vt:lpstr>Примеры с l-value</vt:lpstr>
      <vt:lpstr>Примеры с l-value</vt:lpstr>
      <vt:lpstr>Примеры с l-value</vt:lpstr>
      <vt:lpstr>Что такое побочный эффект?</vt:lpstr>
      <vt:lpstr>Что такое побочный эффект?</vt:lpstr>
      <vt:lpstr>Что такое побочный эффект?</vt:lpstr>
      <vt:lpstr>Что такое побочный эффект?</vt:lpstr>
      <vt:lpstr>Что такое побочный эффект?</vt:lpstr>
      <vt:lpstr>Что такое точка следования?</vt:lpstr>
      <vt:lpstr>Что такое точка следования?</vt:lpstr>
      <vt:lpstr>Виды точек следования</vt:lpstr>
      <vt:lpstr>Виды точек следования</vt:lpstr>
      <vt:lpstr>Виды точек следования</vt:lpstr>
      <vt:lpstr>Виды точек следования</vt:lpstr>
      <vt:lpstr>Виды точек следования</vt:lpstr>
      <vt:lpstr>Виды точек следования</vt:lpstr>
      <vt:lpstr>Виды точек следования</vt:lpstr>
      <vt:lpstr>Пример 1</vt:lpstr>
      <vt:lpstr>Пример 1</vt:lpstr>
      <vt:lpstr>Пример 1</vt:lpstr>
      <vt:lpstr>Пример 1</vt:lpstr>
      <vt:lpstr>Пример 1</vt:lpstr>
      <vt:lpstr>Пример 2</vt:lpstr>
      <vt:lpstr>Пример 2</vt:lpstr>
      <vt:lpstr>Пример 2</vt:lpstr>
      <vt:lpstr>Пример 2</vt:lpstr>
      <vt:lpstr>Пример 2</vt:lpstr>
      <vt:lpstr>Пример 3</vt:lpstr>
      <vt:lpstr>Пример 3</vt:lpstr>
      <vt:lpstr>Пример 3</vt:lpstr>
      <vt:lpstr>Пример 3</vt:lpstr>
      <vt:lpstr>Пример 3</vt:lpstr>
      <vt:lpstr>Советы по [не]использованию побочных эффектов</vt:lpstr>
      <vt:lpstr>Советы по [не]использованию побочных эффектов</vt:lpstr>
      <vt:lpstr>Советы по [не]использованию побочных эффектов</vt:lpstr>
      <vt:lpstr>Советы по [не]использованию побочных эффектов</vt:lpstr>
      <vt:lpstr>Приоритеты операторов в языке Си</vt:lpstr>
      <vt:lpstr>Приоритеты операторов в языке Си</vt:lpstr>
      <vt:lpstr>Приоритеты операторов в языке Си</vt:lpstr>
      <vt:lpstr>Операторы языка Си</vt:lpstr>
      <vt:lpstr>Первичные выражения</vt:lpstr>
      <vt:lpstr>Доступ к элементу массива A[k]</vt:lpstr>
      <vt:lpstr>Вызов функции f(…)</vt:lpstr>
      <vt:lpstr>Доступ к элементу struct или union s.x</vt:lpstr>
      <vt:lpstr>Доступ к элементу struct или union s-&gt;x</vt:lpstr>
      <vt:lpstr>Постфиксный инкремент/декремент k++, k--</vt:lpstr>
      <vt:lpstr>Префиксный инкремент/декремент ++k, --k</vt:lpstr>
      <vt:lpstr>Размер значения или типа sizeof x</vt:lpstr>
      <vt:lpstr>Побитовое НЕ ~x</vt:lpstr>
      <vt:lpstr>Логическое НЕ !x</vt:lpstr>
      <vt:lpstr>Смена/сохранение знака числа -х и +х</vt:lpstr>
      <vt:lpstr>Взятие адреса &amp;х</vt:lpstr>
      <vt:lpstr>Доступ через указатель *х</vt:lpstr>
      <vt:lpstr>Преобразование типа (T) х</vt:lpstr>
      <vt:lpstr>Умножение, деление, остаток x op y, op = */%</vt:lpstr>
      <vt:lpstr>Сложение, вычитание x op y, op = +-</vt:lpstr>
      <vt:lpstr>Сдвиг x op y, op = &lt;&lt; &gt;&gt;</vt:lpstr>
      <vt:lpstr>Сравнение х ор у, ор = &lt; &gt; &lt;= &gt;=</vt:lpstr>
      <vt:lpstr>Проверка равенства x op y, op = == !=</vt:lpstr>
      <vt:lpstr>Побитовое И, ИсклИЛИ, ИЛИ  x ор y, ор = &amp;^|</vt:lpstr>
      <vt:lpstr>Логические И и ИЛИ х ор у, ор = &amp;&amp; ||</vt:lpstr>
      <vt:lpstr>Условное выражение c ? e1 : e2</vt:lpstr>
      <vt:lpstr>Присваивание x op y, op = = += -= *= …</vt:lpstr>
      <vt:lpstr>Последовательное вычисление x , y</vt:lpstr>
      <vt:lpstr>Заключение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Простые типы данных языка С</dc:title>
  <dc:creator>Petrov, Evgueni S</dc:creator>
  <cp:lastModifiedBy>Evgenii Petrov</cp:lastModifiedBy>
  <cp:revision>450</cp:revision>
  <dcterms:created xsi:type="dcterms:W3CDTF">2012-09-17T07:39:46Z</dcterms:created>
  <dcterms:modified xsi:type="dcterms:W3CDTF">2021-10-13T14:36:59Z</dcterms:modified>
</cp:coreProperties>
</file>