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92" r:id="rId12"/>
    <p:sldId id="293" r:id="rId13"/>
    <p:sldId id="294" r:id="rId14"/>
    <p:sldId id="295" r:id="rId15"/>
    <p:sldId id="296" r:id="rId16"/>
    <p:sldId id="261" r:id="rId17"/>
    <p:sldId id="258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283" r:id="rId35"/>
    <p:sldId id="312" r:id="rId36"/>
    <p:sldId id="313" r:id="rId37"/>
    <p:sldId id="314" r:id="rId38"/>
    <p:sldId id="315" r:id="rId39"/>
    <p:sldId id="269" r:id="rId40"/>
    <p:sldId id="316" r:id="rId41"/>
    <p:sldId id="317" r:id="rId42"/>
    <p:sldId id="318" r:id="rId43"/>
    <p:sldId id="319" r:id="rId44"/>
    <p:sldId id="324" r:id="rId45"/>
    <p:sldId id="268" r:id="rId46"/>
    <p:sldId id="320" r:id="rId47"/>
    <p:sldId id="321" r:id="rId48"/>
    <p:sldId id="322" r:id="rId49"/>
    <p:sldId id="323" r:id="rId50"/>
    <p:sldId id="275" r:id="rId51"/>
    <p:sldId id="340" r:id="rId52"/>
    <p:sldId id="335" r:id="rId53"/>
    <p:sldId id="336" r:id="rId54"/>
    <p:sldId id="337" r:id="rId55"/>
    <p:sldId id="338" r:id="rId56"/>
    <p:sldId id="339" r:id="rId57"/>
    <p:sldId id="328" r:id="rId58"/>
    <p:sldId id="276" r:id="rId59"/>
    <p:sldId id="326" r:id="rId60"/>
    <p:sldId id="327" r:id="rId61"/>
    <p:sldId id="277" r:id="rId62"/>
    <p:sldId id="329" r:id="rId63"/>
    <p:sldId id="330" r:id="rId64"/>
    <p:sldId id="331" r:id="rId65"/>
    <p:sldId id="332" r:id="rId66"/>
    <p:sldId id="325" r:id="rId67"/>
    <p:sldId id="333" r:id="rId68"/>
    <p:sldId id="334" r:id="rId69"/>
    <p:sldId id="341" r:id="rId70"/>
    <p:sldId id="342" r:id="rId71"/>
    <p:sldId id="343" r:id="rId72"/>
    <p:sldId id="344" r:id="rId73"/>
    <p:sldId id="345" r:id="rId74"/>
    <p:sldId id="278" r:id="rId75"/>
    <p:sldId id="270" r:id="rId76"/>
    <p:sldId id="280" r:id="rId77"/>
    <p:sldId id="281" r:id="rId78"/>
    <p:sldId id="282" r:id="rId79"/>
    <p:sldId id="285" r:id="rId80"/>
    <p:sldId id="264" r:id="rId81"/>
    <p:sldId id="265" r:id="rId82"/>
    <p:sldId id="266" r:id="rId83"/>
    <p:sldId id="267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8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FEA-3D72-4A90-A9B2-D2B1EEAECCD8}" type="datetimeFigureOut">
              <a:rPr lang="ru-RU" smtClean="0"/>
              <a:pPr/>
              <a:t>24.08.2021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-scm.com/download/gui/windows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gui/window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Кормен</a:t>
            </a:r>
            <a:r>
              <a:rPr lang="ru-RU" sz="2800" dirty="0">
                <a:solidFill>
                  <a:schemeClr val="bg1"/>
                </a:solidFill>
              </a:rPr>
              <a:t> и ещё три автора «Алгоритмы: построение и анализ», любое издание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440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50974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39197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207786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/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85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  <p:extLst>
      <p:ext uri="{BB962C8B-B14F-4D97-AF65-F5344CB8AC3E}">
        <p14:creationId xmlns:p14="http://schemas.microsoft.com/office/powerpoint/2010/main" val="357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36145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5659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создания программ</a:t>
            </a:r>
            <a:endParaRPr lang="en-US" dirty="0"/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88695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50147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297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/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8910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404245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Выбор языка программирования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5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8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7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Рефакторинг</a:t>
            </a:r>
            <a:endParaRPr lang="ru-RU" sz="3500" dirty="0"/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9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Рефакторинг</a:t>
            </a:r>
            <a:endParaRPr lang="ru-RU" sz="3500" dirty="0"/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49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61856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466410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5330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делает компилятор?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/>
              <a:t>Файлы с объектным кодом называются </a:t>
            </a:r>
            <a:r>
              <a:rPr lang="ru-RU" i="1" dirty="0"/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707104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Сборка – это создание </a:t>
            </a:r>
            <a:r>
              <a:rPr lang="ru-RU" sz="4000" i="1" dirty="0">
                <a:solidFill>
                  <a:schemeClr val="bg1"/>
                </a:solidFill>
              </a:rPr>
              <a:t>библиотеки</a:t>
            </a:r>
            <a:r>
              <a:rPr lang="ru-RU" sz="4000" dirty="0">
                <a:solidFill>
                  <a:schemeClr val="bg1"/>
                </a:solidFill>
              </a:rPr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979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55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853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1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сборка?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/>
              <a:t>Динамическая библиотека</a:t>
            </a:r>
          </a:p>
          <a:p>
            <a:pPr lvl="1"/>
            <a:r>
              <a:rPr lang="ru-RU" sz="3600" dirty="0"/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7518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5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7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6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046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сборки?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/>
              <a:t>Выход</a:t>
            </a:r>
          </a:p>
          <a:p>
            <a:pPr lvl="1"/>
            <a:r>
              <a:rPr lang="ru-RU" dirty="0"/>
              <a:t>файлы с объектным кодом после изменений</a:t>
            </a:r>
          </a:p>
          <a:p>
            <a:pPr lvl="1"/>
            <a:r>
              <a:rPr lang="ru-RU" dirty="0"/>
              <a:t>библиотека или исполняемый файл, построенная из исходного кода после изменений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2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pPr lvl="1"/>
            <a:endParaRPr lang="ru-RU" sz="20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219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Компиляция и сборка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 – компилятор</a:t>
            </a:r>
          </a:p>
          <a:p>
            <a:r>
              <a:rPr lang="ru-RU" sz="2400" dirty="0"/>
              <a:t>Л –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7906454" y="3346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4295119" y="333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20336" y="3339129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20336" y="1988840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20336" y="4665795"/>
            <a:ext cx="17281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1505" y="3342174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15672" y="1988840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 flipH="1">
            <a:off x="4752319" y="2903240"/>
            <a:ext cx="1" cy="435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6"/>
            <a:endCxn id="12" idx="1"/>
          </p:cNvCxnSpPr>
          <p:nvPr/>
        </p:nvCxnSpPr>
        <p:spPr>
          <a:xfrm>
            <a:off x="5209519" y="3796329"/>
            <a:ext cx="631986" cy="30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4"/>
            <a:endCxn id="11" idx="1"/>
          </p:cNvCxnSpPr>
          <p:nvPr/>
        </p:nvCxnSpPr>
        <p:spPr>
          <a:xfrm>
            <a:off x="8363654" y="4260760"/>
            <a:ext cx="756682" cy="8622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3"/>
            <a:endCxn id="6" idx="2"/>
          </p:cNvCxnSpPr>
          <p:nvPr/>
        </p:nvCxnSpPr>
        <p:spPr>
          <a:xfrm>
            <a:off x="7314800" y="3799374"/>
            <a:ext cx="591654" cy="4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0"/>
            <a:endCxn id="6" idx="5"/>
          </p:cNvCxnSpPr>
          <p:nvPr/>
        </p:nvCxnSpPr>
        <p:spPr>
          <a:xfrm flipH="1" flipV="1">
            <a:off x="8686943" y="4126849"/>
            <a:ext cx="1297489" cy="538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6"/>
            <a:endCxn id="9" idx="1"/>
          </p:cNvCxnSpPr>
          <p:nvPr/>
        </p:nvCxnSpPr>
        <p:spPr>
          <a:xfrm flipV="1">
            <a:off x="8820854" y="3796329"/>
            <a:ext cx="299482" cy="72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2"/>
          </p:cNvCxnSpPr>
          <p:nvPr/>
        </p:nvCxnSpPr>
        <p:spPr>
          <a:xfrm flipV="1">
            <a:off x="8686943" y="2903240"/>
            <a:ext cx="1297489" cy="5770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15672" y="4665795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код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0"/>
            <a:endCxn id="8" idx="4"/>
          </p:cNvCxnSpPr>
          <p:nvPr/>
        </p:nvCxnSpPr>
        <p:spPr>
          <a:xfrm flipH="1" flipV="1">
            <a:off x="4752319" y="4253529"/>
            <a:ext cx="1" cy="412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6" idx="0"/>
          </p:cNvCxnSpPr>
          <p:nvPr/>
        </p:nvCxnSpPr>
        <p:spPr>
          <a:xfrm flipH="1">
            <a:off x="8363654" y="2446040"/>
            <a:ext cx="756682" cy="90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755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81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59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05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899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система контроля версий?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3071977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Отладка – это достижение работоспособности программы, устранение грубых ошибок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6625587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30078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092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/>
              <a:t>Трассировка работы программы с помощью отладочной печати</a:t>
            </a:r>
          </a:p>
          <a:p>
            <a:pPr lvl="1"/>
            <a:r>
              <a:rPr lang="ru-RU" dirty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/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722614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272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81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273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и линкер умеют «оптимизировать» программы</a:t>
            </a:r>
          </a:p>
          <a:p>
            <a:pPr lvl="1"/>
            <a:r>
              <a:rPr lang="ru-RU" dirty="0"/>
              <a:t>Сохраняют корректность </a:t>
            </a:r>
          </a:p>
          <a:p>
            <a:pPr lvl="1"/>
            <a:r>
              <a:rPr lang="ru-RU" dirty="0"/>
              <a:t>Могут менять некорректную программу неожиданным образом</a:t>
            </a:r>
          </a:p>
          <a:p>
            <a:pPr lvl="1"/>
            <a:r>
              <a:rPr lang="ru-RU" dirty="0"/>
              <a:t>Могут </a:t>
            </a:r>
            <a:r>
              <a:rPr lang="ru-RU" i="1" dirty="0"/>
              <a:t>ухудшать </a:t>
            </a:r>
            <a:r>
              <a:rPr lang="ru-RU" dirty="0"/>
              <a:t>количественные характеристики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2902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848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378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/>
              <a:t>Юнит</a:t>
            </a:r>
          </a:p>
          <a:p>
            <a:pPr lvl="1"/>
            <a:r>
              <a:rPr lang="ru-RU" dirty="0"/>
              <a:t>Интеграционное</a:t>
            </a:r>
          </a:p>
          <a:p>
            <a:pPr lvl="1"/>
            <a:r>
              <a:rPr lang="ru-RU" dirty="0"/>
              <a:t>Нагрузочное</a:t>
            </a:r>
          </a:p>
          <a:p>
            <a:pPr lvl="1"/>
            <a:r>
              <a:rPr lang="ru-RU" dirty="0"/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230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B36A-C5CC-424D-B095-C6FA40CF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работы с </a:t>
            </a:r>
            <a:r>
              <a:rPr lang="en-US" dirty="0"/>
              <a:t>gitlab.ccfit.nsu.ru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BCA4-01F4-4D60-8CE7-2C2EECED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3D51-D255-4A98-83AC-D8AB68D5FA8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20201</a:t>
            </a:r>
          </a:p>
        </p:txBody>
      </p: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FDA9D164-0E8F-473E-B3E1-4271E3C11156}"/>
              </a:ext>
            </a:extLst>
          </p:cNvPr>
          <p:cNvSpPr/>
          <p:nvPr/>
        </p:nvSpPr>
        <p:spPr>
          <a:xfrm>
            <a:off x="623393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создать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ветку </a:t>
            </a:r>
            <a:r>
              <a:rPr lang="en-US" sz="1800" dirty="0"/>
              <a:t>lab0</a:t>
            </a:r>
          </a:p>
        </p:txBody>
      </p:sp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1F1DD1DA-F6AD-42E5-9BD9-D7753F8549D8}"/>
              </a:ext>
            </a:extLst>
          </p:cNvPr>
          <p:cNvSpPr/>
          <p:nvPr/>
        </p:nvSpPr>
        <p:spPr>
          <a:xfrm>
            <a:off x="2235391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скачать репозиторий</a:t>
            </a:r>
            <a:endParaRPr lang="ru-RU" sz="1800" dirty="0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F94EC95B-D5A2-411D-905E-65EDFC7C1BE8}"/>
              </a:ext>
            </a:extLst>
          </p:cNvPr>
          <p:cNvSpPr/>
          <p:nvPr/>
        </p:nvSpPr>
        <p:spPr>
          <a:xfrm>
            <a:off x="4066390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написать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</a:t>
            </a:r>
          </a:p>
        </p:txBody>
      </p:sp>
      <p:sp>
        <p:nvSpPr>
          <p:cNvPr id="11" name="Google Shape;69;p14">
            <a:extLst>
              <a:ext uri="{FF2B5EF4-FFF2-40B4-BE49-F238E27FC236}">
                <a16:creationId xmlns:a16="http://schemas.microsoft.com/office/drawing/2014/main" id="{BDD1A40A-2607-48AA-AD39-0AF6E4BF7FD8}"/>
              </a:ext>
            </a:extLst>
          </p:cNvPr>
          <p:cNvSpPr/>
          <p:nvPr/>
        </p:nvSpPr>
        <p:spPr>
          <a:xfrm>
            <a:off x="5678388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отправить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 на </a:t>
            </a:r>
            <a:r>
              <a:rPr lang="en-US" sz="1800" dirty="0"/>
              <a:t>GitLab</a:t>
            </a:r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080EA994-2F36-489B-91BF-937805BF5033}"/>
              </a:ext>
            </a:extLst>
          </p:cNvPr>
          <p:cNvSpPr/>
          <p:nvPr/>
        </p:nvSpPr>
        <p:spPr>
          <a:xfrm>
            <a:off x="9469398" y="474561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 замечания от преподавателя</a:t>
            </a:r>
          </a:p>
        </p:txBody>
      </p:sp>
      <p:cxnSp>
        <p:nvCxnSpPr>
          <p:cNvPr id="15" name="Google Shape;73;p14">
            <a:extLst>
              <a:ext uri="{FF2B5EF4-FFF2-40B4-BE49-F238E27FC236}">
                <a16:creationId xmlns:a16="http://schemas.microsoft.com/office/drawing/2014/main" id="{021ABB5F-E310-4054-84E3-DBEEC4A983B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37518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74;p14">
            <a:extLst>
              <a:ext uri="{FF2B5EF4-FFF2-40B4-BE49-F238E27FC236}">
                <a16:creationId xmlns:a16="http://schemas.microsoft.com/office/drawing/2014/main" id="{6ECBDD77-50B2-42CB-963B-94958246282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668517" y="5203433"/>
            <a:ext cx="397873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5;p14">
            <a:extLst>
              <a:ext uri="{FF2B5EF4-FFF2-40B4-BE49-F238E27FC236}">
                <a16:creationId xmlns:a16="http://schemas.microsoft.com/office/drawing/2014/main" id="{EBA18844-7D33-4193-BC5C-7E9CF46F40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280515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76;p14">
            <a:extLst>
              <a:ext uri="{FF2B5EF4-FFF2-40B4-BE49-F238E27FC236}">
                <a16:creationId xmlns:a16="http://schemas.microsoft.com/office/drawing/2014/main" id="{83665FCF-9886-4584-A324-98A81FD41255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>
            <a:off x="7519577" y="2815124"/>
            <a:ext cx="12700" cy="5692248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77;p14">
            <a:extLst>
              <a:ext uri="{FF2B5EF4-FFF2-40B4-BE49-F238E27FC236}">
                <a16:creationId xmlns:a16="http://schemas.microsoft.com/office/drawing/2014/main" id="{AA869FBC-6079-454A-8795-6A72F0B31343}"/>
              </a:ext>
            </a:extLst>
          </p:cNvPr>
          <p:cNvSpPr/>
          <p:nvPr/>
        </p:nvSpPr>
        <p:spPr>
          <a:xfrm>
            <a:off x="7392144" y="3403233"/>
            <a:ext cx="185363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</a:t>
            </a:r>
            <a:br>
              <a:rPr lang="ru-RU" sz="1800" dirty="0"/>
            </a:br>
            <a:r>
              <a:rPr lang="ru-RU" sz="1800" dirty="0"/>
              <a:t>подтверждение от преподавателя</a:t>
            </a:r>
          </a:p>
        </p:txBody>
      </p:sp>
      <p:sp>
        <p:nvSpPr>
          <p:cNvPr id="21" name="Google Shape;79;p14">
            <a:extLst>
              <a:ext uri="{FF2B5EF4-FFF2-40B4-BE49-F238E27FC236}">
                <a16:creationId xmlns:a16="http://schemas.microsoft.com/office/drawing/2014/main" id="{2B9BA921-148C-48CE-AE8D-5BAA6432A8D3}"/>
              </a:ext>
            </a:extLst>
          </p:cNvPr>
          <p:cNvSpPr/>
          <p:nvPr/>
        </p:nvSpPr>
        <p:spPr>
          <a:xfrm>
            <a:off x="7537892" y="4745618"/>
            <a:ext cx="1562139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сделать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Merge Request</a:t>
            </a:r>
          </a:p>
        </p:txBody>
      </p:sp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BE3FE66A-9076-4CE9-9584-77ABC5EDBB0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111514" y="5203433"/>
            <a:ext cx="426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82;p14">
            <a:extLst>
              <a:ext uri="{FF2B5EF4-FFF2-40B4-BE49-F238E27FC236}">
                <a16:creationId xmlns:a16="http://schemas.microsoft.com/office/drawing/2014/main" id="{FD7D9905-A826-438C-B7BB-104055C7D74D}"/>
              </a:ext>
            </a:extLst>
          </p:cNvPr>
          <p:cNvCxnSpPr>
            <a:cxnSpLocks/>
          </p:cNvCxnSpPr>
          <p:nvPr/>
        </p:nvCxnSpPr>
        <p:spPr>
          <a:xfrm>
            <a:off x="8648684" y="2778978"/>
            <a:ext cx="17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83;p14">
            <a:extLst>
              <a:ext uri="{FF2B5EF4-FFF2-40B4-BE49-F238E27FC236}">
                <a16:creationId xmlns:a16="http://schemas.microsoft.com/office/drawing/2014/main" id="{8E1EA5F1-8474-4B03-9ABC-6779B59A445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8318962" y="4318863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84;p14">
            <a:extLst>
              <a:ext uri="{FF2B5EF4-FFF2-40B4-BE49-F238E27FC236}">
                <a16:creationId xmlns:a16="http://schemas.microsoft.com/office/drawing/2014/main" id="{E1646F2A-0B2F-491B-810E-EB89A2A9B6C5}"/>
              </a:ext>
            </a:extLst>
          </p:cNvPr>
          <p:cNvSpPr/>
          <p:nvPr/>
        </p:nvSpPr>
        <p:spPr>
          <a:xfrm>
            <a:off x="7422659" y="206084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 прекрасны!</a:t>
            </a:r>
          </a:p>
        </p:txBody>
      </p:sp>
      <p:cxnSp>
        <p:nvCxnSpPr>
          <p:cNvPr id="28" name="Google Shape;86;p14">
            <a:extLst>
              <a:ext uri="{FF2B5EF4-FFF2-40B4-BE49-F238E27FC236}">
                <a16:creationId xmlns:a16="http://schemas.microsoft.com/office/drawing/2014/main" id="{8725544A-C939-418B-806B-86A3FFE72909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V="1">
            <a:off x="8318962" y="2976478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81;p14">
            <a:extLst>
              <a:ext uri="{FF2B5EF4-FFF2-40B4-BE49-F238E27FC236}">
                <a16:creationId xmlns:a16="http://schemas.microsoft.com/office/drawing/2014/main" id="{905EE4F6-B9E6-465D-8E48-0041255E6EE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100032" y="5203433"/>
            <a:ext cx="3693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732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35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ветки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На странице репозитория находим кнопку “+”</a:t>
            </a:r>
          </a:p>
          <a:p>
            <a:pPr>
              <a:spcBef>
                <a:spcPts val="1600"/>
              </a:spcBef>
            </a:pPr>
            <a:r>
              <a:rPr lang="ru-RU" dirty="0"/>
              <a:t>Выбираем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branch</a:t>
            </a:r>
            <a:endParaRPr lang="ru-RU" dirty="0"/>
          </a:p>
          <a:p>
            <a:pPr>
              <a:spcBef>
                <a:spcPts val="1600"/>
              </a:spcBef>
            </a:pPr>
            <a:r>
              <a:rPr lang="ru-RU" dirty="0"/>
              <a:t>Набираем название ветки </a:t>
            </a:r>
            <a:r>
              <a:rPr lang="ru-RU" dirty="0" err="1"/>
              <a:t>lab</a:t>
            </a:r>
            <a:r>
              <a:rPr lang="ru-RU" dirty="0"/>
              <a:t>&lt;номер&gt;</a:t>
            </a:r>
          </a:p>
          <a:p>
            <a:pPr lvl="1">
              <a:spcBef>
                <a:spcPts val="1600"/>
              </a:spcBef>
            </a:pPr>
            <a:r>
              <a:rPr lang="ru-RU" dirty="0"/>
              <a:t>например lab0, lab1, ...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Google Shape;93;p15">
            <a:extLst>
              <a:ext uri="{FF2B5EF4-FFF2-40B4-BE49-F238E27FC236}">
                <a16:creationId xmlns:a16="http://schemas.microsoft.com/office/drawing/2014/main" id="{75773BE0-14D6-424D-A8D5-6EEF3D242E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07"/>
          <a:stretch/>
        </p:blipFill>
        <p:spPr>
          <a:xfrm>
            <a:off x="6213895" y="2351080"/>
            <a:ext cx="5138689" cy="30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20201</a:t>
            </a:r>
          </a:p>
        </p:txBody>
      </p:sp>
    </p:spTree>
    <p:extLst>
      <p:ext uri="{BB962C8B-B14F-4D97-AF65-F5344CB8AC3E}">
        <p14:creationId xmlns:p14="http://schemas.microsoft.com/office/powerpoint/2010/main" val="3241971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Скачивание репозитория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Просто скачать как файл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20201</a:t>
            </a:r>
          </a:p>
        </p:txBody>
      </p:sp>
      <p:pic>
        <p:nvPicPr>
          <p:cNvPr id="8" name="Google Shape;100;p16">
            <a:extLst>
              <a:ext uri="{FF2B5EF4-FFF2-40B4-BE49-F238E27FC236}">
                <a16:creationId xmlns:a16="http://schemas.microsoft.com/office/drawing/2014/main" id="{7C3C67EC-F694-4624-880C-D89604D557A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1424" y="2492896"/>
            <a:ext cx="4229100" cy="10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01;p16">
            <a:extLst>
              <a:ext uri="{FF2B5EF4-FFF2-40B4-BE49-F238E27FC236}">
                <a16:creationId xmlns:a16="http://schemas.microsoft.com/office/drawing/2014/main" id="{A9527251-3F6C-4FF9-9407-D51FEAF5E45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3749" y="3325484"/>
            <a:ext cx="1060975" cy="9455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2;p16">
            <a:extLst>
              <a:ext uri="{FF2B5EF4-FFF2-40B4-BE49-F238E27FC236}">
                <a16:creationId xmlns:a16="http://schemas.microsoft.com/office/drawing/2014/main" id="{21ED9690-D8DE-4954-AF1B-86C5D4C81222}"/>
              </a:ext>
            </a:extLst>
          </p:cNvPr>
          <p:cNvSpPr txBox="1"/>
          <p:nvPr/>
        </p:nvSpPr>
        <p:spPr>
          <a:xfrm>
            <a:off x="2423592" y="4271058"/>
            <a:ext cx="640314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тык</a:t>
            </a:r>
            <a:endParaRPr dirty="0"/>
          </a:p>
        </p:txBody>
      </p:sp>
      <p:sp>
        <p:nvSpPr>
          <p:cNvPr id="11" name="Google Shape;106;p16">
            <a:extLst>
              <a:ext uri="{FF2B5EF4-FFF2-40B4-BE49-F238E27FC236}">
                <a16:creationId xmlns:a16="http://schemas.microsoft.com/office/drawing/2014/main" id="{AD4238A4-1880-4082-AAD5-4B6290B52314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4"/>
              </a:rPr>
              <a:t>https://git-scm.com/download/gui/windows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294290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Заливка правок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Использовать </a:t>
            </a:r>
            <a:r>
              <a:rPr lang="en-US" sz="2800" dirty="0"/>
              <a:t>Web IDE</a:t>
            </a:r>
          </a:p>
          <a:p>
            <a:pPr lvl="1"/>
            <a:r>
              <a:rPr lang="ru" dirty="0"/>
              <a:t>В интерфейсе Web IDE найти нужный файл, редактировать, в конце нажать “Commit”</a:t>
            </a: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20201</a:t>
            </a: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3"/>
              </a:rPr>
              <a:t>https://git-scm.com/download/gui/windows</a:t>
            </a:r>
            <a:endParaRPr lang="ru-RU" sz="2000" b="1" dirty="0"/>
          </a:p>
        </p:txBody>
      </p:sp>
      <p:pic>
        <p:nvPicPr>
          <p:cNvPr id="14" name="Google Shape;114;p17">
            <a:extLst>
              <a:ext uri="{FF2B5EF4-FFF2-40B4-BE49-F238E27FC236}">
                <a16:creationId xmlns:a16="http://schemas.microsoft.com/office/drawing/2014/main" id="{B80BAF9F-4E75-47E9-AEEA-70019BD7C9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807"/>
          <a:stretch/>
        </p:blipFill>
        <p:spPr>
          <a:xfrm>
            <a:off x="1029723" y="3354720"/>
            <a:ext cx="4229100" cy="822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15;p17">
            <a:extLst>
              <a:ext uri="{FF2B5EF4-FFF2-40B4-BE49-F238E27FC236}">
                <a16:creationId xmlns:a16="http://schemas.microsoft.com/office/drawing/2014/main" id="{E8BBBB0A-9A80-4C82-A2E8-AEEEDBD850EB}"/>
              </a:ext>
            </a:extLst>
          </p:cNvPr>
          <p:cNvCxnSpPr/>
          <p:nvPr/>
        </p:nvCxnSpPr>
        <p:spPr>
          <a:xfrm rot="10800000" flipH="1">
            <a:off x="3033248" y="4007946"/>
            <a:ext cx="134400" cy="7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16;p17">
            <a:extLst>
              <a:ext uri="{FF2B5EF4-FFF2-40B4-BE49-F238E27FC236}">
                <a16:creationId xmlns:a16="http://schemas.microsoft.com/office/drawing/2014/main" id="{55FDEDBC-4849-4163-BC01-0CF13CB86443}"/>
              </a:ext>
            </a:extLst>
          </p:cNvPr>
          <p:cNvSpPr txBox="1"/>
          <p:nvPr/>
        </p:nvSpPr>
        <p:spPr>
          <a:xfrm>
            <a:off x="2674598" y="4605696"/>
            <a:ext cx="5529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тык</a:t>
            </a:r>
            <a:endParaRPr/>
          </a:p>
        </p:txBody>
      </p:sp>
      <p:sp>
        <p:nvSpPr>
          <p:cNvPr id="19" name="Google Shape;106;p16">
            <a:extLst>
              <a:ext uri="{FF2B5EF4-FFF2-40B4-BE49-F238E27FC236}">
                <a16:creationId xmlns:a16="http://schemas.microsoft.com/office/drawing/2014/main" id="{E902ADC1-D401-4B9A-8BB8-E23A329B1210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57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merge request</a:t>
            </a:r>
            <a:r>
              <a:rPr lang="ru-RU" dirty="0"/>
              <a:t>-а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20201</a:t>
            </a:r>
          </a:p>
        </p:txBody>
      </p:sp>
      <p:pic>
        <p:nvPicPr>
          <p:cNvPr id="17" name="Google Shape;128;p18">
            <a:extLst>
              <a:ext uri="{FF2B5EF4-FFF2-40B4-BE49-F238E27FC236}">
                <a16:creationId xmlns:a16="http://schemas.microsoft.com/office/drawing/2014/main" id="{59E10B86-5FB5-4257-8A58-853B1453BA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645" y="1283420"/>
            <a:ext cx="1661348" cy="5079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29;p18">
            <a:extLst>
              <a:ext uri="{FF2B5EF4-FFF2-40B4-BE49-F238E27FC236}">
                <a16:creationId xmlns:a16="http://schemas.microsoft.com/office/drawing/2014/main" id="{61F3D513-4DF8-4F63-B11C-0A3F4CFCE738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772706" y="3178238"/>
            <a:ext cx="560400" cy="6051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130;p18">
            <a:extLst>
              <a:ext uri="{FF2B5EF4-FFF2-40B4-BE49-F238E27FC236}">
                <a16:creationId xmlns:a16="http://schemas.microsoft.com/office/drawing/2014/main" id="{6E0892B3-2F95-4B5C-A07F-108AF7762B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4792"/>
          <a:stretch/>
        </p:blipFill>
        <p:spPr>
          <a:xfrm>
            <a:off x="2424951" y="1283420"/>
            <a:ext cx="7418580" cy="3556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131;p18">
            <a:extLst>
              <a:ext uri="{FF2B5EF4-FFF2-40B4-BE49-F238E27FC236}">
                <a16:creationId xmlns:a16="http://schemas.microsoft.com/office/drawing/2014/main" id="{59E2408E-157B-48F8-B796-A391075A04E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120337" y="1615414"/>
            <a:ext cx="1183864" cy="3680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" name="Google Shape;132;p18">
            <a:extLst>
              <a:ext uri="{FF2B5EF4-FFF2-40B4-BE49-F238E27FC236}">
                <a16:creationId xmlns:a16="http://schemas.microsoft.com/office/drawing/2014/main" id="{FD499E4F-23F8-41D0-B0B2-A6D2FEEBC3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651"/>
          <a:stretch/>
        </p:blipFill>
        <p:spPr>
          <a:xfrm>
            <a:off x="3359696" y="4974506"/>
            <a:ext cx="3343101" cy="13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33;p18">
            <a:extLst>
              <a:ext uri="{FF2B5EF4-FFF2-40B4-BE49-F238E27FC236}">
                <a16:creationId xmlns:a16="http://schemas.microsoft.com/office/drawing/2014/main" id="{1590D9B6-90D7-4F83-8798-950AC8F43D4A}"/>
              </a:ext>
            </a:extLst>
          </p:cNvPr>
          <p:cNvSpPr txBox="1"/>
          <p:nvPr/>
        </p:nvSpPr>
        <p:spPr>
          <a:xfrm>
            <a:off x="2333106" y="3028838"/>
            <a:ext cx="396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4" name="Google Shape;134;p18">
            <a:extLst>
              <a:ext uri="{FF2B5EF4-FFF2-40B4-BE49-F238E27FC236}">
                <a16:creationId xmlns:a16="http://schemas.microsoft.com/office/drawing/2014/main" id="{CD37292A-1A05-44EE-B32E-20634B5C7267}"/>
              </a:ext>
            </a:extLst>
          </p:cNvPr>
          <p:cNvSpPr txBox="1"/>
          <p:nvPr/>
        </p:nvSpPr>
        <p:spPr>
          <a:xfrm>
            <a:off x="10304201" y="1834044"/>
            <a:ext cx="4482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endParaRPr dirty="0"/>
          </a:p>
        </p:txBody>
      </p:sp>
      <p:sp>
        <p:nvSpPr>
          <p:cNvPr id="25" name="Google Shape;135;p18">
            <a:extLst>
              <a:ext uri="{FF2B5EF4-FFF2-40B4-BE49-F238E27FC236}">
                <a16:creationId xmlns:a16="http://schemas.microsoft.com/office/drawing/2014/main" id="{5EF56114-4E76-4991-838E-E8941D028B8A}"/>
              </a:ext>
            </a:extLst>
          </p:cNvPr>
          <p:cNvSpPr txBox="1"/>
          <p:nvPr/>
        </p:nvSpPr>
        <p:spPr>
          <a:xfrm>
            <a:off x="7464796" y="6135056"/>
            <a:ext cx="3960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3</a:t>
            </a:r>
            <a:endParaRPr dirty="0"/>
          </a:p>
        </p:txBody>
      </p:sp>
      <p:cxnSp>
        <p:nvCxnSpPr>
          <p:cNvPr id="26" name="Google Shape;136;p18">
            <a:extLst>
              <a:ext uri="{FF2B5EF4-FFF2-40B4-BE49-F238E27FC236}">
                <a16:creationId xmlns:a16="http://schemas.microsoft.com/office/drawing/2014/main" id="{C344A13B-2B18-4857-966C-9116333C8BA3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105196" y="5701856"/>
            <a:ext cx="13596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37;p18">
            <a:extLst>
              <a:ext uri="{FF2B5EF4-FFF2-40B4-BE49-F238E27FC236}">
                <a16:creationId xmlns:a16="http://schemas.microsoft.com/office/drawing/2014/main" id="{F6BC213C-F5A0-477C-89B1-5F59D89878A2}"/>
              </a:ext>
            </a:extLst>
          </p:cNvPr>
          <p:cNvCxnSpPr>
            <a:stCxn id="25" idx="1"/>
          </p:cNvCxnSpPr>
          <p:nvPr/>
        </p:nvCxnSpPr>
        <p:spPr>
          <a:xfrm rot="10800000">
            <a:off x="4738096" y="6179756"/>
            <a:ext cx="2726700" cy="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" name="Google Shape;144;p19">
            <a:extLst>
              <a:ext uri="{FF2B5EF4-FFF2-40B4-BE49-F238E27FC236}">
                <a16:creationId xmlns:a16="http://schemas.microsoft.com/office/drawing/2014/main" id="{0EB053ED-A170-424B-9240-26FD99526C0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1947" y="2984731"/>
            <a:ext cx="1720925" cy="337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145;p19">
            <a:extLst>
              <a:ext uri="{FF2B5EF4-FFF2-40B4-BE49-F238E27FC236}">
                <a16:creationId xmlns:a16="http://schemas.microsoft.com/office/drawing/2014/main" id="{D644C8DF-C2CE-41E4-AC50-0C24163AE0A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524167" y="3327638"/>
            <a:ext cx="956381" cy="1144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146;p19">
            <a:extLst>
              <a:ext uri="{FF2B5EF4-FFF2-40B4-BE49-F238E27FC236}">
                <a16:creationId xmlns:a16="http://schemas.microsoft.com/office/drawing/2014/main" id="{6F1DBD1E-7B8E-4077-B802-98E5B9972FA6}"/>
              </a:ext>
            </a:extLst>
          </p:cNvPr>
          <p:cNvSpPr txBox="1"/>
          <p:nvPr/>
        </p:nvSpPr>
        <p:spPr>
          <a:xfrm>
            <a:off x="8278590" y="4472594"/>
            <a:ext cx="491154" cy="36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74144-2C28-473B-815C-055CF7909976}"/>
              </a:ext>
            </a:extLst>
          </p:cNvPr>
          <p:cNvSpPr/>
          <p:nvPr/>
        </p:nvSpPr>
        <p:spPr>
          <a:xfrm>
            <a:off x="9875156" y="3212975"/>
            <a:ext cx="883108" cy="2769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Преподаватель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вашей группы</a:t>
            </a:r>
            <a:endParaRPr lang="ru-RU" sz="1000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565FD-B95B-45F6-BFF2-6FA3883E372D}"/>
              </a:ext>
            </a:extLst>
          </p:cNvPr>
          <p:cNvSpPr txBox="1"/>
          <p:nvPr/>
        </p:nvSpPr>
        <p:spPr>
          <a:xfrm>
            <a:off x="9599322" y="3212976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6EA3DA-3B5A-4304-A200-FB62BA3F321C}"/>
              </a:ext>
            </a:extLst>
          </p:cNvPr>
          <p:cNvSpPr txBox="1"/>
          <p:nvPr/>
        </p:nvSpPr>
        <p:spPr>
          <a:xfrm>
            <a:off x="9578003" y="5324369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155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разработки программ</a:t>
            </a:r>
          </a:p>
          <a:p>
            <a:pPr lvl="2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 исходного кода</a:t>
            </a:r>
          </a:p>
          <a:p>
            <a:pPr lvl="2"/>
            <a:r>
              <a:rPr lang="ru-RU" dirty="0"/>
              <a:t>Сборка</a:t>
            </a:r>
          </a:p>
          <a:p>
            <a:pPr lvl="2"/>
            <a:r>
              <a:rPr lang="ru-RU" dirty="0"/>
              <a:t>Отладка</a:t>
            </a:r>
          </a:p>
          <a:p>
            <a:pPr lvl="2"/>
            <a:r>
              <a:rPr lang="ru-RU" dirty="0"/>
              <a:t>Оптимизация</a:t>
            </a:r>
          </a:p>
          <a:p>
            <a:pPr lvl="2"/>
            <a:r>
              <a:rPr lang="ru-RU" dirty="0"/>
              <a:t>Тестирование</a:t>
            </a:r>
            <a:endParaRPr lang="en-US" dirty="0"/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1/3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 // </a:t>
            </a:r>
            <a:r>
              <a:rPr lang="ru-RU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для чего нужна эта строка??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2/3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70847"/>
              </p:ext>
            </p:extLst>
          </p:nvPr>
        </p:nvGraphicFramePr>
        <p:xfrm>
          <a:off x="1847529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SECT3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worker.c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3/3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62061"/>
              </p:ext>
            </p:extLst>
          </p:nvPr>
        </p:nvGraphicFramePr>
        <p:xfrm>
          <a:off x="1847529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/>
                        <a:t>Microsoft (R) COFF/PE Dumper Version 9.00.21022.08</a:t>
                      </a:r>
                    </a:p>
                    <a:p>
                      <a:r>
                        <a:rPr lang="en-US" sz="800" dirty="0"/>
                        <a:t>Copyright (C) Microsoft Corporation.  All rights reserved.</a:t>
                      </a: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Dump of file main.obj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Type: COFF OBJECT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HEADER VALUES</a:t>
                      </a:r>
                    </a:p>
                    <a:p>
                      <a:r>
                        <a:rPr lang="en-US" sz="800" dirty="0"/>
                        <a:t>             14C machine (x86)</a:t>
                      </a:r>
                    </a:p>
                    <a:p>
                      <a:r>
                        <a:rPr lang="en-US" sz="800" dirty="0"/>
                        <a:t>               3 number of sections</a:t>
                      </a:r>
                    </a:p>
                    <a:p>
                      <a:r>
                        <a:rPr lang="en-US" sz="800" dirty="0"/>
                        <a:t>        50482092 time date stamp Thu Sep 06 11:03:30 2012</a:t>
                      </a:r>
                    </a:p>
                    <a:p>
                      <a:r>
                        <a:rPr lang="en-US" sz="800" dirty="0"/>
                        <a:t>             13D file pointer to symbol table</a:t>
                      </a:r>
                    </a:p>
                    <a:p>
                      <a:r>
                        <a:rPr lang="en-US" sz="800" dirty="0"/>
                        <a:t>               A number of symbols</a:t>
                      </a:r>
                    </a:p>
                    <a:p>
                      <a:r>
                        <a:rPr lang="en-US" sz="800" dirty="0"/>
                        <a:t>               0 size of optional header</a:t>
                      </a:r>
                    </a:p>
                    <a:p>
                      <a:r>
                        <a:rPr lang="en-US" sz="800" dirty="0"/>
                        <a:t>               0 characteristics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#1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drectve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2F size of raw data</a:t>
                      </a:r>
                    </a:p>
                    <a:p>
                      <a:r>
                        <a:rPr lang="en-US" sz="800" dirty="0"/>
                        <a:t>      8C file pointer to raw data (0000008C to 000000BA)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  100A00 flags</a:t>
                      </a:r>
                    </a:p>
                    <a:p>
                      <a:r>
                        <a:rPr lang="en-US" sz="800" dirty="0"/>
                        <a:t>         Info</a:t>
                      </a:r>
                    </a:p>
                    <a:p>
                      <a:r>
                        <a:rPr lang="en-US" sz="800" dirty="0"/>
                        <a:t>         Remove</a:t>
                      </a:r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#1</a:t>
                      </a:r>
                    </a:p>
                    <a:p>
                      <a:r>
                        <a:rPr lang="en-US" sz="800" dirty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/>
                        <a:t>  00000020: 4C 49 42 3A 22 4F 4C 44 4E 41 4D 45 53 22 20     LIB:"OLDNAMES" 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   Linker Directives</a:t>
                      </a:r>
                    </a:p>
                    <a:p>
                      <a:r>
                        <a:rPr lang="en-US" sz="800" dirty="0"/>
                        <a:t>   -----------------</a:t>
                      </a:r>
                    </a:p>
                    <a:p>
                      <a:r>
                        <a:rPr lang="en-US" sz="800" dirty="0"/>
                        <a:t>   /DEFAULTLIB:"LIBCMT"</a:t>
                      </a:r>
                    </a:p>
                    <a:p>
                      <a:r>
                        <a:rPr lang="en-US" sz="800" dirty="0"/>
                        <a:t>   /DEFAULTLIB:"OLDNAMES"</a:t>
                      </a:r>
                    </a:p>
                    <a:p>
                      <a:endParaRPr lang="en-US" sz="800" dirty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SECTION HEADER #2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debug$S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6C size of raw data</a:t>
                      </a:r>
                    </a:p>
                    <a:p>
                      <a:r>
                        <a:rPr lang="en-US" sz="800" dirty="0"/>
                        <a:t>      BB file pointer to raw data (000000BB to 00000126)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42100040 flags</a:t>
                      </a:r>
                    </a:p>
                    <a:p>
                      <a:r>
                        <a:rPr lang="en-US" sz="800" dirty="0"/>
                        <a:t>         Initialized Data</a:t>
                      </a:r>
                    </a:p>
                    <a:p>
                      <a:r>
                        <a:rPr lang="en-US" sz="800" dirty="0"/>
                        <a:t>         </a:t>
                      </a:r>
                      <a:r>
                        <a:rPr lang="en-US" sz="800" dirty="0" err="1"/>
                        <a:t>Discardable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r>
                        <a:rPr lang="en-US" sz="800" dirty="0"/>
                        <a:t>         Read Only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#2</a:t>
                      </a:r>
                    </a:p>
                    <a:p>
                      <a:r>
                        <a:rPr lang="en-US" sz="800" dirty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/>
                        <a:t>  00000010: 00 00 00 00 63 3A 5C 55 73 65 72 73 5C 65 73 70  ....c:\Users\</a:t>
                      </a:r>
                      <a:r>
                        <a:rPr lang="en-US" sz="800" dirty="0" err="1"/>
                        <a:t>esp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00000020: 65 74 72 6F 76 5C 6D 61 69 6E 2E 6F 62 6A 00 3A  </a:t>
                      </a:r>
                      <a:r>
                        <a:rPr lang="en-US" sz="800" dirty="0" err="1"/>
                        <a:t>etrov</a:t>
                      </a:r>
                      <a:r>
                        <a:rPr lang="en-US" sz="800" dirty="0"/>
                        <a:t>\main.obj.:</a:t>
                      </a:r>
                    </a:p>
                    <a:p>
                      <a:r>
                        <a:rPr lang="en-US" sz="800" dirty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/>
                        <a:t>  00000040: 00 0F 00 00 00 1E 52 08 00 4D 69 63 72 6F 73 6F  ......R..</a:t>
                      </a:r>
                      <a:r>
                        <a:rPr lang="en-US" sz="800" dirty="0" err="1"/>
                        <a:t>Microso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00000050: 66 74 20 28 52 29 20 4F 70 74 69 6D 69 7A 69 6E  </a:t>
                      </a:r>
                      <a:r>
                        <a:rPr lang="en-US" sz="800" dirty="0" err="1"/>
                        <a:t>ft</a:t>
                      </a:r>
                      <a:r>
                        <a:rPr lang="en-US" sz="800" dirty="0"/>
                        <a:t> (R) </a:t>
                      </a:r>
                      <a:r>
                        <a:rPr lang="en-US" sz="800" dirty="0" err="1"/>
                        <a:t>Optimizin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00000060: 67 20 43 6F 6D 70 69 6C 65 72 00 00              g Compiler..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#3</a:t>
                      </a:r>
                    </a:p>
                    <a:p>
                      <a:r>
                        <a:rPr lang="en-US" sz="800" dirty="0"/>
                        <a:t>   .text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 C size of raw data</a:t>
                      </a:r>
                    </a:p>
                    <a:p>
                      <a:r>
                        <a:rPr lang="en-US" sz="800" dirty="0"/>
                        <a:t>     127 file pointer to raw data (00000127 to 00000132)</a:t>
                      </a:r>
                    </a:p>
                    <a:p>
                      <a:r>
                        <a:rPr lang="en-US" sz="800" dirty="0"/>
                        <a:t>     133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1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60500020 flags</a:t>
                      </a:r>
                    </a:p>
                    <a:p>
                      <a:r>
                        <a:rPr lang="en-US" sz="800" dirty="0"/>
                        <a:t>         Code</a:t>
                      </a:r>
                    </a:p>
                    <a:p>
                      <a:r>
                        <a:rPr lang="en-US" sz="800" dirty="0"/>
                        <a:t>         16 byte align</a:t>
                      </a:r>
                    </a:p>
                    <a:p>
                      <a:r>
                        <a:rPr lang="en-US" sz="800" dirty="0"/>
                        <a:t>         Execute Read</a:t>
                      </a:r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RAW DATA #3</a:t>
                      </a:r>
                    </a:p>
                    <a:p>
                      <a:r>
                        <a:rPr kumimoji="0" lang="en-US" sz="800" kern="1200" dirty="0"/>
                        <a:t>  00000000: 55 8B EC E8 00 00 00 00 33 C0 5D C3              </a:t>
                      </a:r>
                      <a:r>
                        <a:rPr kumimoji="0" lang="en-US" sz="800" kern="1200" dirty="0" err="1"/>
                        <a:t>U.ìè</a:t>
                      </a:r>
                      <a:r>
                        <a:rPr kumimoji="0" lang="en-US" sz="800" kern="1200" dirty="0"/>
                        <a:t>....3À]Ã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RELOCATIONS #3</a:t>
                      </a:r>
                    </a:p>
                    <a:p>
                      <a:r>
                        <a:rPr kumimoji="0" lang="en-US" sz="800" kern="1200" dirty="0"/>
                        <a:t>                                                Symbol    </a:t>
                      </a:r>
                      <a:r>
                        <a:rPr kumimoji="0" lang="en-US" sz="800" kern="1200" dirty="0" err="1"/>
                        <a:t>Symbol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/>
                        <a:t> 00000004  REL32                      00000000         9  _</a:t>
                      </a:r>
                      <a:r>
                        <a:rPr kumimoji="0" lang="en-US" sz="800" kern="1200" dirty="0" err="1"/>
                        <a:t>do_some_work</a:t>
                      </a:r>
                      <a:endParaRPr kumimoji="0" lang="en-US" sz="800" kern="1200" dirty="0"/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COFF SYMBOL TABLE</a:t>
                      </a:r>
                    </a:p>
                    <a:p>
                      <a:r>
                        <a:rPr kumimoji="0" lang="en-US" sz="800" kern="1200" dirty="0"/>
                        <a:t>000 0083521E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@comp.id</a:t>
                      </a:r>
                    </a:p>
                    <a:p>
                      <a:r>
                        <a:rPr kumimoji="0" lang="en-US" sz="800" kern="1200" dirty="0"/>
                        <a:t>001 00000001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@feat.00</a:t>
                      </a:r>
                    </a:p>
                    <a:p>
                      <a:r>
                        <a:rPr kumimoji="0" lang="en-US" sz="800" kern="1200" dirty="0"/>
                        <a:t>002 00000000 SECT1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2F,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004 00000000 SECT2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6C,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006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.text</a:t>
                      </a:r>
                    </a:p>
                    <a:p>
                      <a:r>
                        <a:rPr kumimoji="0" lang="en-US" sz="800" kern="1200" dirty="0"/>
                        <a:t>    Section length    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1,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226120D7</a:t>
                      </a:r>
                    </a:p>
                    <a:p>
                      <a:r>
                        <a:rPr kumimoji="0" lang="en-US" sz="800" kern="1200" dirty="0"/>
                        <a:t>008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_main</a:t>
                      </a:r>
                    </a:p>
                    <a:p>
                      <a:r>
                        <a:rPr kumimoji="0" lang="en-US" sz="800" kern="1200" dirty="0"/>
                        <a:t>009 00000000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UNDEF</a:t>
                      </a:r>
                      <a:r>
                        <a:rPr kumimoji="0" lang="en-US" sz="1200" kern="1200" dirty="0"/>
                        <a:t>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String Table Size = 0x12 bytes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Summary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6C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2F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main.c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Сборка (линковка)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1847529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7568" y="476673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/>
              <a:t>out:main.exe</a:t>
            </a:r>
            <a:endParaRPr lang="en-US" dirty="0"/>
          </a:p>
          <a:p>
            <a:r>
              <a:rPr lang="en-US" dirty="0"/>
              <a:t>c:\Users\espetrov&gt;dumpbin/all /</a:t>
            </a:r>
            <a:r>
              <a:rPr lang="en-US" dirty="0" err="1"/>
              <a:t>disasm</a:t>
            </a:r>
            <a:r>
              <a:rPr lang="en-US" dirty="0"/>
              <a:t> 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Написание исходного кода – венгерская нотация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Чарльз </a:t>
            </a:r>
            <a:r>
              <a:rPr lang="ru-RU" sz="2400" dirty="0" err="1"/>
              <a:t>Симони</a:t>
            </a:r>
            <a:r>
              <a:rPr lang="ru-RU" sz="2400" dirty="0"/>
              <a:t> (</a:t>
            </a:r>
            <a:r>
              <a:rPr lang="en-US" sz="2400" dirty="0"/>
              <a:t>Simonyi </a:t>
            </a:r>
            <a:r>
              <a:rPr lang="en-US" sz="2400" dirty="0" err="1"/>
              <a:t>Károly</a:t>
            </a:r>
            <a:r>
              <a:rPr lang="ru-RU" sz="2400" dirty="0"/>
              <a:t>) р. 1948 Будапешт</a:t>
            </a:r>
          </a:p>
          <a:p>
            <a:pPr marL="0" indent="0">
              <a:buNone/>
            </a:pPr>
            <a:endParaRPr lang="ru-RU" sz="2400"/>
          </a:p>
          <a:p>
            <a:pPr marL="0" indent="0">
              <a:buNone/>
            </a:pPr>
            <a:r>
              <a:rPr lang="ru-RU" sz="2400"/>
              <a:t>Разработка </a:t>
            </a:r>
            <a:r>
              <a:rPr lang="en-US" sz="2400" dirty="0"/>
              <a:t>MS DOS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Космический</a:t>
            </a:r>
            <a:br>
              <a:rPr lang="ru-RU" sz="2400" dirty="0"/>
            </a:br>
            <a:r>
              <a:rPr lang="ru-RU" sz="2400" dirty="0"/>
              <a:t>турист 2005 и 2007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815791"/>
              </p:ext>
            </p:extLst>
          </p:nvPr>
        </p:nvGraphicFramePr>
        <p:xfrm>
          <a:off x="6495323" y="1600201"/>
          <a:ext cx="5087076" cy="4648212"/>
        </p:xfrm>
        <a:graphic>
          <a:graphicData uri="http://schemas.openxmlformats.org/drawingml/2006/table">
            <a:tbl>
              <a:tblPr/>
              <a:tblGrid>
                <a:gridCol w="7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49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Префикс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Сокращение от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Смысл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Пример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sz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zero-terminated 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ограниченная нулевым символом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szClientName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n, 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nSize, iSize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длинное целое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lAmount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0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булева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bIsEmpty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array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aDimensions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t, dt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time, datetime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время, дата и время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tDelivery, dtDelivery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 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двойной (дальний) 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rBoxes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handle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hWindow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member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переменная-член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m_sAddress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глобальная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g_nSpeed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dirty="0">
                          <a:effectLst/>
                        </a:rPr>
                        <a:t>тип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TObject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интерфейс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IDispatch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отсутствие типа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vReserved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026" name="Picture 2" descr="Charles simon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0" y="2297810"/>
            <a:ext cx="2162110" cy="32529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  <a:p>
            <a:r>
              <a:rPr lang="ru-RU" dirty="0"/>
              <a:t>2й семестр</a:t>
            </a:r>
          </a:p>
          <a:p>
            <a:pPr lvl="1"/>
            <a:r>
              <a:rPr lang="ru-RU" dirty="0"/>
              <a:t>16 учебных недель</a:t>
            </a:r>
          </a:p>
          <a:p>
            <a:pPr lvl="1"/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потоковая контрольная работа</a:t>
            </a:r>
          </a:p>
          <a:p>
            <a:pPr lvl="1"/>
            <a:r>
              <a:rPr lang="ru-RU" dirty="0"/>
              <a:t>Экзамен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83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14400"/>
          </a:xfrm>
        </p:spPr>
        <p:txBody>
          <a:bodyPr/>
          <a:lstStyle/>
          <a:p>
            <a:r>
              <a:rPr lang="ru-RU" dirty="0"/>
              <a:t>Каскадный подход</a:t>
            </a:r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0003"/>
            <a:ext cx="7272808" cy="5384599"/>
          </a:xfr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568952" cy="914400"/>
          </a:xfrm>
        </p:spPr>
        <p:txBody>
          <a:bodyPr/>
          <a:lstStyle/>
          <a:p>
            <a:r>
              <a:rPr lang="ru-RU" dirty="0"/>
              <a:t>Инкрементальный подход</a:t>
            </a:r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7" y="1340768"/>
            <a:ext cx="7428215" cy="5328592"/>
          </a:xfr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8122096" cy="914400"/>
          </a:xfrm>
        </p:spPr>
        <p:txBody>
          <a:bodyPr/>
          <a:lstStyle/>
          <a:p>
            <a:r>
              <a:rPr lang="ru-RU" dirty="0"/>
              <a:t>Эволюционный подход</a:t>
            </a:r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530" y="1680051"/>
            <a:ext cx="7520940" cy="4366260"/>
          </a:xfr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886"/>
              </p:ext>
            </p:extLst>
          </p:nvPr>
        </p:nvGraphicFramePr>
        <p:xfrm>
          <a:off x="1919536" y="1582400"/>
          <a:ext cx="8640960" cy="384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Каскад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Эволюция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проход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Размер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/>
                        <a:t>Изменение функциональности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ограничений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Качество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</a:t>
                      </a:r>
                      <a:r>
                        <a:rPr lang="en-US" dirty="0"/>
                        <a:t> </a:t>
                      </a:r>
                      <a:r>
                        <a:rPr lang="ru-RU" baseline="0" dirty="0"/>
                        <a:t> квалификации </a:t>
                      </a:r>
                      <a:r>
                        <a:rPr lang="ru-RU" dirty="0"/>
                        <a:t>разработчиков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Примеры</a:t>
                      </a:r>
                      <a:r>
                        <a:rPr lang="ru-RU" baseline="0" dirty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Плановая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Extreme Programming (XP)</a:t>
                      </a:r>
                    </a:p>
                    <a:p>
                      <a:r>
                        <a:rPr lang="en-US" dirty="0"/>
                        <a:t>Feature-Driven</a:t>
                      </a:r>
                      <a:r>
                        <a:rPr lang="en-US" baseline="0" dirty="0"/>
                        <a:t> Development (FDD)</a:t>
                      </a:r>
                    </a:p>
                    <a:p>
                      <a:r>
                        <a:rPr lang="en-US" dirty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40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37631</TotalTime>
  <Words>5852</Words>
  <Application>Microsoft Office PowerPoint</Application>
  <PresentationFormat>Widescreen</PresentationFormat>
  <Paragraphs>1234</Paragraphs>
  <Slides>83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Consolas</vt:lpstr>
      <vt:lpstr>Office Theme</vt:lpstr>
      <vt:lpstr>Понятие программы</vt:lpstr>
      <vt:lpstr>План лекции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Понятие программы</vt:lpstr>
      <vt:lpstr>Понятие программы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Что делает компилятор?</vt:lpstr>
      <vt:lpstr>Что делает компилятор?</vt:lpstr>
      <vt:lpstr>Что делает компилятор?</vt:lpstr>
      <vt:lpstr>Что делает компилятор?</vt:lpstr>
      <vt:lpstr>Что делает компилятор?</vt:lpstr>
      <vt:lpstr>Что такое сборка?</vt:lpstr>
      <vt:lpstr>Что такое сборка?</vt:lpstr>
      <vt:lpstr>Что такое сборка?</vt:lpstr>
      <vt:lpstr>Что такое сборка?</vt:lpstr>
      <vt:lpstr>Что такое сборка?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Что такое система сборки?</vt:lpstr>
      <vt:lpstr>Компиляция и сборка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Что такое система контроля версий?</vt:lpstr>
      <vt:lpstr>Отладка</vt:lpstr>
      <vt:lpstr>Отладка</vt:lpstr>
      <vt:lpstr>Отладка</vt:lpstr>
      <vt:lpstr>Отладка</vt:lpstr>
      <vt:lpstr>Оптимизация</vt:lpstr>
      <vt:lpstr>Оптимизация</vt:lpstr>
      <vt:lpstr>Оптимизация</vt:lpstr>
      <vt:lpstr>Оптимизация</vt:lpstr>
      <vt:lpstr>Оптимизация</vt:lpstr>
      <vt:lpstr>Тестирование</vt:lpstr>
      <vt:lpstr>Тестирование</vt:lpstr>
      <vt:lpstr>Тестирование</vt:lpstr>
      <vt:lpstr>Процесс работы с gitlab.ccfit.nsu.ru</vt:lpstr>
      <vt:lpstr>Создание ветки</vt:lpstr>
      <vt:lpstr>Скачивание репозитория</vt:lpstr>
      <vt:lpstr>Заливка правок</vt:lpstr>
      <vt:lpstr>Создание merge request-а</vt:lpstr>
      <vt:lpstr>Заключение</vt:lpstr>
      <vt:lpstr>Компиляция 1/3</vt:lpstr>
      <vt:lpstr>Компиляция 2/3</vt:lpstr>
      <vt:lpstr>Компиляция 3/3</vt:lpstr>
      <vt:lpstr>Сборка (линковка)</vt:lpstr>
      <vt:lpstr>Написание исходного кода – венгерская нотация</vt:lpstr>
      <vt:lpstr>Каскадный подход</vt:lpstr>
      <vt:lpstr>Инкрементальный подход</vt:lpstr>
      <vt:lpstr>Эволюционный подход</vt:lpstr>
      <vt:lpstr>Этапы создания программ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Evgenii Petrov</cp:lastModifiedBy>
  <cp:revision>640</cp:revision>
  <dcterms:created xsi:type="dcterms:W3CDTF">2012-08-23T19:28:15Z</dcterms:created>
  <dcterms:modified xsi:type="dcterms:W3CDTF">2021-08-24T07:42:18Z</dcterms:modified>
</cp:coreProperties>
</file>