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273" r:id="rId3"/>
    <p:sldId id="322" r:id="rId4"/>
    <p:sldId id="972" r:id="rId5"/>
    <p:sldId id="258" r:id="rId6"/>
    <p:sldId id="279" r:id="rId7"/>
    <p:sldId id="264" r:id="rId8"/>
    <p:sldId id="1026" r:id="rId9"/>
    <p:sldId id="323" r:id="rId10"/>
    <p:sldId id="324" r:id="rId11"/>
    <p:sldId id="1027" r:id="rId12"/>
    <p:sldId id="338" r:id="rId13"/>
    <p:sldId id="1028" r:id="rId14"/>
    <p:sldId id="275" r:id="rId15"/>
    <p:sldId id="280" r:id="rId16"/>
    <p:sldId id="303" r:id="rId17"/>
    <p:sldId id="284" r:id="rId18"/>
    <p:sldId id="281" r:id="rId19"/>
    <p:sldId id="304" r:id="rId20"/>
    <p:sldId id="973" r:id="rId21"/>
    <p:sldId id="287" r:id="rId22"/>
    <p:sldId id="288" r:id="rId23"/>
    <p:sldId id="289" r:id="rId24"/>
    <p:sldId id="286" r:id="rId25"/>
    <p:sldId id="1023" r:id="rId26"/>
    <p:sldId id="316" r:id="rId27"/>
    <p:sldId id="317" r:id="rId28"/>
    <p:sldId id="344" r:id="rId29"/>
    <p:sldId id="274" r:id="rId30"/>
    <p:sldId id="1025" r:id="rId31"/>
    <p:sldId id="276" r:id="rId32"/>
    <p:sldId id="277" r:id="rId33"/>
    <p:sldId id="306" r:id="rId34"/>
    <p:sldId id="290" r:id="rId35"/>
    <p:sldId id="291" r:id="rId36"/>
    <p:sldId id="307" r:id="rId37"/>
    <p:sldId id="308" r:id="rId38"/>
    <p:sldId id="309" r:id="rId39"/>
    <p:sldId id="310" r:id="rId40"/>
    <p:sldId id="1009" r:id="rId41"/>
    <p:sldId id="1013" r:id="rId42"/>
    <p:sldId id="320" r:id="rId43"/>
    <p:sldId id="318" r:id="rId44"/>
    <p:sldId id="339" r:id="rId45"/>
    <p:sldId id="343" r:id="rId46"/>
    <p:sldId id="341" r:id="rId47"/>
    <p:sldId id="34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77" d="100"/>
          <a:sy n="77" d="100"/>
        </p:scale>
        <p:origin x="114"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705C-6786-46C4-8E51-EC4BA118067B}"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36D9-19EE-4C2E-86C5-5867E331C1FA}" type="slidenum">
              <a:rPr lang="en-US" smtClean="0"/>
              <a:t>‹#›</a:t>
            </a:fld>
            <a:endParaRPr lang="en-US"/>
          </a:p>
        </p:txBody>
      </p:sp>
    </p:spTree>
    <p:extLst>
      <p:ext uri="{BB962C8B-B14F-4D97-AF65-F5344CB8AC3E}">
        <p14:creationId xmlns:p14="http://schemas.microsoft.com/office/powerpoint/2010/main" val="54811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1</a:t>
            </a:fld>
            <a:endParaRPr lang="en-US"/>
          </a:p>
        </p:txBody>
      </p:sp>
    </p:spTree>
    <p:extLst>
      <p:ext uri="{BB962C8B-B14F-4D97-AF65-F5344CB8AC3E}">
        <p14:creationId xmlns:p14="http://schemas.microsoft.com/office/powerpoint/2010/main" val="147598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10</a:t>
            </a:fld>
            <a:endParaRPr lang="en-US"/>
          </a:p>
        </p:txBody>
      </p:sp>
    </p:spTree>
    <p:extLst>
      <p:ext uri="{BB962C8B-B14F-4D97-AF65-F5344CB8AC3E}">
        <p14:creationId xmlns:p14="http://schemas.microsoft.com/office/powerpoint/2010/main" val="939409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rationalwiki.org</a:t>
            </a:r>
            <a:r>
              <a:rPr lang="en-US" dirty="0"/>
              <a:t>/wiki/Bonferroni%27s_principle</a:t>
            </a:r>
          </a:p>
          <a:p>
            <a:endParaRPr lang="en-US" b="0" i="0" dirty="0">
              <a:solidFill>
                <a:srgbClr val="111111"/>
              </a:solidFill>
              <a:effectLst/>
              <a:latin typeface="open sans" panose="020B0606030504020204" pitchFamily="34" charset="0"/>
            </a:endParaRPr>
          </a:p>
          <a:p>
            <a:r>
              <a:rPr lang="en-US" b="0" i="0" dirty="0">
                <a:solidFill>
                  <a:srgbClr val="111111"/>
                </a:solidFill>
                <a:effectLst/>
                <a:latin typeface="open sans" panose="020B0606030504020204" pitchFamily="34" charset="0"/>
              </a:rPr>
              <a:t>The Bonferroni Principle</a:t>
            </a:r>
            <a:r>
              <a:rPr lang="en-US" b="0" i="0" baseline="30000" dirty="0">
                <a:solidFill>
                  <a:srgbClr val="111111"/>
                </a:solidFill>
                <a:effectLst/>
                <a:latin typeface="open sans" panose="020B0606030504020204" pitchFamily="34" charset="0"/>
              </a:rPr>
              <a:t>1</a:t>
            </a:r>
            <a:r>
              <a:rPr lang="en-US" b="0" i="0" dirty="0">
                <a:solidFill>
                  <a:srgbClr val="111111"/>
                </a:solidFill>
                <a:effectLst/>
                <a:latin typeface="open sans" panose="020B0606030504020204" pitchFamily="34" charset="0"/>
              </a:rPr>
              <a:t> is a statistical method for accounting for these random events.</a:t>
            </a:r>
          </a:p>
          <a:p>
            <a:endParaRPr lang="en-US" dirty="0"/>
          </a:p>
          <a:p>
            <a:r>
              <a:rPr lang="en-US" b="1" i="0" dirty="0">
                <a:solidFill>
                  <a:srgbClr val="202124"/>
                </a:solidFill>
                <a:effectLst/>
                <a:latin typeface="Roboto" panose="02000000000000000000" pitchFamily="2" charset="0"/>
              </a:rPr>
              <a:t>Even in completely random datasets, you can expect particular events of interest to occur, and to occur in increasing numbers as the amount of data grows</a:t>
            </a:r>
            <a:r>
              <a:rPr lang="en-US" b="0" i="0" dirty="0">
                <a:solidFill>
                  <a:srgbClr val="202124"/>
                </a:solidFill>
                <a:effectLst/>
                <a:latin typeface="Roboto" panose="02000000000000000000" pitchFamily="2" charset="0"/>
              </a:rPr>
              <a:t>.</a:t>
            </a: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11</a:t>
            </a:fld>
            <a:endParaRPr lang="en-US"/>
          </a:p>
        </p:txBody>
      </p:sp>
    </p:spTree>
    <p:extLst>
      <p:ext uri="{BB962C8B-B14F-4D97-AF65-F5344CB8AC3E}">
        <p14:creationId xmlns:p14="http://schemas.microsoft.com/office/powerpoint/2010/main" val="887243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12</a:t>
            </a:fld>
            <a:endParaRPr lang="en-US"/>
          </a:p>
        </p:txBody>
      </p:sp>
    </p:spTree>
    <p:extLst>
      <p:ext uri="{BB962C8B-B14F-4D97-AF65-F5344CB8AC3E}">
        <p14:creationId xmlns:p14="http://schemas.microsoft.com/office/powerpoint/2010/main" val="225614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D1E74-AA4A-4B41-9D10-71BDBF51EBA7}" type="slidenum">
              <a:rPr lang="en-US" smtClean="0"/>
              <a:t>13</a:t>
            </a:fld>
            <a:endParaRPr lang="en-US"/>
          </a:p>
        </p:txBody>
      </p:sp>
    </p:spTree>
    <p:extLst>
      <p:ext uri="{BB962C8B-B14F-4D97-AF65-F5344CB8AC3E}">
        <p14:creationId xmlns:p14="http://schemas.microsoft.com/office/powerpoint/2010/main" val="191585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14</a:t>
            </a:fld>
            <a:endParaRPr lang="en-US"/>
          </a:p>
        </p:txBody>
      </p:sp>
    </p:spTree>
    <p:extLst>
      <p:ext uri="{BB962C8B-B14F-4D97-AF65-F5344CB8AC3E}">
        <p14:creationId xmlns:p14="http://schemas.microsoft.com/office/powerpoint/2010/main" val="43471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8EF2BF4-891D-2D45-B25E-78ABEA607421}" type="slidenum">
              <a:rPr lang="en-US" smtClean="0"/>
              <a:t>15</a:t>
            </a:fld>
            <a:endParaRPr lang="en-US"/>
          </a:p>
        </p:txBody>
      </p:sp>
    </p:spTree>
    <p:extLst>
      <p:ext uri="{BB962C8B-B14F-4D97-AF65-F5344CB8AC3E}">
        <p14:creationId xmlns:p14="http://schemas.microsoft.com/office/powerpoint/2010/main" val="58434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16</a:t>
            </a:fld>
            <a:endParaRPr lang="en-US"/>
          </a:p>
        </p:txBody>
      </p:sp>
    </p:spTree>
    <p:extLst>
      <p:ext uri="{BB962C8B-B14F-4D97-AF65-F5344CB8AC3E}">
        <p14:creationId xmlns:p14="http://schemas.microsoft.com/office/powerpoint/2010/main" val="381588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purpose: </a:t>
            </a:r>
          </a:p>
          <a:p>
            <a:endParaRPr lang="en-US" dirty="0"/>
          </a:p>
          <a:p>
            <a:r>
              <a:rPr lang="en-US" sz="1200" b="0" i="0" kern="1200" dirty="0">
                <a:solidFill>
                  <a:schemeClr val="tx1"/>
                </a:solidFill>
                <a:effectLst/>
                <a:latin typeface="+mn-lt"/>
                <a:ea typeface="+mn-ea"/>
                <a:cs typeface="+mn-cs"/>
              </a:rPr>
              <a:t>An individual’s annual income results from various factors. Intuitively, it is influenced by the individual’s education level, age, gender, occupation, and etc.</a:t>
            </a:r>
          </a:p>
          <a:p>
            <a:endParaRPr lang="en-US" dirty="0"/>
          </a:p>
          <a:p>
            <a:r>
              <a:rPr lang="en-US" dirty="0"/>
              <a:t>Salary class is important, </a:t>
            </a:r>
          </a:p>
        </p:txBody>
      </p:sp>
      <p:sp>
        <p:nvSpPr>
          <p:cNvPr id="4" name="Slide Number Placeholder 3"/>
          <p:cNvSpPr>
            <a:spLocks noGrp="1"/>
          </p:cNvSpPr>
          <p:nvPr>
            <p:ph type="sldNum" sz="quarter" idx="5"/>
          </p:nvPr>
        </p:nvSpPr>
        <p:spPr/>
        <p:txBody>
          <a:bodyPr/>
          <a:lstStyle/>
          <a:p>
            <a:fld id="{88EF2BF4-891D-2D45-B25E-78ABEA607421}" type="slidenum">
              <a:rPr lang="en-US" smtClean="0"/>
              <a:t>17</a:t>
            </a:fld>
            <a:endParaRPr lang="en-US"/>
          </a:p>
        </p:txBody>
      </p:sp>
    </p:spTree>
    <p:extLst>
      <p:ext uri="{BB962C8B-B14F-4D97-AF65-F5344CB8AC3E}">
        <p14:creationId xmlns:p14="http://schemas.microsoft.com/office/powerpoint/2010/main" val="3273162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Geographic information </a:t>
            </a:r>
            <a:r>
              <a:rPr lang="en-US" dirty="0">
                <a:sym typeface="Wingdings" pitchFamily="2" charset="2"/>
              </a:rPr>
              <a:t>  urban or rural areas? . Income level </a:t>
            </a:r>
          </a:p>
          <a:p>
            <a:pPr marL="228600" indent="-228600">
              <a:buAutoNum type="arabicPeriod"/>
            </a:pPr>
            <a:r>
              <a:rPr lang="en-US" dirty="0" err="1">
                <a:sym typeface="Wingdings" pitchFamily="2" charset="2"/>
              </a:rPr>
              <a:t>Salary.cvs</a:t>
            </a:r>
            <a:r>
              <a:rPr lang="en-US" dirty="0">
                <a:sym typeface="Wingdings" pitchFamily="2" charset="2"/>
              </a:rPr>
              <a:t>  not every one, 1% of the total population </a:t>
            </a:r>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18</a:t>
            </a:fld>
            <a:endParaRPr lang="en-US"/>
          </a:p>
        </p:txBody>
      </p:sp>
    </p:spTree>
    <p:extLst>
      <p:ext uri="{BB962C8B-B14F-4D97-AF65-F5344CB8AC3E}">
        <p14:creationId xmlns:p14="http://schemas.microsoft.com/office/powerpoint/2010/main" val="413884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19</a:t>
            </a:fld>
            <a:endParaRPr lang="en-US"/>
          </a:p>
        </p:txBody>
      </p:sp>
    </p:spTree>
    <p:extLst>
      <p:ext uri="{BB962C8B-B14F-4D97-AF65-F5344CB8AC3E}">
        <p14:creationId xmlns:p14="http://schemas.microsoft.com/office/powerpoint/2010/main" val="56101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2</a:t>
            </a:fld>
            <a:endParaRPr lang="en-US"/>
          </a:p>
        </p:txBody>
      </p:sp>
    </p:spTree>
    <p:extLst>
      <p:ext uri="{BB962C8B-B14F-4D97-AF65-F5344CB8AC3E}">
        <p14:creationId xmlns:p14="http://schemas.microsoft.com/office/powerpoint/2010/main" val="422633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Should first learn the data. </a:t>
            </a:r>
          </a:p>
          <a:p>
            <a:pPr marL="228600" indent="-228600">
              <a:buAutoNum type="arabicPeriod"/>
            </a:pPr>
            <a:r>
              <a:rPr lang="en-US" dirty="0"/>
              <a:t>Data problems: dirty data, missing values, outliers</a:t>
            </a:r>
          </a:p>
          <a:p>
            <a:pPr marL="228600" indent="-228600">
              <a:buAutoNum type="arabicPeriod"/>
            </a:pPr>
            <a:r>
              <a:rPr lang="en-US" dirty="0"/>
              <a:t>If not, researchers </a:t>
            </a:r>
            <a:r>
              <a:rPr lang="en-US" sz="1200" b="0" i="0" kern="1200" dirty="0">
                <a:solidFill>
                  <a:schemeClr val="tx1"/>
                </a:solidFill>
                <a:effectLst/>
                <a:latin typeface="+mn-lt"/>
                <a:ea typeface="+mn-ea"/>
                <a:cs typeface="+mn-cs"/>
              </a:rPr>
              <a:t>may end up drawing an inaccurate inference. </a:t>
            </a:r>
            <a:endParaRPr lang="en-US" dirty="0"/>
          </a:p>
          <a:p>
            <a:pPr marL="228600" indent="-228600">
              <a:buAutoNum type="arabicPeriod"/>
            </a:pPr>
            <a:r>
              <a:rPr lang="en-US" dirty="0"/>
              <a:t>Visualization and summary statistics are two best ways to understand your data as well as detect any potential problems </a:t>
            </a:r>
          </a:p>
          <a:p>
            <a:pPr marL="228600" indent="-228600">
              <a:buAutoNum type="arabicPeriod"/>
            </a:pPr>
            <a:r>
              <a:rPr lang="en-US" dirty="0"/>
              <a:t>R. application: ggplot2, Summary (), str(), glimpse() </a:t>
            </a:r>
          </a:p>
          <a:p>
            <a:pPr lvl="1">
              <a:lnSpc>
                <a:spcPct val="100000"/>
              </a:lnSpc>
            </a:pPr>
            <a:endParaRPr lang="en-US" sz="1200" dirty="0"/>
          </a:p>
          <a:p>
            <a:pPr marL="0" lvl="1">
              <a:lnSpc>
                <a:spcPct val="100000"/>
              </a:lnSpc>
            </a:pPr>
            <a:r>
              <a:rPr lang="en-US" sz="1200" dirty="0"/>
              <a:t>Are there missing values? If yes, how should we handle them? </a:t>
            </a:r>
          </a:p>
          <a:p>
            <a:pPr marL="0" lvl="1">
              <a:lnSpc>
                <a:spcPct val="100000"/>
              </a:lnSpc>
            </a:pPr>
            <a:r>
              <a:rPr lang="en-US" sz="1200" dirty="0"/>
              <a:t>Are there outliers? How should we handle them? </a:t>
            </a:r>
          </a:p>
          <a:p>
            <a:pPr marL="0" lvl="1">
              <a:lnSpc>
                <a:spcPct val="100000"/>
              </a:lnSpc>
            </a:pPr>
            <a:r>
              <a:rPr lang="en-US" sz="1200" dirty="0"/>
              <a:t>How to handle categorical variables? </a:t>
            </a:r>
          </a:p>
          <a:p>
            <a:pPr marL="0" lvl="1">
              <a:lnSpc>
                <a:spcPct val="100000"/>
              </a:lnSpc>
            </a:pPr>
            <a:r>
              <a:rPr lang="en-US" sz="1200" dirty="0"/>
              <a:t>Are the data summaries what we would expect? Are the ranges of values reasonable? </a:t>
            </a:r>
          </a:p>
          <a:p>
            <a:pPr marL="0" lvl="1">
              <a:lnSpc>
                <a:spcPct val="100000"/>
              </a:lnSpc>
            </a:pPr>
            <a:r>
              <a:rPr lang="en-US" sz="1200" dirty="0"/>
              <a:t>What does the data look like? Visualization the data using graphing techniques </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20</a:t>
            </a:fld>
            <a:endParaRPr lang="en-US"/>
          </a:p>
        </p:txBody>
      </p:sp>
    </p:spTree>
    <p:extLst>
      <p:ext uri="{BB962C8B-B14F-4D97-AF65-F5344CB8AC3E}">
        <p14:creationId xmlns:p14="http://schemas.microsoft.com/office/powerpoint/2010/main" val="229113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value: </a:t>
            </a:r>
          </a:p>
          <a:p>
            <a:r>
              <a:rPr lang="en-US" dirty="0"/>
              <a:t>1.Imputation </a:t>
            </a:r>
          </a:p>
          <a:p>
            <a:r>
              <a:rPr lang="en-US" dirty="0"/>
              <a:t>2.Omission</a:t>
            </a:r>
          </a:p>
          <a:p>
            <a:r>
              <a:rPr lang="en-US" dirty="0"/>
              <a:t>3.Analysis</a:t>
            </a:r>
          </a:p>
          <a:p>
            <a:endParaRPr lang="en-US" dirty="0"/>
          </a:p>
          <a:p>
            <a:r>
              <a:rPr lang="en-US" dirty="0"/>
              <a:t>Transform variables: when data already clean, we still need to </a:t>
            </a:r>
          </a:p>
          <a:p>
            <a:r>
              <a:rPr lang="en-US" dirty="0"/>
              <a:t>Highly skewed variable: </a:t>
            </a:r>
            <a:r>
              <a:rPr lang="en-US" dirty="0">
                <a:sym typeface="Wingdings" pitchFamily="2" charset="2"/>
              </a:rPr>
              <a:t> log transfer (normality, make the pattern more visible)</a:t>
            </a:r>
          </a:p>
          <a:p>
            <a:r>
              <a:rPr lang="en-US" dirty="0">
                <a:sym typeface="Wingdings" pitchFamily="2" charset="2"/>
              </a:rPr>
              <a:t>High scale, low scale, high scale data the  normalized </a:t>
            </a:r>
          </a:p>
          <a:p>
            <a:endParaRPr lang="en-US" dirty="0">
              <a:sym typeface="Wingdings" pitchFamily="2" charset="2"/>
            </a:endParaRPr>
          </a:p>
          <a:p>
            <a:r>
              <a:rPr lang="en-US" dirty="0">
                <a:sym typeface="Wingdings" pitchFamily="2" charset="2"/>
              </a:rPr>
              <a:t>Problems in data  wrong decision making </a:t>
            </a:r>
            <a:endParaRPr lang="en-US" dirty="0"/>
          </a:p>
          <a:p>
            <a:r>
              <a:rPr lang="en-US" dirty="0"/>
              <a:t>1. Transfer</a:t>
            </a:r>
            <a:r>
              <a:rPr lang="en-US" dirty="0">
                <a:sym typeface="Wingdings" pitchFamily="2" charset="2"/>
              </a:rPr>
              <a:t> normal distribution good property</a:t>
            </a:r>
          </a:p>
          <a:p>
            <a:r>
              <a:rPr lang="en-US" dirty="0">
                <a:sym typeface="Wingdings" pitchFamily="2" charset="2"/>
              </a:rPr>
              <a:t>Log transfer </a:t>
            </a:r>
            <a:endParaRPr lang="en-US" dirty="0"/>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21</a:t>
            </a:fld>
            <a:endParaRPr lang="en-US"/>
          </a:p>
        </p:txBody>
      </p:sp>
    </p:spTree>
    <p:extLst>
      <p:ext uri="{BB962C8B-B14F-4D97-AF65-F5344CB8AC3E}">
        <p14:creationId xmlns:p14="http://schemas.microsoft.com/office/powerpoint/2010/main" val="1990707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795E26"/>
                </a:solidFill>
                <a:effectLst/>
                <a:latin typeface="Courier New" panose="02070309020205020404" pitchFamily="49" charset="0"/>
              </a:rPr>
              <a:t>In Python: </a:t>
            </a:r>
            <a:r>
              <a:rPr lang="en-US" b="0" dirty="0" err="1">
                <a:solidFill>
                  <a:srgbClr val="795E26"/>
                </a:solidFill>
                <a:effectLst/>
                <a:latin typeface="Courier New" panose="02070309020205020404" pitchFamily="49" charset="0"/>
              </a:rPr>
              <a:t>åprint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0.99</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100</a:t>
            </a:r>
            <a:r>
              <a:rPr lang="en-US" b="0" dirty="0">
                <a:solidFill>
                  <a:srgbClr val="000000"/>
                </a:solidFill>
                <a:effectLst/>
                <a:latin typeface="Courier New" panose="02070309020205020404" pitchFamily="49" charset="0"/>
              </a:rPr>
              <a:t>)</a:t>
            </a:r>
          </a:p>
          <a:p>
            <a:endParaRPr lang="en-US" dirty="0"/>
          </a:p>
          <a:p>
            <a:r>
              <a:rPr lang="en-US" altLang="zh-CN" dirty="0"/>
              <a:t>V1</a:t>
            </a:r>
            <a:r>
              <a:rPr lang="zh-CN" altLang="en-US" dirty="0"/>
              <a:t> </a:t>
            </a:r>
            <a:r>
              <a:rPr lang="en-US" altLang="zh-CN" dirty="0"/>
              <a:t>99%</a:t>
            </a:r>
            <a:r>
              <a:rPr lang="zh-CN" altLang="en-US" dirty="0"/>
              <a:t> </a:t>
            </a:r>
            <a:endParaRPr lang="en-US" altLang="zh-CN" dirty="0"/>
          </a:p>
          <a:p>
            <a:r>
              <a:rPr lang="en-US" altLang="zh-CN" dirty="0"/>
              <a:t>V2</a:t>
            </a:r>
            <a:r>
              <a:rPr lang="zh-CN" altLang="en-US" dirty="0"/>
              <a:t> </a:t>
            </a:r>
            <a:r>
              <a:rPr lang="en-US" altLang="zh-CN" dirty="0"/>
              <a:t>99%</a:t>
            </a:r>
            <a:r>
              <a:rPr lang="zh-CN" altLang="en-US" dirty="0"/>
              <a:t> </a:t>
            </a:r>
            <a:endParaRPr lang="en-US" altLang="zh-CN" dirty="0"/>
          </a:p>
          <a:p>
            <a:r>
              <a:rPr lang="en-US" altLang="zh-CN" dirty="0"/>
              <a:t>…</a:t>
            </a:r>
          </a:p>
          <a:p>
            <a:r>
              <a:rPr lang="en-US" altLang="zh-CN" dirty="0"/>
              <a:t>V100</a:t>
            </a:r>
            <a:r>
              <a:rPr lang="zh-CN" altLang="en-US" dirty="0"/>
              <a:t> </a:t>
            </a:r>
            <a:r>
              <a:rPr lang="en-US" altLang="zh-CN" dirty="0"/>
              <a:t>99%</a:t>
            </a:r>
            <a:r>
              <a:rPr lang="zh-CN" altLang="en-US" dirty="0"/>
              <a:t> </a:t>
            </a:r>
            <a:endParaRPr lang="en-US" altLang="zh-CN" dirty="0"/>
          </a:p>
          <a:p>
            <a:endParaRPr lang="en-US" dirty="0"/>
          </a:p>
          <a:p>
            <a:r>
              <a:rPr lang="en-US" altLang="zh-CN" dirty="0"/>
              <a:t>99%</a:t>
            </a:r>
            <a:r>
              <a:rPr lang="zh-CN" altLang="en-US" dirty="0"/>
              <a:t> </a:t>
            </a:r>
            <a:r>
              <a:rPr lang="en-US" altLang="zh-CN" dirty="0"/>
              <a:t>^</a:t>
            </a:r>
            <a:r>
              <a:rPr lang="zh-CN" altLang="en-US" dirty="0"/>
              <a:t> </a:t>
            </a:r>
            <a:r>
              <a:rPr lang="en-US" altLang="zh-CN" dirty="0"/>
              <a:t>100</a:t>
            </a:r>
            <a:r>
              <a:rPr lang="zh-CN" altLang="en-US" dirty="0"/>
              <a:t> </a:t>
            </a:r>
            <a:r>
              <a:rPr lang="en-US" altLang="zh-CN" dirty="0"/>
              <a:t>=</a:t>
            </a:r>
            <a:r>
              <a:rPr lang="zh-CN" altLang="en-US" dirty="0"/>
              <a:t> </a:t>
            </a: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22</a:t>
            </a:fld>
            <a:endParaRPr lang="en-US"/>
          </a:p>
        </p:txBody>
      </p:sp>
    </p:spTree>
    <p:extLst>
      <p:ext uri="{BB962C8B-B14F-4D97-AF65-F5344CB8AC3E}">
        <p14:creationId xmlns:p14="http://schemas.microsoft.com/office/powerpoint/2010/main" val="2074005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impute for the variable that have a relatively large percentage of missing values? For instance, 50%? </a:t>
            </a:r>
          </a:p>
        </p:txBody>
      </p:sp>
      <p:sp>
        <p:nvSpPr>
          <p:cNvPr id="4" name="Slide Number Placeholder 3"/>
          <p:cNvSpPr>
            <a:spLocks noGrp="1"/>
          </p:cNvSpPr>
          <p:nvPr>
            <p:ph type="sldNum" sz="quarter" idx="5"/>
          </p:nvPr>
        </p:nvSpPr>
        <p:spPr/>
        <p:txBody>
          <a:bodyPr/>
          <a:lstStyle/>
          <a:p>
            <a:fld id="{BD56A668-6285-0A48-A10D-1B0E2939ED04}" type="slidenum">
              <a:rPr lang="en-US" smtClean="0"/>
              <a:t>23</a:t>
            </a:fld>
            <a:endParaRPr lang="en-US"/>
          </a:p>
        </p:txBody>
      </p:sp>
    </p:spTree>
    <p:extLst>
      <p:ext uri="{BB962C8B-B14F-4D97-AF65-F5344CB8AC3E}">
        <p14:creationId xmlns:p14="http://schemas.microsoft.com/office/powerpoint/2010/main" val="692124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An outlier may indicate bad data. For example, the data may have been coded incorrectly or an experiment may not have been run correctly. If it can be determined that an outlying point is in fact erroneous, then the outlying value should be deleted from the analysis (or corrected if possible).</a:t>
            </a:r>
          </a:p>
          <a:p>
            <a:pPr marL="228600" indent="-228600">
              <a:buAutoNum type="arabicPeriod"/>
            </a:pPr>
            <a:endParaRPr 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some cases, it may not be possible to determine if an outlying point is bad data. Outliers may be due to random variation or may indicate something scientifically interesting. In any event, we typically do not want to simply delete the outlying observation. However, if the data contains significant outliers, we may need to consider the use of robust statistical techniques.</a:t>
            </a: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24</a:t>
            </a:fld>
            <a:endParaRPr lang="en-US"/>
          </a:p>
        </p:txBody>
      </p:sp>
    </p:spTree>
    <p:extLst>
      <p:ext uri="{BB962C8B-B14F-4D97-AF65-F5344CB8AC3E}">
        <p14:creationId xmlns:p14="http://schemas.microsoft.com/office/powerpoint/2010/main" val="117312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25</a:t>
            </a:fld>
            <a:endParaRPr lang="en-US"/>
          </a:p>
        </p:txBody>
      </p:sp>
    </p:spTree>
    <p:extLst>
      <p:ext uri="{BB962C8B-B14F-4D97-AF65-F5344CB8AC3E}">
        <p14:creationId xmlns:p14="http://schemas.microsoft.com/office/powerpoint/2010/main" val="3295106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26</a:t>
            </a:fld>
            <a:endParaRPr lang="en-US"/>
          </a:p>
        </p:txBody>
      </p:sp>
    </p:spTree>
    <p:extLst>
      <p:ext uri="{BB962C8B-B14F-4D97-AF65-F5344CB8AC3E}">
        <p14:creationId xmlns:p14="http://schemas.microsoft.com/office/powerpoint/2010/main" val="478778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9</a:t>
            </a:r>
            <a:r>
              <a:rPr lang="zh-CN" altLang="en-US" dirty="0"/>
              <a:t> </a:t>
            </a:r>
            <a:r>
              <a:rPr lang="en-US" altLang="zh-CN" dirty="0"/>
              <a:t>levels</a:t>
            </a:r>
            <a:r>
              <a:rPr lang="zh-CN" altLang="en-US" dirty="0"/>
              <a:t> </a:t>
            </a: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27</a:t>
            </a:fld>
            <a:endParaRPr lang="en-US"/>
          </a:p>
        </p:txBody>
      </p:sp>
    </p:spTree>
    <p:extLst>
      <p:ext uri="{BB962C8B-B14F-4D97-AF65-F5344CB8AC3E}">
        <p14:creationId xmlns:p14="http://schemas.microsoft.com/office/powerpoint/2010/main" val="2073151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28</a:t>
            </a:fld>
            <a:endParaRPr lang="en-US"/>
          </a:p>
        </p:txBody>
      </p:sp>
    </p:spTree>
    <p:extLst>
      <p:ext uri="{BB962C8B-B14F-4D97-AF65-F5344CB8AC3E}">
        <p14:creationId xmlns:p14="http://schemas.microsoft.com/office/powerpoint/2010/main" val="981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29</a:t>
            </a:fld>
            <a:endParaRPr lang="en-US"/>
          </a:p>
        </p:txBody>
      </p:sp>
    </p:spTree>
    <p:extLst>
      <p:ext uri="{BB962C8B-B14F-4D97-AF65-F5344CB8AC3E}">
        <p14:creationId xmlns:p14="http://schemas.microsoft.com/office/powerpoint/2010/main" val="3380616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Data mining is a process of extracting and discovering models/patterns in large data sets involving methods at the intersection of machine learning, statistics, and database systems</a:t>
            </a:r>
          </a:p>
          <a:p>
            <a:pPr marL="171450" indent="-171450">
              <a:buFont typeface="Arial" panose="020B0604020202020204" pitchFamily="34" charset="0"/>
              <a:buChar char="•"/>
            </a:pPr>
            <a:r>
              <a:rPr lang="en-US" sz="1800" dirty="0">
                <a:effectLst/>
                <a:latin typeface="Calibri" panose="020F0502020204030204" pitchFamily="34" charset="0"/>
                <a:ea typeface="DengXian" panose="02010600030101010101" pitchFamily="2" charset="-122"/>
                <a:cs typeface="Calibri" panose="020F0502020204030204" pitchFamily="34" charset="0"/>
              </a:rPr>
              <a:t>Scour large databases in order to find </a:t>
            </a:r>
            <a:r>
              <a:rPr lang="en-US" sz="1800" b="1" dirty="0">
                <a:effectLst/>
                <a:latin typeface="Calibri" panose="020F0502020204030204" pitchFamily="34" charset="0"/>
                <a:ea typeface="DengXian" panose="02010600030101010101" pitchFamily="2" charset="-122"/>
                <a:cs typeface="Calibri" panose="020F0502020204030204" pitchFamily="34" charset="0"/>
              </a:rPr>
              <a:t>novel</a:t>
            </a:r>
            <a:r>
              <a:rPr lang="en-US" sz="1800" dirty="0">
                <a:effectLst/>
                <a:latin typeface="Calibri" panose="020F0502020204030204" pitchFamily="34" charset="0"/>
                <a:ea typeface="DengXian" panose="02010600030101010101" pitchFamily="2" charset="-122"/>
                <a:cs typeface="Calibri" panose="020F0502020204030204" pitchFamily="34" charset="0"/>
              </a:rPr>
              <a:t> and </a:t>
            </a:r>
            <a:r>
              <a:rPr lang="en-US" sz="1800" b="1" dirty="0">
                <a:effectLst/>
                <a:latin typeface="Calibri" panose="020F0502020204030204" pitchFamily="34" charset="0"/>
                <a:ea typeface="DengXian" panose="02010600030101010101" pitchFamily="2" charset="-122"/>
                <a:cs typeface="Calibri" panose="020F0502020204030204" pitchFamily="34" charset="0"/>
              </a:rPr>
              <a:t>useful</a:t>
            </a:r>
            <a:r>
              <a:rPr lang="en-US" sz="1800" dirty="0">
                <a:effectLst/>
                <a:latin typeface="Calibri" panose="020F0502020204030204" pitchFamily="34" charset="0"/>
                <a:ea typeface="DengXian" panose="02010600030101010101" pitchFamily="2" charset="-122"/>
                <a:cs typeface="Calibri" panose="020F0502020204030204" pitchFamily="34" charset="0"/>
              </a:rPr>
              <a:t> patterns that may otherwise remain unknown.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DengXian" panose="02010600030101010101" pitchFamily="2" charset="-122"/>
                <a:cs typeface="Calibri" panose="020F0502020204030204" pitchFamily="34" charset="0"/>
              </a:rPr>
              <a:t>No all-information discovery tasks are considered to be data mining: such as looking up individual records using a database management system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DengXian" panose="02010600030101010101" pitchFamily="2" charset="-122"/>
                <a:cs typeface="Calibri" panose="020F0502020204030204" pitchFamily="34" charset="0"/>
              </a:rPr>
              <a:t>Cannot directly observe from dataset: Data mining uses </a:t>
            </a:r>
            <a:r>
              <a:rPr lang="en-US" sz="1800" b="1" dirty="0">
                <a:effectLst/>
                <a:latin typeface="Calibri" panose="020F0502020204030204" pitchFamily="34" charset="0"/>
                <a:ea typeface="DengXian" panose="02010600030101010101" pitchFamily="2" charset="-122"/>
                <a:cs typeface="Calibri" panose="020F0502020204030204" pitchFamily="34" charset="0"/>
              </a:rPr>
              <a:t>machine learning and statistical models </a:t>
            </a:r>
            <a:r>
              <a:rPr lang="en-US" sz="1800" dirty="0">
                <a:effectLst/>
                <a:latin typeface="Calibri" panose="020F0502020204030204" pitchFamily="34" charset="0"/>
                <a:ea typeface="DengXian" panose="02010600030101010101" pitchFamily="2" charset="-122"/>
                <a:cs typeface="Calibri" panose="020F0502020204030204" pitchFamily="34" charset="0"/>
              </a:rPr>
              <a:t>to uncover clandestine or hidden patterns in a large volume of 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sz="1800" dirty="0">
              <a:effectLst/>
              <a:latin typeface="Calibri" panose="020F0502020204030204" pitchFamily="34" charset="0"/>
              <a:ea typeface="DengXian" panose="02010600030101010101" pitchFamily="2" charset="-122"/>
              <a:cs typeface="Calibri" panose="020F0502020204030204" pitchFamily="34" charset="0"/>
            </a:endParaRPr>
          </a:p>
          <a:p>
            <a:pPr marL="171450" indent="-171450">
              <a:buFont typeface="Arial" panose="020B0604020202020204" pitchFamily="34" charset="0"/>
              <a:buChar cha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3</a:t>
            </a:fld>
            <a:endParaRPr lang="en-US"/>
          </a:p>
        </p:txBody>
      </p:sp>
    </p:spTree>
    <p:extLst>
      <p:ext uri="{BB962C8B-B14F-4D97-AF65-F5344CB8AC3E}">
        <p14:creationId xmlns:p14="http://schemas.microsoft.com/office/powerpoint/2010/main" val="1643283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30</a:t>
            </a:fld>
            <a:endParaRPr lang="en-US"/>
          </a:p>
        </p:txBody>
      </p:sp>
    </p:spTree>
    <p:extLst>
      <p:ext uri="{BB962C8B-B14F-4D97-AF65-F5344CB8AC3E}">
        <p14:creationId xmlns:p14="http://schemas.microsoft.com/office/powerpoint/2010/main" val="1364782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31</a:t>
            </a:fld>
            <a:endParaRPr lang="en-US"/>
          </a:p>
        </p:txBody>
      </p:sp>
    </p:spTree>
    <p:extLst>
      <p:ext uri="{BB962C8B-B14F-4D97-AF65-F5344CB8AC3E}">
        <p14:creationId xmlns:p14="http://schemas.microsoft.com/office/powerpoint/2010/main" val="207795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32</a:t>
            </a:fld>
            <a:endParaRPr lang="en-US"/>
          </a:p>
        </p:txBody>
      </p:sp>
    </p:spTree>
    <p:extLst>
      <p:ext uri="{BB962C8B-B14F-4D97-AF65-F5344CB8AC3E}">
        <p14:creationId xmlns:p14="http://schemas.microsoft.com/office/powerpoint/2010/main" val="1508301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33</a:t>
            </a:fld>
            <a:endParaRPr lang="en-US"/>
          </a:p>
        </p:txBody>
      </p:sp>
    </p:spTree>
    <p:extLst>
      <p:ext uri="{BB962C8B-B14F-4D97-AF65-F5344CB8AC3E}">
        <p14:creationId xmlns:p14="http://schemas.microsoft.com/office/powerpoint/2010/main" val="85087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Characteristics of the data: </a:t>
            </a:r>
          </a:p>
          <a:p>
            <a:endParaRPr lang="en-US" altLang="zh-CN" dirty="0"/>
          </a:p>
          <a:p>
            <a:r>
              <a:rPr lang="en-US" altLang="zh-CN" dirty="0"/>
              <a:t>Models</a:t>
            </a:r>
            <a:r>
              <a:rPr lang="zh-CN" altLang="en-US" dirty="0"/>
              <a:t> </a:t>
            </a:r>
            <a:r>
              <a:rPr lang="en-US" altLang="zh-CN" dirty="0"/>
              <a:t>to</a:t>
            </a:r>
            <a:r>
              <a:rPr lang="zh-CN" altLang="en-US" dirty="0"/>
              <a:t> </a:t>
            </a:r>
            <a:r>
              <a:rPr lang="en-US" altLang="zh-CN" dirty="0"/>
              <a:t>predict</a:t>
            </a:r>
            <a:r>
              <a:rPr lang="zh-CN" altLang="en-US" dirty="0"/>
              <a:t> </a:t>
            </a:r>
            <a:r>
              <a:rPr lang="en-US" altLang="zh-CN" dirty="0"/>
              <a:t>category:</a:t>
            </a:r>
            <a:r>
              <a:rPr lang="zh-CN" altLang="en-US" dirty="0"/>
              <a:t> </a:t>
            </a:r>
            <a:r>
              <a:rPr lang="en-US" altLang="zh-CN" dirty="0"/>
              <a:t>classification</a:t>
            </a:r>
            <a:r>
              <a:rPr lang="zh-CN" altLang="en-US" dirty="0"/>
              <a:t> </a:t>
            </a:r>
            <a:endParaRPr lang="en-US" altLang="zh-CN" dirty="0"/>
          </a:p>
          <a:p>
            <a:r>
              <a:rPr lang="en-US" altLang="zh-CN" dirty="0"/>
              <a:t>Models</a:t>
            </a:r>
            <a:r>
              <a:rPr lang="zh-CN" altLang="en-US" dirty="0"/>
              <a:t> </a:t>
            </a:r>
            <a:r>
              <a:rPr lang="en-US" altLang="zh-CN" dirty="0"/>
              <a:t>to</a:t>
            </a:r>
            <a:r>
              <a:rPr lang="zh-CN" altLang="en-US" dirty="0"/>
              <a:t> </a:t>
            </a:r>
            <a:r>
              <a:rPr lang="en-US" altLang="zh-CN" dirty="0"/>
              <a:t>predict</a:t>
            </a:r>
            <a:r>
              <a:rPr lang="zh-CN" altLang="en-US" dirty="0"/>
              <a:t> </a:t>
            </a:r>
            <a:r>
              <a:rPr lang="en-US" altLang="zh-CN" dirty="0"/>
              <a:t>numeric:</a:t>
            </a:r>
            <a:r>
              <a:rPr lang="zh-CN" altLang="en-US" dirty="0"/>
              <a:t> </a:t>
            </a:r>
            <a:r>
              <a:rPr lang="en-US" altLang="zh-CN" dirty="0"/>
              <a:t>regression</a:t>
            </a:r>
            <a:r>
              <a:rPr lang="zh-CN" altLang="en-US" dirty="0"/>
              <a:t> </a:t>
            </a:r>
            <a:r>
              <a:rPr lang="en-US" altLang="zh-CN" dirty="0"/>
              <a:t>trees</a:t>
            </a:r>
          </a:p>
          <a:p>
            <a:r>
              <a:rPr lang="en-US" altLang="zh-CN" dirty="0"/>
              <a:t>Models</a:t>
            </a:r>
            <a:r>
              <a:rPr lang="zh-CN" altLang="en-US" dirty="0"/>
              <a:t> </a:t>
            </a:r>
            <a:r>
              <a:rPr lang="en-US" altLang="zh-CN" dirty="0"/>
              <a:t>to</a:t>
            </a:r>
            <a:r>
              <a:rPr lang="zh-CN" altLang="en-US" dirty="0"/>
              <a:t> </a:t>
            </a:r>
            <a:r>
              <a:rPr lang="en-US" altLang="zh-CN" dirty="0"/>
              <a:t>improve</a:t>
            </a:r>
            <a:r>
              <a:rPr lang="zh-CN" altLang="en-US" dirty="0"/>
              <a:t> </a:t>
            </a:r>
            <a:r>
              <a:rPr lang="en-US" altLang="zh-CN" dirty="0"/>
              <a:t>prediction</a:t>
            </a:r>
            <a:r>
              <a:rPr lang="zh-CN" altLang="en-US" dirty="0"/>
              <a:t> </a:t>
            </a:r>
            <a:r>
              <a:rPr lang="en-US" altLang="zh-CN" dirty="0"/>
              <a:t>:</a:t>
            </a:r>
            <a:r>
              <a:rPr lang="zh-CN" altLang="en-US" dirty="0"/>
              <a:t> </a:t>
            </a:r>
            <a:r>
              <a:rPr lang="en-US" altLang="zh-CN" dirty="0"/>
              <a:t>boosting,</a:t>
            </a:r>
            <a:r>
              <a:rPr lang="zh-CN" altLang="en-US" dirty="0"/>
              <a:t> </a:t>
            </a:r>
            <a:r>
              <a:rPr lang="en-US" altLang="zh-CN" dirty="0"/>
              <a:t>Bagging</a:t>
            </a:r>
            <a:r>
              <a:rPr lang="zh-CN" altLang="en-US" dirty="0"/>
              <a:t> </a:t>
            </a:r>
            <a:endParaRPr lang="en-US" altLang="zh-CN" dirty="0"/>
          </a:p>
          <a:p>
            <a:r>
              <a:rPr lang="en-US" altLang="zh-CN" dirty="0" err="1"/>
              <a:t>Modles</a:t>
            </a:r>
            <a:r>
              <a:rPr lang="zh-CN" altLang="en-US" dirty="0"/>
              <a:t> </a:t>
            </a:r>
            <a:r>
              <a:rPr lang="en-US" altLang="zh-CN" dirty="0"/>
              <a:t>to</a:t>
            </a:r>
            <a:r>
              <a:rPr lang="zh-CN" altLang="en-US" dirty="0"/>
              <a:t> </a:t>
            </a:r>
            <a:r>
              <a:rPr lang="en-US" altLang="zh-CN" dirty="0"/>
              <a:t>drive</a:t>
            </a:r>
            <a:r>
              <a:rPr lang="zh-CN" altLang="en-US" dirty="0"/>
              <a:t> </a:t>
            </a:r>
            <a:r>
              <a:rPr lang="en-US" altLang="zh-CN" dirty="0"/>
              <a:t>insights:</a:t>
            </a:r>
            <a:r>
              <a:rPr lang="zh-CN" altLang="en-US" dirty="0"/>
              <a:t> </a:t>
            </a:r>
            <a:r>
              <a:rPr lang="en-US" altLang="zh-CN" dirty="0"/>
              <a:t>clustering,</a:t>
            </a:r>
            <a:r>
              <a:rPr lang="zh-CN" altLang="en-US" dirty="0"/>
              <a:t> </a:t>
            </a:r>
            <a:r>
              <a:rPr lang="en-US" altLang="zh-CN" dirty="0"/>
              <a:t>association rules, </a:t>
            </a:r>
            <a:r>
              <a:rPr lang="en-US" altLang="zh-CN" dirty="0" err="1"/>
              <a:t>etc</a:t>
            </a:r>
            <a:r>
              <a:rPr lang="en-US" altLang="zh-CN" dirty="0"/>
              <a:t>…</a:t>
            </a:r>
            <a:r>
              <a:rPr lang="zh-CN" altLang="en-US" dirty="0"/>
              <a:t> </a:t>
            </a:r>
            <a:endParaRPr lang="en-US" altLang="zh-CN" dirty="0"/>
          </a:p>
          <a:p>
            <a:endParaRPr lang="en-US" altLang="zh-CN" dirty="0"/>
          </a:p>
          <a:p>
            <a:r>
              <a:rPr lang="en-US" altLang="zh-CN" dirty="0"/>
              <a:t>Performance: performance metric </a:t>
            </a:r>
          </a:p>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34</a:t>
            </a:fld>
            <a:endParaRPr lang="en-US"/>
          </a:p>
        </p:txBody>
      </p:sp>
    </p:spTree>
    <p:extLst>
      <p:ext uri="{BB962C8B-B14F-4D97-AF65-F5344CB8AC3E}">
        <p14:creationId xmlns:p14="http://schemas.microsoft.com/office/powerpoint/2010/main" val="1904925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the percentage of observations that are correctly classified </a:t>
            </a:r>
          </a:p>
        </p:txBody>
      </p:sp>
      <p:sp>
        <p:nvSpPr>
          <p:cNvPr id="4" name="Slide Number Placeholder 3"/>
          <p:cNvSpPr>
            <a:spLocks noGrp="1"/>
          </p:cNvSpPr>
          <p:nvPr>
            <p:ph type="sldNum" sz="quarter" idx="5"/>
          </p:nvPr>
        </p:nvSpPr>
        <p:spPr/>
        <p:txBody>
          <a:bodyPr/>
          <a:lstStyle/>
          <a:p>
            <a:fld id="{88EF2BF4-891D-2D45-B25E-78ABEA607421}" type="slidenum">
              <a:rPr lang="en-US" smtClean="0"/>
              <a:t>35</a:t>
            </a:fld>
            <a:endParaRPr lang="en-US"/>
          </a:p>
        </p:txBody>
      </p:sp>
    </p:spTree>
    <p:extLst>
      <p:ext uri="{BB962C8B-B14F-4D97-AF65-F5344CB8AC3E}">
        <p14:creationId xmlns:p14="http://schemas.microsoft.com/office/powerpoint/2010/main" val="2209015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36</a:t>
            </a:fld>
            <a:endParaRPr lang="en-US"/>
          </a:p>
        </p:txBody>
      </p:sp>
    </p:spTree>
    <p:extLst>
      <p:ext uri="{BB962C8B-B14F-4D97-AF65-F5344CB8AC3E}">
        <p14:creationId xmlns:p14="http://schemas.microsoft.com/office/powerpoint/2010/main" val="3072066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37</a:t>
            </a:fld>
            <a:endParaRPr lang="en-US"/>
          </a:p>
        </p:txBody>
      </p:sp>
    </p:spTree>
    <p:extLst>
      <p:ext uri="{BB962C8B-B14F-4D97-AF65-F5344CB8AC3E}">
        <p14:creationId xmlns:p14="http://schemas.microsoft.com/office/powerpoint/2010/main" val="157998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38</a:t>
            </a:fld>
            <a:endParaRPr lang="en-US"/>
          </a:p>
        </p:txBody>
      </p:sp>
    </p:spTree>
    <p:extLst>
      <p:ext uri="{BB962C8B-B14F-4D97-AF65-F5344CB8AC3E}">
        <p14:creationId xmlns:p14="http://schemas.microsoft.com/office/powerpoint/2010/main" val="2947530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39</a:t>
            </a:fld>
            <a:endParaRPr lang="en-US"/>
          </a:p>
        </p:txBody>
      </p:sp>
    </p:spTree>
    <p:extLst>
      <p:ext uri="{BB962C8B-B14F-4D97-AF65-F5344CB8AC3E}">
        <p14:creationId xmlns:p14="http://schemas.microsoft.com/office/powerpoint/2010/main" val="182986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Interdisplinary</a:t>
            </a:r>
            <a:r>
              <a:rPr lang="en-US" dirty="0"/>
              <a:t>; stands at the confluence of the fields of statistics and machine </a:t>
            </a:r>
            <a:r>
              <a:rPr lang="en-US"/>
              <a:t>learning </a:t>
            </a:r>
            <a:endParaRPr lang="en-US" dirty="0"/>
          </a:p>
          <a:p>
            <a:pPr marL="171450" indent="-171450">
              <a:buFont typeface="Arial" panose="020B0604020202020204" pitchFamily="34" charset="0"/>
              <a:buChar char="•"/>
            </a:pPr>
            <a:r>
              <a:rPr lang="en-US" dirty="0"/>
              <a:t>1. Origins – discover in database 1980s. </a:t>
            </a:r>
          </a:p>
          <a:p>
            <a:pPr marL="171450" indent="-171450">
              <a:buFont typeface="Arial" panose="020B0604020202020204" pitchFamily="34" charset="0"/>
              <a:buChar char="•"/>
            </a:pPr>
            <a:r>
              <a:rPr lang="en-US" dirty="0"/>
              <a:t>2. What driven the development? Motivating challenges? </a:t>
            </a:r>
          </a:p>
          <a:p>
            <a:pPr marL="457200" indent="-285750">
              <a:lnSpc>
                <a:spcPct val="150000"/>
              </a:lnSpc>
              <a:buClr>
                <a:srgbClr val="C00000"/>
              </a:buClr>
              <a:buFont typeface="Arial" panose="020B0604020202020204" pitchFamily="34" charset="0"/>
              <a:buChar char="•"/>
            </a:pPr>
            <a:r>
              <a:rPr lang="en-US" sz="1200" dirty="0">
                <a:latin typeface="Cambria" panose="02040503050406030204" pitchFamily="18" charset="0"/>
              </a:rPr>
              <a:t>Scalability </a:t>
            </a:r>
          </a:p>
          <a:p>
            <a:pPr marL="457200" indent="-285750">
              <a:lnSpc>
                <a:spcPct val="150000"/>
              </a:lnSpc>
              <a:spcAft>
                <a:spcPts val="600"/>
              </a:spcAft>
              <a:buClr>
                <a:srgbClr val="C00000"/>
              </a:buClr>
              <a:buFont typeface="Arial" panose="020B0604020202020204" pitchFamily="34" charset="0"/>
              <a:buChar char="•"/>
            </a:pPr>
            <a:r>
              <a:rPr lang="en-US" sz="1200" dirty="0">
                <a:latin typeface="Cambria" panose="02040503050406030204" pitchFamily="18" charset="0"/>
              </a:rPr>
              <a:t>High Dimensionality</a:t>
            </a:r>
            <a:r>
              <a:rPr lang="en-US" sz="1200" dirty="0">
                <a:effectLst/>
                <a:latin typeface="Calibri" panose="020F0502020204030204" pitchFamily="34" charset="0"/>
                <a:ea typeface="DengXian" panose="02010600030101010101" pitchFamily="2" charset="-122"/>
                <a:cs typeface="Calibri" panose="020F0502020204030204" pitchFamily="34" charset="0"/>
              </a:rPr>
              <a:t> (hundreds or thousands of attributes) e.g., in bioinformatics, gene expression data involving thousands of features </a:t>
            </a:r>
            <a:endParaRPr lang="en-US" sz="1200" dirty="0">
              <a:latin typeface="Cambria" panose="02040503050406030204" pitchFamily="18" charset="0"/>
            </a:endParaRPr>
          </a:p>
          <a:p>
            <a:pPr marL="457200" marR="0" lvl="0" indent="-285750" algn="l" defTabSz="914400" rtl="0" eaLnBrk="1" fontAlgn="auto" latinLnBrk="0" hangingPunct="1">
              <a:lnSpc>
                <a:spcPct val="100000"/>
              </a:lnSpc>
              <a:spcBef>
                <a:spcPts val="0"/>
              </a:spcBef>
              <a:spcAft>
                <a:spcPts val="0"/>
              </a:spcAft>
              <a:buClr>
                <a:srgbClr val="C00000"/>
              </a:buClr>
              <a:buSzTx/>
              <a:buFont typeface="Arial" panose="020B0604020202020204" pitchFamily="34" charset="0"/>
              <a:buChar char="•"/>
              <a:tabLst/>
              <a:defRPr/>
            </a:pPr>
            <a:r>
              <a:rPr lang="en-US" sz="1200" dirty="0">
                <a:latin typeface="Cambria" panose="02040503050406030204" pitchFamily="18" charset="0"/>
              </a:rPr>
              <a:t>Heterogeneous and complex data:  </a:t>
            </a:r>
            <a:r>
              <a:rPr lang="en-US" sz="1200" dirty="0">
                <a:effectLst/>
                <a:latin typeface="Calibri" panose="020F0502020204030204" pitchFamily="34" charset="0"/>
                <a:ea typeface="DengXian" panose="02010600030101010101" pitchFamily="2" charset="-122"/>
                <a:cs typeface="Calibri" panose="020F0502020204030204" pitchFamily="34" charset="0"/>
              </a:rPr>
              <a:t>continuous, categorical, semi-structured </a:t>
            </a:r>
            <a:endParaRPr lang="en-US" sz="1200" dirty="0">
              <a:latin typeface="Cambria" panose="02040503050406030204" pitchFamily="18" charset="0"/>
            </a:endParaRPr>
          </a:p>
          <a:p>
            <a:pPr marL="457200" indent="-285750">
              <a:buClr>
                <a:srgbClr val="C00000"/>
              </a:buClr>
              <a:buFont typeface="Arial" panose="020B0604020202020204" pitchFamily="34" charset="0"/>
              <a:buChar char="•"/>
            </a:pPr>
            <a:r>
              <a:rPr lang="en-US" altLang="zh-CN" sz="1200" dirty="0">
                <a:latin typeface="Cambria" panose="02040503050406030204" pitchFamily="18" charset="0"/>
              </a:rPr>
              <a:t>Data ownership and distribution : reduce the amount of communication needed; how to effectively consolidate the data from multiple sources; how to address data security and privacy issues </a:t>
            </a:r>
          </a:p>
          <a:p>
            <a:pPr marL="457200" indent="-285750">
              <a:buClr>
                <a:srgbClr val="C00000"/>
              </a:buClr>
              <a:buFont typeface="Arial" panose="020B0604020202020204" pitchFamily="34" charset="0"/>
              <a:buChar char="•"/>
            </a:pPr>
            <a:r>
              <a:rPr lang="en-US" sz="1200" dirty="0">
                <a:latin typeface="Cambria" panose="02040503050406030204" pitchFamily="18" charset="0"/>
              </a:rPr>
              <a:t>Non-traditional Analysis</a:t>
            </a:r>
            <a:r>
              <a:rPr lang="en-US" sz="1200" dirty="0">
                <a:effectLst/>
                <a:latin typeface="+mn-lt"/>
                <a:ea typeface="+mn-ea"/>
                <a:cs typeface="+mn-cs"/>
              </a:rPr>
              <a:t>: </a:t>
            </a:r>
            <a:r>
              <a:rPr lang="en-US" sz="1200" dirty="0">
                <a:effectLst/>
                <a:latin typeface="Calibri" panose="020F0502020204030204" pitchFamily="34" charset="0"/>
                <a:ea typeface="DengXian" panose="02010600030101010101" pitchFamily="2" charset="-122"/>
                <a:cs typeface="Calibri" panose="020F0502020204030204" pitchFamily="34" charset="0"/>
              </a:rPr>
              <a:t>A hypothesize-and-test paradigm. In other words, a hypothesis is proposed, an experiment is designed to gather the data, and then the data is analyzed with respect to the hypothesis. Labor-intensive and time consuming</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1200" dirty="0">
                <a:effectLst/>
                <a:latin typeface="Calibri" panose="020F0502020204030204" pitchFamily="34" charset="0"/>
                <a:ea typeface="DengXian" panose="02010600030101010101" pitchFamily="2" charset="-122"/>
                <a:cs typeface="Calibri" panose="020F0502020204030204" pitchFamily="34" charset="0"/>
              </a:rPr>
              <a:t>Generation and evaluation of thousands of hypotheses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1200" dirty="0">
                <a:effectLst/>
                <a:latin typeface="Calibri" panose="020F0502020204030204" pitchFamily="34" charset="0"/>
                <a:ea typeface="DengXian" panose="02010600030101010101" pitchFamily="2" charset="-122"/>
                <a:cs typeface="Calibri" panose="020F0502020204030204" pitchFamily="34" charset="0"/>
              </a:rPr>
              <a:t>Not a result of a carefully designed experiment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EF2BF4-891D-2D45-B25E-78ABEA607421}" type="slidenum">
              <a:rPr lang="en-US" smtClean="0"/>
              <a:t>4</a:t>
            </a:fld>
            <a:endParaRPr lang="en-US"/>
          </a:p>
        </p:txBody>
      </p:sp>
    </p:spTree>
    <p:extLst>
      <p:ext uri="{BB962C8B-B14F-4D97-AF65-F5344CB8AC3E}">
        <p14:creationId xmlns:p14="http://schemas.microsoft.com/office/powerpoint/2010/main" val="1479117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88EF2BF4-891D-2D45-B25E-78ABEA607421}" type="slidenum">
              <a:rPr lang="en-US" smtClean="0"/>
              <a:t>40</a:t>
            </a:fld>
            <a:endParaRPr lang="en-US"/>
          </a:p>
        </p:txBody>
      </p:sp>
    </p:spTree>
    <p:extLst>
      <p:ext uri="{BB962C8B-B14F-4D97-AF65-F5344CB8AC3E}">
        <p14:creationId xmlns:p14="http://schemas.microsoft.com/office/powerpoint/2010/main" val="3446547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Regression: forecasting sales; predict price </a:t>
            </a:r>
          </a:p>
          <a:p>
            <a:pPr marL="228600" indent="-228600">
              <a:buAutoNum type="arabicPeriod"/>
            </a:pPr>
            <a:endParaRPr lang="en-US" altLang="zh-CN" dirty="0"/>
          </a:p>
          <a:p>
            <a:pPr marL="228600" indent="-228600">
              <a:buAutoNum type="arabicPeriod"/>
            </a:pPr>
            <a:r>
              <a:rPr lang="en-US" sz="1200" b="0" i="0" kern="1200" dirty="0">
                <a:solidFill>
                  <a:schemeClr val="tx1"/>
                </a:solidFill>
                <a:effectLst/>
                <a:latin typeface="+mn-lt"/>
                <a:ea typeface="+mn-ea"/>
                <a:cs typeface="+mn-cs"/>
              </a:rPr>
              <a:t>the RMSE gives a relatively high weight to large errors. </a:t>
            </a:r>
            <a:r>
              <a:rPr lang="en-US" dirty="0"/>
              <a:t>This means the RMSE should be more useful when large errors are particularly undesirable.</a:t>
            </a:r>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88EF2BF4-891D-2D45-B25E-78ABEA607421}" type="slidenum">
              <a:rPr lang="en-US" smtClean="0"/>
              <a:t>41</a:t>
            </a:fld>
            <a:endParaRPr lang="en-US"/>
          </a:p>
        </p:txBody>
      </p:sp>
    </p:spTree>
    <p:extLst>
      <p:ext uri="{BB962C8B-B14F-4D97-AF65-F5344CB8AC3E}">
        <p14:creationId xmlns:p14="http://schemas.microsoft.com/office/powerpoint/2010/main" val="3839188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42</a:t>
            </a:fld>
            <a:endParaRPr lang="en-US"/>
          </a:p>
        </p:txBody>
      </p:sp>
    </p:spTree>
    <p:extLst>
      <p:ext uri="{BB962C8B-B14F-4D97-AF65-F5344CB8AC3E}">
        <p14:creationId xmlns:p14="http://schemas.microsoft.com/office/powerpoint/2010/main" val="398007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Gain: can we capture responses early on. </a:t>
            </a:r>
          </a:p>
        </p:txBody>
      </p:sp>
      <p:sp>
        <p:nvSpPr>
          <p:cNvPr id="4" name="Slide Number Placeholder 3"/>
          <p:cNvSpPr>
            <a:spLocks noGrp="1"/>
          </p:cNvSpPr>
          <p:nvPr>
            <p:ph type="sldNum" sz="quarter" idx="5"/>
          </p:nvPr>
        </p:nvSpPr>
        <p:spPr/>
        <p:txBody>
          <a:bodyPr/>
          <a:lstStyle/>
          <a:p>
            <a:fld id="{BD56A668-6285-0A48-A10D-1B0E2939ED04}" type="slidenum">
              <a:rPr lang="en-US" smtClean="0"/>
              <a:t>43</a:t>
            </a:fld>
            <a:endParaRPr lang="en-US"/>
          </a:p>
        </p:txBody>
      </p:sp>
    </p:spTree>
    <p:extLst>
      <p:ext uri="{BB962C8B-B14F-4D97-AF65-F5344CB8AC3E}">
        <p14:creationId xmlns:p14="http://schemas.microsoft.com/office/powerpoint/2010/main" val="16210454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email wisely=&gt; may annoy people </a:t>
            </a:r>
          </a:p>
          <a:p>
            <a:endParaRPr lang="en-US" dirty="0"/>
          </a:p>
          <a:p>
            <a:r>
              <a:rPr lang="en-US" dirty="0"/>
              <a:t>Model will not change consumer behaviors (we will still have 200 Reponses) </a:t>
            </a:r>
          </a:p>
        </p:txBody>
      </p:sp>
      <p:sp>
        <p:nvSpPr>
          <p:cNvPr id="4" name="Slide Number Placeholder 3"/>
          <p:cNvSpPr>
            <a:spLocks noGrp="1"/>
          </p:cNvSpPr>
          <p:nvPr>
            <p:ph type="sldNum" sz="quarter" idx="5"/>
          </p:nvPr>
        </p:nvSpPr>
        <p:spPr/>
        <p:txBody>
          <a:bodyPr/>
          <a:lstStyle/>
          <a:p>
            <a:fld id="{BD56A668-6285-0A48-A10D-1B0E2939ED04}" type="slidenum">
              <a:rPr lang="en-US" smtClean="0"/>
              <a:t>44</a:t>
            </a:fld>
            <a:endParaRPr lang="en-US"/>
          </a:p>
        </p:txBody>
      </p:sp>
    </p:spTree>
    <p:extLst>
      <p:ext uri="{BB962C8B-B14F-4D97-AF65-F5344CB8AC3E}">
        <p14:creationId xmlns:p14="http://schemas.microsoft.com/office/powerpoint/2010/main" val="4143419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60/200 = 30%</a:t>
            </a:r>
          </a:p>
          <a:p>
            <a:r>
              <a:rPr lang="en-US" dirty="0"/>
              <a:t>100/200 = 50% </a:t>
            </a: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45</a:t>
            </a:fld>
            <a:endParaRPr lang="en-US"/>
          </a:p>
        </p:txBody>
      </p:sp>
    </p:spTree>
    <p:extLst>
      <p:ext uri="{BB962C8B-B14F-4D97-AF65-F5344CB8AC3E}">
        <p14:creationId xmlns:p14="http://schemas.microsoft.com/office/powerpoint/2010/main" val="677039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46</a:t>
            </a:fld>
            <a:endParaRPr lang="en-US"/>
          </a:p>
        </p:txBody>
      </p:sp>
    </p:spTree>
    <p:extLst>
      <p:ext uri="{BB962C8B-B14F-4D97-AF65-F5344CB8AC3E}">
        <p14:creationId xmlns:p14="http://schemas.microsoft.com/office/powerpoint/2010/main" val="1348587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47</a:t>
            </a:fld>
            <a:endParaRPr lang="en-US"/>
          </a:p>
        </p:txBody>
      </p:sp>
    </p:spTree>
    <p:extLst>
      <p:ext uri="{BB962C8B-B14F-4D97-AF65-F5344CB8AC3E}">
        <p14:creationId xmlns:p14="http://schemas.microsoft.com/office/powerpoint/2010/main" val="127836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Calibri" panose="020F0502020204030204" pitchFamily="34" charset="0"/>
                <a:cs typeface="Calibri" panose="020F0502020204030204" pitchFamily="34" charset="0"/>
              </a:rPr>
              <a:t>Reinforcement</a:t>
            </a:r>
            <a:r>
              <a:rPr lang="en-US" altLang="en-US" b="1"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learning: </a:t>
            </a:r>
            <a:r>
              <a:rPr lang="en-US" b="0" i="0" dirty="0">
                <a:solidFill>
                  <a:srgbClr val="202124"/>
                </a:solidFill>
                <a:effectLst/>
                <a:latin typeface="Roboto" panose="02000000000000000000" pitchFamily="2" charset="0"/>
              </a:rPr>
              <a:t>It is about learning the optimal behavior in an environment to obtain maximum reward</a:t>
            </a: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5</a:t>
            </a:fld>
            <a:endParaRPr lang="en-US"/>
          </a:p>
        </p:txBody>
      </p:sp>
    </p:spTree>
    <p:extLst>
      <p:ext uri="{BB962C8B-B14F-4D97-AF65-F5344CB8AC3E}">
        <p14:creationId xmlns:p14="http://schemas.microsoft.com/office/powerpoint/2010/main" val="119960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methods Examples: </a:t>
            </a:r>
          </a:p>
          <a:p>
            <a:pPr marL="228600" indent="-228600">
              <a:buAutoNum type="arabicPeriod"/>
            </a:pPr>
            <a:r>
              <a:rPr lang="en-US" dirty="0"/>
              <a:t>which loan applicants are likely to default? (we can use classification techniques to identify them) </a:t>
            </a:r>
          </a:p>
          <a:p>
            <a:pPr marL="228600" indent="-228600">
              <a:buAutoNum type="arabicPeriod"/>
            </a:pPr>
            <a:r>
              <a:rPr lang="en-US" dirty="0"/>
              <a:t>Which costumers are most likely to commit, for example, fraud?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methods Examples: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Association rules: customer transactions “what goes with what”. Grocery stores can use such information after a customer’s purchases have all been scanned to print discount coupons, by mapping customers’ purchase onto the association rules.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Clustering: market segmentation: customers are segmented based on demographic and transaction history information, and a marketing strategy is tailored for each segment.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Clustering: market structure analysis: identifying groups of similar products according to competitive measure of similarity. </a:t>
            </a:r>
          </a:p>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6</a:t>
            </a:fld>
            <a:endParaRPr lang="en-US"/>
          </a:p>
        </p:txBody>
      </p:sp>
    </p:spTree>
    <p:extLst>
      <p:ext uri="{BB962C8B-B14F-4D97-AF65-F5344CB8AC3E}">
        <p14:creationId xmlns:p14="http://schemas.microsoft.com/office/powerpoint/2010/main" val="335620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Poynter-Serif-RE"/>
              </a:rPr>
              <a:t>Since at least the mid-1800s, the party that controls the White House has typically lost seats in Congress in the midterm elections.</a:t>
            </a:r>
          </a:p>
          <a:p>
            <a:pPr algn="l"/>
            <a:r>
              <a:rPr lang="en-US" b="0" i="0" dirty="0">
                <a:solidFill>
                  <a:srgbClr val="222222"/>
                </a:solidFill>
                <a:effectLst/>
                <a:latin typeface="Poynter-Serif-RE"/>
              </a:rPr>
              <a:t>“The size of the loss correlated, to varying degrees, with the disappointment with the president and the president’s party, the state of the economy, the ebb and flow of turnout for the two parties, as well as occasional scandals or crises,” said Steven S. Smith, a political scientist at Washington University in St. Louis.</a:t>
            </a:r>
          </a:p>
          <a:p>
            <a:pPr algn="l"/>
            <a:endParaRPr lang="en-US" b="0" i="0" dirty="0">
              <a:solidFill>
                <a:srgbClr val="222222"/>
              </a:solidFill>
              <a:effectLst/>
              <a:latin typeface="Poynter-Serif-RE"/>
            </a:endParaRPr>
          </a:p>
          <a:p>
            <a:pPr algn="l"/>
            <a:r>
              <a:rPr lang="en-US" b="0" i="0" dirty="0">
                <a:solidFill>
                  <a:srgbClr val="222222"/>
                </a:solidFill>
                <a:effectLst/>
                <a:latin typeface="Poynter-Serif-RE"/>
              </a:rPr>
              <a:t>Political scientists call this the “thermostatic” effect — voters adjust how they vote, as they would a home thermostat. The common pattern of voters from the opposition party being more energized to vote is closely related; it stems from anger serving as a stronger motivator to vote than contentment.</a:t>
            </a:r>
          </a:p>
          <a:p>
            <a:br>
              <a:rPr lang="en-US" dirty="0"/>
            </a:br>
            <a:endParaRPr lang="en-US" dirty="0"/>
          </a:p>
        </p:txBody>
      </p:sp>
      <p:sp>
        <p:nvSpPr>
          <p:cNvPr id="4" name="Slide Number Placeholder 3"/>
          <p:cNvSpPr>
            <a:spLocks noGrp="1"/>
          </p:cNvSpPr>
          <p:nvPr>
            <p:ph type="sldNum" sz="quarter" idx="5"/>
          </p:nvPr>
        </p:nvSpPr>
        <p:spPr/>
        <p:txBody>
          <a:bodyPr/>
          <a:lstStyle/>
          <a:p>
            <a:fld id="{051D1E74-AA4A-4B41-9D10-71BDBF51EBA7}" type="slidenum">
              <a:rPr lang="en-US" smtClean="0"/>
              <a:t>7</a:t>
            </a:fld>
            <a:endParaRPr lang="en-US"/>
          </a:p>
        </p:txBody>
      </p:sp>
    </p:spTree>
    <p:extLst>
      <p:ext uri="{BB962C8B-B14F-4D97-AF65-F5344CB8AC3E}">
        <p14:creationId xmlns:p14="http://schemas.microsoft.com/office/powerpoint/2010/main" val="382905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8</a:t>
            </a:fld>
            <a:endParaRPr lang="en-US"/>
          </a:p>
        </p:txBody>
      </p:sp>
    </p:spTree>
    <p:extLst>
      <p:ext uri="{BB962C8B-B14F-4D97-AF65-F5344CB8AC3E}">
        <p14:creationId xmlns:p14="http://schemas.microsoft.com/office/powerpoint/2010/main" val="188786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56A668-6285-0A48-A10D-1B0E2939ED04}" type="slidenum">
              <a:rPr lang="en-US" smtClean="0"/>
              <a:t>9</a:t>
            </a:fld>
            <a:endParaRPr lang="en-US"/>
          </a:p>
        </p:txBody>
      </p:sp>
    </p:spTree>
    <p:extLst>
      <p:ext uri="{BB962C8B-B14F-4D97-AF65-F5344CB8AC3E}">
        <p14:creationId xmlns:p14="http://schemas.microsoft.com/office/powerpoint/2010/main" val="337673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C77-162B-F1C8-1A25-FEECD6EAD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D2A64-D13F-026C-7C07-B2C28E168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0E3B4-3866-7C74-FA1A-E083AFF77D67}"/>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5" name="Footer Placeholder 4">
            <a:extLst>
              <a:ext uri="{FF2B5EF4-FFF2-40B4-BE49-F238E27FC236}">
                <a16:creationId xmlns:a16="http://schemas.microsoft.com/office/drawing/2014/main" id="{CA785844-AECE-7495-F456-8A7E43C469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25EEF0C-8D70-2A9B-6925-30A92D1C193A}"/>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272716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68E6-1B49-9F03-301A-5E1D2F268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4B5191-AC89-C42C-D1C5-E29A4006C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F3AAF-7B8E-0807-15E5-7B93F18AF1DA}"/>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5" name="Footer Placeholder 4">
            <a:extLst>
              <a:ext uri="{FF2B5EF4-FFF2-40B4-BE49-F238E27FC236}">
                <a16:creationId xmlns:a16="http://schemas.microsoft.com/office/drawing/2014/main" id="{B92DA728-46FB-83BC-F511-AADF4379C7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52948BB-5D39-8F21-0FD0-E34CC4CD64DD}"/>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123168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43A22-AC04-B35F-2471-844F2CD6F6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7DD22-AB44-F39D-886E-4AEF1C0F4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59A11-E831-B91A-EDC3-D81B58B42407}"/>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5" name="Footer Placeholder 4">
            <a:extLst>
              <a:ext uri="{FF2B5EF4-FFF2-40B4-BE49-F238E27FC236}">
                <a16:creationId xmlns:a16="http://schemas.microsoft.com/office/drawing/2014/main" id="{1AB41444-630D-A2E9-1E4B-8BBCFF96B1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CE302D-F869-5934-E44C-C60AC14BCBDA}"/>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313880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A33-C6AB-870A-31D3-268DBE517D2C}"/>
              </a:ext>
            </a:extLst>
          </p:cNvPr>
          <p:cNvSpPr>
            <a:spLocks noGrp="1"/>
          </p:cNvSpPr>
          <p:nvPr>
            <p:ph type="title"/>
          </p:nvPr>
        </p:nvSpPr>
        <p:spPr/>
        <p:txBody>
          <a:bodyPr/>
          <a:lstStyle>
            <a:lvl1pPr>
              <a:defRPr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ECEDE62-C40D-902A-73F0-5BB066555CE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0571C9-79B5-32C6-60F0-9E9048668BEA}"/>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214229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15B2-17DE-B0CD-272D-F735520AB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E7CCB4-DD59-64BA-7967-B5DB8687E2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0044F-A091-F22D-B64F-046338CA2FEC}"/>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5" name="Footer Placeholder 4">
            <a:extLst>
              <a:ext uri="{FF2B5EF4-FFF2-40B4-BE49-F238E27FC236}">
                <a16:creationId xmlns:a16="http://schemas.microsoft.com/office/drawing/2014/main" id="{1DF037D8-A46D-3486-D50B-79758011FB0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8B4F8F-4737-DF6D-33C5-437194113C6F}"/>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410958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B16A-DED4-46B8-2B49-BC07B173A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1AA52-34F5-2BAA-DE76-02B75B12E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CD040-6D77-2091-B972-2686D3E71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09F60-7535-5A98-49D1-D688D50725C4}"/>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6" name="Footer Placeholder 5">
            <a:extLst>
              <a:ext uri="{FF2B5EF4-FFF2-40B4-BE49-F238E27FC236}">
                <a16:creationId xmlns:a16="http://schemas.microsoft.com/office/drawing/2014/main" id="{50B53117-489B-4CAD-B83D-E7A65533D64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3378531-8993-0BC6-9DDA-11BB1454F981}"/>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61406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2625-B92C-57E6-F814-028C2A418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7222D-149E-3062-E38A-9426CE0B2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052D7-0B78-3E03-5D41-3D9F7ED6A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2D5C3-A249-0C47-B101-0ED749843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5CA52-CC1C-B6D6-2E96-5631C12C8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D6EE3-A6E4-E3E5-4655-915EC86C1B3D}"/>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8" name="Footer Placeholder 7">
            <a:extLst>
              <a:ext uri="{FF2B5EF4-FFF2-40B4-BE49-F238E27FC236}">
                <a16:creationId xmlns:a16="http://schemas.microsoft.com/office/drawing/2014/main" id="{784774C4-5ACD-CFF2-83AB-D59A93A55B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CA84E2F-6BAC-E096-477E-62BD80E3B717}"/>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291988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73D7-4FB5-0F80-ACA1-E31FA4AD17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EA23CE-BC98-D918-D9F9-E58CA60500BF}"/>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4" name="Footer Placeholder 3">
            <a:extLst>
              <a:ext uri="{FF2B5EF4-FFF2-40B4-BE49-F238E27FC236}">
                <a16:creationId xmlns:a16="http://schemas.microsoft.com/office/drawing/2014/main" id="{44DAA1B2-2A42-C2AE-7993-D137C55C8B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014F06F-4A45-1A70-2D51-16073E4B58C2}"/>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193051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6E5B1-DC43-D6CE-F0A3-10CDD91A92CF}"/>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3" name="Footer Placeholder 2">
            <a:extLst>
              <a:ext uri="{FF2B5EF4-FFF2-40B4-BE49-F238E27FC236}">
                <a16:creationId xmlns:a16="http://schemas.microsoft.com/office/drawing/2014/main" id="{64B7210F-5F4B-EB62-276A-57B0DB5837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81EBC89-FCA3-969C-5527-C44F66991FDE}"/>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209834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46B5-CE66-5FAF-AB9B-C70C9ECD8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2AF57-A6EB-F834-3B5B-6B8D07818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06957-6EBA-00F6-8A01-CBBB03EC9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EEAD4-3D19-8D1D-42B1-5AC67F73B0E5}"/>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6" name="Footer Placeholder 5">
            <a:extLst>
              <a:ext uri="{FF2B5EF4-FFF2-40B4-BE49-F238E27FC236}">
                <a16:creationId xmlns:a16="http://schemas.microsoft.com/office/drawing/2014/main" id="{4DF1F014-A48D-1372-297C-48AB4872C5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038D5DA-E68A-D186-64BC-D70FDBE774F3}"/>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381592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46DB-CA3E-BB5D-5FC3-CB15C8C9A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04530-AF19-721A-5A46-3E5C86445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DD00A-489B-1DCD-A715-5C3581C19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977A4-CC37-4C83-6CA9-E3E882AF5B66}"/>
              </a:ext>
            </a:extLst>
          </p:cNvPr>
          <p:cNvSpPr>
            <a:spLocks noGrp="1"/>
          </p:cNvSpPr>
          <p:nvPr>
            <p:ph type="dt" sz="half" idx="10"/>
          </p:nvPr>
        </p:nvSpPr>
        <p:spPr>
          <a:xfrm>
            <a:off x="838200" y="6356350"/>
            <a:ext cx="2743200" cy="365125"/>
          </a:xfrm>
          <a:prstGeom prst="rect">
            <a:avLst/>
          </a:prstGeom>
        </p:spPr>
        <p:txBody>
          <a:bodyPr/>
          <a:lstStyle/>
          <a:p>
            <a:fld id="{A0BEE34D-9A66-40DA-B57A-29766E670534}" type="datetimeFigureOut">
              <a:rPr lang="en-US" smtClean="0"/>
              <a:t>1/11/2024</a:t>
            </a:fld>
            <a:endParaRPr lang="en-US"/>
          </a:p>
        </p:txBody>
      </p:sp>
      <p:sp>
        <p:nvSpPr>
          <p:cNvPr id="6" name="Footer Placeholder 5">
            <a:extLst>
              <a:ext uri="{FF2B5EF4-FFF2-40B4-BE49-F238E27FC236}">
                <a16:creationId xmlns:a16="http://schemas.microsoft.com/office/drawing/2014/main" id="{4136FA29-87F2-6CDC-EC60-548FD2DC4B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FD9458A-C749-A534-4D41-0D26C7464887}"/>
              </a:ext>
            </a:extLst>
          </p:cNvPr>
          <p:cNvSpPr>
            <a:spLocks noGrp="1"/>
          </p:cNvSpPr>
          <p:nvPr>
            <p:ph type="sldNum" sz="quarter" idx="12"/>
          </p:nvPr>
        </p:nvSpPr>
        <p:spPr>
          <a:xfrm>
            <a:off x="8610600" y="6356350"/>
            <a:ext cx="2743200" cy="365125"/>
          </a:xfrm>
          <a:prstGeom prst="rect">
            <a:avLst/>
          </a:prstGeom>
        </p:spPr>
        <p:txBody>
          <a:bodyPr/>
          <a:lstStyle/>
          <a:p>
            <a:fld id="{8D70C115-49B0-47BE-BD3E-72E97FA89168}" type="slidenum">
              <a:rPr lang="en-US" smtClean="0"/>
              <a:t>‹#›</a:t>
            </a:fld>
            <a:endParaRPr lang="en-US"/>
          </a:p>
        </p:txBody>
      </p:sp>
    </p:spTree>
    <p:extLst>
      <p:ext uri="{BB962C8B-B14F-4D97-AF65-F5344CB8AC3E}">
        <p14:creationId xmlns:p14="http://schemas.microsoft.com/office/powerpoint/2010/main" val="275898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0A6BC-843E-B3EE-8AC4-614887FB1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D64F6-AA1C-0828-E656-7E3C4E7FF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088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en.wikipedia.org/wiki/Accuracy_and_precision" TargetMode="External"/><Relationship Id="rId3" Type="http://schemas.openxmlformats.org/officeDocument/2006/relationships/hyperlink" Target="http://en.wikipedia.org/wiki/Type_I_and_type_II_errors#False_positive_rate" TargetMode="External"/><Relationship Id="rId7" Type="http://schemas.openxmlformats.org/officeDocument/2006/relationships/hyperlink" Target="http://en.wikipedia.org/wiki/Sensitivity_and_specificit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en.wikipedia.org/wiki/Negative_predictive_value" TargetMode="External"/><Relationship Id="rId5" Type="http://schemas.openxmlformats.org/officeDocument/2006/relationships/hyperlink" Target="http://en.wikipedia.org/wiki/Type_I_and_type_II_errors#False_negative_rate" TargetMode="External"/><Relationship Id="rId4" Type="http://schemas.openxmlformats.org/officeDocument/2006/relationships/hyperlink" Target="http://en.wikipedia.org/wiki/Positive_predictive_valu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ilbert.com/strip/2000-11-1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B180-B8FF-DF49-911F-A3A6E0D42603}"/>
              </a:ext>
            </a:extLst>
          </p:cNvPr>
          <p:cNvSpPr>
            <a:spLocks noGrp="1"/>
          </p:cNvSpPr>
          <p:nvPr>
            <p:ph type="ctrTitle"/>
          </p:nvPr>
        </p:nvSpPr>
        <p:spPr/>
        <p:txBody>
          <a:bodyPr>
            <a:normAutofit/>
          </a:bodyPr>
          <a:lstStyle/>
          <a:p>
            <a:r>
              <a:rPr lang="en-US" altLang="zh-CN" sz="4000" b="1" dirty="0"/>
              <a:t>Data Mining Overview and Predictive Modeling</a:t>
            </a:r>
            <a:endParaRPr lang="en-US" sz="4000" b="1" dirty="0"/>
          </a:p>
        </p:txBody>
      </p:sp>
      <p:sp>
        <p:nvSpPr>
          <p:cNvPr id="3" name="Subtitle 2">
            <a:extLst>
              <a:ext uri="{FF2B5EF4-FFF2-40B4-BE49-F238E27FC236}">
                <a16:creationId xmlns:a16="http://schemas.microsoft.com/office/drawing/2014/main" id="{E70D2C57-D2E4-8F49-ABEB-CE4951E5C175}"/>
              </a:ext>
            </a:extLst>
          </p:cNvPr>
          <p:cNvSpPr>
            <a:spLocks noGrp="1"/>
          </p:cNvSpPr>
          <p:nvPr>
            <p:ph type="subTitle" idx="1"/>
          </p:nvPr>
        </p:nvSpPr>
        <p:spPr/>
        <p:txBody>
          <a:bodyPr>
            <a:normAutofit/>
          </a:bodyPr>
          <a:lstStyle/>
          <a:p>
            <a:r>
              <a:rPr lang="en-US" dirty="0">
                <a:latin typeface="Calibri" panose="020F0502020204030204" pitchFamily="34" charset="0"/>
                <a:ea typeface="Baskerville" panose="02020502070401020303" pitchFamily="18" charset="0"/>
                <a:cs typeface="Calibri" panose="020F0502020204030204" pitchFamily="34" charset="0"/>
              </a:rPr>
              <a:t>DSBA/MBAD 6211 Advanced Business Analytics</a:t>
            </a:r>
          </a:p>
          <a:p>
            <a:r>
              <a:rPr lang="en-US" dirty="0">
                <a:latin typeface="Calibri" panose="020F0502020204030204" pitchFamily="34" charset="0"/>
                <a:ea typeface="Baskerville" panose="02020502070401020303" pitchFamily="18" charset="0"/>
                <a:cs typeface="Calibri" panose="020F0502020204030204" pitchFamily="34" charset="0"/>
              </a:rPr>
              <a:t>Spring 2024</a:t>
            </a:r>
            <a:r>
              <a:rPr lang="en-US" altLang="zh-CN" dirty="0">
                <a:solidFill>
                  <a:schemeClr val="bg1"/>
                </a:solidFill>
                <a:latin typeface="Myriad Pro" panose="020B0503030403020204" pitchFamily="34" charset="0"/>
              </a:rPr>
              <a:t>/2020</a:t>
            </a:r>
            <a:r>
              <a:rPr lang="zh-CN" altLang="en-US" dirty="0">
                <a:solidFill>
                  <a:schemeClr val="bg1"/>
                </a:solidFill>
                <a:latin typeface="Myriad Pro" panose="020B0503030403020204" pitchFamily="34" charset="0"/>
              </a:rPr>
              <a:t> </a:t>
            </a:r>
            <a:endParaRPr lang="en-US" dirty="0">
              <a:solidFill>
                <a:schemeClr val="bg1"/>
              </a:solidFill>
              <a:latin typeface="Myriad Pro" panose="020B0503030403020204" pitchFamily="34" charset="0"/>
            </a:endParaRPr>
          </a:p>
        </p:txBody>
      </p:sp>
    </p:spTree>
    <p:extLst>
      <p:ext uri="{BB962C8B-B14F-4D97-AF65-F5344CB8AC3E}">
        <p14:creationId xmlns:p14="http://schemas.microsoft.com/office/powerpoint/2010/main" val="38679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Types of Patterns Are Valuable?</a:t>
            </a:r>
          </a:p>
        </p:txBody>
      </p:sp>
      <p:sp>
        <p:nvSpPr>
          <p:cNvPr id="3" name="Content Placeholder 2"/>
          <p:cNvSpPr>
            <a:spLocks noGrp="1"/>
          </p:cNvSpPr>
          <p:nvPr>
            <p:ph idx="1"/>
          </p:nvPr>
        </p:nvSpPr>
        <p:spPr>
          <a:xfrm>
            <a:off x="975204" y="1538562"/>
            <a:ext cx="10010122" cy="4387889"/>
          </a:xfrm>
        </p:spPr>
        <p:txBody>
          <a:bodyPr>
            <a:normAutofit/>
          </a:bodyPr>
          <a:lstStyle/>
          <a:p>
            <a:pPr>
              <a:lnSpc>
                <a:spcPct val="100000"/>
              </a:lnSpc>
            </a:pPr>
            <a:r>
              <a:rPr lang="en-US" sz="3200" dirty="0" err="1">
                <a:latin typeface="Calibri" panose="020F0502020204030204" pitchFamily="34" charset="0"/>
                <a:cs typeface="Calibri" panose="020F0502020204030204" pitchFamily="34" charset="0"/>
              </a:rPr>
              <a:t>Bonferroni’s</a:t>
            </a:r>
            <a:r>
              <a:rPr lang="en-US" sz="3200" dirty="0">
                <a:latin typeface="Calibri" panose="020F0502020204030204" pitchFamily="34" charset="0"/>
                <a:cs typeface="Calibri" panose="020F0502020204030204" pitchFamily="34" charset="0"/>
              </a:rPr>
              <a:t> Principle</a:t>
            </a:r>
          </a:p>
          <a:p>
            <a:pPr marL="548640" lvl="2">
              <a:lnSpc>
                <a:spcPct val="100000"/>
              </a:lnSpc>
            </a:pPr>
            <a:r>
              <a:rPr lang="en-US" sz="2800" dirty="0">
                <a:latin typeface="Calibri" panose="020F0502020204030204" pitchFamily="34" charset="0"/>
                <a:cs typeface="Calibri" panose="020F0502020204030204" pitchFamily="34" charset="0"/>
              </a:rPr>
              <a:t>Roughly speaking, a data-mining risk is that you “discover” patterns that are meaningless </a:t>
            </a:r>
          </a:p>
          <a:p>
            <a:pPr marL="548640" lvl="2">
              <a:lnSpc>
                <a:spcPct val="100000"/>
              </a:lnSpc>
            </a:pPr>
            <a:r>
              <a:rPr lang="en-US" sz="2800" dirty="0">
                <a:latin typeface="Calibri" panose="020F0502020204030204" pitchFamily="34" charset="0"/>
                <a:cs typeface="Calibri" panose="020F0502020204030204" pitchFamily="34" charset="0"/>
              </a:rPr>
              <a:t>If you look in more places for interesting patterns than your amount of data will support, you are bound to find crap</a:t>
            </a:r>
          </a:p>
          <a:p>
            <a:pPr marL="548640" lvl="2">
              <a:lnSpc>
                <a:spcPct val="100000"/>
              </a:lnSpc>
            </a:pPr>
            <a:r>
              <a:rPr lang="en-US" sz="2800" dirty="0">
                <a:latin typeface="Calibri" panose="020F0502020204030204" pitchFamily="34" charset="0"/>
                <a:cs typeface="Calibri" panose="020F0502020204030204" pitchFamily="34" charset="0"/>
              </a:rPr>
              <a:t>What your model suggests &gt;&gt;what you should expect</a:t>
            </a:r>
          </a:p>
          <a:p>
            <a:pPr marL="320040" lvl="2" indent="0" algn="ctr">
              <a:lnSpc>
                <a:spcPct val="100000"/>
              </a:lnSpc>
              <a:buNone/>
            </a:pPr>
            <a:endParaRPr lang="en-US" sz="2400" dirty="0">
              <a:latin typeface="Calibri" panose="020F0502020204030204" pitchFamily="34" charset="0"/>
              <a:cs typeface="Calibri" panose="020F0502020204030204" pitchFamily="34" charset="0"/>
            </a:endParaRPr>
          </a:p>
          <a:p>
            <a:pPr marL="320040" lvl="2" indent="0" algn="ctr">
              <a:lnSpc>
                <a:spcPct val="100000"/>
              </a:lnSpc>
              <a:buNone/>
            </a:pP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Torture the data, and it will confess to anything</a:t>
            </a:r>
            <a:r>
              <a:rPr lang="en-US" dirty="0">
                <a:latin typeface="Calibri" panose="020F0502020204030204" pitchFamily="34" charset="0"/>
                <a:cs typeface="Calibri" panose="020F0502020204030204" pitchFamily="34" charset="0"/>
              </a:rPr>
              <a:t>.” Ronald </a:t>
            </a:r>
            <a:r>
              <a:rPr lang="en-US" dirty="0" err="1">
                <a:latin typeface="Calibri" panose="020F0502020204030204" pitchFamily="34" charset="0"/>
                <a:cs typeface="Calibri" panose="020F0502020204030204" pitchFamily="34" charset="0"/>
              </a:rPr>
              <a:t>Coase</a:t>
            </a:r>
            <a:r>
              <a:rPr lang="en-US" dirty="0">
                <a:latin typeface="Calibri" panose="020F0502020204030204" pitchFamily="34" charset="0"/>
                <a:cs typeface="Calibri" panose="020F0502020204030204" pitchFamily="34" charset="0"/>
              </a:rPr>
              <a:t>, Economics Nobel Prize Laureate</a:t>
            </a:r>
          </a:p>
        </p:txBody>
      </p:sp>
    </p:spTree>
    <p:extLst>
      <p:ext uri="{BB962C8B-B14F-4D97-AF65-F5344CB8AC3E}">
        <p14:creationId xmlns:p14="http://schemas.microsoft.com/office/powerpoint/2010/main" val="92875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Bonferroni’s</a:t>
            </a:r>
            <a:r>
              <a:rPr lang="en-US" dirty="0"/>
              <a:t> Principle: An Example</a:t>
            </a:r>
          </a:p>
        </p:txBody>
      </p:sp>
      <p:sp>
        <p:nvSpPr>
          <p:cNvPr id="3" name="Content Placeholder 2"/>
          <p:cNvSpPr>
            <a:spLocks noGrp="1"/>
          </p:cNvSpPr>
          <p:nvPr>
            <p:ph idx="1"/>
          </p:nvPr>
        </p:nvSpPr>
        <p:spPr>
          <a:xfrm>
            <a:off x="950150" y="1500984"/>
            <a:ext cx="10235591" cy="4724452"/>
          </a:xfrm>
        </p:spPr>
        <p:txBody>
          <a:bodyPr>
            <a:normAutofit/>
          </a:bodyPr>
          <a:lstStyle/>
          <a:p>
            <a:pPr>
              <a:lnSpc>
                <a:spcPct val="100000"/>
              </a:lnSpc>
            </a:pPr>
            <a:r>
              <a:rPr lang="en-US" sz="3200" dirty="0">
                <a:latin typeface="Calibri" panose="020F0502020204030204" pitchFamily="34" charset="0"/>
                <a:cs typeface="Calibri" panose="020F0502020204030204" pitchFamily="34" charset="0"/>
              </a:rPr>
              <a:t> Terrorist detection</a:t>
            </a:r>
          </a:p>
          <a:p>
            <a:pPr lvl="1">
              <a:lnSpc>
                <a:spcPct val="100000"/>
              </a:lnSpc>
            </a:pPr>
            <a:r>
              <a:rPr lang="en-US" sz="2800" dirty="0">
                <a:latin typeface="Calibri" panose="020F0502020204030204" pitchFamily="34" charset="0"/>
                <a:cs typeface="Calibri" panose="020F0502020204030204" pitchFamily="34" charset="0"/>
              </a:rPr>
              <a:t>Potential rule: two unrelated people who at least twice have stayed at the same hotel on the same day</a:t>
            </a:r>
          </a:p>
          <a:p>
            <a:pPr lvl="1">
              <a:lnSpc>
                <a:spcPct val="100000"/>
              </a:lnSpc>
            </a:pPr>
            <a:r>
              <a:rPr lang="en-US" sz="2800" dirty="0">
                <a:latin typeface="Calibri" panose="020F0502020204030204" pitchFamily="34" charset="0"/>
                <a:cs typeface="Calibri" panose="020F0502020204030204" pitchFamily="34" charset="0"/>
              </a:rPr>
              <a:t>Expected number of “suspicious” pair of people</a:t>
            </a:r>
          </a:p>
          <a:p>
            <a:pPr lvl="2">
              <a:lnSpc>
                <a:spcPct val="100000"/>
              </a:lnSpc>
            </a:pPr>
            <a:r>
              <a:rPr lang="en-US" sz="2400" dirty="0">
                <a:latin typeface="Calibri" panose="020F0502020204030204" pitchFamily="34" charset="0"/>
                <a:cs typeface="Calibri" panose="020F0502020204030204" pitchFamily="34" charset="0"/>
              </a:rPr>
              <a:t>10</a:t>
            </a:r>
            <a:r>
              <a:rPr lang="en-US" sz="2400" baseline="30000" dirty="0">
                <a:latin typeface="Calibri" panose="020F0502020204030204" pitchFamily="34" charset="0"/>
                <a:cs typeface="Calibri" panose="020F0502020204030204" pitchFamily="34" charset="0"/>
              </a:rPr>
              <a:t>9</a:t>
            </a:r>
            <a:r>
              <a:rPr lang="en-US" sz="2400" dirty="0">
                <a:latin typeface="Calibri" panose="020F0502020204030204" pitchFamily="34" charset="0"/>
                <a:cs typeface="Calibri" panose="020F0502020204030204" pitchFamily="34" charset="0"/>
              </a:rPr>
              <a:t> people being tracked</a:t>
            </a:r>
          </a:p>
          <a:p>
            <a:pPr lvl="2">
              <a:lnSpc>
                <a:spcPct val="100000"/>
              </a:lnSpc>
            </a:pPr>
            <a:r>
              <a:rPr lang="en-US" sz="2400" dirty="0">
                <a:latin typeface="Calibri" panose="020F0502020204030204" pitchFamily="34" charset="0"/>
                <a:cs typeface="Calibri" panose="020F0502020204030204" pitchFamily="34" charset="0"/>
              </a:rPr>
              <a:t>1,000 days</a:t>
            </a:r>
          </a:p>
          <a:p>
            <a:pPr lvl="2">
              <a:lnSpc>
                <a:spcPct val="100000"/>
              </a:lnSpc>
            </a:pPr>
            <a:r>
              <a:rPr lang="en-US" sz="2400" dirty="0">
                <a:latin typeface="Calibri" panose="020F0502020204030204" pitchFamily="34" charset="0"/>
                <a:cs typeface="Calibri" panose="020F0502020204030204" pitchFamily="34" charset="0"/>
              </a:rPr>
              <a:t>Each person stays in a hotel 1% of time (1 day out of 100)</a:t>
            </a:r>
          </a:p>
          <a:p>
            <a:pPr lvl="2">
              <a:lnSpc>
                <a:spcPct val="100000"/>
              </a:lnSpc>
            </a:pPr>
            <a:r>
              <a:rPr lang="en-US" sz="2400" dirty="0">
                <a:latin typeface="Calibri" panose="020F0502020204030204" pitchFamily="34" charset="0"/>
                <a:cs typeface="Calibri" panose="020F0502020204030204" pitchFamily="34" charset="0"/>
              </a:rPr>
              <a:t>Hotels hold 100 people (so 10</a:t>
            </a:r>
            <a:r>
              <a:rPr lang="en-US" sz="2400" baseline="30000" dirty="0">
                <a:latin typeface="Calibri" panose="020F0502020204030204" pitchFamily="34" charset="0"/>
                <a:cs typeface="Calibri" panose="020F0502020204030204" pitchFamily="34" charset="0"/>
              </a:rPr>
              <a:t>5</a:t>
            </a:r>
            <a:r>
              <a:rPr lang="en-US" sz="2400" dirty="0">
                <a:latin typeface="Calibri" panose="020F0502020204030204" pitchFamily="34" charset="0"/>
                <a:cs typeface="Calibri" panose="020F0502020204030204" pitchFamily="34" charset="0"/>
              </a:rPr>
              <a:t> hotels)</a:t>
            </a:r>
          </a:p>
          <a:p>
            <a:pPr lvl="2">
              <a:lnSpc>
                <a:spcPct val="100000"/>
              </a:lnSpc>
            </a:pPr>
            <a:r>
              <a:rPr lang="en-US" sz="2400" dirty="0">
                <a:latin typeface="Calibri" panose="020F0502020204030204" pitchFamily="34" charset="0"/>
                <a:cs typeface="Calibri" panose="020F0502020204030204" pitchFamily="34" charset="0"/>
              </a:rPr>
              <a:t>If everyone behaves randomly</a:t>
            </a:r>
          </a:p>
          <a:p>
            <a:pPr lvl="2">
              <a:lnSpc>
                <a:spcPct val="100000"/>
              </a:lnSpc>
            </a:pPr>
            <a:r>
              <a:rPr lang="en-US" sz="2400" dirty="0">
                <a:latin typeface="Calibri" panose="020F0502020204030204" pitchFamily="34" charset="0"/>
                <a:cs typeface="Calibri" panose="020F0502020204030204" pitchFamily="34" charset="0"/>
              </a:rPr>
              <a:t>Finding: 250,000 “suspicious” pairs</a:t>
            </a:r>
          </a:p>
          <a:p>
            <a:pPr lvl="3"/>
            <a:endParaRPr lang="en-US" sz="2000" dirty="0"/>
          </a:p>
        </p:txBody>
      </p:sp>
    </p:spTree>
    <p:extLst>
      <p:ext uri="{BB962C8B-B14F-4D97-AF65-F5344CB8AC3E}">
        <p14:creationId xmlns:p14="http://schemas.microsoft.com/office/powerpoint/2010/main" val="34234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Bonferroni’s Principle: An Example</a:t>
            </a:r>
          </a:p>
        </p:txBody>
      </p:sp>
      <p:sp>
        <p:nvSpPr>
          <p:cNvPr id="3" name="Content Placeholder 2"/>
          <p:cNvSpPr>
            <a:spLocks noGrp="1"/>
          </p:cNvSpPr>
          <p:nvPr>
            <p:ph idx="1"/>
          </p:nvPr>
        </p:nvSpPr>
        <p:spPr>
          <a:xfrm>
            <a:off x="838200" y="1424792"/>
            <a:ext cx="10515600" cy="4351338"/>
          </a:xfrm>
        </p:spPr>
        <p:txBody>
          <a:bodyPr>
            <a:normAutofit/>
          </a:bodyPr>
          <a:lstStyle/>
          <a:p>
            <a:pPr marL="342900" lvl="2" indent="-342900">
              <a:lnSpc>
                <a:spcPct val="100000"/>
              </a:lnSpc>
            </a:pPr>
            <a:r>
              <a:rPr lang="en-US" sz="3200" dirty="0">
                <a:latin typeface="Calibri" panose="020F0502020204030204" pitchFamily="34" charset="0"/>
                <a:cs typeface="Calibri" panose="020F0502020204030204" pitchFamily="34" charset="0"/>
              </a:rPr>
              <a:t>Your model suggests: 250,000 “suspicious” pairs</a:t>
            </a:r>
          </a:p>
          <a:p>
            <a:pPr marL="342900" lvl="2" indent="-342900">
              <a:lnSpc>
                <a:spcPct val="100000"/>
              </a:lnSpc>
            </a:pPr>
            <a:r>
              <a:rPr lang="en-US" sz="3200" dirty="0">
                <a:latin typeface="Calibri" panose="020F0502020204030204" pitchFamily="34" charset="0"/>
                <a:cs typeface="Calibri" panose="020F0502020204030204" pitchFamily="34" charset="0"/>
              </a:rPr>
              <a:t>Suppose the reality is that only 10 pairs of evil-doers stayed at the same hotel twice in the past 1000 days</a:t>
            </a:r>
          </a:p>
          <a:p>
            <a:pPr marL="342900" lvl="2" indent="-342900">
              <a:lnSpc>
                <a:spcPct val="100000"/>
              </a:lnSpc>
            </a:pPr>
            <a:r>
              <a:rPr lang="en-US" sz="3200" dirty="0">
                <a:latin typeface="Calibri" panose="020F0502020204030204" pitchFamily="34" charset="0"/>
                <a:cs typeface="Calibri" panose="020F0502020204030204" pitchFamily="34" charset="0"/>
              </a:rPr>
              <a:t>What your model suggests &gt;&gt;what you should expect</a:t>
            </a:r>
          </a:p>
          <a:p>
            <a:pPr lvl="1">
              <a:lnSpc>
                <a:spcPct val="100000"/>
              </a:lnSpc>
            </a:pPr>
            <a:r>
              <a:rPr lang="en-US" sz="2800" dirty="0">
                <a:latin typeface="Calibri" panose="020F0502020204030204" pitchFamily="34" charset="0"/>
                <a:cs typeface="Calibri" panose="020F0502020204030204" pitchFamily="34" charset="0"/>
              </a:rPr>
              <a:t>Useless model</a:t>
            </a:r>
          </a:p>
          <a:p>
            <a:pPr lvl="1">
              <a:lnSpc>
                <a:spcPct val="100000"/>
              </a:lnSpc>
            </a:pPr>
            <a:r>
              <a:rPr lang="en-US" sz="2800" dirty="0">
                <a:latin typeface="Calibri" panose="020F0502020204030204" pitchFamily="34" charset="0"/>
                <a:cs typeface="Calibri" panose="020F0502020204030204" pitchFamily="34" charset="0"/>
              </a:rPr>
              <a:t>Very expensive to find 10 real cases through 250,000 candidates</a:t>
            </a:r>
          </a:p>
        </p:txBody>
      </p:sp>
    </p:spTree>
    <p:extLst>
      <p:ext uri="{BB962C8B-B14F-4D97-AF65-F5344CB8AC3E}">
        <p14:creationId xmlns:p14="http://schemas.microsoft.com/office/powerpoint/2010/main" val="99933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Bonferroni’s</a:t>
            </a:r>
            <a:r>
              <a:rPr lang="en-US" dirty="0"/>
              <a:t> Principle</a:t>
            </a:r>
          </a:p>
        </p:txBody>
      </p:sp>
      <p:sp>
        <p:nvSpPr>
          <p:cNvPr id="3" name="Content Placeholder 2"/>
          <p:cNvSpPr>
            <a:spLocks noGrp="1"/>
          </p:cNvSpPr>
          <p:nvPr>
            <p:ph idx="1"/>
          </p:nvPr>
        </p:nvSpPr>
        <p:spPr>
          <a:xfrm>
            <a:off x="838200" y="1690688"/>
            <a:ext cx="10515600" cy="4351338"/>
          </a:xfrm>
        </p:spPr>
        <p:txBody>
          <a:bodyPr>
            <a:normAutofit/>
          </a:bodyPr>
          <a:lstStyle/>
          <a:p>
            <a:pPr>
              <a:lnSpc>
                <a:spcPct val="10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When looking for a property (</a:t>
            </a:r>
            <a:r>
              <a:rPr lang="en-US" sz="3600" i="1" dirty="0">
                <a:latin typeface="Calibri" panose="020F0502020204030204" pitchFamily="34" charset="0"/>
                <a:cs typeface="Calibri" panose="020F0502020204030204" pitchFamily="34" charset="0"/>
              </a:rPr>
              <a:t>e.g., “two people stayed at the same hotel twice”</a:t>
            </a:r>
            <a:r>
              <a:rPr lang="en-US" sz="3600" dirty="0">
                <a:latin typeface="Calibri" panose="020F0502020204030204" pitchFamily="34" charset="0"/>
                <a:cs typeface="Calibri" panose="020F0502020204030204" pitchFamily="34" charset="0"/>
              </a:rPr>
              <a:t>), make sure that the property does not allow so many possibilities that random data will surely produce facts of interest. </a:t>
            </a:r>
          </a:p>
          <a:p>
            <a:endParaRPr lang="en-US" sz="4000" dirty="0"/>
          </a:p>
        </p:txBody>
      </p:sp>
    </p:spTree>
    <p:extLst>
      <p:ext uri="{BB962C8B-B14F-4D97-AF65-F5344CB8AC3E}">
        <p14:creationId xmlns:p14="http://schemas.microsoft.com/office/powerpoint/2010/main" val="238160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transaction from raw data to valuable knowledge.  ">
            <a:extLst>
              <a:ext uri="{FF2B5EF4-FFF2-40B4-BE49-F238E27FC236}">
                <a16:creationId xmlns:a16="http://schemas.microsoft.com/office/drawing/2014/main" id="{F2AE9A37-9C97-B640-97C8-FB200B4BF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823" y="2232937"/>
            <a:ext cx="7375285" cy="37788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Data Mining Process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438177"/>
            <a:ext cx="10515600" cy="4351338"/>
          </a:xfrm>
        </p:spPr>
        <p:txBody>
          <a:bodyPr>
            <a:normAutofit/>
          </a:bodyPr>
          <a:lstStyle/>
          <a:p>
            <a:r>
              <a:rPr lang="zh-C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How do we get from Data to “knowledge ”</a:t>
            </a:r>
            <a:endParaRPr lang="en-US" sz="1800" dirty="0">
              <a:latin typeface="Calibri" panose="020F0502020204030204" pitchFamily="34" charset="0"/>
              <a:cs typeface="Calibri" panose="020F0502020204030204" pitchFamily="34" charset="0"/>
            </a:endParaRPr>
          </a:p>
          <a:p>
            <a:endParaRPr lang="en-US" sz="1800" dirty="0"/>
          </a:p>
        </p:txBody>
      </p:sp>
      <p:sp>
        <p:nvSpPr>
          <p:cNvPr id="8" name="Rectangle 3">
            <a:extLst>
              <a:ext uri="{FF2B5EF4-FFF2-40B4-BE49-F238E27FC236}">
                <a16:creationId xmlns:a16="http://schemas.microsoft.com/office/drawing/2014/main" id="{026C0743-2625-3F47-8132-D889533CCFCF}"/>
              </a:ext>
            </a:extLst>
          </p:cNvPr>
          <p:cNvSpPr>
            <a:spLocks noChangeArrowheads="1"/>
          </p:cNvSpPr>
          <p:nvPr/>
        </p:nvSpPr>
        <p:spPr bwMode="auto">
          <a:xfrm>
            <a:off x="4531519" y="223293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br>
              <a:rPr lang="en-US" altLang="en-US" sz="1350">
                <a:latin typeface="Arial" panose="020B0604020202020204" pitchFamily="34" charset="0"/>
              </a:rPr>
            </a:br>
            <a:endParaRPr lang="en-US" altLang="en-US" sz="1350">
              <a:latin typeface="Arial" panose="020B0604020202020204" pitchFamily="34" charset="0"/>
            </a:endParaRPr>
          </a:p>
        </p:txBody>
      </p:sp>
      <p:sp>
        <p:nvSpPr>
          <p:cNvPr id="4" name="Rectangle 3">
            <a:extLst>
              <a:ext uri="{FF2B5EF4-FFF2-40B4-BE49-F238E27FC236}">
                <a16:creationId xmlns:a16="http://schemas.microsoft.com/office/drawing/2014/main" id="{3928B631-0D00-9648-9886-72CCD33813FB}"/>
              </a:ext>
            </a:extLst>
          </p:cNvPr>
          <p:cNvSpPr/>
          <p:nvPr/>
        </p:nvSpPr>
        <p:spPr>
          <a:xfrm>
            <a:off x="1903666" y="6458023"/>
            <a:ext cx="7201010" cy="230832"/>
          </a:xfrm>
          <a:prstGeom prst="rect">
            <a:avLst/>
          </a:prstGeom>
        </p:spPr>
        <p:txBody>
          <a:bodyPr wrap="none">
            <a:spAutoFit/>
          </a:bodyPr>
          <a:lstStyle/>
          <a:p>
            <a:r>
              <a:rPr lang="en-US" sz="900" dirty="0">
                <a:solidFill>
                  <a:srgbClr val="333333"/>
                </a:solidFill>
                <a:latin typeface="Georgia" panose="02040502050405020303" pitchFamily="18" charset="0"/>
              </a:rPr>
              <a:t>Adopt from </a:t>
            </a:r>
            <a:r>
              <a:rPr lang="en-US" sz="900" dirty="0">
                <a:latin typeface="Georgia" panose="02040502050405020303" pitchFamily="18" charset="0"/>
              </a:rPr>
              <a:t>Grossman, R.L., Kamath, C., </a:t>
            </a:r>
            <a:r>
              <a:rPr lang="en-US" sz="900" dirty="0" err="1">
                <a:latin typeface="Georgia" panose="02040502050405020303" pitchFamily="18" charset="0"/>
              </a:rPr>
              <a:t>Kegelmeyer</a:t>
            </a:r>
            <a:r>
              <a:rPr lang="en-US" sz="900" dirty="0">
                <a:latin typeface="Georgia" panose="02040502050405020303" pitchFamily="18" charset="0"/>
              </a:rPr>
              <a:t>, P., Kumar, V., </a:t>
            </a:r>
            <a:r>
              <a:rPr lang="en-US" sz="900" dirty="0" err="1">
                <a:latin typeface="Georgia" panose="02040502050405020303" pitchFamily="18" charset="0"/>
              </a:rPr>
              <a:t>Namburu</a:t>
            </a:r>
            <a:r>
              <a:rPr lang="en-US" sz="900" dirty="0">
                <a:latin typeface="Georgia" panose="02040502050405020303" pitchFamily="18" charset="0"/>
              </a:rPr>
              <a:t>, R. </a:t>
            </a:r>
            <a:r>
              <a:rPr lang="en-US" sz="900" dirty="0">
                <a:solidFill>
                  <a:srgbClr val="333333"/>
                </a:solidFill>
                <a:latin typeface="Georgia" panose="02040502050405020303" pitchFamily="18" charset="0"/>
              </a:rPr>
              <a:t>Data Mining for Scientific and Engineering Applications</a:t>
            </a:r>
          </a:p>
        </p:txBody>
      </p:sp>
    </p:spTree>
    <p:extLst>
      <p:ext uri="{BB962C8B-B14F-4D97-AF65-F5344CB8AC3E}">
        <p14:creationId xmlns:p14="http://schemas.microsoft.com/office/powerpoint/2010/main" val="119666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Data Mining Process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1000255" y="1576139"/>
            <a:ext cx="8669837" cy="4540281"/>
          </a:xfrm>
        </p:spPr>
        <p:txBody>
          <a:bodyPr>
            <a:normAutofit/>
          </a:bodyPr>
          <a:lstStyle/>
          <a:p>
            <a:pPr marL="342900" indent="-342900">
              <a:buFont typeface="+mj-lt"/>
              <a:buAutoNum type="arabicPeriod"/>
            </a:pPr>
            <a:r>
              <a:rPr lang="en-US" sz="2400" dirty="0">
                <a:latin typeface="Calibri" panose="020F0502020204030204" pitchFamily="34" charset="0"/>
                <a:cs typeface="Calibri" panose="020F0502020204030204" pitchFamily="34" charset="0"/>
              </a:rPr>
              <a:t>Define Purpose </a:t>
            </a:r>
          </a:p>
          <a:p>
            <a:pPr marL="342900" indent="-342900">
              <a:buFont typeface="+mj-lt"/>
              <a:buAutoNum type="arabicPeriod"/>
            </a:pPr>
            <a:r>
              <a:rPr lang="en-US" sz="2400" dirty="0">
                <a:latin typeface="Calibri" panose="020F0502020204030204" pitchFamily="34" charset="0"/>
                <a:cs typeface="Calibri" panose="020F0502020204030204" pitchFamily="34" charset="0"/>
              </a:rPr>
              <a:t>Obtain Data </a:t>
            </a:r>
          </a:p>
          <a:p>
            <a:pPr marL="342900" indent="-342900">
              <a:buFont typeface="+mj-lt"/>
              <a:buAutoNum type="arabicPeriod"/>
            </a:pPr>
            <a:r>
              <a:rPr lang="en-US" sz="2400" dirty="0">
                <a:latin typeface="Calibri" panose="020F0502020204030204" pitchFamily="34" charset="0"/>
                <a:cs typeface="Calibri" panose="020F0502020204030204" pitchFamily="34" charset="0"/>
              </a:rPr>
              <a:t>Explore &amp; Clean Data </a:t>
            </a:r>
          </a:p>
          <a:p>
            <a:pPr marL="342900" indent="-342900">
              <a:buFont typeface="+mj-lt"/>
              <a:buAutoNum type="arabicPeriod"/>
            </a:pPr>
            <a:r>
              <a:rPr lang="en-US" sz="2400" dirty="0">
                <a:latin typeface="Calibri" panose="020F0502020204030204" pitchFamily="34" charset="0"/>
                <a:cs typeface="Calibri" panose="020F0502020204030204" pitchFamily="34" charset="0"/>
              </a:rPr>
              <a:t>Determine Date Mining Task </a:t>
            </a:r>
            <a:r>
              <a:rPr lang="en-US" sz="2000" dirty="0">
                <a:latin typeface="Calibri" panose="020F0502020204030204" pitchFamily="34" charset="0"/>
                <a:cs typeface="Calibri" panose="020F0502020204030204" pitchFamily="34" charset="0"/>
              </a:rPr>
              <a:t>(classification, clustering, etc.) </a:t>
            </a:r>
          </a:p>
          <a:p>
            <a:pPr marL="342900" indent="-342900">
              <a:buFont typeface="+mj-lt"/>
              <a:buAutoNum type="arabicPeriod"/>
            </a:pPr>
            <a:r>
              <a:rPr lang="en-US" sz="2400" dirty="0">
                <a:latin typeface="Calibri" panose="020F0502020204030204" pitchFamily="34" charset="0"/>
                <a:cs typeface="Calibri" panose="020F0502020204030204" pitchFamily="34" charset="0"/>
              </a:rPr>
              <a:t>Partition the Data </a:t>
            </a:r>
            <a:r>
              <a:rPr lang="en-US" sz="2000" dirty="0">
                <a:latin typeface="Calibri" panose="020F0502020204030204" pitchFamily="34" charset="0"/>
                <a:cs typeface="Calibri" panose="020F0502020204030204" pitchFamily="34" charset="0"/>
              </a:rPr>
              <a:t>(for supervised tasks) </a:t>
            </a:r>
          </a:p>
          <a:p>
            <a:pPr marL="342900" indent="-342900">
              <a:buFont typeface="+mj-lt"/>
              <a:buAutoNum type="arabicPeriod"/>
            </a:pPr>
            <a:r>
              <a:rPr lang="en-US" sz="2400" dirty="0">
                <a:latin typeface="Calibri" panose="020F0502020204030204" pitchFamily="34" charset="0"/>
                <a:cs typeface="Calibri" panose="020F0502020204030204" pitchFamily="34" charset="0"/>
              </a:rPr>
              <a:t>Choose Data Mining Methods </a:t>
            </a:r>
            <a:r>
              <a:rPr lang="en-US" sz="2000" dirty="0">
                <a:latin typeface="Calibri" panose="020F0502020204030204" pitchFamily="34" charset="0"/>
                <a:cs typeface="Calibri" panose="020F0502020204030204" pitchFamily="34" charset="0"/>
              </a:rPr>
              <a:t>(regression, neural nets, etc.)</a:t>
            </a:r>
          </a:p>
          <a:p>
            <a:pPr marL="342900" indent="-342900">
              <a:buFont typeface="+mj-lt"/>
              <a:buAutoNum type="arabicPeriod"/>
            </a:pPr>
            <a:r>
              <a:rPr lang="en-US" sz="2400" dirty="0">
                <a:latin typeface="Calibri" panose="020F0502020204030204" pitchFamily="34" charset="0"/>
                <a:cs typeface="Calibri" panose="020F0502020204030204" pitchFamily="34" charset="0"/>
              </a:rPr>
              <a:t>Apply Method </a:t>
            </a:r>
          </a:p>
          <a:p>
            <a:pPr marL="342900" indent="-342900">
              <a:buFont typeface="+mj-lt"/>
              <a:buAutoNum type="arabicPeriod"/>
            </a:pPr>
            <a:r>
              <a:rPr lang="en-US" sz="2400" dirty="0">
                <a:latin typeface="Calibri" panose="020F0502020204030204" pitchFamily="34" charset="0"/>
                <a:cs typeface="Calibri" panose="020F0502020204030204" pitchFamily="34" charset="0"/>
              </a:rPr>
              <a:t>Evaluation Performance</a:t>
            </a:r>
          </a:p>
          <a:p>
            <a:pPr marL="342900" indent="-342900">
              <a:buFont typeface="+mj-lt"/>
              <a:buAutoNum type="arabicPeriod"/>
            </a:pPr>
            <a:r>
              <a:rPr lang="en-US" sz="2400" dirty="0">
                <a:latin typeface="Calibri" panose="020F0502020204030204" pitchFamily="34" charset="0"/>
                <a:cs typeface="Calibri" panose="020F0502020204030204" pitchFamily="34" charset="0"/>
              </a:rPr>
              <a:t>Model Deployment </a:t>
            </a:r>
          </a:p>
        </p:txBody>
      </p:sp>
    </p:spTree>
    <p:extLst>
      <p:ext uri="{BB962C8B-B14F-4D97-AF65-F5344CB8AC3E}">
        <p14:creationId xmlns:p14="http://schemas.microsoft.com/office/powerpoint/2010/main" val="392252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Background</a:t>
            </a:r>
          </a:p>
        </p:txBody>
      </p:sp>
      <p:sp>
        <p:nvSpPr>
          <p:cNvPr id="3" name="Content Placeholder 2"/>
          <p:cNvSpPr>
            <a:spLocks noGrp="1"/>
          </p:cNvSpPr>
          <p:nvPr>
            <p:ph idx="1"/>
          </p:nvPr>
        </p:nvSpPr>
        <p:spPr>
          <a:xfrm>
            <a:off x="838200" y="1587631"/>
            <a:ext cx="10515600" cy="4351338"/>
          </a:xfrm>
        </p:spPr>
        <p:txBody>
          <a:bodyPr>
            <a:normAutofit/>
          </a:bodyPr>
          <a:lstStyle/>
          <a:p>
            <a:pPr marL="228600" lvl="1">
              <a:lnSpc>
                <a:spcPct val="110000"/>
              </a:lnSpc>
            </a:pPr>
            <a:r>
              <a:rPr lang="en-US" sz="3200" dirty="0">
                <a:latin typeface="Calibri" panose="020F0502020204030204" pitchFamily="34" charset="0"/>
                <a:cs typeface="Calibri" panose="020F0502020204030204" pitchFamily="34" charset="0"/>
              </a:rPr>
              <a:t>A financial services company offers a home equity line of credit to its clients. The company has extended several thousand lines of credit in the past, and many of these accepted applicants (approximately 20%) have defaulted on their loans. By using geographic, demographic, and financial variables, the company wants to build a model to predict whether an applicant will default.</a:t>
            </a:r>
          </a:p>
        </p:txBody>
      </p:sp>
    </p:spTree>
    <p:extLst>
      <p:ext uri="{BB962C8B-B14F-4D97-AF65-F5344CB8AC3E}">
        <p14:creationId xmlns:p14="http://schemas.microsoft.com/office/powerpoint/2010/main" val="317940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1. Define Purpose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987730" y="1566845"/>
            <a:ext cx="7886700" cy="778753"/>
          </a:xfrm>
        </p:spPr>
        <p:txBody>
          <a:bodyPr>
            <a:normAutofit/>
          </a:bodyPr>
          <a:lstStyle/>
          <a:p>
            <a:pPr>
              <a:lnSpc>
                <a:spcPct val="100000"/>
              </a:lnSpc>
            </a:pP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What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purpose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project?</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347AF65-1E53-234E-A623-C0D0204BA4B5}"/>
              </a:ext>
            </a:extLst>
          </p:cNvPr>
          <p:cNvSpPr/>
          <p:nvPr/>
        </p:nvSpPr>
        <p:spPr>
          <a:xfrm>
            <a:off x="3045913" y="2368055"/>
            <a:ext cx="5480137" cy="1384995"/>
          </a:xfrm>
          <a:prstGeom prst="rect">
            <a:avLst/>
          </a:prstGeom>
          <a:solidFill>
            <a:srgbClr val="FFC000">
              <a:alpha val="30000"/>
            </a:srgbClr>
          </a:solidFill>
        </p:spPr>
        <p:txBody>
          <a:bodyPr wrap="square">
            <a:spAutoFit/>
          </a:bodyPr>
          <a:lstStyle/>
          <a:p>
            <a:pPr lvl="1" algn="ctr"/>
            <a:r>
              <a:rPr lang="en-US" altLang="zh-CN" sz="2800" u="sng" dirty="0">
                <a:latin typeface="Calibri" panose="020F0502020204030204" pitchFamily="34" charset="0"/>
                <a:cs typeface="Calibri" panose="020F0502020204030204" pitchFamily="34" charset="0"/>
              </a:rPr>
              <a:t>The</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goal</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of</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the</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project</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is</a:t>
            </a:r>
            <a:r>
              <a:rPr lang="zh-CN" altLang="en-US" sz="2800" u="sng" dirty="0">
                <a:latin typeface="Calibri" panose="020F0502020204030204" pitchFamily="34" charset="0"/>
                <a:cs typeface="Calibri" panose="020F0502020204030204" pitchFamily="34" charset="0"/>
              </a:rPr>
              <a:t> </a:t>
            </a:r>
            <a:r>
              <a:rPr lang="en-US" altLang="zh-CN" sz="2800" u="sng" dirty="0">
                <a:latin typeface="Calibri" panose="020F0502020204030204" pitchFamily="34" charset="0"/>
                <a:cs typeface="Calibri" panose="020F0502020204030204" pitchFamily="34" charset="0"/>
              </a:rPr>
              <a:t>“to</a:t>
            </a:r>
            <a:r>
              <a:rPr lang="zh-CN" altLang="en-US" sz="2800" u="sng"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predict whether an applicant will default</a:t>
            </a:r>
            <a:r>
              <a:rPr lang="en-US" altLang="zh-CN" sz="28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63ADAF62-E019-C348-A655-F50B14DCA1B4}"/>
              </a:ext>
            </a:extLst>
          </p:cNvPr>
          <p:cNvSpPr txBox="1"/>
          <p:nvPr/>
        </p:nvSpPr>
        <p:spPr>
          <a:xfrm>
            <a:off x="1205518" y="4282612"/>
            <a:ext cx="8877933" cy="1569660"/>
          </a:xfrm>
          <a:prstGeom prst="rect">
            <a:avLst/>
          </a:prstGeom>
          <a:noFill/>
        </p:spPr>
        <p:txBody>
          <a:bodyPr wrap="square">
            <a:spAutoFit/>
          </a:bodyPr>
          <a:lstStyle/>
          <a:p>
            <a:pPr lvl="1"/>
            <a:r>
              <a:rPr lang="en-US" altLang="zh-CN" sz="2400" b="1" dirty="0">
                <a:latin typeface="Calibri" panose="020F0502020204030204" pitchFamily="34" charset="0"/>
                <a:ea typeface="DengXian" panose="02010600030101010101" pitchFamily="2" charset="-122"/>
                <a:cs typeface="Calibri" panose="020F0502020204030204" pitchFamily="34" charset="0"/>
              </a:rPr>
              <a:t>Questions</a:t>
            </a:r>
            <a:r>
              <a:rPr lang="zh-CN" altLang="en-US" sz="2400" b="1" dirty="0">
                <a:latin typeface="Calibri" panose="020F0502020204030204" pitchFamily="34" charset="0"/>
                <a:ea typeface="DengXian" panose="02010600030101010101" pitchFamily="2" charset="-122"/>
                <a:cs typeface="Calibri" panose="020F0502020204030204" pitchFamily="34" charset="0"/>
              </a:rPr>
              <a:t> </a:t>
            </a:r>
            <a:r>
              <a:rPr lang="en-US" altLang="zh-CN" sz="2400" b="1" dirty="0">
                <a:latin typeface="Calibri" panose="020F0502020204030204" pitchFamily="34" charset="0"/>
                <a:ea typeface="DengXian" panose="02010600030101010101" pitchFamily="2" charset="-122"/>
                <a:cs typeface="Calibri" panose="020F0502020204030204" pitchFamily="34" charset="0"/>
              </a:rPr>
              <a:t>to</a:t>
            </a:r>
            <a:r>
              <a:rPr lang="zh-CN" altLang="en-US" sz="2400" b="1" dirty="0">
                <a:latin typeface="Calibri" panose="020F0502020204030204" pitchFamily="34" charset="0"/>
                <a:ea typeface="DengXian" panose="02010600030101010101" pitchFamily="2" charset="-122"/>
                <a:cs typeface="Calibri" panose="020F0502020204030204" pitchFamily="34" charset="0"/>
              </a:rPr>
              <a:t> </a:t>
            </a:r>
            <a:r>
              <a:rPr lang="en-US" altLang="zh-CN" sz="2400" b="1" dirty="0">
                <a:latin typeface="Calibri" panose="020F0502020204030204" pitchFamily="34" charset="0"/>
                <a:ea typeface="DengXian" panose="02010600030101010101" pitchFamily="2" charset="-122"/>
                <a:cs typeface="Calibri" panose="020F0502020204030204" pitchFamily="34" charset="0"/>
              </a:rPr>
              <a:t>think:</a:t>
            </a:r>
            <a:r>
              <a:rPr lang="zh-CN" altLang="en-US" sz="2400" b="1" dirty="0">
                <a:latin typeface="Calibri" panose="020F0502020204030204" pitchFamily="34" charset="0"/>
                <a:ea typeface="DengXian" panose="02010600030101010101" pitchFamily="2" charset="-122"/>
                <a:cs typeface="Calibri" panose="020F0502020204030204" pitchFamily="34" charset="0"/>
              </a:rPr>
              <a:t> </a:t>
            </a:r>
            <a:endParaRPr lang="en-US" sz="2400" b="1" dirty="0">
              <a:latin typeface="Calibri" panose="020F0502020204030204" pitchFamily="34" charset="0"/>
              <a:ea typeface="DengXian" panose="02010600030101010101" pitchFamily="2" charset="-122"/>
              <a:cs typeface="Calibri" panose="020F0502020204030204" pitchFamily="34" charset="0"/>
            </a:endParaRPr>
          </a:p>
          <a:p>
            <a:pPr marL="742950" lvl="1" indent="-285750">
              <a:buFont typeface="Courier New" panose="02070309020205020404" pitchFamily="49" charset="0"/>
              <a:buChar char="o"/>
            </a:pPr>
            <a:r>
              <a:rPr lang="en-US" sz="2400" dirty="0">
                <a:latin typeface="Calibri" panose="020F0502020204030204" pitchFamily="34" charset="0"/>
                <a:ea typeface="DengXian" panose="02010600030101010101" pitchFamily="2" charset="-122"/>
                <a:cs typeface="Calibri" panose="020F0502020204030204" pitchFamily="34" charset="0"/>
              </a:rPr>
              <a:t>How will the stakeholder use the results? </a:t>
            </a:r>
          </a:p>
          <a:p>
            <a:pPr marL="742950" lvl="1" indent="-285750">
              <a:buFont typeface="Courier New" panose="02070309020205020404" pitchFamily="49" charset="0"/>
              <a:buChar char="o"/>
            </a:pPr>
            <a:r>
              <a:rPr lang="en-US" sz="2400" dirty="0">
                <a:latin typeface="Calibri" panose="020F0502020204030204" pitchFamily="34" charset="0"/>
                <a:ea typeface="DengXian" panose="02010600030101010101" pitchFamily="2" charset="-122"/>
                <a:cs typeface="Calibri" panose="020F0502020204030204" pitchFamily="34" charset="0"/>
              </a:rPr>
              <a:t>Who will be affected by the results? </a:t>
            </a:r>
          </a:p>
          <a:p>
            <a:pPr marL="742950" lvl="1" indent="-285750">
              <a:buFont typeface="Courier New" panose="02070309020205020404" pitchFamily="49" charset="0"/>
              <a:buChar char="o"/>
            </a:pPr>
            <a:r>
              <a:rPr lang="en-US" sz="2400" dirty="0">
                <a:latin typeface="Calibri" panose="020F0502020204030204" pitchFamily="34" charset="0"/>
                <a:ea typeface="DengXian" panose="02010600030101010101" pitchFamily="2" charset="-122"/>
                <a:cs typeface="Calibri" panose="020F0502020204030204" pitchFamily="34" charset="0"/>
              </a:rPr>
              <a:t>Will the analysis be a one-shot effort or an ongoing procedure? </a:t>
            </a:r>
          </a:p>
        </p:txBody>
      </p:sp>
    </p:spTree>
    <p:extLst>
      <p:ext uri="{BB962C8B-B14F-4D97-AF65-F5344CB8AC3E}">
        <p14:creationId xmlns:p14="http://schemas.microsoft.com/office/powerpoint/2010/main" val="35160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dirty="0"/>
              <a:t>2. Obtaining Data </a:t>
            </a:r>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525000"/>
            <a:ext cx="10515600" cy="4351338"/>
          </a:xfrm>
        </p:spPr>
        <p:txBody>
          <a:bodyPr>
            <a:normAutofit/>
          </a:bodyPr>
          <a:lstStyle/>
          <a:p>
            <a:pPr marL="457200" lvl="1" indent="-457200">
              <a:spcAft>
                <a:spcPts val="1200"/>
              </a:spcAft>
              <a:buFont typeface="Wingdings" pitchFamily="2" charset="2"/>
              <a:buChar char="v"/>
            </a:pPr>
            <a:r>
              <a:rPr lang="en-US" altLang="zh-CN" sz="3600" dirty="0">
                <a:latin typeface="Calibri" panose="020F0502020204030204" pitchFamily="34" charset="0"/>
                <a:cs typeface="Calibri" panose="020F0502020204030204" pitchFamily="34" charset="0"/>
              </a:rPr>
              <a:t>May include sampling from one or more databases </a:t>
            </a:r>
          </a:p>
          <a:p>
            <a:pPr marL="457200" lvl="1" indent="-457200">
              <a:buFont typeface="Wingdings" pitchFamily="2" charset="2"/>
              <a:buChar char="v"/>
            </a:pPr>
            <a:r>
              <a:rPr lang="en-US" sz="3600" dirty="0">
                <a:latin typeface="Calibri" panose="020F0502020204030204" pitchFamily="34" charset="0"/>
                <a:cs typeface="Calibri" panose="020F0502020204030204" pitchFamily="34" charset="0"/>
              </a:rPr>
              <a:t>Sampling is the main technique employed for data selection </a:t>
            </a:r>
          </a:p>
          <a:p>
            <a:pPr marL="800100" lvl="1"/>
            <a:r>
              <a:rPr lang="en-US" sz="2800" dirty="0">
                <a:latin typeface="Calibri" panose="020F0502020204030204" pitchFamily="34" charset="0"/>
                <a:cs typeface="Calibri" panose="020F0502020204030204" pitchFamily="34" charset="0"/>
              </a:rPr>
              <a:t>Sampling is used in data mining because processing the entire set of data of interest is too expensive or time consuming </a:t>
            </a:r>
          </a:p>
        </p:txBody>
      </p:sp>
    </p:spTree>
    <p:extLst>
      <p:ext uri="{BB962C8B-B14F-4D97-AF65-F5344CB8AC3E}">
        <p14:creationId xmlns:p14="http://schemas.microsoft.com/office/powerpoint/2010/main" val="138596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155" y="365149"/>
            <a:ext cx="6965245" cy="706418"/>
          </a:xfrm>
        </p:spPr>
        <p:txBody>
          <a:bodyPr>
            <a:normAutofit/>
          </a:bodyPr>
          <a:lstStyle/>
          <a:p>
            <a:r>
              <a:rPr lang="en-US" dirty="0"/>
              <a:t>Variable Description</a:t>
            </a:r>
          </a:p>
        </p:txBody>
      </p:sp>
      <p:sp>
        <p:nvSpPr>
          <p:cNvPr id="5" name="Footer Placeholder 4"/>
          <p:cNvSpPr>
            <a:spLocks noGrp="1"/>
          </p:cNvSpPr>
          <p:nvPr>
            <p:ph type="ftr" sz="quarter" idx="4294967295"/>
          </p:nvPr>
        </p:nvSpPr>
        <p:spPr>
          <a:xfrm>
            <a:off x="2438401" y="5809153"/>
            <a:ext cx="5540188"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tx2"/>
                </a:solidFill>
                <a:latin typeface="Rage Italic" pitchFamily="66"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UNC Charlotte, Fall 2020</a:t>
            </a:r>
          </a:p>
        </p:txBody>
      </p:sp>
      <p:graphicFrame>
        <p:nvGraphicFramePr>
          <p:cNvPr id="7" name="Table 6"/>
          <p:cNvGraphicFramePr>
            <a:graphicFrameLocks noGrp="1"/>
          </p:cNvGraphicFramePr>
          <p:nvPr>
            <p:extLst>
              <p:ext uri="{D42A27DB-BD31-4B8C-83A1-F6EECF244321}">
                <p14:modId xmlns:p14="http://schemas.microsoft.com/office/powerpoint/2010/main" val="1785995888"/>
              </p:ext>
            </p:extLst>
          </p:nvPr>
        </p:nvGraphicFramePr>
        <p:xfrm>
          <a:off x="1796441" y="1071567"/>
          <a:ext cx="7848600" cy="5455920"/>
        </p:xfrm>
        <a:graphic>
          <a:graphicData uri="http://schemas.openxmlformats.org/drawingml/2006/table">
            <a:tbl>
              <a:tblPr firstRow="1" bandRow="1">
                <a:tableStyleId>{5C22544A-7EE6-4342-B048-85BDC9FD1C3A}</a:tableStyleId>
              </a:tblPr>
              <a:tblGrid>
                <a:gridCol w="1100271">
                  <a:extLst>
                    <a:ext uri="{9D8B030D-6E8A-4147-A177-3AD203B41FA5}">
                      <a16:colId xmlns:a16="http://schemas.microsoft.com/office/drawing/2014/main" val="20000"/>
                    </a:ext>
                  </a:extLst>
                </a:gridCol>
                <a:gridCol w="1173623">
                  <a:extLst>
                    <a:ext uri="{9D8B030D-6E8A-4147-A177-3AD203B41FA5}">
                      <a16:colId xmlns:a16="http://schemas.microsoft.com/office/drawing/2014/main" val="20001"/>
                    </a:ext>
                  </a:extLst>
                </a:gridCol>
                <a:gridCol w="1917106">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355600">
                <a:tc>
                  <a:txBody>
                    <a:bodyPr/>
                    <a:lstStyle/>
                    <a:p>
                      <a:r>
                        <a:rPr lang="en-US" sz="1600" dirty="0"/>
                        <a:t>Name</a:t>
                      </a:r>
                    </a:p>
                  </a:txBody>
                  <a:tcPr/>
                </a:tc>
                <a:tc>
                  <a:txBody>
                    <a:bodyPr/>
                    <a:lstStyle/>
                    <a:p>
                      <a:r>
                        <a:rPr lang="en-US" sz="1600" dirty="0"/>
                        <a:t>Model Role</a:t>
                      </a:r>
                    </a:p>
                  </a:txBody>
                  <a:tcPr/>
                </a:tc>
                <a:tc>
                  <a:txBody>
                    <a:bodyPr/>
                    <a:lstStyle/>
                    <a:p>
                      <a:r>
                        <a:rPr lang="en-US" sz="1600" dirty="0"/>
                        <a:t>Measurement</a:t>
                      </a:r>
                      <a:r>
                        <a:rPr lang="en-US" sz="1600" baseline="0" dirty="0"/>
                        <a:t> Level</a:t>
                      </a:r>
                      <a:endParaRPr lang="en-US" sz="1600" dirty="0"/>
                    </a:p>
                  </a:txBody>
                  <a:tcPr/>
                </a:tc>
                <a:tc>
                  <a:txBody>
                    <a:bodyPr/>
                    <a:lstStyle/>
                    <a:p>
                      <a:r>
                        <a:rPr lang="en-US" sz="1600" dirty="0"/>
                        <a:t>Description</a:t>
                      </a:r>
                    </a:p>
                  </a:txBody>
                  <a:tcPr/>
                </a:tc>
                <a:extLst>
                  <a:ext uri="{0D108BD9-81ED-4DB2-BD59-A6C34878D82A}">
                    <a16:rowId xmlns:a16="http://schemas.microsoft.com/office/drawing/2014/main" val="10000"/>
                  </a:ext>
                </a:extLst>
              </a:tr>
              <a:tr h="314233">
                <a:tc>
                  <a:txBody>
                    <a:bodyPr/>
                    <a:lstStyle/>
                    <a:p>
                      <a:r>
                        <a:rPr lang="en-US" sz="1800" b="0" i="0" u="none" strike="noStrike" kern="1200" baseline="0" dirty="0">
                          <a:solidFill>
                            <a:schemeClr val="dk1"/>
                          </a:solidFill>
                          <a:latin typeface="+mn-lt"/>
                          <a:ea typeface="+mn-ea"/>
                          <a:cs typeface="+mn-cs"/>
                        </a:rPr>
                        <a:t>BAD</a:t>
                      </a:r>
                      <a:endParaRPr lang="en-US" sz="1600" dirty="0"/>
                    </a:p>
                  </a:txBody>
                  <a:tcPr/>
                </a:tc>
                <a:tc>
                  <a:txBody>
                    <a:bodyPr/>
                    <a:lstStyle/>
                    <a:p>
                      <a:r>
                        <a:rPr lang="en-US" sz="1800" b="0" i="0" u="none" strike="noStrike" kern="1200" baseline="0" dirty="0">
                          <a:solidFill>
                            <a:schemeClr val="dk1"/>
                          </a:solidFill>
                          <a:latin typeface="+mn-lt"/>
                          <a:ea typeface="+mn-ea"/>
                          <a:cs typeface="+mn-cs"/>
                        </a:rPr>
                        <a:t>Target</a:t>
                      </a:r>
                      <a:endParaRPr lang="en-US" sz="1600" dirty="0"/>
                    </a:p>
                  </a:txBody>
                  <a:tcPr/>
                </a:tc>
                <a:tc>
                  <a:txBody>
                    <a:bodyPr/>
                    <a:lstStyle/>
                    <a:p>
                      <a:r>
                        <a:rPr lang="en-US" sz="1800" b="0" i="0" u="none" strike="noStrike" kern="1200" baseline="0" dirty="0">
                          <a:solidFill>
                            <a:schemeClr val="dk1"/>
                          </a:solidFill>
                          <a:latin typeface="+mn-lt"/>
                          <a:ea typeface="+mn-ea"/>
                          <a:cs typeface="+mn-cs"/>
                        </a:rPr>
                        <a:t>Binary</a:t>
                      </a:r>
                      <a:endParaRPr lang="en-US" sz="1600" dirty="0"/>
                    </a:p>
                  </a:txBody>
                  <a:tcPr/>
                </a:tc>
                <a:tc>
                  <a:txBody>
                    <a:bodyPr/>
                    <a:lstStyle/>
                    <a:p>
                      <a:r>
                        <a:rPr lang="en-US" sz="1600" dirty="0"/>
                        <a:t>1: default</a:t>
                      </a:r>
                    </a:p>
                  </a:txBody>
                  <a:tcPr/>
                </a:tc>
                <a:extLst>
                  <a:ext uri="{0D108BD9-81ED-4DB2-BD59-A6C34878D82A}">
                    <a16:rowId xmlns:a16="http://schemas.microsoft.com/office/drawing/2014/main" val="10001"/>
                  </a:ext>
                </a:extLst>
              </a:tr>
              <a:tr h="314233">
                <a:tc>
                  <a:txBody>
                    <a:bodyPr/>
                    <a:lstStyle/>
                    <a:p>
                      <a:r>
                        <a:rPr lang="en-US" sz="1600" dirty="0"/>
                        <a:t>CLAGE</a:t>
                      </a:r>
                    </a:p>
                  </a:txBody>
                  <a:tcPr/>
                </a:tc>
                <a:tc>
                  <a:txBody>
                    <a:bodyPr/>
                    <a:lstStyle/>
                    <a:p>
                      <a:r>
                        <a:rPr lang="en-US" sz="1600" dirty="0"/>
                        <a:t>Input</a:t>
                      </a:r>
                    </a:p>
                  </a:txBody>
                  <a:tcPr/>
                </a:tc>
                <a:tc>
                  <a:txBody>
                    <a:bodyPr/>
                    <a:lstStyle/>
                    <a:p>
                      <a:r>
                        <a:rPr lang="en-US" sz="1600" dirty="0"/>
                        <a:t>Interval</a:t>
                      </a:r>
                    </a:p>
                  </a:txBody>
                  <a:tcPr/>
                </a:tc>
                <a:tc>
                  <a:txBody>
                    <a:bodyPr/>
                    <a:lstStyle/>
                    <a:p>
                      <a:r>
                        <a:rPr lang="en-US" sz="1600" dirty="0"/>
                        <a:t>Age of oldest credit line in months</a:t>
                      </a:r>
                    </a:p>
                  </a:txBody>
                  <a:tcPr/>
                </a:tc>
                <a:extLst>
                  <a:ext uri="{0D108BD9-81ED-4DB2-BD59-A6C34878D82A}">
                    <a16:rowId xmlns:a16="http://schemas.microsoft.com/office/drawing/2014/main" val="10002"/>
                  </a:ext>
                </a:extLst>
              </a:tr>
              <a:tr h="314233">
                <a:tc>
                  <a:txBody>
                    <a:bodyPr/>
                    <a:lstStyle/>
                    <a:p>
                      <a:r>
                        <a:rPr lang="en-US" sz="1600" dirty="0"/>
                        <a:t>CLNO</a:t>
                      </a:r>
                    </a:p>
                  </a:txBody>
                  <a:tcPr/>
                </a:tc>
                <a:tc>
                  <a:txBody>
                    <a:bodyPr/>
                    <a:lstStyle/>
                    <a:p>
                      <a:r>
                        <a:rPr lang="en-US" sz="1600" dirty="0"/>
                        <a:t>Input</a:t>
                      </a:r>
                    </a:p>
                  </a:txBody>
                  <a:tcPr/>
                </a:tc>
                <a:tc>
                  <a:txBody>
                    <a:bodyPr/>
                    <a:lstStyle/>
                    <a:p>
                      <a:r>
                        <a:rPr lang="en-US" sz="1600" dirty="0"/>
                        <a:t>Interval</a:t>
                      </a:r>
                    </a:p>
                  </a:txBody>
                  <a:tcPr/>
                </a:tc>
                <a:tc>
                  <a:txBody>
                    <a:bodyPr/>
                    <a:lstStyle/>
                    <a:p>
                      <a:r>
                        <a:rPr lang="en-US" sz="1600" dirty="0"/>
                        <a:t>Number of credit lines</a:t>
                      </a:r>
                    </a:p>
                  </a:txBody>
                  <a:tcPr/>
                </a:tc>
                <a:extLst>
                  <a:ext uri="{0D108BD9-81ED-4DB2-BD59-A6C34878D82A}">
                    <a16:rowId xmlns:a16="http://schemas.microsoft.com/office/drawing/2014/main" val="10003"/>
                  </a:ext>
                </a:extLst>
              </a:tr>
              <a:tr h="314233">
                <a:tc>
                  <a:txBody>
                    <a:bodyPr/>
                    <a:lstStyle/>
                    <a:p>
                      <a:r>
                        <a:rPr lang="en-US" sz="1600" dirty="0"/>
                        <a:t>DEBTING</a:t>
                      </a:r>
                    </a:p>
                  </a:txBody>
                  <a:tcPr/>
                </a:tc>
                <a:tc>
                  <a:txBody>
                    <a:bodyPr/>
                    <a:lstStyle/>
                    <a:p>
                      <a:r>
                        <a:rPr lang="en-US" sz="1600" dirty="0"/>
                        <a:t>Input</a:t>
                      </a:r>
                    </a:p>
                  </a:txBody>
                  <a:tcPr/>
                </a:tc>
                <a:tc>
                  <a:txBody>
                    <a:bodyPr/>
                    <a:lstStyle/>
                    <a:p>
                      <a:r>
                        <a:rPr lang="en-US" sz="1600" dirty="0"/>
                        <a:t>Interval</a:t>
                      </a:r>
                    </a:p>
                  </a:txBody>
                  <a:tcPr/>
                </a:tc>
                <a:tc>
                  <a:txBody>
                    <a:bodyPr/>
                    <a:lstStyle/>
                    <a:p>
                      <a:r>
                        <a:rPr lang="en-US" sz="1600" kern="1200" dirty="0">
                          <a:solidFill>
                            <a:schemeClr val="dk1"/>
                          </a:solidFill>
                          <a:latin typeface="+mn-lt"/>
                          <a:ea typeface="+mn-ea"/>
                          <a:cs typeface="+mn-cs"/>
                        </a:rPr>
                        <a:t>Debt-to-income ratio</a:t>
                      </a:r>
                    </a:p>
                  </a:txBody>
                  <a:tcPr/>
                </a:tc>
                <a:extLst>
                  <a:ext uri="{0D108BD9-81ED-4DB2-BD59-A6C34878D82A}">
                    <a16:rowId xmlns:a16="http://schemas.microsoft.com/office/drawing/2014/main" val="10004"/>
                  </a:ext>
                </a:extLst>
              </a:tr>
              <a:tr h="314233">
                <a:tc>
                  <a:txBody>
                    <a:bodyPr/>
                    <a:lstStyle/>
                    <a:p>
                      <a:r>
                        <a:rPr lang="en-US" sz="1600" dirty="0"/>
                        <a:t>DELINQ</a:t>
                      </a:r>
                    </a:p>
                  </a:txBody>
                  <a:tcPr/>
                </a:tc>
                <a:tc>
                  <a:txBody>
                    <a:bodyPr/>
                    <a:lstStyle/>
                    <a:p>
                      <a:r>
                        <a:rPr lang="en-US" sz="1600" dirty="0"/>
                        <a:t>Input</a:t>
                      </a:r>
                    </a:p>
                  </a:txBody>
                  <a:tcPr/>
                </a:tc>
                <a:tc>
                  <a:txBody>
                    <a:bodyPr/>
                    <a:lstStyle/>
                    <a:p>
                      <a:r>
                        <a:rPr lang="en-US" sz="1600" dirty="0"/>
                        <a:t>Interval</a:t>
                      </a:r>
                    </a:p>
                  </a:txBody>
                  <a:tcPr/>
                </a:tc>
                <a:tc>
                  <a:txBody>
                    <a:bodyPr/>
                    <a:lstStyle/>
                    <a:p>
                      <a:pPr marL="0" algn="l" defTabSz="914400" rtl="0" eaLnBrk="1" latinLnBrk="0" hangingPunct="1"/>
                      <a:r>
                        <a:rPr lang="en-US" sz="1600" kern="1200" dirty="0">
                          <a:solidFill>
                            <a:schemeClr val="dk1"/>
                          </a:solidFill>
                          <a:latin typeface="+mn-lt"/>
                          <a:ea typeface="+mn-ea"/>
                          <a:cs typeface="+mn-cs"/>
                        </a:rPr>
                        <a:t>Number of delinquent credit</a:t>
                      </a:r>
                      <a:r>
                        <a:rPr lang="en-US" sz="1600" kern="1200" baseline="0" dirty="0">
                          <a:solidFill>
                            <a:schemeClr val="dk1"/>
                          </a:solidFill>
                          <a:latin typeface="+mn-lt"/>
                          <a:ea typeface="+mn-ea"/>
                          <a:cs typeface="+mn-cs"/>
                        </a:rPr>
                        <a:t> </a:t>
                      </a:r>
                      <a:r>
                        <a:rPr lang="en-US" sz="1600" kern="1200" dirty="0">
                          <a:solidFill>
                            <a:schemeClr val="dk1"/>
                          </a:solidFill>
                          <a:latin typeface="+mn-lt"/>
                          <a:ea typeface="+mn-ea"/>
                          <a:cs typeface="+mn-cs"/>
                        </a:rPr>
                        <a:t>lines</a:t>
                      </a:r>
                    </a:p>
                  </a:txBody>
                  <a:tcPr/>
                </a:tc>
                <a:extLst>
                  <a:ext uri="{0D108BD9-81ED-4DB2-BD59-A6C34878D82A}">
                    <a16:rowId xmlns:a16="http://schemas.microsoft.com/office/drawing/2014/main" val="10005"/>
                  </a:ext>
                </a:extLst>
              </a:tr>
              <a:tr h="314233">
                <a:tc>
                  <a:txBody>
                    <a:bodyPr/>
                    <a:lstStyle/>
                    <a:p>
                      <a:r>
                        <a:rPr lang="en-US" sz="1600" dirty="0"/>
                        <a:t>DEROG</a:t>
                      </a:r>
                    </a:p>
                  </a:txBody>
                  <a:tcPr/>
                </a:tc>
                <a:tc>
                  <a:txBody>
                    <a:bodyPr/>
                    <a:lstStyle/>
                    <a:p>
                      <a:r>
                        <a:rPr lang="en-US" sz="1600" dirty="0"/>
                        <a:t>Input</a:t>
                      </a:r>
                    </a:p>
                  </a:txBody>
                  <a:tcPr/>
                </a:tc>
                <a:tc>
                  <a:txBody>
                    <a:bodyPr/>
                    <a:lstStyle/>
                    <a:p>
                      <a:r>
                        <a:rPr lang="en-US" sz="1600" dirty="0"/>
                        <a:t>Interval</a:t>
                      </a:r>
                    </a:p>
                  </a:txBody>
                  <a:tcPr/>
                </a:tc>
                <a:tc>
                  <a:txBody>
                    <a:bodyPr/>
                    <a:lstStyle/>
                    <a:p>
                      <a:pPr marL="0" algn="l" defTabSz="914400" rtl="0" eaLnBrk="1" latinLnBrk="0" hangingPunct="1"/>
                      <a:r>
                        <a:rPr lang="en-US" sz="1600" kern="1200" dirty="0">
                          <a:solidFill>
                            <a:schemeClr val="dk1"/>
                          </a:solidFill>
                          <a:latin typeface="+mn-lt"/>
                          <a:ea typeface="+mn-ea"/>
                          <a:cs typeface="+mn-cs"/>
                        </a:rPr>
                        <a:t>Number of major derogatory</a:t>
                      </a:r>
                      <a:r>
                        <a:rPr lang="en-US" sz="1600" kern="1200" baseline="0" dirty="0">
                          <a:solidFill>
                            <a:schemeClr val="dk1"/>
                          </a:solidFill>
                          <a:latin typeface="+mn-lt"/>
                          <a:ea typeface="+mn-ea"/>
                          <a:cs typeface="+mn-cs"/>
                        </a:rPr>
                        <a:t> </a:t>
                      </a:r>
                      <a:r>
                        <a:rPr lang="en-US" sz="1600" kern="1200" dirty="0">
                          <a:solidFill>
                            <a:schemeClr val="dk1"/>
                          </a:solidFill>
                          <a:latin typeface="+mn-lt"/>
                          <a:ea typeface="+mn-ea"/>
                          <a:cs typeface="+mn-cs"/>
                        </a:rPr>
                        <a:t>reports</a:t>
                      </a:r>
                    </a:p>
                  </a:txBody>
                  <a:tcPr/>
                </a:tc>
                <a:extLst>
                  <a:ext uri="{0D108BD9-81ED-4DB2-BD59-A6C34878D82A}">
                    <a16:rowId xmlns:a16="http://schemas.microsoft.com/office/drawing/2014/main" val="10006"/>
                  </a:ext>
                </a:extLst>
              </a:tr>
              <a:tr h="314233">
                <a:tc>
                  <a:txBody>
                    <a:bodyPr/>
                    <a:lstStyle/>
                    <a:p>
                      <a:r>
                        <a:rPr lang="en-US" sz="1600" dirty="0"/>
                        <a:t>JOB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Input</a:t>
                      </a:r>
                    </a:p>
                  </a:txBody>
                  <a:tcPr/>
                </a:tc>
                <a:tc>
                  <a:txBody>
                    <a:bodyPr/>
                    <a:lstStyle/>
                    <a:p>
                      <a:r>
                        <a:rPr lang="en-US" sz="1600" dirty="0"/>
                        <a:t>Nominal</a:t>
                      </a:r>
                    </a:p>
                  </a:txBody>
                  <a:tcPr/>
                </a:tc>
                <a:tc>
                  <a:txBody>
                    <a:bodyPr/>
                    <a:lstStyle/>
                    <a:p>
                      <a:pPr marL="0" algn="l" defTabSz="914400" rtl="0" eaLnBrk="1" latinLnBrk="0" hangingPunct="1"/>
                      <a:r>
                        <a:rPr lang="en-US" sz="1600" kern="1200" dirty="0">
                          <a:solidFill>
                            <a:schemeClr val="dk1"/>
                          </a:solidFill>
                          <a:latin typeface="+mn-lt"/>
                          <a:ea typeface="+mn-ea"/>
                          <a:cs typeface="+mn-cs"/>
                        </a:rPr>
                        <a:t>Occupational categories</a:t>
                      </a:r>
                    </a:p>
                  </a:txBody>
                  <a:tcPr/>
                </a:tc>
                <a:extLst>
                  <a:ext uri="{0D108BD9-81ED-4DB2-BD59-A6C34878D82A}">
                    <a16:rowId xmlns:a16="http://schemas.microsoft.com/office/drawing/2014/main" val="10007"/>
                  </a:ext>
                </a:extLst>
              </a:tr>
              <a:tr h="314233">
                <a:tc>
                  <a:txBody>
                    <a:bodyPr/>
                    <a:lstStyle/>
                    <a:p>
                      <a:r>
                        <a:rPr lang="en-US" sz="1600" dirty="0"/>
                        <a:t>LOAN</a:t>
                      </a:r>
                    </a:p>
                  </a:txBody>
                  <a:tcPr/>
                </a:tc>
                <a:tc>
                  <a:txBody>
                    <a:bodyPr/>
                    <a:lstStyle/>
                    <a:p>
                      <a:r>
                        <a:rPr lang="en-US" sz="1600" dirty="0"/>
                        <a:t>Input</a:t>
                      </a:r>
                    </a:p>
                  </a:txBody>
                  <a:tcPr/>
                </a:tc>
                <a:tc>
                  <a:txBody>
                    <a:bodyPr/>
                    <a:lstStyle/>
                    <a:p>
                      <a:r>
                        <a:rPr lang="en-US" sz="1600" dirty="0"/>
                        <a:t>Interval</a:t>
                      </a:r>
                    </a:p>
                  </a:txBody>
                  <a:tcPr/>
                </a:tc>
                <a:tc>
                  <a:txBody>
                    <a:bodyPr/>
                    <a:lstStyle/>
                    <a:p>
                      <a:pPr marL="0" algn="l" defTabSz="914400" rtl="0" eaLnBrk="1" latinLnBrk="0" hangingPunct="1"/>
                      <a:r>
                        <a:rPr lang="en-US" sz="1600" kern="1200" dirty="0">
                          <a:solidFill>
                            <a:schemeClr val="dk1"/>
                          </a:solidFill>
                          <a:latin typeface="+mn-lt"/>
                          <a:ea typeface="+mn-ea"/>
                          <a:cs typeface="+mn-cs"/>
                        </a:rPr>
                        <a:t>Amount of the loan request</a:t>
                      </a:r>
                    </a:p>
                  </a:txBody>
                  <a:tcPr/>
                </a:tc>
                <a:extLst>
                  <a:ext uri="{0D108BD9-81ED-4DB2-BD59-A6C34878D82A}">
                    <a16:rowId xmlns:a16="http://schemas.microsoft.com/office/drawing/2014/main" val="10008"/>
                  </a:ext>
                </a:extLst>
              </a:tr>
              <a:tr h="314233">
                <a:tc>
                  <a:txBody>
                    <a:bodyPr/>
                    <a:lstStyle/>
                    <a:p>
                      <a:r>
                        <a:rPr lang="en-US" sz="1600" dirty="0"/>
                        <a:t>MORTDUE</a:t>
                      </a:r>
                    </a:p>
                  </a:txBody>
                  <a:tcPr/>
                </a:tc>
                <a:tc>
                  <a:txBody>
                    <a:bodyPr/>
                    <a:lstStyle/>
                    <a:p>
                      <a:r>
                        <a:rPr lang="en-US" sz="1600" dirty="0"/>
                        <a:t>Input</a:t>
                      </a:r>
                    </a:p>
                  </a:txBody>
                  <a:tcPr/>
                </a:tc>
                <a:tc>
                  <a:txBody>
                    <a:bodyPr/>
                    <a:lstStyle/>
                    <a:p>
                      <a:r>
                        <a:rPr lang="en-US" sz="1600" dirty="0"/>
                        <a:t>Interval</a:t>
                      </a:r>
                    </a:p>
                  </a:txBody>
                  <a:tcPr/>
                </a:tc>
                <a:tc>
                  <a:txBody>
                    <a:bodyPr/>
                    <a:lstStyle/>
                    <a:p>
                      <a:pPr marL="0" algn="l" defTabSz="914400" rtl="0" eaLnBrk="1" latinLnBrk="0" hangingPunct="1"/>
                      <a:r>
                        <a:rPr lang="en-US" sz="1600" kern="1200" dirty="0">
                          <a:solidFill>
                            <a:schemeClr val="dk1"/>
                          </a:solidFill>
                          <a:latin typeface="+mn-lt"/>
                          <a:ea typeface="+mn-ea"/>
                          <a:cs typeface="+mn-cs"/>
                        </a:rPr>
                        <a:t>Amount due on existing</a:t>
                      </a:r>
                      <a:r>
                        <a:rPr lang="en-US" sz="1600" kern="1200" baseline="0" dirty="0">
                          <a:solidFill>
                            <a:schemeClr val="dk1"/>
                          </a:solidFill>
                          <a:latin typeface="+mn-lt"/>
                          <a:ea typeface="+mn-ea"/>
                          <a:cs typeface="+mn-cs"/>
                        </a:rPr>
                        <a:t> </a:t>
                      </a:r>
                      <a:r>
                        <a:rPr lang="en-US" sz="1600" kern="1200" dirty="0">
                          <a:solidFill>
                            <a:schemeClr val="dk1"/>
                          </a:solidFill>
                          <a:latin typeface="+mn-lt"/>
                          <a:ea typeface="+mn-ea"/>
                          <a:cs typeface="+mn-cs"/>
                        </a:rPr>
                        <a:t>mortgage</a:t>
                      </a:r>
                    </a:p>
                  </a:txBody>
                  <a:tcPr/>
                </a:tc>
                <a:extLst>
                  <a:ext uri="{0D108BD9-81ED-4DB2-BD59-A6C34878D82A}">
                    <a16:rowId xmlns:a16="http://schemas.microsoft.com/office/drawing/2014/main" val="10009"/>
                  </a:ext>
                </a:extLst>
              </a:tr>
              <a:tr h="314233">
                <a:tc>
                  <a:txBody>
                    <a:bodyPr/>
                    <a:lstStyle/>
                    <a:p>
                      <a:r>
                        <a:rPr lang="en-US" sz="1600" dirty="0"/>
                        <a:t>NINQ</a:t>
                      </a:r>
                    </a:p>
                  </a:txBody>
                  <a:tcPr/>
                </a:tc>
                <a:tc>
                  <a:txBody>
                    <a:bodyPr/>
                    <a:lstStyle/>
                    <a:p>
                      <a:r>
                        <a:rPr lang="en-US" sz="1600" dirty="0"/>
                        <a:t>Input</a:t>
                      </a:r>
                    </a:p>
                  </a:txBody>
                  <a:tcPr/>
                </a:tc>
                <a:tc>
                  <a:txBody>
                    <a:bodyPr/>
                    <a:lstStyle/>
                    <a:p>
                      <a:r>
                        <a:rPr lang="en-US" sz="1600" dirty="0"/>
                        <a:t>Interval</a:t>
                      </a:r>
                    </a:p>
                  </a:txBody>
                  <a:tcPr/>
                </a:tc>
                <a:tc>
                  <a:txBody>
                    <a:bodyPr/>
                    <a:lstStyle/>
                    <a:p>
                      <a:r>
                        <a:rPr lang="en-US" sz="1600" kern="1200" dirty="0">
                          <a:solidFill>
                            <a:schemeClr val="dk1"/>
                          </a:solidFill>
                          <a:latin typeface="+mn-lt"/>
                          <a:ea typeface="+mn-ea"/>
                          <a:cs typeface="+mn-cs"/>
                        </a:rPr>
                        <a:t>Number of recent credit</a:t>
                      </a:r>
                      <a:r>
                        <a:rPr lang="en-US" sz="1600" kern="1200" baseline="0" dirty="0">
                          <a:solidFill>
                            <a:schemeClr val="dk1"/>
                          </a:solidFill>
                          <a:latin typeface="+mn-lt"/>
                          <a:ea typeface="+mn-ea"/>
                          <a:cs typeface="+mn-cs"/>
                        </a:rPr>
                        <a:t> </a:t>
                      </a:r>
                      <a:r>
                        <a:rPr lang="en-US" sz="1600" kern="1200" dirty="0">
                          <a:solidFill>
                            <a:schemeClr val="dk1"/>
                          </a:solidFill>
                          <a:latin typeface="+mn-lt"/>
                          <a:ea typeface="+mn-ea"/>
                          <a:cs typeface="+mn-cs"/>
                        </a:rPr>
                        <a:t>inquiries</a:t>
                      </a:r>
                    </a:p>
                  </a:txBody>
                  <a:tcPr/>
                </a:tc>
                <a:extLst>
                  <a:ext uri="{0D108BD9-81ED-4DB2-BD59-A6C34878D82A}">
                    <a16:rowId xmlns:a16="http://schemas.microsoft.com/office/drawing/2014/main" val="10010"/>
                  </a:ext>
                </a:extLst>
              </a:tr>
              <a:tr h="314233">
                <a:tc>
                  <a:txBody>
                    <a:bodyPr/>
                    <a:lstStyle/>
                    <a:p>
                      <a:r>
                        <a:rPr lang="en-US" sz="1600" dirty="0"/>
                        <a:t>REASON</a:t>
                      </a:r>
                    </a:p>
                  </a:txBody>
                  <a:tcPr/>
                </a:tc>
                <a:tc>
                  <a:txBody>
                    <a:bodyPr/>
                    <a:lstStyle/>
                    <a:p>
                      <a:r>
                        <a:rPr lang="en-US" sz="1600" dirty="0"/>
                        <a:t>Input</a:t>
                      </a:r>
                    </a:p>
                  </a:txBody>
                  <a:tcPr/>
                </a:tc>
                <a:tc>
                  <a:txBody>
                    <a:bodyPr/>
                    <a:lstStyle/>
                    <a:p>
                      <a:r>
                        <a:rPr lang="en-US" sz="1600" dirty="0"/>
                        <a:t>Binary</a:t>
                      </a:r>
                    </a:p>
                  </a:txBody>
                  <a:tcPr/>
                </a:tc>
                <a:tc>
                  <a:txBody>
                    <a:bodyPr/>
                    <a:lstStyle/>
                    <a:p>
                      <a:r>
                        <a:rPr lang="en-US" sz="1600" kern="1200" dirty="0" err="1">
                          <a:solidFill>
                            <a:schemeClr val="dk1"/>
                          </a:solidFill>
                          <a:latin typeface="+mn-lt"/>
                          <a:ea typeface="+mn-ea"/>
                          <a:cs typeface="+mn-cs"/>
                        </a:rPr>
                        <a:t>DebtCon</a:t>
                      </a:r>
                      <a:r>
                        <a:rPr lang="en-US" sz="1600" kern="1200" dirty="0">
                          <a:solidFill>
                            <a:schemeClr val="dk1"/>
                          </a:solidFill>
                          <a:latin typeface="+mn-lt"/>
                          <a:ea typeface="+mn-ea"/>
                          <a:cs typeface="+mn-cs"/>
                        </a:rPr>
                        <a:t>=debt consolidation.</a:t>
                      </a:r>
                    </a:p>
                    <a:p>
                      <a:r>
                        <a:rPr lang="en-US" sz="1600" kern="1200" dirty="0" err="1">
                          <a:solidFill>
                            <a:schemeClr val="dk1"/>
                          </a:solidFill>
                          <a:latin typeface="+mn-lt"/>
                          <a:ea typeface="+mn-ea"/>
                          <a:cs typeface="+mn-cs"/>
                        </a:rPr>
                        <a:t>HomeImp</a:t>
                      </a:r>
                      <a:r>
                        <a:rPr lang="en-US" sz="1600" kern="1200" dirty="0">
                          <a:solidFill>
                            <a:schemeClr val="dk1"/>
                          </a:solidFill>
                          <a:latin typeface="+mn-lt"/>
                          <a:ea typeface="+mn-ea"/>
                          <a:cs typeface="+mn-cs"/>
                        </a:rPr>
                        <a:t>=home improvement</a:t>
                      </a:r>
                    </a:p>
                  </a:txBody>
                  <a:tcPr/>
                </a:tc>
                <a:extLst>
                  <a:ext uri="{0D108BD9-81ED-4DB2-BD59-A6C34878D82A}">
                    <a16:rowId xmlns:a16="http://schemas.microsoft.com/office/drawing/2014/main" val="10011"/>
                  </a:ext>
                </a:extLst>
              </a:tr>
              <a:tr h="314233">
                <a:tc>
                  <a:txBody>
                    <a:bodyPr/>
                    <a:lstStyle/>
                    <a:p>
                      <a:r>
                        <a:rPr lang="en-US" sz="1600" dirty="0"/>
                        <a:t>VALUE</a:t>
                      </a:r>
                    </a:p>
                  </a:txBody>
                  <a:tcPr/>
                </a:tc>
                <a:tc>
                  <a:txBody>
                    <a:bodyPr/>
                    <a:lstStyle/>
                    <a:p>
                      <a:r>
                        <a:rPr lang="en-US" sz="1600" dirty="0"/>
                        <a:t>Input</a:t>
                      </a:r>
                    </a:p>
                  </a:txBody>
                  <a:tcPr/>
                </a:tc>
                <a:tc>
                  <a:txBody>
                    <a:bodyPr/>
                    <a:lstStyle/>
                    <a:p>
                      <a:r>
                        <a:rPr lang="en-US" sz="1600" kern="1200" dirty="0">
                          <a:solidFill>
                            <a:schemeClr val="dk1"/>
                          </a:solidFill>
                          <a:latin typeface="+mn-lt"/>
                          <a:ea typeface="+mn-ea"/>
                          <a:cs typeface="+mn-cs"/>
                        </a:rPr>
                        <a:t>Interval</a:t>
                      </a:r>
                    </a:p>
                  </a:txBody>
                  <a:tcPr/>
                </a:tc>
                <a:tc>
                  <a:txBody>
                    <a:bodyPr/>
                    <a:lstStyle/>
                    <a:p>
                      <a:r>
                        <a:rPr lang="en-US" sz="1600" kern="1200" dirty="0">
                          <a:solidFill>
                            <a:schemeClr val="dk1"/>
                          </a:solidFill>
                          <a:latin typeface="+mn-lt"/>
                          <a:ea typeface="+mn-ea"/>
                          <a:cs typeface="+mn-cs"/>
                        </a:rPr>
                        <a:t>Value of current property</a:t>
                      </a:r>
                    </a:p>
                  </a:txBody>
                  <a:tcPr/>
                </a:tc>
                <a:extLst>
                  <a:ext uri="{0D108BD9-81ED-4DB2-BD59-A6C34878D82A}">
                    <a16:rowId xmlns:a16="http://schemas.microsoft.com/office/drawing/2014/main" val="10012"/>
                  </a:ext>
                </a:extLst>
              </a:tr>
              <a:tr h="314233">
                <a:tc>
                  <a:txBody>
                    <a:bodyPr/>
                    <a:lstStyle/>
                    <a:p>
                      <a:r>
                        <a:rPr lang="en-US" sz="1600" dirty="0"/>
                        <a:t>YOJ</a:t>
                      </a:r>
                    </a:p>
                  </a:txBody>
                  <a:tcPr/>
                </a:tc>
                <a:tc>
                  <a:txBody>
                    <a:bodyPr/>
                    <a:lstStyle/>
                    <a:p>
                      <a:r>
                        <a:rPr lang="en-US" sz="1600" dirty="0"/>
                        <a:t>Input</a:t>
                      </a:r>
                    </a:p>
                  </a:txBody>
                  <a:tcPr/>
                </a:tc>
                <a:tc>
                  <a:txBody>
                    <a:bodyPr/>
                    <a:lstStyle/>
                    <a:p>
                      <a:r>
                        <a:rPr lang="en-US" sz="1600" kern="1200" dirty="0">
                          <a:solidFill>
                            <a:schemeClr val="dk1"/>
                          </a:solidFill>
                          <a:latin typeface="+mn-lt"/>
                          <a:ea typeface="+mn-ea"/>
                          <a:cs typeface="+mn-cs"/>
                        </a:rPr>
                        <a:t>Interval</a:t>
                      </a:r>
                    </a:p>
                  </a:txBody>
                  <a:tcPr/>
                </a:tc>
                <a:tc>
                  <a:txBody>
                    <a:bodyPr/>
                    <a:lstStyle/>
                    <a:p>
                      <a:r>
                        <a:rPr lang="en-US" sz="1600" kern="1200" dirty="0">
                          <a:solidFill>
                            <a:schemeClr val="dk1"/>
                          </a:solidFill>
                          <a:latin typeface="+mn-lt"/>
                          <a:ea typeface="+mn-ea"/>
                          <a:cs typeface="+mn-cs"/>
                        </a:rPr>
                        <a:t>Years at present job</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58848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Agenda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p:txBody>
          <a:bodyPr/>
          <a:lstStyle/>
          <a:p>
            <a:pPr marL="0" indent="0">
              <a:lnSpc>
                <a:spcPct val="150000"/>
              </a:lnSpc>
              <a:buNone/>
            </a:pPr>
            <a:r>
              <a:rPr lang="en-US" dirty="0">
                <a:latin typeface="Calibri" panose="020F0502020204030204" pitchFamily="34" charset="0"/>
                <a:cs typeface="Calibri" panose="020F0502020204030204" pitchFamily="34" charset="0"/>
              </a:rPr>
              <a:t>Data Mining Process Overview </a:t>
            </a:r>
          </a:p>
          <a:p>
            <a:pPr marL="0" indent="0">
              <a:lnSpc>
                <a:spcPct val="150000"/>
              </a:lnSpc>
              <a:buNone/>
            </a:pPr>
            <a:r>
              <a:rPr lang="en-US" dirty="0">
                <a:latin typeface="Calibri" panose="020F0502020204030204" pitchFamily="34" charset="0"/>
                <a:cs typeface="Calibri" panose="020F0502020204030204" pitchFamily="34" charset="0"/>
              </a:rPr>
              <a:t>Predictive Modeling </a:t>
            </a:r>
          </a:p>
          <a:p>
            <a:pPr marL="0" lvl="1" indent="0">
              <a:lnSpc>
                <a:spcPct val="150000"/>
              </a:lnSpc>
              <a:spcBef>
                <a:spcPts val="750"/>
              </a:spcBef>
              <a:buNone/>
            </a:pPr>
            <a:r>
              <a:rPr lang="en-US" sz="2800" dirty="0">
                <a:latin typeface="Calibri" panose="020F0502020204030204" pitchFamily="34" charset="0"/>
                <a:cs typeface="Calibri" panose="020F0502020204030204" pitchFamily="34" charset="0"/>
              </a:rPr>
              <a:t>Model C</a:t>
            </a:r>
            <a:r>
              <a:rPr lang="en-US" altLang="zh-CN" sz="2800" dirty="0">
                <a:latin typeface="Calibri" panose="020F0502020204030204" pitchFamily="34" charset="0"/>
                <a:cs typeface="Calibri" panose="020F0502020204030204" pitchFamily="34" charset="0"/>
              </a:rPr>
              <a:t>omparison</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and</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E</a:t>
            </a:r>
            <a:r>
              <a:rPr lang="en-US" sz="2800" dirty="0">
                <a:latin typeface="Calibri" panose="020F0502020204030204" pitchFamily="34" charset="0"/>
                <a:cs typeface="Calibri" panose="020F0502020204030204" pitchFamily="34" charset="0"/>
              </a:rPr>
              <a:t>valuation </a:t>
            </a:r>
          </a:p>
        </p:txBody>
      </p:sp>
    </p:spTree>
    <p:extLst>
      <p:ext uri="{BB962C8B-B14F-4D97-AF65-F5344CB8AC3E}">
        <p14:creationId xmlns:p14="http://schemas.microsoft.com/office/powerpoint/2010/main" val="3977345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dirty="0"/>
              <a:t>3. Explore, Clean, and Preprocess</a:t>
            </a:r>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1012782" y="1652784"/>
            <a:ext cx="7886700" cy="4254530"/>
          </a:xfrm>
        </p:spPr>
        <p:txBody>
          <a:bodyPr>
            <a:normAutofit/>
          </a:bodyPr>
          <a:lstStyle/>
          <a:p>
            <a:pPr marL="342900" lvl="1" indent="-342900">
              <a:lnSpc>
                <a:spcPct val="100000"/>
              </a:lnSpc>
              <a:buFont typeface="Wingdings" pitchFamily="2" charset="2"/>
              <a:buChar char="v"/>
            </a:pPr>
            <a:r>
              <a:rPr lang="en-US" altLang="zh-CN" sz="2800" dirty="0">
                <a:latin typeface="Calibri" panose="020F0502020204030204" pitchFamily="34" charset="0"/>
                <a:cs typeface="Calibri" panose="020F0502020204030204" pitchFamily="34" charset="0"/>
              </a:rPr>
              <a:t> Data problems </a:t>
            </a:r>
          </a:p>
          <a:p>
            <a:pPr marL="685800"/>
            <a:r>
              <a:rPr lang="en-US" sz="2400" dirty="0">
                <a:latin typeface="Calibri" panose="020F0502020204030204" pitchFamily="34" charset="0"/>
                <a:cs typeface="Calibri" panose="020F0502020204030204" pitchFamily="34" charset="0"/>
              </a:rPr>
              <a:t> Missing values </a:t>
            </a:r>
          </a:p>
          <a:p>
            <a:pPr marL="685800"/>
            <a:r>
              <a:rPr lang="en-US" sz="2400" dirty="0">
                <a:latin typeface="Calibri" panose="020F0502020204030204" pitchFamily="34" charset="0"/>
                <a:cs typeface="Calibri" panose="020F0502020204030204" pitchFamily="34" charset="0"/>
              </a:rPr>
              <a:t> Outliers </a:t>
            </a:r>
          </a:p>
          <a:p>
            <a:pPr marL="685800"/>
            <a:r>
              <a:rPr lang="en-US" sz="2400" dirty="0">
                <a:latin typeface="Calibri" panose="020F0502020204030204" pitchFamily="34" charset="0"/>
                <a:cs typeface="Calibri" panose="020F0502020204030204" pitchFamily="34" charset="0"/>
              </a:rPr>
              <a:t> Errors </a:t>
            </a:r>
          </a:p>
          <a:p>
            <a:pPr marL="457200" indent="0">
              <a:buNone/>
            </a:pPr>
            <a:endParaRPr lang="en-US" sz="2400" dirty="0">
              <a:latin typeface="Calibri" panose="020F0502020204030204" pitchFamily="34" charset="0"/>
              <a:cs typeface="Calibri" panose="020F0502020204030204" pitchFamily="34" charset="0"/>
            </a:endParaRPr>
          </a:p>
          <a:p>
            <a:pPr marL="342900" lvl="1" indent="-342900">
              <a:lnSpc>
                <a:spcPct val="100000"/>
              </a:lnSpc>
              <a:buFont typeface="Wingdings" pitchFamily="2" charset="2"/>
              <a:buChar char="v"/>
            </a:pPr>
            <a:r>
              <a:rPr lang="en-US" sz="2800" dirty="0">
                <a:latin typeface="Calibri" panose="020F0502020204030204" pitchFamily="34" charset="0"/>
                <a:cs typeface="Calibri" panose="020F0502020204030204" pitchFamily="34" charset="0"/>
              </a:rPr>
              <a:t> Understand your data </a:t>
            </a:r>
          </a:p>
          <a:p>
            <a:pPr marL="685800"/>
            <a:r>
              <a:rPr lang="en-US" sz="2400" dirty="0">
                <a:latin typeface="Calibri" panose="020F0502020204030204" pitchFamily="34" charset="0"/>
                <a:cs typeface="Calibri" panose="020F0502020204030204" pitchFamily="34" charset="0"/>
              </a:rPr>
              <a:t> Data type for each variable – correct?   </a:t>
            </a:r>
          </a:p>
          <a:p>
            <a:pPr marL="685800"/>
            <a:r>
              <a:rPr lang="en-US" sz="2400" dirty="0">
                <a:latin typeface="Calibri" panose="020F0502020204030204" pitchFamily="34" charset="0"/>
                <a:cs typeface="Calibri" panose="020F0502020204030204" pitchFamily="34" charset="0"/>
              </a:rPr>
              <a:t> Data range – reasonable?  </a:t>
            </a:r>
          </a:p>
          <a:p>
            <a:pPr marL="685800"/>
            <a:r>
              <a:rPr lang="en-US" sz="2400" dirty="0">
                <a:latin typeface="Calibri" panose="020F0502020204030204" pitchFamily="34" charset="0"/>
                <a:cs typeface="Calibri" panose="020F0502020204030204" pitchFamily="34" charset="0"/>
              </a:rPr>
              <a:t> Visualization – any model-free patterns? </a:t>
            </a:r>
          </a:p>
          <a:p>
            <a:endParaRPr lang="en-US" sz="1800" dirty="0">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A43B1C5D-3D0D-0240-B153-81DFFC749C9C}"/>
              </a:ext>
            </a:extLst>
          </p:cNvPr>
          <p:cNvSpPr/>
          <p:nvPr/>
        </p:nvSpPr>
        <p:spPr>
          <a:xfrm>
            <a:off x="6772430" y="1975194"/>
            <a:ext cx="4254103" cy="1566345"/>
          </a:xfrm>
          <a:prstGeom prst="round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alibri" panose="020F0502020204030204" pitchFamily="34" charset="0"/>
                <a:cs typeface="Calibri" panose="020F0502020204030204" pitchFamily="34" charset="0"/>
              </a:rPr>
              <a:t>Exploring</a:t>
            </a:r>
            <a:r>
              <a:rPr lang="en-US" altLang="zh-CN" sz="2000" b="1" dirty="0">
                <a:solidFill>
                  <a:schemeClr val="tx1"/>
                </a:solidFill>
                <a:latin typeface="Calibri" panose="020F0502020204030204" pitchFamily="34" charset="0"/>
                <a:cs typeface="Calibri" panose="020F0502020204030204" pitchFamily="34" charset="0"/>
              </a:rPr>
              <a:t>,</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understanding</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and</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visualizing</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data</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are</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perhaps</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the</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most</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important</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steps</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in</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the</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data</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mining</a:t>
            </a:r>
            <a:r>
              <a:rPr lang="zh-CN" altLang="en-US" sz="2000" b="1" dirty="0">
                <a:solidFill>
                  <a:schemeClr val="tx1"/>
                </a:solidFill>
                <a:latin typeface="Calibri" panose="020F0502020204030204" pitchFamily="34" charset="0"/>
                <a:cs typeface="Calibri" panose="020F0502020204030204" pitchFamily="34" charset="0"/>
              </a:rPr>
              <a:t> </a:t>
            </a:r>
            <a:r>
              <a:rPr lang="en-US" altLang="zh-CN" sz="2000" b="1" dirty="0">
                <a:solidFill>
                  <a:schemeClr val="tx1"/>
                </a:solidFill>
                <a:latin typeface="Calibri" panose="020F0502020204030204" pitchFamily="34" charset="0"/>
                <a:cs typeface="Calibri" panose="020F0502020204030204" pitchFamily="34" charset="0"/>
              </a:rPr>
              <a:t>process</a:t>
            </a:r>
            <a:r>
              <a:rPr lang="zh-CN" altLang="en-US" sz="2000" b="1" dirty="0">
                <a:solidFill>
                  <a:schemeClr val="tx1"/>
                </a:solidFill>
                <a:latin typeface="Calibri" panose="020F0502020204030204" pitchFamily="34" charset="0"/>
                <a:cs typeface="Calibri" panose="020F0502020204030204" pitchFamily="34" charset="0"/>
              </a:rPr>
              <a:t> </a:t>
            </a:r>
            <a:endParaRPr lang="en-US" sz="2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25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Missing Values</a:t>
            </a:r>
          </a:p>
        </p:txBody>
      </p:sp>
      <p:sp>
        <p:nvSpPr>
          <p:cNvPr id="3" name="Content Placeholder 2"/>
          <p:cNvSpPr>
            <a:spLocks noGrp="1"/>
          </p:cNvSpPr>
          <p:nvPr>
            <p:ph idx="1"/>
          </p:nvPr>
        </p:nvSpPr>
        <p:spPr>
          <a:xfrm>
            <a:off x="962676" y="1538562"/>
            <a:ext cx="9897389" cy="4799608"/>
          </a:xfrm>
        </p:spPr>
        <p:txBody>
          <a:bodyPr>
            <a:normAutofit fontScale="92500" lnSpcReduction="20000"/>
          </a:bodyPr>
          <a:lstStyle/>
          <a:p>
            <a:pPr>
              <a:lnSpc>
                <a:spcPct val="120000"/>
              </a:lnSpc>
            </a:pPr>
            <a:r>
              <a:rPr lang="en-US" dirty="0">
                <a:latin typeface="Calibri" panose="020F0502020204030204" pitchFamily="34" charset="0"/>
                <a:cs typeface="Calibri" panose="020F0502020204030204" pitchFamily="34" charset="0"/>
              </a:rPr>
              <a:t> Causes</a:t>
            </a:r>
          </a:p>
          <a:p>
            <a:pPr lvl="1">
              <a:lnSpc>
                <a:spcPct val="120000"/>
              </a:lnSpc>
            </a:pPr>
            <a:r>
              <a:rPr lang="en-US" dirty="0">
                <a:latin typeface="Calibri" panose="020F0502020204030204" pitchFamily="34" charset="0"/>
                <a:cs typeface="Calibri" panose="020F0502020204030204" pitchFamily="34" charset="0"/>
              </a:rPr>
              <a:t>Errors</a:t>
            </a:r>
          </a:p>
          <a:p>
            <a:pPr lvl="1">
              <a:lnSpc>
                <a:spcPct val="120000"/>
              </a:lnSpc>
            </a:pPr>
            <a:r>
              <a:rPr lang="en-US" dirty="0">
                <a:latin typeface="Calibri" panose="020F0502020204030204" pitchFamily="34" charset="0"/>
                <a:cs typeface="Calibri" panose="020F0502020204030204" pitchFamily="34" charset="0"/>
              </a:rPr>
              <a:t>Non-applicable measurement</a:t>
            </a:r>
          </a:p>
          <a:p>
            <a:pPr lvl="1">
              <a:lnSpc>
                <a:spcPct val="120000"/>
              </a:lnSpc>
            </a:pPr>
            <a:r>
              <a:rPr lang="en-US" dirty="0">
                <a:latin typeface="Calibri" panose="020F0502020204030204" pitchFamily="34" charset="0"/>
                <a:cs typeface="Calibri" panose="020F0502020204030204" pitchFamily="34" charset="0"/>
              </a:rPr>
              <a:t>Non-disclosed measurement</a:t>
            </a:r>
          </a:p>
          <a:p>
            <a:pPr lvl="1">
              <a:lnSpc>
                <a:spcPct val="120000"/>
              </a:lnSpc>
            </a:pPr>
            <a:endParaRPr lang="en-US" dirty="0">
              <a:latin typeface="Calibri" panose="020F0502020204030204" pitchFamily="34" charset="0"/>
              <a:cs typeface="Calibri" panose="020F0502020204030204" pitchFamily="34" charset="0"/>
            </a:endParaRPr>
          </a:p>
          <a:p>
            <a:pPr>
              <a:lnSpc>
                <a:spcPct val="120000"/>
              </a:lnSpc>
            </a:pPr>
            <a:r>
              <a:rPr lang="en-US" dirty="0">
                <a:latin typeface="Calibri" panose="020F0502020204030204" pitchFamily="34" charset="0"/>
                <a:cs typeface="Calibri" panose="020F0502020204030204" pitchFamily="34" charset="0"/>
              </a:rPr>
              <a:t> Regression &amp; Neural Network models</a:t>
            </a:r>
          </a:p>
          <a:p>
            <a:pPr lvl="1">
              <a:lnSpc>
                <a:spcPct val="120000"/>
              </a:lnSpc>
            </a:pPr>
            <a:r>
              <a:rPr lang="en-US" dirty="0">
                <a:latin typeface="Calibri" panose="020F0502020204030204" pitchFamily="34" charset="0"/>
                <a:cs typeface="Calibri" panose="020F0502020204030204" pitchFamily="34" charset="0"/>
              </a:rPr>
              <a:t>Ignore incomplete observations</a:t>
            </a:r>
          </a:p>
          <a:p>
            <a:pPr marL="365760" lvl="1" indent="0">
              <a:lnSpc>
                <a:spcPct val="120000"/>
              </a:lnSpc>
              <a:buNone/>
            </a:pPr>
            <a:endParaRPr lang="en-US" dirty="0">
              <a:latin typeface="Calibri" panose="020F0502020204030204" pitchFamily="34" charset="0"/>
              <a:cs typeface="Calibri" panose="020F0502020204030204" pitchFamily="34" charset="0"/>
            </a:endParaRPr>
          </a:p>
          <a:p>
            <a:pPr>
              <a:lnSpc>
                <a:spcPct val="120000"/>
              </a:lnSpc>
            </a:pPr>
            <a:r>
              <a:rPr lang="en-US" dirty="0">
                <a:latin typeface="Calibri" panose="020F0502020204030204" pitchFamily="34" charset="0"/>
                <a:cs typeface="Calibri" panose="020F0502020204030204" pitchFamily="34" charset="0"/>
              </a:rPr>
              <a:t> Decision tree</a:t>
            </a:r>
          </a:p>
          <a:p>
            <a:pPr lvl="1">
              <a:lnSpc>
                <a:spcPct val="120000"/>
              </a:lnSpc>
            </a:pPr>
            <a:r>
              <a:rPr lang="en-US" dirty="0">
                <a:latin typeface="Calibri" panose="020F0502020204030204" pitchFamily="34" charset="0"/>
                <a:cs typeface="Calibri" panose="020F0502020204030204" pitchFamily="34" charset="0"/>
              </a:rPr>
              <a:t>Automatically handle missing values with a variety of algorithms</a:t>
            </a:r>
          </a:p>
          <a:p>
            <a:pPr marL="640080" lvl="2" indent="0">
              <a:buNone/>
            </a:pPr>
            <a:r>
              <a:rPr lang="en-US"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5765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a:t>
            </a:r>
            <a:r>
              <a:rPr lang="en-US" altLang="zh-CN" dirty="0"/>
              <a:t>e</a:t>
            </a:r>
            <a:r>
              <a:rPr lang="en-US" dirty="0"/>
              <a:t> Missing Values</a:t>
            </a:r>
          </a:p>
        </p:txBody>
      </p:sp>
      <p:sp>
        <p:nvSpPr>
          <p:cNvPr id="3" name="Content Placeholder 2"/>
          <p:cNvSpPr>
            <a:spLocks noGrp="1"/>
          </p:cNvSpPr>
          <p:nvPr>
            <p:ph idx="1"/>
          </p:nvPr>
        </p:nvSpPr>
        <p:spPr>
          <a:xfrm>
            <a:off x="858022" y="1553227"/>
            <a:ext cx="10277615" cy="4944436"/>
          </a:xfrm>
        </p:spPr>
        <p:txBody>
          <a:bodyPr>
            <a:normAutofit/>
          </a:bodyPr>
          <a:lstStyle/>
          <a:p>
            <a:pPr>
              <a:lnSpc>
                <a:spcPct val="100000"/>
              </a:lnSpc>
            </a:pPr>
            <a:r>
              <a:rPr lang="en-US" dirty="0">
                <a:latin typeface="Calibri" panose="020F0502020204030204" pitchFamily="34" charset="0"/>
                <a:cs typeface="Calibri" panose="020F0502020204030204" pitchFamily="34" charset="0"/>
              </a:rPr>
              <a:t> Problems?</a:t>
            </a:r>
          </a:p>
          <a:p>
            <a:pPr lvl="1">
              <a:lnSpc>
                <a:spcPct val="100000"/>
              </a:lnSpc>
            </a:pPr>
            <a:r>
              <a:rPr lang="en-US" dirty="0">
                <a:latin typeface="Calibri" panose="020F0502020204030204" pitchFamily="34" charset="0"/>
                <a:cs typeface="Calibri" panose="020F0502020204030204" pitchFamily="34" charset="0"/>
              </a:rPr>
              <a:t>A smattering of missing values can cause an enormous loss of data in high dimensions. </a:t>
            </a:r>
          </a:p>
          <a:p>
            <a:pPr lvl="1">
              <a:lnSpc>
                <a:spcPct val="100000"/>
              </a:lnSpc>
            </a:pPr>
            <a:r>
              <a:rPr lang="en-US" dirty="0">
                <a:latin typeface="Calibri" panose="020F0502020204030204" pitchFamily="34" charset="0"/>
                <a:cs typeface="Calibri" panose="020F0502020204030204" pitchFamily="34" charset="0"/>
              </a:rPr>
              <a:t>Assuming that each of the </a:t>
            </a:r>
            <a:r>
              <a:rPr lang="en-US" i="1" dirty="0">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 input variables is missing at random with probability </a:t>
            </a:r>
            <a:r>
              <a:rPr lang="en-US" dirty="0">
                <a:latin typeface="Calibri" panose="020F0502020204030204" pitchFamily="34" charset="0"/>
                <a:cs typeface="Calibri" panose="020F0502020204030204" pitchFamily="34" charset="0"/>
                <a:sym typeface="Symbol"/>
              </a:rPr>
              <a:t></a:t>
            </a:r>
            <a:r>
              <a:rPr lang="en-US" dirty="0">
                <a:latin typeface="Calibri" panose="020F0502020204030204" pitchFamily="34" charset="0"/>
                <a:cs typeface="Calibri" panose="020F0502020204030204" pitchFamily="34" charset="0"/>
              </a:rPr>
              <a:t>. In this situation, the expected proportion of complete cases is as follows:</a:t>
            </a:r>
          </a:p>
          <a:p>
            <a:pPr lvl="2">
              <a:lnSpc>
                <a:spcPct val="100000"/>
              </a:lnSpc>
            </a:pPr>
            <a:r>
              <a:rPr lang="en-US" sz="2400" dirty="0">
                <a:latin typeface="Calibri" panose="020F0502020204030204" pitchFamily="34" charset="0"/>
                <a:cs typeface="Calibri" panose="020F0502020204030204" pitchFamily="34" charset="0"/>
              </a:rPr>
              <a:t>A 1% probability of missing (</a:t>
            </a:r>
            <a:r>
              <a:rPr lang="en-US" sz="2400" dirty="0">
                <a:latin typeface="Calibri" panose="020F0502020204030204" pitchFamily="34" charset="0"/>
                <a:cs typeface="Calibri" panose="020F0502020204030204" pitchFamily="34" charset="0"/>
                <a:sym typeface="Symbol"/>
              </a:rPr>
              <a:t></a:t>
            </a:r>
            <a:r>
              <a:rPr lang="en-US" sz="2400" dirty="0">
                <a:latin typeface="Calibri" panose="020F0502020204030204" pitchFamily="34" charset="0"/>
                <a:cs typeface="Calibri" panose="020F0502020204030204" pitchFamily="34" charset="0"/>
              </a:rPr>
              <a:t>=.01) for 100 inputs leaves only 37% of the data for analysis, 200 leaves 13%, and 400 leaves 2%.</a:t>
            </a:r>
          </a:p>
        </p:txBody>
      </p:sp>
      <p:sp>
        <p:nvSpPr>
          <p:cNvPr id="7"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00587654"/>
              </p:ext>
            </p:extLst>
          </p:nvPr>
        </p:nvGraphicFramePr>
        <p:xfrm>
          <a:off x="2975681" y="3569918"/>
          <a:ext cx="929275" cy="455527"/>
        </p:xfrm>
        <a:graphic>
          <a:graphicData uri="http://schemas.openxmlformats.org/presentationml/2006/ole">
            <mc:AlternateContent xmlns:mc="http://schemas.openxmlformats.org/markup-compatibility/2006">
              <mc:Choice xmlns:v="urn:schemas-microsoft-com:vml" Requires="v">
                <p:oleObj name="Equation" r:id="rId3" imgW="482391" imgH="241195" progId="Equation.DSMT4">
                  <p:embed/>
                </p:oleObj>
              </mc:Choice>
              <mc:Fallback>
                <p:oleObj name="Equation" r:id="rId3" imgW="482391" imgH="241195" progId="Equation.DSMT4">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681" y="3569918"/>
                        <a:ext cx="929275" cy="455527"/>
                      </a:xfrm>
                      <a:prstGeom prst="rect">
                        <a:avLst/>
                      </a:prstGeom>
                      <a:noFill/>
                    </p:spPr>
                  </p:pic>
                </p:oleObj>
              </mc:Fallback>
            </mc:AlternateContent>
          </a:graphicData>
        </a:graphic>
      </p:graphicFrame>
      <p:grpSp>
        <p:nvGrpSpPr>
          <p:cNvPr id="9" name="Group 352"/>
          <p:cNvGrpSpPr>
            <a:grpSpLocks/>
          </p:cNvGrpSpPr>
          <p:nvPr/>
        </p:nvGrpSpPr>
        <p:grpSpPr bwMode="auto">
          <a:xfrm>
            <a:off x="4121778" y="5062748"/>
            <a:ext cx="4082770" cy="1116054"/>
            <a:chOff x="1657390" y="2073113"/>
            <a:chExt cx="6052418" cy="2103442"/>
          </a:xfrm>
        </p:grpSpPr>
        <p:sp>
          <p:nvSpPr>
            <p:cNvPr id="11" name="Rectangle 3"/>
            <p:cNvSpPr>
              <a:spLocks noChangeArrowheads="1"/>
            </p:cNvSpPr>
            <p:nvPr/>
          </p:nvSpPr>
          <p:spPr bwMode="auto">
            <a:xfrm>
              <a:off x="6453691" y="2073113"/>
              <a:ext cx="703330" cy="210185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latin typeface="Arial"/>
                <a:cs typeface="Arial" charset="0"/>
              </a:endParaRPr>
            </a:p>
          </p:txBody>
        </p:sp>
        <p:sp>
          <p:nvSpPr>
            <p:cNvPr id="12" name="Rectangle 167"/>
            <p:cNvSpPr>
              <a:spLocks noChangeArrowheads="1"/>
            </p:cNvSpPr>
            <p:nvPr/>
          </p:nvSpPr>
          <p:spPr bwMode="auto">
            <a:xfrm>
              <a:off x="6483608" y="2442936"/>
              <a:ext cx="656680" cy="323472"/>
            </a:xfrm>
            <a:prstGeom prst="rect">
              <a:avLst/>
            </a:prstGeom>
            <a:solidFill>
              <a:srgbClr val="DEE9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 name="Rectangle 12"/>
            <p:cNvSpPr/>
            <p:nvPr/>
          </p:nvSpPr>
          <p:spPr bwMode="auto">
            <a:xfrm>
              <a:off x="6568002" y="2519202"/>
              <a:ext cx="487409"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 name="Rectangle 155"/>
            <p:cNvSpPr>
              <a:spLocks noChangeArrowheads="1"/>
            </p:cNvSpPr>
            <p:nvPr/>
          </p:nvSpPr>
          <p:spPr bwMode="auto">
            <a:xfrm>
              <a:off x="6483608" y="2789523"/>
              <a:ext cx="656680" cy="323472"/>
            </a:xfrm>
            <a:prstGeom prst="rect">
              <a:avLst/>
            </a:prstGeom>
            <a:solidFill>
              <a:srgbClr val="CEDE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5" name="Rectangle 14"/>
            <p:cNvSpPr/>
            <p:nvPr/>
          </p:nvSpPr>
          <p:spPr bwMode="auto">
            <a:xfrm>
              <a:off x="6568002" y="2868452"/>
              <a:ext cx="48740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 name="Rectangle 148"/>
            <p:cNvSpPr>
              <a:spLocks noChangeArrowheads="1"/>
            </p:cNvSpPr>
            <p:nvPr/>
          </p:nvSpPr>
          <p:spPr bwMode="auto">
            <a:xfrm>
              <a:off x="6483608" y="3829283"/>
              <a:ext cx="656680" cy="323472"/>
            </a:xfrm>
            <a:prstGeom prst="rect">
              <a:avLst/>
            </a:prstGeom>
            <a:solidFill>
              <a:srgbClr val="A0BF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7" name="Rectangle 16"/>
            <p:cNvSpPr/>
            <p:nvPr/>
          </p:nvSpPr>
          <p:spPr bwMode="auto">
            <a:xfrm>
              <a:off x="6568002" y="3906679"/>
              <a:ext cx="487409"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 name="Rectangle 146"/>
            <p:cNvSpPr>
              <a:spLocks noChangeArrowheads="1"/>
            </p:cNvSpPr>
            <p:nvPr/>
          </p:nvSpPr>
          <p:spPr bwMode="auto">
            <a:xfrm>
              <a:off x="6483608" y="3482697"/>
              <a:ext cx="656680" cy="323472"/>
            </a:xfrm>
            <a:prstGeom prst="rect">
              <a:avLst/>
            </a:prstGeom>
            <a:solidFill>
              <a:srgbClr val="AFC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9" name="Rectangle 18"/>
            <p:cNvSpPr/>
            <p:nvPr/>
          </p:nvSpPr>
          <p:spPr bwMode="auto">
            <a:xfrm>
              <a:off x="6568002" y="3560604"/>
              <a:ext cx="48740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 name="Rectangle 144"/>
            <p:cNvSpPr>
              <a:spLocks noChangeArrowheads="1"/>
            </p:cNvSpPr>
            <p:nvPr/>
          </p:nvSpPr>
          <p:spPr bwMode="auto">
            <a:xfrm>
              <a:off x="6483608" y="3136111"/>
              <a:ext cx="656680" cy="323472"/>
            </a:xfrm>
            <a:prstGeom prst="rect">
              <a:avLst/>
            </a:prstGeom>
            <a:solidFill>
              <a:srgbClr val="BFD4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21" name="Rectangle 20"/>
            <p:cNvSpPr/>
            <p:nvPr/>
          </p:nvSpPr>
          <p:spPr bwMode="auto">
            <a:xfrm>
              <a:off x="6568002" y="3214528"/>
              <a:ext cx="48740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 name="Rectangle 21"/>
            <p:cNvSpPr/>
            <p:nvPr/>
          </p:nvSpPr>
          <p:spPr bwMode="auto">
            <a:xfrm>
              <a:off x="6479094" y="2098513"/>
              <a:ext cx="658876"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 name="Rectangle 22"/>
            <p:cNvSpPr/>
            <p:nvPr/>
          </p:nvSpPr>
          <p:spPr bwMode="auto">
            <a:xfrm>
              <a:off x="6564827" y="2174713"/>
              <a:ext cx="487409"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 name="TextBox 23"/>
            <p:cNvSpPr txBox="1"/>
            <p:nvPr/>
          </p:nvSpPr>
          <p:spPr bwMode="auto">
            <a:xfrm>
              <a:off x="6498145" y="2088988"/>
              <a:ext cx="1211663" cy="580071"/>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25" name="Rectangle 3"/>
            <p:cNvSpPr>
              <a:spLocks noChangeArrowheads="1"/>
            </p:cNvSpPr>
            <p:nvPr/>
          </p:nvSpPr>
          <p:spPr bwMode="auto">
            <a:xfrm>
              <a:off x="1657390" y="2074701"/>
              <a:ext cx="4794713" cy="210185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latin typeface="Arial"/>
                <a:cs typeface="Arial" charset="0"/>
              </a:endParaRPr>
            </a:p>
          </p:txBody>
        </p:sp>
        <p:grpSp>
          <p:nvGrpSpPr>
            <p:cNvPr id="26" name="Group 76"/>
            <p:cNvGrpSpPr>
              <a:grpSpLocks/>
            </p:cNvGrpSpPr>
            <p:nvPr/>
          </p:nvGrpSpPr>
          <p:grpSpPr bwMode="auto">
            <a:xfrm>
              <a:off x="1692979" y="2444765"/>
              <a:ext cx="656680" cy="323472"/>
              <a:chOff x="770108" y="4387967"/>
              <a:chExt cx="612250" cy="326003"/>
            </a:xfrm>
          </p:grpSpPr>
          <p:sp>
            <p:nvSpPr>
              <p:cNvPr id="144" name="Rectangle 74"/>
              <p:cNvSpPr>
                <a:spLocks noChangeArrowheads="1"/>
              </p:cNvSpPr>
              <p:nvPr/>
            </p:nvSpPr>
            <p:spPr bwMode="auto">
              <a:xfrm>
                <a:off x="770108" y="4387967"/>
                <a:ext cx="612250" cy="326003"/>
              </a:xfrm>
              <a:prstGeom prst="rect">
                <a:avLst/>
              </a:prstGeom>
              <a:solidFill>
                <a:srgbClr val="F8F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45" name="Rectangle 144"/>
              <p:cNvSpPr/>
              <p:nvPr/>
            </p:nvSpPr>
            <p:spPr bwMode="auto">
              <a:xfrm>
                <a:off x="849425" y="4466186"/>
                <a:ext cx="452952"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 name="Group 78"/>
            <p:cNvGrpSpPr>
              <a:grpSpLocks/>
            </p:cNvGrpSpPr>
            <p:nvPr/>
          </p:nvGrpSpPr>
          <p:grpSpPr bwMode="auto">
            <a:xfrm>
              <a:off x="1692979" y="2791352"/>
              <a:ext cx="656680" cy="323472"/>
              <a:chOff x="770108" y="4387967"/>
              <a:chExt cx="612250" cy="326003"/>
            </a:xfrm>
          </p:grpSpPr>
          <p:sp>
            <p:nvSpPr>
              <p:cNvPr id="142" name="Rectangle 81"/>
              <p:cNvSpPr>
                <a:spLocks noChangeArrowheads="1"/>
              </p:cNvSpPr>
              <p:nvPr/>
            </p:nvSpPr>
            <p:spPr bwMode="auto">
              <a:xfrm>
                <a:off x="770108" y="4387967"/>
                <a:ext cx="612250" cy="326003"/>
              </a:xfrm>
              <a:prstGeom prst="rect">
                <a:avLst/>
              </a:prstGeom>
              <a:solidFill>
                <a:srgbClr val="F0F5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43" name="Rectangle 233"/>
              <p:cNvSpPr>
                <a:spLocks noChangeArrowheads="1"/>
              </p:cNvSpPr>
              <p:nvPr/>
            </p:nvSpPr>
            <p:spPr bwMode="auto">
              <a:xfrm>
                <a:off x="849392" y="4467272"/>
                <a:ext cx="452908" cy="167991"/>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28" name="Group 90"/>
            <p:cNvGrpSpPr>
              <a:grpSpLocks/>
            </p:cNvGrpSpPr>
            <p:nvPr/>
          </p:nvGrpSpPr>
          <p:grpSpPr bwMode="auto">
            <a:xfrm>
              <a:off x="1692979" y="3831113"/>
              <a:ext cx="656680" cy="323472"/>
              <a:chOff x="770108" y="4387967"/>
              <a:chExt cx="612250" cy="326003"/>
            </a:xfrm>
          </p:grpSpPr>
          <p:sp>
            <p:nvSpPr>
              <p:cNvPr id="140" name="Rectangle 91"/>
              <p:cNvSpPr>
                <a:spLocks noChangeArrowheads="1"/>
              </p:cNvSpPr>
              <p:nvPr/>
            </p:nvSpPr>
            <p:spPr bwMode="auto">
              <a:xfrm>
                <a:off x="770108" y="4387967"/>
                <a:ext cx="612250" cy="326003"/>
              </a:xfrm>
              <a:prstGeom prst="rect">
                <a:avLst/>
              </a:prstGeom>
              <a:solidFill>
                <a:srgbClr val="DBE7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41" name="Rectangle 231"/>
              <p:cNvSpPr>
                <a:spLocks noChangeArrowheads="1"/>
              </p:cNvSpPr>
              <p:nvPr/>
            </p:nvSpPr>
            <p:spPr bwMode="auto">
              <a:xfrm>
                <a:off x="849392" y="4465724"/>
                <a:ext cx="452908" cy="169592"/>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29" name="Group 93"/>
            <p:cNvGrpSpPr>
              <a:grpSpLocks/>
            </p:cNvGrpSpPr>
            <p:nvPr/>
          </p:nvGrpSpPr>
          <p:grpSpPr bwMode="auto">
            <a:xfrm>
              <a:off x="1692979" y="3475001"/>
              <a:ext cx="656680" cy="323472"/>
              <a:chOff x="770108" y="4378367"/>
              <a:chExt cx="612250" cy="326003"/>
            </a:xfrm>
          </p:grpSpPr>
          <p:sp>
            <p:nvSpPr>
              <p:cNvPr id="138" name="Rectangle 94"/>
              <p:cNvSpPr>
                <a:spLocks noChangeArrowheads="1"/>
              </p:cNvSpPr>
              <p:nvPr/>
            </p:nvSpPr>
            <p:spPr bwMode="auto">
              <a:xfrm>
                <a:off x="770108" y="4378367"/>
                <a:ext cx="612250" cy="326003"/>
              </a:xfrm>
              <a:prstGeom prst="rect">
                <a:avLst/>
              </a:prstGeom>
              <a:solidFill>
                <a:srgbClr val="E3EC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9" name="Rectangle 138"/>
              <p:cNvSpPr/>
              <p:nvPr/>
            </p:nvSpPr>
            <p:spPr bwMode="auto">
              <a:xfrm>
                <a:off x="849425" y="4456640"/>
                <a:ext cx="452952"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 name="Group 96"/>
            <p:cNvGrpSpPr>
              <a:grpSpLocks/>
            </p:cNvGrpSpPr>
            <p:nvPr/>
          </p:nvGrpSpPr>
          <p:grpSpPr bwMode="auto">
            <a:xfrm>
              <a:off x="1692979" y="3137939"/>
              <a:ext cx="656680" cy="323472"/>
              <a:chOff x="770108" y="4387967"/>
              <a:chExt cx="612250" cy="326003"/>
            </a:xfrm>
          </p:grpSpPr>
          <p:sp>
            <p:nvSpPr>
              <p:cNvPr id="136" name="Rectangle 97"/>
              <p:cNvSpPr>
                <a:spLocks noChangeArrowheads="1"/>
              </p:cNvSpPr>
              <p:nvPr/>
            </p:nvSpPr>
            <p:spPr bwMode="auto">
              <a:xfrm>
                <a:off x="770108" y="4387967"/>
                <a:ext cx="612250" cy="326003"/>
              </a:xfrm>
              <a:prstGeom prst="rect">
                <a:avLst/>
              </a:prstGeom>
              <a:solidFill>
                <a:srgbClr val="EAF1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7" name="Rectangle 136"/>
              <p:cNvSpPr/>
              <p:nvPr/>
            </p:nvSpPr>
            <p:spPr bwMode="auto">
              <a:xfrm>
                <a:off x="849425" y="4466755"/>
                <a:ext cx="452952"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1" name="Group 76"/>
            <p:cNvGrpSpPr>
              <a:grpSpLocks/>
            </p:cNvGrpSpPr>
            <p:nvPr/>
          </p:nvGrpSpPr>
          <p:grpSpPr bwMode="auto">
            <a:xfrm>
              <a:off x="5095863" y="2452718"/>
              <a:ext cx="656680" cy="323472"/>
              <a:chOff x="770108" y="4397567"/>
              <a:chExt cx="612250" cy="326003"/>
            </a:xfrm>
          </p:grpSpPr>
          <p:sp>
            <p:nvSpPr>
              <p:cNvPr id="134" name="Rectangle 167"/>
              <p:cNvSpPr>
                <a:spLocks noChangeArrowheads="1"/>
              </p:cNvSpPr>
              <p:nvPr/>
            </p:nvSpPr>
            <p:spPr bwMode="auto">
              <a:xfrm>
                <a:off x="770108" y="4397567"/>
                <a:ext cx="612250" cy="326003"/>
              </a:xfrm>
              <a:prstGeom prst="rect">
                <a:avLst/>
              </a:prstGeom>
              <a:solidFill>
                <a:srgbClr val="DEE9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5" name="Rectangle 134"/>
              <p:cNvSpPr/>
              <p:nvPr/>
            </p:nvSpPr>
            <p:spPr bwMode="auto">
              <a:xfrm>
                <a:off x="850399" y="4475770"/>
                <a:ext cx="451472"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2" name="Group 78"/>
            <p:cNvGrpSpPr>
              <a:grpSpLocks/>
            </p:cNvGrpSpPr>
            <p:nvPr/>
          </p:nvGrpSpPr>
          <p:grpSpPr bwMode="auto">
            <a:xfrm>
              <a:off x="5095863" y="2789780"/>
              <a:ext cx="656680" cy="323472"/>
              <a:chOff x="770108" y="4387967"/>
              <a:chExt cx="612250" cy="326003"/>
            </a:xfrm>
          </p:grpSpPr>
          <p:sp>
            <p:nvSpPr>
              <p:cNvPr id="132" name="Rectangle 155"/>
              <p:cNvSpPr>
                <a:spLocks noChangeArrowheads="1"/>
              </p:cNvSpPr>
              <p:nvPr/>
            </p:nvSpPr>
            <p:spPr bwMode="auto">
              <a:xfrm>
                <a:off x="770108" y="4387967"/>
                <a:ext cx="612250" cy="326003"/>
              </a:xfrm>
              <a:prstGeom prst="rect">
                <a:avLst/>
              </a:prstGeom>
              <a:solidFill>
                <a:srgbClr val="CEDE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3" name="Rectangle 188"/>
              <p:cNvSpPr>
                <a:spLocks noChangeArrowheads="1"/>
              </p:cNvSpPr>
              <p:nvPr/>
            </p:nvSpPr>
            <p:spPr bwMode="auto">
              <a:xfrm>
                <a:off x="850059" y="4467259"/>
                <a:ext cx="452908" cy="167992"/>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33" name="Group 90"/>
            <p:cNvGrpSpPr>
              <a:grpSpLocks/>
            </p:cNvGrpSpPr>
            <p:nvPr/>
          </p:nvGrpSpPr>
          <p:grpSpPr bwMode="auto">
            <a:xfrm>
              <a:off x="5095863" y="3820014"/>
              <a:ext cx="656680" cy="323472"/>
              <a:chOff x="770108" y="4378365"/>
              <a:chExt cx="612250" cy="326003"/>
            </a:xfrm>
          </p:grpSpPr>
          <p:sp>
            <p:nvSpPr>
              <p:cNvPr id="130" name="Rectangle 148"/>
              <p:cNvSpPr>
                <a:spLocks noChangeArrowheads="1"/>
              </p:cNvSpPr>
              <p:nvPr/>
            </p:nvSpPr>
            <p:spPr bwMode="auto">
              <a:xfrm>
                <a:off x="770108" y="4378365"/>
                <a:ext cx="612250" cy="326003"/>
              </a:xfrm>
              <a:prstGeom prst="rect">
                <a:avLst/>
              </a:prstGeom>
              <a:solidFill>
                <a:srgbClr val="A0BF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31" name="Rectangle 130"/>
              <p:cNvSpPr/>
              <p:nvPr/>
            </p:nvSpPr>
            <p:spPr bwMode="auto">
              <a:xfrm>
                <a:off x="850399" y="4456109"/>
                <a:ext cx="451472"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4" name="Group 93"/>
            <p:cNvGrpSpPr>
              <a:grpSpLocks/>
            </p:cNvGrpSpPr>
            <p:nvPr/>
          </p:nvGrpSpPr>
          <p:grpSpPr bwMode="auto">
            <a:xfrm>
              <a:off x="5095863" y="3473428"/>
              <a:ext cx="656680" cy="323472"/>
              <a:chOff x="770108" y="4378366"/>
              <a:chExt cx="612250" cy="326003"/>
            </a:xfrm>
          </p:grpSpPr>
          <p:sp>
            <p:nvSpPr>
              <p:cNvPr id="128" name="Rectangle 146"/>
              <p:cNvSpPr>
                <a:spLocks noChangeArrowheads="1"/>
              </p:cNvSpPr>
              <p:nvPr/>
            </p:nvSpPr>
            <p:spPr bwMode="auto">
              <a:xfrm>
                <a:off x="770108" y="4378366"/>
                <a:ext cx="612250" cy="326003"/>
              </a:xfrm>
              <a:prstGeom prst="rect">
                <a:avLst/>
              </a:prstGeom>
              <a:solidFill>
                <a:srgbClr val="AFC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29" name="Rectangle 184"/>
              <p:cNvSpPr>
                <a:spLocks noChangeArrowheads="1"/>
              </p:cNvSpPr>
              <p:nvPr/>
            </p:nvSpPr>
            <p:spPr bwMode="auto">
              <a:xfrm>
                <a:off x="850059" y="4456625"/>
                <a:ext cx="452908" cy="167992"/>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35" name="Group 96"/>
            <p:cNvGrpSpPr>
              <a:grpSpLocks/>
            </p:cNvGrpSpPr>
            <p:nvPr/>
          </p:nvGrpSpPr>
          <p:grpSpPr bwMode="auto">
            <a:xfrm>
              <a:off x="5095863" y="3136367"/>
              <a:ext cx="656680" cy="323472"/>
              <a:chOff x="770108" y="4387967"/>
              <a:chExt cx="612250" cy="326003"/>
            </a:xfrm>
          </p:grpSpPr>
          <p:sp>
            <p:nvSpPr>
              <p:cNvPr id="126"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27" name="Rectangle 126"/>
              <p:cNvSpPr/>
              <p:nvPr/>
            </p:nvSpPr>
            <p:spPr bwMode="auto">
              <a:xfrm>
                <a:off x="850399" y="4466740"/>
                <a:ext cx="451472"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6" name="Rectangle 35"/>
            <p:cNvSpPr/>
            <p:nvPr/>
          </p:nvSpPr>
          <p:spPr bwMode="auto">
            <a:xfrm>
              <a:off x="5091485" y="2108038"/>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7" name="Rectangle 36"/>
            <p:cNvSpPr/>
            <p:nvPr/>
          </p:nvSpPr>
          <p:spPr bwMode="auto">
            <a:xfrm>
              <a:off x="5178805" y="218582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nvGrpSpPr>
            <p:cNvPr id="38" name="Group 76"/>
            <p:cNvGrpSpPr>
              <a:grpSpLocks/>
            </p:cNvGrpSpPr>
            <p:nvPr/>
          </p:nvGrpSpPr>
          <p:grpSpPr bwMode="auto">
            <a:xfrm>
              <a:off x="5768238" y="2445916"/>
              <a:ext cx="656680" cy="323472"/>
              <a:chOff x="770108" y="4387967"/>
              <a:chExt cx="612250" cy="326003"/>
            </a:xfrm>
          </p:grpSpPr>
          <p:sp>
            <p:nvSpPr>
              <p:cNvPr id="124" name="Rectangle 167"/>
              <p:cNvSpPr>
                <a:spLocks noChangeArrowheads="1"/>
              </p:cNvSpPr>
              <p:nvPr/>
            </p:nvSpPr>
            <p:spPr bwMode="auto">
              <a:xfrm>
                <a:off x="770108" y="4387967"/>
                <a:ext cx="612250" cy="326003"/>
              </a:xfrm>
              <a:prstGeom prst="rect">
                <a:avLst/>
              </a:prstGeom>
              <a:solidFill>
                <a:srgbClr val="DEE9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25" name="Rectangle 124"/>
              <p:cNvSpPr/>
              <p:nvPr/>
            </p:nvSpPr>
            <p:spPr bwMode="auto">
              <a:xfrm>
                <a:off x="849656" y="4466625"/>
                <a:ext cx="452952"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9" name="Group 78"/>
            <p:cNvGrpSpPr>
              <a:grpSpLocks/>
            </p:cNvGrpSpPr>
            <p:nvPr/>
          </p:nvGrpSpPr>
          <p:grpSpPr bwMode="auto">
            <a:xfrm>
              <a:off x="5768238" y="2792503"/>
              <a:ext cx="656680" cy="323472"/>
              <a:chOff x="770108" y="4387967"/>
              <a:chExt cx="612250" cy="326003"/>
            </a:xfrm>
          </p:grpSpPr>
          <p:sp>
            <p:nvSpPr>
              <p:cNvPr id="122" name="Rectangle 155"/>
              <p:cNvSpPr>
                <a:spLocks noChangeArrowheads="1"/>
              </p:cNvSpPr>
              <p:nvPr/>
            </p:nvSpPr>
            <p:spPr bwMode="auto">
              <a:xfrm>
                <a:off x="770108" y="4387967"/>
                <a:ext cx="612250" cy="326003"/>
              </a:xfrm>
              <a:prstGeom prst="rect">
                <a:avLst/>
              </a:prstGeom>
              <a:solidFill>
                <a:srgbClr val="CEDE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23" name="Rectangle 122"/>
              <p:cNvSpPr/>
              <p:nvPr/>
            </p:nvSpPr>
            <p:spPr bwMode="auto">
              <a:xfrm>
                <a:off x="849656" y="4467710"/>
                <a:ext cx="452952"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0" name="Group 90"/>
            <p:cNvGrpSpPr>
              <a:grpSpLocks/>
            </p:cNvGrpSpPr>
            <p:nvPr/>
          </p:nvGrpSpPr>
          <p:grpSpPr bwMode="auto">
            <a:xfrm>
              <a:off x="5768238" y="3822739"/>
              <a:ext cx="656680" cy="323472"/>
              <a:chOff x="770108" y="4378367"/>
              <a:chExt cx="612250" cy="326003"/>
            </a:xfrm>
          </p:grpSpPr>
          <p:sp>
            <p:nvSpPr>
              <p:cNvPr id="120" name="Rectangle 148"/>
              <p:cNvSpPr>
                <a:spLocks noChangeArrowheads="1"/>
              </p:cNvSpPr>
              <p:nvPr/>
            </p:nvSpPr>
            <p:spPr bwMode="auto">
              <a:xfrm>
                <a:off x="770108" y="4378367"/>
                <a:ext cx="612250" cy="326003"/>
              </a:xfrm>
              <a:prstGeom prst="rect">
                <a:avLst/>
              </a:prstGeom>
              <a:solidFill>
                <a:srgbClr val="A0BF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21" name="Rectangle 120"/>
              <p:cNvSpPr/>
              <p:nvPr/>
            </p:nvSpPr>
            <p:spPr bwMode="auto">
              <a:xfrm>
                <a:off x="849656" y="4456564"/>
                <a:ext cx="452952"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1" name="Group 93"/>
            <p:cNvGrpSpPr>
              <a:grpSpLocks/>
            </p:cNvGrpSpPr>
            <p:nvPr/>
          </p:nvGrpSpPr>
          <p:grpSpPr bwMode="auto">
            <a:xfrm>
              <a:off x="5768238" y="3476152"/>
              <a:ext cx="656680" cy="323472"/>
              <a:chOff x="770108" y="4378367"/>
              <a:chExt cx="612250" cy="326003"/>
            </a:xfrm>
          </p:grpSpPr>
          <p:sp>
            <p:nvSpPr>
              <p:cNvPr id="118" name="Rectangle 146"/>
              <p:cNvSpPr>
                <a:spLocks noChangeArrowheads="1"/>
              </p:cNvSpPr>
              <p:nvPr/>
            </p:nvSpPr>
            <p:spPr bwMode="auto">
              <a:xfrm>
                <a:off x="770108" y="4378367"/>
                <a:ext cx="612250" cy="326003"/>
              </a:xfrm>
              <a:prstGeom prst="rect">
                <a:avLst/>
              </a:prstGeom>
              <a:solidFill>
                <a:srgbClr val="AFC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19" name="Rectangle 118"/>
              <p:cNvSpPr/>
              <p:nvPr/>
            </p:nvSpPr>
            <p:spPr bwMode="auto">
              <a:xfrm>
                <a:off x="849656" y="4457080"/>
                <a:ext cx="452952"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2" name="Group 96"/>
            <p:cNvGrpSpPr>
              <a:grpSpLocks/>
            </p:cNvGrpSpPr>
            <p:nvPr/>
          </p:nvGrpSpPr>
          <p:grpSpPr bwMode="auto">
            <a:xfrm>
              <a:off x="5768238" y="3139091"/>
              <a:ext cx="656680" cy="323472"/>
              <a:chOff x="770108" y="4387967"/>
              <a:chExt cx="612250" cy="326003"/>
            </a:xfrm>
          </p:grpSpPr>
          <p:sp>
            <p:nvSpPr>
              <p:cNvPr id="116"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17" name="Rectangle 116"/>
              <p:cNvSpPr/>
              <p:nvPr/>
            </p:nvSpPr>
            <p:spPr bwMode="auto">
              <a:xfrm>
                <a:off x="849656" y="4465594"/>
                <a:ext cx="452952"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43" name="Rectangle 42"/>
            <p:cNvSpPr/>
            <p:nvPr/>
          </p:nvSpPr>
          <p:spPr bwMode="auto">
            <a:xfrm>
              <a:off x="5772587" y="2111213"/>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4" name="Rectangle 43"/>
            <p:cNvSpPr/>
            <p:nvPr/>
          </p:nvSpPr>
          <p:spPr bwMode="auto">
            <a:xfrm>
              <a:off x="5859909" y="217947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nvGrpSpPr>
            <p:cNvPr id="45" name="Group 76"/>
            <p:cNvGrpSpPr>
              <a:grpSpLocks/>
            </p:cNvGrpSpPr>
            <p:nvPr/>
          </p:nvGrpSpPr>
          <p:grpSpPr bwMode="auto">
            <a:xfrm>
              <a:off x="4417067" y="2444776"/>
              <a:ext cx="656680" cy="323174"/>
              <a:chOff x="770108" y="4387967"/>
              <a:chExt cx="612250" cy="326003"/>
            </a:xfrm>
          </p:grpSpPr>
          <p:sp>
            <p:nvSpPr>
              <p:cNvPr id="114" name="Rectangle 132"/>
              <p:cNvSpPr>
                <a:spLocks noChangeArrowheads="1"/>
              </p:cNvSpPr>
              <p:nvPr/>
            </p:nvSpPr>
            <p:spPr bwMode="auto">
              <a:xfrm>
                <a:off x="770108" y="4387967"/>
                <a:ext cx="612250" cy="326003"/>
              </a:xfrm>
              <a:prstGeom prst="rect">
                <a:avLst/>
              </a:prstGeom>
              <a:solidFill>
                <a:srgbClr val="E7EF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15" name="Rectangle 114"/>
              <p:cNvSpPr/>
              <p:nvPr/>
            </p:nvSpPr>
            <p:spPr bwMode="auto">
              <a:xfrm>
                <a:off x="849728" y="4466247"/>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6" name="Group 78"/>
            <p:cNvGrpSpPr>
              <a:grpSpLocks/>
            </p:cNvGrpSpPr>
            <p:nvPr/>
          </p:nvGrpSpPr>
          <p:grpSpPr bwMode="auto">
            <a:xfrm>
              <a:off x="4417067" y="2791044"/>
              <a:ext cx="656680" cy="323174"/>
              <a:chOff x="770108" y="4387967"/>
              <a:chExt cx="612250" cy="326003"/>
            </a:xfrm>
          </p:grpSpPr>
          <p:sp>
            <p:nvSpPr>
              <p:cNvPr id="112" name="Rectangle 130"/>
              <p:cNvSpPr>
                <a:spLocks noChangeArrowheads="1"/>
              </p:cNvSpPr>
              <p:nvPr/>
            </p:nvSpPr>
            <p:spPr bwMode="auto">
              <a:xfrm>
                <a:off x="770108" y="4387967"/>
                <a:ext cx="612250" cy="326003"/>
              </a:xfrm>
              <a:prstGeom prst="rect">
                <a:avLst/>
              </a:prstGeom>
              <a:solidFill>
                <a:srgbClr val="DFE9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13" name="Rectangle 112"/>
              <p:cNvSpPr/>
              <p:nvPr/>
            </p:nvSpPr>
            <p:spPr bwMode="auto">
              <a:xfrm>
                <a:off x="849728" y="4466053"/>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7" name="Group 90"/>
            <p:cNvGrpSpPr>
              <a:grpSpLocks/>
            </p:cNvGrpSpPr>
            <p:nvPr/>
          </p:nvGrpSpPr>
          <p:grpSpPr bwMode="auto">
            <a:xfrm>
              <a:off x="4417067" y="3820325"/>
              <a:ext cx="656680" cy="323174"/>
              <a:chOff x="770108" y="4378361"/>
              <a:chExt cx="612250" cy="326003"/>
            </a:xfrm>
          </p:grpSpPr>
          <p:sp>
            <p:nvSpPr>
              <p:cNvPr id="110" name="Rectangle 127"/>
              <p:cNvSpPr>
                <a:spLocks noChangeArrowheads="1"/>
              </p:cNvSpPr>
              <p:nvPr/>
            </p:nvSpPr>
            <p:spPr bwMode="auto">
              <a:xfrm>
                <a:off x="770108" y="4378361"/>
                <a:ext cx="612250" cy="326003"/>
              </a:xfrm>
              <a:prstGeom prst="rect">
                <a:avLst/>
              </a:prstGeom>
              <a:solidFill>
                <a:srgbClr val="B3CC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11" name="Rectangle 110"/>
              <p:cNvSpPr/>
              <p:nvPr/>
            </p:nvSpPr>
            <p:spPr bwMode="auto">
              <a:xfrm>
                <a:off x="849728" y="4443052"/>
                <a:ext cx="452952"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8" name="Group 93"/>
            <p:cNvGrpSpPr>
              <a:grpSpLocks/>
            </p:cNvGrpSpPr>
            <p:nvPr/>
          </p:nvGrpSpPr>
          <p:grpSpPr bwMode="auto">
            <a:xfrm>
              <a:off x="4417067" y="3474058"/>
              <a:ext cx="656680" cy="323174"/>
              <a:chOff x="770108" y="4378361"/>
              <a:chExt cx="612250" cy="326003"/>
            </a:xfrm>
          </p:grpSpPr>
          <p:sp>
            <p:nvSpPr>
              <p:cNvPr id="108" name="Rectangle 125"/>
              <p:cNvSpPr>
                <a:spLocks noChangeArrowheads="1"/>
              </p:cNvSpPr>
              <p:nvPr/>
            </p:nvSpPr>
            <p:spPr bwMode="auto">
              <a:xfrm>
                <a:off x="770108" y="4378361"/>
                <a:ext cx="612250" cy="326003"/>
              </a:xfrm>
              <a:prstGeom prst="rect">
                <a:avLst/>
              </a:prstGeom>
              <a:solidFill>
                <a:srgbClr val="C3D7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09" name="Rectangle 108"/>
              <p:cNvSpPr/>
              <p:nvPr/>
            </p:nvSpPr>
            <p:spPr bwMode="auto">
              <a:xfrm>
                <a:off x="849728" y="4456056"/>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9" name="Group 96"/>
            <p:cNvGrpSpPr>
              <a:grpSpLocks/>
            </p:cNvGrpSpPr>
            <p:nvPr/>
          </p:nvGrpSpPr>
          <p:grpSpPr bwMode="auto">
            <a:xfrm>
              <a:off x="4417067" y="3137312"/>
              <a:ext cx="656680" cy="323174"/>
              <a:chOff x="770108" y="4387967"/>
              <a:chExt cx="612250" cy="326003"/>
            </a:xfrm>
          </p:grpSpPr>
          <p:sp>
            <p:nvSpPr>
              <p:cNvPr id="106" name="Rectangle 123"/>
              <p:cNvSpPr>
                <a:spLocks noChangeArrowheads="1"/>
              </p:cNvSpPr>
              <p:nvPr/>
            </p:nvSpPr>
            <p:spPr bwMode="auto">
              <a:xfrm>
                <a:off x="770108" y="4387967"/>
                <a:ext cx="612250" cy="326003"/>
              </a:xfrm>
              <a:prstGeom prst="rect">
                <a:avLst/>
              </a:prstGeom>
              <a:solidFill>
                <a:srgbClr val="C8DB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07" name="Rectangle 106"/>
              <p:cNvSpPr/>
              <p:nvPr/>
            </p:nvSpPr>
            <p:spPr bwMode="auto">
              <a:xfrm>
                <a:off x="849728" y="4465859"/>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50" name="Group 76"/>
            <p:cNvGrpSpPr>
              <a:grpSpLocks/>
            </p:cNvGrpSpPr>
            <p:nvPr/>
          </p:nvGrpSpPr>
          <p:grpSpPr bwMode="auto">
            <a:xfrm>
              <a:off x="3740792" y="2444776"/>
              <a:ext cx="656680" cy="323174"/>
              <a:chOff x="770108" y="4387967"/>
              <a:chExt cx="612250" cy="326003"/>
            </a:xfrm>
          </p:grpSpPr>
          <p:sp>
            <p:nvSpPr>
              <p:cNvPr id="104" name="Rectangle 132"/>
              <p:cNvSpPr>
                <a:spLocks noChangeArrowheads="1"/>
              </p:cNvSpPr>
              <p:nvPr/>
            </p:nvSpPr>
            <p:spPr bwMode="auto">
              <a:xfrm>
                <a:off x="770108" y="4387967"/>
                <a:ext cx="612250" cy="326003"/>
              </a:xfrm>
              <a:prstGeom prst="rect">
                <a:avLst/>
              </a:prstGeom>
              <a:solidFill>
                <a:srgbClr val="E7EF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05" name="Rectangle 104"/>
              <p:cNvSpPr/>
              <p:nvPr/>
            </p:nvSpPr>
            <p:spPr bwMode="auto">
              <a:xfrm>
                <a:off x="849667" y="4466247"/>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51" name="Group 78"/>
            <p:cNvGrpSpPr>
              <a:grpSpLocks/>
            </p:cNvGrpSpPr>
            <p:nvPr/>
          </p:nvGrpSpPr>
          <p:grpSpPr bwMode="auto">
            <a:xfrm>
              <a:off x="3740792" y="2791044"/>
              <a:ext cx="656680" cy="323174"/>
              <a:chOff x="770108" y="4387967"/>
              <a:chExt cx="612250" cy="326003"/>
            </a:xfrm>
          </p:grpSpPr>
          <p:sp>
            <p:nvSpPr>
              <p:cNvPr id="102" name="Rectangle 130"/>
              <p:cNvSpPr>
                <a:spLocks noChangeArrowheads="1"/>
              </p:cNvSpPr>
              <p:nvPr/>
            </p:nvSpPr>
            <p:spPr bwMode="auto">
              <a:xfrm>
                <a:off x="770108" y="4387967"/>
                <a:ext cx="612250" cy="326003"/>
              </a:xfrm>
              <a:prstGeom prst="rect">
                <a:avLst/>
              </a:prstGeom>
              <a:solidFill>
                <a:srgbClr val="DFE9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03" name="Rectangle 102"/>
              <p:cNvSpPr/>
              <p:nvPr/>
            </p:nvSpPr>
            <p:spPr bwMode="auto">
              <a:xfrm>
                <a:off x="849667" y="4466053"/>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52" name="Group 90"/>
            <p:cNvGrpSpPr>
              <a:grpSpLocks/>
            </p:cNvGrpSpPr>
            <p:nvPr/>
          </p:nvGrpSpPr>
          <p:grpSpPr bwMode="auto">
            <a:xfrm>
              <a:off x="3740792" y="3820325"/>
              <a:ext cx="656680" cy="323174"/>
              <a:chOff x="770108" y="4378361"/>
              <a:chExt cx="612250" cy="326003"/>
            </a:xfrm>
          </p:grpSpPr>
          <p:sp>
            <p:nvSpPr>
              <p:cNvPr id="100" name="Rectangle 127"/>
              <p:cNvSpPr>
                <a:spLocks noChangeArrowheads="1"/>
              </p:cNvSpPr>
              <p:nvPr/>
            </p:nvSpPr>
            <p:spPr bwMode="auto">
              <a:xfrm>
                <a:off x="770108" y="4378361"/>
                <a:ext cx="612250" cy="326003"/>
              </a:xfrm>
              <a:prstGeom prst="rect">
                <a:avLst/>
              </a:prstGeom>
              <a:solidFill>
                <a:srgbClr val="B3CC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101" name="Rectangle 100"/>
              <p:cNvSpPr/>
              <p:nvPr/>
            </p:nvSpPr>
            <p:spPr bwMode="auto">
              <a:xfrm>
                <a:off x="849667" y="4443052"/>
                <a:ext cx="452952"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53" name="Group 93"/>
            <p:cNvGrpSpPr>
              <a:grpSpLocks/>
            </p:cNvGrpSpPr>
            <p:nvPr/>
          </p:nvGrpSpPr>
          <p:grpSpPr bwMode="auto">
            <a:xfrm>
              <a:off x="3740792" y="3474058"/>
              <a:ext cx="656680" cy="323174"/>
              <a:chOff x="770108" y="4378361"/>
              <a:chExt cx="612250" cy="326003"/>
            </a:xfrm>
          </p:grpSpPr>
          <p:sp>
            <p:nvSpPr>
              <p:cNvPr id="98" name="Rectangle 125"/>
              <p:cNvSpPr>
                <a:spLocks noChangeArrowheads="1"/>
              </p:cNvSpPr>
              <p:nvPr/>
            </p:nvSpPr>
            <p:spPr bwMode="auto">
              <a:xfrm>
                <a:off x="770108" y="4378361"/>
                <a:ext cx="612250" cy="326003"/>
              </a:xfrm>
              <a:prstGeom prst="rect">
                <a:avLst/>
              </a:prstGeom>
              <a:solidFill>
                <a:srgbClr val="C3D7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99" name="Rectangle 98"/>
              <p:cNvSpPr/>
              <p:nvPr/>
            </p:nvSpPr>
            <p:spPr bwMode="auto">
              <a:xfrm>
                <a:off x="849667" y="4456056"/>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54" name="Group 96"/>
            <p:cNvGrpSpPr>
              <a:grpSpLocks/>
            </p:cNvGrpSpPr>
            <p:nvPr/>
          </p:nvGrpSpPr>
          <p:grpSpPr bwMode="auto">
            <a:xfrm>
              <a:off x="3740792" y="3137312"/>
              <a:ext cx="656680" cy="323174"/>
              <a:chOff x="770108" y="4387967"/>
              <a:chExt cx="612250" cy="326003"/>
            </a:xfrm>
          </p:grpSpPr>
          <p:sp>
            <p:nvSpPr>
              <p:cNvPr id="96" name="Rectangle 123"/>
              <p:cNvSpPr>
                <a:spLocks noChangeArrowheads="1"/>
              </p:cNvSpPr>
              <p:nvPr/>
            </p:nvSpPr>
            <p:spPr bwMode="auto">
              <a:xfrm>
                <a:off x="770108" y="4387967"/>
                <a:ext cx="612250" cy="326003"/>
              </a:xfrm>
              <a:prstGeom prst="rect">
                <a:avLst/>
              </a:prstGeom>
              <a:solidFill>
                <a:srgbClr val="D2EB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97" name="Rectangle 96"/>
              <p:cNvSpPr/>
              <p:nvPr/>
            </p:nvSpPr>
            <p:spPr bwMode="auto">
              <a:xfrm>
                <a:off x="849667" y="4465859"/>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55" name="Rectangle 54"/>
            <p:cNvSpPr/>
            <p:nvPr/>
          </p:nvSpPr>
          <p:spPr bwMode="auto">
            <a:xfrm>
              <a:off x="3738804" y="2108038"/>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6" name="Rectangle 55"/>
            <p:cNvSpPr/>
            <p:nvPr/>
          </p:nvSpPr>
          <p:spPr bwMode="auto">
            <a:xfrm>
              <a:off x="3826124" y="218582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7" name="Rectangle 56"/>
            <p:cNvSpPr/>
            <p:nvPr/>
          </p:nvSpPr>
          <p:spPr bwMode="auto">
            <a:xfrm>
              <a:off x="4419907" y="2111213"/>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8" name="Rectangle 57"/>
            <p:cNvSpPr/>
            <p:nvPr/>
          </p:nvSpPr>
          <p:spPr bwMode="auto">
            <a:xfrm>
              <a:off x="4507228" y="217947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nvGrpSpPr>
            <p:cNvPr id="59" name="Group 76"/>
            <p:cNvGrpSpPr>
              <a:grpSpLocks/>
            </p:cNvGrpSpPr>
            <p:nvPr/>
          </p:nvGrpSpPr>
          <p:grpSpPr bwMode="auto">
            <a:xfrm>
              <a:off x="3067099" y="2444776"/>
              <a:ext cx="656680" cy="323174"/>
              <a:chOff x="770108" y="4387967"/>
              <a:chExt cx="612250" cy="326003"/>
            </a:xfrm>
          </p:grpSpPr>
          <p:sp>
            <p:nvSpPr>
              <p:cNvPr id="94" name="Rectangle 115"/>
              <p:cNvSpPr>
                <a:spLocks noChangeArrowheads="1"/>
              </p:cNvSpPr>
              <p:nvPr/>
            </p:nvSpPr>
            <p:spPr bwMode="auto">
              <a:xfrm>
                <a:off x="770108" y="4387967"/>
                <a:ext cx="612250" cy="326003"/>
              </a:xfrm>
              <a:prstGeom prst="rect">
                <a:avLst/>
              </a:prstGeom>
              <a:solidFill>
                <a:srgbClr val="EFF5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95" name="Rectangle 324"/>
              <p:cNvSpPr>
                <a:spLocks noChangeArrowheads="1"/>
              </p:cNvSpPr>
              <p:nvPr/>
            </p:nvSpPr>
            <p:spPr bwMode="auto">
              <a:xfrm>
                <a:off x="850002" y="4466249"/>
                <a:ext cx="452908" cy="169748"/>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60" name="Group 78"/>
            <p:cNvGrpSpPr>
              <a:grpSpLocks/>
            </p:cNvGrpSpPr>
            <p:nvPr/>
          </p:nvGrpSpPr>
          <p:grpSpPr bwMode="auto">
            <a:xfrm>
              <a:off x="3067099" y="2791044"/>
              <a:ext cx="656680" cy="323174"/>
              <a:chOff x="770108" y="4387967"/>
              <a:chExt cx="612250" cy="326003"/>
            </a:xfrm>
          </p:grpSpPr>
          <p:sp>
            <p:nvSpPr>
              <p:cNvPr id="92" name="Rectangle 113"/>
              <p:cNvSpPr>
                <a:spLocks noChangeArrowheads="1"/>
              </p:cNvSpPr>
              <p:nvPr/>
            </p:nvSpPr>
            <p:spPr bwMode="auto">
              <a:xfrm>
                <a:off x="770108" y="4387967"/>
                <a:ext cx="612250" cy="326003"/>
              </a:xfrm>
              <a:prstGeom prst="rect">
                <a:avLst/>
              </a:prstGeom>
              <a:solidFill>
                <a:srgbClr val="E8F0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93" name="Rectangle 92"/>
              <p:cNvSpPr/>
              <p:nvPr/>
            </p:nvSpPr>
            <p:spPr bwMode="auto">
              <a:xfrm>
                <a:off x="850159" y="4466053"/>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1" name="Group 90"/>
            <p:cNvGrpSpPr>
              <a:grpSpLocks/>
            </p:cNvGrpSpPr>
            <p:nvPr/>
          </p:nvGrpSpPr>
          <p:grpSpPr bwMode="auto">
            <a:xfrm>
              <a:off x="3067099" y="3820323"/>
              <a:ext cx="656680" cy="323174"/>
              <a:chOff x="770108" y="4378359"/>
              <a:chExt cx="612250" cy="326003"/>
            </a:xfrm>
          </p:grpSpPr>
          <p:sp>
            <p:nvSpPr>
              <p:cNvPr id="90" name="Rectangle 111"/>
              <p:cNvSpPr>
                <a:spLocks noChangeArrowheads="1"/>
              </p:cNvSpPr>
              <p:nvPr/>
            </p:nvSpPr>
            <p:spPr bwMode="auto">
              <a:xfrm>
                <a:off x="770108" y="4378359"/>
                <a:ext cx="612250" cy="326003"/>
              </a:xfrm>
              <a:prstGeom prst="rect">
                <a:avLst/>
              </a:prstGeom>
              <a:solidFill>
                <a:srgbClr val="C8D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91" name="Rectangle 90"/>
              <p:cNvSpPr/>
              <p:nvPr/>
            </p:nvSpPr>
            <p:spPr bwMode="auto">
              <a:xfrm>
                <a:off x="850159" y="4443052"/>
                <a:ext cx="452952"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2" name="Group 93"/>
            <p:cNvGrpSpPr>
              <a:grpSpLocks/>
            </p:cNvGrpSpPr>
            <p:nvPr/>
          </p:nvGrpSpPr>
          <p:grpSpPr bwMode="auto">
            <a:xfrm>
              <a:off x="3067099" y="3474056"/>
              <a:ext cx="656680" cy="323174"/>
              <a:chOff x="770108" y="4378359"/>
              <a:chExt cx="612250" cy="326003"/>
            </a:xfrm>
          </p:grpSpPr>
          <p:sp>
            <p:nvSpPr>
              <p:cNvPr id="88" name="Rectangle 109"/>
              <p:cNvSpPr>
                <a:spLocks noChangeArrowheads="1"/>
              </p:cNvSpPr>
              <p:nvPr/>
            </p:nvSpPr>
            <p:spPr bwMode="auto">
              <a:xfrm>
                <a:off x="770108" y="4378359"/>
                <a:ext cx="612250" cy="326003"/>
              </a:xfrm>
              <a:prstGeom prst="rect">
                <a:avLst/>
              </a:prstGeom>
              <a:solidFill>
                <a:srgbClr val="D6E4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89" name="Rectangle 318"/>
              <p:cNvSpPr>
                <a:spLocks noChangeArrowheads="1"/>
              </p:cNvSpPr>
              <p:nvPr/>
            </p:nvSpPr>
            <p:spPr bwMode="auto">
              <a:xfrm>
                <a:off x="850002" y="4456056"/>
                <a:ext cx="452908" cy="169748"/>
              </a:xfrm>
              <a:prstGeom prst="rect">
                <a:avLst/>
              </a:prstGeom>
              <a:noFill/>
              <a:ln w="12700" algn="ctr">
                <a:solidFill>
                  <a:srgbClr val="70A0FF"/>
                </a:solidFill>
                <a:round/>
                <a:headEnd/>
                <a:tailEnd/>
              </a:ln>
              <a:extLst>
                <a:ext uri="{909E8E84-426E-40dd-AFC4-6F175D3DCCD1}">
                  <a14:hiddenFill xmlns:a14="http://schemas.microsoft.com/office/drawing/2010/main" xmlns="">
                    <a:solidFill>
                      <a:srgbClr val="FFFFFF"/>
                    </a:solidFill>
                  </a14:hiddenFill>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grpSp>
        <p:grpSp>
          <p:nvGrpSpPr>
            <p:cNvPr id="63" name="Group 96"/>
            <p:cNvGrpSpPr>
              <a:grpSpLocks/>
            </p:cNvGrpSpPr>
            <p:nvPr/>
          </p:nvGrpSpPr>
          <p:grpSpPr bwMode="auto">
            <a:xfrm>
              <a:off x="3067099" y="3137312"/>
              <a:ext cx="656680" cy="323174"/>
              <a:chOff x="770108" y="4387967"/>
              <a:chExt cx="612250" cy="326003"/>
            </a:xfrm>
          </p:grpSpPr>
          <p:sp>
            <p:nvSpPr>
              <p:cNvPr id="86"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87" name="Rectangle 86"/>
              <p:cNvSpPr/>
              <p:nvPr/>
            </p:nvSpPr>
            <p:spPr bwMode="auto">
              <a:xfrm>
                <a:off x="850159" y="4465859"/>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4" name="Group 76"/>
            <p:cNvGrpSpPr>
              <a:grpSpLocks/>
            </p:cNvGrpSpPr>
            <p:nvPr/>
          </p:nvGrpSpPr>
          <p:grpSpPr bwMode="auto">
            <a:xfrm>
              <a:off x="2381299" y="2444776"/>
              <a:ext cx="656680" cy="323174"/>
              <a:chOff x="770108" y="4387967"/>
              <a:chExt cx="612250" cy="326003"/>
            </a:xfrm>
          </p:grpSpPr>
          <p:sp>
            <p:nvSpPr>
              <p:cNvPr id="84" name="Rectangle 115"/>
              <p:cNvSpPr>
                <a:spLocks noChangeArrowheads="1"/>
              </p:cNvSpPr>
              <p:nvPr/>
            </p:nvSpPr>
            <p:spPr bwMode="auto">
              <a:xfrm>
                <a:off x="770108" y="4387967"/>
                <a:ext cx="612250" cy="326003"/>
              </a:xfrm>
              <a:prstGeom prst="rect">
                <a:avLst/>
              </a:prstGeom>
              <a:solidFill>
                <a:srgbClr val="EFF5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85" name="Rectangle 84"/>
              <p:cNvSpPr/>
              <p:nvPr/>
            </p:nvSpPr>
            <p:spPr bwMode="auto">
              <a:xfrm>
                <a:off x="850098" y="4466247"/>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5" name="Group 78"/>
            <p:cNvGrpSpPr>
              <a:grpSpLocks/>
            </p:cNvGrpSpPr>
            <p:nvPr/>
          </p:nvGrpSpPr>
          <p:grpSpPr bwMode="auto">
            <a:xfrm>
              <a:off x="2381299" y="2791044"/>
              <a:ext cx="656680" cy="323174"/>
              <a:chOff x="770108" y="4387967"/>
              <a:chExt cx="612250" cy="326003"/>
            </a:xfrm>
          </p:grpSpPr>
          <p:sp>
            <p:nvSpPr>
              <p:cNvPr id="82" name="Rectangle 113"/>
              <p:cNvSpPr>
                <a:spLocks noChangeArrowheads="1"/>
              </p:cNvSpPr>
              <p:nvPr/>
            </p:nvSpPr>
            <p:spPr bwMode="auto">
              <a:xfrm>
                <a:off x="770108" y="4387967"/>
                <a:ext cx="612250" cy="326003"/>
              </a:xfrm>
              <a:prstGeom prst="rect">
                <a:avLst/>
              </a:prstGeom>
              <a:solidFill>
                <a:srgbClr val="E8F0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83" name="Rectangle 82"/>
              <p:cNvSpPr/>
              <p:nvPr/>
            </p:nvSpPr>
            <p:spPr bwMode="auto">
              <a:xfrm>
                <a:off x="850098" y="4466053"/>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6" name="Group 90"/>
            <p:cNvGrpSpPr>
              <a:grpSpLocks/>
            </p:cNvGrpSpPr>
            <p:nvPr/>
          </p:nvGrpSpPr>
          <p:grpSpPr bwMode="auto">
            <a:xfrm>
              <a:off x="2381299" y="3820323"/>
              <a:ext cx="656680" cy="323174"/>
              <a:chOff x="770108" y="4378359"/>
              <a:chExt cx="612250" cy="326003"/>
            </a:xfrm>
          </p:grpSpPr>
          <p:sp>
            <p:nvSpPr>
              <p:cNvPr id="80" name="Rectangle 111"/>
              <p:cNvSpPr>
                <a:spLocks noChangeArrowheads="1"/>
              </p:cNvSpPr>
              <p:nvPr/>
            </p:nvSpPr>
            <p:spPr bwMode="auto">
              <a:xfrm>
                <a:off x="770108" y="4378359"/>
                <a:ext cx="612250" cy="326003"/>
              </a:xfrm>
              <a:prstGeom prst="rect">
                <a:avLst/>
              </a:prstGeom>
              <a:solidFill>
                <a:srgbClr val="C8DA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81" name="Rectangle 80"/>
              <p:cNvSpPr/>
              <p:nvPr/>
            </p:nvSpPr>
            <p:spPr bwMode="auto">
              <a:xfrm>
                <a:off x="850098" y="4443052"/>
                <a:ext cx="452952"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7" name="Group 93"/>
            <p:cNvGrpSpPr>
              <a:grpSpLocks/>
            </p:cNvGrpSpPr>
            <p:nvPr/>
          </p:nvGrpSpPr>
          <p:grpSpPr bwMode="auto">
            <a:xfrm>
              <a:off x="2381299" y="3474056"/>
              <a:ext cx="656680" cy="323174"/>
              <a:chOff x="770108" y="4378359"/>
              <a:chExt cx="612250" cy="326003"/>
            </a:xfrm>
          </p:grpSpPr>
          <p:sp>
            <p:nvSpPr>
              <p:cNvPr id="78" name="Rectangle 109"/>
              <p:cNvSpPr>
                <a:spLocks noChangeArrowheads="1"/>
              </p:cNvSpPr>
              <p:nvPr/>
            </p:nvSpPr>
            <p:spPr bwMode="auto">
              <a:xfrm>
                <a:off x="770108" y="4378359"/>
                <a:ext cx="612250" cy="326003"/>
              </a:xfrm>
              <a:prstGeom prst="rect">
                <a:avLst/>
              </a:prstGeom>
              <a:solidFill>
                <a:srgbClr val="D6E4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79" name="Rectangle 78"/>
              <p:cNvSpPr/>
              <p:nvPr/>
            </p:nvSpPr>
            <p:spPr bwMode="auto">
              <a:xfrm>
                <a:off x="850098" y="4456056"/>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68" name="Group 96"/>
            <p:cNvGrpSpPr>
              <a:grpSpLocks/>
            </p:cNvGrpSpPr>
            <p:nvPr/>
          </p:nvGrpSpPr>
          <p:grpSpPr bwMode="auto">
            <a:xfrm>
              <a:off x="2381299" y="3137312"/>
              <a:ext cx="656680" cy="323174"/>
              <a:chOff x="770108" y="4387967"/>
              <a:chExt cx="612250" cy="326003"/>
            </a:xfrm>
          </p:grpSpPr>
          <p:sp>
            <p:nvSpPr>
              <p:cNvPr id="76"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en-US"/>
              </a:p>
            </p:txBody>
          </p:sp>
          <p:sp>
            <p:nvSpPr>
              <p:cNvPr id="77" name="Rectangle 76"/>
              <p:cNvSpPr/>
              <p:nvPr/>
            </p:nvSpPr>
            <p:spPr bwMode="auto">
              <a:xfrm>
                <a:off x="850098" y="4465859"/>
                <a:ext cx="452952"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69" name="Rectangle 68"/>
            <p:cNvSpPr/>
            <p:nvPr/>
          </p:nvSpPr>
          <p:spPr bwMode="auto">
            <a:xfrm>
              <a:off x="3052938" y="2108038"/>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0" name="Rectangle 69"/>
            <p:cNvSpPr/>
            <p:nvPr/>
          </p:nvSpPr>
          <p:spPr bwMode="auto">
            <a:xfrm>
              <a:off x="3140258" y="218582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1" name="Rectangle 70"/>
            <p:cNvSpPr/>
            <p:nvPr/>
          </p:nvSpPr>
          <p:spPr bwMode="auto">
            <a:xfrm>
              <a:off x="1700257" y="2108038"/>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2" name="Rectangle 71"/>
            <p:cNvSpPr/>
            <p:nvPr/>
          </p:nvSpPr>
          <p:spPr bwMode="auto">
            <a:xfrm>
              <a:off x="1787578" y="218582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3" name="Rectangle 72"/>
            <p:cNvSpPr/>
            <p:nvPr/>
          </p:nvSpPr>
          <p:spPr bwMode="auto">
            <a:xfrm>
              <a:off x="2381360" y="2111213"/>
              <a:ext cx="660464" cy="322264"/>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4" name="Rectangle 73"/>
            <p:cNvSpPr/>
            <p:nvPr/>
          </p:nvSpPr>
          <p:spPr bwMode="auto">
            <a:xfrm>
              <a:off x="2468681" y="2179476"/>
              <a:ext cx="48582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5" name="TextBox 74"/>
            <p:cNvSpPr txBox="1"/>
            <p:nvPr/>
          </p:nvSpPr>
          <p:spPr bwMode="auto">
            <a:xfrm>
              <a:off x="3741979" y="2092164"/>
              <a:ext cx="1276599" cy="580071"/>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spTree>
    <p:extLst>
      <p:ext uri="{BB962C8B-B14F-4D97-AF65-F5344CB8AC3E}">
        <p14:creationId xmlns:p14="http://schemas.microsoft.com/office/powerpoint/2010/main" val="299496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Missing Values</a:t>
            </a:r>
          </a:p>
        </p:txBody>
      </p:sp>
      <p:sp>
        <p:nvSpPr>
          <p:cNvPr id="3" name="Content Placeholder 2"/>
          <p:cNvSpPr>
            <a:spLocks noGrp="1"/>
          </p:cNvSpPr>
          <p:nvPr>
            <p:ph idx="1"/>
          </p:nvPr>
        </p:nvSpPr>
        <p:spPr>
          <a:xfrm>
            <a:off x="838199" y="1615206"/>
            <a:ext cx="10385121" cy="4414474"/>
          </a:xfrm>
        </p:spPr>
        <p:txBody>
          <a:bodyPr>
            <a:normAutofit/>
          </a:bodyPr>
          <a:lstStyle/>
          <a:p>
            <a:r>
              <a:rPr lang="en-US" sz="3200" dirty="0">
                <a:latin typeface="Calibri" panose="020F0502020204030204" pitchFamily="34" charset="0"/>
                <a:cs typeface="Calibri" panose="020F0502020204030204" pitchFamily="34" charset="0"/>
              </a:rPr>
              <a:t> Synthetic distribution methods</a:t>
            </a:r>
          </a:p>
          <a:p>
            <a:pPr lvl="1">
              <a:lnSpc>
                <a:spcPct val="100000"/>
              </a:lnSpc>
            </a:pPr>
            <a:r>
              <a:rPr lang="en-US" sz="2800" dirty="0">
                <a:latin typeface="Calibri" panose="020F0502020204030204" pitchFamily="34" charset="0"/>
                <a:cs typeface="Calibri" panose="020F0502020204030204" pitchFamily="34" charset="0"/>
              </a:rPr>
              <a:t>Use a one-size-fits-all approach to handle missing values. Any case with a missing impute measurement has the missing value replaced with a fixed number.</a:t>
            </a:r>
          </a:p>
          <a:p>
            <a:r>
              <a:rPr lang="en-US" sz="3200" dirty="0">
                <a:latin typeface="Calibri" panose="020F0502020204030204" pitchFamily="34" charset="0"/>
                <a:cs typeface="Calibri" panose="020F0502020204030204" pitchFamily="34" charset="0"/>
              </a:rPr>
              <a:t> Estimation methods</a:t>
            </a:r>
          </a:p>
          <a:p>
            <a:pPr lvl="1">
              <a:lnSpc>
                <a:spcPct val="100000"/>
              </a:lnSpc>
            </a:pPr>
            <a:r>
              <a:rPr lang="en-US" sz="2800" dirty="0">
                <a:latin typeface="Calibri" panose="020F0502020204030204" pitchFamily="34" charset="0"/>
                <a:cs typeface="Calibri" panose="020F0502020204030204" pitchFamily="34" charset="0"/>
              </a:rPr>
              <a:t>Provide customized imputations for each case with missing values. This is done by viewing the missing value problem as a prediction problem. That is, you can train a model to predict an input’s value from other inputs. </a:t>
            </a:r>
          </a:p>
        </p:txBody>
      </p:sp>
    </p:spTree>
    <p:extLst>
      <p:ext uri="{BB962C8B-B14F-4D97-AF65-F5344CB8AC3E}">
        <p14:creationId xmlns:p14="http://schemas.microsoft.com/office/powerpoint/2010/main" val="383039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What</a:t>
            </a:r>
            <a:r>
              <a:rPr lang="zh-CN" altLang="en-US" dirty="0"/>
              <a:t> </a:t>
            </a:r>
            <a:r>
              <a:rPr lang="en-US" altLang="zh-CN" dirty="0"/>
              <a:t>Are</a:t>
            </a:r>
            <a:r>
              <a:rPr lang="zh-CN" altLang="en-US" dirty="0"/>
              <a:t> </a:t>
            </a:r>
            <a:r>
              <a:rPr lang="en-US" altLang="zh-CN" dirty="0"/>
              <a:t>Outliers</a:t>
            </a:r>
            <a:r>
              <a:rPr lang="zh-CN" altLang="en-US" dirty="0"/>
              <a:t>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1011653" y="1365223"/>
            <a:ext cx="10299284" cy="5006611"/>
          </a:xfrm>
        </p:spPr>
        <p:txBody>
          <a:bodyPr>
            <a:normAutofit/>
          </a:bodyPr>
          <a:lstStyle/>
          <a:p>
            <a:pPr marL="342900" lvl="1" indent="-342900">
              <a:lnSpc>
                <a:spcPct val="100000"/>
              </a:lnSpc>
              <a:spcAft>
                <a:spcPts val="600"/>
              </a:spcAft>
              <a:buFont typeface="Wingdings" pitchFamily="2" charset="2"/>
              <a:buChar char="v"/>
            </a:pPr>
            <a:r>
              <a:rPr lang="en-US" altLang="zh-CN" dirty="0">
                <a:latin typeface="Calibri" panose="020F0502020204030204" pitchFamily="34" charset="0"/>
                <a:cs typeface="Calibri" panose="020F0502020204030204" pitchFamily="34" charset="0"/>
              </a:rPr>
              <a:t>Definition: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statistics,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outlier</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observation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that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numerically</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distant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from</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rest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data.</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342900" lvl="1" indent="-342900">
              <a:lnSpc>
                <a:spcPct val="100000"/>
              </a:lnSpc>
              <a:buFont typeface="Wingdings" pitchFamily="2" charset="2"/>
              <a:buChar char="v"/>
            </a:pPr>
            <a:r>
              <a:rPr lang="en-US" altLang="zh-CN" dirty="0">
                <a:latin typeface="Calibri" panose="020F0502020204030204" pitchFamily="34" charset="0"/>
                <a:cs typeface="Calibri" panose="020F0502020204030204" pitchFamily="34" charset="0"/>
              </a:rPr>
              <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review</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outliers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needed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to</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determine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point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result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error</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or</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special</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case?</a:t>
            </a:r>
          </a:p>
          <a:p>
            <a:pPr lvl="1" indent="-342900">
              <a:lnSpc>
                <a:spcPct val="100000"/>
              </a:lnSpc>
            </a:pPr>
            <a:r>
              <a:rPr lang="en-US" altLang="zh-CN" sz="2000" dirty="0">
                <a:latin typeface="Calibri" panose="020F0502020204030204" pitchFamily="34" charset="0"/>
                <a:cs typeface="Calibri" panose="020F0502020204030204" pitchFamily="34" charset="0"/>
              </a:rPr>
              <a:t>Bad</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data</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age</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150</a:t>
            </a:r>
            <a:r>
              <a:rPr lang="zh-CN" altLang="en-US"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lvl="1" indent="-342900">
              <a:lnSpc>
                <a:spcPct val="100000"/>
              </a:lnSpc>
            </a:pPr>
            <a:r>
              <a:rPr lang="en-US" altLang="zh-CN" sz="2000" dirty="0">
                <a:latin typeface="Calibri" panose="020F0502020204030204" pitchFamily="34" charset="0"/>
                <a:cs typeface="Calibri" panose="020F0502020204030204" pitchFamily="34" charset="0"/>
              </a:rPr>
              <a:t>Data</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variation</a:t>
            </a:r>
          </a:p>
          <a:p>
            <a:pPr marL="342900" lvl="1" indent="-342900">
              <a:lnSpc>
                <a:spcPct val="100000"/>
              </a:lnSpc>
              <a:buFont typeface="Wingdings" pitchFamily="2" charset="2"/>
              <a:buChar char="v"/>
            </a:pPr>
            <a:r>
              <a:rPr lang="en-US" dirty="0">
                <a:latin typeface="Calibri" panose="020F0502020204030204" pitchFamily="34" charset="0"/>
                <a:cs typeface="Calibri" panose="020F0502020204030204" pitchFamily="34" charset="0"/>
              </a:rPr>
              <a:t>Inspection:  </a:t>
            </a:r>
          </a:p>
          <a:p>
            <a:pPr lvl="1" indent="-342900">
              <a:lnSpc>
                <a:spcPct val="110000"/>
              </a:lnSpc>
            </a:pPr>
            <a:r>
              <a:rPr lang="en-US" sz="2000" dirty="0">
                <a:latin typeface="Calibri" panose="020F0502020204030204" pitchFamily="34" charset="0"/>
                <a:cs typeface="Calibri" panose="020F0502020204030204" pitchFamily="34" charset="0"/>
              </a:rPr>
              <a:t>Summary statistics </a:t>
            </a:r>
          </a:p>
          <a:p>
            <a:pPr lvl="1" indent="-342900">
              <a:lnSpc>
                <a:spcPct val="110000"/>
              </a:lnSpc>
            </a:pPr>
            <a:r>
              <a:rPr lang="en-US" sz="2000" dirty="0">
                <a:latin typeface="Calibri" panose="020F0502020204030204" pitchFamily="34" charset="0"/>
                <a:cs typeface="Calibri" panose="020F0502020204030204" pitchFamily="34" charset="0"/>
              </a:rPr>
              <a:t>Visualization </a:t>
            </a:r>
          </a:p>
          <a:p>
            <a:pPr marL="342900" lvl="1" indent="-342900">
              <a:lnSpc>
                <a:spcPct val="100000"/>
              </a:lnSpc>
              <a:buFont typeface="Wingdings" pitchFamily="2" charset="2"/>
              <a:buChar char="v"/>
            </a:pPr>
            <a:r>
              <a:rPr lang="en-US" dirty="0">
                <a:latin typeface="Calibri" panose="020F0502020204030204" pitchFamily="34" charset="0"/>
                <a:cs typeface="Calibri" panose="020F0502020204030204" pitchFamily="34" charset="0"/>
              </a:rPr>
              <a:t>Ways to handle</a:t>
            </a:r>
          </a:p>
          <a:p>
            <a:pPr lvl="1" indent="-342900">
              <a:lnSpc>
                <a:spcPct val="100000"/>
              </a:lnSpc>
            </a:pPr>
            <a:r>
              <a:rPr lang="en-US" sz="2000" dirty="0">
                <a:latin typeface="Calibri" panose="020F0502020204030204" pitchFamily="34" charset="0"/>
                <a:cs typeface="Calibri" panose="020F0502020204030204" pitchFamily="34" charset="0"/>
              </a:rPr>
              <a:t>Error – manual correction </a:t>
            </a:r>
          </a:p>
          <a:p>
            <a:pPr lvl="1" indent="-342900">
              <a:lnSpc>
                <a:spcPct val="100000"/>
              </a:lnSpc>
            </a:pPr>
            <a:r>
              <a:rPr lang="en-US" sz="2000" dirty="0">
                <a:latin typeface="Calibri" panose="020F0502020204030204" pitchFamily="34" charset="0"/>
                <a:cs typeface="Calibri" panose="020F0502020204030204" pitchFamily="34" charset="0"/>
              </a:rPr>
              <a:t>Small amount-treat as missing values </a:t>
            </a:r>
          </a:p>
          <a:p>
            <a:endParaRPr lang="en-US" sz="1800" dirty="0">
              <a:latin typeface="Calibri" panose="020F0502020204030204" pitchFamily="34" charset="0"/>
              <a:cs typeface="Calibri" panose="020F0502020204030204" pitchFamily="34" charset="0"/>
            </a:endParaRPr>
          </a:p>
        </p:txBody>
      </p:sp>
      <p:pic>
        <p:nvPicPr>
          <p:cNvPr id="1026" name="Picture 2" descr="Outliers are still data and can provide value">
            <a:extLst>
              <a:ext uri="{FF2B5EF4-FFF2-40B4-BE49-F238E27FC236}">
                <a16:creationId xmlns:a16="http://schemas.microsoft.com/office/drawing/2014/main" id="{89ABB9E4-4CA9-88D9-D82B-8E537D85B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970" y="3429000"/>
            <a:ext cx="3810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D5C80F-5959-1400-50A9-50421E76A31F}"/>
              </a:ext>
            </a:extLst>
          </p:cNvPr>
          <p:cNvSpPr txBox="1"/>
          <p:nvPr/>
        </p:nvSpPr>
        <p:spPr>
          <a:xfrm>
            <a:off x="6738937" y="5791201"/>
            <a:ext cx="4572000" cy="246221"/>
          </a:xfrm>
          <a:prstGeom prst="rect">
            <a:avLst/>
          </a:prstGeom>
          <a:noFill/>
        </p:spPr>
        <p:txBody>
          <a:bodyPr wrap="square">
            <a:spAutoFit/>
          </a:bodyPr>
          <a:lstStyle/>
          <a:p>
            <a:r>
              <a:rPr lang="en-US" sz="1000" dirty="0"/>
              <a:t>https://</a:t>
            </a:r>
            <a:r>
              <a:rPr lang="en-US" sz="1000" dirty="0" err="1"/>
              <a:t>www.alexandergroup.com</a:t>
            </a:r>
            <a:r>
              <a:rPr lang="en-US" sz="1000" dirty="0"/>
              <a:t>/insights/the-other-side-of-outliers/</a:t>
            </a:r>
          </a:p>
        </p:txBody>
      </p:sp>
    </p:spTree>
    <p:extLst>
      <p:ext uri="{BB962C8B-B14F-4D97-AF65-F5344CB8AC3E}">
        <p14:creationId xmlns:p14="http://schemas.microsoft.com/office/powerpoint/2010/main" val="4260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Transformation</a:t>
            </a:r>
          </a:p>
        </p:txBody>
      </p:sp>
      <p:sp>
        <p:nvSpPr>
          <p:cNvPr id="3" name="Content Placeholder 2"/>
          <p:cNvSpPr>
            <a:spLocks noGrp="1"/>
          </p:cNvSpPr>
          <p:nvPr>
            <p:ph idx="1"/>
          </p:nvPr>
        </p:nvSpPr>
        <p:spPr>
          <a:xfrm>
            <a:off x="969759" y="1579886"/>
            <a:ext cx="4404631" cy="4246114"/>
          </a:xfrm>
        </p:spPr>
        <p:txBody>
          <a:bodyPr>
            <a:normAutofit/>
          </a:bodyPr>
          <a:lstStyle/>
          <a:p>
            <a:pPr>
              <a:lnSpc>
                <a:spcPct val="100000"/>
              </a:lnSpc>
            </a:pPr>
            <a:r>
              <a:rPr lang="en-US" sz="3200" dirty="0">
                <a:latin typeface="Calibri" panose="020F0502020204030204" pitchFamily="34" charset="0"/>
                <a:cs typeface="Calibri" panose="020F0502020204030204" pitchFamily="34" charset="0"/>
              </a:rPr>
              <a:t>Independent variables with highly skewed distributions</a:t>
            </a:r>
          </a:p>
          <a:p>
            <a:pPr marL="457200" lvl="1">
              <a:lnSpc>
                <a:spcPct val="100000"/>
              </a:lnSpc>
            </a:pPr>
            <a:r>
              <a:rPr lang="en-US" sz="2800" dirty="0">
                <a:latin typeface="Calibri" panose="020F0502020204030204" pitchFamily="34" charset="0"/>
                <a:cs typeface="Calibri" panose="020F0502020204030204" pitchFamily="34" charset="0"/>
              </a:rPr>
              <a:t>A small percentage of the points may have a great deal of influence.</a:t>
            </a:r>
          </a:p>
          <a:p>
            <a:pPr marL="457200" lvl="1">
              <a:lnSpc>
                <a:spcPct val="100000"/>
              </a:lnSpc>
            </a:pPr>
            <a:r>
              <a:rPr lang="en-US" sz="2800" dirty="0">
                <a:latin typeface="Calibri" panose="020F0502020204030204" pitchFamily="34" charset="0"/>
                <a:cs typeface="Calibri" panose="020F0502020204030204" pitchFamily="34" charset="0"/>
              </a:rPr>
              <a:t>Transforming or regularizing variables</a:t>
            </a:r>
          </a:p>
        </p:txBody>
      </p:sp>
      <p:grpSp>
        <p:nvGrpSpPr>
          <p:cNvPr id="63" name="Group 62"/>
          <p:cNvGrpSpPr/>
          <p:nvPr/>
        </p:nvGrpSpPr>
        <p:grpSpPr>
          <a:xfrm>
            <a:off x="6292144" y="1626289"/>
            <a:ext cx="4143901" cy="4153308"/>
            <a:chOff x="546566" y="1486941"/>
            <a:chExt cx="4321836" cy="4153308"/>
          </a:xfrm>
        </p:grpSpPr>
        <p:grpSp>
          <p:nvGrpSpPr>
            <p:cNvPr id="7" name="Group 22"/>
            <p:cNvGrpSpPr>
              <a:grpSpLocks/>
            </p:cNvGrpSpPr>
            <p:nvPr/>
          </p:nvGrpSpPr>
          <p:grpSpPr bwMode="auto">
            <a:xfrm>
              <a:off x="759162" y="3333231"/>
              <a:ext cx="4025197" cy="1590544"/>
              <a:chOff x="6132094" y="2582805"/>
              <a:chExt cx="2640330" cy="1086452"/>
            </a:xfrm>
            <a:effectLst>
              <a:outerShdw blurRad="50800" dist="38100" dir="2700000" algn="tl" rotWithShape="0">
                <a:prstClr val="black">
                  <a:alpha val="40000"/>
                </a:prstClr>
              </a:outerShdw>
            </a:effectLst>
          </p:grpSpPr>
          <p:sp>
            <p:nvSpPr>
              <p:cNvPr id="8" name="Rectangle 3"/>
              <p:cNvSpPr>
                <a:spLocks noChangeAspect="1" noChangeArrowheads="1"/>
              </p:cNvSpPr>
              <p:nvPr/>
            </p:nvSpPr>
            <p:spPr bwMode="auto">
              <a:xfrm>
                <a:off x="6132094" y="2582805"/>
                <a:ext cx="2640330" cy="1086452"/>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9" name="Rectangle 3"/>
              <p:cNvSpPr>
                <a:spLocks noChangeArrowheads="1"/>
              </p:cNvSpPr>
              <p:nvPr/>
            </p:nvSpPr>
            <p:spPr bwMode="auto">
              <a:xfrm>
                <a:off x="6138257" y="2587516"/>
                <a:ext cx="2624129" cy="1067022"/>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10" name="Rectangle 3"/>
              <p:cNvSpPr>
                <a:spLocks noChangeArrowheads="1"/>
              </p:cNvSpPr>
              <p:nvPr/>
            </p:nvSpPr>
            <p:spPr bwMode="auto">
              <a:xfrm>
                <a:off x="6150753" y="2600528"/>
                <a:ext cx="2574040" cy="1040998"/>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b="1" dirty="0">
                  <a:solidFill>
                    <a:schemeClr val="tx2"/>
                  </a:solidFill>
                  <a:latin typeface="+mj-lt"/>
                </a:endParaRPr>
              </a:p>
              <a:p>
                <a:pPr algn="ctr">
                  <a:defRPr/>
                </a:pPr>
                <a:endParaRPr lang="en-US" b="1" dirty="0">
                  <a:solidFill>
                    <a:schemeClr val="tx2"/>
                  </a:solidFill>
                  <a:latin typeface="+mj-lt"/>
                </a:endParaRPr>
              </a:p>
            </p:txBody>
          </p:sp>
        </p:grpSp>
        <p:grpSp>
          <p:nvGrpSpPr>
            <p:cNvPr id="11" name="Group 22"/>
            <p:cNvGrpSpPr>
              <a:grpSpLocks/>
            </p:cNvGrpSpPr>
            <p:nvPr/>
          </p:nvGrpSpPr>
          <p:grpSpPr bwMode="auto">
            <a:xfrm>
              <a:off x="771655" y="1486941"/>
              <a:ext cx="4025197" cy="1590544"/>
              <a:chOff x="6132094" y="2582805"/>
              <a:chExt cx="2640330" cy="1086452"/>
            </a:xfrm>
            <a:effectLst>
              <a:outerShdw blurRad="50800" dist="38100" dir="2700000" algn="tl" rotWithShape="0">
                <a:prstClr val="black">
                  <a:alpha val="40000"/>
                </a:prstClr>
              </a:outerShdw>
            </a:effectLst>
          </p:grpSpPr>
          <p:sp>
            <p:nvSpPr>
              <p:cNvPr id="12" name="Rectangle 3"/>
              <p:cNvSpPr>
                <a:spLocks noChangeAspect="1" noChangeArrowheads="1"/>
              </p:cNvSpPr>
              <p:nvPr/>
            </p:nvSpPr>
            <p:spPr bwMode="auto">
              <a:xfrm>
                <a:off x="6132094" y="2582805"/>
                <a:ext cx="2640330" cy="1086452"/>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13" name="Rectangle 3"/>
              <p:cNvSpPr>
                <a:spLocks noChangeArrowheads="1"/>
              </p:cNvSpPr>
              <p:nvPr/>
            </p:nvSpPr>
            <p:spPr bwMode="auto">
              <a:xfrm>
                <a:off x="6138257" y="2587516"/>
                <a:ext cx="2624129" cy="1067022"/>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14" name="Rectangle 3"/>
              <p:cNvSpPr>
                <a:spLocks noChangeArrowheads="1"/>
              </p:cNvSpPr>
              <p:nvPr/>
            </p:nvSpPr>
            <p:spPr bwMode="auto">
              <a:xfrm>
                <a:off x="6150753" y="2600528"/>
                <a:ext cx="2574040" cy="1040998"/>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b="1" dirty="0">
                  <a:solidFill>
                    <a:schemeClr val="tx2"/>
                  </a:solidFill>
                  <a:latin typeface="+mj-lt"/>
                </a:endParaRPr>
              </a:p>
              <a:p>
                <a:pPr algn="ctr">
                  <a:defRPr/>
                </a:pPr>
                <a:endParaRPr lang="en-US" b="1" dirty="0">
                  <a:solidFill>
                    <a:schemeClr val="tx2"/>
                  </a:solidFill>
                  <a:latin typeface="+mj-lt"/>
                </a:endParaRPr>
              </a:p>
            </p:txBody>
          </p:sp>
        </p:grpSp>
        <p:sp>
          <p:nvSpPr>
            <p:cNvPr id="15" name="Freeform 35"/>
            <p:cNvSpPr>
              <a:spLocks/>
            </p:cNvSpPr>
            <p:nvPr/>
          </p:nvSpPr>
          <p:spPr bwMode="auto">
            <a:xfrm flipV="1">
              <a:off x="795338" y="2195513"/>
              <a:ext cx="3962400" cy="865187"/>
            </a:xfrm>
            <a:custGeom>
              <a:avLst/>
              <a:gdLst>
                <a:gd name="T0" fmla="*/ 0 w 2496"/>
                <a:gd name="T1" fmla="*/ 0 h 545"/>
                <a:gd name="T2" fmla="*/ 2147483647 w 2496"/>
                <a:gd name="T3" fmla="*/ 2147483647 h 545"/>
                <a:gd name="T4" fmla="*/ 2147483647 w 2496"/>
                <a:gd name="T5" fmla="*/ 2147483647 h 545"/>
                <a:gd name="T6" fmla="*/ 2147483647 w 2496"/>
                <a:gd name="T7" fmla="*/ 2147483647 h 545"/>
                <a:gd name="T8" fmla="*/ 2147483647 w 2496"/>
                <a:gd name="T9" fmla="*/ 0 h 545"/>
                <a:gd name="T10" fmla="*/ 0 60000 65536"/>
                <a:gd name="T11" fmla="*/ 0 60000 65536"/>
                <a:gd name="T12" fmla="*/ 0 60000 65536"/>
                <a:gd name="T13" fmla="*/ 0 60000 65536"/>
                <a:gd name="T14" fmla="*/ 0 60000 65536"/>
                <a:gd name="T15" fmla="*/ 0 w 2496"/>
                <a:gd name="T16" fmla="*/ 0 h 545"/>
                <a:gd name="T17" fmla="*/ 2496 w 2496"/>
                <a:gd name="T18" fmla="*/ 545 h 545"/>
              </a:gdLst>
              <a:ahLst/>
              <a:cxnLst>
                <a:cxn ang="T10">
                  <a:pos x="T0" y="T1"/>
                </a:cxn>
                <a:cxn ang="T11">
                  <a:pos x="T2" y="T3"/>
                </a:cxn>
                <a:cxn ang="T12">
                  <a:pos x="T4" y="T5"/>
                </a:cxn>
                <a:cxn ang="T13">
                  <a:pos x="T6" y="T7"/>
                </a:cxn>
                <a:cxn ang="T14">
                  <a:pos x="T8" y="T9"/>
                </a:cxn>
              </a:cxnLst>
              <a:rect l="T15" t="T16" r="T17" b="T18"/>
              <a:pathLst>
                <a:path w="2496" h="545">
                  <a:moveTo>
                    <a:pt x="0" y="0"/>
                  </a:moveTo>
                  <a:cubicBezTo>
                    <a:pt x="33" y="88"/>
                    <a:pt x="108" y="513"/>
                    <a:pt x="196" y="529"/>
                  </a:cubicBezTo>
                  <a:cubicBezTo>
                    <a:pt x="284" y="545"/>
                    <a:pt x="342" y="181"/>
                    <a:pt x="529" y="96"/>
                  </a:cubicBezTo>
                  <a:cubicBezTo>
                    <a:pt x="716" y="11"/>
                    <a:pt x="991" y="34"/>
                    <a:pt x="1319" y="18"/>
                  </a:cubicBezTo>
                  <a:cubicBezTo>
                    <a:pt x="1647" y="2"/>
                    <a:pt x="2251" y="4"/>
                    <a:pt x="2496" y="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77"/>
            <p:cNvSpPr>
              <a:spLocks/>
            </p:cNvSpPr>
            <p:nvPr/>
          </p:nvSpPr>
          <p:spPr bwMode="auto">
            <a:xfrm>
              <a:off x="831850" y="2082800"/>
              <a:ext cx="3932238" cy="904875"/>
            </a:xfrm>
            <a:custGeom>
              <a:avLst/>
              <a:gdLst>
                <a:gd name="T0" fmla="*/ 0 w 2560"/>
                <a:gd name="T1" fmla="*/ 2147483647 h 1027"/>
                <a:gd name="T2" fmla="*/ 2147483647 w 2560"/>
                <a:gd name="T3" fmla="*/ 2147483647 h 1027"/>
                <a:gd name="T4" fmla="*/ 2147483647 w 2560"/>
                <a:gd name="T5" fmla="*/ 2147483647 h 1027"/>
                <a:gd name="T6" fmla="*/ 2147483647 w 2560"/>
                <a:gd name="T7" fmla="*/ 0 h 1027"/>
                <a:gd name="T8" fmla="*/ 0 60000 65536"/>
                <a:gd name="T9" fmla="*/ 0 60000 65536"/>
                <a:gd name="T10" fmla="*/ 0 60000 65536"/>
                <a:gd name="T11" fmla="*/ 0 60000 65536"/>
                <a:gd name="T12" fmla="*/ 0 w 2560"/>
                <a:gd name="T13" fmla="*/ 0 h 1027"/>
                <a:gd name="T14" fmla="*/ 2560 w 2560"/>
                <a:gd name="T15" fmla="*/ 1027 h 1027"/>
              </a:gdLst>
              <a:ahLst/>
              <a:cxnLst>
                <a:cxn ang="T8">
                  <a:pos x="T0" y="T1"/>
                </a:cxn>
                <a:cxn ang="T9">
                  <a:pos x="T2" y="T3"/>
                </a:cxn>
                <a:cxn ang="T10">
                  <a:pos x="T4" y="T5"/>
                </a:cxn>
                <a:cxn ang="T11">
                  <a:pos x="T6" y="T7"/>
                </a:cxn>
              </a:cxnLst>
              <a:rect l="T12" t="T13" r="T14" b="T15"/>
              <a:pathLst>
                <a:path w="2560" h="1027">
                  <a:moveTo>
                    <a:pt x="0" y="1027"/>
                  </a:moveTo>
                  <a:cubicBezTo>
                    <a:pt x="79" y="917"/>
                    <a:pt x="252" y="532"/>
                    <a:pt x="475" y="375"/>
                  </a:cubicBezTo>
                  <a:cubicBezTo>
                    <a:pt x="698" y="218"/>
                    <a:pt x="992" y="149"/>
                    <a:pt x="1339" y="87"/>
                  </a:cubicBezTo>
                  <a:cubicBezTo>
                    <a:pt x="1686" y="25"/>
                    <a:pt x="2306" y="18"/>
                    <a:pt x="2560" y="0"/>
                  </a:cubicBezTo>
                </a:path>
              </a:pathLst>
            </a:custGeom>
            <a:noFill/>
            <a:ln w="38100">
              <a:solidFill>
                <a:schemeClr val="accent1">
                  <a:lumMod val="50000"/>
                </a:schemeClr>
              </a:solidFill>
              <a:round/>
              <a:headEnd/>
              <a:tailEnd/>
            </a:ln>
          </p:spPr>
          <p:txBody>
            <a:bodyPr/>
            <a:lstStyle/>
            <a:p>
              <a:pPr>
                <a:defRPr/>
              </a:pPr>
              <a:endParaRPr lang="en-US" dirty="0">
                <a:latin typeface="Arial"/>
                <a:cs typeface="Arial" charset="0"/>
              </a:endParaRPr>
            </a:p>
          </p:txBody>
        </p:sp>
        <p:sp>
          <p:nvSpPr>
            <p:cNvPr id="17" name="Line 75"/>
            <p:cNvSpPr>
              <a:spLocks noChangeShapeType="1"/>
            </p:cNvSpPr>
            <p:nvPr/>
          </p:nvSpPr>
          <p:spPr bwMode="auto">
            <a:xfrm flipV="1">
              <a:off x="790575" y="2349500"/>
              <a:ext cx="3986213" cy="344488"/>
            </a:xfrm>
            <a:prstGeom prst="line">
              <a:avLst/>
            </a:prstGeom>
            <a:noFill/>
            <a:ln w="57150">
              <a:solidFill>
                <a:schemeClr val="tx2"/>
              </a:solidFill>
              <a:round/>
              <a:headEnd/>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18" name="Oval 38"/>
            <p:cNvSpPr>
              <a:spLocks noChangeAspect="1" noChangeArrowheads="1"/>
            </p:cNvSpPr>
            <p:nvPr/>
          </p:nvSpPr>
          <p:spPr bwMode="auto">
            <a:xfrm>
              <a:off x="2546350" y="20843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19" name="Oval 39"/>
            <p:cNvSpPr>
              <a:spLocks noChangeAspect="1" noChangeArrowheads="1"/>
            </p:cNvSpPr>
            <p:nvPr/>
          </p:nvSpPr>
          <p:spPr bwMode="auto">
            <a:xfrm>
              <a:off x="1023938" y="26162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0" name="Oval 40"/>
            <p:cNvSpPr>
              <a:spLocks noChangeAspect="1" noChangeArrowheads="1"/>
            </p:cNvSpPr>
            <p:nvPr/>
          </p:nvSpPr>
          <p:spPr bwMode="auto">
            <a:xfrm>
              <a:off x="909638" y="28067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1" name="Oval 41"/>
            <p:cNvSpPr>
              <a:spLocks noChangeAspect="1" noChangeArrowheads="1"/>
            </p:cNvSpPr>
            <p:nvPr/>
          </p:nvSpPr>
          <p:spPr bwMode="auto">
            <a:xfrm>
              <a:off x="833438" y="29210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2" name="Oval 42"/>
            <p:cNvSpPr>
              <a:spLocks noChangeAspect="1" noChangeArrowheads="1"/>
            </p:cNvSpPr>
            <p:nvPr/>
          </p:nvSpPr>
          <p:spPr bwMode="auto">
            <a:xfrm>
              <a:off x="1100138" y="27686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3" name="Oval 43"/>
            <p:cNvSpPr>
              <a:spLocks noChangeAspect="1" noChangeArrowheads="1"/>
            </p:cNvSpPr>
            <p:nvPr/>
          </p:nvSpPr>
          <p:spPr bwMode="auto">
            <a:xfrm>
              <a:off x="985838" y="28448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4" name="Oval 44"/>
            <p:cNvSpPr>
              <a:spLocks noChangeAspect="1" noChangeArrowheads="1"/>
            </p:cNvSpPr>
            <p:nvPr/>
          </p:nvSpPr>
          <p:spPr bwMode="auto">
            <a:xfrm>
              <a:off x="1062038" y="24653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5" name="Oval 45"/>
            <p:cNvSpPr>
              <a:spLocks noChangeAspect="1" noChangeArrowheads="1"/>
            </p:cNvSpPr>
            <p:nvPr/>
          </p:nvSpPr>
          <p:spPr bwMode="auto">
            <a:xfrm>
              <a:off x="1290638" y="23891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6" name="Oval 46"/>
            <p:cNvSpPr>
              <a:spLocks noChangeAspect="1" noChangeArrowheads="1"/>
            </p:cNvSpPr>
            <p:nvPr/>
          </p:nvSpPr>
          <p:spPr bwMode="auto">
            <a:xfrm>
              <a:off x="909638" y="28448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7" name="Oval 47"/>
            <p:cNvSpPr>
              <a:spLocks noChangeAspect="1" noChangeArrowheads="1"/>
            </p:cNvSpPr>
            <p:nvPr/>
          </p:nvSpPr>
          <p:spPr bwMode="auto">
            <a:xfrm>
              <a:off x="1214438" y="2541588"/>
              <a:ext cx="76200" cy="7461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8" name="Oval 48"/>
            <p:cNvSpPr>
              <a:spLocks noChangeAspect="1" noChangeArrowheads="1"/>
            </p:cNvSpPr>
            <p:nvPr/>
          </p:nvSpPr>
          <p:spPr bwMode="auto">
            <a:xfrm>
              <a:off x="1443038" y="2503488"/>
              <a:ext cx="76200" cy="7461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29" name="Oval 49"/>
            <p:cNvSpPr>
              <a:spLocks noChangeAspect="1" noChangeArrowheads="1"/>
            </p:cNvSpPr>
            <p:nvPr/>
          </p:nvSpPr>
          <p:spPr bwMode="auto">
            <a:xfrm>
              <a:off x="1023938" y="27686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0" name="Oval 50"/>
            <p:cNvSpPr>
              <a:spLocks noChangeAspect="1" noChangeArrowheads="1"/>
            </p:cNvSpPr>
            <p:nvPr/>
          </p:nvSpPr>
          <p:spPr bwMode="auto">
            <a:xfrm>
              <a:off x="1481138" y="22367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1" name="Oval 51"/>
            <p:cNvSpPr>
              <a:spLocks noChangeAspect="1" noChangeArrowheads="1"/>
            </p:cNvSpPr>
            <p:nvPr/>
          </p:nvSpPr>
          <p:spPr bwMode="auto">
            <a:xfrm>
              <a:off x="1974850" y="22748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2" name="Oval 52"/>
            <p:cNvSpPr>
              <a:spLocks noChangeAspect="1" noChangeArrowheads="1"/>
            </p:cNvSpPr>
            <p:nvPr/>
          </p:nvSpPr>
          <p:spPr bwMode="auto">
            <a:xfrm>
              <a:off x="1784350" y="21986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3" name="Oval 53"/>
            <p:cNvSpPr>
              <a:spLocks noChangeAspect="1" noChangeArrowheads="1"/>
            </p:cNvSpPr>
            <p:nvPr/>
          </p:nvSpPr>
          <p:spPr bwMode="auto">
            <a:xfrm>
              <a:off x="947738" y="269240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4" name="Oval 54"/>
            <p:cNvSpPr>
              <a:spLocks noChangeAspect="1" noChangeArrowheads="1"/>
            </p:cNvSpPr>
            <p:nvPr/>
          </p:nvSpPr>
          <p:spPr bwMode="auto">
            <a:xfrm>
              <a:off x="2470150" y="23891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5" name="Oval 74"/>
            <p:cNvSpPr>
              <a:spLocks noChangeAspect="1" noChangeArrowheads="1"/>
            </p:cNvSpPr>
            <p:nvPr/>
          </p:nvSpPr>
          <p:spPr bwMode="auto">
            <a:xfrm>
              <a:off x="4268788" y="2770188"/>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36" name="Text Box 79"/>
            <p:cNvSpPr txBox="1">
              <a:spLocks noChangeArrowheads="1"/>
            </p:cNvSpPr>
            <p:nvPr/>
          </p:nvSpPr>
          <p:spPr bwMode="auto">
            <a:xfrm>
              <a:off x="2397961" y="4924425"/>
              <a:ext cx="2320840" cy="400110"/>
            </a:xfrm>
            <a:prstGeom prst="rect">
              <a:avLst/>
            </a:prstGeom>
            <a:noFill/>
            <a:ln w="28575">
              <a:noFill/>
              <a:miter lim="800000"/>
              <a:headEnd/>
              <a:tailEnd type="none" w="med" len="lg"/>
            </a:ln>
          </p:spPr>
          <p:txBody>
            <a:bodyPr wrap="none">
              <a:spAutoFit/>
            </a:bodyPr>
            <a:lstStyle/>
            <a:p>
              <a:pPr algn="ctr">
                <a:defRPr/>
              </a:pPr>
              <a:r>
                <a:rPr lang="en-US" sz="2000" b="1" i="1" dirty="0">
                  <a:solidFill>
                    <a:schemeClr val="tx2">
                      <a:lumMod val="60000"/>
                      <a:lumOff val="40000"/>
                    </a:schemeClr>
                  </a:solidFill>
                  <a:latin typeface="Arial Narrow" pitchFamily="34" charset="0"/>
                  <a:cs typeface="Arial" charset="0"/>
                </a:rPr>
                <a:t>high leverage points</a:t>
              </a:r>
            </a:p>
          </p:txBody>
        </p:sp>
        <p:sp>
          <p:nvSpPr>
            <p:cNvPr id="37" name="Text Box 80"/>
            <p:cNvSpPr txBox="1">
              <a:spLocks noChangeArrowheads="1"/>
            </p:cNvSpPr>
            <p:nvPr/>
          </p:nvSpPr>
          <p:spPr bwMode="auto">
            <a:xfrm>
              <a:off x="546566" y="4932363"/>
              <a:ext cx="1580218" cy="707886"/>
            </a:xfrm>
            <a:prstGeom prst="rect">
              <a:avLst/>
            </a:prstGeom>
            <a:noFill/>
            <a:ln w="28575">
              <a:noFill/>
              <a:miter lim="800000"/>
              <a:headEnd/>
              <a:tailEnd type="none" w="med" len="lg"/>
            </a:ln>
          </p:spPr>
          <p:txBody>
            <a:bodyPr wrap="none">
              <a:spAutoFit/>
            </a:bodyPr>
            <a:lstStyle/>
            <a:p>
              <a:pPr algn="ctr">
                <a:defRPr/>
              </a:pPr>
              <a:r>
                <a:rPr lang="en-US" sz="2000" b="1" i="1" dirty="0">
                  <a:solidFill>
                    <a:schemeClr val="tx2">
                      <a:lumMod val="60000"/>
                      <a:lumOff val="40000"/>
                    </a:schemeClr>
                  </a:solidFill>
                  <a:latin typeface="Arial Narrow" pitchFamily="34" charset="0"/>
                  <a:cs typeface="Arial" charset="0"/>
                </a:rPr>
                <a:t>skewed input</a:t>
              </a:r>
            </a:p>
            <a:p>
              <a:pPr algn="ctr">
                <a:defRPr/>
              </a:pPr>
              <a:r>
                <a:rPr lang="en-US" sz="2000" b="1" i="1" dirty="0">
                  <a:solidFill>
                    <a:schemeClr val="tx2">
                      <a:lumMod val="60000"/>
                      <a:lumOff val="40000"/>
                    </a:schemeClr>
                  </a:solidFill>
                  <a:latin typeface="Arial Narrow" pitchFamily="34" charset="0"/>
                  <a:cs typeface="Arial" charset="0"/>
                </a:rPr>
                <a:t>distribution</a:t>
              </a:r>
            </a:p>
          </p:txBody>
        </p:sp>
        <p:sp>
          <p:nvSpPr>
            <p:cNvPr id="38" name="Text Box 81"/>
            <p:cNvSpPr txBox="1">
              <a:spLocks noChangeArrowheads="1"/>
            </p:cNvSpPr>
            <p:nvPr/>
          </p:nvSpPr>
          <p:spPr bwMode="auto">
            <a:xfrm>
              <a:off x="1939925" y="2492375"/>
              <a:ext cx="2299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b="1" i="1">
                  <a:solidFill>
                    <a:schemeClr val="tx2"/>
                  </a:solidFill>
                  <a:latin typeface="Arial Narrow" pitchFamily="34" charset="0"/>
                </a:rPr>
                <a:t>standard regression</a:t>
              </a:r>
            </a:p>
          </p:txBody>
        </p:sp>
        <p:sp>
          <p:nvSpPr>
            <p:cNvPr id="39" name="Text Box 82"/>
            <p:cNvSpPr txBox="1">
              <a:spLocks noChangeArrowheads="1"/>
            </p:cNvSpPr>
            <p:nvPr/>
          </p:nvSpPr>
          <p:spPr bwMode="auto">
            <a:xfrm>
              <a:off x="2995613" y="1697038"/>
              <a:ext cx="1872789" cy="400110"/>
            </a:xfrm>
            <a:prstGeom prst="rect">
              <a:avLst/>
            </a:prstGeom>
            <a:noFill/>
            <a:ln w="28575">
              <a:noFill/>
              <a:miter lim="800000"/>
              <a:headEnd/>
              <a:tailEnd type="none" w="med" len="lg"/>
            </a:ln>
          </p:spPr>
          <p:txBody>
            <a:bodyPr wrap="none">
              <a:spAutoFit/>
            </a:bodyPr>
            <a:lstStyle/>
            <a:p>
              <a:pPr>
                <a:defRPr/>
              </a:pPr>
              <a:r>
                <a:rPr lang="en-US" sz="2000" b="1" i="1" dirty="0">
                  <a:solidFill>
                    <a:schemeClr val="accent1">
                      <a:lumMod val="50000"/>
                    </a:schemeClr>
                  </a:solidFill>
                  <a:latin typeface="Arial Narrow" pitchFamily="34" charset="0"/>
                  <a:cs typeface="Arial" charset="0"/>
                </a:rPr>
                <a:t>true association</a:t>
              </a:r>
            </a:p>
          </p:txBody>
        </p:sp>
        <p:sp>
          <p:nvSpPr>
            <p:cNvPr id="40" name="Freeform 86"/>
            <p:cNvSpPr>
              <a:spLocks/>
            </p:cNvSpPr>
            <p:nvPr/>
          </p:nvSpPr>
          <p:spPr bwMode="auto">
            <a:xfrm flipV="1">
              <a:off x="795338" y="4033838"/>
              <a:ext cx="3962400" cy="865187"/>
            </a:xfrm>
            <a:custGeom>
              <a:avLst/>
              <a:gdLst>
                <a:gd name="T0" fmla="*/ 0 w 2496"/>
                <a:gd name="T1" fmla="*/ 0 h 545"/>
                <a:gd name="T2" fmla="*/ 2147483647 w 2496"/>
                <a:gd name="T3" fmla="*/ 2147483647 h 545"/>
                <a:gd name="T4" fmla="*/ 2147483647 w 2496"/>
                <a:gd name="T5" fmla="*/ 2147483647 h 545"/>
                <a:gd name="T6" fmla="*/ 2147483647 w 2496"/>
                <a:gd name="T7" fmla="*/ 2147483647 h 545"/>
                <a:gd name="T8" fmla="*/ 2147483647 w 2496"/>
                <a:gd name="T9" fmla="*/ 0 h 545"/>
                <a:gd name="T10" fmla="*/ 0 60000 65536"/>
                <a:gd name="T11" fmla="*/ 0 60000 65536"/>
                <a:gd name="T12" fmla="*/ 0 60000 65536"/>
                <a:gd name="T13" fmla="*/ 0 60000 65536"/>
                <a:gd name="T14" fmla="*/ 0 60000 65536"/>
                <a:gd name="T15" fmla="*/ 0 w 2496"/>
                <a:gd name="T16" fmla="*/ 0 h 545"/>
                <a:gd name="T17" fmla="*/ 2496 w 2496"/>
                <a:gd name="T18" fmla="*/ 545 h 545"/>
              </a:gdLst>
              <a:ahLst/>
              <a:cxnLst>
                <a:cxn ang="T10">
                  <a:pos x="T0" y="T1"/>
                </a:cxn>
                <a:cxn ang="T11">
                  <a:pos x="T2" y="T3"/>
                </a:cxn>
                <a:cxn ang="T12">
                  <a:pos x="T4" y="T5"/>
                </a:cxn>
                <a:cxn ang="T13">
                  <a:pos x="T6" y="T7"/>
                </a:cxn>
                <a:cxn ang="T14">
                  <a:pos x="T8" y="T9"/>
                </a:cxn>
              </a:cxnLst>
              <a:rect l="T15" t="T16" r="T17" b="T18"/>
              <a:pathLst>
                <a:path w="2496" h="545">
                  <a:moveTo>
                    <a:pt x="0" y="0"/>
                  </a:moveTo>
                  <a:cubicBezTo>
                    <a:pt x="33" y="88"/>
                    <a:pt x="108" y="513"/>
                    <a:pt x="196" y="529"/>
                  </a:cubicBezTo>
                  <a:cubicBezTo>
                    <a:pt x="284" y="545"/>
                    <a:pt x="342" y="181"/>
                    <a:pt x="529" y="96"/>
                  </a:cubicBezTo>
                  <a:cubicBezTo>
                    <a:pt x="716" y="11"/>
                    <a:pt x="991" y="34"/>
                    <a:pt x="1319" y="18"/>
                  </a:cubicBezTo>
                  <a:cubicBezTo>
                    <a:pt x="1647" y="2"/>
                    <a:pt x="2251" y="4"/>
                    <a:pt x="2496" y="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Line 109"/>
            <p:cNvSpPr>
              <a:spLocks noChangeShapeType="1"/>
            </p:cNvSpPr>
            <p:nvPr/>
          </p:nvSpPr>
          <p:spPr bwMode="auto">
            <a:xfrm flipH="1">
              <a:off x="831850" y="4525963"/>
              <a:ext cx="3930650" cy="38100"/>
            </a:xfrm>
            <a:prstGeom prst="line">
              <a:avLst/>
            </a:prstGeom>
            <a:noFill/>
            <a:ln w="38100">
              <a:solidFill>
                <a:schemeClr val="accent1">
                  <a:lumMod val="50000"/>
                </a:schemeClr>
              </a:solidFill>
              <a:round/>
              <a:headEnd/>
              <a:tailEnd type="none" w="med" len="lg"/>
            </a:ln>
          </p:spPr>
          <p:txBody>
            <a:bodyPr/>
            <a:lstStyle/>
            <a:p>
              <a:pPr>
                <a:defRPr/>
              </a:pPr>
              <a:endParaRPr lang="en-US" dirty="0">
                <a:latin typeface="Arial"/>
                <a:cs typeface="Arial" charset="0"/>
              </a:endParaRPr>
            </a:p>
          </p:txBody>
        </p:sp>
        <p:sp>
          <p:nvSpPr>
            <p:cNvPr id="42" name="Line 106"/>
            <p:cNvSpPr>
              <a:spLocks noChangeShapeType="1"/>
            </p:cNvSpPr>
            <p:nvPr/>
          </p:nvSpPr>
          <p:spPr bwMode="auto">
            <a:xfrm flipV="1">
              <a:off x="793750" y="3846513"/>
              <a:ext cx="3959225" cy="869950"/>
            </a:xfrm>
            <a:prstGeom prst="line">
              <a:avLst/>
            </a:prstGeom>
            <a:noFill/>
            <a:ln w="57150">
              <a:solidFill>
                <a:schemeClr val="tx2"/>
              </a:solidFill>
              <a:round/>
              <a:headEnd/>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43" name="Oval 88"/>
            <p:cNvSpPr>
              <a:spLocks noChangeAspect="1" noChangeArrowheads="1"/>
            </p:cNvSpPr>
            <p:nvPr/>
          </p:nvSpPr>
          <p:spPr bwMode="auto">
            <a:xfrm>
              <a:off x="2090738" y="4602163"/>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4" name="Oval 89"/>
            <p:cNvSpPr>
              <a:spLocks noChangeAspect="1" noChangeArrowheads="1"/>
            </p:cNvSpPr>
            <p:nvPr/>
          </p:nvSpPr>
          <p:spPr bwMode="auto">
            <a:xfrm>
              <a:off x="1023938" y="44100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5" name="Oval 90"/>
            <p:cNvSpPr>
              <a:spLocks noChangeAspect="1" noChangeArrowheads="1"/>
            </p:cNvSpPr>
            <p:nvPr/>
          </p:nvSpPr>
          <p:spPr bwMode="auto">
            <a:xfrm>
              <a:off x="909638" y="46005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6" name="Oval 91"/>
            <p:cNvSpPr>
              <a:spLocks noChangeAspect="1" noChangeArrowheads="1"/>
            </p:cNvSpPr>
            <p:nvPr/>
          </p:nvSpPr>
          <p:spPr bwMode="auto">
            <a:xfrm>
              <a:off x="833438" y="47148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7" name="Oval 92"/>
            <p:cNvSpPr>
              <a:spLocks noChangeAspect="1" noChangeArrowheads="1"/>
            </p:cNvSpPr>
            <p:nvPr/>
          </p:nvSpPr>
          <p:spPr bwMode="auto">
            <a:xfrm>
              <a:off x="1100138" y="45624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8" name="Oval 93"/>
            <p:cNvSpPr>
              <a:spLocks noChangeAspect="1" noChangeArrowheads="1"/>
            </p:cNvSpPr>
            <p:nvPr/>
          </p:nvSpPr>
          <p:spPr bwMode="auto">
            <a:xfrm>
              <a:off x="985838" y="46386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49" name="Oval 94"/>
            <p:cNvSpPr>
              <a:spLocks noChangeAspect="1" noChangeArrowheads="1"/>
            </p:cNvSpPr>
            <p:nvPr/>
          </p:nvSpPr>
          <p:spPr bwMode="auto">
            <a:xfrm>
              <a:off x="1139825" y="456565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0" name="Oval 95"/>
            <p:cNvSpPr>
              <a:spLocks noChangeAspect="1" noChangeArrowheads="1"/>
            </p:cNvSpPr>
            <p:nvPr/>
          </p:nvSpPr>
          <p:spPr bwMode="auto">
            <a:xfrm>
              <a:off x="1368425" y="448945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1" name="Oval 96"/>
            <p:cNvSpPr>
              <a:spLocks noChangeAspect="1" noChangeArrowheads="1"/>
            </p:cNvSpPr>
            <p:nvPr/>
          </p:nvSpPr>
          <p:spPr bwMode="auto">
            <a:xfrm>
              <a:off x="909638" y="46386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2" name="Oval 97"/>
            <p:cNvSpPr>
              <a:spLocks noChangeAspect="1" noChangeArrowheads="1"/>
            </p:cNvSpPr>
            <p:nvPr/>
          </p:nvSpPr>
          <p:spPr bwMode="auto">
            <a:xfrm>
              <a:off x="1292225" y="4641850"/>
              <a:ext cx="76200" cy="746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3" name="Oval 98"/>
            <p:cNvSpPr>
              <a:spLocks noChangeAspect="1" noChangeArrowheads="1"/>
            </p:cNvSpPr>
            <p:nvPr/>
          </p:nvSpPr>
          <p:spPr bwMode="auto">
            <a:xfrm>
              <a:off x="1520825" y="4603750"/>
              <a:ext cx="76200" cy="746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4" name="Oval 99"/>
            <p:cNvSpPr>
              <a:spLocks noChangeAspect="1" noChangeArrowheads="1"/>
            </p:cNvSpPr>
            <p:nvPr/>
          </p:nvSpPr>
          <p:spPr bwMode="auto">
            <a:xfrm>
              <a:off x="1023938" y="45624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5" name="Oval 100"/>
            <p:cNvSpPr>
              <a:spLocks noChangeAspect="1" noChangeArrowheads="1"/>
            </p:cNvSpPr>
            <p:nvPr/>
          </p:nvSpPr>
          <p:spPr bwMode="auto">
            <a:xfrm>
              <a:off x="1558925" y="4337050"/>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6" name="Oval 101"/>
            <p:cNvSpPr>
              <a:spLocks noChangeAspect="1" noChangeArrowheads="1"/>
            </p:cNvSpPr>
            <p:nvPr/>
          </p:nvSpPr>
          <p:spPr bwMode="auto">
            <a:xfrm>
              <a:off x="1898650" y="43719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7" name="Oval 102"/>
            <p:cNvSpPr>
              <a:spLocks noChangeAspect="1" noChangeArrowheads="1"/>
            </p:cNvSpPr>
            <p:nvPr/>
          </p:nvSpPr>
          <p:spPr bwMode="auto">
            <a:xfrm>
              <a:off x="1785938" y="4602163"/>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8" name="Oval 103"/>
            <p:cNvSpPr>
              <a:spLocks noChangeAspect="1" noChangeArrowheads="1"/>
            </p:cNvSpPr>
            <p:nvPr/>
          </p:nvSpPr>
          <p:spPr bwMode="auto">
            <a:xfrm>
              <a:off x="947738" y="44862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59" name="Oval 104"/>
            <p:cNvSpPr>
              <a:spLocks noChangeAspect="1" noChangeArrowheads="1"/>
            </p:cNvSpPr>
            <p:nvPr/>
          </p:nvSpPr>
          <p:spPr bwMode="auto">
            <a:xfrm>
              <a:off x="2470150" y="4602163"/>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60" name="Oval 105"/>
            <p:cNvSpPr>
              <a:spLocks noChangeAspect="1" noChangeArrowheads="1"/>
            </p:cNvSpPr>
            <p:nvPr/>
          </p:nvSpPr>
          <p:spPr bwMode="auto">
            <a:xfrm>
              <a:off x="4268788" y="3571875"/>
              <a:ext cx="76200" cy="7620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en-US"/>
            </a:p>
          </p:txBody>
        </p:sp>
        <p:sp>
          <p:nvSpPr>
            <p:cNvPr id="61" name="Text Box 107"/>
            <p:cNvSpPr txBox="1">
              <a:spLocks noChangeArrowheads="1"/>
            </p:cNvSpPr>
            <p:nvPr/>
          </p:nvSpPr>
          <p:spPr bwMode="auto">
            <a:xfrm>
              <a:off x="1757363" y="3713163"/>
              <a:ext cx="2299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b="1" i="1">
                  <a:solidFill>
                    <a:schemeClr val="tx2"/>
                  </a:solidFill>
                  <a:latin typeface="Arial Narrow" pitchFamily="34" charset="0"/>
                </a:rPr>
                <a:t>standard regression</a:t>
              </a:r>
            </a:p>
          </p:txBody>
        </p:sp>
        <p:sp>
          <p:nvSpPr>
            <p:cNvPr id="62" name="Text Box 108"/>
            <p:cNvSpPr txBox="1">
              <a:spLocks noChangeArrowheads="1"/>
            </p:cNvSpPr>
            <p:nvPr/>
          </p:nvSpPr>
          <p:spPr bwMode="auto">
            <a:xfrm>
              <a:off x="2984500" y="4476750"/>
              <a:ext cx="1872789" cy="400110"/>
            </a:xfrm>
            <a:prstGeom prst="rect">
              <a:avLst/>
            </a:prstGeom>
            <a:noFill/>
            <a:ln w="28575">
              <a:noFill/>
              <a:miter lim="800000"/>
              <a:headEnd/>
              <a:tailEnd type="none" w="med" len="lg"/>
            </a:ln>
          </p:spPr>
          <p:txBody>
            <a:bodyPr wrap="none">
              <a:spAutoFit/>
            </a:bodyPr>
            <a:lstStyle/>
            <a:p>
              <a:pPr>
                <a:defRPr/>
              </a:pPr>
              <a:r>
                <a:rPr lang="en-US" sz="2000" b="1" i="1" dirty="0">
                  <a:solidFill>
                    <a:schemeClr val="accent1">
                      <a:lumMod val="50000"/>
                    </a:schemeClr>
                  </a:solidFill>
                  <a:latin typeface="Arial Narrow" pitchFamily="34" charset="0"/>
                  <a:cs typeface="Arial" charset="0"/>
                </a:rPr>
                <a:t>true association</a:t>
              </a:r>
            </a:p>
          </p:txBody>
        </p:sp>
      </p:grpSp>
    </p:spTree>
    <p:extLst>
      <p:ext uri="{BB962C8B-B14F-4D97-AF65-F5344CB8AC3E}">
        <p14:creationId xmlns:p14="http://schemas.microsoft.com/office/powerpoint/2010/main" val="290245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Variables and Dummy Coding</a:t>
            </a:r>
          </a:p>
        </p:txBody>
      </p:sp>
      <p:sp>
        <p:nvSpPr>
          <p:cNvPr id="3" name="Content Placeholder 2"/>
          <p:cNvSpPr>
            <a:spLocks noGrp="1"/>
          </p:cNvSpPr>
          <p:nvPr>
            <p:ph idx="1"/>
          </p:nvPr>
        </p:nvSpPr>
        <p:spPr>
          <a:xfrm>
            <a:off x="962678" y="1488458"/>
            <a:ext cx="10391122" cy="4592262"/>
          </a:xfrm>
        </p:spPr>
        <p:txBody>
          <a:bodyPr>
            <a:normAutofit lnSpcReduction="10000"/>
          </a:bodyPr>
          <a:lstStyle/>
          <a:p>
            <a:r>
              <a:rPr lang="en-US" sz="3200" dirty="0">
                <a:latin typeface="Calibri" panose="020F0502020204030204" pitchFamily="34" charset="0"/>
                <a:cs typeface="Calibri" panose="020F0502020204030204" pitchFamily="34" charset="0"/>
              </a:rPr>
              <a:t> Categorical variables</a:t>
            </a:r>
          </a:p>
          <a:p>
            <a:pPr lvl="1">
              <a:lnSpc>
                <a:spcPct val="100000"/>
              </a:lnSpc>
            </a:pPr>
            <a:r>
              <a:rPr lang="en-US" sz="2800" dirty="0">
                <a:latin typeface="Calibri" panose="020F0502020204030204" pitchFamily="34" charset="0"/>
                <a:cs typeface="Calibri" panose="020F0502020204030204" pitchFamily="34" charset="0"/>
              </a:rPr>
              <a:t>Variables that can take on one of a limited, number of possible values</a:t>
            </a:r>
          </a:p>
          <a:p>
            <a:pPr lvl="1"/>
            <a:r>
              <a:rPr lang="en-US" sz="2800" dirty="0">
                <a:latin typeface="Calibri" panose="020F0502020204030204" pitchFamily="34" charset="0"/>
                <a:cs typeface="Calibri" panose="020F0502020204030204" pitchFamily="34" charset="0"/>
              </a:rPr>
              <a:t>Examples:</a:t>
            </a:r>
          </a:p>
          <a:p>
            <a:pPr lvl="2"/>
            <a:r>
              <a:rPr lang="en-US" sz="2400" dirty="0">
                <a:latin typeface="Calibri" panose="020F0502020204030204" pitchFamily="34" charset="0"/>
                <a:cs typeface="Calibri" panose="020F0502020204030204" pitchFamily="34" charset="0"/>
              </a:rPr>
              <a:t>Student: Yes/No (binary/dichotomous)</a:t>
            </a:r>
          </a:p>
          <a:p>
            <a:pPr lvl="2"/>
            <a:r>
              <a:rPr lang="en-US" sz="2400" dirty="0">
                <a:latin typeface="Calibri" panose="020F0502020204030204" pitchFamily="34" charset="0"/>
                <a:cs typeface="Calibri" panose="020F0502020204030204" pitchFamily="34" charset="0"/>
              </a:rPr>
              <a:t>Size: Small, Medium, Large, &amp; Extra Large</a:t>
            </a:r>
          </a:p>
          <a:p>
            <a:r>
              <a:rPr lang="en-US" sz="3200" dirty="0">
                <a:latin typeface="Calibri" panose="020F0502020204030204" pitchFamily="34" charset="0"/>
                <a:cs typeface="Calibri" panose="020F0502020204030204" pitchFamily="34" charset="0"/>
              </a:rPr>
              <a:t> Dummy coding</a:t>
            </a:r>
          </a:p>
          <a:p>
            <a:pPr lvl="1">
              <a:lnSpc>
                <a:spcPct val="100000"/>
              </a:lnSpc>
            </a:pPr>
            <a:r>
              <a:rPr lang="en-US" sz="2800" dirty="0">
                <a:latin typeface="Calibri" panose="020F0502020204030204" pitchFamily="34" charset="0"/>
                <a:cs typeface="Calibri" panose="020F0502020204030204" pitchFamily="34" charset="0"/>
              </a:rPr>
              <a:t>Uses only ones and zeros to convey all of the necessary information on categories</a:t>
            </a:r>
          </a:p>
          <a:p>
            <a:pPr lvl="1">
              <a:lnSpc>
                <a:spcPct val="100000"/>
              </a:lnSpc>
            </a:pPr>
            <a:r>
              <a:rPr lang="en-US" sz="2800" dirty="0">
                <a:latin typeface="Calibri" panose="020F0502020204030204" pitchFamily="34" charset="0"/>
                <a:cs typeface="Calibri" panose="020F0502020204030204" pitchFamily="34" charset="0"/>
              </a:rPr>
              <a:t>k categories with k-1 coded variables</a:t>
            </a:r>
          </a:p>
          <a:p>
            <a:pPr lvl="3"/>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194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90" y="990600"/>
            <a:ext cx="6280051" cy="477818"/>
          </a:xfrm>
        </p:spPr>
        <p:txBody>
          <a:bodyPr>
            <a:normAutofit fontScale="90000"/>
          </a:bodyPr>
          <a:lstStyle/>
          <a:p>
            <a:r>
              <a:rPr lang="en-US" dirty="0"/>
              <a:t>Categorical Variables and Dummy Coding</a:t>
            </a:r>
          </a:p>
        </p:txBody>
      </p:sp>
      <p:sp>
        <p:nvSpPr>
          <p:cNvPr id="5" name="Footer Placeholder 4"/>
          <p:cNvSpPr>
            <a:spLocks noGrp="1"/>
          </p:cNvSpPr>
          <p:nvPr>
            <p:ph type="ftr" sz="quarter" idx="4294967295"/>
          </p:nvPr>
        </p:nvSpPr>
        <p:spPr>
          <a:xfrm>
            <a:off x="2438401" y="5809153"/>
            <a:ext cx="5540188"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tx2"/>
                </a:solidFill>
                <a:latin typeface="Rage Italic" pitchFamily="66"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UNC Charlotte, Fall 2020</a:t>
            </a:r>
          </a:p>
        </p:txBody>
      </p:sp>
      <p:grpSp>
        <p:nvGrpSpPr>
          <p:cNvPr id="53" name="Group 52"/>
          <p:cNvGrpSpPr/>
          <p:nvPr/>
        </p:nvGrpSpPr>
        <p:grpSpPr>
          <a:xfrm>
            <a:off x="2531977" y="2014917"/>
            <a:ext cx="7032511" cy="4198368"/>
            <a:chOff x="759885" y="1219200"/>
            <a:chExt cx="7633487" cy="4588985"/>
          </a:xfrm>
        </p:grpSpPr>
        <p:grpSp>
          <p:nvGrpSpPr>
            <p:cNvPr id="7" name="Group 22"/>
            <p:cNvGrpSpPr>
              <a:grpSpLocks/>
            </p:cNvGrpSpPr>
            <p:nvPr/>
          </p:nvGrpSpPr>
          <p:grpSpPr bwMode="auto">
            <a:xfrm>
              <a:off x="759885" y="1219200"/>
              <a:ext cx="7633487" cy="4588985"/>
              <a:chOff x="6132094" y="2582805"/>
              <a:chExt cx="2640330" cy="1086452"/>
            </a:xfrm>
            <a:effectLst>
              <a:outerShdw blurRad="127000" dist="76200" dir="2700000" algn="tl" rotWithShape="0">
                <a:prstClr val="black">
                  <a:alpha val="40000"/>
                </a:prstClr>
              </a:outerShdw>
            </a:effectLst>
          </p:grpSpPr>
          <p:sp>
            <p:nvSpPr>
              <p:cNvPr id="8" name="Rectangle 3"/>
              <p:cNvSpPr>
                <a:spLocks noChangeAspect="1" noChangeArrowheads="1"/>
              </p:cNvSpPr>
              <p:nvPr/>
            </p:nvSpPr>
            <p:spPr bwMode="auto">
              <a:xfrm>
                <a:off x="6132094" y="2582805"/>
                <a:ext cx="2640330" cy="1086452"/>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9" name="Rectangle 3"/>
              <p:cNvSpPr>
                <a:spLocks noChangeArrowheads="1"/>
              </p:cNvSpPr>
              <p:nvPr/>
            </p:nvSpPr>
            <p:spPr bwMode="auto">
              <a:xfrm>
                <a:off x="6138332" y="2587516"/>
                <a:ext cx="2626949" cy="1078876"/>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latin typeface="+mj-lt"/>
                </a:endParaRPr>
              </a:p>
            </p:txBody>
          </p:sp>
          <p:sp>
            <p:nvSpPr>
              <p:cNvPr id="10" name="Rectangle 3"/>
              <p:cNvSpPr>
                <a:spLocks noChangeArrowheads="1"/>
              </p:cNvSpPr>
              <p:nvPr/>
            </p:nvSpPr>
            <p:spPr bwMode="auto">
              <a:xfrm>
                <a:off x="6143053" y="2590058"/>
                <a:ext cx="2611227" cy="1072569"/>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b="1" dirty="0">
                  <a:solidFill>
                    <a:schemeClr val="tx2"/>
                  </a:solidFill>
                  <a:latin typeface="+mj-lt"/>
                </a:endParaRPr>
              </a:p>
              <a:p>
                <a:pPr algn="ctr">
                  <a:defRPr/>
                </a:pPr>
                <a:endParaRPr lang="en-US" b="1" dirty="0">
                  <a:solidFill>
                    <a:schemeClr val="tx2"/>
                  </a:solidFill>
                  <a:latin typeface="+mj-lt"/>
                </a:endParaRPr>
              </a:p>
            </p:txBody>
          </p:sp>
        </p:grpSp>
        <p:grpSp>
          <p:nvGrpSpPr>
            <p:cNvPr id="11" name="Group 72"/>
            <p:cNvGrpSpPr>
              <a:grpSpLocks/>
            </p:cNvGrpSpPr>
            <p:nvPr/>
          </p:nvGrpSpPr>
          <p:grpSpPr bwMode="auto">
            <a:xfrm>
              <a:off x="7627938" y="1320800"/>
              <a:ext cx="504946" cy="4205757"/>
              <a:chOff x="7627279" y="1600199"/>
              <a:chExt cx="504946" cy="4205271"/>
            </a:xfrm>
          </p:grpSpPr>
          <p:sp>
            <p:nvSpPr>
              <p:cNvPr id="12" name="Text Box 17"/>
              <p:cNvSpPr txBox="1">
                <a:spLocks noChangeArrowheads="1"/>
              </p:cNvSpPr>
              <p:nvPr/>
            </p:nvSpPr>
            <p:spPr bwMode="auto">
              <a:xfrm>
                <a:off x="7627279" y="1600199"/>
                <a:ext cx="504946" cy="504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b="1" i="1">
                    <a:solidFill>
                      <a:srgbClr val="003399"/>
                    </a:solidFill>
                  </a:rPr>
                  <a:t>D</a:t>
                </a:r>
                <a:r>
                  <a:rPr lang="en-US" altLang="en-US" b="1" i="1" baseline="-25000">
                    <a:solidFill>
                      <a:srgbClr val="003399"/>
                    </a:solidFill>
                  </a:rPr>
                  <a:t>I</a:t>
                </a:r>
                <a:endParaRPr lang="en-US" altLang="en-US" b="1" i="1">
                  <a:solidFill>
                    <a:srgbClr val="003399"/>
                  </a:solidFill>
                </a:endParaRPr>
              </a:p>
            </p:txBody>
          </p:sp>
          <p:sp>
            <p:nvSpPr>
              <p:cNvPr id="13" name="Text Box 17"/>
              <p:cNvSpPr txBox="1">
                <a:spLocks noChangeArrowheads="1"/>
              </p:cNvSpPr>
              <p:nvPr/>
            </p:nvSpPr>
            <p:spPr bwMode="auto">
              <a:xfrm>
                <a:off x="7684429" y="2136711"/>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4" name="Text Box 17"/>
              <p:cNvSpPr txBox="1">
                <a:spLocks noChangeArrowheads="1"/>
              </p:cNvSpPr>
              <p:nvPr/>
            </p:nvSpPr>
            <p:spPr bwMode="auto">
              <a:xfrm>
                <a:off x="7684429" y="2544654"/>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5" name="Text Box 17"/>
              <p:cNvSpPr txBox="1">
                <a:spLocks noChangeArrowheads="1"/>
              </p:cNvSpPr>
              <p:nvPr/>
            </p:nvSpPr>
            <p:spPr bwMode="auto">
              <a:xfrm>
                <a:off x="7684429" y="2952593"/>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6" name="Text Box 17"/>
              <p:cNvSpPr txBox="1">
                <a:spLocks noChangeArrowheads="1"/>
              </p:cNvSpPr>
              <p:nvPr/>
            </p:nvSpPr>
            <p:spPr bwMode="auto">
              <a:xfrm>
                <a:off x="7684429" y="3358946"/>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7" name="Text Box 17"/>
              <p:cNvSpPr txBox="1">
                <a:spLocks noChangeArrowheads="1"/>
              </p:cNvSpPr>
              <p:nvPr/>
            </p:nvSpPr>
            <p:spPr bwMode="auto">
              <a:xfrm>
                <a:off x="7684429" y="3766886"/>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8" name="Text Box 17"/>
              <p:cNvSpPr txBox="1">
                <a:spLocks noChangeArrowheads="1"/>
              </p:cNvSpPr>
              <p:nvPr/>
            </p:nvSpPr>
            <p:spPr bwMode="auto">
              <a:xfrm>
                <a:off x="7684429" y="4174826"/>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19" name="Text Box 17"/>
              <p:cNvSpPr txBox="1">
                <a:spLocks noChangeArrowheads="1"/>
              </p:cNvSpPr>
              <p:nvPr/>
            </p:nvSpPr>
            <p:spPr bwMode="auto">
              <a:xfrm>
                <a:off x="7684429" y="4582767"/>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20" name="Text Box 17"/>
              <p:cNvSpPr txBox="1">
                <a:spLocks noChangeArrowheads="1"/>
              </p:cNvSpPr>
              <p:nvPr/>
            </p:nvSpPr>
            <p:spPr bwMode="auto">
              <a:xfrm>
                <a:off x="7684429" y="4990707"/>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0</a:t>
                </a:r>
              </a:p>
            </p:txBody>
          </p:sp>
          <p:sp>
            <p:nvSpPr>
              <p:cNvPr id="21" name="Text Box 17"/>
              <p:cNvSpPr txBox="1">
                <a:spLocks noChangeArrowheads="1"/>
              </p:cNvSpPr>
              <p:nvPr/>
            </p:nvSpPr>
            <p:spPr bwMode="auto">
              <a:xfrm>
                <a:off x="7684429" y="5401822"/>
                <a:ext cx="336166" cy="403648"/>
              </a:xfrm>
              <a:prstGeom prst="rect">
                <a:avLst/>
              </a:prstGeom>
              <a:noFill/>
              <a:ln w="9525">
                <a:noFill/>
                <a:miter lim="800000"/>
                <a:headEnd/>
                <a:tailEnd/>
              </a:ln>
            </p:spPr>
            <p:txBody>
              <a:bodyPr wrap="none">
                <a:spAutoFit/>
              </a:bodyPr>
              <a:lstStyle/>
              <a:p>
                <a:pPr>
                  <a:defRPr/>
                </a:pPr>
                <a:r>
                  <a:rPr lang="en-US" b="1" dirty="0">
                    <a:solidFill>
                      <a:schemeClr val="tx2"/>
                    </a:solidFill>
                    <a:latin typeface="+mj-lt"/>
                    <a:cs typeface="Arial" charset="0"/>
                  </a:rPr>
                  <a:t>1</a:t>
                </a:r>
              </a:p>
            </p:txBody>
          </p:sp>
        </p:grpSp>
        <p:sp>
          <p:nvSpPr>
            <p:cNvPr id="22" name="Text Box 17"/>
            <p:cNvSpPr txBox="1">
              <a:spLocks noChangeArrowheads="1"/>
            </p:cNvSpPr>
            <p:nvPr/>
          </p:nvSpPr>
          <p:spPr bwMode="auto">
            <a:xfrm>
              <a:off x="7624763" y="1319213"/>
              <a:ext cx="504946" cy="504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b="1" i="1" dirty="0">
                  <a:solidFill>
                    <a:srgbClr val="FFE98F"/>
                  </a:solidFill>
                </a:rPr>
                <a:t>D</a:t>
              </a:r>
              <a:r>
                <a:rPr lang="en-US" altLang="en-US" b="1" i="1" baseline="-25000" dirty="0">
                  <a:solidFill>
                    <a:srgbClr val="FFE98F"/>
                  </a:solidFill>
                </a:rPr>
                <a:t>I</a:t>
              </a:r>
              <a:endParaRPr lang="en-US" altLang="en-US" b="1" i="1" dirty="0">
                <a:solidFill>
                  <a:srgbClr val="FFE98F"/>
                </a:solidFill>
              </a:endParaRPr>
            </a:p>
          </p:txBody>
        </p:sp>
        <p:sp>
          <p:nvSpPr>
            <p:cNvPr id="23" name="Text Box 17"/>
            <p:cNvSpPr txBox="1">
              <a:spLocks noChangeArrowheads="1"/>
            </p:cNvSpPr>
            <p:nvPr/>
          </p:nvSpPr>
          <p:spPr bwMode="auto">
            <a:xfrm>
              <a:off x="7681913" y="1855788"/>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4" name="Text Box 17"/>
            <p:cNvSpPr txBox="1">
              <a:spLocks noChangeArrowheads="1"/>
            </p:cNvSpPr>
            <p:nvPr/>
          </p:nvSpPr>
          <p:spPr bwMode="auto">
            <a:xfrm>
              <a:off x="7681913" y="2262188"/>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5" name="Text Box 17"/>
            <p:cNvSpPr txBox="1">
              <a:spLocks noChangeArrowheads="1"/>
            </p:cNvSpPr>
            <p:nvPr/>
          </p:nvSpPr>
          <p:spPr bwMode="auto">
            <a:xfrm>
              <a:off x="7681913" y="2670175"/>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6" name="Text Box 17"/>
            <p:cNvSpPr txBox="1">
              <a:spLocks noChangeArrowheads="1"/>
            </p:cNvSpPr>
            <p:nvPr/>
          </p:nvSpPr>
          <p:spPr bwMode="auto">
            <a:xfrm>
              <a:off x="7681913" y="3087688"/>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7" name="Text Box 17"/>
            <p:cNvSpPr txBox="1">
              <a:spLocks noChangeArrowheads="1"/>
            </p:cNvSpPr>
            <p:nvPr/>
          </p:nvSpPr>
          <p:spPr bwMode="auto">
            <a:xfrm>
              <a:off x="7681913" y="3486150"/>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8" name="Text Box 17"/>
            <p:cNvSpPr txBox="1">
              <a:spLocks noChangeArrowheads="1"/>
            </p:cNvSpPr>
            <p:nvPr/>
          </p:nvSpPr>
          <p:spPr bwMode="auto">
            <a:xfrm>
              <a:off x="7681913" y="3894138"/>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29" name="Text Box 17"/>
            <p:cNvSpPr txBox="1">
              <a:spLocks noChangeArrowheads="1"/>
            </p:cNvSpPr>
            <p:nvPr/>
          </p:nvSpPr>
          <p:spPr bwMode="auto">
            <a:xfrm>
              <a:off x="7681913" y="4302125"/>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30" name="Text Box 17"/>
            <p:cNvSpPr txBox="1">
              <a:spLocks noChangeArrowheads="1"/>
            </p:cNvSpPr>
            <p:nvPr/>
          </p:nvSpPr>
          <p:spPr bwMode="auto">
            <a:xfrm>
              <a:off x="7681913" y="4708525"/>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0</a:t>
              </a:r>
            </a:p>
          </p:txBody>
        </p:sp>
        <p:sp>
          <p:nvSpPr>
            <p:cNvPr id="31" name="Text Box 17"/>
            <p:cNvSpPr txBox="1">
              <a:spLocks noChangeArrowheads="1"/>
            </p:cNvSpPr>
            <p:nvPr/>
          </p:nvSpPr>
          <p:spPr bwMode="auto">
            <a:xfrm>
              <a:off x="7683500" y="5122863"/>
              <a:ext cx="336166" cy="403695"/>
            </a:xfrm>
            <a:prstGeom prst="rect">
              <a:avLst/>
            </a:prstGeom>
            <a:noFill/>
            <a:ln w="9525">
              <a:noFill/>
              <a:miter lim="800000"/>
              <a:headEnd/>
              <a:tailEnd/>
            </a:ln>
          </p:spPr>
          <p:txBody>
            <a:bodyPr wrap="none">
              <a:spAutoFit/>
            </a:bodyPr>
            <a:lstStyle/>
            <a:p>
              <a:pPr>
                <a:defRPr/>
              </a:pPr>
              <a:r>
                <a:rPr lang="en-US" b="1" dirty="0">
                  <a:solidFill>
                    <a:schemeClr val="accent6">
                      <a:lumMod val="40000"/>
                      <a:lumOff val="60000"/>
                    </a:schemeClr>
                  </a:solidFill>
                  <a:latin typeface="+mj-lt"/>
                  <a:cs typeface="Arial" charset="0"/>
                </a:rPr>
                <a:t>1</a:t>
              </a:r>
            </a:p>
          </p:txBody>
        </p:sp>
        <p:sp>
          <p:nvSpPr>
            <p:cNvPr id="32" name="Line 7"/>
            <p:cNvSpPr>
              <a:spLocks noChangeShapeType="1"/>
            </p:cNvSpPr>
            <p:nvPr/>
          </p:nvSpPr>
          <p:spPr bwMode="auto">
            <a:xfrm>
              <a:off x="914400" y="1778000"/>
              <a:ext cx="7315200" cy="0"/>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Text Box 8"/>
            <p:cNvSpPr txBox="1">
              <a:spLocks noChangeArrowheads="1"/>
            </p:cNvSpPr>
            <p:nvPr/>
          </p:nvSpPr>
          <p:spPr bwMode="auto">
            <a:xfrm>
              <a:off x="819604" y="1320800"/>
              <a:ext cx="1054783" cy="504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en-US" b="1" i="1">
                  <a:solidFill>
                    <a:schemeClr val="tx2"/>
                  </a:solidFill>
                </a:rPr>
                <a:t>Level</a:t>
              </a:r>
            </a:p>
          </p:txBody>
        </p:sp>
        <p:sp>
          <p:nvSpPr>
            <p:cNvPr id="34" name="TextBox 33"/>
            <p:cNvSpPr txBox="1"/>
            <p:nvPr/>
          </p:nvSpPr>
          <p:spPr>
            <a:xfrm>
              <a:off x="1138238" y="1857375"/>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1	0	0	0	0	0	0	0</a:t>
              </a:r>
            </a:p>
          </p:txBody>
        </p:sp>
        <p:sp>
          <p:nvSpPr>
            <p:cNvPr id="35" name="TextBox 34"/>
            <p:cNvSpPr txBox="1"/>
            <p:nvPr/>
          </p:nvSpPr>
          <p:spPr>
            <a:xfrm>
              <a:off x="1149350" y="1320800"/>
              <a:ext cx="6496050" cy="403695"/>
            </a:xfrm>
            <a:prstGeom prst="rect">
              <a:avLst/>
            </a:prstGeom>
            <a:noFill/>
          </p:spPr>
          <p:txBody>
            <a:bodyPr>
              <a:spAutoFit/>
            </a:bodyPr>
            <a:lstStyle/>
            <a:p>
              <a:pPr>
                <a:tabLst>
                  <a:tab pos="1139825" algn="ctr"/>
                  <a:tab pos="1828800" algn="ctr"/>
                  <a:tab pos="2517775" algn="ctr"/>
                  <a:tab pos="3206750" algn="ctr"/>
                  <a:tab pos="3883025" algn="ctr"/>
                  <a:tab pos="4572000" algn="ctr"/>
                  <a:tab pos="5260975" algn="ctr"/>
                  <a:tab pos="5949950" algn="ctr"/>
                </a:tabLst>
                <a:defRPr/>
              </a:pPr>
              <a:r>
                <a:rPr lang="en-US" b="1" i="1" dirty="0">
                  <a:solidFill>
                    <a:schemeClr val="tx2"/>
                  </a:solidFill>
                  <a:cs typeface="Arial" charset="0"/>
                </a:rPr>
                <a:t>	D</a:t>
              </a:r>
              <a:r>
                <a:rPr lang="en-US" b="1" i="1" baseline="-25000" dirty="0">
                  <a:solidFill>
                    <a:schemeClr val="tx2"/>
                  </a:solidFill>
                  <a:cs typeface="Arial" charset="0"/>
                </a:rPr>
                <a:t>A</a:t>
              </a:r>
              <a:r>
                <a:rPr lang="en-US" b="1" i="1" dirty="0">
                  <a:solidFill>
                    <a:schemeClr val="tx2"/>
                  </a:solidFill>
                  <a:cs typeface="Arial" charset="0"/>
                </a:rPr>
                <a:t>	D</a:t>
              </a:r>
              <a:r>
                <a:rPr lang="en-US" b="1" i="1" baseline="-25000" dirty="0">
                  <a:solidFill>
                    <a:schemeClr val="tx2"/>
                  </a:solidFill>
                  <a:cs typeface="Arial" charset="0"/>
                </a:rPr>
                <a:t>B</a:t>
              </a:r>
              <a:r>
                <a:rPr lang="en-US" b="1" i="1" dirty="0">
                  <a:solidFill>
                    <a:schemeClr val="tx2"/>
                  </a:solidFill>
                  <a:cs typeface="Arial" charset="0"/>
                </a:rPr>
                <a:t>	D</a:t>
              </a:r>
              <a:r>
                <a:rPr lang="en-US" b="1" i="1" baseline="-25000" dirty="0">
                  <a:solidFill>
                    <a:schemeClr val="tx2"/>
                  </a:solidFill>
                  <a:cs typeface="Arial" charset="0"/>
                </a:rPr>
                <a:t>C</a:t>
              </a:r>
              <a:r>
                <a:rPr lang="en-US" b="1" i="1" dirty="0">
                  <a:solidFill>
                    <a:schemeClr val="tx2"/>
                  </a:solidFill>
                  <a:cs typeface="Arial" charset="0"/>
                </a:rPr>
                <a:t>	D</a:t>
              </a:r>
              <a:r>
                <a:rPr lang="en-US" b="1" i="1" baseline="-25000" dirty="0">
                  <a:solidFill>
                    <a:schemeClr val="tx2"/>
                  </a:solidFill>
                  <a:cs typeface="Arial" charset="0"/>
                </a:rPr>
                <a:t>D</a:t>
              </a:r>
              <a:r>
                <a:rPr lang="en-US" b="1" i="1" dirty="0">
                  <a:solidFill>
                    <a:schemeClr val="tx2"/>
                  </a:solidFill>
                  <a:cs typeface="Arial" charset="0"/>
                </a:rPr>
                <a:t>	D</a:t>
              </a:r>
              <a:r>
                <a:rPr lang="en-US" b="1" i="1" baseline="-25000" dirty="0">
                  <a:solidFill>
                    <a:schemeClr val="tx2"/>
                  </a:solidFill>
                  <a:cs typeface="Arial" charset="0"/>
                </a:rPr>
                <a:t>E</a:t>
              </a:r>
              <a:r>
                <a:rPr lang="en-US" b="1" i="1" dirty="0">
                  <a:solidFill>
                    <a:schemeClr val="tx2"/>
                  </a:solidFill>
                  <a:cs typeface="Arial" charset="0"/>
                </a:rPr>
                <a:t>	D</a:t>
              </a:r>
              <a:r>
                <a:rPr lang="en-US" b="1" i="1" baseline="-25000" dirty="0">
                  <a:solidFill>
                    <a:schemeClr val="tx2"/>
                  </a:solidFill>
                  <a:cs typeface="Arial" charset="0"/>
                </a:rPr>
                <a:t>F</a:t>
              </a:r>
              <a:r>
                <a:rPr lang="en-US" b="1" i="1" dirty="0">
                  <a:solidFill>
                    <a:schemeClr val="tx2"/>
                  </a:solidFill>
                  <a:cs typeface="Arial" charset="0"/>
                </a:rPr>
                <a:t>	D</a:t>
              </a:r>
              <a:r>
                <a:rPr lang="en-US" b="1" i="1" baseline="-25000" dirty="0">
                  <a:solidFill>
                    <a:schemeClr val="tx2"/>
                  </a:solidFill>
                  <a:cs typeface="Arial" charset="0"/>
                </a:rPr>
                <a:t>G</a:t>
              </a:r>
              <a:r>
                <a:rPr lang="en-US" b="1" i="1" dirty="0">
                  <a:solidFill>
                    <a:schemeClr val="tx2"/>
                  </a:solidFill>
                  <a:cs typeface="Arial" charset="0"/>
                </a:rPr>
                <a:t>	D</a:t>
              </a:r>
              <a:r>
                <a:rPr lang="en-US" b="1" i="1" baseline="-25000" dirty="0">
                  <a:solidFill>
                    <a:schemeClr val="tx2"/>
                  </a:solidFill>
                  <a:cs typeface="Arial" charset="0"/>
                </a:rPr>
                <a:t>H</a:t>
              </a:r>
            </a:p>
          </p:txBody>
        </p:sp>
        <p:sp>
          <p:nvSpPr>
            <p:cNvPr id="36" name="TextBox 35"/>
            <p:cNvSpPr txBox="1"/>
            <p:nvPr/>
          </p:nvSpPr>
          <p:spPr>
            <a:xfrm>
              <a:off x="1138238" y="3081338"/>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1	0	0	0	0</a:t>
              </a:r>
            </a:p>
          </p:txBody>
        </p:sp>
        <p:sp>
          <p:nvSpPr>
            <p:cNvPr id="37" name="TextBox 36"/>
            <p:cNvSpPr txBox="1"/>
            <p:nvPr/>
          </p:nvSpPr>
          <p:spPr>
            <a:xfrm>
              <a:off x="1138238" y="2265363"/>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1	0	0	0	0	0	0</a:t>
              </a:r>
            </a:p>
          </p:txBody>
        </p:sp>
        <p:sp>
          <p:nvSpPr>
            <p:cNvPr id="38" name="TextBox 37"/>
            <p:cNvSpPr txBox="1"/>
            <p:nvPr/>
          </p:nvSpPr>
          <p:spPr>
            <a:xfrm>
              <a:off x="1138238" y="2673350"/>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1	0	0	0	0	0</a:t>
              </a:r>
            </a:p>
          </p:txBody>
        </p:sp>
        <p:sp>
          <p:nvSpPr>
            <p:cNvPr id="39" name="TextBox 38"/>
            <p:cNvSpPr txBox="1"/>
            <p:nvPr/>
          </p:nvSpPr>
          <p:spPr>
            <a:xfrm>
              <a:off x="1138238" y="3489325"/>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0	1	0	0	0</a:t>
              </a:r>
            </a:p>
          </p:txBody>
        </p:sp>
        <p:sp>
          <p:nvSpPr>
            <p:cNvPr id="40" name="TextBox 39"/>
            <p:cNvSpPr txBox="1"/>
            <p:nvPr/>
          </p:nvSpPr>
          <p:spPr>
            <a:xfrm>
              <a:off x="1138238" y="3897314"/>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0	0	1	0	0</a:t>
              </a:r>
            </a:p>
          </p:txBody>
        </p:sp>
        <p:sp>
          <p:nvSpPr>
            <p:cNvPr id="41" name="TextBox 40"/>
            <p:cNvSpPr txBox="1"/>
            <p:nvPr/>
          </p:nvSpPr>
          <p:spPr>
            <a:xfrm>
              <a:off x="1138238" y="4305300"/>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0	0	0	1	0</a:t>
              </a:r>
            </a:p>
          </p:txBody>
        </p:sp>
        <p:sp>
          <p:nvSpPr>
            <p:cNvPr id="42" name="TextBox 41"/>
            <p:cNvSpPr txBox="1"/>
            <p:nvPr/>
          </p:nvSpPr>
          <p:spPr>
            <a:xfrm>
              <a:off x="1138238" y="4713288"/>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0	0	0	0	1</a:t>
              </a:r>
            </a:p>
          </p:txBody>
        </p:sp>
        <p:sp>
          <p:nvSpPr>
            <p:cNvPr id="43" name="TextBox 42"/>
            <p:cNvSpPr txBox="1"/>
            <p:nvPr/>
          </p:nvSpPr>
          <p:spPr>
            <a:xfrm>
              <a:off x="1138238" y="5121275"/>
              <a:ext cx="6496050" cy="403695"/>
            </a:xfrm>
            <a:prstGeom prst="rect">
              <a:avLst/>
            </a:prstGeom>
            <a:noFill/>
          </p:spPr>
          <p:txBody>
            <a:bodyPr>
              <a:spAutoFit/>
            </a:bodyPr>
            <a:lstStyle/>
            <a:p>
              <a:pPr>
                <a:tabLst>
                  <a:tab pos="119063" algn="ctr"/>
                  <a:tab pos="1139825" algn="ctr"/>
                  <a:tab pos="1828800" algn="ctr"/>
                  <a:tab pos="2517775" algn="ctr"/>
                  <a:tab pos="3206750" algn="ctr"/>
                  <a:tab pos="3883025" algn="ctr"/>
                  <a:tab pos="4572000" algn="ctr"/>
                  <a:tab pos="5260975" algn="ctr"/>
                  <a:tab pos="5949950" algn="ctr"/>
                </a:tabLst>
                <a:defRPr/>
              </a:pPr>
              <a:r>
                <a:rPr lang="en-US" b="1" dirty="0">
                  <a:solidFill>
                    <a:schemeClr val="tx2"/>
                  </a:solidFill>
                  <a:latin typeface="+mj-lt"/>
                  <a:cs typeface="Arial" charset="0"/>
                </a:rPr>
                <a:t>		0	0	0	0	0	0	0	0</a:t>
              </a:r>
            </a:p>
          </p:txBody>
        </p:sp>
        <p:sp>
          <p:nvSpPr>
            <p:cNvPr id="44" name="Text Box 17"/>
            <p:cNvSpPr txBox="1">
              <a:spLocks noChangeArrowheads="1"/>
            </p:cNvSpPr>
            <p:nvPr/>
          </p:nvSpPr>
          <p:spPr bwMode="auto">
            <a:xfrm>
              <a:off x="1217836" y="1855788"/>
              <a:ext cx="35356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A</a:t>
              </a:r>
            </a:p>
          </p:txBody>
        </p:sp>
        <p:sp>
          <p:nvSpPr>
            <p:cNvPr id="45" name="Text Box 17"/>
            <p:cNvSpPr txBox="1">
              <a:spLocks noChangeArrowheads="1"/>
            </p:cNvSpPr>
            <p:nvPr/>
          </p:nvSpPr>
          <p:spPr bwMode="auto">
            <a:xfrm>
              <a:off x="1219576" y="2262188"/>
              <a:ext cx="35008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B</a:t>
              </a:r>
            </a:p>
          </p:txBody>
        </p:sp>
        <p:sp>
          <p:nvSpPr>
            <p:cNvPr id="46" name="Text Box 17"/>
            <p:cNvSpPr txBox="1">
              <a:spLocks noChangeArrowheads="1"/>
            </p:cNvSpPr>
            <p:nvPr/>
          </p:nvSpPr>
          <p:spPr bwMode="auto">
            <a:xfrm>
              <a:off x="1210007" y="2670175"/>
              <a:ext cx="369227"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C</a:t>
              </a:r>
            </a:p>
          </p:txBody>
        </p:sp>
        <p:sp>
          <p:nvSpPr>
            <p:cNvPr id="47" name="Text Box 17"/>
            <p:cNvSpPr txBox="1">
              <a:spLocks noChangeArrowheads="1"/>
            </p:cNvSpPr>
            <p:nvPr/>
          </p:nvSpPr>
          <p:spPr bwMode="auto">
            <a:xfrm>
              <a:off x="1209137" y="3078163"/>
              <a:ext cx="37096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D</a:t>
              </a:r>
            </a:p>
          </p:txBody>
        </p:sp>
        <p:sp>
          <p:nvSpPr>
            <p:cNvPr id="48" name="Text Box 17"/>
            <p:cNvSpPr txBox="1">
              <a:spLocks noChangeArrowheads="1"/>
            </p:cNvSpPr>
            <p:nvPr/>
          </p:nvSpPr>
          <p:spPr bwMode="auto">
            <a:xfrm>
              <a:off x="1225666" y="3486150"/>
              <a:ext cx="33790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E</a:t>
              </a:r>
            </a:p>
          </p:txBody>
        </p:sp>
        <p:sp>
          <p:nvSpPr>
            <p:cNvPr id="49" name="Text Box 17"/>
            <p:cNvSpPr txBox="1">
              <a:spLocks noChangeArrowheads="1"/>
            </p:cNvSpPr>
            <p:nvPr/>
          </p:nvSpPr>
          <p:spPr bwMode="auto">
            <a:xfrm>
              <a:off x="1230016" y="3894138"/>
              <a:ext cx="32920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F</a:t>
              </a:r>
            </a:p>
          </p:txBody>
        </p:sp>
        <p:sp>
          <p:nvSpPr>
            <p:cNvPr id="50" name="Text Box 17"/>
            <p:cNvSpPr txBox="1">
              <a:spLocks noChangeArrowheads="1"/>
            </p:cNvSpPr>
            <p:nvPr/>
          </p:nvSpPr>
          <p:spPr bwMode="auto">
            <a:xfrm>
              <a:off x="1208266" y="4302125"/>
              <a:ext cx="37270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G</a:t>
              </a:r>
            </a:p>
          </p:txBody>
        </p:sp>
        <p:sp>
          <p:nvSpPr>
            <p:cNvPr id="51" name="Text Box 17"/>
            <p:cNvSpPr txBox="1">
              <a:spLocks noChangeArrowheads="1"/>
            </p:cNvSpPr>
            <p:nvPr/>
          </p:nvSpPr>
          <p:spPr bwMode="auto">
            <a:xfrm>
              <a:off x="1209137" y="4708525"/>
              <a:ext cx="37096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H</a:t>
              </a:r>
            </a:p>
          </p:txBody>
        </p:sp>
        <p:sp>
          <p:nvSpPr>
            <p:cNvPr id="52" name="Text Box 17"/>
            <p:cNvSpPr txBox="1">
              <a:spLocks noChangeArrowheads="1"/>
            </p:cNvSpPr>
            <p:nvPr/>
          </p:nvSpPr>
          <p:spPr bwMode="auto">
            <a:xfrm>
              <a:off x="1261336" y="5116514"/>
              <a:ext cx="266566" cy="403695"/>
            </a:xfrm>
            <a:prstGeom prst="rect">
              <a:avLst/>
            </a:prstGeom>
            <a:noFill/>
            <a:ln w="9525">
              <a:noFill/>
              <a:miter lim="800000"/>
              <a:headEnd/>
              <a:tailEnd/>
            </a:ln>
          </p:spPr>
          <p:txBody>
            <a:bodyPr wrap="none">
              <a:spAutoFit/>
            </a:bodyPr>
            <a:lstStyle/>
            <a:p>
              <a:pPr algn="ctr">
                <a:defRPr/>
              </a:pPr>
              <a:r>
                <a:rPr lang="en-US" b="1" dirty="0">
                  <a:solidFill>
                    <a:schemeClr val="tx2"/>
                  </a:solidFill>
                  <a:latin typeface="+mj-lt"/>
                  <a:cs typeface="Arial" charset="0"/>
                </a:rPr>
                <a:t>I</a:t>
              </a:r>
            </a:p>
          </p:txBody>
        </p:sp>
      </p:grpSp>
      <p:sp>
        <p:nvSpPr>
          <p:cNvPr id="3" name="Rectangle 2"/>
          <p:cNvSpPr/>
          <p:nvPr/>
        </p:nvSpPr>
        <p:spPr>
          <a:xfrm>
            <a:off x="8911966" y="2106418"/>
            <a:ext cx="501642" cy="39895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Callout 53"/>
          <p:cNvSpPr/>
          <p:nvPr/>
        </p:nvSpPr>
        <p:spPr>
          <a:xfrm>
            <a:off x="9208184" y="1371600"/>
            <a:ext cx="1505213" cy="371690"/>
          </a:xfrm>
          <a:prstGeom prst="wedgeEllipseCallout">
            <a:avLst>
              <a:gd name="adj1" fmla="val -36686"/>
              <a:gd name="adj2" fmla="val 145271"/>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Garamond" panose="02020404030301010803" pitchFamily="18" charset="0"/>
              </a:rPr>
              <a:t>Redundant</a:t>
            </a:r>
          </a:p>
        </p:txBody>
      </p:sp>
    </p:spTree>
    <p:extLst>
      <p:ext uri="{BB962C8B-B14F-4D97-AF65-F5344CB8AC3E}">
        <p14:creationId xmlns:p14="http://schemas.microsoft.com/office/powerpoint/2010/main" val="377157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a:t>
            </a:r>
          </a:p>
        </p:txBody>
      </p:sp>
      <p:sp>
        <p:nvSpPr>
          <p:cNvPr id="3" name="Content Placeholder 2"/>
          <p:cNvSpPr>
            <a:spLocks noGrp="1"/>
          </p:cNvSpPr>
          <p:nvPr>
            <p:ph idx="1"/>
          </p:nvPr>
        </p:nvSpPr>
        <p:spPr>
          <a:xfrm>
            <a:off x="838200" y="1474896"/>
            <a:ext cx="10515600" cy="4825696"/>
          </a:xfrm>
        </p:spPr>
        <p:txBody>
          <a:bodyPr>
            <a:normAutofit/>
          </a:bodyPr>
          <a:lstStyle/>
          <a:p>
            <a:pPr>
              <a:lnSpc>
                <a:spcPct val="100000"/>
              </a:lnSpc>
            </a:pPr>
            <a:r>
              <a:rPr lang="en-US" sz="3600" dirty="0">
                <a:latin typeface="Calibri" panose="020F0502020204030204" pitchFamily="34" charset="0"/>
                <a:cs typeface="Calibri" panose="020F0502020204030204" pitchFamily="34" charset="0"/>
              </a:rPr>
              <a:t> Some variables will not enter the model</a:t>
            </a:r>
          </a:p>
          <a:p>
            <a:pPr lvl="1">
              <a:lnSpc>
                <a:spcPct val="100000"/>
              </a:lnSpc>
            </a:pPr>
            <a:r>
              <a:rPr lang="en-US" sz="3200" dirty="0">
                <a:latin typeface="Calibri" panose="020F0502020204030204" pitchFamily="34" charset="0"/>
                <a:cs typeface="Calibri" panose="020F0502020204030204" pitchFamily="34" charset="0"/>
              </a:rPr>
              <a:t>Can not use</a:t>
            </a:r>
          </a:p>
          <a:p>
            <a:pPr lvl="2">
              <a:lnSpc>
                <a:spcPct val="100000"/>
              </a:lnSpc>
            </a:pPr>
            <a:r>
              <a:rPr lang="en-US" sz="2800" dirty="0">
                <a:latin typeface="Calibri" panose="020F0502020204030204" pitchFamily="34" charset="0"/>
                <a:cs typeface="Calibri" panose="020F0502020204030204" pitchFamily="34" charset="0"/>
              </a:rPr>
              <a:t>Legal consideration</a:t>
            </a:r>
          </a:p>
          <a:p>
            <a:pPr lvl="2">
              <a:lnSpc>
                <a:spcPct val="100000"/>
              </a:lnSpc>
            </a:pPr>
            <a:r>
              <a:rPr lang="en-US" sz="2800" dirty="0">
                <a:latin typeface="Calibri" panose="020F0502020204030204" pitchFamily="34" charset="0"/>
                <a:cs typeface="Calibri" panose="020F0502020204030204" pitchFamily="34" charset="0"/>
              </a:rPr>
              <a:t>Privacy/ethical issues</a:t>
            </a:r>
          </a:p>
          <a:p>
            <a:pPr lvl="1">
              <a:lnSpc>
                <a:spcPct val="100000"/>
              </a:lnSpc>
            </a:pPr>
            <a:r>
              <a:rPr lang="en-US" sz="3200" dirty="0">
                <a:latin typeface="Calibri" panose="020F0502020204030204" pitchFamily="34" charset="0"/>
                <a:cs typeface="Calibri" panose="020F0502020204030204" pitchFamily="34" charset="0"/>
              </a:rPr>
              <a:t>Should not use</a:t>
            </a:r>
          </a:p>
          <a:p>
            <a:pPr lvl="2">
              <a:lnSpc>
                <a:spcPct val="100000"/>
              </a:lnSpc>
            </a:pPr>
            <a:r>
              <a:rPr lang="en-US" sz="2800" dirty="0">
                <a:latin typeface="Calibri" panose="020F0502020204030204" pitchFamily="34" charset="0"/>
                <a:cs typeface="Calibri" panose="020F0502020204030204" pitchFamily="34" charset="0"/>
              </a:rPr>
              <a:t>Significant quality issues</a:t>
            </a:r>
          </a:p>
          <a:p>
            <a:pPr lvl="2">
              <a:lnSpc>
                <a:spcPct val="100000"/>
              </a:lnSpc>
            </a:pPr>
            <a:r>
              <a:rPr lang="en-US" sz="2800" dirty="0">
                <a:latin typeface="Calibri" panose="020F0502020204030204" pitchFamily="34" charset="0"/>
                <a:cs typeface="Calibri" panose="020F0502020204030204" pitchFamily="34" charset="0"/>
              </a:rPr>
              <a:t>Constant</a:t>
            </a:r>
          </a:p>
          <a:p>
            <a:pPr lvl="2">
              <a:lnSpc>
                <a:spcPct val="100000"/>
              </a:lnSpc>
            </a:pPr>
            <a:r>
              <a:rPr lang="en-US" sz="2800" dirty="0">
                <a:latin typeface="Calibri" panose="020F0502020204030204" pitchFamily="34" charset="0"/>
                <a:cs typeface="Calibri" panose="020F0502020204030204" pitchFamily="34" charset="0"/>
              </a:rPr>
              <a:t>Conceptually nonrelated</a:t>
            </a:r>
          </a:p>
          <a:p>
            <a:pPr lvl="2">
              <a:lnSpc>
                <a:spcPct val="100000"/>
              </a:lnSpc>
            </a:pPr>
            <a:r>
              <a:rPr lang="en-US" sz="2800" dirty="0">
                <a:latin typeface="Calibri" panose="020F0502020204030204" pitchFamily="34" charset="0"/>
                <a:cs typeface="Calibri" panose="020F0502020204030204" pitchFamily="34" charset="0"/>
              </a:rPr>
              <a:t>Redundant information</a:t>
            </a:r>
          </a:p>
        </p:txBody>
      </p:sp>
    </p:spTree>
    <p:extLst>
      <p:ext uri="{BB962C8B-B14F-4D97-AF65-F5344CB8AC3E}">
        <p14:creationId xmlns:p14="http://schemas.microsoft.com/office/powerpoint/2010/main" val="277349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5.Data Partition </a:t>
            </a:r>
            <a:r>
              <a:rPr lang="en-US" altLang="zh-CN" sz="3600" dirty="0"/>
              <a:t>(</a:t>
            </a:r>
            <a:r>
              <a:rPr lang="en-US" altLang="zh-CN" sz="3600" i="1" dirty="0"/>
              <a:t>for</a:t>
            </a:r>
            <a:r>
              <a:rPr lang="zh-CN" altLang="en-US" sz="3600" i="1" dirty="0"/>
              <a:t> </a:t>
            </a:r>
            <a:r>
              <a:rPr lang="en-US" altLang="zh-CN" sz="3600" i="1" dirty="0"/>
              <a:t>supervised</a:t>
            </a:r>
            <a:r>
              <a:rPr lang="zh-CN" altLang="en-US" sz="3600" i="1" dirty="0"/>
              <a:t> </a:t>
            </a:r>
            <a:r>
              <a:rPr lang="en-US" altLang="zh-CN" sz="3600" i="1" dirty="0"/>
              <a:t>task</a:t>
            </a:r>
            <a:r>
              <a:rPr lang="en-US" altLang="zh-CN" sz="3600" dirty="0"/>
              <a:t>) </a:t>
            </a:r>
            <a:endParaRPr lang="en-US" dirty="0"/>
          </a:p>
        </p:txBody>
      </p:sp>
      <p:grpSp>
        <p:nvGrpSpPr>
          <p:cNvPr id="13" name="Group 12"/>
          <p:cNvGrpSpPr/>
          <p:nvPr/>
        </p:nvGrpSpPr>
        <p:grpSpPr>
          <a:xfrm>
            <a:off x="3267076" y="1539876"/>
            <a:ext cx="5419725" cy="4098925"/>
            <a:chOff x="1743075" y="1539875"/>
            <a:chExt cx="5495925" cy="4337050"/>
          </a:xfrm>
        </p:grpSpPr>
        <p:sp>
          <p:nvSpPr>
            <p:cNvPr id="7" name="Freeform 3"/>
            <p:cNvSpPr>
              <a:spLocks/>
            </p:cNvSpPr>
            <p:nvPr/>
          </p:nvSpPr>
          <p:spPr bwMode="auto">
            <a:xfrm>
              <a:off x="1743075" y="1539875"/>
              <a:ext cx="3328988" cy="3971925"/>
            </a:xfrm>
            <a:custGeom>
              <a:avLst/>
              <a:gdLst>
                <a:gd name="T0" fmla="*/ 2147483647 w 2097"/>
                <a:gd name="T1" fmla="*/ 2147483647 h 2502"/>
                <a:gd name="T2" fmla="*/ 2147483647 w 2097"/>
                <a:gd name="T3" fmla="*/ 2147483647 h 2502"/>
                <a:gd name="T4" fmla="*/ 2147483647 w 2097"/>
                <a:gd name="T5" fmla="*/ 2147483647 h 2502"/>
                <a:gd name="T6" fmla="*/ 2147483647 w 2097"/>
                <a:gd name="T7" fmla="*/ 2147483647 h 2502"/>
                <a:gd name="T8" fmla="*/ 2147483647 w 2097"/>
                <a:gd name="T9" fmla="*/ 2147483647 h 2502"/>
                <a:gd name="T10" fmla="*/ 2147483647 w 2097"/>
                <a:gd name="T11" fmla="*/ 2147483647 h 2502"/>
                <a:gd name="T12" fmla="*/ 2147483647 w 2097"/>
                <a:gd name="T13" fmla="*/ 2147483647 h 2502"/>
                <a:gd name="T14" fmla="*/ 2147483647 w 2097"/>
                <a:gd name="T15" fmla="*/ 2147483647 h 2502"/>
                <a:gd name="T16" fmla="*/ 2147483647 w 2097"/>
                <a:gd name="T17" fmla="*/ 2147483647 h 2502"/>
                <a:gd name="T18" fmla="*/ 2147483647 w 2097"/>
                <a:gd name="T19" fmla="*/ 2147483647 h 2502"/>
                <a:gd name="T20" fmla="*/ 2147483647 w 2097"/>
                <a:gd name="T21" fmla="*/ 2147483647 h 2502"/>
                <a:gd name="T22" fmla="*/ 2147483647 w 2097"/>
                <a:gd name="T23" fmla="*/ 2147483647 h 2502"/>
                <a:gd name="T24" fmla="*/ 2147483647 w 2097"/>
                <a:gd name="T25" fmla="*/ 2147483647 h 2502"/>
                <a:gd name="T26" fmla="*/ 2147483647 w 2097"/>
                <a:gd name="T27" fmla="*/ 2147483647 h 2502"/>
                <a:gd name="T28" fmla="*/ 2147483647 w 2097"/>
                <a:gd name="T29" fmla="*/ 2147483647 h 2502"/>
                <a:gd name="T30" fmla="*/ 2147483647 w 2097"/>
                <a:gd name="T31" fmla="*/ 2147483647 h 2502"/>
                <a:gd name="T32" fmla="*/ 2147483647 w 2097"/>
                <a:gd name="T33" fmla="*/ 2147483647 h 2502"/>
                <a:gd name="T34" fmla="*/ 2147483647 w 2097"/>
                <a:gd name="T35" fmla="*/ 2147483647 h 2502"/>
                <a:gd name="T36" fmla="*/ 2147483647 w 2097"/>
                <a:gd name="T37" fmla="*/ 2147483647 h 2502"/>
                <a:gd name="T38" fmla="*/ 2147483647 w 2097"/>
                <a:gd name="T39" fmla="*/ 2147483647 h 2502"/>
                <a:gd name="T40" fmla="*/ 2147483647 w 2097"/>
                <a:gd name="T41" fmla="*/ 2147483647 h 2502"/>
                <a:gd name="T42" fmla="*/ 2147483647 w 2097"/>
                <a:gd name="T43" fmla="*/ 2147483647 h 2502"/>
                <a:gd name="T44" fmla="*/ 2147483647 w 2097"/>
                <a:gd name="T45" fmla="*/ 2147483647 h 2502"/>
                <a:gd name="T46" fmla="*/ 2147483647 w 2097"/>
                <a:gd name="T47" fmla="*/ 2147483647 h 2502"/>
                <a:gd name="T48" fmla="*/ 2147483647 w 2097"/>
                <a:gd name="T49" fmla="*/ 2147483647 h 2502"/>
                <a:gd name="T50" fmla="*/ 2147483647 w 2097"/>
                <a:gd name="T51" fmla="*/ 2147483647 h 2502"/>
                <a:gd name="T52" fmla="*/ 2147483647 w 2097"/>
                <a:gd name="T53" fmla="*/ 2147483647 h 2502"/>
                <a:gd name="T54" fmla="*/ 2147483647 w 2097"/>
                <a:gd name="T55" fmla="*/ 2147483647 h 2502"/>
                <a:gd name="T56" fmla="*/ 2147483647 w 2097"/>
                <a:gd name="T57" fmla="*/ 2147483647 h 2502"/>
                <a:gd name="T58" fmla="*/ 2147483647 w 2097"/>
                <a:gd name="T59" fmla="*/ 2147483647 h 2502"/>
                <a:gd name="T60" fmla="*/ 2147483647 w 2097"/>
                <a:gd name="T61" fmla="*/ 2147483647 h 2502"/>
                <a:gd name="T62" fmla="*/ 2147483647 w 2097"/>
                <a:gd name="T63" fmla="*/ 2147483647 h 2502"/>
                <a:gd name="T64" fmla="*/ 2147483647 w 2097"/>
                <a:gd name="T65" fmla="*/ 2147483647 h 25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97"/>
                <a:gd name="T100" fmla="*/ 0 h 2502"/>
                <a:gd name="T101" fmla="*/ 2097 w 2097"/>
                <a:gd name="T102" fmla="*/ 2502 h 25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97" h="2502">
                  <a:moveTo>
                    <a:pt x="645" y="198"/>
                  </a:moveTo>
                  <a:cubicBezTo>
                    <a:pt x="484" y="204"/>
                    <a:pt x="532" y="198"/>
                    <a:pt x="441" y="228"/>
                  </a:cubicBezTo>
                  <a:cubicBezTo>
                    <a:pt x="419" y="250"/>
                    <a:pt x="390" y="264"/>
                    <a:pt x="363" y="282"/>
                  </a:cubicBezTo>
                  <a:cubicBezTo>
                    <a:pt x="326" y="338"/>
                    <a:pt x="268" y="371"/>
                    <a:pt x="237" y="432"/>
                  </a:cubicBezTo>
                  <a:cubicBezTo>
                    <a:pt x="223" y="500"/>
                    <a:pt x="179" y="549"/>
                    <a:pt x="141" y="606"/>
                  </a:cubicBezTo>
                  <a:cubicBezTo>
                    <a:pt x="125" y="630"/>
                    <a:pt x="107" y="670"/>
                    <a:pt x="93" y="696"/>
                  </a:cubicBezTo>
                  <a:cubicBezTo>
                    <a:pt x="40" y="791"/>
                    <a:pt x="36" y="916"/>
                    <a:pt x="21" y="1020"/>
                  </a:cubicBezTo>
                  <a:cubicBezTo>
                    <a:pt x="19" y="1092"/>
                    <a:pt x="14" y="1164"/>
                    <a:pt x="15" y="1236"/>
                  </a:cubicBezTo>
                  <a:cubicBezTo>
                    <a:pt x="16" y="1302"/>
                    <a:pt x="0" y="1376"/>
                    <a:pt x="33" y="1434"/>
                  </a:cubicBezTo>
                  <a:cubicBezTo>
                    <a:pt x="45" y="1454"/>
                    <a:pt x="68" y="1473"/>
                    <a:pt x="81" y="1494"/>
                  </a:cubicBezTo>
                  <a:cubicBezTo>
                    <a:pt x="111" y="1542"/>
                    <a:pt x="139" y="1595"/>
                    <a:pt x="177" y="1638"/>
                  </a:cubicBezTo>
                  <a:cubicBezTo>
                    <a:pt x="200" y="1664"/>
                    <a:pt x="228" y="1682"/>
                    <a:pt x="249" y="1710"/>
                  </a:cubicBezTo>
                  <a:cubicBezTo>
                    <a:pt x="263" y="1752"/>
                    <a:pt x="293" y="1792"/>
                    <a:pt x="315" y="1830"/>
                  </a:cubicBezTo>
                  <a:cubicBezTo>
                    <a:pt x="341" y="1875"/>
                    <a:pt x="352" y="1927"/>
                    <a:pt x="375" y="1974"/>
                  </a:cubicBezTo>
                  <a:cubicBezTo>
                    <a:pt x="395" y="2076"/>
                    <a:pt x="419" y="2143"/>
                    <a:pt x="507" y="2202"/>
                  </a:cubicBezTo>
                  <a:cubicBezTo>
                    <a:pt x="518" y="2209"/>
                    <a:pt x="525" y="2221"/>
                    <a:pt x="537" y="2226"/>
                  </a:cubicBezTo>
                  <a:cubicBezTo>
                    <a:pt x="601" y="2256"/>
                    <a:pt x="677" y="2245"/>
                    <a:pt x="747" y="2250"/>
                  </a:cubicBezTo>
                  <a:cubicBezTo>
                    <a:pt x="802" y="2259"/>
                    <a:pt x="853" y="2279"/>
                    <a:pt x="891" y="2322"/>
                  </a:cubicBezTo>
                  <a:cubicBezTo>
                    <a:pt x="951" y="2389"/>
                    <a:pt x="903" y="2354"/>
                    <a:pt x="945" y="2382"/>
                  </a:cubicBezTo>
                  <a:cubicBezTo>
                    <a:pt x="959" y="2402"/>
                    <a:pt x="990" y="2451"/>
                    <a:pt x="1005" y="2466"/>
                  </a:cubicBezTo>
                  <a:cubicBezTo>
                    <a:pt x="1017" y="2478"/>
                    <a:pt x="1041" y="2502"/>
                    <a:pt x="1041" y="2502"/>
                  </a:cubicBezTo>
                  <a:cubicBezTo>
                    <a:pt x="1044" y="2447"/>
                    <a:pt x="1028" y="2405"/>
                    <a:pt x="1071" y="2376"/>
                  </a:cubicBezTo>
                  <a:cubicBezTo>
                    <a:pt x="1084" y="2357"/>
                    <a:pt x="1100" y="2341"/>
                    <a:pt x="1113" y="2322"/>
                  </a:cubicBezTo>
                  <a:cubicBezTo>
                    <a:pt x="1123" y="2282"/>
                    <a:pt x="1132" y="2255"/>
                    <a:pt x="1161" y="2226"/>
                  </a:cubicBezTo>
                  <a:cubicBezTo>
                    <a:pt x="1168" y="2204"/>
                    <a:pt x="1169" y="2180"/>
                    <a:pt x="1179" y="2160"/>
                  </a:cubicBezTo>
                  <a:cubicBezTo>
                    <a:pt x="1193" y="2132"/>
                    <a:pt x="1211" y="2106"/>
                    <a:pt x="1221" y="2076"/>
                  </a:cubicBezTo>
                  <a:cubicBezTo>
                    <a:pt x="1223" y="2038"/>
                    <a:pt x="1222" y="2000"/>
                    <a:pt x="1227" y="1962"/>
                  </a:cubicBezTo>
                  <a:cubicBezTo>
                    <a:pt x="1231" y="1935"/>
                    <a:pt x="1265" y="1924"/>
                    <a:pt x="1287" y="1908"/>
                  </a:cubicBezTo>
                  <a:cubicBezTo>
                    <a:pt x="1311" y="1890"/>
                    <a:pt x="1344" y="1875"/>
                    <a:pt x="1365" y="1854"/>
                  </a:cubicBezTo>
                  <a:cubicBezTo>
                    <a:pt x="1389" y="1830"/>
                    <a:pt x="1363" y="1840"/>
                    <a:pt x="1395" y="1824"/>
                  </a:cubicBezTo>
                  <a:cubicBezTo>
                    <a:pt x="1417" y="1813"/>
                    <a:pt x="1456" y="1814"/>
                    <a:pt x="1473" y="1812"/>
                  </a:cubicBezTo>
                  <a:cubicBezTo>
                    <a:pt x="1507" y="1789"/>
                    <a:pt x="1518" y="1743"/>
                    <a:pt x="1551" y="1716"/>
                  </a:cubicBezTo>
                  <a:cubicBezTo>
                    <a:pt x="1602" y="1674"/>
                    <a:pt x="1655" y="1642"/>
                    <a:pt x="1689" y="1584"/>
                  </a:cubicBezTo>
                  <a:cubicBezTo>
                    <a:pt x="1708" y="1551"/>
                    <a:pt x="1716" y="1524"/>
                    <a:pt x="1737" y="1494"/>
                  </a:cubicBezTo>
                  <a:cubicBezTo>
                    <a:pt x="1745" y="1482"/>
                    <a:pt x="1761" y="1458"/>
                    <a:pt x="1761" y="1458"/>
                  </a:cubicBezTo>
                  <a:cubicBezTo>
                    <a:pt x="1759" y="1426"/>
                    <a:pt x="1762" y="1393"/>
                    <a:pt x="1755" y="1362"/>
                  </a:cubicBezTo>
                  <a:cubicBezTo>
                    <a:pt x="1754" y="1356"/>
                    <a:pt x="1739" y="1362"/>
                    <a:pt x="1737" y="1356"/>
                  </a:cubicBezTo>
                  <a:cubicBezTo>
                    <a:pt x="1730" y="1335"/>
                    <a:pt x="1766" y="1253"/>
                    <a:pt x="1779" y="1236"/>
                  </a:cubicBezTo>
                  <a:cubicBezTo>
                    <a:pt x="1790" y="1202"/>
                    <a:pt x="1786" y="1234"/>
                    <a:pt x="1767" y="1200"/>
                  </a:cubicBezTo>
                  <a:cubicBezTo>
                    <a:pt x="1730" y="1134"/>
                    <a:pt x="1779" y="1188"/>
                    <a:pt x="1737" y="1146"/>
                  </a:cubicBezTo>
                  <a:cubicBezTo>
                    <a:pt x="1721" y="1097"/>
                    <a:pt x="1733" y="1082"/>
                    <a:pt x="1695" y="1044"/>
                  </a:cubicBezTo>
                  <a:cubicBezTo>
                    <a:pt x="1703" y="998"/>
                    <a:pt x="1708" y="1007"/>
                    <a:pt x="1731" y="972"/>
                  </a:cubicBezTo>
                  <a:cubicBezTo>
                    <a:pt x="1740" y="936"/>
                    <a:pt x="1767" y="911"/>
                    <a:pt x="1779" y="876"/>
                  </a:cubicBezTo>
                  <a:cubicBezTo>
                    <a:pt x="1784" y="860"/>
                    <a:pt x="1791" y="828"/>
                    <a:pt x="1791" y="828"/>
                  </a:cubicBezTo>
                  <a:cubicBezTo>
                    <a:pt x="1780" y="758"/>
                    <a:pt x="1793" y="768"/>
                    <a:pt x="1767" y="732"/>
                  </a:cubicBezTo>
                  <a:cubicBezTo>
                    <a:pt x="1755" y="716"/>
                    <a:pt x="1731" y="684"/>
                    <a:pt x="1731" y="684"/>
                  </a:cubicBezTo>
                  <a:cubicBezTo>
                    <a:pt x="1727" y="670"/>
                    <a:pt x="1719" y="650"/>
                    <a:pt x="1731" y="636"/>
                  </a:cubicBezTo>
                  <a:cubicBezTo>
                    <a:pt x="1738" y="628"/>
                    <a:pt x="1773" y="610"/>
                    <a:pt x="1785" y="600"/>
                  </a:cubicBezTo>
                  <a:cubicBezTo>
                    <a:pt x="1823" y="570"/>
                    <a:pt x="1871" y="549"/>
                    <a:pt x="1917" y="534"/>
                  </a:cubicBezTo>
                  <a:cubicBezTo>
                    <a:pt x="1929" y="522"/>
                    <a:pt x="1944" y="512"/>
                    <a:pt x="1953" y="498"/>
                  </a:cubicBezTo>
                  <a:cubicBezTo>
                    <a:pt x="1957" y="492"/>
                    <a:pt x="1959" y="484"/>
                    <a:pt x="1965" y="480"/>
                  </a:cubicBezTo>
                  <a:cubicBezTo>
                    <a:pt x="1975" y="474"/>
                    <a:pt x="2011" y="466"/>
                    <a:pt x="2025" y="462"/>
                  </a:cubicBezTo>
                  <a:cubicBezTo>
                    <a:pt x="2048" y="439"/>
                    <a:pt x="2078" y="394"/>
                    <a:pt x="2097" y="366"/>
                  </a:cubicBezTo>
                  <a:cubicBezTo>
                    <a:pt x="2088" y="329"/>
                    <a:pt x="2060" y="322"/>
                    <a:pt x="2031" y="300"/>
                  </a:cubicBezTo>
                  <a:cubicBezTo>
                    <a:pt x="1967" y="252"/>
                    <a:pt x="1898" y="218"/>
                    <a:pt x="1821" y="192"/>
                  </a:cubicBezTo>
                  <a:cubicBezTo>
                    <a:pt x="1766" y="174"/>
                    <a:pt x="1705" y="184"/>
                    <a:pt x="1647" y="180"/>
                  </a:cubicBezTo>
                  <a:cubicBezTo>
                    <a:pt x="1581" y="167"/>
                    <a:pt x="1509" y="137"/>
                    <a:pt x="1455" y="96"/>
                  </a:cubicBezTo>
                  <a:cubicBezTo>
                    <a:pt x="1435" y="81"/>
                    <a:pt x="1416" y="62"/>
                    <a:pt x="1395" y="48"/>
                  </a:cubicBezTo>
                  <a:cubicBezTo>
                    <a:pt x="1347" y="16"/>
                    <a:pt x="1272" y="6"/>
                    <a:pt x="1215" y="0"/>
                  </a:cubicBezTo>
                  <a:cubicBezTo>
                    <a:pt x="1108" y="4"/>
                    <a:pt x="1031" y="6"/>
                    <a:pt x="933" y="30"/>
                  </a:cubicBezTo>
                  <a:cubicBezTo>
                    <a:pt x="910" y="45"/>
                    <a:pt x="881" y="56"/>
                    <a:pt x="855" y="66"/>
                  </a:cubicBezTo>
                  <a:cubicBezTo>
                    <a:pt x="843" y="71"/>
                    <a:pt x="819" y="78"/>
                    <a:pt x="819" y="78"/>
                  </a:cubicBezTo>
                  <a:cubicBezTo>
                    <a:pt x="791" y="99"/>
                    <a:pt x="769" y="118"/>
                    <a:pt x="735" y="126"/>
                  </a:cubicBezTo>
                  <a:cubicBezTo>
                    <a:pt x="724" y="137"/>
                    <a:pt x="709" y="144"/>
                    <a:pt x="699" y="156"/>
                  </a:cubicBezTo>
                  <a:cubicBezTo>
                    <a:pt x="695" y="161"/>
                    <a:pt x="697" y="169"/>
                    <a:pt x="693" y="174"/>
                  </a:cubicBezTo>
                  <a:cubicBezTo>
                    <a:pt x="680" y="193"/>
                    <a:pt x="666" y="198"/>
                    <a:pt x="645" y="198"/>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US"/>
            </a:p>
          </p:txBody>
        </p:sp>
        <p:sp>
          <p:nvSpPr>
            <p:cNvPr id="8" name="Freeform 4"/>
            <p:cNvSpPr>
              <a:spLocks/>
            </p:cNvSpPr>
            <p:nvPr/>
          </p:nvSpPr>
          <p:spPr bwMode="auto">
            <a:xfrm>
              <a:off x="4495800" y="1752600"/>
              <a:ext cx="2743200" cy="2930525"/>
            </a:xfrm>
            <a:custGeom>
              <a:avLst/>
              <a:gdLst>
                <a:gd name="T0" fmla="*/ 2147483647 w 1503"/>
                <a:gd name="T1" fmla="*/ 2147483647 h 1846"/>
                <a:gd name="T2" fmla="*/ 2147483647 w 1503"/>
                <a:gd name="T3" fmla="*/ 2147483647 h 1846"/>
                <a:gd name="T4" fmla="*/ 2147483647 w 1503"/>
                <a:gd name="T5" fmla="*/ 2147483647 h 1846"/>
                <a:gd name="T6" fmla="*/ 2147483647 w 1503"/>
                <a:gd name="T7" fmla="*/ 2147483647 h 1846"/>
                <a:gd name="T8" fmla="*/ 2147483647 w 1503"/>
                <a:gd name="T9" fmla="*/ 2147483647 h 1846"/>
                <a:gd name="T10" fmla="*/ 2147483647 w 1503"/>
                <a:gd name="T11" fmla="*/ 2147483647 h 1846"/>
                <a:gd name="T12" fmla="*/ 2147483647 w 1503"/>
                <a:gd name="T13" fmla="*/ 2147483647 h 1846"/>
                <a:gd name="T14" fmla="*/ 2147483647 w 1503"/>
                <a:gd name="T15" fmla="*/ 2147483647 h 1846"/>
                <a:gd name="T16" fmla="*/ 2147483647 w 1503"/>
                <a:gd name="T17" fmla="*/ 2147483647 h 1846"/>
                <a:gd name="T18" fmla="*/ 2147483647 w 1503"/>
                <a:gd name="T19" fmla="*/ 2147483647 h 1846"/>
                <a:gd name="T20" fmla="*/ 2147483647 w 1503"/>
                <a:gd name="T21" fmla="*/ 2147483647 h 1846"/>
                <a:gd name="T22" fmla="*/ 2147483647 w 1503"/>
                <a:gd name="T23" fmla="*/ 2147483647 h 1846"/>
                <a:gd name="T24" fmla="*/ 2147483647 w 1503"/>
                <a:gd name="T25" fmla="*/ 2147483647 h 1846"/>
                <a:gd name="T26" fmla="*/ 2147483647 w 1503"/>
                <a:gd name="T27" fmla="*/ 2147483647 h 1846"/>
                <a:gd name="T28" fmla="*/ 2147483647 w 1503"/>
                <a:gd name="T29" fmla="*/ 2147483647 h 1846"/>
                <a:gd name="T30" fmla="*/ 2147483647 w 1503"/>
                <a:gd name="T31" fmla="*/ 2147483647 h 1846"/>
                <a:gd name="T32" fmla="*/ 2147483647 w 1503"/>
                <a:gd name="T33" fmla="*/ 2147483647 h 1846"/>
                <a:gd name="T34" fmla="*/ 2147483647 w 1503"/>
                <a:gd name="T35" fmla="*/ 2147483647 h 1846"/>
                <a:gd name="T36" fmla="*/ 2147483647 w 1503"/>
                <a:gd name="T37" fmla="*/ 2147483647 h 1846"/>
                <a:gd name="T38" fmla="*/ 2147483647 w 1503"/>
                <a:gd name="T39" fmla="*/ 2147483647 h 1846"/>
                <a:gd name="T40" fmla="*/ 2147483647 w 1503"/>
                <a:gd name="T41" fmla="*/ 2147483647 h 1846"/>
                <a:gd name="T42" fmla="*/ 2147483647 w 1503"/>
                <a:gd name="T43" fmla="*/ 2147483647 h 1846"/>
                <a:gd name="T44" fmla="*/ 2147483647 w 1503"/>
                <a:gd name="T45" fmla="*/ 2147483647 h 1846"/>
                <a:gd name="T46" fmla="*/ 2147483647 w 1503"/>
                <a:gd name="T47" fmla="*/ 2147483647 h 1846"/>
                <a:gd name="T48" fmla="*/ 2147483647 w 1503"/>
                <a:gd name="T49" fmla="*/ 2147483647 h 1846"/>
                <a:gd name="T50" fmla="*/ 2147483647 w 1503"/>
                <a:gd name="T51" fmla="*/ 2147483647 h 1846"/>
                <a:gd name="T52" fmla="*/ 2147483647 w 1503"/>
                <a:gd name="T53" fmla="*/ 2147483647 h 1846"/>
                <a:gd name="T54" fmla="*/ 2147483647 w 1503"/>
                <a:gd name="T55" fmla="*/ 2147483647 h 1846"/>
                <a:gd name="T56" fmla="*/ 2147483647 w 1503"/>
                <a:gd name="T57" fmla="*/ 2147483647 h 1846"/>
                <a:gd name="T58" fmla="*/ 2147483647 w 1503"/>
                <a:gd name="T59" fmla="*/ 2147483647 h 1846"/>
                <a:gd name="T60" fmla="*/ 2147483647 w 1503"/>
                <a:gd name="T61" fmla="*/ 2147483647 h 1846"/>
                <a:gd name="T62" fmla="*/ 2147483647 w 1503"/>
                <a:gd name="T63" fmla="*/ 2147483647 h 1846"/>
                <a:gd name="T64" fmla="*/ 2147483647 w 1503"/>
                <a:gd name="T65" fmla="*/ 2147483647 h 1846"/>
                <a:gd name="T66" fmla="*/ 2147483647 w 1503"/>
                <a:gd name="T67" fmla="*/ 2147483647 h 1846"/>
                <a:gd name="T68" fmla="*/ 2147483647 w 1503"/>
                <a:gd name="T69" fmla="*/ 2147483647 h 1846"/>
                <a:gd name="T70" fmla="*/ 2147483647 w 1503"/>
                <a:gd name="T71" fmla="*/ 2147483647 h 1846"/>
                <a:gd name="T72" fmla="*/ 2147483647 w 1503"/>
                <a:gd name="T73" fmla="*/ 2147483647 h 1846"/>
                <a:gd name="T74" fmla="*/ 2147483647 w 1503"/>
                <a:gd name="T75" fmla="*/ 2147483647 h 1846"/>
                <a:gd name="T76" fmla="*/ 2147483647 w 1503"/>
                <a:gd name="T77" fmla="*/ 2147483647 h 1846"/>
                <a:gd name="T78" fmla="*/ 2147483647 w 1503"/>
                <a:gd name="T79" fmla="*/ 2147483647 h 1846"/>
                <a:gd name="T80" fmla="*/ 2147483647 w 1503"/>
                <a:gd name="T81" fmla="*/ 2147483647 h 1846"/>
                <a:gd name="T82" fmla="*/ 2147483647 w 1503"/>
                <a:gd name="T83" fmla="*/ 2147483647 h 1846"/>
                <a:gd name="T84" fmla="*/ 2147483647 w 1503"/>
                <a:gd name="T85" fmla="*/ 2147483647 h 1846"/>
                <a:gd name="T86" fmla="*/ 2147483647 w 1503"/>
                <a:gd name="T87" fmla="*/ 2147483647 h 1846"/>
                <a:gd name="T88" fmla="*/ 2147483647 w 1503"/>
                <a:gd name="T89" fmla="*/ 2147483647 h 1846"/>
                <a:gd name="T90" fmla="*/ 2147483647 w 1503"/>
                <a:gd name="T91" fmla="*/ 2147483647 h 1846"/>
                <a:gd name="T92" fmla="*/ 2147483647 w 1503"/>
                <a:gd name="T93" fmla="*/ 2147483647 h 1846"/>
                <a:gd name="T94" fmla="*/ 2147483647 w 1503"/>
                <a:gd name="T95" fmla="*/ 2147483647 h 1846"/>
                <a:gd name="T96" fmla="*/ 2147483647 w 1503"/>
                <a:gd name="T97" fmla="*/ 2147483647 h 1846"/>
                <a:gd name="T98" fmla="*/ 2147483647 w 1503"/>
                <a:gd name="T99" fmla="*/ 2147483647 h 18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3"/>
                <a:gd name="T151" fmla="*/ 0 h 1846"/>
                <a:gd name="T152" fmla="*/ 1503 w 1503"/>
                <a:gd name="T153" fmla="*/ 1846 h 18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3" h="1846">
                  <a:moveTo>
                    <a:pt x="363" y="52"/>
                  </a:moveTo>
                  <a:cubicBezTo>
                    <a:pt x="361" y="67"/>
                    <a:pt x="362" y="128"/>
                    <a:pt x="339" y="142"/>
                  </a:cubicBezTo>
                  <a:cubicBezTo>
                    <a:pt x="328" y="149"/>
                    <a:pt x="314" y="147"/>
                    <a:pt x="303" y="154"/>
                  </a:cubicBezTo>
                  <a:cubicBezTo>
                    <a:pt x="279" y="170"/>
                    <a:pt x="255" y="186"/>
                    <a:pt x="231" y="202"/>
                  </a:cubicBezTo>
                  <a:cubicBezTo>
                    <a:pt x="210" y="216"/>
                    <a:pt x="205" y="237"/>
                    <a:pt x="183" y="250"/>
                  </a:cubicBezTo>
                  <a:cubicBezTo>
                    <a:pt x="161" y="262"/>
                    <a:pt x="134" y="278"/>
                    <a:pt x="111" y="286"/>
                  </a:cubicBezTo>
                  <a:cubicBezTo>
                    <a:pt x="96" y="292"/>
                    <a:pt x="63" y="298"/>
                    <a:pt x="63" y="298"/>
                  </a:cubicBezTo>
                  <a:cubicBezTo>
                    <a:pt x="40" y="313"/>
                    <a:pt x="24" y="311"/>
                    <a:pt x="9" y="334"/>
                  </a:cubicBezTo>
                  <a:cubicBezTo>
                    <a:pt x="27" y="422"/>
                    <a:pt x="23" y="511"/>
                    <a:pt x="45" y="598"/>
                  </a:cubicBezTo>
                  <a:cubicBezTo>
                    <a:pt x="31" y="620"/>
                    <a:pt x="15" y="634"/>
                    <a:pt x="3" y="658"/>
                  </a:cubicBezTo>
                  <a:cubicBezTo>
                    <a:pt x="5" y="710"/>
                    <a:pt x="0" y="763"/>
                    <a:pt x="9" y="814"/>
                  </a:cubicBezTo>
                  <a:cubicBezTo>
                    <a:pt x="14" y="843"/>
                    <a:pt x="76" y="863"/>
                    <a:pt x="99" y="874"/>
                  </a:cubicBezTo>
                  <a:cubicBezTo>
                    <a:pt x="114" y="904"/>
                    <a:pt x="115" y="915"/>
                    <a:pt x="87" y="934"/>
                  </a:cubicBezTo>
                  <a:cubicBezTo>
                    <a:pt x="69" y="962"/>
                    <a:pt x="50" y="992"/>
                    <a:pt x="39" y="1024"/>
                  </a:cubicBezTo>
                  <a:cubicBezTo>
                    <a:pt x="46" y="1084"/>
                    <a:pt x="53" y="1145"/>
                    <a:pt x="33" y="1204"/>
                  </a:cubicBezTo>
                  <a:cubicBezTo>
                    <a:pt x="41" y="1229"/>
                    <a:pt x="49" y="1243"/>
                    <a:pt x="75" y="1252"/>
                  </a:cubicBezTo>
                  <a:cubicBezTo>
                    <a:pt x="121" y="1246"/>
                    <a:pt x="152" y="1239"/>
                    <a:pt x="201" y="1252"/>
                  </a:cubicBezTo>
                  <a:cubicBezTo>
                    <a:pt x="208" y="1254"/>
                    <a:pt x="208" y="1265"/>
                    <a:pt x="213" y="1270"/>
                  </a:cubicBezTo>
                  <a:cubicBezTo>
                    <a:pt x="253" y="1310"/>
                    <a:pt x="222" y="1267"/>
                    <a:pt x="255" y="1306"/>
                  </a:cubicBezTo>
                  <a:cubicBezTo>
                    <a:pt x="271" y="1325"/>
                    <a:pt x="267" y="1342"/>
                    <a:pt x="291" y="1354"/>
                  </a:cubicBezTo>
                  <a:cubicBezTo>
                    <a:pt x="350" y="1383"/>
                    <a:pt x="413" y="1404"/>
                    <a:pt x="477" y="1420"/>
                  </a:cubicBezTo>
                  <a:cubicBezTo>
                    <a:pt x="536" y="1538"/>
                    <a:pt x="658" y="1518"/>
                    <a:pt x="777" y="1522"/>
                  </a:cubicBezTo>
                  <a:cubicBezTo>
                    <a:pt x="793" y="1526"/>
                    <a:pt x="811" y="1525"/>
                    <a:pt x="825" y="1534"/>
                  </a:cubicBezTo>
                  <a:cubicBezTo>
                    <a:pt x="869" y="1564"/>
                    <a:pt x="847" y="1555"/>
                    <a:pt x="891" y="1564"/>
                  </a:cubicBezTo>
                  <a:cubicBezTo>
                    <a:pt x="939" y="1588"/>
                    <a:pt x="989" y="1613"/>
                    <a:pt x="1035" y="1642"/>
                  </a:cubicBezTo>
                  <a:cubicBezTo>
                    <a:pt x="1043" y="1647"/>
                    <a:pt x="1051" y="1654"/>
                    <a:pt x="1059" y="1660"/>
                  </a:cubicBezTo>
                  <a:cubicBezTo>
                    <a:pt x="1071" y="1668"/>
                    <a:pt x="1095" y="1684"/>
                    <a:pt x="1095" y="1684"/>
                  </a:cubicBezTo>
                  <a:cubicBezTo>
                    <a:pt x="1099" y="1690"/>
                    <a:pt x="1102" y="1697"/>
                    <a:pt x="1107" y="1702"/>
                  </a:cubicBezTo>
                  <a:cubicBezTo>
                    <a:pt x="1112" y="1707"/>
                    <a:pt x="1120" y="1709"/>
                    <a:pt x="1125" y="1714"/>
                  </a:cubicBezTo>
                  <a:cubicBezTo>
                    <a:pt x="1159" y="1753"/>
                    <a:pt x="1178" y="1804"/>
                    <a:pt x="1209" y="1846"/>
                  </a:cubicBezTo>
                  <a:cubicBezTo>
                    <a:pt x="1221" y="1811"/>
                    <a:pt x="1221" y="1773"/>
                    <a:pt x="1233" y="1738"/>
                  </a:cubicBezTo>
                  <a:cubicBezTo>
                    <a:pt x="1241" y="1713"/>
                    <a:pt x="1267" y="1690"/>
                    <a:pt x="1275" y="1666"/>
                  </a:cubicBezTo>
                  <a:cubicBezTo>
                    <a:pt x="1287" y="1631"/>
                    <a:pt x="1293" y="1594"/>
                    <a:pt x="1305" y="1558"/>
                  </a:cubicBezTo>
                  <a:cubicBezTo>
                    <a:pt x="1316" y="1526"/>
                    <a:pt x="1319" y="1469"/>
                    <a:pt x="1335" y="1444"/>
                  </a:cubicBezTo>
                  <a:cubicBezTo>
                    <a:pt x="1343" y="1432"/>
                    <a:pt x="1359" y="1408"/>
                    <a:pt x="1359" y="1408"/>
                  </a:cubicBezTo>
                  <a:cubicBezTo>
                    <a:pt x="1371" y="1361"/>
                    <a:pt x="1385" y="1328"/>
                    <a:pt x="1419" y="1294"/>
                  </a:cubicBezTo>
                  <a:cubicBezTo>
                    <a:pt x="1429" y="1264"/>
                    <a:pt x="1446" y="1243"/>
                    <a:pt x="1467" y="1222"/>
                  </a:cubicBezTo>
                  <a:cubicBezTo>
                    <a:pt x="1478" y="1177"/>
                    <a:pt x="1492" y="1135"/>
                    <a:pt x="1503" y="1090"/>
                  </a:cubicBezTo>
                  <a:cubicBezTo>
                    <a:pt x="1501" y="1052"/>
                    <a:pt x="1502" y="1014"/>
                    <a:pt x="1497" y="976"/>
                  </a:cubicBezTo>
                  <a:cubicBezTo>
                    <a:pt x="1494" y="953"/>
                    <a:pt x="1473" y="910"/>
                    <a:pt x="1473" y="910"/>
                  </a:cubicBezTo>
                  <a:cubicBezTo>
                    <a:pt x="1476" y="759"/>
                    <a:pt x="1478" y="615"/>
                    <a:pt x="1497" y="466"/>
                  </a:cubicBezTo>
                  <a:cubicBezTo>
                    <a:pt x="1492" y="385"/>
                    <a:pt x="1499" y="332"/>
                    <a:pt x="1431" y="286"/>
                  </a:cubicBezTo>
                  <a:cubicBezTo>
                    <a:pt x="1382" y="212"/>
                    <a:pt x="1236" y="199"/>
                    <a:pt x="1155" y="190"/>
                  </a:cubicBezTo>
                  <a:cubicBezTo>
                    <a:pt x="1075" y="163"/>
                    <a:pt x="972" y="174"/>
                    <a:pt x="897" y="172"/>
                  </a:cubicBezTo>
                  <a:cubicBezTo>
                    <a:pt x="851" y="161"/>
                    <a:pt x="820" y="132"/>
                    <a:pt x="783" y="106"/>
                  </a:cubicBezTo>
                  <a:cubicBezTo>
                    <a:pt x="757" y="87"/>
                    <a:pt x="726" y="70"/>
                    <a:pt x="699" y="52"/>
                  </a:cubicBezTo>
                  <a:cubicBezTo>
                    <a:pt x="654" y="22"/>
                    <a:pt x="596" y="18"/>
                    <a:pt x="543" y="10"/>
                  </a:cubicBezTo>
                  <a:cubicBezTo>
                    <a:pt x="497" y="12"/>
                    <a:pt x="445" y="0"/>
                    <a:pt x="405" y="22"/>
                  </a:cubicBezTo>
                  <a:cubicBezTo>
                    <a:pt x="405" y="22"/>
                    <a:pt x="360" y="52"/>
                    <a:pt x="351" y="58"/>
                  </a:cubicBezTo>
                  <a:cubicBezTo>
                    <a:pt x="347" y="60"/>
                    <a:pt x="359" y="54"/>
                    <a:pt x="363" y="52"/>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US"/>
            </a:p>
          </p:txBody>
        </p:sp>
        <p:sp>
          <p:nvSpPr>
            <p:cNvPr id="9" name="Freeform 5"/>
            <p:cNvSpPr>
              <a:spLocks/>
            </p:cNvSpPr>
            <p:nvPr/>
          </p:nvSpPr>
          <p:spPr bwMode="auto">
            <a:xfrm>
              <a:off x="3429000" y="3962400"/>
              <a:ext cx="3127375" cy="1914525"/>
            </a:xfrm>
            <a:custGeom>
              <a:avLst/>
              <a:gdLst>
                <a:gd name="T0" fmla="*/ 2147483647 w 1970"/>
                <a:gd name="T1" fmla="*/ 2147483647 h 1206"/>
                <a:gd name="T2" fmla="*/ 2147483647 w 1970"/>
                <a:gd name="T3" fmla="*/ 2147483647 h 1206"/>
                <a:gd name="T4" fmla="*/ 2147483647 w 1970"/>
                <a:gd name="T5" fmla="*/ 2147483647 h 1206"/>
                <a:gd name="T6" fmla="*/ 2147483647 w 1970"/>
                <a:gd name="T7" fmla="*/ 2147483647 h 1206"/>
                <a:gd name="T8" fmla="*/ 2147483647 w 1970"/>
                <a:gd name="T9" fmla="*/ 2147483647 h 1206"/>
                <a:gd name="T10" fmla="*/ 2147483647 w 1970"/>
                <a:gd name="T11" fmla="*/ 2147483647 h 1206"/>
                <a:gd name="T12" fmla="*/ 2147483647 w 1970"/>
                <a:gd name="T13" fmla="*/ 2147483647 h 1206"/>
                <a:gd name="T14" fmla="*/ 2147483647 w 1970"/>
                <a:gd name="T15" fmla="*/ 2147483647 h 1206"/>
                <a:gd name="T16" fmla="*/ 2147483647 w 1970"/>
                <a:gd name="T17" fmla="*/ 2147483647 h 1206"/>
                <a:gd name="T18" fmla="*/ 2147483647 w 1970"/>
                <a:gd name="T19" fmla="*/ 2147483647 h 1206"/>
                <a:gd name="T20" fmla="*/ 2147483647 w 1970"/>
                <a:gd name="T21" fmla="*/ 2147483647 h 1206"/>
                <a:gd name="T22" fmla="*/ 2147483647 w 1970"/>
                <a:gd name="T23" fmla="*/ 2147483647 h 1206"/>
                <a:gd name="T24" fmla="*/ 2147483647 w 1970"/>
                <a:gd name="T25" fmla="*/ 2147483647 h 1206"/>
                <a:gd name="T26" fmla="*/ 2147483647 w 1970"/>
                <a:gd name="T27" fmla="*/ 2147483647 h 1206"/>
                <a:gd name="T28" fmla="*/ 2147483647 w 1970"/>
                <a:gd name="T29" fmla="*/ 2147483647 h 1206"/>
                <a:gd name="T30" fmla="*/ 2147483647 w 1970"/>
                <a:gd name="T31" fmla="*/ 2147483647 h 1206"/>
                <a:gd name="T32" fmla="*/ 2147483647 w 1970"/>
                <a:gd name="T33" fmla="*/ 2147483647 h 1206"/>
                <a:gd name="T34" fmla="*/ 2147483647 w 1970"/>
                <a:gd name="T35" fmla="*/ 2147483647 h 1206"/>
                <a:gd name="T36" fmla="*/ 2147483647 w 1970"/>
                <a:gd name="T37" fmla="*/ 0 h 1206"/>
                <a:gd name="T38" fmla="*/ 2147483647 w 1970"/>
                <a:gd name="T39" fmla="*/ 2147483647 h 1206"/>
                <a:gd name="T40" fmla="*/ 2147483647 w 1970"/>
                <a:gd name="T41" fmla="*/ 2147483647 h 1206"/>
                <a:gd name="T42" fmla="*/ 2147483647 w 1970"/>
                <a:gd name="T43" fmla="*/ 2147483647 h 1206"/>
                <a:gd name="T44" fmla="*/ 2147483647 w 1970"/>
                <a:gd name="T45" fmla="*/ 2147483647 h 1206"/>
                <a:gd name="T46" fmla="*/ 2147483647 w 1970"/>
                <a:gd name="T47" fmla="*/ 2147483647 h 1206"/>
                <a:gd name="T48" fmla="*/ 2147483647 w 1970"/>
                <a:gd name="T49" fmla="*/ 2147483647 h 1206"/>
                <a:gd name="T50" fmla="*/ 2147483647 w 1970"/>
                <a:gd name="T51" fmla="*/ 2147483647 h 1206"/>
                <a:gd name="T52" fmla="*/ 2147483647 w 1970"/>
                <a:gd name="T53" fmla="*/ 2147483647 h 1206"/>
                <a:gd name="T54" fmla="*/ 2147483647 w 1970"/>
                <a:gd name="T55" fmla="*/ 2147483647 h 1206"/>
                <a:gd name="T56" fmla="*/ 2147483647 w 1970"/>
                <a:gd name="T57" fmla="*/ 2147483647 h 1206"/>
                <a:gd name="T58" fmla="*/ 2147483647 w 1970"/>
                <a:gd name="T59" fmla="*/ 2147483647 h 1206"/>
                <a:gd name="T60" fmla="*/ 2147483647 w 1970"/>
                <a:gd name="T61" fmla="*/ 2147483647 h 1206"/>
                <a:gd name="T62" fmla="*/ 2147483647 w 1970"/>
                <a:gd name="T63" fmla="*/ 2147483647 h 1206"/>
                <a:gd name="T64" fmla="*/ 2147483647 w 1970"/>
                <a:gd name="T65" fmla="*/ 2147483647 h 1206"/>
                <a:gd name="T66" fmla="*/ 2147483647 w 1970"/>
                <a:gd name="T67" fmla="*/ 2147483647 h 1206"/>
                <a:gd name="T68" fmla="*/ 2147483647 w 1970"/>
                <a:gd name="T69" fmla="*/ 2147483647 h 1206"/>
                <a:gd name="T70" fmla="*/ 2147483647 w 1970"/>
                <a:gd name="T71" fmla="*/ 2147483647 h 1206"/>
                <a:gd name="T72" fmla="*/ 2147483647 w 1970"/>
                <a:gd name="T73" fmla="*/ 2147483647 h 1206"/>
                <a:gd name="T74" fmla="*/ 2147483647 w 1970"/>
                <a:gd name="T75" fmla="*/ 2147483647 h 1206"/>
                <a:gd name="T76" fmla="*/ 2147483647 w 1970"/>
                <a:gd name="T77" fmla="*/ 2147483647 h 1206"/>
                <a:gd name="T78" fmla="*/ 2147483647 w 1970"/>
                <a:gd name="T79" fmla="*/ 2147483647 h 1206"/>
                <a:gd name="T80" fmla="*/ 2147483647 w 1970"/>
                <a:gd name="T81" fmla="*/ 2147483647 h 1206"/>
                <a:gd name="T82" fmla="*/ 2147483647 w 1970"/>
                <a:gd name="T83" fmla="*/ 2147483647 h 1206"/>
                <a:gd name="T84" fmla="*/ 2147483647 w 1970"/>
                <a:gd name="T85" fmla="*/ 2147483647 h 1206"/>
                <a:gd name="T86" fmla="*/ 2147483647 w 1970"/>
                <a:gd name="T87" fmla="*/ 2147483647 h 1206"/>
                <a:gd name="T88" fmla="*/ 2147483647 w 1970"/>
                <a:gd name="T89" fmla="*/ 2147483647 h 1206"/>
                <a:gd name="T90" fmla="*/ 2147483647 w 1970"/>
                <a:gd name="T91" fmla="*/ 2147483647 h 12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70"/>
                <a:gd name="T139" fmla="*/ 0 h 1206"/>
                <a:gd name="T140" fmla="*/ 1970 w 1970"/>
                <a:gd name="T141" fmla="*/ 1206 h 12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70" h="1206">
                  <a:moveTo>
                    <a:pt x="2" y="990"/>
                  </a:moveTo>
                  <a:cubicBezTo>
                    <a:pt x="4" y="968"/>
                    <a:pt x="0" y="945"/>
                    <a:pt x="8" y="924"/>
                  </a:cubicBezTo>
                  <a:cubicBezTo>
                    <a:pt x="14" y="907"/>
                    <a:pt x="75" y="896"/>
                    <a:pt x="86" y="894"/>
                  </a:cubicBezTo>
                  <a:cubicBezTo>
                    <a:pt x="132" y="848"/>
                    <a:pt x="110" y="769"/>
                    <a:pt x="146" y="714"/>
                  </a:cubicBezTo>
                  <a:cubicBezTo>
                    <a:pt x="148" y="706"/>
                    <a:pt x="151" y="698"/>
                    <a:pt x="152" y="690"/>
                  </a:cubicBezTo>
                  <a:cubicBezTo>
                    <a:pt x="155" y="676"/>
                    <a:pt x="155" y="662"/>
                    <a:pt x="158" y="648"/>
                  </a:cubicBezTo>
                  <a:cubicBezTo>
                    <a:pt x="161" y="636"/>
                    <a:pt x="170" y="612"/>
                    <a:pt x="170" y="612"/>
                  </a:cubicBezTo>
                  <a:cubicBezTo>
                    <a:pt x="172" y="586"/>
                    <a:pt x="172" y="560"/>
                    <a:pt x="176" y="534"/>
                  </a:cubicBezTo>
                  <a:cubicBezTo>
                    <a:pt x="178" y="520"/>
                    <a:pt x="176" y="500"/>
                    <a:pt x="188" y="492"/>
                  </a:cubicBezTo>
                  <a:cubicBezTo>
                    <a:pt x="205" y="481"/>
                    <a:pt x="228" y="488"/>
                    <a:pt x="248" y="486"/>
                  </a:cubicBezTo>
                  <a:cubicBezTo>
                    <a:pt x="267" y="457"/>
                    <a:pt x="258" y="475"/>
                    <a:pt x="272" y="432"/>
                  </a:cubicBezTo>
                  <a:cubicBezTo>
                    <a:pt x="277" y="417"/>
                    <a:pt x="301" y="417"/>
                    <a:pt x="314" y="408"/>
                  </a:cubicBezTo>
                  <a:cubicBezTo>
                    <a:pt x="337" y="338"/>
                    <a:pt x="313" y="373"/>
                    <a:pt x="434" y="366"/>
                  </a:cubicBezTo>
                  <a:cubicBezTo>
                    <a:pt x="461" y="348"/>
                    <a:pt x="509" y="317"/>
                    <a:pt x="524" y="288"/>
                  </a:cubicBezTo>
                  <a:cubicBezTo>
                    <a:pt x="545" y="245"/>
                    <a:pt x="521" y="206"/>
                    <a:pt x="578" y="192"/>
                  </a:cubicBezTo>
                  <a:cubicBezTo>
                    <a:pt x="590" y="184"/>
                    <a:pt x="602" y="176"/>
                    <a:pt x="614" y="168"/>
                  </a:cubicBezTo>
                  <a:cubicBezTo>
                    <a:pt x="627" y="159"/>
                    <a:pt x="626" y="144"/>
                    <a:pt x="632" y="132"/>
                  </a:cubicBezTo>
                  <a:cubicBezTo>
                    <a:pt x="648" y="99"/>
                    <a:pt x="660" y="63"/>
                    <a:pt x="692" y="42"/>
                  </a:cubicBezTo>
                  <a:cubicBezTo>
                    <a:pt x="700" y="18"/>
                    <a:pt x="710" y="8"/>
                    <a:pt x="734" y="0"/>
                  </a:cubicBezTo>
                  <a:cubicBezTo>
                    <a:pt x="779" y="9"/>
                    <a:pt x="809" y="39"/>
                    <a:pt x="854" y="48"/>
                  </a:cubicBezTo>
                  <a:cubicBezTo>
                    <a:pt x="874" y="68"/>
                    <a:pt x="904" y="147"/>
                    <a:pt x="926" y="150"/>
                  </a:cubicBezTo>
                  <a:cubicBezTo>
                    <a:pt x="974" y="157"/>
                    <a:pt x="1022" y="154"/>
                    <a:pt x="1070" y="156"/>
                  </a:cubicBezTo>
                  <a:cubicBezTo>
                    <a:pt x="1092" y="163"/>
                    <a:pt x="1119" y="159"/>
                    <a:pt x="1136" y="174"/>
                  </a:cubicBezTo>
                  <a:cubicBezTo>
                    <a:pt x="1202" y="231"/>
                    <a:pt x="1162" y="297"/>
                    <a:pt x="1262" y="300"/>
                  </a:cubicBezTo>
                  <a:cubicBezTo>
                    <a:pt x="1374" y="303"/>
                    <a:pt x="1486" y="304"/>
                    <a:pt x="1598" y="306"/>
                  </a:cubicBezTo>
                  <a:cubicBezTo>
                    <a:pt x="1636" y="319"/>
                    <a:pt x="1652" y="364"/>
                    <a:pt x="1694" y="378"/>
                  </a:cubicBezTo>
                  <a:cubicBezTo>
                    <a:pt x="1747" y="396"/>
                    <a:pt x="1798" y="416"/>
                    <a:pt x="1838" y="456"/>
                  </a:cubicBezTo>
                  <a:cubicBezTo>
                    <a:pt x="1852" y="514"/>
                    <a:pt x="1863" y="517"/>
                    <a:pt x="1916" y="546"/>
                  </a:cubicBezTo>
                  <a:cubicBezTo>
                    <a:pt x="1934" y="556"/>
                    <a:pt x="1970" y="576"/>
                    <a:pt x="1970" y="576"/>
                  </a:cubicBezTo>
                  <a:cubicBezTo>
                    <a:pt x="1968" y="591"/>
                    <a:pt x="1966" y="619"/>
                    <a:pt x="1958" y="636"/>
                  </a:cubicBezTo>
                  <a:cubicBezTo>
                    <a:pt x="1945" y="662"/>
                    <a:pt x="1945" y="646"/>
                    <a:pt x="1934" y="678"/>
                  </a:cubicBezTo>
                  <a:cubicBezTo>
                    <a:pt x="1922" y="713"/>
                    <a:pt x="1923" y="752"/>
                    <a:pt x="1910" y="786"/>
                  </a:cubicBezTo>
                  <a:cubicBezTo>
                    <a:pt x="1897" y="821"/>
                    <a:pt x="1900" y="800"/>
                    <a:pt x="1880" y="834"/>
                  </a:cubicBezTo>
                  <a:cubicBezTo>
                    <a:pt x="1858" y="871"/>
                    <a:pt x="1844" y="906"/>
                    <a:pt x="1820" y="942"/>
                  </a:cubicBezTo>
                  <a:cubicBezTo>
                    <a:pt x="1788" y="990"/>
                    <a:pt x="1844" y="928"/>
                    <a:pt x="1802" y="978"/>
                  </a:cubicBezTo>
                  <a:cubicBezTo>
                    <a:pt x="1761" y="1026"/>
                    <a:pt x="1660" y="1088"/>
                    <a:pt x="1598" y="1104"/>
                  </a:cubicBezTo>
                  <a:cubicBezTo>
                    <a:pt x="1567" y="1135"/>
                    <a:pt x="1528" y="1151"/>
                    <a:pt x="1490" y="1170"/>
                  </a:cubicBezTo>
                  <a:cubicBezTo>
                    <a:pt x="1468" y="1181"/>
                    <a:pt x="1424" y="1206"/>
                    <a:pt x="1424" y="1206"/>
                  </a:cubicBezTo>
                  <a:cubicBezTo>
                    <a:pt x="1300" y="1202"/>
                    <a:pt x="1218" y="1193"/>
                    <a:pt x="1106" y="1182"/>
                  </a:cubicBezTo>
                  <a:cubicBezTo>
                    <a:pt x="1074" y="1174"/>
                    <a:pt x="1046" y="1167"/>
                    <a:pt x="1016" y="1152"/>
                  </a:cubicBezTo>
                  <a:cubicBezTo>
                    <a:pt x="985" y="1137"/>
                    <a:pt x="959" y="1108"/>
                    <a:pt x="926" y="1098"/>
                  </a:cubicBezTo>
                  <a:cubicBezTo>
                    <a:pt x="844" y="1073"/>
                    <a:pt x="754" y="1088"/>
                    <a:pt x="668" y="1086"/>
                  </a:cubicBezTo>
                  <a:cubicBezTo>
                    <a:pt x="654" y="1084"/>
                    <a:pt x="640" y="1080"/>
                    <a:pt x="626" y="1080"/>
                  </a:cubicBezTo>
                  <a:cubicBezTo>
                    <a:pt x="504" y="1076"/>
                    <a:pt x="382" y="1078"/>
                    <a:pt x="260" y="1074"/>
                  </a:cubicBezTo>
                  <a:cubicBezTo>
                    <a:pt x="210" y="1072"/>
                    <a:pt x="146" y="1042"/>
                    <a:pt x="98" y="1026"/>
                  </a:cubicBezTo>
                  <a:cubicBezTo>
                    <a:pt x="70" y="1017"/>
                    <a:pt x="23" y="1011"/>
                    <a:pt x="2" y="990"/>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US"/>
            </a:p>
          </p:txBody>
        </p:sp>
        <p:sp>
          <p:nvSpPr>
            <p:cNvPr id="10" name="WordArt 6"/>
            <p:cNvSpPr>
              <a:spLocks noChangeArrowheads="1" noChangeShapeType="1" noTextEdit="1"/>
            </p:cNvSpPr>
            <p:nvPr/>
          </p:nvSpPr>
          <p:spPr bwMode="auto">
            <a:xfrm>
              <a:off x="4876800" y="26670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US" kern="10">
                  <a:ln w="9525">
                    <a:round/>
                    <a:headEnd/>
                    <a:tailEnd/>
                  </a:ln>
                  <a:solidFill>
                    <a:srgbClr val="FFCC00"/>
                  </a:solidFill>
                  <a:latin typeface="Arial"/>
                  <a:cs typeface="Arial"/>
                </a:rPr>
                <a:t>Validation</a:t>
              </a:r>
            </a:p>
          </p:txBody>
        </p:sp>
        <p:sp>
          <p:nvSpPr>
            <p:cNvPr id="11" name="WordArt 7"/>
            <p:cNvSpPr>
              <a:spLocks noChangeArrowheads="1" noChangeShapeType="1" noTextEdit="1"/>
            </p:cNvSpPr>
            <p:nvPr/>
          </p:nvSpPr>
          <p:spPr bwMode="auto">
            <a:xfrm>
              <a:off x="4419600" y="4683125"/>
              <a:ext cx="876300" cy="612775"/>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US" sz="3200" kern="10" dirty="0">
                  <a:ln w="9525">
                    <a:round/>
                    <a:headEnd/>
                    <a:tailEnd/>
                  </a:ln>
                  <a:solidFill>
                    <a:srgbClr val="FFCC00"/>
                  </a:solidFill>
                  <a:latin typeface="Arial"/>
                  <a:cs typeface="Arial"/>
                </a:rPr>
                <a:t>Test</a:t>
              </a:r>
            </a:p>
          </p:txBody>
        </p:sp>
        <p:sp>
          <p:nvSpPr>
            <p:cNvPr id="12" name="WordArt 8"/>
            <p:cNvSpPr>
              <a:spLocks noChangeArrowheads="1" noChangeShapeType="1" noTextEdit="1"/>
            </p:cNvSpPr>
            <p:nvPr/>
          </p:nvSpPr>
          <p:spPr bwMode="auto">
            <a:xfrm>
              <a:off x="2133600" y="29718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US" kern="10">
                  <a:ln w="9525">
                    <a:round/>
                    <a:headEnd/>
                    <a:tailEnd/>
                  </a:ln>
                  <a:solidFill>
                    <a:srgbClr val="FFCC00"/>
                  </a:solidFill>
                  <a:latin typeface="Arial"/>
                  <a:cs typeface="Arial"/>
                </a:rPr>
                <a:t>Training</a:t>
              </a:r>
            </a:p>
          </p:txBody>
        </p:sp>
      </p:grpSp>
    </p:spTree>
    <p:extLst>
      <p:ext uri="{BB962C8B-B14F-4D97-AF65-F5344CB8AC3E}">
        <p14:creationId xmlns:p14="http://schemas.microsoft.com/office/powerpoint/2010/main" val="351018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p>
        </p:txBody>
      </p:sp>
      <p:sp>
        <p:nvSpPr>
          <p:cNvPr id="3" name="Content Placeholder 2"/>
          <p:cNvSpPr>
            <a:spLocks noGrp="1"/>
          </p:cNvSpPr>
          <p:nvPr>
            <p:ph idx="1"/>
          </p:nvPr>
        </p:nvSpPr>
        <p:spPr>
          <a:xfrm>
            <a:off x="962679" y="1576140"/>
            <a:ext cx="9408872" cy="4387889"/>
          </a:xfrm>
        </p:spPr>
        <p:txBody>
          <a:bodyPr>
            <a:normAutofit/>
          </a:bodyPr>
          <a:lstStyle/>
          <a:p>
            <a:pPr marL="342900" lvl="1" indent="-342900">
              <a:lnSpc>
                <a:spcPct val="100000"/>
              </a:lnSpc>
              <a:buFont typeface="Wingdings" pitchFamily="2" charset="2"/>
              <a:buChar char="v"/>
            </a:pPr>
            <a:r>
              <a:rPr lang="en-US" sz="3200" dirty="0"/>
              <a:t>Data mining is the discovery of </a:t>
            </a:r>
            <a:r>
              <a:rPr lang="en-US" sz="3200" b="1" i="1" dirty="0"/>
              <a:t>models</a:t>
            </a:r>
            <a:r>
              <a:rPr lang="en-US" sz="3200" dirty="0"/>
              <a:t> from data.</a:t>
            </a:r>
          </a:p>
          <a:p>
            <a:pPr lvl="1">
              <a:lnSpc>
                <a:spcPct val="100000"/>
              </a:lnSpc>
            </a:pPr>
            <a:r>
              <a:rPr lang="en-US" sz="2800" dirty="0">
                <a:latin typeface="+mn-lt"/>
              </a:rPr>
              <a:t>Data contains value and knowledge.</a:t>
            </a:r>
          </a:p>
          <a:p>
            <a:pPr lvl="1">
              <a:lnSpc>
                <a:spcPct val="100000"/>
              </a:lnSpc>
            </a:pPr>
            <a:r>
              <a:rPr lang="en-US" sz="2800" dirty="0">
                <a:latin typeface="+mn-lt"/>
              </a:rPr>
              <a:t>Various types of models</a:t>
            </a:r>
          </a:p>
          <a:p>
            <a:pPr lvl="2">
              <a:lnSpc>
                <a:spcPct val="100000"/>
              </a:lnSpc>
            </a:pPr>
            <a:r>
              <a:rPr lang="en-US" sz="2800" dirty="0"/>
              <a:t>Statistical modeling</a:t>
            </a:r>
          </a:p>
          <a:p>
            <a:pPr lvl="2">
              <a:lnSpc>
                <a:spcPct val="100000"/>
              </a:lnSpc>
            </a:pPr>
            <a:r>
              <a:rPr lang="en-US" sz="2800" dirty="0"/>
              <a:t>Machine learning</a:t>
            </a:r>
          </a:p>
          <a:p>
            <a:pPr lvl="1">
              <a:lnSpc>
                <a:spcPct val="100000"/>
              </a:lnSpc>
            </a:pPr>
            <a:r>
              <a:rPr lang="en-US" altLang="zh-CN" sz="2800" dirty="0">
                <a:latin typeface="+mn-lt"/>
              </a:rPr>
              <a:t>Beyond</a:t>
            </a:r>
            <a:r>
              <a:rPr lang="zh-CN" altLang="en-US" sz="2800" dirty="0">
                <a:latin typeface="+mn-lt"/>
              </a:rPr>
              <a:t> </a:t>
            </a:r>
            <a:r>
              <a:rPr lang="en-US" altLang="zh-CN" sz="2800" dirty="0">
                <a:latin typeface="+mn-lt"/>
              </a:rPr>
              <a:t>counts,</a:t>
            </a:r>
            <a:r>
              <a:rPr lang="zh-CN" altLang="en-US" sz="2800" dirty="0">
                <a:latin typeface="+mn-lt"/>
              </a:rPr>
              <a:t> </a:t>
            </a:r>
            <a:r>
              <a:rPr lang="en-US" altLang="zh-CN" sz="2800" dirty="0">
                <a:latin typeface="+mn-lt"/>
              </a:rPr>
              <a:t>descriptive</a:t>
            </a:r>
            <a:r>
              <a:rPr lang="zh-CN" altLang="en-US" sz="2800" dirty="0">
                <a:latin typeface="+mn-lt"/>
              </a:rPr>
              <a:t> </a:t>
            </a:r>
            <a:r>
              <a:rPr lang="en-US" altLang="zh-CN" sz="2800" dirty="0">
                <a:latin typeface="+mn-lt"/>
              </a:rPr>
              <a:t>techniques,</a:t>
            </a:r>
            <a:r>
              <a:rPr lang="zh-CN" altLang="en-US" sz="2800" dirty="0">
                <a:latin typeface="+mn-lt"/>
              </a:rPr>
              <a:t> </a:t>
            </a:r>
            <a:r>
              <a:rPr lang="en-US" altLang="zh-CN" sz="2800" dirty="0">
                <a:latin typeface="+mn-lt"/>
              </a:rPr>
              <a:t>and</a:t>
            </a:r>
            <a:r>
              <a:rPr lang="zh-CN" altLang="en-US" sz="2800" dirty="0">
                <a:latin typeface="+mn-lt"/>
              </a:rPr>
              <a:t> </a:t>
            </a:r>
            <a:r>
              <a:rPr lang="en-US" altLang="zh-CN" sz="2800" dirty="0">
                <a:latin typeface="+mn-lt"/>
              </a:rPr>
              <a:t>reporting</a:t>
            </a:r>
            <a:endParaRPr lang="en-US" sz="2800" dirty="0">
              <a:latin typeface="+mn-lt"/>
            </a:endParaRPr>
          </a:p>
        </p:txBody>
      </p:sp>
    </p:spTree>
    <p:extLst>
      <p:ext uri="{BB962C8B-B14F-4D97-AF65-F5344CB8AC3E}">
        <p14:creationId xmlns:p14="http://schemas.microsoft.com/office/powerpoint/2010/main" val="140410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21" y="426091"/>
            <a:ext cx="6965245" cy="858818"/>
          </a:xfrm>
        </p:spPr>
        <p:txBody>
          <a:bodyPr/>
          <a:lstStyle/>
          <a:p>
            <a:r>
              <a:rPr lang="en-US" dirty="0"/>
              <a:t>Data Partition</a:t>
            </a:r>
          </a:p>
        </p:txBody>
      </p:sp>
      <p:sp>
        <p:nvSpPr>
          <p:cNvPr id="7" name="Content Placeholder 27"/>
          <p:cNvSpPr>
            <a:spLocks noGrp="1"/>
          </p:cNvSpPr>
          <p:nvPr>
            <p:ph idx="1"/>
          </p:nvPr>
        </p:nvSpPr>
        <p:spPr>
          <a:xfrm>
            <a:off x="1824142" y="1768167"/>
            <a:ext cx="8139321" cy="3874346"/>
          </a:xfrm>
        </p:spPr>
        <p:txBody>
          <a:bodyPr/>
          <a:lstStyle/>
          <a:p>
            <a:pPr marL="3886200" indent="-457200">
              <a:defRPr/>
            </a:pPr>
            <a:r>
              <a:rPr lang="en-US" dirty="0">
                <a:latin typeface="Calibri" panose="020F0502020204030204" pitchFamily="34" charset="0"/>
                <a:cs typeface="Calibri" panose="020F0502020204030204" pitchFamily="34" charset="0"/>
              </a:rPr>
              <a:t>Improving the model causes the error rate to decline on the data used to build it. At the same time, the model becomes more complex.</a:t>
            </a:r>
          </a:p>
          <a:p>
            <a:pPr eaLnBrk="1" hangingPunct="1">
              <a:defRPr/>
            </a:pPr>
            <a:endParaRPr lang="en-US" dirty="0">
              <a:latin typeface="Calibri" panose="020F0502020204030204" pitchFamily="34" charset="0"/>
              <a:cs typeface="Calibri" panose="020F0502020204030204" pitchFamily="34" charset="0"/>
            </a:endParaRPr>
          </a:p>
        </p:txBody>
      </p:sp>
      <p:grpSp>
        <p:nvGrpSpPr>
          <p:cNvPr id="32" name="Group 31"/>
          <p:cNvGrpSpPr/>
          <p:nvPr/>
        </p:nvGrpSpPr>
        <p:grpSpPr>
          <a:xfrm>
            <a:off x="2883259" y="1474846"/>
            <a:ext cx="4955816" cy="4105077"/>
            <a:chOff x="1359259" y="1474845"/>
            <a:chExt cx="4955816" cy="4105077"/>
          </a:xfrm>
        </p:grpSpPr>
        <p:sp>
          <p:nvSpPr>
            <p:cNvPr id="27" name="Rectangle 21"/>
            <p:cNvSpPr>
              <a:spLocks noChangeArrowheads="1"/>
            </p:cNvSpPr>
            <p:nvPr/>
          </p:nvSpPr>
          <p:spPr bwMode="auto">
            <a:xfrm>
              <a:off x="1798666" y="5272145"/>
              <a:ext cx="44196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dirty="0">
                  <a:solidFill>
                    <a:srgbClr val="000000"/>
                  </a:solidFill>
                </a:rPr>
                <a:t>Models Getting More Complex</a:t>
              </a:r>
              <a:endParaRPr lang="en-US" altLang="en-US" sz="2000" dirty="0"/>
            </a:p>
          </p:txBody>
        </p:sp>
        <p:grpSp>
          <p:nvGrpSpPr>
            <p:cNvPr id="31" name="Group 30"/>
            <p:cNvGrpSpPr/>
            <p:nvPr/>
          </p:nvGrpSpPr>
          <p:grpSpPr>
            <a:xfrm>
              <a:off x="1359259" y="1474845"/>
              <a:ext cx="4955816" cy="3797300"/>
              <a:chOff x="606051" y="1143000"/>
              <a:chExt cx="5250237" cy="4141788"/>
            </a:xfrm>
          </p:grpSpPr>
          <p:sp>
            <p:nvSpPr>
              <p:cNvPr id="8" name="Freeform 2"/>
              <p:cNvSpPr>
                <a:spLocks/>
              </p:cNvSpPr>
              <p:nvPr/>
            </p:nvSpPr>
            <p:spPr bwMode="auto">
              <a:xfrm>
                <a:off x="1071563" y="1143000"/>
                <a:ext cx="4779962" cy="4086225"/>
              </a:xfrm>
              <a:custGeom>
                <a:avLst/>
                <a:gdLst>
                  <a:gd name="T0" fmla="*/ 0 w 4304"/>
                  <a:gd name="T1" fmla="*/ 0 h 2573"/>
                  <a:gd name="T2" fmla="*/ 0 w 4304"/>
                  <a:gd name="T3" fmla="*/ 2147483647 h 2573"/>
                  <a:gd name="T4" fmla="*/ 2147483647 w 4304"/>
                  <a:gd name="T5" fmla="*/ 2147483647 h 2573"/>
                  <a:gd name="T6" fmla="*/ 0 60000 65536"/>
                  <a:gd name="T7" fmla="*/ 0 60000 65536"/>
                  <a:gd name="T8" fmla="*/ 0 60000 65536"/>
                  <a:gd name="T9" fmla="*/ 0 w 4304"/>
                  <a:gd name="T10" fmla="*/ 0 h 2573"/>
                  <a:gd name="T11" fmla="*/ 4304 w 4304"/>
                  <a:gd name="T12" fmla="*/ 2573 h 2573"/>
                </a:gdLst>
                <a:ahLst/>
                <a:cxnLst>
                  <a:cxn ang="T6">
                    <a:pos x="T0" y="T1"/>
                  </a:cxn>
                  <a:cxn ang="T7">
                    <a:pos x="T2" y="T3"/>
                  </a:cxn>
                  <a:cxn ang="T8">
                    <a:pos x="T4" y="T5"/>
                  </a:cxn>
                </a:cxnLst>
                <a:rect l="T9" t="T10" r="T11" b="T12"/>
                <a:pathLst>
                  <a:path w="4304" h="2573">
                    <a:moveTo>
                      <a:pt x="0" y="0"/>
                    </a:moveTo>
                    <a:lnTo>
                      <a:pt x="0" y="2573"/>
                    </a:lnTo>
                    <a:lnTo>
                      <a:pt x="4304" y="2573"/>
                    </a:lnTo>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 name="Line 3"/>
              <p:cNvSpPr>
                <a:spLocks noChangeShapeType="1"/>
              </p:cNvSpPr>
              <p:nvPr/>
            </p:nvSpPr>
            <p:spPr bwMode="auto">
              <a:xfrm>
                <a:off x="985838" y="11430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4"/>
              <p:cNvSpPr>
                <a:spLocks noChangeShapeType="1"/>
              </p:cNvSpPr>
              <p:nvPr/>
            </p:nvSpPr>
            <p:spPr bwMode="auto">
              <a:xfrm>
                <a:off x="985838" y="155892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Line 5"/>
              <p:cNvSpPr>
                <a:spLocks noChangeShapeType="1"/>
              </p:cNvSpPr>
              <p:nvPr/>
            </p:nvSpPr>
            <p:spPr bwMode="auto">
              <a:xfrm>
                <a:off x="985838" y="1960563"/>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6"/>
              <p:cNvSpPr>
                <a:spLocks noChangeShapeType="1"/>
              </p:cNvSpPr>
              <p:nvPr/>
            </p:nvSpPr>
            <p:spPr bwMode="auto">
              <a:xfrm>
                <a:off x="985838" y="23749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7"/>
              <p:cNvSpPr>
                <a:spLocks noChangeShapeType="1"/>
              </p:cNvSpPr>
              <p:nvPr/>
            </p:nvSpPr>
            <p:spPr bwMode="auto">
              <a:xfrm>
                <a:off x="985838" y="2776538"/>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8"/>
              <p:cNvSpPr>
                <a:spLocks noChangeShapeType="1"/>
              </p:cNvSpPr>
              <p:nvPr/>
            </p:nvSpPr>
            <p:spPr bwMode="auto">
              <a:xfrm>
                <a:off x="985838" y="3192463"/>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9"/>
              <p:cNvSpPr>
                <a:spLocks noChangeShapeType="1"/>
              </p:cNvSpPr>
              <p:nvPr/>
            </p:nvSpPr>
            <p:spPr bwMode="auto">
              <a:xfrm>
                <a:off x="985838" y="35941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0"/>
              <p:cNvSpPr>
                <a:spLocks noChangeShapeType="1"/>
              </p:cNvSpPr>
              <p:nvPr/>
            </p:nvSpPr>
            <p:spPr bwMode="auto">
              <a:xfrm>
                <a:off x="985838" y="401002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11"/>
              <p:cNvSpPr>
                <a:spLocks noChangeShapeType="1"/>
              </p:cNvSpPr>
              <p:nvPr/>
            </p:nvSpPr>
            <p:spPr bwMode="auto">
              <a:xfrm>
                <a:off x="985838" y="441007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Line 12"/>
              <p:cNvSpPr>
                <a:spLocks noChangeShapeType="1"/>
              </p:cNvSpPr>
              <p:nvPr/>
            </p:nvSpPr>
            <p:spPr bwMode="auto">
              <a:xfrm>
                <a:off x="985838" y="48260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13"/>
              <p:cNvSpPr>
                <a:spLocks noChangeShapeType="1"/>
              </p:cNvSpPr>
              <p:nvPr/>
            </p:nvSpPr>
            <p:spPr bwMode="auto">
              <a:xfrm>
                <a:off x="5854700"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14"/>
              <p:cNvSpPr>
                <a:spLocks noChangeShapeType="1"/>
              </p:cNvSpPr>
              <p:nvPr/>
            </p:nvSpPr>
            <p:spPr bwMode="auto">
              <a:xfrm>
                <a:off x="5170488"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15"/>
              <p:cNvSpPr>
                <a:spLocks noChangeShapeType="1"/>
              </p:cNvSpPr>
              <p:nvPr/>
            </p:nvSpPr>
            <p:spPr bwMode="auto">
              <a:xfrm>
                <a:off x="4487863"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Line 16"/>
              <p:cNvSpPr>
                <a:spLocks noChangeShapeType="1"/>
              </p:cNvSpPr>
              <p:nvPr/>
            </p:nvSpPr>
            <p:spPr bwMode="auto">
              <a:xfrm>
                <a:off x="3803650"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Line 17"/>
              <p:cNvSpPr>
                <a:spLocks noChangeShapeType="1"/>
              </p:cNvSpPr>
              <p:nvPr/>
            </p:nvSpPr>
            <p:spPr bwMode="auto">
              <a:xfrm>
                <a:off x="3121025"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18"/>
              <p:cNvSpPr>
                <a:spLocks noChangeShapeType="1"/>
              </p:cNvSpPr>
              <p:nvPr/>
            </p:nvSpPr>
            <p:spPr bwMode="auto">
              <a:xfrm>
                <a:off x="2438400"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Line 19"/>
              <p:cNvSpPr>
                <a:spLocks noChangeShapeType="1"/>
              </p:cNvSpPr>
              <p:nvPr/>
            </p:nvSpPr>
            <p:spPr bwMode="auto">
              <a:xfrm>
                <a:off x="1754188"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Rectangle 20"/>
              <p:cNvSpPr>
                <a:spLocks noChangeArrowheads="1"/>
              </p:cNvSpPr>
              <p:nvPr/>
            </p:nvSpPr>
            <p:spPr bwMode="auto">
              <a:xfrm rot="16200000">
                <a:off x="-1231900" y="2990475"/>
                <a:ext cx="4067175" cy="391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dirty="0">
                    <a:solidFill>
                      <a:srgbClr val="000000"/>
                    </a:solidFill>
                  </a:rPr>
                  <a:t>Error Rate</a:t>
                </a:r>
                <a:endParaRPr lang="en-US" altLang="en-US" dirty="0"/>
              </a:p>
            </p:txBody>
          </p:sp>
          <p:sp>
            <p:nvSpPr>
              <p:cNvPr id="28" name="Freeform 24"/>
              <p:cNvSpPr>
                <a:spLocks/>
              </p:cNvSpPr>
              <p:nvPr/>
            </p:nvSpPr>
            <p:spPr bwMode="auto">
              <a:xfrm>
                <a:off x="1071563" y="2132013"/>
                <a:ext cx="4783137" cy="2887662"/>
              </a:xfrm>
              <a:custGeom>
                <a:avLst/>
                <a:gdLst>
                  <a:gd name="T0" fmla="*/ 0 w 3013"/>
                  <a:gd name="T1" fmla="*/ 0 h 1819"/>
                  <a:gd name="T2" fmla="*/ 0 w 3013"/>
                  <a:gd name="T3" fmla="*/ 2147483647 h 1819"/>
                  <a:gd name="T4" fmla="*/ 2147483647 w 3013"/>
                  <a:gd name="T5" fmla="*/ 2147483647 h 1819"/>
                  <a:gd name="T6" fmla="*/ 2147483647 w 3013"/>
                  <a:gd name="T7" fmla="*/ 2147483647 h 1819"/>
                  <a:gd name="T8" fmla="*/ 2147483647 w 3013"/>
                  <a:gd name="T9" fmla="*/ 2147483647 h 1819"/>
                  <a:gd name="T10" fmla="*/ 2147483647 w 3013"/>
                  <a:gd name="T11" fmla="*/ 2147483647 h 1819"/>
                  <a:gd name="T12" fmla="*/ 2147483647 w 3013"/>
                  <a:gd name="T13" fmla="*/ 2147483647 h 1819"/>
                  <a:gd name="T14" fmla="*/ 2147483647 w 3013"/>
                  <a:gd name="T15" fmla="*/ 2147483647 h 1819"/>
                  <a:gd name="T16" fmla="*/ 2147483647 w 3013"/>
                  <a:gd name="T17" fmla="*/ 2147483647 h 1819"/>
                  <a:gd name="T18" fmla="*/ 2147483647 w 3013"/>
                  <a:gd name="T19" fmla="*/ 2147483647 h 1819"/>
                  <a:gd name="T20" fmla="*/ 2147483647 w 3013"/>
                  <a:gd name="T21" fmla="*/ 2147483647 h 1819"/>
                  <a:gd name="T22" fmla="*/ 2147483647 w 3013"/>
                  <a:gd name="T23" fmla="*/ 2147483647 h 1819"/>
                  <a:gd name="T24" fmla="*/ 2147483647 w 3013"/>
                  <a:gd name="T25" fmla="*/ 2147483647 h 1819"/>
                  <a:gd name="T26" fmla="*/ 2147483647 w 3013"/>
                  <a:gd name="T27" fmla="*/ 2147483647 h 1819"/>
                  <a:gd name="T28" fmla="*/ 2147483647 w 3013"/>
                  <a:gd name="T29" fmla="*/ 2147483647 h 1819"/>
                  <a:gd name="T30" fmla="*/ 2147483647 w 3013"/>
                  <a:gd name="T31" fmla="*/ 2147483647 h 18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13"/>
                  <a:gd name="T49" fmla="*/ 0 h 1819"/>
                  <a:gd name="T50" fmla="*/ 3013 w 3013"/>
                  <a:gd name="T51" fmla="*/ 1819 h 18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13" h="1819">
                    <a:moveTo>
                      <a:pt x="0" y="0"/>
                    </a:moveTo>
                    <a:lnTo>
                      <a:pt x="0" y="199"/>
                    </a:lnTo>
                    <a:lnTo>
                      <a:pt x="27" y="379"/>
                    </a:lnTo>
                    <a:lnTo>
                      <a:pt x="98" y="560"/>
                    </a:lnTo>
                    <a:lnTo>
                      <a:pt x="197" y="740"/>
                    </a:lnTo>
                    <a:lnTo>
                      <a:pt x="331" y="903"/>
                    </a:lnTo>
                    <a:lnTo>
                      <a:pt x="493" y="1056"/>
                    </a:lnTo>
                    <a:lnTo>
                      <a:pt x="690" y="1201"/>
                    </a:lnTo>
                    <a:lnTo>
                      <a:pt x="914" y="1327"/>
                    </a:lnTo>
                    <a:lnTo>
                      <a:pt x="1165" y="1444"/>
                    </a:lnTo>
                    <a:lnTo>
                      <a:pt x="1443" y="1553"/>
                    </a:lnTo>
                    <a:lnTo>
                      <a:pt x="1748" y="1643"/>
                    </a:lnTo>
                    <a:lnTo>
                      <a:pt x="2071" y="1715"/>
                    </a:lnTo>
                    <a:lnTo>
                      <a:pt x="2412" y="1769"/>
                    </a:lnTo>
                    <a:lnTo>
                      <a:pt x="2771" y="1805"/>
                    </a:lnTo>
                    <a:lnTo>
                      <a:pt x="3013" y="1819"/>
                    </a:lnTo>
                  </a:path>
                </a:pathLst>
              </a:custGeom>
              <a:noFill/>
              <a:ln w="25400">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 name="Line 127"/>
              <p:cNvSpPr>
                <a:spLocks noChangeShapeType="1"/>
              </p:cNvSpPr>
              <p:nvPr/>
            </p:nvSpPr>
            <p:spPr bwMode="auto">
              <a:xfrm flipV="1">
                <a:off x="3121025" y="4500563"/>
                <a:ext cx="7938" cy="714375"/>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spAutoFit/>
              </a:bodyPr>
              <a:lstStyle/>
              <a:p>
                <a:endParaRPr lang="en-US"/>
              </a:p>
            </p:txBody>
          </p:sp>
          <p:sp>
            <p:nvSpPr>
              <p:cNvPr id="30" name="Line 128"/>
              <p:cNvSpPr>
                <a:spLocks noChangeShapeType="1"/>
              </p:cNvSpPr>
              <p:nvPr/>
            </p:nvSpPr>
            <p:spPr bwMode="auto">
              <a:xfrm flipH="1" flipV="1">
                <a:off x="4800600" y="4940300"/>
                <a:ext cx="4763" cy="304800"/>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spAutoFit/>
              </a:bodyPr>
              <a:lstStyle/>
              <a:p>
                <a:endParaRPr lang="en-US"/>
              </a:p>
            </p:txBody>
          </p:sp>
        </p:grpSp>
      </p:grpSp>
    </p:spTree>
    <p:extLst>
      <p:ext uri="{BB962C8B-B14F-4D97-AF65-F5344CB8AC3E}">
        <p14:creationId xmlns:p14="http://schemas.microsoft.com/office/powerpoint/2010/main" val="730037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Data Prevents Overfitting</a:t>
            </a:r>
          </a:p>
        </p:txBody>
      </p:sp>
      <p:grpSp>
        <p:nvGrpSpPr>
          <p:cNvPr id="35" name="Group 34"/>
          <p:cNvGrpSpPr/>
          <p:nvPr/>
        </p:nvGrpSpPr>
        <p:grpSpPr>
          <a:xfrm>
            <a:off x="2898211" y="1917012"/>
            <a:ext cx="6225042" cy="3864172"/>
            <a:chOff x="589405" y="1044575"/>
            <a:chExt cx="7156008" cy="4816449"/>
          </a:xfrm>
        </p:grpSpPr>
        <p:sp>
          <p:nvSpPr>
            <p:cNvPr id="7" name="Freeform 3"/>
            <p:cNvSpPr>
              <a:spLocks/>
            </p:cNvSpPr>
            <p:nvPr/>
          </p:nvSpPr>
          <p:spPr bwMode="auto">
            <a:xfrm>
              <a:off x="1062038" y="1143000"/>
              <a:ext cx="4779962" cy="4086225"/>
            </a:xfrm>
            <a:custGeom>
              <a:avLst/>
              <a:gdLst>
                <a:gd name="T0" fmla="*/ 0 w 4304"/>
                <a:gd name="T1" fmla="*/ 0 h 2573"/>
                <a:gd name="T2" fmla="*/ 0 w 4304"/>
                <a:gd name="T3" fmla="*/ 2147483647 h 2573"/>
                <a:gd name="T4" fmla="*/ 2147483647 w 4304"/>
                <a:gd name="T5" fmla="*/ 2147483647 h 2573"/>
                <a:gd name="T6" fmla="*/ 0 60000 65536"/>
                <a:gd name="T7" fmla="*/ 0 60000 65536"/>
                <a:gd name="T8" fmla="*/ 0 60000 65536"/>
                <a:gd name="T9" fmla="*/ 0 w 4304"/>
                <a:gd name="T10" fmla="*/ 0 h 2573"/>
                <a:gd name="T11" fmla="*/ 4304 w 4304"/>
                <a:gd name="T12" fmla="*/ 2573 h 2573"/>
              </a:gdLst>
              <a:ahLst/>
              <a:cxnLst>
                <a:cxn ang="T6">
                  <a:pos x="T0" y="T1"/>
                </a:cxn>
                <a:cxn ang="T7">
                  <a:pos x="T2" y="T3"/>
                </a:cxn>
                <a:cxn ang="T8">
                  <a:pos x="T4" y="T5"/>
                </a:cxn>
              </a:cxnLst>
              <a:rect l="T9" t="T10" r="T11" b="T12"/>
              <a:pathLst>
                <a:path w="4304" h="2573">
                  <a:moveTo>
                    <a:pt x="0" y="0"/>
                  </a:moveTo>
                  <a:lnTo>
                    <a:pt x="0" y="2573"/>
                  </a:lnTo>
                  <a:lnTo>
                    <a:pt x="4304" y="2573"/>
                  </a:lnTo>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 name="Line 4"/>
            <p:cNvSpPr>
              <a:spLocks noChangeShapeType="1"/>
            </p:cNvSpPr>
            <p:nvPr/>
          </p:nvSpPr>
          <p:spPr bwMode="auto">
            <a:xfrm>
              <a:off x="976313" y="11430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Line 5"/>
            <p:cNvSpPr>
              <a:spLocks noChangeShapeType="1"/>
            </p:cNvSpPr>
            <p:nvPr/>
          </p:nvSpPr>
          <p:spPr bwMode="auto">
            <a:xfrm>
              <a:off x="976313" y="155892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976313" y="1960563"/>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Line 7"/>
            <p:cNvSpPr>
              <a:spLocks noChangeShapeType="1"/>
            </p:cNvSpPr>
            <p:nvPr/>
          </p:nvSpPr>
          <p:spPr bwMode="auto">
            <a:xfrm>
              <a:off x="976313" y="23749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8"/>
            <p:cNvSpPr>
              <a:spLocks noChangeShapeType="1"/>
            </p:cNvSpPr>
            <p:nvPr/>
          </p:nvSpPr>
          <p:spPr bwMode="auto">
            <a:xfrm>
              <a:off x="976313" y="2776538"/>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9"/>
            <p:cNvSpPr>
              <a:spLocks noChangeShapeType="1"/>
            </p:cNvSpPr>
            <p:nvPr/>
          </p:nvSpPr>
          <p:spPr bwMode="auto">
            <a:xfrm>
              <a:off x="976313" y="3192463"/>
              <a:ext cx="85725" cy="158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10"/>
            <p:cNvSpPr>
              <a:spLocks noChangeShapeType="1"/>
            </p:cNvSpPr>
            <p:nvPr/>
          </p:nvSpPr>
          <p:spPr bwMode="auto">
            <a:xfrm>
              <a:off x="976313" y="35941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1"/>
            <p:cNvSpPr>
              <a:spLocks noChangeShapeType="1"/>
            </p:cNvSpPr>
            <p:nvPr/>
          </p:nvSpPr>
          <p:spPr bwMode="auto">
            <a:xfrm>
              <a:off x="976313" y="401002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2"/>
            <p:cNvSpPr>
              <a:spLocks noChangeShapeType="1"/>
            </p:cNvSpPr>
            <p:nvPr/>
          </p:nvSpPr>
          <p:spPr bwMode="auto">
            <a:xfrm>
              <a:off x="976313" y="4410075"/>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13"/>
            <p:cNvSpPr>
              <a:spLocks noChangeShapeType="1"/>
            </p:cNvSpPr>
            <p:nvPr/>
          </p:nvSpPr>
          <p:spPr bwMode="auto">
            <a:xfrm>
              <a:off x="976313" y="4826000"/>
              <a:ext cx="85725" cy="158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Line 14"/>
            <p:cNvSpPr>
              <a:spLocks noChangeShapeType="1"/>
            </p:cNvSpPr>
            <p:nvPr/>
          </p:nvSpPr>
          <p:spPr bwMode="auto">
            <a:xfrm>
              <a:off x="5845175"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15"/>
            <p:cNvSpPr>
              <a:spLocks noChangeShapeType="1"/>
            </p:cNvSpPr>
            <p:nvPr/>
          </p:nvSpPr>
          <p:spPr bwMode="auto">
            <a:xfrm>
              <a:off x="5160963"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16"/>
            <p:cNvSpPr>
              <a:spLocks noChangeShapeType="1"/>
            </p:cNvSpPr>
            <p:nvPr/>
          </p:nvSpPr>
          <p:spPr bwMode="auto">
            <a:xfrm>
              <a:off x="4478338"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17"/>
            <p:cNvSpPr>
              <a:spLocks noChangeShapeType="1"/>
            </p:cNvSpPr>
            <p:nvPr/>
          </p:nvSpPr>
          <p:spPr bwMode="auto">
            <a:xfrm>
              <a:off x="3794125"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Line 18"/>
            <p:cNvSpPr>
              <a:spLocks noChangeShapeType="1"/>
            </p:cNvSpPr>
            <p:nvPr/>
          </p:nvSpPr>
          <p:spPr bwMode="auto">
            <a:xfrm>
              <a:off x="3111500"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Line 19"/>
            <p:cNvSpPr>
              <a:spLocks noChangeShapeType="1"/>
            </p:cNvSpPr>
            <p:nvPr/>
          </p:nvSpPr>
          <p:spPr bwMode="auto">
            <a:xfrm>
              <a:off x="2428875" y="5227638"/>
              <a:ext cx="1588"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20"/>
            <p:cNvSpPr>
              <a:spLocks noChangeShapeType="1"/>
            </p:cNvSpPr>
            <p:nvPr/>
          </p:nvSpPr>
          <p:spPr bwMode="auto">
            <a:xfrm>
              <a:off x="1744663" y="5227638"/>
              <a:ext cx="1587" cy="5715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Freeform 23"/>
            <p:cNvSpPr>
              <a:spLocks/>
            </p:cNvSpPr>
            <p:nvPr/>
          </p:nvSpPr>
          <p:spPr bwMode="auto">
            <a:xfrm>
              <a:off x="1071563" y="1444625"/>
              <a:ext cx="4797425" cy="2622550"/>
            </a:xfrm>
            <a:custGeom>
              <a:avLst/>
              <a:gdLst>
                <a:gd name="T0" fmla="*/ 2147483647 w 3022"/>
                <a:gd name="T1" fmla="*/ 0 h 1652"/>
                <a:gd name="T2" fmla="*/ 0 w 3022"/>
                <a:gd name="T3" fmla="*/ 2147483647 h 1652"/>
                <a:gd name="T4" fmla="*/ 2147483647 w 3022"/>
                <a:gd name="T5" fmla="*/ 2147483647 h 1652"/>
                <a:gd name="T6" fmla="*/ 2147483647 w 3022"/>
                <a:gd name="T7" fmla="*/ 2147483647 h 1652"/>
                <a:gd name="T8" fmla="*/ 2147483647 w 3022"/>
                <a:gd name="T9" fmla="*/ 2147483647 h 1652"/>
                <a:gd name="T10" fmla="*/ 2147483647 w 3022"/>
                <a:gd name="T11" fmla="*/ 2147483647 h 1652"/>
                <a:gd name="T12" fmla="*/ 2147483647 w 3022"/>
                <a:gd name="T13" fmla="*/ 2147483647 h 1652"/>
                <a:gd name="T14" fmla="*/ 2147483647 w 3022"/>
                <a:gd name="T15" fmla="*/ 2147483647 h 1652"/>
                <a:gd name="T16" fmla="*/ 2147483647 w 3022"/>
                <a:gd name="T17" fmla="*/ 2147483647 h 1652"/>
                <a:gd name="T18" fmla="*/ 2147483647 w 3022"/>
                <a:gd name="T19" fmla="*/ 2147483647 h 1652"/>
                <a:gd name="T20" fmla="*/ 2147483647 w 3022"/>
                <a:gd name="T21" fmla="*/ 2147483647 h 1652"/>
                <a:gd name="T22" fmla="*/ 2147483647 w 3022"/>
                <a:gd name="T23" fmla="*/ 2147483647 h 1652"/>
                <a:gd name="T24" fmla="*/ 2147483647 w 3022"/>
                <a:gd name="T25" fmla="*/ 2147483647 h 1652"/>
                <a:gd name="T26" fmla="*/ 2147483647 w 3022"/>
                <a:gd name="T27" fmla="*/ 2147483647 h 1652"/>
                <a:gd name="T28" fmla="*/ 2147483647 w 3022"/>
                <a:gd name="T29" fmla="*/ 2147483647 h 1652"/>
                <a:gd name="T30" fmla="*/ 2147483647 w 3022"/>
                <a:gd name="T31" fmla="*/ 2147483647 h 1652"/>
                <a:gd name="T32" fmla="*/ 2147483647 w 3022"/>
                <a:gd name="T33" fmla="*/ 2147483647 h 1652"/>
                <a:gd name="T34" fmla="*/ 2147483647 w 3022"/>
                <a:gd name="T35" fmla="*/ 2147483647 h 1652"/>
                <a:gd name="T36" fmla="*/ 2147483647 w 3022"/>
                <a:gd name="T37" fmla="*/ 2147483647 h 16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22"/>
                <a:gd name="T58" fmla="*/ 0 h 1652"/>
                <a:gd name="T59" fmla="*/ 3022 w 3022"/>
                <a:gd name="T60" fmla="*/ 1652 h 16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22" h="1652">
                  <a:moveTo>
                    <a:pt x="9" y="0"/>
                  </a:moveTo>
                  <a:lnTo>
                    <a:pt x="0" y="270"/>
                  </a:lnTo>
                  <a:lnTo>
                    <a:pt x="18" y="514"/>
                  </a:lnTo>
                  <a:lnTo>
                    <a:pt x="62" y="740"/>
                  </a:lnTo>
                  <a:lnTo>
                    <a:pt x="134" y="939"/>
                  </a:lnTo>
                  <a:lnTo>
                    <a:pt x="224" y="1119"/>
                  </a:lnTo>
                  <a:lnTo>
                    <a:pt x="340" y="1273"/>
                  </a:lnTo>
                  <a:lnTo>
                    <a:pt x="484" y="1399"/>
                  </a:lnTo>
                  <a:lnTo>
                    <a:pt x="654" y="1507"/>
                  </a:lnTo>
                  <a:lnTo>
                    <a:pt x="834" y="1579"/>
                  </a:lnTo>
                  <a:lnTo>
                    <a:pt x="1049" y="1634"/>
                  </a:lnTo>
                  <a:lnTo>
                    <a:pt x="1273" y="1652"/>
                  </a:lnTo>
                  <a:lnTo>
                    <a:pt x="1515" y="1652"/>
                  </a:lnTo>
                  <a:lnTo>
                    <a:pt x="1784" y="1616"/>
                  </a:lnTo>
                  <a:lnTo>
                    <a:pt x="2062" y="1561"/>
                  </a:lnTo>
                  <a:lnTo>
                    <a:pt x="2358" y="1471"/>
                  </a:lnTo>
                  <a:lnTo>
                    <a:pt x="2663" y="1363"/>
                  </a:lnTo>
                  <a:lnTo>
                    <a:pt x="2977" y="1227"/>
                  </a:lnTo>
                  <a:lnTo>
                    <a:pt x="3022" y="1205"/>
                  </a:lnTo>
                </a:path>
              </a:pathLst>
            </a:custGeom>
            <a:noFill/>
            <a:ln w="25400">
              <a:solidFill>
                <a:srgbClr val="CC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 name="Freeform 25"/>
            <p:cNvSpPr>
              <a:spLocks/>
            </p:cNvSpPr>
            <p:nvPr/>
          </p:nvSpPr>
          <p:spPr bwMode="auto">
            <a:xfrm>
              <a:off x="1093788" y="2132013"/>
              <a:ext cx="4783137" cy="2887662"/>
            </a:xfrm>
            <a:custGeom>
              <a:avLst/>
              <a:gdLst>
                <a:gd name="T0" fmla="*/ 0 w 3013"/>
                <a:gd name="T1" fmla="*/ 0 h 1819"/>
                <a:gd name="T2" fmla="*/ 0 w 3013"/>
                <a:gd name="T3" fmla="*/ 2147483647 h 1819"/>
                <a:gd name="T4" fmla="*/ 2147483647 w 3013"/>
                <a:gd name="T5" fmla="*/ 2147483647 h 1819"/>
                <a:gd name="T6" fmla="*/ 2147483647 w 3013"/>
                <a:gd name="T7" fmla="*/ 2147483647 h 1819"/>
                <a:gd name="T8" fmla="*/ 2147483647 w 3013"/>
                <a:gd name="T9" fmla="*/ 2147483647 h 1819"/>
                <a:gd name="T10" fmla="*/ 2147483647 w 3013"/>
                <a:gd name="T11" fmla="*/ 2147483647 h 1819"/>
                <a:gd name="T12" fmla="*/ 2147483647 w 3013"/>
                <a:gd name="T13" fmla="*/ 2147483647 h 1819"/>
                <a:gd name="T14" fmla="*/ 2147483647 w 3013"/>
                <a:gd name="T15" fmla="*/ 2147483647 h 1819"/>
                <a:gd name="T16" fmla="*/ 2147483647 w 3013"/>
                <a:gd name="T17" fmla="*/ 2147483647 h 1819"/>
                <a:gd name="T18" fmla="*/ 2147483647 w 3013"/>
                <a:gd name="T19" fmla="*/ 2147483647 h 1819"/>
                <a:gd name="T20" fmla="*/ 2147483647 w 3013"/>
                <a:gd name="T21" fmla="*/ 2147483647 h 1819"/>
                <a:gd name="T22" fmla="*/ 2147483647 w 3013"/>
                <a:gd name="T23" fmla="*/ 2147483647 h 1819"/>
                <a:gd name="T24" fmla="*/ 2147483647 w 3013"/>
                <a:gd name="T25" fmla="*/ 2147483647 h 1819"/>
                <a:gd name="T26" fmla="*/ 2147483647 w 3013"/>
                <a:gd name="T27" fmla="*/ 2147483647 h 1819"/>
                <a:gd name="T28" fmla="*/ 2147483647 w 3013"/>
                <a:gd name="T29" fmla="*/ 2147483647 h 1819"/>
                <a:gd name="T30" fmla="*/ 2147483647 w 3013"/>
                <a:gd name="T31" fmla="*/ 2147483647 h 18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13"/>
                <a:gd name="T49" fmla="*/ 0 h 1819"/>
                <a:gd name="T50" fmla="*/ 3013 w 3013"/>
                <a:gd name="T51" fmla="*/ 1819 h 18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13" h="1819">
                  <a:moveTo>
                    <a:pt x="0" y="0"/>
                  </a:moveTo>
                  <a:lnTo>
                    <a:pt x="0" y="199"/>
                  </a:lnTo>
                  <a:lnTo>
                    <a:pt x="27" y="379"/>
                  </a:lnTo>
                  <a:lnTo>
                    <a:pt x="98" y="560"/>
                  </a:lnTo>
                  <a:lnTo>
                    <a:pt x="197" y="740"/>
                  </a:lnTo>
                  <a:lnTo>
                    <a:pt x="331" y="903"/>
                  </a:lnTo>
                  <a:lnTo>
                    <a:pt x="493" y="1056"/>
                  </a:lnTo>
                  <a:lnTo>
                    <a:pt x="690" y="1201"/>
                  </a:lnTo>
                  <a:lnTo>
                    <a:pt x="914" y="1327"/>
                  </a:lnTo>
                  <a:lnTo>
                    <a:pt x="1165" y="1444"/>
                  </a:lnTo>
                  <a:lnTo>
                    <a:pt x="1443" y="1553"/>
                  </a:lnTo>
                  <a:lnTo>
                    <a:pt x="1748" y="1643"/>
                  </a:lnTo>
                  <a:lnTo>
                    <a:pt x="2071" y="1715"/>
                  </a:lnTo>
                  <a:lnTo>
                    <a:pt x="2412" y="1769"/>
                  </a:lnTo>
                  <a:lnTo>
                    <a:pt x="2771" y="1805"/>
                  </a:lnTo>
                  <a:lnTo>
                    <a:pt x="3013" y="1819"/>
                  </a:lnTo>
                </a:path>
              </a:pathLst>
            </a:custGeom>
            <a:noFill/>
            <a:ln w="25400">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 name="Rectangle 26"/>
            <p:cNvSpPr>
              <a:spLocks noChangeArrowheads="1"/>
            </p:cNvSpPr>
            <p:nvPr/>
          </p:nvSpPr>
          <p:spPr bwMode="auto">
            <a:xfrm>
              <a:off x="5978525" y="4832350"/>
              <a:ext cx="1759960" cy="38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a:solidFill>
                    <a:srgbClr val="006600"/>
                  </a:solidFill>
                </a:rPr>
                <a:t>Training Data</a:t>
              </a:r>
            </a:p>
          </p:txBody>
        </p:sp>
        <p:sp>
          <p:nvSpPr>
            <p:cNvPr id="28" name="Rectangle 28"/>
            <p:cNvSpPr>
              <a:spLocks noChangeArrowheads="1"/>
            </p:cNvSpPr>
            <p:nvPr/>
          </p:nvSpPr>
          <p:spPr bwMode="auto">
            <a:xfrm>
              <a:off x="5891213" y="3148013"/>
              <a:ext cx="1854200" cy="882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a:solidFill>
                    <a:srgbClr val="CC3300"/>
                  </a:solidFill>
                </a:rPr>
                <a:t>Validation Data</a:t>
              </a:r>
            </a:p>
          </p:txBody>
        </p:sp>
        <p:sp>
          <p:nvSpPr>
            <p:cNvPr id="29" name="Oval 29"/>
            <p:cNvSpPr>
              <a:spLocks noChangeArrowheads="1"/>
            </p:cNvSpPr>
            <p:nvPr/>
          </p:nvSpPr>
          <p:spPr bwMode="auto">
            <a:xfrm>
              <a:off x="1960563" y="3221235"/>
              <a:ext cx="1454200" cy="701283"/>
            </a:xfrm>
            <a:prstGeom prst="ellipse">
              <a:avLst/>
            </a:prstGeom>
            <a:noFill/>
            <a:ln w="28575" algn="ctr">
              <a:solidFill>
                <a:schemeClr val="tx1"/>
              </a:solidFill>
              <a:round/>
              <a:headEnd/>
              <a:tailEnd type="none" w="med" len="lg"/>
            </a:ln>
            <a:extLst>
              <a:ext uri="{909E8E84-426E-40dd-AFC4-6F175D3DCCD1}">
                <a14:hiddenFill xmlns=""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a:t>Signal</a:t>
              </a:r>
            </a:p>
          </p:txBody>
        </p:sp>
        <p:sp>
          <p:nvSpPr>
            <p:cNvPr id="30" name="Oval 30"/>
            <p:cNvSpPr>
              <a:spLocks noChangeArrowheads="1"/>
            </p:cNvSpPr>
            <p:nvPr/>
          </p:nvSpPr>
          <p:spPr bwMode="auto">
            <a:xfrm>
              <a:off x="4956175" y="4326135"/>
              <a:ext cx="1360916" cy="701283"/>
            </a:xfrm>
            <a:prstGeom prst="ellipse">
              <a:avLst/>
            </a:prstGeom>
            <a:noFill/>
            <a:ln w="28575" algn="ctr">
              <a:solidFill>
                <a:schemeClr val="tx1"/>
              </a:solidFill>
              <a:round/>
              <a:headEnd/>
              <a:tailEnd type="none" w="med" len="lg"/>
            </a:ln>
            <a:extLst>
              <a:ext uri="{909E8E84-426E-40dd-AFC4-6F175D3DCCD1}">
                <a14:hiddenFill xmlns=""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a:t>Noise</a:t>
              </a:r>
            </a:p>
          </p:txBody>
        </p:sp>
        <p:sp>
          <p:nvSpPr>
            <p:cNvPr id="31" name="Rectangle 20"/>
            <p:cNvSpPr>
              <a:spLocks noChangeArrowheads="1"/>
            </p:cNvSpPr>
            <p:nvPr/>
          </p:nvSpPr>
          <p:spPr bwMode="auto">
            <a:xfrm rot="16200000">
              <a:off x="-1231900" y="2973830"/>
              <a:ext cx="4067176" cy="424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a:solidFill>
                    <a:srgbClr val="000000"/>
                  </a:solidFill>
                </a:rPr>
                <a:t>Error Rate</a:t>
              </a:r>
              <a:endParaRPr lang="en-US" altLang="en-US"/>
            </a:p>
          </p:txBody>
        </p:sp>
        <p:sp>
          <p:nvSpPr>
            <p:cNvPr id="32" name="Rectangle 21"/>
            <p:cNvSpPr>
              <a:spLocks noChangeArrowheads="1"/>
            </p:cNvSpPr>
            <p:nvPr/>
          </p:nvSpPr>
          <p:spPr bwMode="auto">
            <a:xfrm>
              <a:off x="1066800" y="5400675"/>
              <a:ext cx="4784725" cy="460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a:solidFill>
                    <a:srgbClr val="000000"/>
                  </a:solidFill>
                </a:rPr>
                <a:t>Models Getting More Complex</a:t>
              </a:r>
            </a:p>
          </p:txBody>
        </p:sp>
        <p:cxnSp>
          <p:nvCxnSpPr>
            <p:cNvPr id="33" name="Straight Arrow Connector 30"/>
            <p:cNvCxnSpPr>
              <a:cxnSpLocks noChangeShapeType="1"/>
            </p:cNvCxnSpPr>
            <p:nvPr/>
          </p:nvCxnSpPr>
          <p:spPr bwMode="auto">
            <a:xfrm rot="5400000">
              <a:off x="2400300" y="2419350"/>
              <a:ext cx="2457450" cy="819150"/>
            </a:xfrm>
            <a:prstGeom prst="straightConnector1">
              <a:avLst/>
            </a:prstGeom>
            <a:noFill/>
            <a:ln w="38100" algn="ctr">
              <a:solidFill>
                <a:schemeClr val="tx1"/>
              </a:solidFill>
              <a:round/>
              <a:headEnd/>
              <a:tailEnd type="triangle" w="med" len="lg"/>
            </a:ln>
            <a:extLst>
              <a:ext uri="{909E8E84-426E-40dd-AFC4-6F175D3DCCD1}">
                <a14:hiddenFill xmlns="" xmlns:a14="http://schemas.microsoft.com/office/drawing/2010/main">
                  <a:noFill/>
                </a14:hiddenFill>
              </a:ext>
            </a:extLst>
          </p:spPr>
        </p:cxnSp>
        <p:sp>
          <p:nvSpPr>
            <p:cNvPr id="34" name="TextBox 31"/>
            <p:cNvSpPr txBox="1">
              <a:spLocks noChangeArrowheads="1"/>
            </p:cNvSpPr>
            <p:nvPr/>
          </p:nvSpPr>
          <p:spPr bwMode="auto">
            <a:xfrm>
              <a:off x="4013199" y="1044575"/>
              <a:ext cx="1653763" cy="498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sz="2000" dirty="0"/>
                <a:t>Sweet spot</a:t>
              </a:r>
            </a:p>
          </p:txBody>
        </p:sp>
      </p:grpSp>
    </p:spTree>
    <p:extLst>
      <p:ext uri="{BB962C8B-B14F-4D97-AF65-F5344CB8AC3E}">
        <p14:creationId xmlns:p14="http://schemas.microsoft.com/office/powerpoint/2010/main" val="383360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Partition</a:t>
            </a:r>
          </a:p>
        </p:txBody>
      </p:sp>
      <p:sp>
        <p:nvSpPr>
          <p:cNvPr id="3" name="Content Placeholder 2"/>
          <p:cNvSpPr>
            <a:spLocks noGrp="1"/>
          </p:cNvSpPr>
          <p:nvPr>
            <p:ph idx="1"/>
          </p:nvPr>
        </p:nvSpPr>
        <p:spPr>
          <a:xfrm>
            <a:off x="3793675" y="1603005"/>
            <a:ext cx="7283919" cy="4447065"/>
          </a:xfrm>
        </p:spPr>
        <p:txBody>
          <a:bodyPr>
            <a:normAutofit/>
          </a:bodyPr>
          <a:lstStyle/>
          <a:p>
            <a:pPr>
              <a:lnSpc>
                <a:spcPct val="100000"/>
              </a:lnSpc>
              <a:spcBef>
                <a:spcPts val="0"/>
              </a:spcBef>
              <a:defRPr/>
            </a:pPr>
            <a:r>
              <a:rPr lang="en-US" dirty="0">
                <a:solidFill>
                  <a:srgbClr val="000000"/>
                </a:solidFill>
              </a:rPr>
              <a:t>Mutually exclusive data sets</a:t>
            </a:r>
          </a:p>
          <a:p>
            <a:pPr>
              <a:lnSpc>
                <a:spcPct val="100000"/>
              </a:lnSpc>
              <a:spcBef>
                <a:spcPts val="0"/>
              </a:spcBef>
              <a:defRPr/>
            </a:pPr>
            <a:r>
              <a:rPr lang="en-US" dirty="0">
                <a:solidFill>
                  <a:srgbClr val="000000"/>
                </a:solidFill>
              </a:rPr>
              <a:t>Use the </a:t>
            </a:r>
            <a:r>
              <a:rPr lang="en-US" b="1" i="1" dirty="0"/>
              <a:t>training set</a:t>
            </a:r>
            <a:r>
              <a:rPr lang="en-US" i="1" dirty="0"/>
              <a:t> </a:t>
            </a:r>
            <a:r>
              <a:rPr lang="en-US" dirty="0">
                <a:solidFill>
                  <a:srgbClr val="000000"/>
                </a:solidFill>
              </a:rPr>
              <a:t>to find patterns and create an initial set of candidate models.</a:t>
            </a:r>
          </a:p>
          <a:p>
            <a:pPr>
              <a:lnSpc>
                <a:spcPct val="100000"/>
              </a:lnSpc>
              <a:spcBef>
                <a:spcPts val="600"/>
              </a:spcBef>
              <a:defRPr/>
            </a:pPr>
            <a:r>
              <a:rPr lang="en-US" dirty="0">
                <a:solidFill>
                  <a:srgbClr val="000000"/>
                </a:solidFill>
              </a:rPr>
              <a:t>Use the </a:t>
            </a:r>
            <a:r>
              <a:rPr lang="en-US" b="1" i="1" dirty="0"/>
              <a:t>validation set</a:t>
            </a:r>
            <a:r>
              <a:rPr lang="en-US" dirty="0">
                <a:solidFill>
                  <a:srgbClr val="000000"/>
                </a:solidFill>
              </a:rPr>
              <a:t> to select the best model from the candidate set of models.</a:t>
            </a:r>
          </a:p>
          <a:p>
            <a:pPr>
              <a:lnSpc>
                <a:spcPct val="100000"/>
              </a:lnSpc>
              <a:spcBef>
                <a:spcPts val="600"/>
              </a:spcBef>
              <a:defRPr/>
            </a:pPr>
            <a:r>
              <a:rPr lang="en-US" dirty="0">
                <a:solidFill>
                  <a:srgbClr val="000000"/>
                </a:solidFill>
              </a:rPr>
              <a:t>Use the </a:t>
            </a:r>
            <a:r>
              <a:rPr lang="en-US" b="1" i="1" dirty="0"/>
              <a:t>test set</a:t>
            </a:r>
            <a:r>
              <a:rPr lang="en-US" dirty="0">
                <a:solidFill>
                  <a:srgbClr val="000000"/>
                </a:solidFill>
              </a:rPr>
              <a:t> to measure performance of the selected model on unseen data. </a:t>
            </a:r>
          </a:p>
          <a:p>
            <a:pPr marL="457200">
              <a:lnSpc>
                <a:spcPct val="100000"/>
              </a:lnSpc>
              <a:spcBef>
                <a:spcPts val="600"/>
              </a:spcBef>
              <a:defRPr/>
            </a:pPr>
            <a:r>
              <a:rPr lang="en-US" dirty="0">
                <a:solidFill>
                  <a:srgbClr val="000000"/>
                </a:solidFill>
              </a:rPr>
              <a:t>Holdout sample</a:t>
            </a:r>
            <a:endParaRPr lang="en-US" dirty="0"/>
          </a:p>
        </p:txBody>
      </p:sp>
      <p:grpSp>
        <p:nvGrpSpPr>
          <p:cNvPr id="7" name="Group 8"/>
          <p:cNvGrpSpPr>
            <a:grpSpLocks/>
          </p:cNvGrpSpPr>
          <p:nvPr/>
        </p:nvGrpSpPr>
        <p:grpSpPr bwMode="auto">
          <a:xfrm>
            <a:off x="1114406" y="1874676"/>
            <a:ext cx="2057400" cy="3291590"/>
            <a:chOff x="685800" y="1130300"/>
            <a:chExt cx="2057400" cy="2480564"/>
          </a:xfrm>
        </p:grpSpPr>
        <p:sp>
          <p:nvSpPr>
            <p:cNvPr id="8" name="Rectangle 3"/>
            <p:cNvSpPr>
              <a:spLocks noChangeArrowheads="1"/>
            </p:cNvSpPr>
            <p:nvPr/>
          </p:nvSpPr>
          <p:spPr bwMode="auto">
            <a:xfrm>
              <a:off x="685800" y="1130300"/>
              <a:ext cx="2057400" cy="778306"/>
            </a:xfrm>
            <a:prstGeom prst="rect">
              <a:avLst/>
            </a:prstGeom>
            <a:solidFill>
              <a:schemeClr val="accent1"/>
            </a:solidFill>
            <a:ln w="28575" algn="ctr">
              <a:solidFill>
                <a:schemeClr val="tx1"/>
              </a:solidFill>
              <a:miter lim="800000"/>
              <a:headEnd type="none" w="sm" len="sm"/>
              <a:tailEnd type="none" w="sm" len="sm"/>
            </a:ln>
            <a:effectLst/>
          </p:spPr>
          <p:txBody>
            <a:bodyPr wrap="none" anchor="ctr"/>
            <a:lstStyle/>
            <a:p>
              <a:pPr>
                <a:defRPr/>
              </a:pPr>
              <a:r>
                <a:rPr lang="en-US" sz="2800" b="1" dirty="0">
                  <a:solidFill>
                    <a:srgbClr val="FFFFFF"/>
                  </a:solidFill>
                  <a:effectLst>
                    <a:outerShdw blurRad="38100" dist="38100" dir="2700000" algn="tl">
                      <a:srgbClr val="000000"/>
                    </a:outerShdw>
                  </a:effectLst>
                  <a:latin typeface="Arial"/>
                  <a:cs typeface="Arial" charset="0"/>
                </a:rPr>
                <a:t>Training</a:t>
              </a:r>
            </a:p>
          </p:txBody>
        </p:sp>
        <p:sp>
          <p:nvSpPr>
            <p:cNvPr id="9" name="Rectangle 4"/>
            <p:cNvSpPr>
              <a:spLocks noChangeArrowheads="1"/>
            </p:cNvSpPr>
            <p:nvPr/>
          </p:nvSpPr>
          <p:spPr bwMode="auto">
            <a:xfrm>
              <a:off x="685800" y="1931363"/>
              <a:ext cx="2057400" cy="849612"/>
            </a:xfrm>
            <a:prstGeom prst="rect">
              <a:avLst/>
            </a:prstGeom>
            <a:solidFill>
              <a:srgbClr val="990033"/>
            </a:solidFill>
            <a:ln w="28575">
              <a:solidFill>
                <a:schemeClr val="tx1"/>
              </a:solidFill>
              <a:miter lim="800000"/>
              <a:headEnd type="none" w="sm" len="sm"/>
              <a:tailEnd type="none" w="sm" len="sm"/>
            </a:ln>
            <a:effectLst/>
          </p:spPr>
          <p:txBody>
            <a:bodyPr wrap="none" anchor="ctr"/>
            <a:lstStyle/>
            <a:p>
              <a:pPr>
                <a:defRPr/>
              </a:pPr>
              <a:r>
                <a:rPr lang="en-US" sz="2800" b="1" dirty="0">
                  <a:solidFill>
                    <a:srgbClr val="FFFFFF"/>
                  </a:solidFill>
                  <a:effectLst>
                    <a:outerShdw blurRad="38100" dist="38100" dir="2700000" algn="tl">
                      <a:srgbClr val="000000"/>
                    </a:outerShdw>
                  </a:effectLst>
                  <a:latin typeface="Arial"/>
                  <a:cs typeface="Arial" charset="0"/>
                </a:rPr>
                <a:t>Validation</a:t>
              </a:r>
            </a:p>
          </p:txBody>
        </p:sp>
        <p:sp>
          <p:nvSpPr>
            <p:cNvPr id="10" name="Rectangle 5"/>
            <p:cNvSpPr>
              <a:spLocks noChangeArrowheads="1"/>
            </p:cNvSpPr>
            <p:nvPr/>
          </p:nvSpPr>
          <p:spPr bwMode="auto">
            <a:xfrm>
              <a:off x="685800" y="2802215"/>
              <a:ext cx="2057400" cy="808649"/>
            </a:xfrm>
            <a:prstGeom prst="rect">
              <a:avLst/>
            </a:prstGeom>
            <a:solidFill>
              <a:srgbClr val="006600"/>
            </a:solidFill>
            <a:ln w="28575">
              <a:solidFill>
                <a:schemeClr val="tx1"/>
              </a:solidFill>
              <a:miter lim="800000"/>
              <a:headEnd type="none" w="sm" len="sm"/>
              <a:tailEnd type="none" w="sm" len="sm"/>
            </a:ln>
            <a:effectLst/>
          </p:spPr>
          <p:txBody>
            <a:bodyPr wrap="none" anchor="ctr"/>
            <a:lstStyle/>
            <a:p>
              <a:pPr>
                <a:defRPr/>
              </a:pPr>
              <a:r>
                <a:rPr lang="en-US" sz="2800" b="1" dirty="0">
                  <a:solidFill>
                    <a:srgbClr val="FFFFFF"/>
                  </a:solidFill>
                  <a:effectLst>
                    <a:outerShdw blurRad="38100" dist="38100" dir="2700000" algn="tl">
                      <a:srgbClr val="000000"/>
                    </a:outerShdw>
                  </a:effectLst>
                  <a:latin typeface="Arial"/>
                  <a:cs typeface="Arial" charset="0"/>
                </a:rPr>
                <a:t>Test</a:t>
              </a:r>
            </a:p>
          </p:txBody>
        </p:sp>
      </p:grpSp>
    </p:spTree>
    <p:extLst>
      <p:ext uri="{BB962C8B-B14F-4D97-AF65-F5344CB8AC3E}">
        <p14:creationId xmlns:p14="http://schemas.microsoft.com/office/powerpoint/2010/main" val="1886299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Partition</a:t>
            </a:r>
          </a:p>
        </p:txBody>
      </p:sp>
      <p:sp>
        <p:nvSpPr>
          <p:cNvPr id="3" name="Content Placeholder 2"/>
          <p:cNvSpPr>
            <a:spLocks noGrp="1"/>
          </p:cNvSpPr>
          <p:nvPr>
            <p:ph idx="1"/>
          </p:nvPr>
        </p:nvSpPr>
        <p:spPr>
          <a:xfrm>
            <a:off x="838200" y="1615206"/>
            <a:ext cx="10515600" cy="4351338"/>
          </a:xfrm>
        </p:spPr>
        <p:txBody>
          <a:bodyPr>
            <a:normAutofit/>
          </a:bodyPr>
          <a:lstStyle/>
          <a:p>
            <a:pPr>
              <a:lnSpc>
                <a:spcPct val="100000"/>
              </a:lnSpc>
            </a:pPr>
            <a:r>
              <a:rPr lang="en-US" sz="3600" dirty="0">
                <a:latin typeface="Calibri" panose="020F0502020204030204" pitchFamily="34" charset="0"/>
                <a:cs typeface="Calibri" panose="020F0502020204030204" pitchFamily="34" charset="0"/>
              </a:rPr>
              <a:t> Trade-off</a:t>
            </a:r>
          </a:p>
          <a:p>
            <a:pPr lvl="1">
              <a:lnSpc>
                <a:spcPct val="100000"/>
              </a:lnSpc>
            </a:pPr>
            <a:r>
              <a:rPr lang="en-US" sz="3200" dirty="0">
                <a:latin typeface="Calibri" panose="020F0502020204030204" pitchFamily="34" charset="0"/>
                <a:cs typeface="Calibri" panose="020F0502020204030204" pitchFamily="34" charset="0"/>
              </a:rPr>
              <a:t>More data is devoted to training results in more stable predictive models, but less stable model assessments (and vice versa). </a:t>
            </a:r>
          </a:p>
          <a:p>
            <a:pPr lvl="1">
              <a:lnSpc>
                <a:spcPct val="100000"/>
              </a:lnSpc>
            </a:pPr>
            <a:r>
              <a:rPr lang="en-US" sz="3200" dirty="0">
                <a:latin typeface="Calibri" panose="020F0502020204030204" pitchFamily="34" charset="0"/>
                <a:cs typeface="Calibri" panose="020F0502020204030204" pitchFamily="34" charset="0"/>
              </a:rPr>
              <a:t>Also, the test partition is used only for calculating fit statistics after the modeling and model selection is complete. </a:t>
            </a:r>
          </a:p>
        </p:txBody>
      </p:sp>
    </p:spTree>
    <p:extLst>
      <p:ext uri="{BB962C8B-B14F-4D97-AF65-F5344CB8AC3E}">
        <p14:creationId xmlns:p14="http://schemas.microsoft.com/office/powerpoint/2010/main" val="2357528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6. Choose Data Mining Methods </a:t>
            </a:r>
            <a:r>
              <a:rPr lang="zh-CN" altLang="en-US" dirty="0"/>
              <a:t>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575104"/>
            <a:ext cx="10515600" cy="4351338"/>
          </a:xfrm>
        </p:spPr>
        <p:txBody>
          <a:bodyPr>
            <a:normAutofit/>
          </a:bodyPr>
          <a:lstStyle/>
          <a:p>
            <a:pPr marL="342900" lvl="1" indent="-342900">
              <a:lnSpc>
                <a:spcPct val="100000"/>
              </a:lnSpc>
              <a:buFont typeface="Wingdings" pitchFamily="2" charset="2"/>
              <a:buChar char="v"/>
            </a:pPr>
            <a:r>
              <a:rPr lang="en-US" altLang="zh-CN" sz="2800" dirty="0">
                <a:latin typeface="Calibri" panose="020F0502020204030204" pitchFamily="34" charset="0"/>
                <a:cs typeface="Calibri" panose="020F0502020204030204" pitchFamily="34" charset="0"/>
              </a:rPr>
              <a:t> Model</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selection</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referrers</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both</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to</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selecting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the</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“right”</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model</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using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a</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method</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and</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to</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selecting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between</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methods.</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a:p>
            <a:pPr marL="342900" lvl="1" indent="-342900">
              <a:lnSpc>
                <a:spcPct val="100000"/>
              </a:lnSpc>
              <a:buFont typeface="Wingdings" pitchFamily="2" charset="2"/>
              <a:buChar char="v"/>
            </a:pPr>
            <a:r>
              <a:rPr lang="en-US" altLang="zh-CN" sz="2800" dirty="0">
                <a:latin typeface="Calibri" panose="020F0502020204030204" pitchFamily="34" charset="0"/>
                <a:cs typeface="Calibri" panose="020F0502020204030204" pitchFamily="34" charset="0"/>
              </a:rPr>
              <a:t> There</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is</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no</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universal</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best</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method!</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B04153BE-197D-EA46-BF8C-EBC99039F282}"/>
              </a:ext>
            </a:extLst>
          </p:cNvPr>
          <p:cNvPicPr>
            <a:picLocks noChangeAspect="1"/>
          </p:cNvPicPr>
          <p:nvPr/>
        </p:nvPicPr>
        <p:blipFill>
          <a:blip r:embed="rId3"/>
          <a:stretch>
            <a:fillRect/>
          </a:stretch>
        </p:blipFill>
        <p:spPr>
          <a:xfrm>
            <a:off x="1615147" y="3429000"/>
            <a:ext cx="3670836" cy="2633294"/>
          </a:xfrm>
          <a:prstGeom prst="rect">
            <a:avLst/>
          </a:prstGeom>
        </p:spPr>
      </p:pic>
      <p:pic>
        <p:nvPicPr>
          <p:cNvPr id="15364" name="Picture 4" descr="K-Means Clustering - Lazy Programmer">
            <a:extLst>
              <a:ext uri="{FF2B5EF4-FFF2-40B4-BE49-F238E27FC236}">
                <a16:creationId xmlns:a16="http://schemas.microsoft.com/office/drawing/2014/main" id="{386AE37D-DAAE-B248-8664-D629B2F76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978" y="3429000"/>
            <a:ext cx="3953875" cy="298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Model</a:t>
            </a:r>
            <a:r>
              <a:rPr lang="zh-CN" altLang="en-US" dirty="0"/>
              <a:t> </a:t>
            </a:r>
            <a:r>
              <a:rPr lang="en-US" altLang="zh-CN" dirty="0"/>
              <a:t>Selection</a:t>
            </a:r>
            <a:r>
              <a:rPr lang="zh-CN" altLang="en-US" dirty="0"/>
              <a:t>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537526"/>
            <a:ext cx="10515600" cy="4775592"/>
          </a:xfrm>
        </p:spPr>
        <p:txBody>
          <a:bodyPr>
            <a:normAutofit/>
          </a:bodyPr>
          <a:lstStyle/>
          <a:p>
            <a:pPr marL="342900" lvl="1" indent="-342900">
              <a:lnSpc>
                <a:spcPct val="100000"/>
              </a:lnSpc>
              <a:buFont typeface="Wingdings" pitchFamily="2" charset="2"/>
              <a:buChar char="v"/>
            </a:pPr>
            <a:r>
              <a:rPr lang="en-US" altLang="zh-CN" sz="3200" dirty="0">
                <a:latin typeface="Calibri" panose="020F0502020204030204" pitchFamily="34" charset="0"/>
                <a:cs typeface="Calibri" panose="020F0502020204030204" pitchFamily="34" charset="0"/>
              </a:rPr>
              <a:t> Model</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selection</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is</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dependent</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on</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both</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the</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data</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at</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hand</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and</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the</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data</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mining</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goal</a:t>
            </a:r>
          </a:p>
          <a:p>
            <a:pPr>
              <a:lnSpc>
                <a:spcPct val="100000"/>
              </a:lnSpc>
            </a:pP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Key</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considerations:</a:t>
            </a:r>
            <a:r>
              <a:rPr lang="zh-CN" altLang="en-US" sz="3200" dirty="0">
                <a:latin typeface="Calibri" panose="020F0502020204030204" pitchFamily="34" charset="0"/>
                <a:cs typeface="Calibri" panose="020F0502020204030204" pitchFamily="34" charset="0"/>
              </a:rPr>
              <a:t> </a:t>
            </a:r>
            <a:endParaRPr lang="en-US" altLang="zh-CN" sz="3200" dirty="0">
              <a:latin typeface="Calibri" panose="020F0502020204030204" pitchFamily="34" charset="0"/>
              <a:cs typeface="Calibri" panose="020F0502020204030204" pitchFamily="34" charset="0"/>
            </a:endParaRPr>
          </a:p>
          <a:p>
            <a:pPr marL="694944" lvl="1">
              <a:lnSpc>
                <a:spcPct val="100000"/>
              </a:lnSpc>
            </a:pPr>
            <a:r>
              <a:rPr lang="en-US" altLang="zh-CN" sz="2800" dirty="0">
                <a:latin typeface="Calibri" panose="020F0502020204030204" pitchFamily="34" charset="0"/>
                <a:cs typeface="Calibri" panose="020F0502020204030204" pitchFamily="34" charset="0"/>
              </a:rPr>
              <a:t>Accuracy</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a:p>
            <a:pPr marL="694944" lvl="1">
              <a:lnSpc>
                <a:spcPct val="100000"/>
              </a:lnSpc>
            </a:pPr>
            <a:r>
              <a:rPr lang="en-US" altLang="zh-CN" sz="2800" dirty="0">
                <a:latin typeface="Calibri" panose="020F0502020204030204" pitchFamily="34" charset="0"/>
                <a:cs typeface="Calibri" panose="020F0502020204030204" pitchFamily="34" charset="0"/>
              </a:rPr>
              <a:t>Interpretability</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a:p>
            <a:pPr marL="694944" lvl="1">
              <a:lnSpc>
                <a:spcPct val="100000"/>
              </a:lnSpc>
            </a:pPr>
            <a:r>
              <a:rPr lang="en-US" altLang="zh-CN" sz="2800" dirty="0">
                <a:latin typeface="Calibri" panose="020F0502020204030204" pitchFamily="34" charset="0"/>
                <a:cs typeface="Calibri" panose="020F0502020204030204" pitchFamily="34" charset="0"/>
              </a:rPr>
              <a:t>Ease</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of</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modeling</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a:p>
            <a:pPr marL="694944" lvl="1">
              <a:lnSpc>
                <a:spcPct val="100000"/>
              </a:lnSpc>
            </a:pPr>
            <a:r>
              <a:rPr lang="en-US" altLang="zh-CN" sz="2800" dirty="0">
                <a:latin typeface="Calibri" panose="020F0502020204030204" pitchFamily="34" charset="0"/>
                <a:cs typeface="Calibri" panose="020F0502020204030204" pitchFamily="34" charset="0"/>
              </a:rPr>
              <a:t>Robustness</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of</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model</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a:p>
            <a:pPr marL="694944" lvl="1">
              <a:lnSpc>
                <a:spcPct val="100000"/>
              </a:lnSpc>
            </a:pPr>
            <a:r>
              <a:rPr lang="en-US" altLang="zh-CN" sz="2800" dirty="0">
                <a:latin typeface="Calibri" panose="020F0502020204030204" pitchFamily="34" charset="0"/>
                <a:cs typeface="Calibri" panose="020F0502020204030204" pitchFamily="34" charset="0"/>
              </a:rPr>
              <a:t>The</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ease</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of</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handling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missing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values</a:t>
            </a:r>
            <a:r>
              <a:rPr lang="zh-CN" altLang="en-US" sz="2800" dirty="0">
                <a:latin typeface="Calibri" panose="020F0502020204030204" pitchFamily="34" charset="0"/>
                <a:cs typeface="Calibri" panose="020F0502020204030204" pitchFamily="34" charset="0"/>
              </a:rPr>
              <a:t> </a:t>
            </a: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2762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pic>
        <p:nvPicPr>
          <p:cNvPr id="7" name="Picture 105" descr="C:\Documents and Settings\kaperk\Desktop\slide2_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412" y="1866492"/>
            <a:ext cx="5105400" cy="3680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50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grpSp>
        <p:nvGrpSpPr>
          <p:cNvPr id="112" name="Group 111"/>
          <p:cNvGrpSpPr/>
          <p:nvPr/>
        </p:nvGrpSpPr>
        <p:grpSpPr>
          <a:xfrm>
            <a:off x="3335339" y="2133601"/>
            <a:ext cx="5959475" cy="3986213"/>
            <a:chOff x="1485900" y="1593850"/>
            <a:chExt cx="6284913" cy="4525963"/>
          </a:xfrm>
        </p:grpSpPr>
        <p:sp>
          <p:nvSpPr>
            <p:cNvPr id="7" name="Freeform 3"/>
            <p:cNvSpPr>
              <a:spLocks/>
            </p:cNvSpPr>
            <p:nvPr/>
          </p:nvSpPr>
          <p:spPr bwMode="auto">
            <a:xfrm>
              <a:off x="1524000" y="1752600"/>
              <a:ext cx="3848100" cy="2557463"/>
            </a:xfrm>
            <a:custGeom>
              <a:avLst/>
              <a:gdLst>
                <a:gd name="T0" fmla="*/ 0 w 9697"/>
                <a:gd name="T1" fmla="*/ 2147483647 h 6441"/>
                <a:gd name="T2" fmla="*/ 2147483647 w 9697"/>
                <a:gd name="T3" fmla="*/ 2147483647 h 6441"/>
                <a:gd name="T4" fmla="*/ 2147483647 w 9697"/>
                <a:gd name="T5" fmla="*/ 2147483647 h 6441"/>
                <a:gd name="T6" fmla="*/ 2147483647 w 9697"/>
                <a:gd name="T7" fmla="*/ 2147483647 h 6441"/>
                <a:gd name="T8" fmla="*/ 2147483647 w 9697"/>
                <a:gd name="T9" fmla="*/ 2147483647 h 6441"/>
                <a:gd name="T10" fmla="*/ 2147483647 w 9697"/>
                <a:gd name="T11" fmla="*/ 2147483647 h 6441"/>
                <a:gd name="T12" fmla="*/ 2147483647 w 9697"/>
                <a:gd name="T13" fmla="*/ 2147483647 h 6441"/>
                <a:gd name="T14" fmla="*/ 2147483647 w 9697"/>
                <a:gd name="T15" fmla="*/ 2147483647 h 6441"/>
                <a:gd name="T16" fmla="*/ 2147483647 w 9697"/>
                <a:gd name="T17" fmla="*/ 2147483647 h 6441"/>
                <a:gd name="T18" fmla="*/ 2147483647 w 9697"/>
                <a:gd name="T19" fmla="*/ 2147483647 h 6441"/>
                <a:gd name="T20" fmla="*/ 2147483647 w 9697"/>
                <a:gd name="T21" fmla="*/ 2147483647 h 6441"/>
                <a:gd name="T22" fmla="*/ 2147483647 w 9697"/>
                <a:gd name="T23" fmla="*/ 2147483647 h 6441"/>
                <a:gd name="T24" fmla="*/ 2147483647 w 9697"/>
                <a:gd name="T25" fmla="*/ 2147483647 h 6441"/>
                <a:gd name="T26" fmla="*/ 2147483647 w 9697"/>
                <a:gd name="T27" fmla="*/ 2147483647 h 6441"/>
                <a:gd name="T28" fmla="*/ 2147483647 w 9697"/>
                <a:gd name="T29" fmla="*/ 2147483647 h 6441"/>
                <a:gd name="T30" fmla="*/ 2147483647 w 9697"/>
                <a:gd name="T31" fmla="*/ 2147483647 h 6441"/>
                <a:gd name="T32" fmla="*/ 2147483647 w 9697"/>
                <a:gd name="T33" fmla="*/ 2147483647 h 6441"/>
                <a:gd name="T34" fmla="*/ 2147483647 w 9697"/>
                <a:gd name="T35" fmla="*/ 2147483647 h 6441"/>
                <a:gd name="T36" fmla="*/ 2147483647 w 9697"/>
                <a:gd name="T37" fmla="*/ 2147483647 h 6441"/>
                <a:gd name="T38" fmla="*/ 2147483647 w 9697"/>
                <a:gd name="T39" fmla="*/ 2147483647 h 6441"/>
                <a:gd name="T40" fmla="*/ 2147483647 w 9697"/>
                <a:gd name="T41" fmla="*/ 2147483647 h 6441"/>
                <a:gd name="T42" fmla="*/ 2147483647 w 9697"/>
                <a:gd name="T43" fmla="*/ 2147483647 h 6441"/>
                <a:gd name="T44" fmla="*/ 2147483647 w 9697"/>
                <a:gd name="T45" fmla="*/ 2147483647 h 6441"/>
                <a:gd name="T46" fmla="*/ 2147483647 w 9697"/>
                <a:gd name="T47" fmla="*/ 2147483647 h 6441"/>
                <a:gd name="T48" fmla="*/ 2147483647 w 9697"/>
                <a:gd name="T49" fmla="*/ 2147483647 h 6441"/>
                <a:gd name="T50" fmla="*/ 2147483647 w 9697"/>
                <a:gd name="T51" fmla="*/ 2147483647 h 6441"/>
                <a:gd name="T52" fmla="*/ 2147483647 w 9697"/>
                <a:gd name="T53" fmla="*/ 2147483647 h 6441"/>
                <a:gd name="T54" fmla="*/ 2147483647 w 9697"/>
                <a:gd name="T55" fmla="*/ 2147483647 h 6441"/>
                <a:gd name="T56" fmla="*/ 2147483647 w 9697"/>
                <a:gd name="T57" fmla="*/ 2147483647 h 6441"/>
                <a:gd name="T58" fmla="*/ 2147483647 w 9697"/>
                <a:gd name="T59" fmla="*/ 2147483647 h 6441"/>
                <a:gd name="T60" fmla="*/ 2147483647 w 9697"/>
                <a:gd name="T61" fmla="*/ 2147483647 h 6441"/>
                <a:gd name="T62" fmla="*/ 2147483647 w 9697"/>
                <a:gd name="T63" fmla="*/ 2147483647 h 6441"/>
                <a:gd name="T64" fmla="*/ 2147483647 w 9697"/>
                <a:gd name="T65" fmla="*/ 2147483647 h 6441"/>
                <a:gd name="T66" fmla="*/ 2147483647 w 9697"/>
                <a:gd name="T67" fmla="*/ 2147483647 h 6441"/>
                <a:gd name="T68" fmla="*/ 2147483647 w 9697"/>
                <a:gd name="T69" fmla="*/ 2147483647 h 6441"/>
                <a:gd name="T70" fmla="*/ 2147483647 w 9697"/>
                <a:gd name="T71" fmla="*/ 2147483647 h 6441"/>
                <a:gd name="T72" fmla="*/ 2147483647 w 9697"/>
                <a:gd name="T73" fmla="*/ 0 h 6441"/>
                <a:gd name="T74" fmla="*/ 2147483647 w 9697"/>
                <a:gd name="T75" fmla="*/ 2147483647 h 6441"/>
                <a:gd name="T76" fmla="*/ 2147483647 w 9697"/>
                <a:gd name="T77" fmla="*/ 2147483647 h 6441"/>
                <a:gd name="T78" fmla="*/ 2147483647 w 9697"/>
                <a:gd name="T79" fmla="*/ 2147483647 h 6441"/>
                <a:gd name="T80" fmla="*/ 2147483647 w 9697"/>
                <a:gd name="T81" fmla="*/ 2147483647 h 6441"/>
                <a:gd name="T82" fmla="*/ 2147483647 w 9697"/>
                <a:gd name="T83" fmla="*/ 2147483647 h 6441"/>
                <a:gd name="T84" fmla="*/ 2147483647 w 9697"/>
                <a:gd name="T85" fmla="*/ 2147483647 h 6441"/>
                <a:gd name="T86" fmla="*/ 2147483647 w 9697"/>
                <a:gd name="T87" fmla="*/ 2147483647 h 6441"/>
                <a:gd name="T88" fmla="*/ 2147483647 w 9697"/>
                <a:gd name="T89" fmla="*/ 2147483647 h 6441"/>
                <a:gd name="T90" fmla="*/ 2147483647 w 9697"/>
                <a:gd name="T91" fmla="*/ 2147483647 h 6441"/>
                <a:gd name="T92" fmla="*/ 2147483647 w 9697"/>
                <a:gd name="T93" fmla="*/ 2147483647 h 6441"/>
                <a:gd name="T94" fmla="*/ 2147483647 w 9697"/>
                <a:gd name="T95" fmla="*/ 2147483647 h 6441"/>
                <a:gd name="T96" fmla="*/ 2147483647 w 9697"/>
                <a:gd name="T97" fmla="*/ 2147483647 h 6441"/>
                <a:gd name="T98" fmla="*/ 2147483647 w 9697"/>
                <a:gd name="T99" fmla="*/ 2147483647 h 6441"/>
                <a:gd name="T100" fmla="*/ 2147483647 w 9697"/>
                <a:gd name="T101" fmla="*/ 2147483647 h 6441"/>
                <a:gd name="T102" fmla="*/ 2147483647 w 9697"/>
                <a:gd name="T103" fmla="*/ 2147483647 h 6441"/>
                <a:gd name="T104" fmla="*/ 2147483647 w 9697"/>
                <a:gd name="T105" fmla="*/ 2147483647 h 6441"/>
                <a:gd name="T106" fmla="*/ 2147483647 w 9697"/>
                <a:gd name="T107" fmla="*/ 2147483647 h 6441"/>
                <a:gd name="T108" fmla="*/ 2147483647 w 9697"/>
                <a:gd name="T109" fmla="*/ 2147483647 h 6441"/>
                <a:gd name="T110" fmla="*/ 2147483647 w 9697"/>
                <a:gd name="T111" fmla="*/ 2147483647 h 6441"/>
                <a:gd name="T112" fmla="*/ 2147483647 w 9697"/>
                <a:gd name="T113" fmla="*/ 2147483647 h 6441"/>
                <a:gd name="T114" fmla="*/ 2147483647 w 9697"/>
                <a:gd name="T115" fmla="*/ 2147483647 h 6441"/>
                <a:gd name="T116" fmla="*/ 2147483647 w 9697"/>
                <a:gd name="T117" fmla="*/ 2147483647 h 6441"/>
                <a:gd name="T118" fmla="*/ 2147483647 w 9697"/>
                <a:gd name="T119" fmla="*/ 2147483647 h 6441"/>
                <a:gd name="T120" fmla="*/ 2147483647 w 9697"/>
                <a:gd name="T121" fmla="*/ 2147483647 h 6441"/>
                <a:gd name="T122" fmla="*/ 2147483647 w 9697"/>
                <a:gd name="T123" fmla="*/ 2147483647 h 6441"/>
                <a:gd name="T124" fmla="*/ 2147483647 w 9697"/>
                <a:gd name="T125" fmla="*/ 2147483647 h 64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97"/>
                <a:gd name="T190" fmla="*/ 0 h 6441"/>
                <a:gd name="T191" fmla="*/ 9697 w 9697"/>
                <a:gd name="T192" fmla="*/ 6441 h 64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97" h="6441">
                  <a:moveTo>
                    <a:pt x="0" y="2422"/>
                  </a:moveTo>
                  <a:lnTo>
                    <a:pt x="157" y="2756"/>
                  </a:lnTo>
                  <a:lnTo>
                    <a:pt x="313" y="3065"/>
                  </a:lnTo>
                  <a:lnTo>
                    <a:pt x="470" y="3286"/>
                  </a:lnTo>
                  <a:lnTo>
                    <a:pt x="626" y="3197"/>
                  </a:lnTo>
                  <a:lnTo>
                    <a:pt x="782" y="2671"/>
                  </a:lnTo>
                  <a:lnTo>
                    <a:pt x="938" y="2100"/>
                  </a:lnTo>
                  <a:lnTo>
                    <a:pt x="1096" y="1897"/>
                  </a:lnTo>
                  <a:lnTo>
                    <a:pt x="1252" y="2023"/>
                  </a:lnTo>
                  <a:lnTo>
                    <a:pt x="1408" y="2318"/>
                  </a:lnTo>
                  <a:lnTo>
                    <a:pt x="1564" y="2570"/>
                  </a:lnTo>
                  <a:lnTo>
                    <a:pt x="1721" y="2616"/>
                  </a:lnTo>
                  <a:lnTo>
                    <a:pt x="1877" y="2509"/>
                  </a:lnTo>
                  <a:lnTo>
                    <a:pt x="2034" y="2346"/>
                  </a:lnTo>
                  <a:lnTo>
                    <a:pt x="2190" y="2168"/>
                  </a:lnTo>
                  <a:lnTo>
                    <a:pt x="2347" y="2010"/>
                  </a:lnTo>
                  <a:lnTo>
                    <a:pt x="2503" y="1933"/>
                  </a:lnTo>
                  <a:lnTo>
                    <a:pt x="2659" y="1967"/>
                  </a:lnTo>
                  <a:lnTo>
                    <a:pt x="2815" y="1996"/>
                  </a:lnTo>
                  <a:lnTo>
                    <a:pt x="2973" y="1907"/>
                  </a:lnTo>
                  <a:lnTo>
                    <a:pt x="3129" y="1738"/>
                  </a:lnTo>
                  <a:lnTo>
                    <a:pt x="3285" y="1569"/>
                  </a:lnTo>
                  <a:lnTo>
                    <a:pt x="3441" y="1487"/>
                  </a:lnTo>
                  <a:lnTo>
                    <a:pt x="3598" y="1555"/>
                  </a:lnTo>
                  <a:lnTo>
                    <a:pt x="3754" y="1722"/>
                  </a:lnTo>
                  <a:lnTo>
                    <a:pt x="3910" y="1897"/>
                  </a:lnTo>
                  <a:lnTo>
                    <a:pt x="4067" y="1945"/>
                  </a:lnTo>
                  <a:lnTo>
                    <a:pt x="4224" y="1777"/>
                  </a:lnTo>
                  <a:lnTo>
                    <a:pt x="4380" y="1499"/>
                  </a:lnTo>
                  <a:lnTo>
                    <a:pt x="4536" y="1245"/>
                  </a:lnTo>
                  <a:lnTo>
                    <a:pt x="4692" y="1021"/>
                  </a:lnTo>
                  <a:lnTo>
                    <a:pt x="4849" y="810"/>
                  </a:lnTo>
                  <a:lnTo>
                    <a:pt x="5006" y="628"/>
                  </a:lnTo>
                  <a:lnTo>
                    <a:pt x="5162" y="484"/>
                  </a:lnTo>
                  <a:lnTo>
                    <a:pt x="5318" y="327"/>
                  </a:lnTo>
                  <a:lnTo>
                    <a:pt x="5475" y="129"/>
                  </a:lnTo>
                  <a:lnTo>
                    <a:pt x="5631" y="0"/>
                  </a:lnTo>
                  <a:lnTo>
                    <a:pt x="5787" y="59"/>
                  </a:lnTo>
                  <a:lnTo>
                    <a:pt x="5944" y="312"/>
                  </a:lnTo>
                  <a:lnTo>
                    <a:pt x="6101" y="699"/>
                  </a:lnTo>
                  <a:lnTo>
                    <a:pt x="6257" y="1021"/>
                  </a:lnTo>
                  <a:lnTo>
                    <a:pt x="6413" y="1116"/>
                  </a:lnTo>
                  <a:lnTo>
                    <a:pt x="6569" y="1104"/>
                  </a:lnTo>
                  <a:lnTo>
                    <a:pt x="6726" y="1150"/>
                  </a:lnTo>
                  <a:lnTo>
                    <a:pt x="6883" y="1313"/>
                  </a:lnTo>
                  <a:lnTo>
                    <a:pt x="7039" y="1595"/>
                  </a:lnTo>
                  <a:lnTo>
                    <a:pt x="7195" y="1879"/>
                  </a:lnTo>
                  <a:lnTo>
                    <a:pt x="7352" y="2060"/>
                  </a:lnTo>
                  <a:lnTo>
                    <a:pt x="7508" y="2235"/>
                  </a:lnTo>
                  <a:lnTo>
                    <a:pt x="7664" y="2498"/>
                  </a:lnTo>
                  <a:lnTo>
                    <a:pt x="7821" y="2749"/>
                  </a:lnTo>
                  <a:lnTo>
                    <a:pt x="7978" y="2907"/>
                  </a:lnTo>
                  <a:lnTo>
                    <a:pt x="8134" y="3155"/>
                  </a:lnTo>
                  <a:lnTo>
                    <a:pt x="8290" y="3652"/>
                  </a:lnTo>
                  <a:lnTo>
                    <a:pt x="8446" y="4180"/>
                  </a:lnTo>
                  <a:lnTo>
                    <a:pt x="8603" y="4486"/>
                  </a:lnTo>
                  <a:lnTo>
                    <a:pt x="8760" y="4570"/>
                  </a:lnTo>
                  <a:lnTo>
                    <a:pt x="8916" y="4529"/>
                  </a:lnTo>
                  <a:lnTo>
                    <a:pt x="9072" y="4613"/>
                  </a:lnTo>
                  <a:lnTo>
                    <a:pt x="9229" y="5019"/>
                  </a:lnTo>
                  <a:lnTo>
                    <a:pt x="9385" y="5578"/>
                  </a:lnTo>
                  <a:lnTo>
                    <a:pt x="9541" y="6074"/>
                  </a:lnTo>
                  <a:lnTo>
                    <a:pt x="9697" y="6441"/>
                  </a:lnTo>
                </a:path>
              </a:pathLst>
            </a:custGeom>
            <a:noFill/>
            <a:ln w="19050" cmpd="sng">
              <a:solidFill>
                <a:srgbClr val="FF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 name="Freeform 4"/>
            <p:cNvSpPr>
              <a:spLocks/>
            </p:cNvSpPr>
            <p:nvPr/>
          </p:nvSpPr>
          <p:spPr bwMode="auto">
            <a:xfrm>
              <a:off x="5372100" y="3614738"/>
              <a:ext cx="2359025" cy="2085975"/>
            </a:xfrm>
            <a:custGeom>
              <a:avLst/>
              <a:gdLst>
                <a:gd name="T0" fmla="*/ 0 w 5945"/>
                <a:gd name="T1" fmla="*/ 2147483647 h 5256"/>
                <a:gd name="T2" fmla="*/ 2147483647 w 5945"/>
                <a:gd name="T3" fmla="*/ 2147483647 h 5256"/>
                <a:gd name="T4" fmla="*/ 2147483647 w 5945"/>
                <a:gd name="T5" fmla="*/ 2147483647 h 5256"/>
                <a:gd name="T6" fmla="*/ 2147483647 w 5945"/>
                <a:gd name="T7" fmla="*/ 2147483647 h 5256"/>
                <a:gd name="T8" fmla="*/ 2147483647 w 5945"/>
                <a:gd name="T9" fmla="*/ 2147483647 h 5256"/>
                <a:gd name="T10" fmla="*/ 2147483647 w 5945"/>
                <a:gd name="T11" fmla="*/ 2147483647 h 5256"/>
                <a:gd name="T12" fmla="*/ 2147483647 w 5945"/>
                <a:gd name="T13" fmla="*/ 2147483647 h 5256"/>
                <a:gd name="T14" fmla="*/ 2147483647 w 5945"/>
                <a:gd name="T15" fmla="*/ 2147483647 h 5256"/>
                <a:gd name="T16" fmla="*/ 2147483647 w 5945"/>
                <a:gd name="T17" fmla="*/ 2147483647 h 5256"/>
                <a:gd name="T18" fmla="*/ 2147483647 w 5945"/>
                <a:gd name="T19" fmla="*/ 2147483647 h 5256"/>
                <a:gd name="T20" fmla="*/ 2147483647 w 5945"/>
                <a:gd name="T21" fmla="*/ 2147483647 h 5256"/>
                <a:gd name="T22" fmla="*/ 2147483647 w 5945"/>
                <a:gd name="T23" fmla="*/ 2147483647 h 5256"/>
                <a:gd name="T24" fmla="*/ 2147483647 w 5945"/>
                <a:gd name="T25" fmla="*/ 2147483647 h 5256"/>
                <a:gd name="T26" fmla="*/ 2147483647 w 5945"/>
                <a:gd name="T27" fmla="*/ 2147483647 h 5256"/>
                <a:gd name="T28" fmla="*/ 2147483647 w 5945"/>
                <a:gd name="T29" fmla="*/ 2147483647 h 5256"/>
                <a:gd name="T30" fmla="*/ 2147483647 w 5945"/>
                <a:gd name="T31" fmla="*/ 2147483647 h 5256"/>
                <a:gd name="T32" fmla="*/ 2147483647 w 5945"/>
                <a:gd name="T33" fmla="*/ 2147483647 h 5256"/>
                <a:gd name="T34" fmla="*/ 2147483647 w 5945"/>
                <a:gd name="T35" fmla="*/ 2147483647 h 5256"/>
                <a:gd name="T36" fmla="*/ 2147483647 w 5945"/>
                <a:gd name="T37" fmla="*/ 2147483647 h 5256"/>
                <a:gd name="T38" fmla="*/ 2147483647 w 5945"/>
                <a:gd name="T39" fmla="*/ 2147483647 h 5256"/>
                <a:gd name="T40" fmla="*/ 2147483647 w 5945"/>
                <a:gd name="T41" fmla="*/ 2147483647 h 5256"/>
                <a:gd name="T42" fmla="*/ 2147483647 w 5945"/>
                <a:gd name="T43" fmla="*/ 2147483647 h 5256"/>
                <a:gd name="T44" fmla="*/ 2147483647 w 5945"/>
                <a:gd name="T45" fmla="*/ 2147483647 h 5256"/>
                <a:gd name="T46" fmla="*/ 2147483647 w 5945"/>
                <a:gd name="T47" fmla="*/ 2147483647 h 5256"/>
                <a:gd name="T48" fmla="*/ 2147483647 w 5945"/>
                <a:gd name="T49" fmla="*/ 2147483647 h 5256"/>
                <a:gd name="T50" fmla="*/ 2147483647 w 5945"/>
                <a:gd name="T51" fmla="*/ 2147483647 h 5256"/>
                <a:gd name="T52" fmla="*/ 2147483647 w 5945"/>
                <a:gd name="T53" fmla="*/ 2147483647 h 5256"/>
                <a:gd name="T54" fmla="*/ 2147483647 w 5945"/>
                <a:gd name="T55" fmla="*/ 2147483647 h 5256"/>
                <a:gd name="T56" fmla="*/ 2147483647 w 5945"/>
                <a:gd name="T57" fmla="*/ 2147483647 h 5256"/>
                <a:gd name="T58" fmla="*/ 2147483647 w 5945"/>
                <a:gd name="T59" fmla="*/ 2147483647 h 5256"/>
                <a:gd name="T60" fmla="*/ 2147483647 w 5945"/>
                <a:gd name="T61" fmla="*/ 2147483647 h 5256"/>
                <a:gd name="T62" fmla="*/ 2147483647 w 5945"/>
                <a:gd name="T63" fmla="*/ 2147483647 h 5256"/>
                <a:gd name="T64" fmla="*/ 2147483647 w 5945"/>
                <a:gd name="T65" fmla="*/ 2147483647 h 5256"/>
                <a:gd name="T66" fmla="*/ 2147483647 w 5945"/>
                <a:gd name="T67" fmla="*/ 2147483647 h 5256"/>
                <a:gd name="T68" fmla="*/ 2147483647 w 5945"/>
                <a:gd name="T69" fmla="*/ 2147483647 h 5256"/>
                <a:gd name="T70" fmla="*/ 2147483647 w 5945"/>
                <a:gd name="T71" fmla="*/ 2147483647 h 5256"/>
                <a:gd name="T72" fmla="*/ 2147483647 w 5945"/>
                <a:gd name="T73" fmla="*/ 2147483647 h 5256"/>
                <a:gd name="T74" fmla="*/ 2147483647 w 5945"/>
                <a:gd name="T75" fmla="*/ 2147483647 h 5256"/>
                <a:gd name="T76" fmla="*/ 2147483647 w 5945"/>
                <a:gd name="T77" fmla="*/ 0 h 5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45"/>
                <a:gd name="T118" fmla="*/ 0 h 5256"/>
                <a:gd name="T119" fmla="*/ 5945 w 5945"/>
                <a:gd name="T120" fmla="*/ 5256 h 5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45" h="5256">
                  <a:moveTo>
                    <a:pt x="0" y="1751"/>
                  </a:moveTo>
                  <a:lnTo>
                    <a:pt x="158" y="1980"/>
                  </a:lnTo>
                  <a:lnTo>
                    <a:pt x="314" y="2113"/>
                  </a:lnTo>
                  <a:lnTo>
                    <a:pt x="470" y="2200"/>
                  </a:lnTo>
                  <a:lnTo>
                    <a:pt x="626" y="2260"/>
                  </a:lnTo>
                  <a:lnTo>
                    <a:pt x="783" y="2310"/>
                  </a:lnTo>
                  <a:lnTo>
                    <a:pt x="939" y="2402"/>
                  </a:lnTo>
                  <a:lnTo>
                    <a:pt x="1096" y="2585"/>
                  </a:lnTo>
                  <a:lnTo>
                    <a:pt x="1253" y="2885"/>
                  </a:lnTo>
                  <a:lnTo>
                    <a:pt x="1409" y="3288"/>
                  </a:lnTo>
                  <a:lnTo>
                    <a:pt x="1565" y="3663"/>
                  </a:lnTo>
                  <a:lnTo>
                    <a:pt x="1721" y="3882"/>
                  </a:lnTo>
                  <a:lnTo>
                    <a:pt x="1878" y="3999"/>
                  </a:lnTo>
                  <a:lnTo>
                    <a:pt x="2035" y="4105"/>
                  </a:lnTo>
                  <a:lnTo>
                    <a:pt x="2191" y="4280"/>
                  </a:lnTo>
                  <a:lnTo>
                    <a:pt x="2347" y="4574"/>
                  </a:lnTo>
                  <a:lnTo>
                    <a:pt x="2504" y="4910"/>
                  </a:lnTo>
                  <a:lnTo>
                    <a:pt x="2660" y="5178"/>
                  </a:lnTo>
                  <a:lnTo>
                    <a:pt x="2816" y="5256"/>
                  </a:lnTo>
                  <a:lnTo>
                    <a:pt x="2973" y="5077"/>
                  </a:lnTo>
                  <a:lnTo>
                    <a:pt x="3130" y="4811"/>
                  </a:lnTo>
                  <a:lnTo>
                    <a:pt x="3286" y="4657"/>
                  </a:lnTo>
                  <a:lnTo>
                    <a:pt x="3442" y="4703"/>
                  </a:lnTo>
                  <a:lnTo>
                    <a:pt x="3598" y="4939"/>
                  </a:lnTo>
                  <a:lnTo>
                    <a:pt x="3755" y="5080"/>
                  </a:lnTo>
                  <a:lnTo>
                    <a:pt x="3912" y="4878"/>
                  </a:lnTo>
                  <a:lnTo>
                    <a:pt x="4068" y="4509"/>
                  </a:lnTo>
                  <a:lnTo>
                    <a:pt x="4224" y="4200"/>
                  </a:lnTo>
                  <a:lnTo>
                    <a:pt x="4381" y="3944"/>
                  </a:lnTo>
                  <a:lnTo>
                    <a:pt x="4537" y="3711"/>
                  </a:lnTo>
                  <a:lnTo>
                    <a:pt x="4693" y="3604"/>
                  </a:lnTo>
                  <a:lnTo>
                    <a:pt x="4850" y="3687"/>
                  </a:lnTo>
                  <a:lnTo>
                    <a:pt x="5007" y="3733"/>
                  </a:lnTo>
                  <a:lnTo>
                    <a:pt x="5163" y="3508"/>
                  </a:lnTo>
                  <a:lnTo>
                    <a:pt x="5319" y="3049"/>
                  </a:lnTo>
                  <a:lnTo>
                    <a:pt x="5475" y="2445"/>
                  </a:lnTo>
                  <a:lnTo>
                    <a:pt x="5632" y="1719"/>
                  </a:lnTo>
                  <a:lnTo>
                    <a:pt x="5788" y="888"/>
                  </a:lnTo>
                  <a:lnTo>
                    <a:pt x="5945" y="0"/>
                  </a:lnTo>
                </a:path>
              </a:pathLst>
            </a:custGeom>
            <a:noFill/>
            <a:ln w="19050" cmpd="sng">
              <a:solidFill>
                <a:srgbClr val="FF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 name="Line 7"/>
            <p:cNvSpPr>
              <a:spLocks noChangeShapeType="1"/>
            </p:cNvSpPr>
            <p:nvPr/>
          </p:nvSpPr>
          <p:spPr bwMode="auto">
            <a:xfrm>
              <a:off x="1560513" y="269716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Freeform 8"/>
            <p:cNvSpPr>
              <a:spLocks/>
            </p:cNvSpPr>
            <p:nvPr/>
          </p:nvSpPr>
          <p:spPr bwMode="auto">
            <a:xfrm>
              <a:off x="1485900" y="2660650"/>
              <a:ext cx="74613" cy="74613"/>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8"/>
                  </a:lnTo>
                  <a:lnTo>
                    <a:pt x="185" y="62"/>
                  </a:lnTo>
                  <a:lnTo>
                    <a:pt x="178" y="47"/>
                  </a:lnTo>
                  <a:lnTo>
                    <a:pt x="169" y="33"/>
                  </a:lnTo>
                  <a:lnTo>
                    <a:pt x="157"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5"/>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7" y="167"/>
                  </a:lnTo>
                  <a:lnTo>
                    <a:pt x="169" y="156"/>
                  </a:lnTo>
                  <a:lnTo>
                    <a:pt x="178" y="142"/>
                  </a:lnTo>
                  <a:lnTo>
                    <a:pt x="185" y="127"/>
                  </a:lnTo>
                  <a:lnTo>
                    <a:pt x="189" y="111"/>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1" name="Line 9"/>
            <p:cNvSpPr>
              <a:spLocks noChangeShapeType="1"/>
            </p:cNvSpPr>
            <p:nvPr/>
          </p:nvSpPr>
          <p:spPr bwMode="auto">
            <a:xfrm>
              <a:off x="1684338" y="28035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Freeform 10"/>
            <p:cNvSpPr>
              <a:spLocks/>
            </p:cNvSpPr>
            <p:nvPr/>
          </p:nvSpPr>
          <p:spPr bwMode="auto">
            <a:xfrm>
              <a:off x="1609725" y="2765425"/>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0"/>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3" name="Line 11"/>
            <p:cNvSpPr>
              <a:spLocks noChangeShapeType="1"/>
            </p:cNvSpPr>
            <p:nvPr/>
          </p:nvSpPr>
          <p:spPr bwMode="auto">
            <a:xfrm>
              <a:off x="1809750" y="35766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Freeform 12"/>
            <p:cNvSpPr>
              <a:spLocks/>
            </p:cNvSpPr>
            <p:nvPr/>
          </p:nvSpPr>
          <p:spPr bwMode="auto">
            <a:xfrm>
              <a:off x="1733550" y="3538538"/>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5" name="Line 13"/>
            <p:cNvSpPr>
              <a:spLocks noChangeShapeType="1"/>
            </p:cNvSpPr>
            <p:nvPr/>
          </p:nvSpPr>
          <p:spPr bwMode="auto">
            <a:xfrm>
              <a:off x="1933575" y="21097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Freeform 14"/>
            <p:cNvSpPr>
              <a:spLocks/>
            </p:cNvSpPr>
            <p:nvPr/>
          </p:nvSpPr>
          <p:spPr bwMode="auto">
            <a:xfrm>
              <a:off x="1857375" y="2073275"/>
              <a:ext cx="76200" cy="74613"/>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8" y="34"/>
                  </a:lnTo>
                  <a:lnTo>
                    <a:pt x="156" y="22"/>
                  </a:lnTo>
                  <a:lnTo>
                    <a:pt x="143" y="13"/>
                  </a:lnTo>
                  <a:lnTo>
                    <a:pt x="128" y="6"/>
                  </a:lnTo>
                  <a:lnTo>
                    <a:pt x="112" y="2"/>
                  </a:lnTo>
                  <a:lnTo>
                    <a:pt x="95" y="0"/>
                  </a:lnTo>
                  <a:lnTo>
                    <a:pt x="79" y="2"/>
                  </a:lnTo>
                  <a:lnTo>
                    <a:pt x="63" y="6"/>
                  </a:lnTo>
                  <a:lnTo>
                    <a:pt x="48"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8" y="178"/>
                  </a:lnTo>
                  <a:lnTo>
                    <a:pt x="63" y="185"/>
                  </a:lnTo>
                  <a:lnTo>
                    <a:pt x="79" y="189"/>
                  </a:lnTo>
                  <a:lnTo>
                    <a:pt x="95" y="190"/>
                  </a:lnTo>
                  <a:lnTo>
                    <a:pt x="112" y="189"/>
                  </a:lnTo>
                  <a:lnTo>
                    <a:pt x="128" y="185"/>
                  </a:lnTo>
                  <a:lnTo>
                    <a:pt x="143" y="178"/>
                  </a:lnTo>
                  <a:lnTo>
                    <a:pt x="156" y="168"/>
                  </a:lnTo>
                  <a:lnTo>
                    <a:pt x="168"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7" name="Line 15"/>
            <p:cNvSpPr>
              <a:spLocks noChangeShapeType="1"/>
            </p:cNvSpPr>
            <p:nvPr/>
          </p:nvSpPr>
          <p:spPr bwMode="auto">
            <a:xfrm>
              <a:off x="2057400" y="25050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Freeform 16"/>
            <p:cNvSpPr>
              <a:spLocks/>
            </p:cNvSpPr>
            <p:nvPr/>
          </p:nvSpPr>
          <p:spPr bwMode="auto">
            <a:xfrm>
              <a:off x="1982788" y="2468563"/>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19" name="Line 17"/>
            <p:cNvSpPr>
              <a:spLocks noChangeShapeType="1"/>
            </p:cNvSpPr>
            <p:nvPr/>
          </p:nvSpPr>
          <p:spPr bwMode="auto">
            <a:xfrm>
              <a:off x="2181225" y="30083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Freeform 18"/>
            <p:cNvSpPr>
              <a:spLocks/>
            </p:cNvSpPr>
            <p:nvPr/>
          </p:nvSpPr>
          <p:spPr bwMode="auto">
            <a:xfrm>
              <a:off x="2106613" y="2970213"/>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1" name="Line 19"/>
            <p:cNvSpPr>
              <a:spLocks noChangeShapeType="1"/>
            </p:cNvSpPr>
            <p:nvPr/>
          </p:nvSpPr>
          <p:spPr bwMode="auto">
            <a:xfrm>
              <a:off x="2306638" y="26908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Freeform 20"/>
            <p:cNvSpPr>
              <a:spLocks/>
            </p:cNvSpPr>
            <p:nvPr/>
          </p:nvSpPr>
          <p:spPr bwMode="auto">
            <a:xfrm>
              <a:off x="2230438" y="2652713"/>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6"/>
                  </a:lnTo>
                  <a:lnTo>
                    <a:pt x="34" y="168"/>
                  </a:lnTo>
                  <a:lnTo>
                    <a:pt x="47" y="178"/>
                  </a:lnTo>
                  <a:lnTo>
                    <a:pt x="62" y="185"/>
                  </a:lnTo>
                  <a:lnTo>
                    <a:pt x="78" y="189"/>
                  </a:lnTo>
                  <a:lnTo>
                    <a:pt x="95" y="190"/>
                  </a:lnTo>
                  <a:lnTo>
                    <a:pt x="111" y="189"/>
                  </a:lnTo>
                  <a:lnTo>
                    <a:pt x="127" y="185"/>
                  </a:lnTo>
                  <a:lnTo>
                    <a:pt x="142" y="178"/>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3" name="Line 21"/>
            <p:cNvSpPr>
              <a:spLocks noChangeShapeType="1"/>
            </p:cNvSpPr>
            <p:nvPr/>
          </p:nvSpPr>
          <p:spPr bwMode="auto">
            <a:xfrm>
              <a:off x="2430463" y="264160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Freeform 22"/>
            <p:cNvSpPr>
              <a:spLocks/>
            </p:cNvSpPr>
            <p:nvPr/>
          </p:nvSpPr>
          <p:spPr bwMode="auto">
            <a:xfrm>
              <a:off x="2354263" y="2603500"/>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5" name="Line 23"/>
            <p:cNvSpPr>
              <a:spLocks noChangeShapeType="1"/>
            </p:cNvSpPr>
            <p:nvPr/>
          </p:nvSpPr>
          <p:spPr bwMode="auto">
            <a:xfrm>
              <a:off x="2554288" y="23653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Freeform 24"/>
            <p:cNvSpPr>
              <a:spLocks/>
            </p:cNvSpPr>
            <p:nvPr/>
          </p:nvSpPr>
          <p:spPr bwMode="auto">
            <a:xfrm>
              <a:off x="2478088" y="2327275"/>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7"/>
                  </a:lnTo>
                  <a:lnTo>
                    <a:pt x="12" y="142"/>
                  </a:lnTo>
                  <a:lnTo>
                    <a:pt x="22" y="156"/>
                  </a:lnTo>
                  <a:lnTo>
                    <a:pt x="34" y="168"/>
                  </a:lnTo>
                  <a:lnTo>
                    <a:pt x="47" y="177"/>
                  </a:lnTo>
                  <a:lnTo>
                    <a:pt x="62" y="184"/>
                  </a:lnTo>
                  <a:lnTo>
                    <a:pt x="78" y="188"/>
                  </a:lnTo>
                  <a:lnTo>
                    <a:pt x="95" y="190"/>
                  </a:lnTo>
                  <a:lnTo>
                    <a:pt x="111" y="188"/>
                  </a:lnTo>
                  <a:lnTo>
                    <a:pt x="127" y="184"/>
                  </a:lnTo>
                  <a:lnTo>
                    <a:pt x="142" y="177"/>
                  </a:lnTo>
                  <a:lnTo>
                    <a:pt x="156" y="168"/>
                  </a:lnTo>
                  <a:lnTo>
                    <a:pt x="168" y="156"/>
                  </a:lnTo>
                  <a:lnTo>
                    <a:pt x="177" y="142"/>
                  </a:lnTo>
                  <a:lnTo>
                    <a:pt x="184" y="127"/>
                  </a:lnTo>
                  <a:lnTo>
                    <a:pt x="188"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7" name="Line 25"/>
            <p:cNvSpPr>
              <a:spLocks noChangeShapeType="1"/>
            </p:cNvSpPr>
            <p:nvPr/>
          </p:nvSpPr>
          <p:spPr bwMode="auto">
            <a:xfrm>
              <a:off x="2678113" y="27082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Freeform 26"/>
            <p:cNvSpPr>
              <a:spLocks/>
            </p:cNvSpPr>
            <p:nvPr/>
          </p:nvSpPr>
          <p:spPr bwMode="auto">
            <a:xfrm>
              <a:off x="2603500" y="2670175"/>
              <a:ext cx="74613" cy="74613"/>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9" name="Line 27"/>
            <p:cNvSpPr>
              <a:spLocks noChangeShapeType="1"/>
            </p:cNvSpPr>
            <p:nvPr/>
          </p:nvSpPr>
          <p:spPr bwMode="auto">
            <a:xfrm>
              <a:off x="2801938" y="24526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Freeform 28"/>
            <p:cNvSpPr>
              <a:spLocks/>
            </p:cNvSpPr>
            <p:nvPr/>
          </p:nvSpPr>
          <p:spPr bwMode="auto">
            <a:xfrm>
              <a:off x="2727325" y="2414588"/>
              <a:ext cx="74613"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3"/>
                  </a:lnTo>
                  <a:lnTo>
                    <a:pt x="177" y="48"/>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8"/>
                  </a:lnTo>
                  <a:lnTo>
                    <a:pt x="5" y="63"/>
                  </a:lnTo>
                  <a:lnTo>
                    <a:pt x="1" y="80"/>
                  </a:lnTo>
                  <a:lnTo>
                    <a:pt x="0" y="96"/>
                  </a:lnTo>
                  <a:lnTo>
                    <a:pt x="1" y="113"/>
                  </a:lnTo>
                  <a:lnTo>
                    <a:pt x="5" y="129"/>
                  </a:lnTo>
                  <a:lnTo>
                    <a:pt x="12" y="144"/>
                  </a:lnTo>
                  <a:lnTo>
                    <a:pt x="22" y="157"/>
                  </a:lnTo>
                  <a:lnTo>
                    <a:pt x="34" y="169"/>
                  </a:lnTo>
                  <a:lnTo>
                    <a:pt x="47" y="178"/>
                  </a:lnTo>
                  <a:lnTo>
                    <a:pt x="62" y="185"/>
                  </a:lnTo>
                  <a:lnTo>
                    <a:pt x="78" y="190"/>
                  </a:lnTo>
                  <a:lnTo>
                    <a:pt x="95" y="191"/>
                  </a:lnTo>
                  <a:lnTo>
                    <a:pt x="111" y="190"/>
                  </a:lnTo>
                  <a:lnTo>
                    <a:pt x="127" y="185"/>
                  </a:lnTo>
                  <a:lnTo>
                    <a:pt x="142" y="178"/>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31" name="Line 29"/>
            <p:cNvSpPr>
              <a:spLocks noChangeShapeType="1"/>
            </p:cNvSpPr>
            <p:nvPr/>
          </p:nvSpPr>
          <p:spPr bwMode="auto">
            <a:xfrm>
              <a:off x="2927350" y="22225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Freeform 30"/>
            <p:cNvSpPr>
              <a:spLocks/>
            </p:cNvSpPr>
            <p:nvPr/>
          </p:nvSpPr>
          <p:spPr bwMode="auto">
            <a:xfrm>
              <a:off x="2851150" y="218440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1"/>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3" name="Line 31"/>
            <p:cNvSpPr>
              <a:spLocks noChangeShapeType="1"/>
            </p:cNvSpPr>
            <p:nvPr/>
          </p:nvSpPr>
          <p:spPr bwMode="auto">
            <a:xfrm>
              <a:off x="3051175" y="239236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 name="Freeform 32"/>
            <p:cNvSpPr>
              <a:spLocks/>
            </p:cNvSpPr>
            <p:nvPr/>
          </p:nvSpPr>
          <p:spPr bwMode="auto">
            <a:xfrm>
              <a:off x="2974975" y="2354263"/>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9"/>
                  </a:lnTo>
                  <a:lnTo>
                    <a:pt x="184" y="63"/>
                  </a:lnTo>
                  <a:lnTo>
                    <a:pt x="177" y="48"/>
                  </a:lnTo>
                  <a:lnTo>
                    <a:pt x="168" y="34"/>
                  </a:lnTo>
                  <a:lnTo>
                    <a:pt x="156" y="23"/>
                  </a:lnTo>
                  <a:lnTo>
                    <a:pt x="142" y="13"/>
                  </a:lnTo>
                  <a:lnTo>
                    <a:pt x="127" y="6"/>
                  </a:lnTo>
                  <a:lnTo>
                    <a:pt x="111" y="2"/>
                  </a:lnTo>
                  <a:lnTo>
                    <a:pt x="95" y="0"/>
                  </a:lnTo>
                  <a:lnTo>
                    <a:pt x="78" y="2"/>
                  </a:lnTo>
                  <a:lnTo>
                    <a:pt x="62" y="6"/>
                  </a:lnTo>
                  <a:lnTo>
                    <a:pt x="47" y="13"/>
                  </a:lnTo>
                  <a:lnTo>
                    <a:pt x="34" y="23"/>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5" name="Line 33"/>
            <p:cNvSpPr>
              <a:spLocks noChangeShapeType="1"/>
            </p:cNvSpPr>
            <p:nvPr/>
          </p:nvSpPr>
          <p:spPr bwMode="auto">
            <a:xfrm>
              <a:off x="3175000" y="27400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 name="Freeform 34"/>
            <p:cNvSpPr>
              <a:spLocks/>
            </p:cNvSpPr>
            <p:nvPr/>
          </p:nvSpPr>
          <p:spPr bwMode="auto">
            <a:xfrm>
              <a:off x="3098800" y="27035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7" name="Line 35"/>
            <p:cNvSpPr>
              <a:spLocks noChangeShapeType="1"/>
            </p:cNvSpPr>
            <p:nvPr/>
          </p:nvSpPr>
          <p:spPr bwMode="auto">
            <a:xfrm>
              <a:off x="3298825" y="22177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 name="Freeform 36"/>
            <p:cNvSpPr>
              <a:spLocks/>
            </p:cNvSpPr>
            <p:nvPr/>
          </p:nvSpPr>
          <p:spPr bwMode="auto">
            <a:xfrm>
              <a:off x="3224213" y="2179638"/>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0"/>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9" name="Line 37"/>
            <p:cNvSpPr>
              <a:spLocks noChangeShapeType="1"/>
            </p:cNvSpPr>
            <p:nvPr/>
          </p:nvSpPr>
          <p:spPr bwMode="auto">
            <a:xfrm>
              <a:off x="3422650" y="21907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 name="Freeform 38"/>
            <p:cNvSpPr>
              <a:spLocks/>
            </p:cNvSpPr>
            <p:nvPr/>
          </p:nvSpPr>
          <p:spPr bwMode="auto">
            <a:xfrm>
              <a:off x="3348038" y="2154238"/>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1" name="Line 39"/>
            <p:cNvSpPr>
              <a:spLocks noChangeShapeType="1"/>
            </p:cNvSpPr>
            <p:nvPr/>
          </p:nvSpPr>
          <p:spPr bwMode="auto">
            <a:xfrm>
              <a:off x="3548063" y="19415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 name="Freeform 40"/>
            <p:cNvSpPr>
              <a:spLocks/>
            </p:cNvSpPr>
            <p:nvPr/>
          </p:nvSpPr>
          <p:spPr bwMode="auto">
            <a:xfrm>
              <a:off x="3471863" y="19034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3" name="Line 41"/>
            <p:cNvSpPr>
              <a:spLocks noChangeShapeType="1"/>
            </p:cNvSpPr>
            <p:nvPr/>
          </p:nvSpPr>
          <p:spPr bwMode="auto">
            <a:xfrm>
              <a:off x="3671888" y="20335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 name="Freeform 42"/>
            <p:cNvSpPr>
              <a:spLocks/>
            </p:cNvSpPr>
            <p:nvPr/>
          </p:nvSpPr>
          <p:spPr bwMode="auto">
            <a:xfrm>
              <a:off x="3595688" y="1995488"/>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9"/>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9"/>
                  </a:lnTo>
                  <a:lnTo>
                    <a:pt x="0" y="96"/>
                  </a:lnTo>
                  <a:lnTo>
                    <a:pt x="2" y="112"/>
                  </a:lnTo>
                  <a:lnTo>
                    <a:pt x="6" y="128"/>
                  </a:lnTo>
                  <a:lnTo>
                    <a:pt x="13" y="143"/>
                  </a:lnTo>
                  <a:lnTo>
                    <a:pt x="22" y="157"/>
                  </a:lnTo>
                  <a:lnTo>
                    <a:pt x="34" y="169"/>
                  </a:lnTo>
                  <a:lnTo>
                    <a:pt x="48" y="178"/>
                  </a:lnTo>
                  <a:lnTo>
                    <a:pt x="63" y="185"/>
                  </a:lnTo>
                  <a:lnTo>
                    <a:pt x="79" y="189"/>
                  </a:lnTo>
                  <a:lnTo>
                    <a:pt x="95" y="191"/>
                  </a:lnTo>
                  <a:lnTo>
                    <a:pt x="112" y="189"/>
                  </a:lnTo>
                  <a:lnTo>
                    <a:pt x="128" y="185"/>
                  </a:lnTo>
                  <a:lnTo>
                    <a:pt x="143" y="178"/>
                  </a:lnTo>
                  <a:lnTo>
                    <a:pt x="156" y="169"/>
                  </a:lnTo>
                  <a:lnTo>
                    <a:pt x="168" y="157"/>
                  </a:lnTo>
                  <a:lnTo>
                    <a:pt x="178" y="143"/>
                  </a:lnTo>
                  <a:lnTo>
                    <a:pt x="185" y="128"/>
                  </a:lnTo>
                  <a:lnTo>
                    <a:pt x="189"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45" name="Line 43"/>
            <p:cNvSpPr>
              <a:spLocks noChangeShapeType="1"/>
            </p:cNvSpPr>
            <p:nvPr/>
          </p:nvSpPr>
          <p:spPr bwMode="auto">
            <a:xfrm>
              <a:off x="3795713" y="16319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 name="Freeform 44"/>
            <p:cNvSpPr>
              <a:spLocks/>
            </p:cNvSpPr>
            <p:nvPr/>
          </p:nvSpPr>
          <p:spPr bwMode="auto">
            <a:xfrm>
              <a:off x="3721100" y="1593850"/>
              <a:ext cx="74613"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4"/>
                  </a:lnTo>
                  <a:lnTo>
                    <a:pt x="177" y="49"/>
                  </a:lnTo>
                  <a:lnTo>
                    <a:pt x="168" y="35"/>
                  </a:lnTo>
                  <a:lnTo>
                    <a:pt x="156" y="22"/>
                  </a:lnTo>
                  <a:lnTo>
                    <a:pt x="142" y="13"/>
                  </a:lnTo>
                  <a:lnTo>
                    <a:pt x="127" y="6"/>
                  </a:lnTo>
                  <a:lnTo>
                    <a:pt x="111" y="2"/>
                  </a:lnTo>
                  <a:lnTo>
                    <a:pt x="95" y="0"/>
                  </a:lnTo>
                  <a:lnTo>
                    <a:pt x="78" y="2"/>
                  </a:lnTo>
                  <a:lnTo>
                    <a:pt x="62" y="6"/>
                  </a:lnTo>
                  <a:lnTo>
                    <a:pt x="47" y="13"/>
                  </a:lnTo>
                  <a:lnTo>
                    <a:pt x="34" y="22"/>
                  </a:lnTo>
                  <a:lnTo>
                    <a:pt x="22" y="35"/>
                  </a:lnTo>
                  <a:lnTo>
                    <a:pt x="12" y="49"/>
                  </a:lnTo>
                  <a:lnTo>
                    <a:pt x="5" y="64"/>
                  </a:lnTo>
                  <a:lnTo>
                    <a:pt x="1" y="80"/>
                  </a:lnTo>
                  <a:lnTo>
                    <a:pt x="0" y="96"/>
                  </a:lnTo>
                  <a:lnTo>
                    <a:pt x="1" y="113"/>
                  </a:lnTo>
                  <a:lnTo>
                    <a:pt x="5" y="129"/>
                  </a:lnTo>
                  <a:lnTo>
                    <a:pt x="12" y="144"/>
                  </a:lnTo>
                  <a:lnTo>
                    <a:pt x="22" y="157"/>
                  </a:lnTo>
                  <a:lnTo>
                    <a:pt x="34" y="169"/>
                  </a:lnTo>
                  <a:lnTo>
                    <a:pt x="47" y="179"/>
                  </a:lnTo>
                  <a:lnTo>
                    <a:pt x="62" y="186"/>
                  </a:lnTo>
                  <a:lnTo>
                    <a:pt x="78" y="190"/>
                  </a:lnTo>
                  <a:lnTo>
                    <a:pt x="95" y="191"/>
                  </a:lnTo>
                  <a:lnTo>
                    <a:pt x="111" y="190"/>
                  </a:lnTo>
                  <a:lnTo>
                    <a:pt x="127" y="186"/>
                  </a:lnTo>
                  <a:lnTo>
                    <a:pt x="142" y="179"/>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47" name="Line 45"/>
            <p:cNvSpPr>
              <a:spLocks noChangeShapeType="1"/>
            </p:cNvSpPr>
            <p:nvPr/>
          </p:nvSpPr>
          <p:spPr bwMode="auto">
            <a:xfrm>
              <a:off x="3919538" y="17287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 name="Freeform 46"/>
            <p:cNvSpPr>
              <a:spLocks/>
            </p:cNvSpPr>
            <p:nvPr/>
          </p:nvSpPr>
          <p:spPr bwMode="auto">
            <a:xfrm>
              <a:off x="3844925" y="1690688"/>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3"/>
                  </a:lnTo>
                  <a:lnTo>
                    <a:pt x="178" y="48"/>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8"/>
                  </a:lnTo>
                  <a:lnTo>
                    <a:pt x="6" y="63"/>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9" name="Line 47"/>
            <p:cNvSpPr>
              <a:spLocks noChangeShapeType="1"/>
            </p:cNvSpPr>
            <p:nvPr/>
          </p:nvSpPr>
          <p:spPr bwMode="auto">
            <a:xfrm>
              <a:off x="4044950" y="24606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 name="Freeform 48"/>
            <p:cNvSpPr>
              <a:spLocks/>
            </p:cNvSpPr>
            <p:nvPr/>
          </p:nvSpPr>
          <p:spPr bwMode="auto">
            <a:xfrm>
              <a:off x="3968750" y="2422525"/>
              <a:ext cx="76200"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3"/>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3"/>
                  </a:lnTo>
                  <a:lnTo>
                    <a:pt x="1" y="79"/>
                  </a:lnTo>
                  <a:lnTo>
                    <a:pt x="0" y="96"/>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51" name="Line 49"/>
            <p:cNvSpPr>
              <a:spLocks noChangeShapeType="1"/>
            </p:cNvSpPr>
            <p:nvPr/>
          </p:nvSpPr>
          <p:spPr bwMode="auto">
            <a:xfrm>
              <a:off x="4168775" y="20780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 name="Freeform 50"/>
            <p:cNvSpPr>
              <a:spLocks/>
            </p:cNvSpPr>
            <p:nvPr/>
          </p:nvSpPr>
          <p:spPr bwMode="auto">
            <a:xfrm>
              <a:off x="4092575" y="2039938"/>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3" name="Line 51"/>
            <p:cNvSpPr>
              <a:spLocks noChangeShapeType="1"/>
            </p:cNvSpPr>
            <p:nvPr/>
          </p:nvSpPr>
          <p:spPr bwMode="auto">
            <a:xfrm>
              <a:off x="4292600" y="21463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 name="Freeform 52"/>
            <p:cNvSpPr>
              <a:spLocks/>
            </p:cNvSpPr>
            <p:nvPr/>
          </p:nvSpPr>
          <p:spPr bwMode="auto">
            <a:xfrm>
              <a:off x="4216400" y="2108200"/>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9" y="34"/>
                  </a:lnTo>
                  <a:lnTo>
                    <a:pt x="157" y="23"/>
                  </a:lnTo>
                  <a:lnTo>
                    <a:pt x="143" y="13"/>
                  </a:lnTo>
                  <a:lnTo>
                    <a:pt x="128" y="6"/>
                  </a:lnTo>
                  <a:lnTo>
                    <a:pt x="112" y="2"/>
                  </a:lnTo>
                  <a:lnTo>
                    <a:pt x="96" y="0"/>
                  </a:lnTo>
                  <a:lnTo>
                    <a:pt x="79" y="2"/>
                  </a:lnTo>
                  <a:lnTo>
                    <a:pt x="63" y="6"/>
                  </a:lnTo>
                  <a:lnTo>
                    <a:pt x="48" y="13"/>
                  </a:lnTo>
                  <a:lnTo>
                    <a:pt x="35" y="23"/>
                  </a:lnTo>
                  <a:lnTo>
                    <a:pt x="23" y="34"/>
                  </a:lnTo>
                  <a:lnTo>
                    <a:pt x="12" y="48"/>
                  </a:lnTo>
                  <a:lnTo>
                    <a:pt x="5" y="63"/>
                  </a:lnTo>
                  <a:lnTo>
                    <a:pt x="1" y="79"/>
                  </a:lnTo>
                  <a:lnTo>
                    <a:pt x="0" y="95"/>
                  </a:lnTo>
                  <a:lnTo>
                    <a:pt x="1" y="112"/>
                  </a:lnTo>
                  <a:lnTo>
                    <a:pt x="5" y="128"/>
                  </a:lnTo>
                  <a:lnTo>
                    <a:pt x="12" y="143"/>
                  </a:lnTo>
                  <a:lnTo>
                    <a:pt x="23" y="157"/>
                  </a:lnTo>
                  <a:lnTo>
                    <a:pt x="35" y="168"/>
                  </a:lnTo>
                  <a:lnTo>
                    <a:pt x="48" y="178"/>
                  </a:lnTo>
                  <a:lnTo>
                    <a:pt x="63" y="185"/>
                  </a:lnTo>
                  <a:lnTo>
                    <a:pt x="79" y="189"/>
                  </a:lnTo>
                  <a:lnTo>
                    <a:pt x="96" y="190"/>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55" name="Line 53"/>
            <p:cNvSpPr>
              <a:spLocks noChangeShapeType="1"/>
            </p:cNvSpPr>
            <p:nvPr/>
          </p:nvSpPr>
          <p:spPr bwMode="auto">
            <a:xfrm>
              <a:off x="4416425" y="27051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 name="Freeform 54"/>
            <p:cNvSpPr>
              <a:spLocks/>
            </p:cNvSpPr>
            <p:nvPr/>
          </p:nvSpPr>
          <p:spPr bwMode="auto">
            <a:xfrm>
              <a:off x="4340225" y="266858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7" name="Line 55"/>
            <p:cNvSpPr>
              <a:spLocks noChangeShapeType="1"/>
            </p:cNvSpPr>
            <p:nvPr/>
          </p:nvSpPr>
          <p:spPr bwMode="auto">
            <a:xfrm>
              <a:off x="4540250" y="24352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 name="Freeform 56"/>
            <p:cNvSpPr>
              <a:spLocks/>
            </p:cNvSpPr>
            <p:nvPr/>
          </p:nvSpPr>
          <p:spPr bwMode="auto">
            <a:xfrm>
              <a:off x="4465638" y="2397125"/>
              <a:ext cx="74612"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9" name="Line 57"/>
            <p:cNvSpPr>
              <a:spLocks noChangeShapeType="1"/>
            </p:cNvSpPr>
            <p:nvPr/>
          </p:nvSpPr>
          <p:spPr bwMode="auto">
            <a:xfrm>
              <a:off x="4664075" y="31273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 name="Freeform 58"/>
            <p:cNvSpPr>
              <a:spLocks/>
            </p:cNvSpPr>
            <p:nvPr/>
          </p:nvSpPr>
          <p:spPr bwMode="auto">
            <a:xfrm>
              <a:off x="4589463" y="3089275"/>
              <a:ext cx="74612"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9" y="34"/>
                  </a:lnTo>
                  <a:lnTo>
                    <a:pt x="157" y="22"/>
                  </a:lnTo>
                  <a:lnTo>
                    <a:pt x="144" y="13"/>
                  </a:lnTo>
                  <a:lnTo>
                    <a:pt x="129" y="6"/>
                  </a:lnTo>
                  <a:lnTo>
                    <a:pt x="113" y="2"/>
                  </a:lnTo>
                  <a:lnTo>
                    <a:pt x="96" y="0"/>
                  </a:lnTo>
                  <a:lnTo>
                    <a:pt x="80" y="2"/>
                  </a:lnTo>
                  <a:lnTo>
                    <a:pt x="64" y="6"/>
                  </a:lnTo>
                  <a:lnTo>
                    <a:pt x="49"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9" y="178"/>
                  </a:lnTo>
                  <a:lnTo>
                    <a:pt x="64" y="185"/>
                  </a:lnTo>
                  <a:lnTo>
                    <a:pt x="80" y="189"/>
                  </a:lnTo>
                  <a:lnTo>
                    <a:pt x="96" y="190"/>
                  </a:lnTo>
                  <a:lnTo>
                    <a:pt x="113" y="189"/>
                  </a:lnTo>
                  <a:lnTo>
                    <a:pt x="129" y="185"/>
                  </a:lnTo>
                  <a:lnTo>
                    <a:pt x="144" y="178"/>
                  </a:lnTo>
                  <a:lnTo>
                    <a:pt x="157" y="168"/>
                  </a:lnTo>
                  <a:lnTo>
                    <a:pt x="169"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61" name="Line 59"/>
            <p:cNvSpPr>
              <a:spLocks noChangeShapeType="1"/>
            </p:cNvSpPr>
            <p:nvPr/>
          </p:nvSpPr>
          <p:spPr bwMode="auto">
            <a:xfrm>
              <a:off x="4789488" y="26066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 name="Freeform 60"/>
            <p:cNvSpPr>
              <a:spLocks/>
            </p:cNvSpPr>
            <p:nvPr/>
          </p:nvSpPr>
          <p:spPr bwMode="auto">
            <a:xfrm>
              <a:off x="4713288" y="2568575"/>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63" name="Line 61"/>
            <p:cNvSpPr>
              <a:spLocks noChangeShapeType="1"/>
            </p:cNvSpPr>
            <p:nvPr/>
          </p:nvSpPr>
          <p:spPr bwMode="auto">
            <a:xfrm>
              <a:off x="4913313" y="36766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4" name="Freeform 62"/>
            <p:cNvSpPr>
              <a:spLocks/>
            </p:cNvSpPr>
            <p:nvPr/>
          </p:nvSpPr>
          <p:spPr bwMode="auto">
            <a:xfrm>
              <a:off x="4837113" y="3638550"/>
              <a:ext cx="76200"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9"/>
                  </a:lnTo>
                  <a:lnTo>
                    <a:pt x="48" y="178"/>
                  </a:lnTo>
                  <a:lnTo>
                    <a:pt x="63" y="185"/>
                  </a:lnTo>
                  <a:lnTo>
                    <a:pt x="79" y="189"/>
                  </a:lnTo>
                  <a:lnTo>
                    <a:pt x="95" y="191"/>
                  </a:lnTo>
                  <a:lnTo>
                    <a:pt x="112" y="189"/>
                  </a:lnTo>
                  <a:lnTo>
                    <a:pt x="128" y="185"/>
                  </a:lnTo>
                  <a:lnTo>
                    <a:pt x="143" y="178"/>
                  </a:lnTo>
                  <a:lnTo>
                    <a:pt x="156" y="169"/>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65" name="Line 63"/>
            <p:cNvSpPr>
              <a:spLocks noChangeShapeType="1"/>
            </p:cNvSpPr>
            <p:nvPr/>
          </p:nvSpPr>
          <p:spPr bwMode="auto">
            <a:xfrm>
              <a:off x="5037138" y="37274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 name="Freeform 64"/>
            <p:cNvSpPr>
              <a:spLocks/>
            </p:cNvSpPr>
            <p:nvPr/>
          </p:nvSpPr>
          <p:spPr bwMode="auto">
            <a:xfrm>
              <a:off x="4962525" y="3689350"/>
              <a:ext cx="74613" cy="76200"/>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89" y="79"/>
                  </a:lnTo>
                  <a:lnTo>
                    <a:pt x="185" y="63"/>
                  </a:lnTo>
                  <a:lnTo>
                    <a:pt x="178" y="48"/>
                  </a:lnTo>
                  <a:lnTo>
                    <a:pt x="169" y="34"/>
                  </a:lnTo>
                  <a:lnTo>
                    <a:pt x="157" y="22"/>
                  </a:lnTo>
                  <a:lnTo>
                    <a:pt x="143" y="12"/>
                  </a:lnTo>
                  <a:lnTo>
                    <a:pt x="128" y="5"/>
                  </a:lnTo>
                  <a:lnTo>
                    <a:pt x="112" y="1"/>
                  </a:lnTo>
                  <a:lnTo>
                    <a:pt x="96" y="0"/>
                  </a:lnTo>
                  <a:lnTo>
                    <a:pt x="79" y="1"/>
                  </a:lnTo>
                  <a:lnTo>
                    <a:pt x="62" y="5"/>
                  </a:lnTo>
                  <a:lnTo>
                    <a:pt x="47" y="12"/>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9" y="189"/>
                  </a:lnTo>
                  <a:lnTo>
                    <a:pt x="96" y="191"/>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67" name="Line 65"/>
            <p:cNvSpPr>
              <a:spLocks noChangeShapeType="1"/>
            </p:cNvSpPr>
            <p:nvPr/>
          </p:nvSpPr>
          <p:spPr bwMode="auto">
            <a:xfrm>
              <a:off x="5160963" y="320040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8" name="Freeform 66"/>
            <p:cNvSpPr>
              <a:spLocks/>
            </p:cNvSpPr>
            <p:nvPr/>
          </p:nvSpPr>
          <p:spPr bwMode="auto">
            <a:xfrm>
              <a:off x="5086350" y="3162300"/>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7"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69" name="Line 67"/>
            <p:cNvSpPr>
              <a:spLocks noChangeShapeType="1"/>
            </p:cNvSpPr>
            <p:nvPr/>
          </p:nvSpPr>
          <p:spPr bwMode="auto">
            <a:xfrm>
              <a:off x="5286375" y="41306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 name="Freeform 68"/>
            <p:cNvSpPr>
              <a:spLocks/>
            </p:cNvSpPr>
            <p:nvPr/>
          </p:nvSpPr>
          <p:spPr bwMode="auto">
            <a:xfrm>
              <a:off x="5210175" y="4092575"/>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6" y="62"/>
                  </a:lnTo>
                  <a:lnTo>
                    <a:pt x="1" y="79"/>
                  </a:lnTo>
                  <a:lnTo>
                    <a:pt x="0" y="96"/>
                  </a:lnTo>
                  <a:lnTo>
                    <a:pt x="1" y="112"/>
                  </a:lnTo>
                  <a:lnTo>
                    <a:pt x="6"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71" name="Line 69"/>
            <p:cNvSpPr>
              <a:spLocks noChangeShapeType="1"/>
            </p:cNvSpPr>
            <p:nvPr/>
          </p:nvSpPr>
          <p:spPr bwMode="auto">
            <a:xfrm>
              <a:off x="5410200" y="43688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 name="Freeform 70"/>
            <p:cNvSpPr>
              <a:spLocks/>
            </p:cNvSpPr>
            <p:nvPr/>
          </p:nvSpPr>
          <p:spPr bwMode="auto">
            <a:xfrm>
              <a:off x="5334000" y="4330700"/>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4" y="13"/>
                  </a:lnTo>
                  <a:lnTo>
                    <a:pt x="129" y="6"/>
                  </a:lnTo>
                  <a:lnTo>
                    <a:pt x="113"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3" y="189"/>
                  </a:lnTo>
                  <a:lnTo>
                    <a:pt x="129" y="184"/>
                  </a:lnTo>
                  <a:lnTo>
                    <a:pt x="144" y="177"/>
                  </a:lnTo>
                  <a:lnTo>
                    <a:pt x="158" y="168"/>
                  </a:lnTo>
                  <a:lnTo>
                    <a:pt x="169"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73" name="Line 71"/>
            <p:cNvSpPr>
              <a:spLocks noChangeShapeType="1"/>
            </p:cNvSpPr>
            <p:nvPr/>
          </p:nvSpPr>
          <p:spPr bwMode="auto">
            <a:xfrm>
              <a:off x="5534025" y="44196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 name="Freeform 72"/>
            <p:cNvSpPr>
              <a:spLocks/>
            </p:cNvSpPr>
            <p:nvPr/>
          </p:nvSpPr>
          <p:spPr bwMode="auto">
            <a:xfrm>
              <a:off x="5457825" y="438308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75" name="Line 73"/>
            <p:cNvSpPr>
              <a:spLocks noChangeShapeType="1"/>
            </p:cNvSpPr>
            <p:nvPr/>
          </p:nvSpPr>
          <p:spPr bwMode="auto">
            <a:xfrm>
              <a:off x="5657850" y="45450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 name="Freeform 74"/>
            <p:cNvSpPr>
              <a:spLocks/>
            </p:cNvSpPr>
            <p:nvPr/>
          </p:nvSpPr>
          <p:spPr bwMode="auto">
            <a:xfrm>
              <a:off x="5583238" y="4506913"/>
              <a:ext cx="74612"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3" y="34"/>
                  </a:lnTo>
                  <a:lnTo>
                    <a:pt x="13" y="47"/>
                  </a:lnTo>
                  <a:lnTo>
                    <a:pt x="6" y="62"/>
                  </a:lnTo>
                  <a:lnTo>
                    <a:pt x="2" y="78"/>
                  </a:lnTo>
                  <a:lnTo>
                    <a:pt x="0" y="96"/>
                  </a:lnTo>
                  <a:lnTo>
                    <a:pt x="2" y="112"/>
                  </a:lnTo>
                  <a:lnTo>
                    <a:pt x="6" y="128"/>
                  </a:lnTo>
                  <a:lnTo>
                    <a:pt x="13" y="143"/>
                  </a:lnTo>
                  <a:lnTo>
                    <a:pt x="23" y="157"/>
                  </a:lnTo>
                  <a:lnTo>
                    <a:pt x="34" y="169"/>
                  </a:lnTo>
                  <a:lnTo>
                    <a:pt x="48" y="178"/>
                  </a:lnTo>
                  <a:lnTo>
                    <a:pt x="63" y="185"/>
                  </a:lnTo>
                  <a:lnTo>
                    <a:pt x="79" y="189"/>
                  </a:lnTo>
                  <a:lnTo>
                    <a:pt x="95" y="191"/>
                  </a:lnTo>
                  <a:lnTo>
                    <a:pt x="112" y="189"/>
                  </a:lnTo>
                  <a:lnTo>
                    <a:pt x="128" y="185"/>
                  </a:lnTo>
                  <a:lnTo>
                    <a:pt x="143" y="178"/>
                  </a:lnTo>
                  <a:lnTo>
                    <a:pt x="157" y="169"/>
                  </a:lnTo>
                  <a:lnTo>
                    <a:pt x="168" y="157"/>
                  </a:lnTo>
                  <a:lnTo>
                    <a:pt x="178" y="143"/>
                  </a:lnTo>
                  <a:lnTo>
                    <a:pt x="185" y="128"/>
                  </a:lnTo>
                  <a:lnTo>
                    <a:pt x="189"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77" name="Line 75"/>
            <p:cNvSpPr>
              <a:spLocks noChangeShapeType="1"/>
            </p:cNvSpPr>
            <p:nvPr/>
          </p:nvSpPr>
          <p:spPr bwMode="auto">
            <a:xfrm>
              <a:off x="5781675" y="45402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 name="Freeform 76"/>
            <p:cNvSpPr>
              <a:spLocks/>
            </p:cNvSpPr>
            <p:nvPr/>
          </p:nvSpPr>
          <p:spPr bwMode="auto">
            <a:xfrm>
              <a:off x="5707063" y="4502150"/>
              <a:ext cx="74612" cy="76200"/>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90" y="78"/>
                  </a:lnTo>
                  <a:lnTo>
                    <a:pt x="185" y="62"/>
                  </a:lnTo>
                  <a:lnTo>
                    <a:pt x="178" y="47"/>
                  </a:lnTo>
                  <a:lnTo>
                    <a:pt x="169" y="33"/>
                  </a:lnTo>
                  <a:lnTo>
                    <a:pt x="157" y="22"/>
                  </a:lnTo>
                  <a:lnTo>
                    <a:pt x="143" y="12"/>
                  </a:lnTo>
                  <a:lnTo>
                    <a:pt x="128" y="5"/>
                  </a:lnTo>
                  <a:lnTo>
                    <a:pt x="111" y="1"/>
                  </a:lnTo>
                  <a:lnTo>
                    <a:pt x="95" y="0"/>
                  </a:lnTo>
                  <a:lnTo>
                    <a:pt x="78" y="1"/>
                  </a:lnTo>
                  <a:lnTo>
                    <a:pt x="62" y="5"/>
                  </a:lnTo>
                  <a:lnTo>
                    <a:pt x="47" y="12"/>
                  </a:lnTo>
                  <a:lnTo>
                    <a:pt x="34" y="22"/>
                  </a:lnTo>
                  <a:lnTo>
                    <a:pt x="22" y="33"/>
                  </a:lnTo>
                  <a:lnTo>
                    <a:pt x="13" y="47"/>
                  </a:lnTo>
                  <a:lnTo>
                    <a:pt x="6" y="62"/>
                  </a:lnTo>
                  <a:lnTo>
                    <a:pt x="1" y="78"/>
                  </a:lnTo>
                  <a:lnTo>
                    <a:pt x="0" y="96"/>
                  </a:lnTo>
                  <a:lnTo>
                    <a:pt x="1" y="112"/>
                  </a:lnTo>
                  <a:lnTo>
                    <a:pt x="6" y="128"/>
                  </a:lnTo>
                  <a:lnTo>
                    <a:pt x="13" y="143"/>
                  </a:lnTo>
                  <a:lnTo>
                    <a:pt x="22" y="157"/>
                  </a:lnTo>
                  <a:lnTo>
                    <a:pt x="34" y="168"/>
                  </a:lnTo>
                  <a:lnTo>
                    <a:pt x="47" y="178"/>
                  </a:lnTo>
                  <a:lnTo>
                    <a:pt x="62" y="185"/>
                  </a:lnTo>
                  <a:lnTo>
                    <a:pt x="78" y="189"/>
                  </a:lnTo>
                  <a:lnTo>
                    <a:pt x="95" y="191"/>
                  </a:lnTo>
                  <a:lnTo>
                    <a:pt x="111" y="189"/>
                  </a:lnTo>
                  <a:lnTo>
                    <a:pt x="128" y="185"/>
                  </a:lnTo>
                  <a:lnTo>
                    <a:pt x="143" y="178"/>
                  </a:lnTo>
                  <a:lnTo>
                    <a:pt x="157" y="168"/>
                  </a:lnTo>
                  <a:lnTo>
                    <a:pt x="169" y="157"/>
                  </a:lnTo>
                  <a:lnTo>
                    <a:pt x="178" y="143"/>
                  </a:lnTo>
                  <a:lnTo>
                    <a:pt x="185" y="128"/>
                  </a:lnTo>
                  <a:lnTo>
                    <a:pt x="190" y="112"/>
                  </a:lnTo>
                  <a:lnTo>
                    <a:pt x="191" y="96"/>
                  </a:lnTo>
                  <a:close/>
                </a:path>
              </a:pathLst>
            </a:custGeom>
            <a:solidFill>
              <a:srgbClr val="000000"/>
            </a:solidFill>
            <a:ln w="6350">
              <a:solidFill>
                <a:srgbClr val="000000"/>
              </a:solidFill>
              <a:prstDash val="solid"/>
              <a:round/>
              <a:headEnd/>
              <a:tailEnd/>
            </a:ln>
          </p:spPr>
          <p:txBody>
            <a:bodyPr/>
            <a:lstStyle/>
            <a:p>
              <a:endParaRPr lang="en-US"/>
            </a:p>
          </p:txBody>
        </p:sp>
        <p:sp>
          <p:nvSpPr>
            <p:cNvPr id="79" name="Line 77"/>
            <p:cNvSpPr>
              <a:spLocks noChangeShapeType="1"/>
            </p:cNvSpPr>
            <p:nvPr/>
          </p:nvSpPr>
          <p:spPr bwMode="auto">
            <a:xfrm>
              <a:off x="5905500" y="46291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 name="Freeform 78"/>
            <p:cNvSpPr>
              <a:spLocks/>
            </p:cNvSpPr>
            <p:nvPr/>
          </p:nvSpPr>
          <p:spPr bwMode="auto">
            <a:xfrm>
              <a:off x="5830888" y="4591050"/>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1" name="Line 79"/>
            <p:cNvSpPr>
              <a:spLocks noChangeShapeType="1"/>
            </p:cNvSpPr>
            <p:nvPr/>
          </p:nvSpPr>
          <p:spPr bwMode="auto">
            <a:xfrm>
              <a:off x="6030913" y="525303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 name="Freeform 80"/>
            <p:cNvSpPr>
              <a:spLocks/>
            </p:cNvSpPr>
            <p:nvPr/>
          </p:nvSpPr>
          <p:spPr bwMode="auto">
            <a:xfrm>
              <a:off x="5954713" y="521493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3" name="Line 81"/>
            <p:cNvSpPr>
              <a:spLocks noChangeShapeType="1"/>
            </p:cNvSpPr>
            <p:nvPr/>
          </p:nvSpPr>
          <p:spPr bwMode="auto">
            <a:xfrm>
              <a:off x="6154738" y="51911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 name="Freeform 82"/>
            <p:cNvSpPr>
              <a:spLocks/>
            </p:cNvSpPr>
            <p:nvPr/>
          </p:nvSpPr>
          <p:spPr bwMode="auto">
            <a:xfrm>
              <a:off x="6078538" y="5153025"/>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3" y="12"/>
                  </a:lnTo>
                  <a:lnTo>
                    <a:pt x="128" y="5"/>
                  </a:lnTo>
                  <a:lnTo>
                    <a:pt x="112" y="1"/>
                  </a:lnTo>
                  <a:lnTo>
                    <a:pt x="96" y="0"/>
                  </a:lnTo>
                  <a:lnTo>
                    <a:pt x="79" y="1"/>
                  </a:lnTo>
                  <a:lnTo>
                    <a:pt x="63" y="5"/>
                  </a:lnTo>
                  <a:lnTo>
                    <a:pt x="48" y="12"/>
                  </a:lnTo>
                  <a:lnTo>
                    <a:pt x="34" y="22"/>
                  </a:lnTo>
                  <a:lnTo>
                    <a:pt x="23" y="34"/>
                  </a:lnTo>
                  <a:lnTo>
                    <a:pt x="13" y="47"/>
                  </a:lnTo>
                  <a:lnTo>
                    <a:pt x="6" y="62"/>
                  </a:lnTo>
                  <a:lnTo>
                    <a:pt x="2" y="78"/>
                  </a:lnTo>
                  <a:lnTo>
                    <a:pt x="0" y="95"/>
                  </a:lnTo>
                  <a:lnTo>
                    <a:pt x="2" y="111"/>
                  </a:lnTo>
                  <a:lnTo>
                    <a:pt x="6" y="127"/>
                  </a:lnTo>
                  <a:lnTo>
                    <a:pt x="13" y="142"/>
                  </a:lnTo>
                  <a:lnTo>
                    <a:pt x="23" y="156"/>
                  </a:lnTo>
                  <a:lnTo>
                    <a:pt x="34" y="168"/>
                  </a:lnTo>
                  <a:lnTo>
                    <a:pt x="48" y="177"/>
                  </a:lnTo>
                  <a:lnTo>
                    <a:pt x="63" y="184"/>
                  </a:lnTo>
                  <a:lnTo>
                    <a:pt x="79" y="188"/>
                  </a:lnTo>
                  <a:lnTo>
                    <a:pt x="96" y="190"/>
                  </a:lnTo>
                  <a:lnTo>
                    <a:pt x="112" y="188"/>
                  </a:lnTo>
                  <a:lnTo>
                    <a:pt x="128" y="184"/>
                  </a:lnTo>
                  <a:lnTo>
                    <a:pt x="143" y="177"/>
                  </a:lnTo>
                  <a:lnTo>
                    <a:pt x="158" y="168"/>
                  </a:lnTo>
                  <a:lnTo>
                    <a:pt x="169" y="156"/>
                  </a:lnTo>
                  <a:lnTo>
                    <a:pt x="179" y="142"/>
                  </a:lnTo>
                  <a:lnTo>
                    <a:pt x="186" y="127"/>
                  </a:lnTo>
                  <a:lnTo>
                    <a:pt x="190" y="111"/>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85" name="Line 83"/>
            <p:cNvSpPr>
              <a:spLocks noChangeShapeType="1"/>
            </p:cNvSpPr>
            <p:nvPr/>
          </p:nvSpPr>
          <p:spPr bwMode="auto">
            <a:xfrm>
              <a:off x="6278563" y="51831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Freeform 84"/>
            <p:cNvSpPr>
              <a:spLocks/>
            </p:cNvSpPr>
            <p:nvPr/>
          </p:nvSpPr>
          <p:spPr bwMode="auto">
            <a:xfrm>
              <a:off x="6203950" y="5145088"/>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2" y="13"/>
                  </a:lnTo>
                  <a:lnTo>
                    <a:pt x="127"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7"/>
                  </a:lnTo>
                  <a:lnTo>
                    <a:pt x="62" y="184"/>
                  </a:lnTo>
                  <a:lnTo>
                    <a:pt x="78" y="189"/>
                  </a:lnTo>
                  <a:lnTo>
                    <a:pt x="95" y="190"/>
                  </a:lnTo>
                  <a:lnTo>
                    <a:pt x="112"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7" name="Line 85"/>
            <p:cNvSpPr>
              <a:spLocks noChangeShapeType="1"/>
            </p:cNvSpPr>
            <p:nvPr/>
          </p:nvSpPr>
          <p:spPr bwMode="auto">
            <a:xfrm>
              <a:off x="6402388" y="55483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 name="Freeform 86"/>
            <p:cNvSpPr>
              <a:spLocks/>
            </p:cNvSpPr>
            <p:nvPr/>
          </p:nvSpPr>
          <p:spPr bwMode="auto">
            <a:xfrm>
              <a:off x="6327775" y="5510213"/>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3"/>
                  </a:lnTo>
                  <a:lnTo>
                    <a:pt x="143" y="13"/>
                  </a:lnTo>
                  <a:lnTo>
                    <a:pt x="128" y="6"/>
                  </a:lnTo>
                  <a:lnTo>
                    <a:pt x="112" y="2"/>
                  </a:lnTo>
                  <a:lnTo>
                    <a:pt x="96" y="0"/>
                  </a:lnTo>
                  <a:lnTo>
                    <a:pt x="79" y="2"/>
                  </a:lnTo>
                  <a:lnTo>
                    <a:pt x="63" y="6"/>
                  </a:lnTo>
                  <a:lnTo>
                    <a:pt x="48" y="13"/>
                  </a:lnTo>
                  <a:lnTo>
                    <a:pt x="34" y="23"/>
                  </a:lnTo>
                  <a:lnTo>
                    <a:pt x="23" y="34"/>
                  </a:lnTo>
                  <a:lnTo>
                    <a:pt x="13" y="48"/>
                  </a:lnTo>
                  <a:lnTo>
                    <a:pt x="6" y="63"/>
                  </a:lnTo>
                  <a:lnTo>
                    <a:pt x="2" y="79"/>
                  </a:lnTo>
                  <a:lnTo>
                    <a:pt x="0" y="95"/>
                  </a:lnTo>
                  <a:lnTo>
                    <a:pt x="2" y="112"/>
                  </a:lnTo>
                  <a:lnTo>
                    <a:pt x="6" y="128"/>
                  </a:lnTo>
                  <a:lnTo>
                    <a:pt x="13" y="143"/>
                  </a:lnTo>
                  <a:lnTo>
                    <a:pt x="23" y="157"/>
                  </a:lnTo>
                  <a:lnTo>
                    <a:pt x="34" y="168"/>
                  </a:lnTo>
                  <a:lnTo>
                    <a:pt x="48" y="178"/>
                  </a:lnTo>
                  <a:lnTo>
                    <a:pt x="63" y="185"/>
                  </a:lnTo>
                  <a:lnTo>
                    <a:pt x="79" y="189"/>
                  </a:lnTo>
                  <a:lnTo>
                    <a:pt x="96" y="190"/>
                  </a:lnTo>
                  <a:lnTo>
                    <a:pt x="112" y="189"/>
                  </a:lnTo>
                  <a:lnTo>
                    <a:pt x="128" y="185"/>
                  </a:lnTo>
                  <a:lnTo>
                    <a:pt x="143" y="178"/>
                  </a:lnTo>
                  <a:lnTo>
                    <a:pt x="157"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9" name="Line 87"/>
            <p:cNvSpPr>
              <a:spLocks noChangeShapeType="1"/>
            </p:cNvSpPr>
            <p:nvPr/>
          </p:nvSpPr>
          <p:spPr bwMode="auto">
            <a:xfrm>
              <a:off x="6527800" y="59515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0" name="Freeform 88"/>
            <p:cNvSpPr>
              <a:spLocks/>
            </p:cNvSpPr>
            <p:nvPr/>
          </p:nvSpPr>
          <p:spPr bwMode="auto">
            <a:xfrm>
              <a:off x="6451600" y="5915025"/>
              <a:ext cx="76200" cy="74613"/>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90" y="79"/>
                  </a:lnTo>
                  <a:lnTo>
                    <a:pt x="185" y="63"/>
                  </a:lnTo>
                  <a:lnTo>
                    <a:pt x="178"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8" y="143"/>
                  </a:lnTo>
                  <a:lnTo>
                    <a:pt x="185"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91" name="Line 89"/>
            <p:cNvSpPr>
              <a:spLocks noChangeShapeType="1"/>
            </p:cNvSpPr>
            <p:nvPr/>
          </p:nvSpPr>
          <p:spPr bwMode="auto">
            <a:xfrm>
              <a:off x="6651625" y="54038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Freeform 90"/>
            <p:cNvSpPr>
              <a:spLocks/>
            </p:cNvSpPr>
            <p:nvPr/>
          </p:nvSpPr>
          <p:spPr bwMode="auto">
            <a:xfrm>
              <a:off x="6575425" y="5365750"/>
              <a:ext cx="76200" cy="76200"/>
            </a:xfrm>
            <a:custGeom>
              <a:avLst/>
              <a:gdLst>
                <a:gd name="T0" fmla="*/ 2147483647 w 190"/>
                <a:gd name="T1" fmla="*/ 2147483647 h 192"/>
                <a:gd name="T2" fmla="*/ 2147483647 w 190"/>
                <a:gd name="T3" fmla="*/ 2147483647 h 192"/>
                <a:gd name="T4" fmla="*/ 2147483647 w 190"/>
                <a:gd name="T5" fmla="*/ 2147483647 h 192"/>
                <a:gd name="T6" fmla="*/ 2147483647 w 190"/>
                <a:gd name="T7" fmla="*/ 2147483647 h 192"/>
                <a:gd name="T8" fmla="*/ 2147483647 w 190"/>
                <a:gd name="T9" fmla="*/ 2147483647 h 192"/>
                <a:gd name="T10" fmla="*/ 2147483647 w 190"/>
                <a:gd name="T11" fmla="*/ 2147483647 h 192"/>
                <a:gd name="T12" fmla="*/ 2147483647 w 190"/>
                <a:gd name="T13" fmla="*/ 2147483647 h 192"/>
                <a:gd name="T14" fmla="*/ 2147483647 w 190"/>
                <a:gd name="T15" fmla="*/ 2147483647 h 192"/>
                <a:gd name="T16" fmla="*/ 2147483647 w 190"/>
                <a:gd name="T17" fmla="*/ 2147483647 h 192"/>
                <a:gd name="T18" fmla="*/ 2147483647 w 190"/>
                <a:gd name="T19" fmla="*/ 0 h 192"/>
                <a:gd name="T20" fmla="*/ 2147483647 w 190"/>
                <a:gd name="T21" fmla="*/ 2147483647 h 192"/>
                <a:gd name="T22" fmla="*/ 2147483647 w 190"/>
                <a:gd name="T23" fmla="*/ 2147483647 h 192"/>
                <a:gd name="T24" fmla="*/ 2147483647 w 190"/>
                <a:gd name="T25" fmla="*/ 2147483647 h 192"/>
                <a:gd name="T26" fmla="*/ 2147483647 w 190"/>
                <a:gd name="T27" fmla="*/ 2147483647 h 192"/>
                <a:gd name="T28" fmla="*/ 2147483647 w 190"/>
                <a:gd name="T29" fmla="*/ 2147483647 h 192"/>
                <a:gd name="T30" fmla="*/ 2147483647 w 190"/>
                <a:gd name="T31" fmla="*/ 2147483647 h 192"/>
                <a:gd name="T32" fmla="*/ 2147483647 w 190"/>
                <a:gd name="T33" fmla="*/ 2147483647 h 192"/>
                <a:gd name="T34" fmla="*/ 2147483647 w 190"/>
                <a:gd name="T35" fmla="*/ 2147483647 h 192"/>
                <a:gd name="T36" fmla="*/ 0 w 190"/>
                <a:gd name="T37" fmla="*/ 2147483647 h 192"/>
                <a:gd name="T38" fmla="*/ 2147483647 w 190"/>
                <a:gd name="T39" fmla="*/ 2147483647 h 192"/>
                <a:gd name="T40" fmla="*/ 2147483647 w 190"/>
                <a:gd name="T41" fmla="*/ 2147483647 h 192"/>
                <a:gd name="T42" fmla="*/ 2147483647 w 190"/>
                <a:gd name="T43" fmla="*/ 2147483647 h 192"/>
                <a:gd name="T44" fmla="*/ 2147483647 w 190"/>
                <a:gd name="T45" fmla="*/ 2147483647 h 192"/>
                <a:gd name="T46" fmla="*/ 2147483647 w 190"/>
                <a:gd name="T47" fmla="*/ 2147483647 h 192"/>
                <a:gd name="T48" fmla="*/ 2147483647 w 190"/>
                <a:gd name="T49" fmla="*/ 2147483647 h 192"/>
                <a:gd name="T50" fmla="*/ 2147483647 w 190"/>
                <a:gd name="T51" fmla="*/ 2147483647 h 192"/>
                <a:gd name="T52" fmla="*/ 2147483647 w 190"/>
                <a:gd name="T53" fmla="*/ 2147483647 h 192"/>
                <a:gd name="T54" fmla="*/ 2147483647 w 190"/>
                <a:gd name="T55" fmla="*/ 2147483647 h 192"/>
                <a:gd name="T56" fmla="*/ 2147483647 w 190"/>
                <a:gd name="T57" fmla="*/ 2147483647 h 192"/>
                <a:gd name="T58" fmla="*/ 2147483647 w 190"/>
                <a:gd name="T59" fmla="*/ 2147483647 h 192"/>
                <a:gd name="T60" fmla="*/ 2147483647 w 190"/>
                <a:gd name="T61" fmla="*/ 2147483647 h 192"/>
                <a:gd name="T62" fmla="*/ 2147483647 w 190"/>
                <a:gd name="T63" fmla="*/ 2147483647 h 192"/>
                <a:gd name="T64" fmla="*/ 2147483647 w 190"/>
                <a:gd name="T65" fmla="*/ 2147483647 h 192"/>
                <a:gd name="T66" fmla="*/ 2147483647 w 190"/>
                <a:gd name="T67" fmla="*/ 2147483647 h 192"/>
                <a:gd name="T68" fmla="*/ 2147483647 w 190"/>
                <a:gd name="T69" fmla="*/ 2147483647 h 192"/>
                <a:gd name="T70" fmla="*/ 2147483647 w 190"/>
                <a:gd name="T71" fmla="*/ 2147483647 h 192"/>
                <a:gd name="T72" fmla="*/ 2147483647 w 190"/>
                <a:gd name="T73" fmla="*/ 2147483647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2"/>
                <a:gd name="T113" fmla="*/ 190 w 190"/>
                <a:gd name="T114" fmla="*/ 192 h 1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2">
                  <a:moveTo>
                    <a:pt x="190" y="96"/>
                  </a:moveTo>
                  <a:lnTo>
                    <a:pt x="189" y="80"/>
                  </a:lnTo>
                  <a:lnTo>
                    <a:pt x="185" y="64"/>
                  </a:lnTo>
                  <a:lnTo>
                    <a:pt x="178" y="49"/>
                  </a:lnTo>
                  <a:lnTo>
                    <a:pt x="168" y="35"/>
                  </a:lnTo>
                  <a:lnTo>
                    <a:pt x="157" y="23"/>
                  </a:lnTo>
                  <a:lnTo>
                    <a:pt x="143" y="13"/>
                  </a:lnTo>
                  <a:lnTo>
                    <a:pt x="128" y="6"/>
                  </a:lnTo>
                  <a:lnTo>
                    <a:pt x="112" y="2"/>
                  </a:lnTo>
                  <a:lnTo>
                    <a:pt x="96" y="0"/>
                  </a:lnTo>
                  <a:lnTo>
                    <a:pt x="79" y="2"/>
                  </a:lnTo>
                  <a:lnTo>
                    <a:pt x="63" y="6"/>
                  </a:lnTo>
                  <a:lnTo>
                    <a:pt x="48" y="13"/>
                  </a:lnTo>
                  <a:lnTo>
                    <a:pt x="34" y="23"/>
                  </a:lnTo>
                  <a:lnTo>
                    <a:pt x="23" y="35"/>
                  </a:lnTo>
                  <a:lnTo>
                    <a:pt x="13" y="49"/>
                  </a:lnTo>
                  <a:lnTo>
                    <a:pt x="6" y="64"/>
                  </a:lnTo>
                  <a:lnTo>
                    <a:pt x="2" y="80"/>
                  </a:lnTo>
                  <a:lnTo>
                    <a:pt x="0" y="96"/>
                  </a:lnTo>
                  <a:lnTo>
                    <a:pt x="2" y="113"/>
                  </a:lnTo>
                  <a:lnTo>
                    <a:pt x="6" y="129"/>
                  </a:lnTo>
                  <a:lnTo>
                    <a:pt x="13" y="144"/>
                  </a:lnTo>
                  <a:lnTo>
                    <a:pt x="23" y="158"/>
                  </a:lnTo>
                  <a:lnTo>
                    <a:pt x="34" y="169"/>
                  </a:lnTo>
                  <a:lnTo>
                    <a:pt x="48" y="179"/>
                  </a:lnTo>
                  <a:lnTo>
                    <a:pt x="63" y="186"/>
                  </a:lnTo>
                  <a:lnTo>
                    <a:pt x="79" y="190"/>
                  </a:lnTo>
                  <a:lnTo>
                    <a:pt x="96" y="192"/>
                  </a:lnTo>
                  <a:lnTo>
                    <a:pt x="112" y="190"/>
                  </a:lnTo>
                  <a:lnTo>
                    <a:pt x="128" y="186"/>
                  </a:lnTo>
                  <a:lnTo>
                    <a:pt x="143" y="179"/>
                  </a:lnTo>
                  <a:lnTo>
                    <a:pt x="157" y="169"/>
                  </a:lnTo>
                  <a:lnTo>
                    <a:pt x="168" y="158"/>
                  </a:lnTo>
                  <a:lnTo>
                    <a:pt x="178" y="144"/>
                  </a:lnTo>
                  <a:lnTo>
                    <a:pt x="185" y="129"/>
                  </a:lnTo>
                  <a:lnTo>
                    <a:pt x="189"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93" name="Line 91"/>
            <p:cNvSpPr>
              <a:spLocks noChangeShapeType="1"/>
            </p:cNvSpPr>
            <p:nvPr/>
          </p:nvSpPr>
          <p:spPr bwMode="auto">
            <a:xfrm>
              <a:off x="6775450" y="51879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 name="Freeform 92"/>
            <p:cNvSpPr>
              <a:spLocks/>
            </p:cNvSpPr>
            <p:nvPr/>
          </p:nvSpPr>
          <p:spPr bwMode="auto">
            <a:xfrm>
              <a:off x="6699250" y="514985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5" name="Line 93"/>
            <p:cNvSpPr>
              <a:spLocks noChangeShapeType="1"/>
            </p:cNvSpPr>
            <p:nvPr/>
          </p:nvSpPr>
          <p:spPr bwMode="auto">
            <a:xfrm>
              <a:off x="6899275" y="60817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Freeform 94"/>
            <p:cNvSpPr>
              <a:spLocks/>
            </p:cNvSpPr>
            <p:nvPr/>
          </p:nvSpPr>
          <p:spPr bwMode="auto">
            <a:xfrm>
              <a:off x="6824663" y="6045200"/>
              <a:ext cx="74612" cy="74613"/>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7" name="Line 95"/>
            <p:cNvSpPr>
              <a:spLocks noChangeShapeType="1"/>
            </p:cNvSpPr>
            <p:nvPr/>
          </p:nvSpPr>
          <p:spPr bwMode="auto">
            <a:xfrm>
              <a:off x="7023100" y="51577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Freeform 96"/>
            <p:cNvSpPr>
              <a:spLocks/>
            </p:cNvSpPr>
            <p:nvPr/>
          </p:nvSpPr>
          <p:spPr bwMode="auto">
            <a:xfrm>
              <a:off x="6948488" y="5119688"/>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3" y="13"/>
                  </a:lnTo>
                  <a:lnTo>
                    <a:pt x="128"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8"/>
                  </a:lnTo>
                  <a:lnTo>
                    <a:pt x="62" y="185"/>
                  </a:lnTo>
                  <a:lnTo>
                    <a:pt x="78" y="189"/>
                  </a:lnTo>
                  <a:lnTo>
                    <a:pt x="95" y="190"/>
                  </a:lnTo>
                  <a:lnTo>
                    <a:pt x="112" y="189"/>
                  </a:lnTo>
                  <a:lnTo>
                    <a:pt x="128" y="185"/>
                  </a:lnTo>
                  <a:lnTo>
                    <a:pt x="143" y="178"/>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9" name="Line 97"/>
            <p:cNvSpPr>
              <a:spLocks noChangeShapeType="1"/>
            </p:cNvSpPr>
            <p:nvPr/>
          </p:nvSpPr>
          <p:spPr bwMode="auto">
            <a:xfrm>
              <a:off x="7148513" y="53228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 name="Freeform 98"/>
            <p:cNvSpPr>
              <a:spLocks/>
            </p:cNvSpPr>
            <p:nvPr/>
          </p:nvSpPr>
          <p:spPr bwMode="auto">
            <a:xfrm>
              <a:off x="7072313" y="5284788"/>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01" name="Line 99"/>
            <p:cNvSpPr>
              <a:spLocks noChangeShapeType="1"/>
            </p:cNvSpPr>
            <p:nvPr/>
          </p:nvSpPr>
          <p:spPr bwMode="auto">
            <a:xfrm>
              <a:off x="7272338" y="47339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 name="Freeform 100"/>
            <p:cNvSpPr>
              <a:spLocks/>
            </p:cNvSpPr>
            <p:nvPr/>
          </p:nvSpPr>
          <p:spPr bwMode="auto">
            <a:xfrm>
              <a:off x="7196138" y="46974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9" y="78"/>
                  </a:lnTo>
                  <a:lnTo>
                    <a:pt x="184" y="62"/>
                  </a:lnTo>
                  <a:lnTo>
                    <a:pt x="177" y="47"/>
                  </a:lnTo>
                  <a:lnTo>
                    <a:pt x="168" y="33"/>
                  </a:lnTo>
                  <a:lnTo>
                    <a:pt x="156" y="22"/>
                  </a:lnTo>
                  <a:lnTo>
                    <a:pt x="143" y="12"/>
                  </a:lnTo>
                  <a:lnTo>
                    <a:pt x="128" y="5"/>
                  </a:lnTo>
                  <a:lnTo>
                    <a:pt x="112" y="1"/>
                  </a:lnTo>
                  <a:lnTo>
                    <a:pt x="95" y="0"/>
                  </a:lnTo>
                  <a:lnTo>
                    <a:pt x="78" y="1"/>
                  </a:lnTo>
                  <a:lnTo>
                    <a:pt x="62" y="5"/>
                  </a:lnTo>
                  <a:lnTo>
                    <a:pt x="47" y="12"/>
                  </a:lnTo>
                  <a:lnTo>
                    <a:pt x="34" y="22"/>
                  </a:lnTo>
                  <a:lnTo>
                    <a:pt x="22" y="33"/>
                  </a:lnTo>
                  <a:lnTo>
                    <a:pt x="13" y="47"/>
                  </a:lnTo>
                  <a:lnTo>
                    <a:pt x="6" y="62"/>
                  </a:lnTo>
                  <a:lnTo>
                    <a:pt x="1" y="78"/>
                  </a:lnTo>
                  <a:lnTo>
                    <a:pt x="0" y="94"/>
                  </a:lnTo>
                  <a:lnTo>
                    <a:pt x="1" y="111"/>
                  </a:lnTo>
                  <a:lnTo>
                    <a:pt x="6" y="127"/>
                  </a:lnTo>
                  <a:lnTo>
                    <a:pt x="13" y="142"/>
                  </a:lnTo>
                  <a:lnTo>
                    <a:pt x="22" y="156"/>
                  </a:lnTo>
                  <a:lnTo>
                    <a:pt x="34" y="167"/>
                  </a:lnTo>
                  <a:lnTo>
                    <a:pt x="47" y="177"/>
                  </a:lnTo>
                  <a:lnTo>
                    <a:pt x="62" y="184"/>
                  </a:lnTo>
                  <a:lnTo>
                    <a:pt x="78" y="188"/>
                  </a:lnTo>
                  <a:lnTo>
                    <a:pt x="95" y="190"/>
                  </a:lnTo>
                  <a:lnTo>
                    <a:pt x="112" y="188"/>
                  </a:lnTo>
                  <a:lnTo>
                    <a:pt x="128" y="184"/>
                  </a:lnTo>
                  <a:lnTo>
                    <a:pt x="143" y="177"/>
                  </a:lnTo>
                  <a:lnTo>
                    <a:pt x="156" y="167"/>
                  </a:lnTo>
                  <a:lnTo>
                    <a:pt x="168" y="156"/>
                  </a:lnTo>
                  <a:lnTo>
                    <a:pt x="177" y="142"/>
                  </a:lnTo>
                  <a:lnTo>
                    <a:pt x="184" y="127"/>
                  </a:lnTo>
                  <a:lnTo>
                    <a:pt x="189"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103" name="Line 101"/>
            <p:cNvSpPr>
              <a:spLocks noChangeShapeType="1"/>
            </p:cNvSpPr>
            <p:nvPr/>
          </p:nvSpPr>
          <p:spPr bwMode="auto">
            <a:xfrm>
              <a:off x="7396163" y="53832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 name="Freeform 102"/>
            <p:cNvSpPr>
              <a:spLocks/>
            </p:cNvSpPr>
            <p:nvPr/>
          </p:nvSpPr>
          <p:spPr bwMode="auto">
            <a:xfrm>
              <a:off x="7319963" y="5346700"/>
              <a:ext cx="76200" cy="74613"/>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89" y="78"/>
                  </a:lnTo>
                  <a:lnTo>
                    <a:pt x="185" y="62"/>
                  </a:lnTo>
                  <a:lnTo>
                    <a:pt x="178" y="47"/>
                  </a:lnTo>
                  <a:lnTo>
                    <a:pt x="168" y="34"/>
                  </a:lnTo>
                  <a:lnTo>
                    <a:pt x="157" y="22"/>
                  </a:lnTo>
                  <a:lnTo>
                    <a:pt x="143" y="13"/>
                  </a:lnTo>
                  <a:lnTo>
                    <a:pt x="128" y="6"/>
                  </a:lnTo>
                  <a:lnTo>
                    <a:pt x="112" y="1"/>
                  </a:lnTo>
                  <a:lnTo>
                    <a:pt x="96" y="0"/>
                  </a:lnTo>
                  <a:lnTo>
                    <a:pt x="79" y="1"/>
                  </a:lnTo>
                  <a:lnTo>
                    <a:pt x="63" y="6"/>
                  </a:lnTo>
                  <a:lnTo>
                    <a:pt x="48" y="13"/>
                  </a:lnTo>
                  <a:lnTo>
                    <a:pt x="34" y="22"/>
                  </a:lnTo>
                  <a:lnTo>
                    <a:pt x="23" y="34"/>
                  </a:lnTo>
                  <a:lnTo>
                    <a:pt x="13" y="47"/>
                  </a:lnTo>
                  <a:lnTo>
                    <a:pt x="6" y="62"/>
                  </a:lnTo>
                  <a:lnTo>
                    <a:pt x="2" y="78"/>
                  </a:lnTo>
                  <a:lnTo>
                    <a:pt x="0" y="96"/>
                  </a:lnTo>
                  <a:lnTo>
                    <a:pt x="2" y="113"/>
                  </a:lnTo>
                  <a:lnTo>
                    <a:pt x="6" y="129"/>
                  </a:lnTo>
                  <a:lnTo>
                    <a:pt x="13" y="144"/>
                  </a:lnTo>
                  <a:lnTo>
                    <a:pt x="23" y="157"/>
                  </a:lnTo>
                  <a:lnTo>
                    <a:pt x="34" y="169"/>
                  </a:lnTo>
                  <a:lnTo>
                    <a:pt x="48" y="178"/>
                  </a:lnTo>
                  <a:lnTo>
                    <a:pt x="63" y="185"/>
                  </a:lnTo>
                  <a:lnTo>
                    <a:pt x="79" y="190"/>
                  </a:lnTo>
                  <a:lnTo>
                    <a:pt x="96" y="191"/>
                  </a:lnTo>
                  <a:lnTo>
                    <a:pt x="112" y="190"/>
                  </a:lnTo>
                  <a:lnTo>
                    <a:pt x="128" y="185"/>
                  </a:lnTo>
                  <a:lnTo>
                    <a:pt x="143" y="178"/>
                  </a:lnTo>
                  <a:lnTo>
                    <a:pt x="157" y="169"/>
                  </a:lnTo>
                  <a:lnTo>
                    <a:pt x="168" y="157"/>
                  </a:lnTo>
                  <a:lnTo>
                    <a:pt x="178" y="144"/>
                  </a:lnTo>
                  <a:lnTo>
                    <a:pt x="185" y="129"/>
                  </a:lnTo>
                  <a:lnTo>
                    <a:pt x="189" y="113"/>
                  </a:lnTo>
                  <a:lnTo>
                    <a:pt x="191" y="96"/>
                  </a:lnTo>
                  <a:close/>
                </a:path>
              </a:pathLst>
            </a:custGeom>
            <a:solidFill>
              <a:srgbClr val="000000"/>
            </a:solidFill>
            <a:ln w="6350">
              <a:solidFill>
                <a:srgbClr val="000000"/>
              </a:solidFill>
              <a:prstDash val="solid"/>
              <a:round/>
              <a:headEnd/>
              <a:tailEnd/>
            </a:ln>
          </p:spPr>
          <p:txBody>
            <a:bodyPr/>
            <a:lstStyle/>
            <a:p>
              <a:endParaRPr lang="en-US"/>
            </a:p>
          </p:txBody>
        </p:sp>
        <p:sp>
          <p:nvSpPr>
            <p:cNvPr id="105" name="Line 103"/>
            <p:cNvSpPr>
              <a:spLocks noChangeShapeType="1"/>
            </p:cNvSpPr>
            <p:nvPr/>
          </p:nvSpPr>
          <p:spPr bwMode="auto">
            <a:xfrm>
              <a:off x="7519988" y="47561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6" name="Freeform 104"/>
            <p:cNvSpPr>
              <a:spLocks/>
            </p:cNvSpPr>
            <p:nvPr/>
          </p:nvSpPr>
          <p:spPr bwMode="auto">
            <a:xfrm>
              <a:off x="7445375" y="4718050"/>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3" y="12"/>
                  </a:lnTo>
                  <a:lnTo>
                    <a:pt x="128" y="5"/>
                  </a:lnTo>
                  <a:lnTo>
                    <a:pt x="112" y="1"/>
                  </a:lnTo>
                  <a:lnTo>
                    <a:pt x="95" y="0"/>
                  </a:lnTo>
                  <a:lnTo>
                    <a:pt x="78" y="1"/>
                  </a:lnTo>
                  <a:lnTo>
                    <a:pt x="62" y="5"/>
                  </a:lnTo>
                  <a:lnTo>
                    <a:pt x="47" y="12"/>
                  </a:lnTo>
                  <a:lnTo>
                    <a:pt x="34" y="22"/>
                  </a:lnTo>
                  <a:lnTo>
                    <a:pt x="22" y="34"/>
                  </a:lnTo>
                  <a:lnTo>
                    <a:pt x="13" y="47"/>
                  </a:lnTo>
                  <a:lnTo>
                    <a:pt x="6" y="62"/>
                  </a:lnTo>
                  <a:lnTo>
                    <a:pt x="1" y="78"/>
                  </a:lnTo>
                  <a:lnTo>
                    <a:pt x="0" y="95"/>
                  </a:lnTo>
                  <a:lnTo>
                    <a:pt x="1" y="111"/>
                  </a:lnTo>
                  <a:lnTo>
                    <a:pt x="6" y="127"/>
                  </a:lnTo>
                  <a:lnTo>
                    <a:pt x="13" y="142"/>
                  </a:lnTo>
                  <a:lnTo>
                    <a:pt x="22" y="156"/>
                  </a:lnTo>
                  <a:lnTo>
                    <a:pt x="34" y="168"/>
                  </a:lnTo>
                  <a:lnTo>
                    <a:pt x="47" y="177"/>
                  </a:lnTo>
                  <a:lnTo>
                    <a:pt x="62" y="184"/>
                  </a:lnTo>
                  <a:lnTo>
                    <a:pt x="78" y="188"/>
                  </a:lnTo>
                  <a:lnTo>
                    <a:pt x="95" y="190"/>
                  </a:lnTo>
                  <a:lnTo>
                    <a:pt x="112" y="188"/>
                  </a:lnTo>
                  <a:lnTo>
                    <a:pt x="128" y="184"/>
                  </a:lnTo>
                  <a:lnTo>
                    <a:pt x="143" y="177"/>
                  </a:lnTo>
                  <a:lnTo>
                    <a:pt x="156" y="168"/>
                  </a:lnTo>
                  <a:lnTo>
                    <a:pt x="168" y="156"/>
                  </a:lnTo>
                  <a:lnTo>
                    <a:pt x="177" y="142"/>
                  </a:lnTo>
                  <a:lnTo>
                    <a:pt x="184"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07" name="Line 105"/>
            <p:cNvSpPr>
              <a:spLocks noChangeShapeType="1"/>
            </p:cNvSpPr>
            <p:nvPr/>
          </p:nvSpPr>
          <p:spPr bwMode="auto">
            <a:xfrm>
              <a:off x="7645400" y="43322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Freeform 106"/>
            <p:cNvSpPr>
              <a:spLocks/>
            </p:cNvSpPr>
            <p:nvPr/>
          </p:nvSpPr>
          <p:spPr bwMode="auto">
            <a:xfrm>
              <a:off x="7569200" y="4294188"/>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4"/>
                  </a:moveTo>
                  <a:lnTo>
                    <a:pt x="189" y="78"/>
                  </a:lnTo>
                  <a:lnTo>
                    <a:pt x="185" y="62"/>
                  </a:lnTo>
                  <a:lnTo>
                    <a:pt x="178" y="47"/>
                  </a:lnTo>
                  <a:lnTo>
                    <a:pt x="168" y="33"/>
                  </a:lnTo>
                  <a:lnTo>
                    <a:pt x="157" y="22"/>
                  </a:lnTo>
                  <a:lnTo>
                    <a:pt x="143" y="12"/>
                  </a:lnTo>
                  <a:lnTo>
                    <a:pt x="128" y="5"/>
                  </a:lnTo>
                  <a:lnTo>
                    <a:pt x="112" y="1"/>
                  </a:lnTo>
                  <a:lnTo>
                    <a:pt x="96" y="0"/>
                  </a:lnTo>
                  <a:lnTo>
                    <a:pt x="79" y="1"/>
                  </a:lnTo>
                  <a:lnTo>
                    <a:pt x="63" y="5"/>
                  </a:lnTo>
                  <a:lnTo>
                    <a:pt x="48" y="12"/>
                  </a:lnTo>
                  <a:lnTo>
                    <a:pt x="34" y="22"/>
                  </a:lnTo>
                  <a:lnTo>
                    <a:pt x="23" y="33"/>
                  </a:lnTo>
                  <a:lnTo>
                    <a:pt x="13" y="47"/>
                  </a:lnTo>
                  <a:lnTo>
                    <a:pt x="6" y="62"/>
                  </a:lnTo>
                  <a:lnTo>
                    <a:pt x="2" y="78"/>
                  </a:lnTo>
                  <a:lnTo>
                    <a:pt x="0" y="94"/>
                  </a:lnTo>
                  <a:lnTo>
                    <a:pt x="2" y="111"/>
                  </a:lnTo>
                  <a:lnTo>
                    <a:pt x="6" y="127"/>
                  </a:lnTo>
                  <a:lnTo>
                    <a:pt x="13" y="142"/>
                  </a:lnTo>
                  <a:lnTo>
                    <a:pt x="23" y="156"/>
                  </a:lnTo>
                  <a:lnTo>
                    <a:pt x="34" y="167"/>
                  </a:lnTo>
                  <a:lnTo>
                    <a:pt x="48" y="177"/>
                  </a:lnTo>
                  <a:lnTo>
                    <a:pt x="63" y="184"/>
                  </a:lnTo>
                  <a:lnTo>
                    <a:pt x="79" y="188"/>
                  </a:lnTo>
                  <a:lnTo>
                    <a:pt x="96" y="190"/>
                  </a:lnTo>
                  <a:lnTo>
                    <a:pt x="112" y="188"/>
                  </a:lnTo>
                  <a:lnTo>
                    <a:pt x="128" y="184"/>
                  </a:lnTo>
                  <a:lnTo>
                    <a:pt x="143" y="177"/>
                  </a:lnTo>
                  <a:lnTo>
                    <a:pt x="157" y="167"/>
                  </a:lnTo>
                  <a:lnTo>
                    <a:pt x="168" y="156"/>
                  </a:lnTo>
                  <a:lnTo>
                    <a:pt x="178" y="142"/>
                  </a:lnTo>
                  <a:lnTo>
                    <a:pt x="185" y="127"/>
                  </a:lnTo>
                  <a:lnTo>
                    <a:pt x="189" y="111"/>
                  </a:lnTo>
                  <a:lnTo>
                    <a:pt x="191" y="94"/>
                  </a:lnTo>
                  <a:close/>
                </a:path>
              </a:pathLst>
            </a:custGeom>
            <a:solidFill>
              <a:srgbClr val="000000"/>
            </a:solidFill>
            <a:ln w="6350">
              <a:solidFill>
                <a:srgbClr val="000000"/>
              </a:solidFill>
              <a:prstDash val="solid"/>
              <a:round/>
              <a:headEnd/>
              <a:tailEnd/>
            </a:ln>
          </p:spPr>
          <p:txBody>
            <a:bodyPr/>
            <a:lstStyle/>
            <a:p>
              <a:endParaRPr lang="en-US"/>
            </a:p>
          </p:txBody>
        </p:sp>
        <p:sp>
          <p:nvSpPr>
            <p:cNvPr id="109" name="Line 107"/>
            <p:cNvSpPr>
              <a:spLocks noChangeShapeType="1"/>
            </p:cNvSpPr>
            <p:nvPr/>
          </p:nvSpPr>
          <p:spPr bwMode="auto">
            <a:xfrm>
              <a:off x="7769225" y="35750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Freeform 108"/>
            <p:cNvSpPr>
              <a:spLocks/>
            </p:cNvSpPr>
            <p:nvPr/>
          </p:nvSpPr>
          <p:spPr bwMode="auto">
            <a:xfrm>
              <a:off x="7693025" y="353695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11" name="Text Box 109"/>
            <p:cNvSpPr txBox="1">
              <a:spLocks noChangeArrowheads="1"/>
            </p:cNvSpPr>
            <p:nvPr/>
          </p:nvSpPr>
          <p:spPr bwMode="auto">
            <a:xfrm>
              <a:off x="4648199" y="1905000"/>
              <a:ext cx="2547938" cy="524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en-US" altLang="en-US" dirty="0">
                  <a:solidFill>
                    <a:srgbClr val="CC0000"/>
                  </a:solidFill>
                </a:rPr>
                <a:t>Too flexible</a:t>
              </a:r>
              <a:endParaRPr lang="en-US" altLang="en-US" dirty="0"/>
            </a:p>
          </p:txBody>
        </p:sp>
      </p:grpSp>
    </p:spTree>
    <p:extLst>
      <p:ext uri="{BB962C8B-B14F-4D97-AF65-F5344CB8AC3E}">
        <p14:creationId xmlns:p14="http://schemas.microsoft.com/office/powerpoint/2010/main" val="3638388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grpSp>
        <p:nvGrpSpPr>
          <p:cNvPr id="115" name="Group 114"/>
          <p:cNvGrpSpPr/>
          <p:nvPr/>
        </p:nvGrpSpPr>
        <p:grpSpPr>
          <a:xfrm>
            <a:off x="3257551" y="1943101"/>
            <a:ext cx="6037263" cy="4176713"/>
            <a:chOff x="1485900" y="1593850"/>
            <a:chExt cx="6284913" cy="4525963"/>
          </a:xfrm>
        </p:grpSpPr>
        <p:sp>
          <p:nvSpPr>
            <p:cNvPr id="7" name="Freeform 3"/>
            <p:cNvSpPr>
              <a:spLocks/>
            </p:cNvSpPr>
            <p:nvPr/>
          </p:nvSpPr>
          <p:spPr bwMode="auto">
            <a:xfrm>
              <a:off x="1524000" y="1752600"/>
              <a:ext cx="3848100" cy="2557463"/>
            </a:xfrm>
            <a:custGeom>
              <a:avLst/>
              <a:gdLst>
                <a:gd name="T0" fmla="*/ 0 w 9697"/>
                <a:gd name="T1" fmla="*/ 2147483647 h 6441"/>
                <a:gd name="T2" fmla="*/ 2147483647 w 9697"/>
                <a:gd name="T3" fmla="*/ 2147483647 h 6441"/>
                <a:gd name="T4" fmla="*/ 2147483647 w 9697"/>
                <a:gd name="T5" fmla="*/ 2147483647 h 6441"/>
                <a:gd name="T6" fmla="*/ 2147483647 w 9697"/>
                <a:gd name="T7" fmla="*/ 2147483647 h 6441"/>
                <a:gd name="T8" fmla="*/ 2147483647 w 9697"/>
                <a:gd name="T9" fmla="*/ 2147483647 h 6441"/>
                <a:gd name="T10" fmla="*/ 2147483647 w 9697"/>
                <a:gd name="T11" fmla="*/ 2147483647 h 6441"/>
                <a:gd name="T12" fmla="*/ 2147483647 w 9697"/>
                <a:gd name="T13" fmla="*/ 2147483647 h 6441"/>
                <a:gd name="T14" fmla="*/ 2147483647 w 9697"/>
                <a:gd name="T15" fmla="*/ 2147483647 h 6441"/>
                <a:gd name="T16" fmla="*/ 2147483647 w 9697"/>
                <a:gd name="T17" fmla="*/ 2147483647 h 6441"/>
                <a:gd name="T18" fmla="*/ 2147483647 w 9697"/>
                <a:gd name="T19" fmla="*/ 2147483647 h 6441"/>
                <a:gd name="T20" fmla="*/ 2147483647 w 9697"/>
                <a:gd name="T21" fmla="*/ 2147483647 h 6441"/>
                <a:gd name="T22" fmla="*/ 2147483647 w 9697"/>
                <a:gd name="T23" fmla="*/ 2147483647 h 6441"/>
                <a:gd name="T24" fmla="*/ 2147483647 w 9697"/>
                <a:gd name="T25" fmla="*/ 2147483647 h 6441"/>
                <a:gd name="T26" fmla="*/ 2147483647 w 9697"/>
                <a:gd name="T27" fmla="*/ 2147483647 h 6441"/>
                <a:gd name="T28" fmla="*/ 2147483647 w 9697"/>
                <a:gd name="T29" fmla="*/ 2147483647 h 6441"/>
                <a:gd name="T30" fmla="*/ 2147483647 w 9697"/>
                <a:gd name="T31" fmla="*/ 2147483647 h 6441"/>
                <a:gd name="T32" fmla="*/ 2147483647 w 9697"/>
                <a:gd name="T33" fmla="*/ 2147483647 h 6441"/>
                <a:gd name="T34" fmla="*/ 2147483647 w 9697"/>
                <a:gd name="T35" fmla="*/ 2147483647 h 6441"/>
                <a:gd name="T36" fmla="*/ 2147483647 w 9697"/>
                <a:gd name="T37" fmla="*/ 2147483647 h 6441"/>
                <a:gd name="T38" fmla="*/ 2147483647 w 9697"/>
                <a:gd name="T39" fmla="*/ 2147483647 h 6441"/>
                <a:gd name="T40" fmla="*/ 2147483647 w 9697"/>
                <a:gd name="T41" fmla="*/ 2147483647 h 6441"/>
                <a:gd name="T42" fmla="*/ 2147483647 w 9697"/>
                <a:gd name="T43" fmla="*/ 2147483647 h 6441"/>
                <a:gd name="T44" fmla="*/ 2147483647 w 9697"/>
                <a:gd name="T45" fmla="*/ 2147483647 h 6441"/>
                <a:gd name="T46" fmla="*/ 2147483647 w 9697"/>
                <a:gd name="T47" fmla="*/ 2147483647 h 6441"/>
                <a:gd name="T48" fmla="*/ 2147483647 w 9697"/>
                <a:gd name="T49" fmla="*/ 2147483647 h 6441"/>
                <a:gd name="T50" fmla="*/ 2147483647 w 9697"/>
                <a:gd name="T51" fmla="*/ 2147483647 h 6441"/>
                <a:gd name="T52" fmla="*/ 2147483647 w 9697"/>
                <a:gd name="T53" fmla="*/ 2147483647 h 6441"/>
                <a:gd name="T54" fmla="*/ 2147483647 w 9697"/>
                <a:gd name="T55" fmla="*/ 2147483647 h 6441"/>
                <a:gd name="T56" fmla="*/ 2147483647 w 9697"/>
                <a:gd name="T57" fmla="*/ 2147483647 h 6441"/>
                <a:gd name="T58" fmla="*/ 2147483647 w 9697"/>
                <a:gd name="T59" fmla="*/ 2147483647 h 6441"/>
                <a:gd name="T60" fmla="*/ 2147483647 w 9697"/>
                <a:gd name="T61" fmla="*/ 2147483647 h 6441"/>
                <a:gd name="T62" fmla="*/ 2147483647 w 9697"/>
                <a:gd name="T63" fmla="*/ 2147483647 h 6441"/>
                <a:gd name="T64" fmla="*/ 2147483647 w 9697"/>
                <a:gd name="T65" fmla="*/ 2147483647 h 6441"/>
                <a:gd name="T66" fmla="*/ 2147483647 w 9697"/>
                <a:gd name="T67" fmla="*/ 2147483647 h 6441"/>
                <a:gd name="T68" fmla="*/ 2147483647 w 9697"/>
                <a:gd name="T69" fmla="*/ 2147483647 h 6441"/>
                <a:gd name="T70" fmla="*/ 2147483647 w 9697"/>
                <a:gd name="T71" fmla="*/ 2147483647 h 6441"/>
                <a:gd name="T72" fmla="*/ 2147483647 w 9697"/>
                <a:gd name="T73" fmla="*/ 0 h 6441"/>
                <a:gd name="T74" fmla="*/ 2147483647 w 9697"/>
                <a:gd name="T75" fmla="*/ 2147483647 h 6441"/>
                <a:gd name="T76" fmla="*/ 2147483647 w 9697"/>
                <a:gd name="T77" fmla="*/ 2147483647 h 6441"/>
                <a:gd name="T78" fmla="*/ 2147483647 w 9697"/>
                <a:gd name="T79" fmla="*/ 2147483647 h 6441"/>
                <a:gd name="T80" fmla="*/ 2147483647 w 9697"/>
                <a:gd name="T81" fmla="*/ 2147483647 h 6441"/>
                <a:gd name="T82" fmla="*/ 2147483647 w 9697"/>
                <a:gd name="T83" fmla="*/ 2147483647 h 6441"/>
                <a:gd name="T84" fmla="*/ 2147483647 w 9697"/>
                <a:gd name="T85" fmla="*/ 2147483647 h 6441"/>
                <a:gd name="T86" fmla="*/ 2147483647 w 9697"/>
                <a:gd name="T87" fmla="*/ 2147483647 h 6441"/>
                <a:gd name="T88" fmla="*/ 2147483647 w 9697"/>
                <a:gd name="T89" fmla="*/ 2147483647 h 6441"/>
                <a:gd name="T90" fmla="*/ 2147483647 w 9697"/>
                <a:gd name="T91" fmla="*/ 2147483647 h 6441"/>
                <a:gd name="T92" fmla="*/ 2147483647 w 9697"/>
                <a:gd name="T93" fmla="*/ 2147483647 h 6441"/>
                <a:gd name="T94" fmla="*/ 2147483647 w 9697"/>
                <a:gd name="T95" fmla="*/ 2147483647 h 6441"/>
                <a:gd name="T96" fmla="*/ 2147483647 w 9697"/>
                <a:gd name="T97" fmla="*/ 2147483647 h 6441"/>
                <a:gd name="T98" fmla="*/ 2147483647 w 9697"/>
                <a:gd name="T99" fmla="*/ 2147483647 h 6441"/>
                <a:gd name="T100" fmla="*/ 2147483647 w 9697"/>
                <a:gd name="T101" fmla="*/ 2147483647 h 6441"/>
                <a:gd name="T102" fmla="*/ 2147483647 w 9697"/>
                <a:gd name="T103" fmla="*/ 2147483647 h 6441"/>
                <a:gd name="T104" fmla="*/ 2147483647 w 9697"/>
                <a:gd name="T105" fmla="*/ 2147483647 h 6441"/>
                <a:gd name="T106" fmla="*/ 2147483647 w 9697"/>
                <a:gd name="T107" fmla="*/ 2147483647 h 6441"/>
                <a:gd name="T108" fmla="*/ 2147483647 w 9697"/>
                <a:gd name="T109" fmla="*/ 2147483647 h 6441"/>
                <a:gd name="T110" fmla="*/ 2147483647 w 9697"/>
                <a:gd name="T111" fmla="*/ 2147483647 h 6441"/>
                <a:gd name="T112" fmla="*/ 2147483647 w 9697"/>
                <a:gd name="T113" fmla="*/ 2147483647 h 6441"/>
                <a:gd name="T114" fmla="*/ 2147483647 w 9697"/>
                <a:gd name="T115" fmla="*/ 2147483647 h 6441"/>
                <a:gd name="T116" fmla="*/ 2147483647 w 9697"/>
                <a:gd name="T117" fmla="*/ 2147483647 h 6441"/>
                <a:gd name="T118" fmla="*/ 2147483647 w 9697"/>
                <a:gd name="T119" fmla="*/ 2147483647 h 6441"/>
                <a:gd name="T120" fmla="*/ 2147483647 w 9697"/>
                <a:gd name="T121" fmla="*/ 2147483647 h 6441"/>
                <a:gd name="T122" fmla="*/ 2147483647 w 9697"/>
                <a:gd name="T123" fmla="*/ 2147483647 h 6441"/>
                <a:gd name="T124" fmla="*/ 2147483647 w 9697"/>
                <a:gd name="T125" fmla="*/ 2147483647 h 64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97"/>
                <a:gd name="T190" fmla="*/ 0 h 6441"/>
                <a:gd name="T191" fmla="*/ 9697 w 9697"/>
                <a:gd name="T192" fmla="*/ 6441 h 64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97" h="6441">
                  <a:moveTo>
                    <a:pt x="0" y="2422"/>
                  </a:moveTo>
                  <a:lnTo>
                    <a:pt x="157" y="2756"/>
                  </a:lnTo>
                  <a:lnTo>
                    <a:pt x="313" y="3065"/>
                  </a:lnTo>
                  <a:lnTo>
                    <a:pt x="470" y="3286"/>
                  </a:lnTo>
                  <a:lnTo>
                    <a:pt x="626" y="3197"/>
                  </a:lnTo>
                  <a:lnTo>
                    <a:pt x="782" y="2671"/>
                  </a:lnTo>
                  <a:lnTo>
                    <a:pt x="938" y="2100"/>
                  </a:lnTo>
                  <a:lnTo>
                    <a:pt x="1096" y="1897"/>
                  </a:lnTo>
                  <a:lnTo>
                    <a:pt x="1252" y="2023"/>
                  </a:lnTo>
                  <a:lnTo>
                    <a:pt x="1408" y="2318"/>
                  </a:lnTo>
                  <a:lnTo>
                    <a:pt x="1564" y="2570"/>
                  </a:lnTo>
                  <a:lnTo>
                    <a:pt x="1721" y="2616"/>
                  </a:lnTo>
                  <a:lnTo>
                    <a:pt x="1877" y="2509"/>
                  </a:lnTo>
                  <a:lnTo>
                    <a:pt x="2034" y="2346"/>
                  </a:lnTo>
                  <a:lnTo>
                    <a:pt x="2190" y="2168"/>
                  </a:lnTo>
                  <a:lnTo>
                    <a:pt x="2347" y="2010"/>
                  </a:lnTo>
                  <a:lnTo>
                    <a:pt x="2503" y="1933"/>
                  </a:lnTo>
                  <a:lnTo>
                    <a:pt x="2659" y="1967"/>
                  </a:lnTo>
                  <a:lnTo>
                    <a:pt x="2815" y="1996"/>
                  </a:lnTo>
                  <a:lnTo>
                    <a:pt x="2973" y="1907"/>
                  </a:lnTo>
                  <a:lnTo>
                    <a:pt x="3129" y="1738"/>
                  </a:lnTo>
                  <a:lnTo>
                    <a:pt x="3285" y="1569"/>
                  </a:lnTo>
                  <a:lnTo>
                    <a:pt x="3441" y="1487"/>
                  </a:lnTo>
                  <a:lnTo>
                    <a:pt x="3598" y="1555"/>
                  </a:lnTo>
                  <a:lnTo>
                    <a:pt x="3754" y="1722"/>
                  </a:lnTo>
                  <a:lnTo>
                    <a:pt x="3910" y="1897"/>
                  </a:lnTo>
                  <a:lnTo>
                    <a:pt x="4067" y="1945"/>
                  </a:lnTo>
                  <a:lnTo>
                    <a:pt x="4224" y="1777"/>
                  </a:lnTo>
                  <a:lnTo>
                    <a:pt x="4380" y="1499"/>
                  </a:lnTo>
                  <a:lnTo>
                    <a:pt x="4536" y="1245"/>
                  </a:lnTo>
                  <a:lnTo>
                    <a:pt x="4692" y="1021"/>
                  </a:lnTo>
                  <a:lnTo>
                    <a:pt x="4849" y="810"/>
                  </a:lnTo>
                  <a:lnTo>
                    <a:pt x="5006" y="628"/>
                  </a:lnTo>
                  <a:lnTo>
                    <a:pt x="5162" y="484"/>
                  </a:lnTo>
                  <a:lnTo>
                    <a:pt x="5318" y="327"/>
                  </a:lnTo>
                  <a:lnTo>
                    <a:pt x="5475" y="129"/>
                  </a:lnTo>
                  <a:lnTo>
                    <a:pt x="5631" y="0"/>
                  </a:lnTo>
                  <a:lnTo>
                    <a:pt x="5787" y="59"/>
                  </a:lnTo>
                  <a:lnTo>
                    <a:pt x="5944" y="312"/>
                  </a:lnTo>
                  <a:lnTo>
                    <a:pt x="6101" y="699"/>
                  </a:lnTo>
                  <a:lnTo>
                    <a:pt x="6257" y="1021"/>
                  </a:lnTo>
                  <a:lnTo>
                    <a:pt x="6413" y="1116"/>
                  </a:lnTo>
                  <a:lnTo>
                    <a:pt x="6569" y="1104"/>
                  </a:lnTo>
                  <a:lnTo>
                    <a:pt x="6726" y="1150"/>
                  </a:lnTo>
                  <a:lnTo>
                    <a:pt x="6883" y="1313"/>
                  </a:lnTo>
                  <a:lnTo>
                    <a:pt x="7039" y="1595"/>
                  </a:lnTo>
                  <a:lnTo>
                    <a:pt x="7195" y="1879"/>
                  </a:lnTo>
                  <a:lnTo>
                    <a:pt x="7352" y="2060"/>
                  </a:lnTo>
                  <a:lnTo>
                    <a:pt x="7508" y="2235"/>
                  </a:lnTo>
                  <a:lnTo>
                    <a:pt x="7664" y="2498"/>
                  </a:lnTo>
                  <a:lnTo>
                    <a:pt x="7821" y="2749"/>
                  </a:lnTo>
                  <a:lnTo>
                    <a:pt x="7978" y="2907"/>
                  </a:lnTo>
                  <a:lnTo>
                    <a:pt x="8134" y="3155"/>
                  </a:lnTo>
                  <a:lnTo>
                    <a:pt x="8290" y="3652"/>
                  </a:lnTo>
                  <a:lnTo>
                    <a:pt x="8446" y="4180"/>
                  </a:lnTo>
                  <a:lnTo>
                    <a:pt x="8603" y="4486"/>
                  </a:lnTo>
                  <a:lnTo>
                    <a:pt x="8760" y="4570"/>
                  </a:lnTo>
                  <a:lnTo>
                    <a:pt x="8916" y="4529"/>
                  </a:lnTo>
                  <a:lnTo>
                    <a:pt x="9072" y="4613"/>
                  </a:lnTo>
                  <a:lnTo>
                    <a:pt x="9229" y="5019"/>
                  </a:lnTo>
                  <a:lnTo>
                    <a:pt x="9385" y="5578"/>
                  </a:lnTo>
                  <a:lnTo>
                    <a:pt x="9541" y="6074"/>
                  </a:lnTo>
                  <a:lnTo>
                    <a:pt x="9697" y="6441"/>
                  </a:lnTo>
                </a:path>
              </a:pathLst>
            </a:custGeom>
            <a:noFill/>
            <a:ln w="19050" cmpd="sng">
              <a:solidFill>
                <a:srgbClr val="FF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 name="Freeform 4"/>
            <p:cNvSpPr>
              <a:spLocks/>
            </p:cNvSpPr>
            <p:nvPr/>
          </p:nvSpPr>
          <p:spPr bwMode="auto">
            <a:xfrm>
              <a:off x="5372100" y="3614738"/>
              <a:ext cx="2359025" cy="2085975"/>
            </a:xfrm>
            <a:custGeom>
              <a:avLst/>
              <a:gdLst>
                <a:gd name="T0" fmla="*/ 0 w 5945"/>
                <a:gd name="T1" fmla="*/ 2147483647 h 5256"/>
                <a:gd name="T2" fmla="*/ 2147483647 w 5945"/>
                <a:gd name="T3" fmla="*/ 2147483647 h 5256"/>
                <a:gd name="T4" fmla="*/ 2147483647 w 5945"/>
                <a:gd name="T5" fmla="*/ 2147483647 h 5256"/>
                <a:gd name="T6" fmla="*/ 2147483647 w 5945"/>
                <a:gd name="T7" fmla="*/ 2147483647 h 5256"/>
                <a:gd name="T8" fmla="*/ 2147483647 w 5945"/>
                <a:gd name="T9" fmla="*/ 2147483647 h 5256"/>
                <a:gd name="T10" fmla="*/ 2147483647 w 5945"/>
                <a:gd name="T11" fmla="*/ 2147483647 h 5256"/>
                <a:gd name="T12" fmla="*/ 2147483647 w 5945"/>
                <a:gd name="T13" fmla="*/ 2147483647 h 5256"/>
                <a:gd name="T14" fmla="*/ 2147483647 w 5945"/>
                <a:gd name="T15" fmla="*/ 2147483647 h 5256"/>
                <a:gd name="T16" fmla="*/ 2147483647 w 5945"/>
                <a:gd name="T17" fmla="*/ 2147483647 h 5256"/>
                <a:gd name="T18" fmla="*/ 2147483647 w 5945"/>
                <a:gd name="T19" fmla="*/ 2147483647 h 5256"/>
                <a:gd name="T20" fmla="*/ 2147483647 w 5945"/>
                <a:gd name="T21" fmla="*/ 2147483647 h 5256"/>
                <a:gd name="T22" fmla="*/ 2147483647 w 5945"/>
                <a:gd name="T23" fmla="*/ 2147483647 h 5256"/>
                <a:gd name="T24" fmla="*/ 2147483647 w 5945"/>
                <a:gd name="T25" fmla="*/ 2147483647 h 5256"/>
                <a:gd name="T26" fmla="*/ 2147483647 w 5945"/>
                <a:gd name="T27" fmla="*/ 2147483647 h 5256"/>
                <a:gd name="T28" fmla="*/ 2147483647 w 5945"/>
                <a:gd name="T29" fmla="*/ 2147483647 h 5256"/>
                <a:gd name="T30" fmla="*/ 2147483647 w 5945"/>
                <a:gd name="T31" fmla="*/ 2147483647 h 5256"/>
                <a:gd name="T32" fmla="*/ 2147483647 w 5945"/>
                <a:gd name="T33" fmla="*/ 2147483647 h 5256"/>
                <a:gd name="T34" fmla="*/ 2147483647 w 5945"/>
                <a:gd name="T35" fmla="*/ 2147483647 h 5256"/>
                <a:gd name="T36" fmla="*/ 2147483647 w 5945"/>
                <a:gd name="T37" fmla="*/ 2147483647 h 5256"/>
                <a:gd name="T38" fmla="*/ 2147483647 w 5945"/>
                <a:gd name="T39" fmla="*/ 2147483647 h 5256"/>
                <a:gd name="T40" fmla="*/ 2147483647 w 5945"/>
                <a:gd name="T41" fmla="*/ 2147483647 h 5256"/>
                <a:gd name="T42" fmla="*/ 2147483647 w 5945"/>
                <a:gd name="T43" fmla="*/ 2147483647 h 5256"/>
                <a:gd name="T44" fmla="*/ 2147483647 w 5945"/>
                <a:gd name="T45" fmla="*/ 2147483647 h 5256"/>
                <a:gd name="T46" fmla="*/ 2147483647 w 5945"/>
                <a:gd name="T47" fmla="*/ 2147483647 h 5256"/>
                <a:gd name="T48" fmla="*/ 2147483647 w 5945"/>
                <a:gd name="T49" fmla="*/ 2147483647 h 5256"/>
                <a:gd name="T50" fmla="*/ 2147483647 w 5945"/>
                <a:gd name="T51" fmla="*/ 2147483647 h 5256"/>
                <a:gd name="T52" fmla="*/ 2147483647 w 5945"/>
                <a:gd name="T53" fmla="*/ 2147483647 h 5256"/>
                <a:gd name="T54" fmla="*/ 2147483647 w 5945"/>
                <a:gd name="T55" fmla="*/ 2147483647 h 5256"/>
                <a:gd name="T56" fmla="*/ 2147483647 w 5945"/>
                <a:gd name="T57" fmla="*/ 2147483647 h 5256"/>
                <a:gd name="T58" fmla="*/ 2147483647 w 5945"/>
                <a:gd name="T59" fmla="*/ 2147483647 h 5256"/>
                <a:gd name="T60" fmla="*/ 2147483647 w 5945"/>
                <a:gd name="T61" fmla="*/ 2147483647 h 5256"/>
                <a:gd name="T62" fmla="*/ 2147483647 w 5945"/>
                <a:gd name="T63" fmla="*/ 2147483647 h 5256"/>
                <a:gd name="T64" fmla="*/ 2147483647 w 5945"/>
                <a:gd name="T65" fmla="*/ 2147483647 h 5256"/>
                <a:gd name="T66" fmla="*/ 2147483647 w 5945"/>
                <a:gd name="T67" fmla="*/ 2147483647 h 5256"/>
                <a:gd name="T68" fmla="*/ 2147483647 w 5945"/>
                <a:gd name="T69" fmla="*/ 2147483647 h 5256"/>
                <a:gd name="T70" fmla="*/ 2147483647 w 5945"/>
                <a:gd name="T71" fmla="*/ 2147483647 h 5256"/>
                <a:gd name="T72" fmla="*/ 2147483647 w 5945"/>
                <a:gd name="T73" fmla="*/ 2147483647 h 5256"/>
                <a:gd name="T74" fmla="*/ 2147483647 w 5945"/>
                <a:gd name="T75" fmla="*/ 2147483647 h 5256"/>
                <a:gd name="T76" fmla="*/ 2147483647 w 5945"/>
                <a:gd name="T77" fmla="*/ 0 h 5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45"/>
                <a:gd name="T118" fmla="*/ 0 h 5256"/>
                <a:gd name="T119" fmla="*/ 5945 w 5945"/>
                <a:gd name="T120" fmla="*/ 5256 h 5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45" h="5256">
                  <a:moveTo>
                    <a:pt x="0" y="1751"/>
                  </a:moveTo>
                  <a:lnTo>
                    <a:pt x="158" y="1980"/>
                  </a:lnTo>
                  <a:lnTo>
                    <a:pt x="314" y="2113"/>
                  </a:lnTo>
                  <a:lnTo>
                    <a:pt x="470" y="2200"/>
                  </a:lnTo>
                  <a:lnTo>
                    <a:pt x="626" y="2260"/>
                  </a:lnTo>
                  <a:lnTo>
                    <a:pt x="783" y="2310"/>
                  </a:lnTo>
                  <a:lnTo>
                    <a:pt x="939" y="2402"/>
                  </a:lnTo>
                  <a:lnTo>
                    <a:pt x="1096" y="2585"/>
                  </a:lnTo>
                  <a:lnTo>
                    <a:pt x="1253" y="2885"/>
                  </a:lnTo>
                  <a:lnTo>
                    <a:pt x="1409" y="3288"/>
                  </a:lnTo>
                  <a:lnTo>
                    <a:pt x="1565" y="3663"/>
                  </a:lnTo>
                  <a:lnTo>
                    <a:pt x="1721" y="3882"/>
                  </a:lnTo>
                  <a:lnTo>
                    <a:pt x="1878" y="3999"/>
                  </a:lnTo>
                  <a:lnTo>
                    <a:pt x="2035" y="4105"/>
                  </a:lnTo>
                  <a:lnTo>
                    <a:pt x="2191" y="4280"/>
                  </a:lnTo>
                  <a:lnTo>
                    <a:pt x="2347" y="4574"/>
                  </a:lnTo>
                  <a:lnTo>
                    <a:pt x="2504" y="4910"/>
                  </a:lnTo>
                  <a:lnTo>
                    <a:pt x="2660" y="5178"/>
                  </a:lnTo>
                  <a:lnTo>
                    <a:pt x="2816" y="5256"/>
                  </a:lnTo>
                  <a:lnTo>
                    <a:pt x="2973" y="5077"/>
                  </a:lnTo>
                  <a:lnTo>
                    <a:pt x="3130" y="4811"/>
                  </a:lnTo>
                  <a:lnTo>
                    <a:pt x="3286" y="4657"/>
                  </a:lnTo>
                  <a:lnTo>
                    <a:pt x="3442" y="4703"/>
                  </a:lnTo>
                  <a:lnTo>
                    <a:pt x="3598" y="4939"/>
                  </a:lnTo>
                  <a:lnTo>
                    <a:pt x="3755" y="5080"/>
                  </a:lnTo>
                  <a:lnTo>
                    <a:pt x="3912" y="4878"/>
                  </a:lnTo>
                  <a:lnTo>
                    <a:pt x="4068" y="4509"/>
                  </a:lnTo>
                  <a:lnTo>
                    <a:pt x="4224" y="4200"/>
                  </a:lnTo>
                  <a:lnTo>
                    <a:pt x="4381" y="3944"/>
                  </a:lnTo>
                  <a:lnTo>
                    <a:pt x="4537" y="3711"/>
                  </a:lnTo>
                  <a:lnTo>
                    <a:pt x="4693" y="3604"/>
                  </a:lnTo>
                  <a:lnTo>
                    <a:pt x="4850" y="3687"/>
                  </a:lnTo>
                  <a:lnTo>
                    <a:pt x="5007" y="3733"/>
                  </a:lnTo>
                  <a:lnTo>
                    <a:pt x="5163" y="3508"/>
                  </a:lnTo>
                  <a:lnTo>
                    <a:pt x="5319" y="3049"/>
                  </a:lnTo>
                  <a:lnTo>
                    <a:pt x="5475" y="2445"/>
                  </a:lnTo>
                  <a:lnTo>
                    <a:pt x="5632" y="1719"/>
                  </a:lnTo>
                  <a:lnTo>
                    <a:pt x="5788" y="888"/>
                  </a:lnTo>
                  <a:lnTo>
                    <a:pt x="5945" y="0"/>
                  </a:lnTo>
                </a:path>
              </a:pathLst>
            </a:custGeom>
            <a:noFill/>
            <a:ln w="19050" cmpd="sng">
              <a:solidFill>
                <a:srgbClr val="FF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 name="Freeform 5"/>
            <p:cNvSpPr>
              <a:spLocks/>
            </p:cNvSpPr>
            <p:nvPr/>
          </p:nvSpPr>
          <p:spPr bwMode="auto">
            <a:xfrm>
              <a:off x="1524000" y="2339975"/>
              <a:ext cx="3848100" cy="1547813"/>
            </a:xfrm>
            <a:custGeom>
              <a:avLst/>
              <a:gdLst>
                <a:gd name="T0" fmla="*/ 0 w 9697"/>
                <a:gd name="T1" fmla="*/ 0 h 3900"/>
                <a:gd name="T2" fmla="*/ 2147483647 w 9697"/>
                <a:gd name="T3" fmla="*/ 2147483647 h 3900"/>
                <a:gd name="T4" fmla="*/ 2147483647 w 9697"/>
                <a:gd name="T5" fmla="*/ 2147483647 h 3900"/>
                <a:gd name="T6" fmla="*/ 2147483647 w 9697"/>
                <a:gd name="T7" fmla="*/ 2147483647 h 3900"/>
                <a:gd name="T8" fmla="*/ 2147483647 w 9697"/>
                <a:gd name="T9" fmla="*/ 2147483647 h 3900"/>
                <a:gd name="T10" fmla="*/ 2147483647 w 9697"/>
                <a:gd name="T11" fmla="*/ 2147483647 h 3900"/>
                <a:gd name="T12" fmla="*/ 2147483647 w 9697"/>
                <a:gd name="T13" fmla="*/ 2147483647 h 3900"/>
                <a:gd name="T14" fmla="*/ 2147483647 w 9697"/>
                <a:gd name="T15" fmla="*/ 2147483647 h 3900"/>
                <a:gd name="T16" fmla="*/ 2147483647 w 9697"/>
                <a:gd name="T17" fmla="*/ 2147483647 h 3900"/>
                <a:gd name="T18" fmla="*/ 2147483647 w 9697"/>
                <a:gd name="T19" fmla="*/ 2147483647 h 3900"/>
                <a:gd name="T20" fmla="*/ 2147483647 w 9697"/>
                <a:gd name="T21" fmla="*/ 2147483647 h 3900"/>
                <a:gd name="T22" fmla="*/ 2147483647 w 9697"/>
                <a:gd name="T23" fmla="*/ 2147483647 h 3900"/>
                <a:gd name="T24" fmla="*/ 2147483647 w 9697"/>
                <a:gd name="T25" fmla="*/ 2147483647 h 3900"/>
                <a:gd name="T26" fmla="*/ 2147483647 w 9697"/>
                <a:gd name="T27" fmla="*/ 2147483647 h 3900"/>
                <a:gd name="T28" fmla="*/ 2147483647 w 9697"/>
                <a:gd name="T29" fmla="*/ 2147483647 h 3900"/>
                <a:gd name="T30" fmla="*/ 2147483647 w 9697"/>
                <a:gd name="T31" fmla="*/ 2147483647 h 3900"/>
                <a:gd name="T32" fmla="*/ 2147483647 w 9697"/>
                <a:gd name="T33" fmla="*/ 2147483647 h 3900"/>
                <a:gd name="T34" fmla="*/ 2147483647 w 9697"/>
                <a:gd name="T35" fmla="*/ 2147483647 h 3900"/>
                <a:gd name="T36" fmla="*/ 2147483647 w 9697"/>
                <a:gd name="T37" fmla="*/ 2147483647 h 3900"/>
                <a:gd name="T38" fmla="*/ 2147483647 w 9697"/>
                <a:gd name="T39" fmla="*/ 2147483647 h 3900"/>
                <a:gd name="T40" fmla="*/ 2147483647 w 9697"/>
                <a:gd name="T41" fmla="*/ 2147483647 h 3900"/>
                <a:gd name="T42" fmla="*/ 2147483647 w 9697"/>
                <a:gd name="T43" fmla="*/ 2147483647 h 3900"/>
                <a:gd name="T44" fmla="*/ 2147483647 w 9697"/>
                <a:gd name="T45" fmla="*/ 2147483647 h 3900"/>
                <a:gd name="T46" fmla="*/ 2147483647 w 9697"/>
                <a:gd name="T47" fmla="*/ 2147483647 h 3900"/>
                <a:gd name="T48" fmla="*/ 2147483647 w 9697"/>
                <a:gd name="T49" fmla="*/ 2147483647 h 3900"/>
                <a:gd name="T50" fmla="*/ 2147483647 w 9697"/>
                <a:gd name="T51" fmla="*/ 2147483647 h 3900"/>
                <a:gd name="T52" fmla="*/ 2147483647 w 9697"/>
                <a:gd name="T53" fmla="*/ 2147483647 h 3900"/>
                <a:gd name="T54" fmla="*/ 2147483647 w 9697"/>
                <a:gd name="T55" fmla="*/ 2147483647 h 3900"/>
                <a:gd name="T56" fmla="*/ 2147483647 w 9697"/>
                <a:gd name="T57" fmla="*/ 2147483647 h 3900"/>
                <a:gd name="T58" fmla="*/ 2147483647 w 9697"/>
                <a:gd name="T59" fmla="*/ 2147483647 h 3900"/>
                <a:gd name="T60" fmla="*/ 2147483647 w 9697"/>
                <a:gd name="T61" fmla="*/ 2147483647 h 3900"/>
                <a:gd name="T62" fmla="*/ 2147483647 w 9697"/>
                <a:gd name="T63" fmla="*/ 2147483647 h 3900"/>
                <a:gd name="T64" fmla="*/ 2147483647 w 9697"/>
                <a:gd name="T65" fmla="*/ 2147483647 h 3900"/>
                <a:gd name="T66" fmla="*/ 2147483647 w 9697"/>
                <a:gd name="T67" fmla="*/ 2147483647 h 3900"/>
                <a:gd name="T68" fmla="*/ 2147483647 w 9697"/>
                <a:gd name="T69" fmla="*/ 2147483647 h 3900"/>
                <a:gd name="T70" fmla="*/ 2147483647 w 9697"/>
                <a:gd name="T71" fmla="*/ 2147483647 h 3900"/>
                <a:gd name="T72" fmla="*/ 2147483647 w 9697"/>
                <a:gd name="T73" fmla="*/ 2147483647 h 3900"/>
                <a:gd name="T74" fmla="*/ 2147483647 w 9697"/>
                <a:gd name="T75" fmla="*/ 2147483647 h 3900"/>
                <a:gd name="T76" fmla="*/ 2147483647 w 9697"/>
                <a:gd name="T77" fmla="*/ 2147483647 h 3900"/>
                <a:gd name="T78" fmla="*/ 2147483647 w 9697"/>
                <a:gd name="T79" fmla="*/ 2147483647 h 3900"/>
                <a:gd name="T80" fmla="*/ 2147483647 w 9697"/>
                <a:gd name="T81" fmla="*/ 2147483647 h 3900"/>
                <a:gd name="T82" fmla="*/ 2147483647 w 9697"/>
                <a:gd name="T83" fmla="*/ 2147483647 h 3900"/>
                <a:gd name="T84" fmla="*/ 2147483647 w 9697"/>
                <a:gd name="T85" fmla="*/ 2147483647 h 3900"/>
                <a:gd name="T86" fmla="*/ 2147483647 w 9697"/>
                <a:gd name="T87" fmla="*/ 2147483647 h 3900"/>
                <a:gd name="T88" fmla="*/ 2147483647 w 9697"/>
                <a:gd name="T89" fmla="*/ 2147483647 h 3900"/>
                <a:gd name="T90" fmla="*/ 2147483647 w 9697"/>
                <a:gd name="T91" fmla="*/ 2147483647 h 3900"/>
                <a:gd name="T92" fmla="*/ 2147483647 w 9697"/>
                <a:gd name="T93" fmla="*/ 2147483647 h 3900"/>
                <a:gd name="T94" fmla="*/ 2147483647 w 9697"/>
                <a:gd name="T95" fmla="*/ 2147483647 h 3900"/>
                <a:gd name="T96" fmla="*/ 2147483647 w 9697"/>
                <a:gd name="T97" fmla="*/ 2147483647 h 3900"/>
                <a:gd name="T98" fmla="*/ 2147483647 w 9697"/>
                <a:gd name="T99" fmla="*/ 2147483647 h 3900"/>
                <a:gd name="T100" fmla="*/ 2147483647 w 9697"/>
                <a:gd name="T101" fmla="*/ 2147483647 h 3900"/>
                <a:gd name="T102" fmla="*/ 2147483647 w 9697"/>
                <a:gd name="T103" fmla="*/ 2147483647 h 3900"/>
                <a:gd name="T104" fmla="*/ 2147483647 w 9697"/>
                <a:gd name="T105" fmla="*/ 2147483647 h 3900"/>
                <a:gd name="T106" fmla="*/ 2147483647 w 9697"/>
                <a:gd name="T107" fmla="*/ 2147483647 h 3900"/>
                <a:gd name="T108" fmla="*/ 2147483647 w 9697"/>
                <a:gd name="T109" fmla="*/ 2147483647 h 3900"/>
                <a:gd name="T110" fmla="*/ 2147483647 w 9697"/>
                <a:gd name="T111" fmla="*/ 2147483647 h 3900"/>
                <a:gd name="T112" fmla="*/ 2147483647 w 9697"/>
                <a:gd name="T113" fmla="*/ 2147483647 h 3900"/>
                <a:gd name="T114" fmla="*/ 2147483647 w 9697"/>
                <a:gd name="T115" fmla="*/ 2147483647 h 3900"/>
                <a:gd name="T116" fmla="*/ 2147483647 w 9697"/>
                <a:gd name="T117" fmla="*/ 2147483647 h 3900"/>
                <a:gd name="T118" fmla="*/ 2147483647 w 9697"/>
                <a:gd name="T119" fmla="*/ 2147483647 h 3900"/>
                <a:gd name="T120" fmla="*/ 2147483647 w 9697"/>
                <a:gd name="T121" fmla="*/ 2147483647 h 3900"/>
                <a:gd name="T122" fmla="*/ 2147483647 w 9697"/>
                <a:gd name="T123" fmla="*/ 2147483647 h 3900"/>
                <a:gd name="T124" fmla="*/ 2147483647 w 9697"/>
                <a:gd name="T125" fmla="*/ 2147483647 h 39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97"/>
                <a:gd name="T190" fmla="*/ 0 h 3900"/>
                <a:gd name="T191" fmla="*/ 9697 w 9697"/>
                <a:gd name="T192" fmla="*/ 3900 h 39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97" h="3900">
                  <a:moveTo>
                    <a:pt x="0" y="0"/>
                  </a:moveTo>
                  <a:lnTo>
                    <a:pt x="157" y="10"/>
                  </a:lnTo>
                  <a:lnTo>
                    <a:pt x="313" y="19"/>
                  </a:lnTo>
                  <a:lnTo>
                    <a:pt x="470" y="29"/>
                  </a:lnTo>
                  <a:lnTo>
                    <a:pt x="626" y="38"/>
                  </a:lnTo>
                  <a:lnTo>
                    <a:pt x="782" y="48"/>
                  </a:lnTo>
                  <a:lnTo>
                    <a:pt x="938" y="58"/>
                  </a:lnTo>
                  <a:lnTo>
                    <a:pt x="1096" y="68"/>
                  </a:lnTo>
                  <a:lnTo>
                    <a:pt x="1252" y="78"/>
                  </a:lnTo>
                  <a:lnTo>
                    <a:pt x="1408" y="89"/>
                  </a:lnTo>
                  <a:lnTo>
                    <a:pt x="1564" y="101"/>
                  </a:lnTo>
                  <a:lnTo>
                    <a:pt x="1721" y="113"/>
                  </a:lnTo>
                  <a:lnTo>
                    <a:pt x="1877" y="126"/>
                  </a:lnTo>
                  <a:lnTo>
                    <a:pt x="2034" y="139"/>
                  </a:lnTo>
                  <a:lnTo>
                    <a:pt x="2190" y="154"/>
                  </a:lnTo>
                  <a:lnTo>
                    <a:pt x="2347" y="170"/>
                  </a:lnTo>
                  <a:lnTo>
                    <a:pt x="2503" y="187"/>
                  </a:lnTo>
                  <a:lnTo>
                    <a:pt x="2659" y="205"/>
                  </a:lnTo>
                  <a:lnTo>
                    <a:pt x="2815" y="225"/>
                  </a:lnTo>
                  <a:lnTo>
                    <a:pt x="2973" y="247"/>
                  </a:lnTo>
                  <a:lnTo>
                    <a:pt x="3129" y="271"/>
                  </a:lnTo>
                  <a:lnTo>
                    <a:pt x="3285" y="296"/>
                  </a:lnTo>
                  <a:lnTo>
                    <a:pt x="3441" y="323"/>
                  </a:lnTo>
                  <a:lnTo>
                    <a:pt x="3598" y="353"/>
                  </a:lnTo>
                  <a:lnTo>
                    <a:pt x="3754" y="385"/>
                  </a:lnTo>
                  <a:lnTo>
                    <a:pt x="3910" y="419"/>
                  </a:lnTo>
                  <a:lnTo>
                    <a:pt x="4067" y="456"/>
                  </a:lnTo>
                  <a:lnTo>
                    <a:pt x="4224" y="496"/>
                  </a:lnTo>
                  <a:lnTo>
                    <a:pt x="4380" y="539"/>
                  </a:lnTo>
                  <a:lnTo>
                    <a:pt x="4536" y="585"/>
                  </a:lnTo>
                  <a:lnTo>
                    <a:pt x="4692" y="634"/>
                  </a:lnTo>
                  <a:lnTo>
                    <a:pt x="4849" y="686"/>
                  </a:lnTo>
                  <a:lnTo>
                    <a:pt x="5006" y="742"/>
                  </a:lnTo>
                  <a:lnTo>
                    <a:pt x="5162" y="802"/>
                  </a:lnTo>
                  <a:lnTo>
                    <a:pt x="5318" y="864"/>
                  </a:lnTo>
                  <a:lnTo>
                    <a:pt x="5475" y="931"/>
                  </a:lnTo>
                  <a:lnTo>
                    <a:pt x="5631" y="1001"/>
                  </a:lnTo>
                  <a:lnTo>
                    <a:pt x="5787" y="1076"/>
                  </a:lnTo>
                  <a:lnTo>
                    <a:pt x="5944" y="1154"/>
                  </a:lnTo>
                  <a:lnTo>
                    <a:pt x="6101" y="1235"/>
                  </a:lnTo>
                  <a:lnTo>
                    <a:pt x="6257" y="1322"/>
                  </a:lnTo>
                  <a:lnTo>
                    <a:pt x="6413" y="1411"/>
                  </a:lnTo>
                  <a:lnTo>
                    <a:pt x="6569" y="1504"/>
                  </a:lnTo>
                  <a:lnTo>
                    <a:pt x="6726" y="1600"/>
                  </a:lnTo>
                  <a:lnTo>
                    <a:pt x="6883" y="1700"/>
                  </a:lnTo>
                  <a:lnTo>
                    <a:pt x="7039" y="1803"/>
                  </a:lnTo>
                  <a:lnTo>
                    <a:pt x="7195" y="1909"/>
                  </a:lnTo>
                  <a:lnTo>
                    <a:pt x="7352" y="2019"/>
                  </a:lnTo>
                  <a:lnTo>
                    <a:pt x="7508" y="2131"/>
                  </a:lnTo>
                  <a:lnTo>
                    <a:pt x="7664" y="2246"/>
                  </a:lnTo>
                  <a:lnTo>
                    <a:pt x="7821" y="2364"/>
                  </a:lnTo>
                  <a:lnTo>
                    <a:pt x="7978" y="2485"/>
                  </a:lnTo>
                  <a:lnTo>
                    <a:pt x="8134" y="2607"/>
                  </a:lnTo>
                  <a:lnTo>
                    <a:pt x="8290" y="2731"/>
                  </a:lnTo>
                  <a:lnTo>
                    <a:pt x="8446" y="2857"/>
                  </a:lnTo>
                  <a:lnTo>
                    <a:pt x="8603" y="2985"/>
                  </a:lnTo>
                  <a:lnTo>
                    <a:pt x="8760" y="3113"/>
                  </a:lnTo>
                  <a:lnTo>
                    <a:pt x="8916" y="3243"/>
                  </a:lnTo>
                  <a:lnTo>
                    <a:pt x="9072" y="3373"/>
                  </a:lnTo>
                  <a:lnTo>
                    <a:pt x="9229" y="3505"/>
                  </a:lnTo>
                  <a:lnTo>
                    <a:pt x="9385" y="3637"/>
                  </a:lnTo>
                  <a:lnTo>
                    <a:pt x="9541" y="3768"/>
                  </a:lnTo>
                  <a:lnTo>
                    <a:pt x="9697" y="3900"/>
                  </a:lnTo>
                </a:path>
              </a:pathLst>
            </a:custGeom>
            <a:noFill/>
            <a:ln w="19050" cmpd="sng">
              <a:solidFill>
                <a:srgbClr val="0000FF"/>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 name="Freeform 6"/>
            <p:cNvSpPr>
              <a:spLocks/>
            </p:cNvSpPr>
            <p:nvPr/>
          </p:nvSpPr>
          <p:spPr bwMode="auto">
            <a:xfrm>
              <a:off x="5372100" y="3887788"/>
              <a:ext cx="2359025" cy="1514475"/>
            </a:xfrm>
            <a:custGeom>
              <a:avLst/>
              <a:gdLst>
                <a:gd name="T0" fmla="*/ 0 w 5945"/>
                <a:gd name="T1" fmla="*/ 0 h 3815"/>
                <a:gd name="T2" fmla="*/ 2147483647 w 5945"/>
                <a:gd name="T3" fmla="*/ 2147483647 h 3815"/>
                <a:gd name="T4" fmla="*/ 2147483647 w 5945"/>
                <a:gd name="T5" fmla="*/ 2147483647 h 3815"/>
                <a:gd name="T6" fmla="*/ 2147483647 w 5945"/>
                <a:gd name="T7" fmla="*/ 2147483647 h 3815"/>
                <a:gd name="T8" fmla="*/ 2147483647 w 5945"/>
                <a:gd name="T9" fmla="*/ 2147483647 h 3815"/>
                <a:gd name="T10" fmla="*/ 2147483647 w 5945"/>
                <a:gd name="T11" fmla="*/ 2147483647 h 3815"/>
                <a:gd name="T12" fmla="*/ 2147483647 w 5945"/>
                <a:gd name="T13" fmla="*/ 2147483647 h 3815"/>
                <a:gd name="T14" fmla="*/ 2147483647 w 5945"/>
                <a:gd name="T15" fmla="*/ 2147483647 h 3815"/>
                <a:gd name="T16" fmla="*/ 2147483647 w 5945"/>
                <a:gd name="T17" fmla="*/ 2147483647 h 3815"/>
                <a:gd name="T18" fmla="*/ 2147483647 w 5945"/>
                <a:gd name="T19" fmla="*/ 2147483647 h 3815"/>
                <a:gd name="T20" fmla="*/ 2147483647 w 5945"/>
                <a:gd name="T21" fmla="*/ 2147483647 h 3815"/>
                <a:gd name="T22" fmla="*/ 2147483647 w 5945"/>
                <a:gd name="T23" fmla="*/ 2147483647 h 3815"/>
                <a:gd name="T24" fmla="*/ 2147483647 w 5945"/>
                <a:gd name="T25" fmla="*/ 2147483647 h 3815"/>
                <a:gd name="T26" fmla="*/ 2147483647 w 5945"/>
                <a:gd name="T27" fmla="*/ 2147483647 h 3815"/>
                <a:gd name="T28" fmla="*/ 2147483647 w 5945"/>
                <a:gd name="T29" fmla="*/ 2147483647 h 3815"/>
                <a:gd name="T30" fmla="*/ 2147483647 w 5945"/>
                <a:gd name="T31" fmla="*/ 2147483647 h 3815"/>
                <a:gd name="T32" fmla="*/ 2147483647 w 5945"/>
                <a:gd name="T33" fmla="*/ 2147483647 h 3815"/>
                <a:gd name="T34" fmla="*/ 2147483647 w 5945"/>
                <a:gd name="T35" fmla="*/ 2147483647 h 3815"/>
                <a:gd name="T36" fmla="*/ 2147483647 w 5945"/>
                <a:gd name="T37" fmla="*/ 2147483647 h 3815"/>
                <a:gd name="T38" fmla="*/ 2147483647 w 5945"/>
                <a:gd name="T39" fmla="*/ 2147483647 h 3815"/>
                <a:gd name="T40" fmla="*/ 2147483647 w 5945"/>
                <a:gd name="T41" fmla="*/ 2147483647 h 3815"/>
                <a:gd name="T42" fmla="*/ 2147483647 w 5945"/>
                <a:gd name="T43" fmla="*/ 2147483647 h 3815"/>
                <a:gd name="T44" fmla="*/ 2147483647 w 5945"/>
                <a:gd name="T45" fmla="*/ 2147483647 h 3815"/>
                <a:gd name="T46" fmla="*/ 2147483647 w 5945"/>
                <a:gd name="T47" fmla="*/ 2147483647 h 3815"/>
                <a:gd name="T48" fmla="*/ 2147483647 w 5945"/>
                <a:gd name="T49" fmla="*/ 2147483647 h 3815"/>
                <a:gd name="T50" fmla="*/ 2147483647 w 5945"/>
                <a:gd name="T51" fmla="*/ 2147483647 h 3815"/>
                <a:gd name="T52" fmla="*/ 2147483647 w 5945"/>
                <a:gd name="T53" fmla="*/ 2147483647 h 3815"/>
                <a:gd name="T54" fmla="*/ 2147483647 w 5945"/>
                <a:gd name="T55" fmla="*/ 2147483647 h 3815"/>
                <a:gd name="T56" fmla="*/ 2147483647 w 5945"/>
                <a:gd name="T57" fmla="*/ 2147483647 h 3815"/>
                <a:gd name="T58" fmla="*/ 2147483647 w 5945"/>
                <a:gd name="T59" fmla="*/ 2147483647 h 3815"/>
                <a:gd name="T60" fmla="*/ 2147483647 w 5945"/>
                <a:gd name="T61" fmla="*/ 2147483647 h 3815"/>
                <a:gd name="T62" fmla="*/ 2147483647 w 5945"/>
                <a:gd name="T63" fmla="*/ 2147483647 h 3815"/>
                <a:gd name="T64" fmla="*/ 2147483647 w 5945"/>
                <a:gd name="T65" fmla="*/ 2147483647 h 3815"/>
                <a:gd name="T66" fmla="*/ 2147483647 w 5945"/>
                <a:gd name="T67" fmla="*/ 2147483647 h 3815"/>
                <a:gd name="T68" fmla="*/ 2147483647 w 5945"/>
                <a:gd name="T69" fmla="*/ 2147483647 h 3815"/>
                <a:gd name="T70" fmla="*/ 2147483647 w 5945"/>
                <a:gd name="T71" fmla="*/ 2147483647 h 3815"/>
                <a:gd name="T72" fmla="*/ 2147483647 w 5945"/>
                <a:gd name="T73" fmla="*/ 2147483647 h 3815"/>
                <a:gd name="T74" fmla="*/ 2147483647 w 5945"/>
                <a:gd name="T75" fmla="*/ 2147483647 h 3815"/>
                <a:gd name="T76" fmla="*/ 2147483647 w 5945"/>
                <a:gd name="T77" fmla="*/ 2147483647 h 38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45"/>
                <a:gd name="T118" fmla="*/ 0 h 3815"/>
                <a:gd name="T119" fmla="*/ 5945 w 5945"/>
                <a:gd name="T120" fmla="*/ 3815 h 38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45" h="3815">
                  <a:moveTo>
                    <a:pt x="0" y="0"/>
                  </a:moveTo>
                  <a:lnTo>
                    <a:pt x="158" y="131"/>
                  </a:lnTo>
                  <a:lnTo>
                    <a:pt x="314" y="261"/>
                  </a:lnTo>
                  <a:lnTo>
                    <a:pt x="470" y="391"/>
                  </a:lnTo>
                  <a:lnTo>
                    <a:pt x="626" y="520"/>
                  </a:lnTo>
                  <a:lnTo>
                    <a:pt x="783" y="649"/>
                  </a:lnTo>
                  <a:lnTo>
                    <a:pt x="939" y="775"/>
                  </a:lnTo>
                  <a:lnTo>
                    <a:pt x="1096" y="900"/>
                  </a:lnTo>
                  <a:lnTo>
                    <a:pt x="1253" y="1024"/>
                  </a:lnTo>
                  <a:lnTo>
                    <a:pt x="1409" y="1146"/>
                  </a:lnTo>
                  <a:lnTo>
                    <a:pt x="1565" y="1266"/>
                  </a:lnTo>
                  <a:lnTo>
                    <a:pt x="1721" y="1383"/>
                  </a:lnTo>
                  <a:lnTo>
                    <a:pt x="1878" y="1499"/>
                  </a:lnTo>
                  <a:lnTo>
                    <a:pt x="2035" y="1613"/>
                  </a:lnTo>
                  <a:lnTo>
                    <a:pt x="2191" y="1725"/>
                  </a:lnTo>
                  <a:lnTo>
                    <a:pt x="2347" y="1834"/>
                  </a:lnTo>
                  <a:lnTo>
                    <a:pt x="2504" y="1940"/>
                  </a:lnTo>
                  <a:lnTo>
                    <a:pt x="2660" y="2045"/>
                  </a:lnTo>
                  <a:lnTo>
                    <a:pt x="2816" y="2146"/>
                  </a:lnTo>
                  <a:lnTo>
                    <a:pt x="2973" y="2246"/>
                  </a:lnTo>
                  <a:lnTo>
                    <a:pt x="3130" y="2343"/>
                  </a:lnTo>
                  <a:lnTo>
                    <a:pt x="3286" y="2438"/>
                  </a:lnTo>
                  <a:lnTo>
                    <a:pt x="3442" y="2530"/>
                  </a:lnTo>
                  <a:lnTo>
                    <a:pt x="3598" y="2621"/>
                  </a:lnTo>
                  <a:lnTo>
                    <a:pt x="3755" y="2710"/>
                  </a:lnTo>
                  <a:lnTo>
                    <a:pt x="3912" y="2796"/>
                  </a:lnTo>
                  <a:lnTo>
                    <a:pt x="4068" y="2881"/>
                  </a:lnTo>
                  <a:lnTo>
                    <a:pt x="4224" y="2964"/>
                  </a:lnTo>
                  <a:lnTo>
                    <a:pt x="4381" y="3046"/>
                  </a:lnTo>
                  <a:lnTo>
                    <a:pt x="4537" y="3126"/>
                  </a:lnTo>
                  <a:lnTo>
                    <a:pt x="4693" y="3205"/>
                  </a:lnTo>
                  <a:lnTo>
                    <a:pt x="4850" y="3283"/>
                  </a:lnTo>
                  <a:lnTo>
                    <a:pt x="5007" y="3361"/>
                  </a:lnTo>
                  <a:lnTo>
                    <a:pt x="5163" y="3437"/>
                  </a:lnTo>
                  <a:lnTo>
                    <a:pt x="5319" y="3513"/>
                  </a:lnTo>
                  <a:lnTo>
                    <a:pt x="5475" y="3589"/>
                  </a:lnTo>
                  <a:lnTo>
                    <a:pt x="5632" y="3664"/>
                  </a:lnTo>
                  <a:lnTo>
                    <a:pt x="5788" y="3739"/>
                  </a:lnTo>
                  <a:lnTo>
                    <a:pt x="5945" y="3815"/>
                  </a:lnTo>
                </a:path>
              </a:pathLst>
            </a:custGeom>
            <a:noFill/>
            <a:ln w="19050" cmpd="sng">
              <a:solidFill>
                <a:srgbClr val="0000FF"/>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Line 7"/>
            <p:cNvSpPr>
              <a:spLocks noChangeShapeType="1"/>
            </p:cNvSpPr>
            <p:nvPr/>
          </p:nvSpPr>
          <p:spPr bwMode="auto">
            <a:xfrm>
              <a:off x="1560513" y="269716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Freeform 8"/>
            <p:cNvSpPr>
              <a:spLocks/>
            </p:cNvSpPr>
            <p:nvPr/>
          </p:nvSpPr>
          <p:spPr bwMode="auto">
            <a:xfrm>
              <a:off x="1485900" y="2660650"/>
              <a:ext cx="74613" cy="74613"/>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8"/>
                  </a:lnTo>
                  <a:lnTo>
                    <a:pt x="185" y="62"/>
                  </a:lnTo>
                  <a:lnTo>
                    <a:pt x="178" y="47"/>
                  </a:lnTo>
                  <a:lnTo>
                    <a:pt x="169" y="33"/>
                  </a:lnTo>
                  <a:lnTo>
                    <a:pt x="157"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5"/>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7" y="167"/>
                  </a:lnTo>
                  <a:lnTo>
                    <a:pt x="169" y="156"/>
                  </a:lnTo>
                  <a:lnTo>
                    <a:pt x="178" y="142"/>
                  </a:lnTo>
                  <a:lnTo>
                    <a:pt x="185" y="127"/>
                  </a:lnTo>
                  <a:lnTo>
                    <a:pt x="189" y="111"/>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3" name="Line 9"/>
            <p:cNvSpPr>
              <a:spLocks noChangeShapeType="1"/>
            </p:cNvSpPr>
            <p:nvPr/>
          </p:nvSpPr>
          <p:spPr bwMode="auto">
            <a:xfrm>
              <a:off x="1684338" y="28035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Freeform 10"/>
            <p:cNvSpPr>
              <a:spLocks/>
            </p:cNvSpPr>
            <p:nvPr/>
          </p:nvSpPr>
          <p:spPr bwMode="auto">
            <a:xfrm>
              <a:off x="1609725" y="2765425"/>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0"/>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5" name="Line 11"/>
            <p:cNvSpPr>
              <a:spLocks noChangeShapeType="1"/>
            </p:cNvSpPr>
            <p:nvPr/>
          </p:nvSpPr>
          <p:spPr bwMode="auto">
            <a:xfrm>
              <a:off x="1809750" y="35766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Freeform 12"/>
            <p:cNvSpPr>
              <a:spLocks/>
            </p:cNvSpPr>
            <p:nvPr/>
          </p:nvSpPr>
          <p:spPr bwMode="auto">
            <a:xfrm>
              <a:off x="1733550" y="3538538"/>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7" name="Line 13"/>
            <p:cNvSpPr>
              <a:spLocks noChangeShapeType="1"/>
            </p:cNvSpPr>
            <p:nvPr/>
          </p:nvSpPr>
          <p:spPr bwMode="auto">
            <a:xfrm>
              <a:off x="1933575" y="21097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Freeform 14"/>
            <p:cNvSpPr>
              <a:spLocks/>
            </p:cNvSpPr>
            <p:nvPr/>
          </p:nvSpPr>
          <p:spPr bwMode="auto">
            <a:xfrm>
              <a:off x="1857375" y="2073275"/>
              <a:ext cx="76200" cy="74613"/>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8" y="34"/>
                  </a:lnTo>
                  <a:lnTo>
                    <a:pt x="156" y="22"/>
                  </a:lnTo>
                  <a:lnTo>
                    <a:pt x="143" y="13"/>
                  </a:lnTo>
                  <a:lnTo>
                    <a:pt x="128" y="6"/>
                  </a:lnTo>
                  <a:lnTo>
                    <a:pt x="112" y="2"/>
                  </a:lnTo>
                  <a:lnTo>
                    <a:pt x="95" y="0"/>
                  </a:lnTo>
                  <a:lnTo>
                    <a:pt x="79" y="2"/>
                  </a:lnTo>
                  <a:lnTo>
                    <a:pt x="63" y="6"/>
                  </a:lnTo>
                  <a:lnTo>
                    <a:pt x="48"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8" y="178"/>
                  </a:lnTo>
                  <a:lnTo>
                    <a:pt x="63" y="185"/>
                  </a:lnTo>
                  <a:lnTo>
                    <a:pt x="79" y="189"/>
                  </a:lnTo>
                  <a:lnTo>
                    <a:pt x="95" y="190"/>
                  </a:lnTo>
                  <a:lnTo>
                    <a:pt x="112" y="189"/>
                  </a:lnTo>
                  <a:lnTo>
                    <a:pt x="128" y="185"/>
                  </a:lnTo>
                  <a:lnTo>
                    <a:pt x="143" y="178"/>
                  </a:lnTo>
                  <a:lnTo>
                    <a:pt x="156" y="168"/>
                  </a:lnTo>
                  <a:lnTo>
                    <a:pt x="168"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9" name="Line 15"/>
            <p:cNvSpPr>
              <a:spLocks noChangeShapeType="1"/>
            </p:cNvSpPr>
            <p:nvPr/>
          </p:nvSpPr>
          <p:spPr bwMode="auto">
            <a:xfrm>
              <a:off x="2057400" y="25050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Freeform 16"/>
            <p:cNvSpPr>
              <a:spLocks/>
            </p:cNvSpPr>
            <p:nvPr/>
          </p:nvSpPr>
          <p:spPr bwMode="auto">
            <a:xfrm>
              <a:off x="1982788" y="2468563"/>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21" name="Line 17"/>
            <p:cNvSpPr>
              <a:spLocks noChangeShapeType="1"/>
            </p:cNvSpPr>
            <p:nvPr/>
          </p:nvSpPr>
          <p:spPr bwMode="auto">
            <a:xfrm>
              <a:off x="2181225" y="30083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Freeform 18"/>
            <p:cNvSpPr>
              <a:spLocks/>
            </p:cNvSpPr>
            <p:nvPr/>
          </p:nvSpPr>
          <p:spPr bwMode="auto">
            <a:xfrm>
              <a:off x="2106613" y="2970213"/>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3" name="Line 19"/>
            <p:cNvSpPr>
              <a:spLocks noChangeShapeType="1"/>
            </p:cNvSpPr>
            <p:nvPr/>
          </p:nvSpPr>
          <p:spPr bwMode="auto">
            <a:xfrm>
              <a:off x="2306638" y="26908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Freeform 20"/>
            <p:cNvSpPr>
              <a:spLocks/>
            </p:cNvSpPr>
            <p:nvPr/>
          </p:nvSpPr>
          <p:spPr bwMode="auto">
            <a:xfrm>
              <a:off x="2230438" y="2652713"/>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6"/>
                  </a:lnTo>
                  <a:lnTo>
                    <a:pt x="34" y="168"/>
                  </a:lnTo>
                  <a:lnTo>
                    <a:pt x="47" y="178"/>
                  </a:lnTo>
                  <a:lnTo>
                    <a:pt x="62" y="185"/>
                  </a:lnTo>
                  <a:lnTo>
                    <a:pt x="78" y="189"/>
                  </a:lnTo>
                  <a:lnTo>
                    <a:pt x="95" y="190"/>
                  </a:lnTo>
                  <a:lnTo>
                    <a:pt x="111" y="189"/>
                  </a:lnTo>
                  <a:lnTo>
                    <a:pt x="127" y="185"/>
                  </a:lnTo>
                  <a:lnTo>
                    <a:pt x="142" y="178"/>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5" name="Line 21"/>
            <p:cNvSpPr>
              <a:spLocks noChangeShapeType="1"/>
            </p:cNvSpPr>
            <p:nvPr/>
          </p:nvSpPr>
          <p:spPr bwMode="auto">
            <a:xfrm>
              <a:off x="2430463" y="264160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Freeform 22"/>
            <p:cNvSpPr>
              <a:spLocks/>
            </p:cNvSpPr>
            <p:nvPr/>
          </p:nvSpPr>
          <p:spPr bwMode="auto">
            <a:xfrm>
              <a:off x="2354263" y="2603500"/>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7" name="Line 23"/>
            <p:cNvSpPr>
              <a:spLocks noChangeShapeType="1"/>
            </p:cNvSpPr>
            <p:nvPr/>
          </p:nvSpPr>
          <p:spPr bwMode="auto">
            <a:xfrm>
              <a:off x="2554288" y="23653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Freeform 24"/>
            <p:cNvSpPr>
              <a:spLocks/>
            </p:cNvSpPr>
            <p:nvPr/>
          </p:nvSpPr>
          <p:spPr bwMode="auto">
            <a:xfrm>
              <a:off x="2478088" y="2327275"/>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7"/>
                  </a:lnTo>
                  <a:lnTo>
                    <a:pt x="12" y="142"/>
                  </a:lnTo>
                  <a:lnTo>
                    <a:pt x="22" y="156"/>
                  </a:lnTo>
                  <a:lnTo>
                    <a:pt x="34" y="168"/>
                  </a:lnTo>
                  <a:lnTo>
                    <a:pt x="47" y="177"/>
                  </a:lnTo>
                  <a:lnTo>
                    <a:pt x="62" y="184"/>
                  </a:lnTo>
                  <a:lnTo>
                    <a:pt x="78" y="188"/>
                  </a:lnTo>
                  <a:lnTo>
                    <a:pt x="95" y="190"/>
                  </a:lnTo>
                  <a:lnTo>
                    <a:pt x="111" y="188"/>
                  </a:lnTo>
                  <a:lnTo>
                    <a:pt x="127" y="184"/>
                  </a:lnTo>
                  <a:lnTo>
                    <a:pt x="142" y="177"/>
                  </a:lnTo>
                  <a:lnTo>
                    <a:pt x="156" y="168"/>
                  </a:lnTo>
                  <a:lnTo>
                    <a:pt x="168" y="156"/>
                  </a:lnTo>
                  <a:lnTo>
                    <a:pt x="177" y="142"/>
                  </a:lnTo>
                  <a:lnTo>
                    <a:pt x="184" y="127"/>
                  </a:lnTo>
                  <a:lnTo>
                    <a:pt x="188"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29" name="Line 25"/>
            <p:cNvSpPr>
              <a:spLocks noChangeShapeType="1"/>
            </p:cNvSpPr>
            <p:nvPr/>
          </p:nvSpPr>
          <p:spPr bwMode="auto">
            <a:xfrm>
              <a:off x="2678113" y="27082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Freeform 26"/>
            <p:cNvSpPr>
              <a:spLocks/>
            </p:cNvSpPr>
            <p:nvPr/>
          </p:nvSpPr>
          <p:spPr bwMode="auto">
            <a:xfrm>
              <a:off x="2603500" y="2670175"/>
              <a:ext cx="74613" cy="74613"/>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1" name="Line 27"/>
            <p:cNvSpPr>
              <a:spLocks noChangeShapeType="1"/>
            </p:cNvSpPr>
            <p:nvPr/>
          </p:nvSpPr>
          <p:spPr bwMode="auto">
            <a:xfrm>
              <a:off x="2801938" y="24526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Freeform 28"/>
            <p:cNvSpPr>
              <a:spLocks/>
            </p:cNvSpPr>
            <p:nvPr/>
          </p:nvSpPr>
          <p:spPr bwMode="auto">
            <a:xfrm>
              <a:off x="2727325" y="2414588"/>
              <a:ext cx="74613"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3"/>
                  </a:lnTo>
                  <a:lnTo>
                    <a:pt x="177" y="48"/>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8"/>
                  </a:lnTo>
                  <a:lnTo>
                    <a:pt x="5" y="63"/>
                  </a:lnTo>
                  <a:lnTo>
                    <a:pt x="1" y="80"/>
                  </a:lnTo>
                  <a:lnTo>
                    <a:pt x="0" y="96"/>
                  </a:lnTo>
                  <a:lnTo>
                    <a:pt x="1" y="113"/>
                  </a:lnTo>
                  <a:lnTo>
                    <a:pt x="5" y="129"/>
                  </a:lnTo>
                  <a:lnTo>
                    <a:pt x="12" y="144"/>
                  </a:lnTo>
                  <a:lnTo>
                    <a:pt x="22" y="157"/>
                  </a:lnTo>
                  <a:lnTo>
                    <a:pt x="34" y="169"/>
                  </a:lnTo>
                  <a:lnTo>
                    <a:pt x="47" y="178"/>
                  </a:lnTo>
                  <a:lnTo>
                    <a:pt x="62" y="185"/>
                  </a:lnTo>
                  <a:lnTo>
                    <a:pt x="78" y="190"/>
                  </a:lnTo>
                  <a:lnTo>
                    <a:pt x="95" y="191"/>
                  </a:lnTo>
                  <a:lnTo>
                    <a:pt x="111" y="190"/>
                  </a:lnTo>
                  <a:lnTo>
                    <a:pt x="127" y="185"/>
                  </a:lnTo>
                  <a:lnTo>
                    <a:pt x="142" y="178"/>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33" name="Line 29"/>
            <p:cNvSpPr>
              <a:spLocks noChangeShapeType="1"/>
            </p:cNvSpPr>
            <p:nvPr/>
          </p:nvSpPr>
          <p:spPr bwMode="auto">
            <a:xfrm>
              <a:off x="2927350" y="22225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 name="Freeform 30"/>
            <p:cNvSpPr>
              <a:spLocks/>
            </p:cNvSpPr>
            <p:nvPr/>
          </p:nvSpPr>
          <p:spPr bwMode="auto">
            <a:xfrm>
              <a:off x="2851150" y="218440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1"/>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5" name="Line 31"/>
            <p:cNvSpPr>
              <a:spLocks noChangeShapeType="1"/>
            </p:cNvSpPr>
            <p:nvPr/>
          </p:nvSpPr>
          <p:spPr bwMode="auto">
            <a:xfrm>
              <a:off x="3051175" y="239236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 name="Freeform 32"/>
            <p:cNvSpPr>
              <a:spLocks/>
            </p:cNvSpPr>
            <p:nvPr/>
          </p:nvSpPr>
          <p:spPr bwMode="auto">
            <a:xfrm>
              <a:off x="2974975" y="2354263"/>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9"/>
                  </a:lnTo>
                  <a:lnTo>
                    <a:pt x="184" y="63"/>
                  </a:lnTo>
                  <a:lnTo>
                    <a:pt x="177" y="48"/>
                  </a:lnTo>
                  <a:lnTo>
                    <a:pt x="168" y="34"/>
                  </a:lnTo>
                  <a:lnTo>
                    <a:pt x="156" y="23"/>
                  </a:lnTo>
                  <a:lnTo>
                    <a:pt x="142" y="13"/>
                  </a:lnTo>
                  <a:lnTo>
                    <a:pt x="127" y="6"/>
                  </a:lnTo>
                  <a:lnTo>
                    <a:pt x="111" y="2"/>
                  </a:lnTo>
                  <a:lnTo>
                    <a:pt x="95" y="0"/>
                  </a:lnTo>
                  <a:lnTo>
                    <a:pt x="78" y="2"/>
                  </a:lnTo>
                  <a:lnTo>
                    <a:pt x="62" y="6"/>
                  </a:lnTo>
                  <a:lnTo>
                    <a:pt x="47" y="13"/>
                  </a:lnTo>
                  <a:lnTo>
                    <a:pt x="34" y="23"/>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7" name="Line 33"/>
            <p:cNvSpPr>
              <a:spLocks noChangeShapeType="1"/>
            </p:cNvSpPr>
            <p:nvPr/>
          </p:nvSpPr>
          <p:spPr bwMode="auto">
            <a:xfrm>
              <a:off x="3175000" y="27400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 name="Freeform 34"/>
            <p:cNvSpPr>
              <a:spLocks/>
            </p:cNvSpPr>
            <p:nvPr/>
          </p:nvSpPr>
          <p:spPr bwMode="auto">
            <a:xfrm>
              <a:off x="3098800" y="27035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39" name="Line 35"/>
            <p:cNvSpPr>
              <a:spLocks noChangeShapeType="1"/>
            </p:cNvSpPr>
            <p:nvPr/>
          </p:nvSpPr>
          <p:spPr bwMode="auto">
            <a:xfrm>
              <a:off x="3298825" y="22177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 name="Freeform 36"/>
            <p:cNvSpPr>
              <a:spLocks/>
            </p:cNvSpPr>
            <p:nvPr/>
          </p:nvSpPr>
          <p:spPr bwMode="auto">
            <a:xfrm>
              <a:off x="3224213" y="2179638"/>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0"/>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1" name="Line 37"/>
            <p:cNvSpPr>
              <a:spLocks noChangeShapeType="1"/>
            </p:cNvSpPr>
            <p:nvPr/>
          </p:nvSpPr>
          <p:spPr bwMode="auto">
            <a:xfrm>
              <a:off x="3422650" y="21907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 name="Freeform 38"/>
            <p:cNvSpPr>
              <a:spLocks/>
            </p:cNvSpPr>
            <p:nvPr/>
          </p:nvSpPr>
          <p:spPr bwMode="auto">
            <a:xfrm>
              <a:off x="3348038" y="2154238"/>
              <a:ext cx="74612"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3" name="Line 39"/>
            <p:cNvSpPr>
              <a:spLocks noChangeShapeType="1"/>
            </p:cNvSpPr>
            <p:nvPr/>
          </p:nvSpPr>
          <p:spPr bwMode="auto">
            <a:xfrm>
              <a:off x="3548063" y="19415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 name="Freeform 40"/>
            <p:cNvSpPr>
              <a:spLocks/>
            </p:cNvSpPr>
            <p:nvPr/>
          </p:nvSpPr>
          <p:spPr bwMode="auto">
            <a:xfrm>
              <a:off x="3471863" y="19034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45" name="Line 41"/>
            <p:cNvSpPr>
              <a:spLocks noChangeShapeType="1"/>
            </p:cNvSpPr>
            <p:nvPr/>
          </p:nvSpPr>
          <p:spPr bwMode="auto">
            <a:xfrm>
              <a:off x="3671888" y="20335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 name="Freeform 42"/>
            <p:cNvSpPr>
              <a:spLocks/>
            </p:cNvSpPr>
            <p:nvPr/>
          </p:nvSpPr>
          <p:spPr bwMode="auto">
            <a:xfrm>
              <a:off x="3595688" y="1995488"/>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9"/>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9"/>
                  </a:lnTo>
                  <a:lnTo>
                    <a:pt x="0" y="96"/>
                  </a:lnTo>
                  <a:lnTo>
                    <a:pt x="2" y="112"/>
                  </a:lnTo>
                  <a:lnTo>
                    <a:pt x="6" y="128"/>
                  </a:lnTo>
                  <a:lnTo>
                    <a:pt x="13" y="143"/>
                  </a:lnTo>
                  <a:lnTo>
                    <a:pt x="22" y="157"/>
                  </a:lnTo>
                  <a:lnTo>
                    <a:pt x="34" y="169"/>
                  </a:lnTo>
                  <a:lnTo>
                    <a:pt x="48" y="178"/>
                  </a:lnTo>
                  <a:lnTo>
                    <a:pt x="63" y="185"/>
                  </a:lnTo>
                  <a:lnTo>
                    <a:pt x="79" y="189"/>
                  </a:lnTo>
                  <a:lnTo>
                    <a:pt x="95" y="191"/>
                  </a:lnTo>
                  <a:lnTo>
                    <a:pt x="112" y="189"/>
                  </a:lnTo>
                  <a:lnTo>
                    <a:pt x="128" y="185"/>
                  </a:lnTo>
                  <a:lnTo>
                    <a:pt x="143" y="178"/>
                  </a:lnTo>
                  <a:lnTo>
                    <a:pt x="156" y="169"/>
                  </a:lnTo>
                  <a:lnTo>
                    <a:pt x="168" y="157"/>
                  </a:lnTo>
                  <a:lnTo>
                    <a:pt x="178" y="143"/>
                  </a:lnTo>
                  <a:lnTo>
                    <a:pt x="185" y="128"/>
                  </a:lnTo>
                  <a:lnTo>
                    <a:pt x="189"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47" name="Line 43"/>
            <p:cNvSpPr>
              <a:spLocks noChangeShapeType="1"/>
            </p:cNvSpPr>
            <p:nvPr/>
          </p:nvSpPr>
          <p:spPr bwMode="auto">
            <a:xfrm>
              <a:off x="3795713" y="16319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 name="Freeform 44"/>
            <p:cNvSpPr>
              <a:spLocks/>
            </p:cNvSpPr>
            <p:nvPr/>
          </p:nvSpPr>
          <p:spPr bwMode="auto">
            <a:xfrm>
              <a:off x="3721100" y="1593850"/>
              <a:ext cx="74613"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4"/>
                  </a:lnTo>
                  <a:lnTo>
                    <a:pt x="177" y="49"/>
                  </a:lnTo>
                  <a:lnTo>
                    <a:pt x="168" y="35"/>
                  </a:lnTo>
                  <a:lnTo>
                    <a:pt x="156" y="22"/>
                  </a:lnTo>
                  <a:lnTo>
                    <a:pt x="142" y="13"/>
                  </a:lnTo>
                  <a:lnTo>
                    <a:pt x="127" y="6"/>
                  </a:lnTo>
                  <a:lnTo>
                    <a:pt x="111" y="2"/>
                  </a:lnTo>
                  <a:lnTo>
                    <a:pt x="95" y="0"/>
                  </a:lnTo>
                  <a:lnTo>
                    <a:pt x="78" y="2"/>
                  </a:lnTo>
                  <a:lnTo>
                    <a:pt x="62" y="6"/>
                  </a:lnTo>
                  <a:lnTo>
                    <a:pt x="47" y="13"/>
                  </a:lnTo>
                  <a:lnTo>
                    <a:pt x="34" y="22"/>
                  </a:lnTo>
                  <a:lnTo>
                    <a:pt x="22" y="35"/>
                  </a:lnTo>
                  <a:lnTo>
                    <a:pt x="12" y="49"/>
                  </a:lnTo>
                  <a:lnTo>
                    <a:pt x="5" y="64"/>
                  </a:lnTo>
                  <a:lnTo>
                    <a:pt x="1" y="80"/>
                  </a:lnTo>
                  <a:lnTo>
                    <a:pt x="0" y="96"/>
                  </a:lnTo>
                  <a:lnTo>
                    <a:pt x="1" y="113"/>
                  </a:lnTo>
                  <a:lnTo>
                    <a:pt x="5" y="129"/>
                  </a:lnTo>
                  <a:lnTo>
                    <a:pt x="12" y="144"/>
                  </a:lnTo>
                  <a:lnTo>
                    <a:pt x="22" y="157"/>
                  </a:lnTo>
                  <a:lnTo>
                    <a:pt x="34" y="169"/>
                  </a:lnTo>
                  <a:lnTo>
                    <a:pt x="47" y="179"/>
                  </a:lnTo>
                  <a:lnTo>
                    <a:pt x="62" y="186"/>
                  </a:lnTo>
                  <a:lnTo>
                    <a:pt x="78" y="190"/>
                  </a:lnTo>
                  <a:lnTo>
                    <a:pt x="95" y="191"/>
                  </a:lnTo>
                  <a:lnTo>
                    <a:pt x="111" y="190"/>
                  </a:lnTo>
                  <a:lnTo>
                    <a:pt x="127" y="186"/>
                  </a:lnTo>
                  <a:lnTo>
                    <a:pt x="142" y="179"/>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49" name="Line 45"/>
            <p:cNvSpPr>
              <a:spLocks noChangeShapeType="1"/>
            </p:cNvSpPr>
            <p:nvPr/>
          </p:nvSpPr>
          <p:spPr bwMode="auto">
            <a:xfrm>
              <a:off x="3919538" y="17287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 name="Freeform 46"/>
            <p:cNvSpPr>
              <a:spLocks/>
            </p:cNvSpPr>
            <p:nvPr/>
          </p:nvSpPr>
          <p:spPr bwMode="auto">
            <a:xfrm>
              <a:off x="3844925" y="1690688"/>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3"/>
                  </a:lnTo>
                  <a:lnTo>
                    <a:pt x="178" y="48"/>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8"/>
                  </a:lnTo>
                  <a:lnTo>
                    <a:pt x="6" y="63"/>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1" name="Line 47"/>
            <p:cNvSpPr>
              <a:spLocks noChangeShapeType="1"/>
            </p:cNvSpPr>
            <p:nvPr/>
          </p:nvSpPr>
          <p:spPr bwMode="auto">
            <a:xfrm>
              <a:off x="4044950" y="24606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 name="Freeform 48"/>
            <p:cNvSpPr>
              <a:spLocks/>
            </p:cNvSpPr>
            <p:nvPr/>
          </p:nvSpPr>
          <p:spPr bwMode="auto">
            <a:xfrm>
              <a:off x="3968750" y="2422525"/>
              <a:ext cx="76200"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3"/>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3"/>
                  </a:lnTo>
                  <a:lnTo>
                    <a:pt x="1" y="79"/>
                  </a:lnTo>
                  <a:lnTo>
                    <a:pt x="0" y="96"/>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53" name="Line 49"/>
            <p:cNvSpPr>
              <a:spLocks noChangeShapeType="1"/>
            </p:cNvSpPr>
            <p:nvPr/>
          </p:nvSpPr>
          <p:spPr bwMode="auto">
            <a:xfrm>
              <a:off x="4168775" y="20780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 name="Freeform 50"/>
            <p:cNvSpPr>
              <a:spLocks/>
            </p:cNvSpPr>
            <p:nvPr/>
          </p:nvSpPr>
          <p:spPr bwMode="auto">
            <a:xfrm>
              <a:off x="4092575" y="2039938"/>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5" name="Line 51"/>
            <p:cNvSpPr>
              <a:spLocks noChangeShapeType="1"/>
            </p:cNvSpPr>
            <p:nvPr/>
          </p:nvSpPr>
          <p:spPr bwMode="auto">
            <a:xfrm>
              <a:off x="4292600" y="21463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 name="Freeform 52"/>
            <p:cNvSpPr>
              <a:spLocks/>
            </p:cNvSpPr>
            <p:nvPr/>
          </p:nvSpPr>
          <p:spPr bwMode="auto">
            <a:xfrm>
              <a:off x="4216400" y="2108200"/>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9" y="34"/>
                  </a:lnTo>
                  <a:lnTo>
                    <a:pt x="157" y="23"/>
                  </a:lnTo>
                  <a:lnTo>
                    <a:pt x="143" y="13"/>
                  </a:lnTo>
                  <a:lnTo>
                    <a:pt x="128" y="6"/>
                  </a:lnTo>
                  <a:lnTo>
                    <a:pt x="112" y="2"/>
                  </a:lnTo>
                  <a:lnTo>
                    <a:pt x="96" y="0"/>
                  </a:lnTo>
                  <a:lnTo>
                    <a:pt x="79" y="2"/>
                  </a:lnTo>
                  <a:lnTo>
                    <a:pt x="63" y="6"/>
                  </a:lnTo>
                  <a:lnTo>
                    <a:pt x="48" y="13"/>
                  </a:lnTo>
                  <a:lnTo>
                    <a:pt x="35" y="23"/>
                  </a:lnTo>
                  <a:lnTo>
                    <a:pt x="23" y="34"/>
                  </a:lnTo>
                  <a:lnTo>
                    <a:pt x="12" y="48"/>
                  </a:lnTo>
                  <a:lnTo>
                    <a:pt x="5" y="63"/>
                  </a:lnTo>
                  <a:lnTo>
                    <a:pt x="1" y="79"/>
                  </a:lnTo>
                  <a:lnTo>
                    <a:pt x="0" y="95"/>
                  </a:lnTo>
                  <a:lnTo>
                    <a:pt x="1" y="112"/>
                  </a:lnTo>
                  <a:lnTo>
                    <a:pt x="5" y="128"/>
                  </a:lnTo>
                  <a:lnTo>
                    <a:pt x="12" y="143"/>
                  </a:lnTo>
                  <a:lnTo>
                    <a:pt x="23" y="157"/>
                  </a:lnTo>
                  <a:lnTo>
                    <a:pt x="35" y="168"/>
                  </a:lnTo>
                  <a:lnTo>
                    <a:pt x="48" y="178"/>
                  </a:lnTo>
                  <a:lnTo>
                    <a:pt x="63" y="185"/>
                  </a:lnTo>
                  <a:lnTo>
                    <a:pt x="79" y="189"/>
                  </a:lnTo>
                  <a:lnTo>
                    <a:pt x="96" y="190"/>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57" name="Line 53"/>
            <p:cNvSpPr>
              <a:spLocks noChangeShapeType="1"/>
            </p:cNvSpPr>
            <p:nvPr/>
          </p:nvSpPr>
          <p:spPr bwMode="auto">
            <a:xfrm>
              <a:off x="4416425" y="27051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 name="Freeform 54"/>
            <p:cNvSpPr>
              <a:spLocks/>
            </p:cNvSpPr>
            <p:nvPr/>
          </p:nvSpPr>
          <p:spPr bwMode="auto">
            <a:xfrm>
              <a:off x="4340225" y="266858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59" name="Line 55"/>
            <p:cNvSpPr>
              <a:spLocks noChangeShapeType="1"/>
            </p:cNvSpPr>
            <p:nvPr/>
          </p:nvSpPr>
          <p:spPr bwMode="auto">
            <a:xfrm>
              <a:off x="4540250" y="243522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 name="Freeform 56"/>
            <p:cNvSpPr>
              <a:spLocks/>
            </p:cNvSpPr>
            <p:nvPr/>
          </p:nvSpPr>
          <p:spPr bwMode="auto">
            <a:xfrm>
              <a:off x="4465638" y="2397125"/>
              <a:ext cx="74612"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61" name="Line 57"/>
            <p:cNvSpPr>
              <a:spLocks noChangeShapeType="1"/>
            </p:cNvSpPr>
            <p:nvPr/>
          </p:nvSpPr>
          <p:spPr bwMode="auto">
            <a:xfrm>
              <a:off x="4664075" y="31273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 name="Freeform 58"/>
            <p:cNvSpPr>
              <a:spLocks/>
            </p:cNvSpPr>
            <p:nvPr/>
          </p:nvSpPr>
          <p:spPr bwMode="auto">
            <a:xfrm>
              <a:off x="4589463" y="3089275"/>
              <a:ext cx="74612"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9" y="34"/>
                  </a:lnTo>
                  <a:lnTo>
                    <a:pt x="157" y="22"/>
                  </a:lnTo>
                  <a:lnTo>
                    <a:pt x="144" y="13"/>
                  </a:lnTo>
                  <a:lnTo>
                    <a:pt x="129" y="6"/>
                  </a:lnTo>
                  <a:lnTo>
                    <a:pt x="113" y="2"/>
                  </a:lnTo>
                  <a:lnTo>
                    <a:pt x="96" y="0"/>
                  </a:lnTo>
                  <a:lnTo>
                    <a:pt x="80" y="2"/>
                  </a:lnTo>
                  <a:lnTo>
                    <a:pt x="64" y="6"/>
                  </a:lnTo>
                  <a:lnTo>
                    <a:pt x="49"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9" y="178"/>
                  </a:lnTo>
                  <a:lnTo>
                    <a:pt x="64" y="185"/>
                  </a:lnTo>
                  <a:lnTo>
                    <a:pt x="80" y="189"/>
                  </a:lnTo>
                  <a:lnTo>
                    <a:pt x="96" y="190"/>
                  </a:lnTo>
                  <a:lnTo>
                    <a:pt x="113" y="189"/>
                  </a:lnTo>
                  <a:lnTo>
                    <a:pt x="129" y="185"/>
                  </a:lnTo>
                  <a:lnTo>
                    <a:pt x="144" y="178"/>
                  </a:lnTo>
                  <a:lnTo>
                    <a:pt x="157" y="168"/>
                  </a:lnTo>
                  <a:lnTo>
                    <a:pt x="169"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63" name="Line 59"/>
            <p:cNvSpPr>
              <a:spLocks noChangeShapeType="1"/>
            </p:cNvSpPr>
            <p:nvPr/>
          </p:nvSpPr>
          <p:spPr bwMode="auto">
            <a:xfrm>
              <a:off x="4789488" y="260667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4" name="Freeform 60"/>
            <p:cNvSpPr>
              <a:spLocks/>
            </p:cNvSpPr>
            <p:nvPr/>
          </p:nvSpPr>
          <p:spPr bwMode="auto">
            <a:xfrm>
              <a:off x="4713288" y="2568575"/>
              <a:ext cx="76200"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65" name="Line 61"/>
            <p:cNvSpPr>
              <a:spLocks noChangeShapeType="1"/>
            </p:cNvSpPr>
            <p:nvPr/>
          </p:nvSpPr>
          <p:spPr bwMode="auto">
            <a:xfrm>
              <a:off x="4913313" y="36766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 name="Freeform 62"/>
            <p:cNvSpPr>
              <a:spLocks/>
            </p:cNvSpPr>
            <p:nvPr/>
          </p:nvSpPr>
          <p:spPr bwMode="auto">
            <a:xfrm>
              <a:off x="4837113" y="3638550"/>
              <a:ext cx="76200" cy="74613"/>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9"/>
                  </a:lnTo>
                  <a:lnTo>
                    <a:pt x="48" y="178"/>
                  </a:lnTo>
                  <a:lnTo>
                    <a:pt x="63" y="185"/>
                  </a:lnTo>
                  <a:lnTo>
                    <a:pt x="79" y="189"/>
                  </a:lnTo>
                  <a:lnTo>
                    <a:pt x="95" y="191"/>
                  </a:lnTo>
                  <a:lnTo>
                    <a:pt x="112" y="189"/>
                  </a:lnTo>
                  <a:lnTo>
                    <a:pt x="128" y="185"/>
                  </a:lnTo>
                  <a:lnTo>
                    <a:pt x="143" y="178"/>
                  </a:lnTo>
                  <a:lnTo>
                    <a:pt x="156" y="169"/>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67" name="Line 63"/>
            <p:cNvSpPr>
              <a:spLocks noChangeShapeType="1"/>
            </p:cNvSpPr>
            <p:nvPr/>
          </p:nvSpPr>
          <p:spPr bwMode="auto">
            <a:xfrm>
              <a:off x="5037138" y="37274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8" name="Freeform 64"/>
            <p:cNvSpPr>
              <a:spLocks/>
            </p:cNvSpPr>
            <p:nvPr/>
          </p:nvSpPr>
          <p:spPr bwMode="auto">
            <a:xfrm>
              <a:off x="4962525" y="3689350"/>
              <a:ext cx="74613" cy="76200"/>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89" y="79"/>
                  </a:lnTo>
                  <a:lnTo>
                    <a:pt x="185" y="63"/>
                  </a:lnTo>
                  <a:lnTo>
                    <a:pt x="178" y="48"/>
                  </a:lnTo>
                  <a:lnTo>
                    <a:pt x="169" y="34"/>
                  </a:lnTo>
                  <a:lnTo>
                    <a:pt x="157" y="22"/>
                  </a:lnTo>
                  <a:lnTo>
                    <a:pt x="143" y="12"/>
                  </a:lnTo>
                  <a:lnTo>
                    <a:pt x="128" y="5"/>
                  </a:lnTo>
                  <a:lnTo>
                    <a:pt x="112" y="1"/>
                  </a:lnTo>
                  <a:lnTo>
                    <a:pt x="96" y="0"/>
                  </a:lnTo>
                  <a:lnTo>
                    <a:pt x="79" y="1"/>
                  </a:lnTo>
                  <a:lnTo>
                    <a:pt x="62" y="5"/>
                  </a:lnTo>
                  <a:lnTo>
                    <a:pt x="47" y="12"/>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9" y="189"/>
                  </a:lnTo>
                  <a:lnTo>
                    <a:pt x="96" y="191"/>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69" name="Line 65"/>
            <p:cNvSpPr>
              <a:spLocks noChangeShapeType="1"/>
            </p:cNvSpPr>
            <p:nvPr/>
          </p:nvSpPr>
          <p:spPr bwMode="auto">
            <a:xfrm>
              <a:off x="5160963" y="320040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 name="Freeform 66"/>
            <p:cNvSpPr>
              <a:spLocks/>
            </p:cNvSpPr>
            <p:nvPr/>
          </p:nvSpPr>
          <p:spPr bwMode="auto">
            <a:xfrm>
              <a:off x="5086350" y="3162300"/>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7" y="168"/>
                  </a:lnTo>
                  <a:lnTo>
                    <a:pt x="168" y="156"/>
                  </a:lnTo>
                  <a:lnTo>
                    <a:pt x="178" y="142"/>
                  </a:lnTo>
                  <a:lnTo>
                    <a:pt x="185"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71" name="Line 67"/>
            <p:cNvSpPr>
              <a:spLocks noChangeShapeType="1"/>
            </p:cNvSpPr>
            <p:nvPr/>
          </p:nvSpPr>
          <p:spPr bwMode="auto">
            <a:xfrm>
              <a:off x="5286375" y="4130675"/>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 name="Freeform 68"/>
            <p:cNvSpPr>
              <a:spLocks/>
            </p:cNvSpPr>
            <p:nvPr/>
          </p:nvSpPr>
          <p:spPr bwMode="auto">
            <a:xfrm>
              <a:off x="5210175" y="4092575"/>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6" y="62"/>
                  </a:lnTo>
                  <a:lnTo>
                    <a:pt x="1" y="79"/>
                  </a:lnTo>
                  <a:lnTo>
                    <a:pt x="0" y="96"/>
                  </a:lnTo>
                  <a:lnTo>
                    <a:pt x="1" y="112"/>
                  </a:lnTo>
                  <a:lnTo>
                    <a:pt x="6"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73" name="Line 69"/>
            <p:cNvSpPr>
              <a:spLocks noChangeShapeType="1"/>
            </p:cNvSpPr>
            <p:nvPr/>
          </p:nvSpPr>
          <p:spPr bwMode="auto">
            <a:xfrm>
              <a:off x="5410200" y="43688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 name="Freeform 70"/>
            <p:cNvSpPr>
              <a:spLocks/>
            </p:cNvSpPr>
            <p:nvPr/>
          </p:nvSpPr>
          <p:spPr bwMode="auto">
            <a:xfrm>
              <a:off x="5334000" y="4330700"/>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4" y="13"/>
                  </a:lnTo>
                  <a:lnTo>
                    <a:pt x="129" y="6"/>
                  </a:lnTo>
                  <a:lnTo>
                    <a:pt x="113"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3" y="189"/>
                  </a:lnTo>
                  <a:lnTo>
                    <a:pt x="129" y="184"/>
                  </a:lnTo>
                  <a:lnTo>
                    <a:pt x="144" y="177"/>
                  </a:lnTo>
                  <a:lnTo>
                    <a:pt x="158" y="168"/>
                  </a:lnTo>
                  <a:lnTo>
                    <a:pt x="169" y="156"/>
                  </a:lnTo>
                  <a:lnTo>
                    <a:pt x="179" y="143"/>
                  </a:lnTo>
                  <a:lnTo>
                    <a:pt x="186"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75" name="Line 71"/>
            <p:cNvSpPr>
              <a:spLocks noChangeShapeType="1"/>
            </p:cNvSpPr>
            <p:nvPr/>
          </p:nvSpPr>
          <p:spPr bwMode="auto">
            <a:xfrm>
              <a:off x="5534025" y="441960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 name="Freeform 72"/>
            <p:cNvSpPr>
              <a:spLocks/>
            </p:cNvSpPr>
            <p:nvPr/>
          </p:nvSpPr>
          <p:spPr bwMode="auto">
            <a:xfrm>
              <a:off x="5457825" y="438308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77" name="Line 73"/>
            <p:cNvSpPr>
              <a:spLocks noChangeShapeType="1"/>
            </p:cNvSpPr>
            <p:nvPr/>
          </p:nvSpPr>
          <p:spPr bwMode="auto">
            <a:xfrm>
              <a:off x="5657850" y="45450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 name="Freeform 74"/>
            <p:cNvSpPr>
              <a:spLocks/>
            </p:cNvSpPr>
            <p:nvPr/>
          </p:nvSpPr>
          <p:spPr bwMode="auto">
            <a:xfrm>
              <a:off x="5583238" y="4506913"/>
              <a:ext cx="74612"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3" y="34"/>
                  </a:lnTo>
                  <a:lnTo>
                    <a:pt x="13" y="47"/>
                  </a:lnTo>
                  <a:lnTo>
                    <a:pt x="6" y="62"/>
                  </a:lnTo>
                  <a:lnTo>
                    <a:pt x="2" y="78"/>
                  </a:lnTo>
                  <a:lnTo>
                    <a:pt x="0" y="96"/>
                  </a:lnTo>
                  <a:lnTo>
                    <a:pt x="2" y="112"/>
                  </a:lnTo>
                  <a:lnTo>
                    <a:pt x="6" y="128"/>
                  </a:lnTo>
                  <a:lnTo>
                    <a:pt x="13" y="143"/>
                  </a:lnTo>
                  <a:lnTo>
                    <a:pt x="23" y="157"/>
                  </a:lnTo>
                  <a:lnTo>
                    <a:pt x="34" y="169"/>
                  </a:lnTo>
                  <a:lnTo>
                    <a:pt x="48" y="178"/>
                  </a:lnTo>
                  <a:lnTo>
                    <a:pt x="63" y="185"/>
                  </a:lnTo>
                  <a:lnTo>
                    <a:pt x="79" y="189"/>
                  </a:lnTo>
                  <a:lnTo>
                    <a:pt x="95" y="191"/>
                  </a:lnTo>
                  <a:lnTo>
                    <a:pt x="112" y="189"/>
                  </a:lnTo>
                  <a:lnTo>
                    <a:pt x="128" y="185"/>
                  </a:lnTo>
                  <a:lnTo>
                    <a:pt x="143" y="178"/>
                  </a:lnTo>
                  <a:lnTo>
                    <a:pt x="157" y="169"/>
                  </a:lnTo>
                  <a:lnTo>
                    <a:pt x="168" y="157"/>
                  </a:lnTo>
                  <a:lnTo>
                    <a:pt x="178" y="143"/>
                  </a:lnTo>
                  <a:lnTo>
                    <a:pt x="185" y="128"/>
                  </a:lnTo>
                  <a:lnTo>
                    <a:pt x="189" y="112"/>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79" name="Line 75"/>
            <p:cNvSpPr>
              <a:spLocks noChangeShapeType="1"/>
            </p:cNvSpPr>
            <p:nvPr/>
          </p:nvSpPr>
          <p:spPr bwMode="auto">
            <a:xfrm>
              <a:off x="5781675" y="45402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 name="Freeform 76"/>
            <p:cNvSpPr>
              <a:spLocks/>
            </p:cNvSpPr>
            <p:nvPr/>
          </p:nvSpPr>
          <p:spPr bwMode="auto">
            <a:xfrm>
              <a:off x="5707063" y="4502150"/>
              <a:ext cx="74612" cy="76200"/>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90" y="78"/>
                  </a:lnTo>
                  <a:lnTo>
                    <a:pt x="185" y="62"/>
                  </a:lnTo>
                  <a:lnTo>
                    <a:pt x="178" y="47"/>
                  </a:lnTo>
                  <a:lnTo>
                    <a:pt x="169" y="33"/>
                  </a:lnTo>
                  <a:lnTo>
                    <a:pt x="157" y="22"/>
                  </a:lnTo>
                  <a:lnTo>
                    <a:pt x="143" y="12"/>
                  </a:lnTo>
                  <a:lnTo>
                    <a:pt x="128" y="5"/>
                  </a:lnTo>
                  <a:lnTo>
                    <a:pt x="111" y="1"/>
                  </a:lnTo>
                  <a:lnTo>
                    <a:pt x="95" y="0"/>
                  </a:lnTo>
                  <a:lnTo>
                    <a:pt x="78" y="1"/>
                  </a:lnTo>
                  <a:lnTo>
                    <a:pt x="62" y="5"/>
                  </a:lnTo>
                  <a:lnTo>
                    <a:pt x="47" y="12"/>
                  </a:lnTo>
                  <a:lnTo>
                    <a:pt x="34" y="22"/>
                  </a:lnTo>
                  <a:lnTo>
                    <a:pt x="22" y="33"/>
                  </a:lnTo>
                  <a:lnTo>
                    <a:pt x="13" y="47"/>
                  </a:lnTo>
                  <a:lnTo>
                    <a:pt x="6" y="62"/>
                  </a:lnTo>
                  <a:lnTo>
                    <a:pt x="1" y="78"/>
                  </a:lnTo>
                  <a:lnTo>
                    <a:pt x="0" y="96"/>
                  </a:lnTo>
                  <a:lnTo>
                    <a:pt x="1" y="112"/>
                  </a:lnTo>
                  <a:lnTo>
                    <a:pt x="6" y="128"/>
                  </a:lnTo>
                  <a:lnTo>
                    <a:pt x="13" y="143"/>
                  </a:lnTo>
                  <a:lnTo>
                    <a:pt x="22" y="157"/>
                  </a:lnTo>
                  <a:lnTo>
                    <a:pt x="34" y="168"/>
                  </a:lnTo>
                  <a:lnTo>
                    <a:pt x="47" y="178"/>
                  </a:lnTo>
                  <a:lnTo>
                    <a:pt x="62" y="185"/>
                  </a:lnTo>
                  <a:lnTo>
                    <a:pt x="78" y="189"/>
                  </a:lnTo>
                  <a:lnTo>
                    <a:pt x="95" y="191"/>
                  </a:lnTo>
                  <a:lnTo>
                    <a:pt x="111" y="189"/>
                  </a:lnTo>
                  <a:lnTo>
                    <a:pt x="128" y="185"/>
                  </a:lnTo>
                  <a:lnTo>
                    <a:pt x="143" y="178"/>
                  </a:lnTo>
                  <a:lnTo>
                    <a:pt x="157" y="168"/>
                  </a:lnTo>
                  <a:lnTo>
                    <a:pt x="169" y="157"/>
                  </a:lnTo>
                  <a:lnTo>
                    <a:pt x="178" y="143"/>
                  </a:lnTo>
                  <a:lnTo>
                    <a:pt x="185" y="128"/>
                  </a:lnTo>
                  <a:lnTo>
                    <a:pt x="190" y="112"/>
                  </a:lnTo>
                  <a:lnTo>
                    <a:pt x="191" y="96"/>
                  </a:lnTo>
                  <a:close/>
                </a:path>
              </a:pathLst>
            </a:custGeom>
            <a:solidFill>
              <a:srgbClr val="000000"/>
            </a:solidFill>
            <a:ln w="6350">
              <a:solidFill>
                <a:srgbClr val="000000"/>
              </a:solidFill>
              <a:prstDash val="solid"/>
              <a:round/>
              <a:headEnd/>
              <a:tailEnd/>
            </a:ln>
          </p:spPr>
          <p:txBody>
            <a:bodyPr/>
            <a:lstStyle/>
            <a:p>
              <a:endParaRPr lang="en-US"/>
            </a:p>
          </p:txBody>
        </p:sp>
        <p:sp>
          <p:nvSpPr>
            <p:cNvPr id="81" name="Line 77"/>
            <p:cNvSpPr>
              <a:spLocks noChangeShapeType="1"/>
            </p:cNvSpPr>
            <p:nvPr/>
          </p:nvSpPr>
          <p:spPr bwMode="auto">
            <a:xfrm>
              <a:off x="5905500" y="46291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 name="Freeform 78"/>
            <p:cNvSpPr>
              <a:spLocks/>
            </p:cNvSpPr>
            <p:nvPr/>
          </p:nvSpPr>
          <p:spPr bwMode="auto">
            <a:xfrm>
              <a:off x="5830888" y="4591050"/>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3" name="Line 79"/>
            <p:cNvSpPr>
              <a:spLocks noChangeShapeType="1"/>
            </p:cNvSpPr>
            <p:nvPr/>
          </p:nvSpPr>
          <p:spPr bwMode="auto">
            <a:xfrm>
              <a:off x="6030913" y="525303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 name="Freeform 80"/>
            <p:cNvSpPr>
              <a:spLocks/>
            </p:cNvSpPr>
            <p:nvPr/>
          </p:nvSpPr>
          <p:spPr bwMode="auto">
            <a:xfrm>
              <a:off x="5954713" y="5214938"/>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5" name="Line 81"/>
            <p:cNvSpPr>
              <a:spLocks noChangeShapeType="1"/>
            </p:cNvSpPr>
            <p:nvPr/>
          </p:nvSpPr>
          <p:spPr bwMode="auto">
            <a:xfrm>
              <a:off x="6154738" y="51911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Freeform 82"/>
            <p:cNvSpPr>
              <a:spLocks/>
            </p:cNvSpPr>
            <p:nvPr/>
          </p:nvSpPr>
          <p:spPr bwMode="auto">
            <a:xfrm>
              <a:off x="6078538" y="5153025"/>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3" y="12"/>
                  </a:lnTo>
                  <a:lnTo>
                    <a:pt x="128" y="5"/>
                  </a:lnTo>
                  <a:lnTo>
                    <a:pt x="112" y="1"/>
                  </a:lnTo>
                  <a:lnTo>
                    <a:pt x="96" y="0"/>
                  </a:lnTo>
                  <a:lnTo>
                    <a:pt x="79" y="1"/>
                  </a:lnTo>
                  <a:lnTo>
                    <a:pt x="63" y="5"/>
                  </a:lnTo>
                  <a:lnTo>
                    <a:pt x="48" y="12"/>
                  </a:lnTo>
                  <a:lnTo>
                    <a:pt x="34" y="22"/>
                  </a:lnTo>
                  <a:lnTo>
                    <a:pt x="23" y="34"/>
                  </a:lnTo>
                  <a:lnTo>
                    <a:pt x="13" y="47"/>
                  </a:lnTo>
                  <a:lnTo>
                    <a:pt x="6" y="62"/>
                  </a:lnTo>
                  <a:lnTo>
                    <a:pt x="2" y="78"/>
                  </a:lnTo>
                  <a:lnTo>
                    <a:pt x="0" y="95"/>
                  </a:lnTo>
                  <a:lnTo>
                    <a:pt x="2" y="111"/>
                  </a:lnTo>
                  <a:lnTo>
                    <a:pt x="6" y="127"/>
                  </a:lnTo>
                  <a:lnTo>
                    <a:pt x="13" y="142"/>
                  </a:lnTo>
                  <a:lnTo>
                    <a:pt x="23" y="156"/>
                  </a:lnTo>
                  <a:lnTo>
                    <a:pt x="34" y="168"/>
                  </a:lnTo>
                  <a:lnTo>
                    <a:pt x="48" y="177"/>
                  </a:lnTo>
                  <a:lnTo>
                    <a:pt x="63" y="184"/>
                  </a:lnTo>
                  <a:lnTo>
                    <a:pt x="79" y="188"/>
                  </a:lnTo>
                  <a:lnTo>
                    <a:pt x="96" y="190"/>
                  </a:lnTo>
                  <a:lnTo>
                    <a:pt x="112" y="188"/>
                  </a:lnTo>
                  <a:lnTo>
                    <a:pt x="128" y="184"/>
                  </a:lnTo>
                  <a:lnTo>
                    <a:pt x="143" y="177"/>
                  </a:lnTo>
                  <a:lnTo>
                    <a:pt x="158" y="168"/>
                  </a:lnTo>
                  <a:lnTo>
                    <a:pt x="169" y="156"/>
                  </a:lnTo>
                  <a:lnTo>
                    <a:pt x="179" y="142"/>
                  </a:lnTo>
                  <a:lnTo>
                    <a:pt x="186" y="127"/>
                  </a:lnTo>
                  <a:lnTo>
                    <a:pt x="190" y="111"/>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87" name="Line 83"/>
            <p:cNvSpPr>
              <a:spLocks noChangeShapeType="1"/>
            </p:cNvSpPr>
            <p:nvPr/>
          </p:nvSpPr>
          <p:spPr bwMode="auto">
            <a:xfrm>
              <a:off x="6278563" y="51831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 name="Freeform 84"/>
            <p:cNvSpPr>
              <a:spLocks/>
            </p:cNvSpPr>
            <p:nvPr/>
          </p:nvSpPr>
          <p:spPr bwMode="auto">
            <a:xfrm>
              <a:off x="6203950" y="5145088"/>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2" y="13"/>
                  </a:lnTo>
                  <a:lnTo>
                    <a:pt x="127"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7"/>
                  </a:lnTo>
                  <a:lnTo>
                    <a:pt x="62" y="184"/>
                  </a:lnTo>
                  <a:lnTo>
                    <a:pt x="78" y="189"/>
                  </a:lnTo>
                  <a:lnTo>
                    <a:pt x="95" y="190"/>
                  </a:lnTo>
                  <a:lnTo>
                    <a:pt x="112"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89" name="Line 85"/>
            <p:cNvSpPr>
              <a:spLocks noChangeShapeType="1"/>
            </p:cNvSpPr>
            <p:nvPr/>
          </p:nvSpPr>
          <p:spPr bwMode="auto">
            <a:xfrm>
              <a:off x="6402388" y="55483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0" name="Freeform 86"/>
            <p:cNvSpPr>
              <a:spLocks/>
            </p:cNvSpPr>
            <p:nvPr/>
          </p:nvSpPr>
          <p:spPr bwMode="auto">
            <a:xfrm>
              <a:off x="6327775" y="5510213"/>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3"/>
                  </a:lnTo>
                  <a:lnTo>
                    <a:pt x="143" y="13"/>
                  </a:lnTo>
                  <a:lnTo>
                    <a:pt x="128" y="6"/>
                  </a:lnTo>
                  <a:lnTo>
                    <a:pt x="112" y="2"/>
                  </a:lnTo>
                  <a:lnTo>
                    <a:pt x="96" y="0"/>
                  </a:lnTo>
                  <a:lnTo>
                    <a:pt x="79" y="2"/>
                  </a:lnTo>
                  <a:lnTo>
                    <a:pt x="63" y="6"/>
                  </a:lnTo>
                  <a:lnTo>
                    <a:pt x="48" y="13"/>
                  </a:lnTo>
                  <a:lnTo>
                    <a:pt x="34" y="23"/>
                  </a:lnTo>
                  <a:lnTo>
                    <a:pt x="23" y="34"/>
                  </a:lnTo>
                  <a:lnTo>
                    <a:pt x="13" y="48"/>
                  </a:lnTo>
                  <a:lnTo>
                    <a:pt x="6" y="63"/>
                  </a:lnTo>
                  <a:lnTo>
                    <a:pt x="2" y="79"/>
                  </a:lnTo>
                  <a:lnTo>
                    <a:pt x="0" y="95"/>
                  </a:lnTo>
                  <a:lnTo>
                    <a:pt x="2" y="112"/>
                  </a:lnTo>
                  <a:lnTo>
                    <a:pt x="6" y="128"/>
                  </a:lnTo>
                  <a:lnTo>
                    <a:pt x="13" y="143"/>
                  </a:lnTo>
                  <a:lnTo>
                    <a:pt x="23" y="157"/>
                  </a:lnTo>
                  <a:lnTo>
                    <a:pt x="34" y="168"/>
                  </a:lnTo>
                  <a:lnTo>
                    <a:pt x="48" y="178"/>
                  </a:lnTo>
                  <a:lnTo>
                    <a:pt x="63" y="185"/>
                  </a:lnTo>
                  <a:lnTo>
                    <a:pt x="79" y="189"/>
                  </a:lnTo>
                  <a:lnTo>
                    <a:pt x="96" y="190"/>
                  </a:lnTo>
                  <a:lnTo>
                    <a:pt x="112" y="189"/>
                  </a:lnTo>
                  <a:lnTo>
                    <a:pt x="128" y="185"/>
                  </a:lnTo>
                  <a:lnTo>
                    <a:pt x="143" y="178"/>
                  </a:lnTo>
                  <a:lnTo>
                    <a:pt x="157" y="168"/>
                  </a:lnTo>
                  <a:lnTo>
                    <a:pt x="168" y="157"/>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1" name="Line 87"/>
            <p:cNvSpPr>
              <a:spLocks noChangeShapeType="1"/>
            </p:cNvSpPr>
            <p:nvPr/>
          </p:nvSpPr>
          <p:spPr bwMode="auto">
            <a:xfrm>
              <a:off x="6527800" y="595153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Freeform 88"/>
            <p:cNvSpPr>
              <a:spLocks/>
            </p:cNvSpPr>
            <p:nvPr/>
          </p:nvSpPr>
          <p:spPr bwMode="auto">
            <a:xfrm>
              <a:off x="6451600" y="5915025"/>
              <a:ext cx="76200" cy="74613"/>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90" y="79"/>
                  </a:lnTo>
                  <a:lnTo>
                    <a:pt x="185" y="63"/>
                  </a:lnTo>
                  <a:lnTo>
                    <a:pt x="178"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8" y="143"/>
                  </a:lnTo>
                  <a:lnTo>
                    <a:pt x="185" y="128"/>
                  </a:lnTo>
                  <a:lnTo>
                    <a:pt x="190"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93" name="Line 89"/>
            <p:cNvSpPr>
              <a:spLocks noChangeShapeType="1"/>
            </p:cNvSpPr>
            <p:nvPr/>
          </p:nvSpPr>
          <p:spPr bwMode="auto">
            <a:xfrm>
              <a:off x="6651625" y="54038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 name="Freeform 90"/>
            <p:cNvSpPr>
              <a:spLocks/>
            </p:cNvSpPr>
            <p:nvPr/>
          </p:nvSpPr>
          <p:spPr bwMode="auto">
            <a:xfrm>
              <a:off x="6575425" y="5365750"/>
              <a:ext cx="76200" cy="76200"/>
            </a:xfrm>
            <a:custGeom>
              <a:avLst/>
              <a:gdLst>
                <a:gd name="T0" fmla="*/ 2147483647 w 190"/>
                <a:gd name="T1" fmla="*/ 2147483647 h 192"/>
                <a:gd name="T2" fmla="*/ 2147483647 w 190"/>
                <a:gd name="T3" fmla="*/ 2147483647 h 192"/>
                <a:gd name="T4" fmla="*/ 2147483647 w 190"/>
                <a:gd name="T5" fmla="*/ 2147483647 h 192"/>
                <a:gd name="T6" fmla="*/ 2147483647 w 190"/>
                <a:gd name="T7" fmla="*/ 2147483647 h 192"/>
                <a:gd name="T8" fmla="*/ 2147483647 w 190"/>
                <a:gd name="T9" fmla="*/ 2147483647 h 192"/>
                <a:gd name="T10" fmla="*/ 2147483647 w 190"/>
                <a:gd name="T11" fmla="*/ 2147483647 h 192"/>
                <a:gd name="T12" fmla="*/ 2147483647 w 190"/>
                <a:gd name="T13" fmla="*/ 2147483647 h 192"/>
                <a:gd name="T14" fmla="*/ 2147483647 w 190"/>
                <a:gd name="T15" fmla="*/ 2147483647 h 192"/>
                <a:gd name="T16" fmla="*/ 2147483647 w 190"/>
                <a:gd name="T17" fmla="*/ 2147483647 h 192"/>
                <a:gd name="T18" fmla="*/ 2147483647 w 190"/>
                <a:gd name="T19" fmla="*/ 0 h 192"/>
                <a:gd name="T20" fmla="*/ 2147483647 w 190"/>
                <a:gd name="T21" fmla="*/ 2147483647 h 192"/>
                <a:gd name="T22" fmla="*/ 2147483647 w 190"/>
                <a:gd name="T23" fmla="*/ 2147483647 h 192"/>
                <a:gd name="T24" fmla="*/ 2147483647 w 190"/>
                <a:gd name="T25" fmla="*/ 2147483647 h 192"/>
                <a:gd name="T26" fmla="*/ 2147483647 w 190"/>
                <a:gd name="T27" fmla="*/ 2147483647 h 192"/>
                <a:gd name="T28" fmla="*/ 2147483647 w 190"/>
                <a:gd name="T29" fmla="*/ 2147483647 h 192"/>
                <a:gd name="T30" fmla="*/ 2147483647 w 190"/>
                <a:gd name="T31" fmla="*/ 2147483647 h 192"/>
                <a:gd name="T32" fmla="*/ 2147483647 w 190"/>
                <a:gd name="T33" fmla="*/ 2147483647 h 192"/>
                <a:gd name="T34" fmla="*/ 2147483647 w 190"/>
                <a:gd name="T35" fmla="*/ 2147483647 h 192"/>
                <a:gd name="T36" fmla="*/ 0 w 190"/>
                <a:gd name="T37" fmla="*/ 2147483647 h 192"/>
                <a:gd name="T38" fmla="*/ 2147483647 w 190"/>
                <a:gd name="T39" fmla="*/ 2147483647 h 192"/>
                <a:gd name="T40" fmla="*/ 2147483647 w 190"/>
                <a:gd name="T41" fmla="*/ 2147483647 h 192"/>
                <a:gd name="T42" fmla="*/ 2147483647 w 190"/>
                <a:gd name="T43" fmla="*/ 2147483647 h 192"/>
                <a:gd name="T44" fmla="*/ 2147483647 w 190"/>
                <a:gd name="T45" fmla="*/ 2147483647 h 192"/>
                <a:gd name="T46" fmla="*/ 2147483647 w 190"/>
                <a:gd name="T47" fmla="*/ 2147483647 h 192"/>
                <a:gd name="T48" fmla="*/ 2147483647 w 190"/>
                <a:gd name="T49" fmla="*/ 2147483647 h 192"/>
                <a:gd name="T50" fmla="*/ 2147483647 w 190"/>
                <a:gd name="T51" fmla="*/ 2147483647 h 192"/>
                <a:gd name="T52" fmla="*/ 2147483647 w 190"/>
                <a:gd name="T53" fmla="*/ 2147483647 h 192"/>
                <a:gd name="T54" fmla="*/ 2147483647 w 190"/>
                <a:gd name="T55" fmla="*/ 2147483647 h 192"/>
                <a:gd name="T56" fmla="*/ 2147483647 w 190"/>
                <a:gd name="T57" fmla="*/ 2147483647 h 192"/>
                <a:gd name="T58" fmla="*/ 2147483647 w 190"/>
                <a:gd name="T59" fmla="*/ 2147483647 h 192"/>
                <a:gd name="T60" fmla="*/ 2147483647 w 190"/>
                <a:gd name="T61" fmla="*/ 2147483647 h 192"/>
                <a:gd name="T62" fmla="*/ 2147483647 w 190"/>
                <a:gd name="T63" fmla="*/ 2147483647 h 192"/>
                <a:gd name="T64" fmla="*/ 2147483647 w 190"/>
                <a:gd name="T65" fmla="*/ 2147483647 h 192"/>
                <a:gd name="T66" fmla="*/ 2147483647 w 190"/>
                <a:gd name="T67" fmla="*/ 2147483647 h 192"/>
                <a:gd name="T68" fmla="*/ 2147483647 w 190"/>
                <a:gd name="T69" fmla="*/ 2147483647 h 192"/>
                <a:gd name="T70" fmla="*/ 2147483647 w 190"/>
                <a:gd name="T71" fmla="*/ 2147483647 h 192"/>
                <a:gd name="T72" fmla="*/ 2147483647 w 190"/>
                <a:gd name="T73" fmla="*/ 2147483647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2"/>
                <a:gd name="T113" fmla="*/ 190 w 190"/>
                <a:gd name="T114" fmla="*/ 192 h 1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2">
                  <a:moveTo>
                    <a:pt x="190" y="96"/>
                  </a:moveTo>
                  <a:lnTo>
                    <a:pt x="189" y="80"/>
                  </a:lnTo>
                  <a:lnTo>
                    <a:pt x="185" y="64"/>
                  </a:lnTo>
                  <a:lnTo>
                    <a:pt x="178" y="49"/>
                  </a:lnTo>
                  <a:lnTo>
                    <a:pt x="168" y="35"/>
                  </a:lnTo>
                  <a:lnTo>
                    <a:pt x="157" y="23"/>
                  </a:lnTo>
                  <a:lnTo>
                    <a:pt x="143" y="13"/>
                  </a:lnTo>
                  <a:lnTo>
                    <a:pt x="128" y="6"/>
                  </a:lnTo>
                  <a:lnTo>
                    <a:pt x="112" y="2"/>
                  </a:lnTo>
                  <a:lnTo>
                    <a:pt x="96" y="0"/>
                  </a:lnTo>
                  <a:lnTo>
                    <a:pt x="79" y="2"/>
                  </a:lnTo>
                  <a:lnTo>
                    <a:pt x="63" y="6"/>
                  </a:lnTo>
                  <a:lnTo>
                    <a:pt x="48" y="13"/>
                  </a:lnTo>
                  <a:lnTo>
                    <a:pt x="34" y="23"/>
                  </a:lnTo>
                  <a:lnTo>
                    <a:pt x="23" y="35"/>
                  </a:lnTo>
                  <a:lnTo>
                    <a:pt x="13" y="49"/>
                  </a:lnTo>
                  <a:lnTo>
                    <a:pt x="6" y="64"/>
                  </a:lnTo>
                  <a:lnTo>
                    <a:pt x="2" y="80"/>
                  </a:lnTo>
                  <a:lnTo>
                    <a:pt x="0" y="96"/>
                  </a:lnTo>
                  <a:lnTo>
                    <a:pt x="2" y="113"/>
                  </a:lnTo>
                  <a:lnTo>
                    <a:pt x="6" y="129"/>
                  </a:lnTo>
                  <a:lnTo>
                    <a:pt x="13" y="144"/>
                  </a:lnTo>
                  <a:lnTo>
                    <a:pt x="23" y="158"/>
                  </a:lnTo>
                  <a:lnTo>
                    <a:pt x="34" y="169"/>
                  </a:lnTo>
                  <a:lnTo>
                    <a:pt x="48" y="179"/>
                  </a:lnTo>
                  <a:lnTo>
                    <a:pt x="63" y="186"/>
                  </a:lnTo>
                  <a:lnTo>
                    <a:pt x="79" y="190"/>
                  </a:lnTo>
                  <a:lnTo>
                    <a:pt x="96" y="192"/>
                  </a:lnTo>
                  <a:lnTo>
                    <a:pt x="112" y="190"/>
                  </a:lnTo>
                  <a:lnTo>
                    <a:pt x="128" y="186"/>
                  </a:lnTo>
                  <a:lnTo>
                    <a:pt x="143" y="179"/>
                  </a:lnTo>
                  <a:lnTo>
                    <a:pt x="157" y="169"/>
                  </a:lnTo>
                  <a:lnTo>
                    <a:pt x="168" y="158"/>
                  </a:lnTo>
                  <a:lnTo>
                    <a:pt x="178" y="144"/>
                  </a:lnTo>
                  <a:lnTo>
                    <a:pt x="185" y="129"/>
                  </a:lnTo>
                  <a:lnTo>
                    <a:pt x="189" y="113"/>
                  </a:lnTo>
                  <a:lnTo>
                    <a:pt x="190" y="96"/>
                  </a:lnTo>
                  <a:close/>
                </a:path>
              </a:pathLst>
            </a:custGeom>
            <a:solidFill>
              <a:srgbClr val="000000"/>
            </a:solidFill>
            <a:ln w="6350">
              <a:solidFill>
                <a:srgbClr val="000000"/>
              </a:solidFill>
              <a:prstDash val="solid"/>
              <a:round/>
              <a:headEnd/>
              <a:tailEnd/>
            </a:ln>
          </p:spPr>
          <p:txBody>
            <a:bodyPr/>
            <a:lstStyle/>
            <a:p>
              <a:endParaRPr lang="en-US"/>
            </a:p>
          </p:txBody>
        </p:sp>
        <p:sp>
          <p:nvSpPr>
            <p:cNvPr id="95" name="Line 91"/>
            <p:cNvSpPr>
              <a:spLocks noChangeShapeType="1"/>
            </p:cNvSpPr>
            <p:nvPr/>
          </p:nvSpPr>
          <p:spPr bwMode="auto">
            <a:xfrm>
              <a:off x="6775450" y="51879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Freeform 92"/>
            <p:cNvSpPr>
              <a:spLocks/>
            </p:cNvSpPr>
            <p:nvPr/>
          </p:nvSpPr>
          <p:spPr bwMode="auto">
            <a:xfrm>
              <a:off x="6699250" y="514985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7" name="Line 93"/>
            <p:cNvSpPr>
              <a:spLocks noChangeShapeType="1"/>
            </p:cNvSpPr>
            <p:nvPr/>
          </p:nvSpPr>
          <p:spPr bwMode="auto">
            <a:xfrm>
              <a:off x="6899275" y="6081713"/>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Freeform 94"/>
            <p:cNvSpPr>
              <a:spLocks/>
            </p:cNvSpPr>
            <p:nvPr/>
          </p:nvSpPr>
          <p:spPr bwMode="auto">
            <a:xfrm>
              <a:off x="6824663" y="6045200"/>
              <a:ext cx="74612" cy="74613"/>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99" name="Line 95"/>
            <p:cNvSpPr>
              <a:spLocks noChangeShapeType="1"/>
            </p:cNvSpPr>
            <p:nvPr/>
          </p:nvSpPr>
          <p:spPr bwMode="auto">
            <a:xfrm>
              <a:off x="7023100" y="51577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 name="Freeform 96"/>
            <p:cNvSpPr>
              <a:spLocks/>
            </p:cNvSpPr>
            <p:nvPr/>
          </p:nvSpPr>
          <p:spPr bwMode="auto">
            <a:xfrm>
              <a:off x="6948488" y="5119688"/>
              <a:ext cx="74612"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3" y="13"/>
                  </a:lnTo>
                  <a:lnTo>
                    <a:pt x="128"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8"/>
                  </a:lnTo>
                  <a:lnTo>
                    <a:pt x="62" y="185"/>
                  </a:lnTo>
                  <a:lnTo>
                    <a:pt x="78" y="189"/>
                  </a:lnTo>
                  <a:lnTo>
                    <a:pt x="95" y="190"/>
                  </a:lnTo>
                  <a:lnTo>
                    <a:pt x="112" y="189"/>
                  </a:lnTo>
                  <a:lnTo>
                    <a:pt x="128" y="185"/>
                  </a:lnTo>
                  <a:lnTo>
                    <a:pt x="143" y="178"/>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01" name="Line 97"/>
            <p:cNvSpPr>
              <a:spLocks noChangeShapeType="1"/>
            </p:cNvSpPr>
            <p:nvPr/>
          </p:nvSpPr>
          <p:spPr bwMode="auto">
            <a:xfrm>
              <a:off x="7148513" y="5322888"/>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 name="Freeform 98"/>
            <p:cNvSpPr>
              <a:spLocks/>
            </p:cNvSpPr>
            <p:nvPr/>
          </p:nvSpPr>
          <p:spPr bwMode="auto">
            <a:xfrm>
              <a:off x="7072313" y="5284788"/>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1" y="95"/>
                  </a:lnTo>
                  <a:close/>
                </a:path>
              </a:pathLst>
            </a:custGeom>
            <a:solidFill>
              <a:srgbClr val="000000"/>
            </a:solidFill>
            <a:ln w="6350">
              <a:solidFill>
                <a:srgbClr val="000000"/>
              </a:solidFill>
              <a:prstDash val="solid"/>
              <a:round/>
              <a:headEnd/>
              <a:tailEnd/>
            </a:ln>
          </p:spPr>
          <p:txBody>
            <a:bodyPr/>
            <a:lstStyle/>
            <a:p>
              <a:endParaRPr lang="en-US"/>
            </a:p>
          </p:txBody>
        </p:sp>
        <p:sp>
          <p:nvSpPr>
            <p:cNvPr id="103" name="Line 99"/>
            <p:cNvSpPr>
              <a:spLocks noChangeShapeType="1"/>
            </p:cNvSpPr>
            <p:nvPr/>
          </p:nvSpPr>
          <p:spPr bwMode="auto">
            <a:xfrm>
              <a:off x="7272338" y="4733925"/>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 name="Freeform 100"/>
            <p:cNvSpPr>
              <a:spLocks/>
            </p:cNvSpPr>
            <p:nvPr/>
          </p:nvSpPr>
          <p:spPr bwMode="auto">
            <a:xfrm>
              <a:off x="7196138" y="4697413"/>
              <a:ext cx="76200" cy="74612"/>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9" y="78"/>
                  </a:lnTo>
                  <a:lnTo>
                    <a:pt x="184" y="62"/>
                  </a:lnTo>
                  <a:lnTo>
                    <a:pt x="177" y="47"/>
                  </a:lnTo>
                  <a:lnTo>
                    <a:pt x="168" y="33"/>
                  </a:lnTo>
                  <a:lnTo>
                    <a:pt x="156" y="22"/>
                  </a:lnTo>
                  <a:lnTo>
                    <a:pt x="143" y="12"/>
                  </a:lnTo>
                  <a:lnTo>
                    <a:pt x="128" y="5"/>
                  </a:lnTo>
                  <a:lnTo>
                    <a:pt x="112" y="1"/>
                  </a:lnTo>
                  <a:lnTo>
                    <a:pt x="95" y="0"/>
                  </a:lnTo>
                  <a:lnTo>
                    <a:pt x="78" y="1"/>
                  </a:lnTo>
                  <a:lnTo>
                    <a:pt x="62" y="5"/>
                  </a:lnTo>
                  <a:lnTo>
                    <a:pt x="47" y="12"/>
                  </a:lnTo>
                  <a:lnTo>
                    <a:pt x="34" y="22"/>
                  </a:lnTo>
                  <a:lnTo>
                    <a:pt x="22" y="33"/>
                  </a:lnTo>
                  <a:lnTo>
                    <a:pt x="13" y="47"/>
                  </a:lnTo>
                  <a:lnTo>
                    <a:pt x="6" y="62"/>
                  </a:lnTo>
                  <a:lnTo>
                    <a:pt x="1" y="78"/>
                  </a:lnTo>
                  <a:lnTo>
                    <a:pt x="0" y="94"/>
                  </a:lnTo>
                  <a:lnTo>
                    <a:pt x="1" y="111"/>
                  </a:lnTo>
                  <a:lnTo>
                    <a:pt x="6" y="127"/>
                  </a:lnTo>
                  <a:lnTo>
                    <a:pt x="13" y="142"/>
                  </a:lnTo>
                  <a:lnTo>
                    <a:pt x="22" y="156"/>
                  </a:lnTo>
                  <a:lnTo>
                    <a:pt x="34" y="167"/>
                  </a:lnTo>
                  <a:lnTo>
                    <a:pt x="47" y="177"/>
                  </a:lnTo>
                  <a:lnTo>
                    <a:pt x="62" y="184"/>
                  </a:lnTo>
                  <a:lnTo>
                    <a:pt x="78" y="188"/>
                  </a:lnTo>
                  <a:lnTo>
                    <a:pt x="95" y="190"/>
                  </a:lnTo>
                  <a:lnTo>
                    <a:pt x="112" y="188"/>
                  </a:lnTo>
                  <a:lnTo>
                    <a:pt x="128" y="184"/>
                  </a:lnTo>
                  <a:lnTo>
                    <a:pt x="143" y="177"/>
                  </a:lnTo>
                  <a:lnTo>
                    <a:pt x="156" y="167"/>
                  </a:lnTo>
                  <a:lnTo>
                    <a:pt x="168" y="156"/>
                  </a:lnTo>
                  <a:lnTo>
                    <a:pt x="177" y="142"/>
                  </a:lnTo>
                  <a:lnTo>
                    <a:pt x="184" y="127"/>
                  </a:lnTo>
                  <a:lnTo>
                    <a:pt x="189" y="111"/>
                  </a:lnTo>
                  <a:lnTo>
                    <a:pt x="190" y="94"/>
                  </a:lnTo>
                  <a:close/>
                </a:path>
              </a:pathLst>
            </a:custGeom>
            <a:solidFill>
              <a:srgbClr val="000000"/>
            </a:solidFill>
            <a:ln w="6350">
              <a:solidFill>
                <a:srgbClr val="000000"/>
              </a:solidFill>
              <a:prstDash val="solid"/>
              <a:round/>
              <a:headEnd/>
              <a:tailEnd/>
            </a:ln>
          </p:spPr>
          <p:txBody>
            <a:bodyPr/>
            <a:lstStyle/>
            <a:p>
              <a:endParaRPr lang="en-US"/>
            </a:p>
          </p:txBody>
        </p:sp>
        <p:sp>
          <p:nvSpPr>
            <p:cNvPr id="105" name="Line 101"/>
            <p:cNvSpPr>
              <a:spLocks noChangeShapeType="1"/>
            </p:cNvSpPr>
            <p:nvPr/>
          </p:nvSpPr>
          <p:spPr bwMode="auto">
            <a:xfrm>
              <a:off x="7396163" y="5383213"/>
              <a:ext cx="158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6" name="Freeform 102"/>
            <p:cNvSpPr>
              <a:spLocks/>
            </p:cNvSpPr>
            <p:nvPr/>
          </p:nvSpPr>
          <p:spPr bwMode="auto">
            <a:xfrm>
              <a:off x="7319963" y="5346700"/>
              <a:ext cx="76200" cy="74613"/>
            </a:xfrm>
            <a:custGeom>
              <a:avLst/>
              <a:gdLst>
                <a:gd name="T0" fmla="*/ 2147483647 w 191"/>
                <a:gd name="T1" fmla="*/ 2147483647 h 191"/>
                <a:gd name="T2" fmla="*/ 2147483647 w 191"/>
                <a:gd name="T3" fmla="*/ 2147483647 h 191"/>
                <a:gd name="T4" fmla="*/ 2147483647 w 191"/>
                <a:gd name="T5" fmla="*/ 2147483647 h 191"/>
                <a:gd name="T6" fmla="*/ 2147483647 w 191"/>
                <a:gd name="T7" fmla="*/ 2147483647 h 191"/>
                <a:gd name="T8" fmla="*/ 2147483647 w 191"/>
                <a:gd name="T9" fmla="*/ 2147483647 h 191"/>
                <a:gd name="T10" fmla="*/ 2147483647 w 191"/>
                <a:gd name="T11" fmla="*/ 2147483647 h 191"/>
                <a:gd name="T12" fmla="*/ 2147483647 w 191"/>
                <a:gd name="T13" fmla="*/ 2147483647 h 191"/>
                <a:gd name="T14" fmla="*/ 2147483647 w 191"/>
                <a:gd name="T15" fmla="*/ 2147483647 h 191"/>
                <a:gd name="T16" fmla="*/ 2147483647 w 191"/>
                <a:gd name="T17" fmla="*/ 2147483647 h 191"/>
                <a:gd name="T18" fmla="*/ 2147483647 w 191"/>
                <a:gd name="T19" fmla="*/ 0 h 191"/>
                <a:gd name="T20" fmla="*/ 2147483647 w 191"/>
                <a:gd name="T21" fmla="*/ 2147483647 h 191"/>
                <a:gd name="T22" fmla="*/ 2147483647 w 191"/>
                <a:gd name="T23" fmla="*/ 2147483647 h 191"/>
                <a:gd name="T24" fmla="*/ 2147483647 w 191"/>
                <a:gd name="T25" fmla="*/ 2147483647 h 191"/>
                <a:gd name="T26" fmla="*/ 2147483647 w 191"/>
                <a:gd name="T27" fmla="*/ 2147483647 h 191"/>
                <a:gd name="T28" fmla="*/ 2147483647 w 191"/>
                <a:gd name="T29" fmla="*/ 2147483647 h 191"/>
                <a:gd name="T30" fmla="*/ 2147483647 w 191"/>
                <a:gd name="T31" fmla="*/ 2147483647 h 191"/>
                <a:gd name="T32" fmla="*/ 2147483647 w 191"/>
                <a:gd name="T33" fmla="*/ 2147483647 h 191"/>
                <a:gd name="T34" fmla="*/ 2147483647 w 191"/>
                <a:gd name="T35" fmla="*/ 2147483647 h 191"/>
                <a:gd name="T36" fmla="*/ 0 w 191"/>
                <a:gd name="T37" fmla="*/ 2147483647 h 191"/>
                <a:gd name="T38" fmla="*/ 2147483647 w 191"/>
                <a:gd name="T39" fmla="*/ 2147483647 h 191"/>
                <a:gd name="T40" fmla="*/ 2147483647 w 191"/>
                <a:gd name="T41" fmla="*/ 2147483647 h 191"/>
                <a:gd name="T42" fmla="*/ 2147483647 w 191"/>
                <a:gd name="T43" fmla="*/ 2147483647 h 191"/>
                <a:gd name="T44" fmla="*/ 2147483647 w 191"/>
                <a:gd name="T45" fmla="*/ 2147483647 h 191"/>
                <a:gd name="T46" fmla="*/ 2147483647 w 191"/>
                <a:gd name="T47" fmla="*/ 2147483647 h 191"/>
                <a:gd name="T48" fmla="*/ 2147483647 w 191"/>
                <a:gd name="T49" fmla="*/ 2147483647 h 191"/>
                <a:gd name="T50" fmla="*/ 2147483647 w 191"/>
                <a:gd name="T51" fmla="*/ 2147483647 h 191"/>
                <a:gd name="T52" fmla="*/ 2147483647 w 191"/>
                <a:gd name="T53" fmla="*/ 2147483647 h 191"/>
                <a:gd name="T54" fmla="*/ 2147483647 w 191"/>
                <a:gd name="T55" fmla="*/ 2147483647 h 191"/>
                <a:gd name="T56" fmla="*/ 2147483647 w 191"/>
                <a:gd name="T57" fmla="*/ 2147483647 h 191"/>
                <a:gd name="T58" fmla="*/ 2147483647 w 191"/>
                <a:gd name="T59" fmla="*/ 2147483647 h 191"/>
                <a:gd name="T60" fmla="*/ 2147483647 w 191"/>
                <a:gd name="T61" fmla="*/ 2147483647 h 191"/>
                <a:gd name="T62" fmla="*/ 2147483647 w 191"/>
                <a:gd name="T63" fmla="*/ 2147483647 h 191"/>
                <a:gd name="T64" fmla="*/ 2147483647 w 191"/>
                <a:gd name="T65" fmla="*/ 2147483647 h 191"/>
                <a:gd name="T66" fmla="*/ 2147483647 w 191"/>
                <a:gd name="T67" fmla="*/ 2147483647 h 191"/>
                <a:gd name="T68" fmla="*/ 2147483647 w 191"/>
                <a:gd name="T69" fmla="*/ 2147483647 h 191"/>
                <a:gd name="T70" fmla="*/ 2147483647 w 191"/>
                <a:gd name="T71" fmla="*/ 2147483647 h 191"/>
                <a:gd name="T72" fmla="*/ 2147483647 w 191"/>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89" y="78"/>
                  </a:lnTo>
                  <a:lnTo>
                    <a:pt x="185" y="62"/>
                  </a:lnTo>
                  <a:lnTo>
                    <a:pt x="178" y="47"/>
                  </a:lnTo>
                  <a:lnTo>
                    <a:pt x="168" y="34"/>
                  </a:lnTo>
                  <a:lnTo>
                    <a:pt x="157" y="22"/>
                  </a:lnTo>
                  <a:lnTo>
                    <a:pt x="143" y="13"/>
                  </a:lnTo>
                  <a:lnTo>
                    <a:pt x="128" y="6"/>
                  </a:lnTo>
                  <a:lnTo>
                    <a:pt x="112" y="1"/>
                  </a:lnTo>
                  <a:lnTo>
                    <a:pt x="96" y="0"/>
                  </a:lnTo>
                  <a:lnTo>
                    <a:pt x="79" y="1"/>
                  </a:lnTo>
                  <a:lnTo>
                    <a:pt x="63" y="6"/>
                  </a:lnTo>
                  <a:lnTo>
                    <a:pt x="48" y="13"/>
                  </a:lnTo>
                  <a:lnTo>
                    <a:pt x="34" y="22"/>
                  </a:lnTo>
                  <a:lnTo>
                    <a:pt x="23" y="34"/>
                  </a:lnTo>
                  <a:lnTo>
                    <a:pt x="13" y="47"/>
                  </a:lnTo>
                  <a:lnTo>
                    <a:pt x="6" y="62"/>
                  </a:lnTo>
                  <a:lnTo>
                    <a:pt x="2" y="78"/>
                  </a:lnTo>
                  <a:lnTo>
                    <a:pt x="0" y="96"/>
                  </a:lnTo>
                  <a:lnTo>
                    <a:pt x="2" y="113"/>
                  </a:lnTo>
                  <a:lnTo>
                    <a:pt x="6" y="129"/>
                  </a:lnTo>
                  <a:lnTo>
                    <a:pt x="13" y="144"/>
                  </a:lnTo>
                  <a:lnTo>
                    <a:pt x="23" y="157"/>
                  </a:lnTo>
                  <a:lnTo>
                    <a:pt x="34" y="169"/>
                  </a:lnTo>
                  <a:lnTo>
                    <a:pt x="48" y="178"/>
                  </a:lnTo>
                  <a:lnTo>
                    <a:pt x="63" y="185"/>
                  </a:lnTo>
                  <a:lnTo>
                    <a:pt x="79" y="190"/>
                  </a:lnTo>
                  <a:lnTo>
                    <a:pt x="96" y="191"/>
                  </a:lnTo>
                  <a:lnTo>
                    <a:pt x="112" y="190"/>
                  </a:lnTo>
                  <a:lnTo>
                    <a:pt x="128" y="185"/>
                  </a:lnTo>
                  <a:lnTo>
                    <a:pt x="143" y="178"/>
                  </a:lnTo>
                  <a:lnTo>
                    <a:pt x="157" y="169"/>
                  </a:lnTo>
                  <a:lnTo>
                    <a:pt x="168" y="157"/>
                  </a:lnTo>
                  <a:lnTo>
                    <a:pt x="178" y="144"/>
                  </a:lnTo>
                  <a:lnTo>
                    <a:pt x="185" y="129"/>
                  </a:lnTo>
                  <a:lnTo>
                    <a:pt x="189" y="113"/>
                  </a:lnTo>
                  <a:lnTo>
                    <a:pt x="191" y="96"/>
                  </a:lnTo>
                  <a:close/>
                </a:path>
              </a:pathLst>
            </a:custGeom>
            <a:solidFill>
              <a:srgbClr val="000000"/>
            </a:solidFill>
            <a:ln w="6350">
              <a:solidFill>
                <a:srgbClr val="000000"/>
              </a:solidFill>
              <a:prstDash val="solid"/>
              <a:round/>
              <a:headEnd/>
              <a:tailEnd/>
            </a:ln>
          </p:spPr>
          <p:txBody>
            <a:bodyPr/>
            <a:lstStyle/>
            <a:p>
              <a:endParaRPr lang="en-US"/>
            </a:p>
          </p:txBody>
        </p:sp>
        <p:sp>
          <p:nvSpPr>
            <p:cNvPr id="107" name="Line 103"/>
            <p:cNvSpPr>
              <a:spLocks noChangeShapeType="1"/>
            </p:cNvSpPr>
            <p:nvPr/>
          </p:nvSpPr>
          <p:spPr bwMode="auto">
            <a:xfrm>
              <a:off x="7519988" y="4756150"/>
              <a:ext cx="158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Freeform 104"/>
            <p:cNvSpPr>
              <a:spLocks/>
            </p:cNvSpPr>
            <p:nvPr/>
          </p:nvSpPr>
          <p:spPr bwMode="auto">
            <a:xfrm>
              <a:off x="7445375" y="4718050"/>
              <a:ext cx="74613" cy="76200"/>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0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2147483647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2147483647 h 190"/>
                <a:gd name="T56" fmla="*/ 2147483647 w 190"/>
                <a:gd name="T57" fmla="*/ 2147483647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3" y="12"/>
                  </a:lnTo>
                  <a:lnTo>
                    <a:pt x="128" y="5"/>
                  </a:lnTo>
                  <a:lnTo>
                    <a:pt x="112" y="1"/>
                  </a:lnTo>
                  <a:lnTo>
                    <a:pt x="95" y="0"/>
                  </a:lnTo>
                  <a:lnTo>
                    <a:pt x="78" y="1"/>
                  </a:lnTo>
                  <a:lnTo>
                    <a:pt x="62" y="5"/>
                  </a:lnTo>
                  <a:lnTo>
                    <a:pt x="47" y="12"/>
                  </a:lnTo>
                  <a:lnTo>
                    <a:pt x="34" y="22"/>
                  </a:lnTo>
                  <a:lnTo>
                    <a:pt x="22" y="34"/>
                  </a:lnTo>
                  <a:lnTo>
                    <a:pt x="13" y="47"/>
                  </a:lnTo>
                  <a:lnTo>
                    <a:pt x="6" y="62"/>
                  </a:lnTo>
                  <a:lnTo>
                    <a:pt x="1" y="78"/>
                  </a:lnTo>
                  <a:lnTo>
                    <a:pt x="0" y="95"/>
                  </a:lnTo>
                  <a:lnTo>
                    <a:pt x="1" y="111"/>
                  </a:lnTo>
                  <a:lnTo>
                    <a:pt x="6" y="127"/>
                  </a:lnTo>
                  <a:lnTo>
                    <a:pt x="13" y="142"/>
                  </a:lnTo>
                  <a:lnTo>
                    <a:pt x="22" y="156"/>
                  </a:lnTo>
                  <a:lnTo>
                    <a:pt x="34" y="168"/>
                  </a:lnTo>
                  <a:lnTo>
                    <a:pt x="47" y="177"/>
                  </a:lnTo>
                  <a:lnTo>
                    <a:pt x="62" y="184"/>
                  </a:lnTo>
                  <a:lnTo>
                    <a:pt x="78" y="188"/>
                  </a:lnTo>
                  <a:lnTo>
                    <a:pt x="95" y="190"/>
                  </a:lnTo>
                  <a:lnTo>
                    <a:pt x="112" y="188"/>
                  </a:lnTo>
                  <a:lnTo>
                    <a:pt x="128" y="184"/>
                  </a:lnTo>
                  <a:lnTo>
                    <a:pt x="143" y="177"/>
                  </a:lnTo>
                  <a:lnTo>
                    <a:pt x="156" y="168"/>
                  </a:lnTo>
                  <a:lnTo>
                    <a:pt x="168" y="156"/>
                  </a:lnTo>
                  <a:lnTo>
                    <a:pt x="177" y="142"/>
                  </a:lnTo>
                  <a:lnTo>
                    <a:pt x="184" y="127"/>
                  </a:lnTo>
                  <a:lnTo>
                    <a:pt x="189" y="111"/>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09" name="Line 105"/>
            <p:cNvSpPr>
              <a:spLocks noChangeShapeType="1"/>
            </p:cNvSpPr>
            <p:nvPr/>
          </p:nvSpPr>
          <p:spPr bwMode="auto">
            <a:xfrm>
              <a:off x="7645400" y="4332288"/>
              <a:ext cx="1588"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Freeform 106"/>
            <p:cNvSpPr>
              <a:spLocks/>
            </p:cNvSpPr>
            <p:nvPr/>
          </p:nvSpPr>
          <p:spPr bwMode="auto">
            <a:xfrm>
              <a:off x="7569200" y="4294188"/>
              <a:ext cx="76200" cy="76200"/>
            </a:xfrm>
            <a:custGeom>
              <a:avLst/>
              <a:gdLst>
                <a:gd name="T0" fmla="*/ 2147483647 w 191"/>
                <a:gd name="T1" fmla="*/ 2147483647 h 190"/>
                <a:gd name="T2" fmla="*/ 2147483647 w 191"/>
                <a:gd name="T3" fmla="*/ 2147483647 h 190"/>
                <a:gd name="T4" fmla="*/ 2147483647 w 191"/>
                <a:gd name="T5" fmla="*/ 2147483647 h 190"/>
                <a:gd name="T6" fmla="*/ 2147483647 w 191"/>
                <a:gd name="T7" fmla="*/ 2147483647 h 190"/>
                <a:gd name="T8" fmla="*/ 2147483647 w 191"/>
                <a:gd name="T9" fmla="*/ 2147483647 h 190"/>
                <a:gd name="T10" fmla="*/ 2147483647 w 191"/>
                <a:gd name="T11" fmla="*/ 2147483647 h 190"/>
                <a:gd name="T12" fmla="*/ 2147483647 w 191"/>
                <a:gd name="T13" fmla="*/ 2147483647 h 190"/>
                <a:gd name="T14" fmla="*/ 2147483647 w 191"/>
                <a:gd name="T15" fmla="*/ 2147483647 h 190"/>
                <a:gd name="T16" fmla="*/ 2147483647 w 191"/>
                <a:gd name="T17" fmla="*/ 2147483647 h 190"/>
                <a:gd name="T18" fmla="*/ 2147483647 w 191"/>
                <a:gd name="T19" fmla="*/ 0 h 190"/>
                <a:gd name="T20" fmla="*/ 2147483647 w 191"/>
                <a:gd name="T21" fmla="*/ 2147483647 h 190"/>
                <a:gd name="T22" fmla="*/ 2147483647 w 191"/>
                <a:gd name="T23" fmla="*/ 2147483647 h 190"/>
                <a:gd name="T24" fmla="*/ 2147483647 w 191"/>
                <a:gd name="T25" fmla="*/ 2147483647 h 190"/>
                <a:gd name="T26" fmla="*/ 2147483647 w 191"/>
                <a:gd name="T27" fmla="*/ 2147483647 h 190"/>
                <a:gd name="T28" fmla="*/ 2147483647 w 191"/>
                <a:gd name="T29" fmla="*/ 2147483647 h 190"/>
                <a:gd name="T30" fmla="*/ 2147483647 w 191"/>
                <a:gd name="T31" fmla="*/ 2147483647 h 190"/>
                <a:gd name="T32" fmla="*/ 2147483647 w 191"/>
                <a:gd name="T33" fmla="*/ 2147483647 h 190"/>
                <a:gd name="T34" fmla="*/ 2147483647 w 191"/>
                <a:gd name="T35" fmla="*/ 2147483647 h 190"/>
                <a:gd name="T36" fmla="*/ 0 w 191"/>
                <a:gd name="T37" fmla="*/ 2147483647 h 190"/>
                <a:gd name="T38" fmla="*/ 2147483647 w 191"/>
                <a:gd name="T39" fmla="*/ 2147483647 h 190"/>
                <a:gd name="T40" fmla="*/ 2147483647 w 191"/>
                <a:gd name="T41" fmla="*/ 2147483647 h 190"/>
                <a:gd name="T42" fmla="*/ 2147483647 w 191"/>
                <a:gd name="T43" fmla="*/ 2147483647 h 190"/>
                <a:gd name="T44" fmla="*/ 2147483647 w 191"/>
                <a:gd name="T45" fmla="*/ 2147483647 h 190"/>
                <a:gd name="T46" fmla="*/ 2147483647 w 191"/>
                <a:gd name="T47" fmla="*/ 2147483647 h 190"/>
                <a:gd name="T48" fmla="*/ 2147483647 w 191"/>
                <a:gd name="T49" fmla="*/ 2147483647 h 190"/>
                <a:gd name="T50" fmla="*/ 2147483647 w 191"/>
                <a:gd name="T51" fmla="*/ 2147483647 h 190"/>
                <a:gd name="T52" fmla="*/ 2147483647 w 191"/>
                <a:gd name="T53" fmla="*/ 2147483647 h 190"/>
                <a:gd name="T54" fmla="*/ 2147483647 w 191"/>
                <a:gd name="T55" fmla="*/ 2147483647 h 190"/>
                <a:gd name="T56" fmla="*/ 2147483647 w 191"/>
                <a:gd name="T57" fmla="*/ 2147483647 h 190"/>
                <a:gd name="T58" fmla="*/ 2147483647 w 191"/>
                <a:gd name="T59" fmla="*/ 2147483647 h 190"/>
                <a:gd name="T60" fmla="*/ 2147483647 w 191"/>
                <a:gd name="T61" fmla="*/ 2147483647 h 190"/>
                <a:gd name="T62" fmla="*/ 2147483647 w 191"/>
                <a:gd name="T63" fmla="*/ 2147483647 h 190"/>
                <a:gd name="T64" fmla="*/ 2147483647 w 191"/>
                <a:gd name="T65" fmla="*/ 2147483647 h 190"/>
                <a:gd name="T66" fmla="*/ 2147483647 w 191"/>
                <a:gd name="T67" fmla="*/ 2147483647 h 190"/>
                <a:gd name="T68" fmla="*/ 2147483647 w 191"/>
                <a:gd name="T69" fmla="*/ 2147483647 h 190"/>
                <a:gd name="T70" fmla="*/ 2147483647 w 191"/>
                <a:gd name="T71" fmla="*/ 2147483647 h 190"/>
                <a:gd name="T72" fmla="*/ 2147483647 w 191"/>
                <a:gd name="T73" fmla="*/ 2147483647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4"/>
                  </a:moveTo>
                  <a:lnTo>
                    <a:pt x="189" y="78"/>
                  </a:lnTo>
                  <a:lnTo>
                    <a:pt x="185" y="62"/>
                  </a:lnTo>
                  <a:lnTo>
                    <a:pt x="178" y="47"/>
                  </a:lnTo>
                  <a:lnTo>
                    <a:pt x="168" y="33"/>
                  </a:lnTo>
                  <a:lnTo>
                    <a:pt x="157" y="22"/>
                  </a:lnTo>
                  <a:lnTo>
                    <a:pt x="143" y="12"/>
                  </a:lnTo>
                  <a:lnTo>
                    <a:pt x="128" y="5"/>
                  </a:lnTo>
                  <a:lnTo>
                    <a:pt x="112" y="1"/>
                  </a:lnTo>
                  <a:lnTo>
                    <a:pt x="96" y="0"/>
                  </a:lnTo>
                  <a:lnTo>
                    <a:pt x="79" y="1"/>
                  </a:lnTo>
                  <a:lnTo>
                    <a:pt x="63" y="5"/>
                  </a:lnTo>
                  <a:lnTo>
                    <a:pt x="48" y="12"/>
                  </a:lnTo>
                  <a:lnTo>
                    <a:pt x="34" y="22"/>
                  </a:lnTo>
                  <a:lnTo>
                    <a:pt x="23" y="33"/>
                  </a:lnTo>
                  <a:lnTo>
                    <a:pt x="13" y="47"/>
                  </a:lnTo>
                  <a:lnTo>
                    <a:pt x="6" y="62"/>
                  </a:lnTo>
                  <a:lnTo>
                    <a:pt x="2" y="78"/>
                  </a:lnTo>
                  <a:lnTo>
                    <a:pt x="0" y="94"/>
                  </a:lnTo>
                  <a:lnTo>
                    <a:pt x="2" y="111"/>
                  </a:lnTo>
                  <a:lnTo>
                    <a:pt x="6" y="127"/>
                  </a:lnTo>
                  <a:lnTo>
                    <a:pt x="13" y="142"/>
                  </a:lnTo>
                  <a:lnTo>
                    <a:pt x="23" y="156"/>
                  </a:lnTo>
                  <a:lnTo>
                    <a:pt x="34" y="167"/>
                  </a:lnTo>
                  <a:lnTo>
                    <a:pt x="48" y="177"/>
                  </a:lnTo>
                  <a:lnTo>
                    <a:pt x="63" y="184"/>
                  </a:lnTo>
                  <a:lnTo>
                    <a:pt x="79" y="188"/>
                  </a:lnTo>
                  <a:lnTo>
                    <a:pt x="96" y="190"/>
                  </a:lnTo>
                  <a:lnTo>
                    <a:pt x="112" y="188"/>
                  </a:lnTo>
                  <a:lnTo>
                    <a:pt x="128" y="184"/>
                  </a:lnTo>
                  <a:lnTo>
                    <a:pt x="143" y="177"/>
                  </a:lnTo>
                  <a:lnTo>
                    <a:pt x="157" y="167"/>
                  </a:lnTo>
                  <a:lnTo>
                    <a:pt x="168" y="156"/>
                  </a:lnTo>
                  <a:lnTo>
                    <a:pt x="178" y="142"/>
                  </a:lnTo>
                  <a:lnTo>
                    <a:pt x="185" y="127"/>
                  </a:lnTo>
                  <a:lnTo>
                    <a:pt x="189" y="111"/>
                  </a:lnTo>
                  <a:lnTo>
                    <a:pt x="191" y="94"/>
                  </a:lnTo>
                  <a:close/>
                </a:path>
              </a:pathLst>
            </a:custGeom>
            <a:solidFill>
              <a:srgbClr val="000000"/>
            </a:solidFill>
            <a:ln w="6350">
              <a:solidFill>
                <a:srgbClr val="000000"/>
              </a:solidFill>
              <a:prstDash val="solid"/>
              <a:round/>
              <a:headEnd/>
              <a:tailEnd/>
            </a:ln>
          </p:spPr>
          <p:txBody>
            <a:bodyPr/>
            <a:lstStyle/>
            <a:p>
              <a:endParaRPr lang="en-US"/>
            </a:p>
          </p:txBody>
        </p:sp>
        <p:sp>
          <p:nvSpPr>
            <p:cNvPr id="111" name="Line 107"/>
            <p:cNvSpPr>
              <a:spLocks noChangeShapeType="1"/>
            </p:cNvSpPr>
            <p:nvPr/>
          </p:nvSpPr>
          <p:spPr bwMode="auto">
            <a:xfrm>
              <a:off x="7769225" y="3575050"/>
              <a:ext cx="1588"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2" name="Freeform 108"/>
            <p:cNvSpPr>
              <a:spLocks/>
            </p:cNvSpPr>
            <p:nvPr/>
          </p:nvSpPr>
          <p:spPr bwMode="auto">
            <a:xfrm>
              <a:off x="7693025" y="3536950"/>
              <a:ext cx="76200" cy="76200"/>
            </a:xfrm>
            <a:custGeom>
              <a:avLst/>
              <a:gdLst>
                <a:gd name="T0" fmla="*/ 2147483647 w 190"/>
                <a:gd name="T1" fmla="*/ 2147483647 h 191"/>
                <a:gd name="T2" fmla="*/ 2147483647 w 190"/>
                <a:gd name="T3" fmla="*/ 2147483647 h 191"/>
                <a:gd name="T4" fmla="*/ 2147483647 w 190"/>
                <a:gd name="T5" fmla="*/ 2147483647 h 191"/>
                <a:gd name="T6" fmla="*/ 2147483647 w 190"/>
                <a:gd name="T7" fmla="*/ 2147483647 h 191"/>
                <a:gd name="T8" fmla="*/ 2147483647 w 190"/>
                <a:gd name="T9" fmla="*/ 2147483647 h 191"/>
                <a:gd name="T10" fmla="*/ 2147483647 w 190"/>
                <a:gd name="T11" fmla="*/ 2147483647 h 191"/>
                <a:gd name="T12" fmla="*/ 2147483647 w 190"/>
                <a:gd name="T13" fmla="*/ 2147483647 h 191"/>
                <a:gd name="T14" fmla="*/ 2147483647 w 190"/>
                <a:gd name="T15" fmla="*/ 2147483647 h 191"/>
                <a:gd name="T16" fmla="*/ 2147483647 w 190"/>
                <a:gd name="T17" fmla="*/ 2147483647 h 191"/>
                <a:gd name="T18" fmla="*/ 2147483647 w 190"/>
                <a:gd name="T19" fmla="*/ 0 h 191"/>
                <a:gd name="T20" fmla="*/ 2147483647 w 190"/>
                <a:gd name="T21" fmla="*/ 2147483647 h 191"/>
                <a:gd name="T22" fmla="*/ 2147483647 w 190"/>
                <a:gd name="T23" fmla="*/ 2147483647 h 191"/>
                <a:gd name="T24" fmla="*/ 2147483647 w 190"/>
                <a:gd name="T25" fmla="*/ 2147483647 h 191"/>
                <a:gd name="T26" fmla="*/ 2147483647 w 190"/>
                <a:gd name="T27" fmla="*/ 2147483647 h 191"/>
                <a:gd name="T28" fmla="*/ 2147483647 w 190"/>
                <a:gd name="T29" fmla="*/ 2147483647 h 191"/>
                <a:gd name="T30" fmla="*/ 2147483647 w 190"/>
                <a:gd name="T31" fmla="*/ 2147483647 h 191"/>
                <a:gd name="T32" fmla="*/ 2147483647 w 190"/>
                <a:gd name="T33" fmla="*/ 2147483647 h 191"/>
                <a:gd name="T34" fmla="*/ 2147483647 w 190"/>
                <a:gd name="T35" fmla="*/ 2147483647 h 191"/>
                <a:gd name="T36" fmla="*/ 0 w 190"/>
                <a:gd name="T37" fmla="*/ 2147483647 h 191"/>
                <a:gd name="T38" fmla="*/ 2147483647 w 190"/>
                <a:gd name="T39" fmla="*/ 2147483647 h 191"/>
                <a:gd name="T40" fmla="*/ 2147483647 w 190"/>
                <a:gd name="T41" fmla="*/ 2147483647 h 191"/>
                <a:gd name="T42" fmla="*/ 2147483647 w 190"/>
                <a:gd name="T43" fmla="*/ 2147483647 h 191"/>
                <a:gd name="T44" fmla="*/ 2147483647 w 190"/>
                <a:gd name="T45" fmla="*/ 2147483647 h 191"/>
                <a:gd name="T46" fmla="*/ 2147483647 w 190"/>
                <a:gd name="T47" fmla="*/ 2147483647 h 191"/>
                <a:gd name="T48" fmla="*/ 2147483647 w 190"/>
                <a:gd name="T49" fmla="*/ 2147483647 h 191"/>
                <a:gd name="T50" fmla="*/ 2147483647 w 190"/>
                <a:gd name="T51" fmla="*/ 2147483647 h 191"/>
                <a:gd name="T52" fmla="*/ 2147483647 w 190"/>
                <a:gd name="T53" fmla="*/ 2147483647 h 191"/>
                <a:gd name="T54" fmla="*/ 2147483647 w 190"/>
                <a:gd name="T55" fmla="*/ 2147483647 h 191"/>
                <a:gd name="T56" fmla="*/ 2147483647 w 190"/>
                <a:gd name="T57" fmla="*/ 2147483647 h 191"/>
                <a:gd name="T58" fmla="*/ 2147483647 w 190"/>
                <a:gd name="T59" fmla="*/ 2147483647 h 191"/>
                <a:gd name="T60" fmla="*/ 2147483647 w 190"/>
                <a:gd name="T61" fmla="*/ 2147483647 h 191"/>
                <a:gd name="T62" fmla="*/ 2147483647 w 190"/>
                <a:gd name="T63" fmla="*/ 2147483647 h 191"/>
                <a:gd name="T64" fmla="*/ 2147483647 w 190"/>
                <a:gd name="T65" fmla="*/ 2147483647 h 191"/>
                <a:gd name="T66" fmla="*/ 2147483647 w 190"/>
                <a:gd name="T67" fmla="*/ 2147483647 h 191"/>
                <a:gd name="T68" fmla="*/ 2147483647 w 190"/>
                <a:gd name="T69" fmla="*/ 2147483647 h 191"/>
                <a:gd name="T70" fmla="*/ 2147483647 w 190"/>
                <a:gd name="T71" fmla="*/ 2147483647 h 191"/>
                <a:gd name="T72" fmla="*/ 2147483647 w 190"/>
                <a:gd name="T73" fmla="*/ 2147483647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prstDash val="solid"/>
              <a:round/>
              <a:headEnd/>
              <a:tailEnd/>
            </a:ln>
          </p:spPr>
          <p:txBody>
            <a:bodyPr/>
            <a:lstStyle/>
            <a:p>
              <a:endParaRPr lang="en-US"/>
            </a:p>
          </p:txBody>
        </p:sp>
        <p:sp>
          <p:nvSpPr>
            <p:cNvPr id="113" name="Text Box 109"/>
            <p:cNvSpPr txBox="1">
              <a:spLocks noChangeArrowheads="1"/>
            </p:cNvSpPr>
            <p:nvPr/>
          </p:nvSpPr>
          <p:spPr bwMode="auto">
            <a:xfrm>
              <a:off x="4648200" y="1905000"/>
              <a:ext cx="2547938" cy="500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en-US" altLang="en-US">
                  <a:solidFill>
                    <a:srgbClr val="CC0000"/>
                  </a:solidFill>
                </a:rPr>
                <a:t>Too flexible</a:t>
              </a:r>
              <a:endParaRPr lang="en-US" altLang="en-US"/>
            </a:p>
          </p:txBody>
        </p:sp>
        <p:sp>
          <p:nvSpPr>
            <p:cNvPr id="114" name="Text Box 110"/>
            <p:cNvSpPr txBox="1">
              <a:spLocks noChangeArrowheads="1"/>
            </p:cNvSpPr>
            <p:nvPr/>
          </p:nvSpPr>
          <p:spPr bwMode="auto">
            <a:xfrm>
              <a:off x="2438400" y="3048000"/>
              <a:ext cx="2286000" cy="400215"/>
            </a:xfrm>
            <a:prstGeom prst="rect">
              <a:avLst/>
            </a:prstGeom>
            <a:noFill/>
            <a:ln w="19050">
              <a:noFill/>
              <a:miter lim="800000"/>
              <a:headEnd/>
              <a:tailEnd/>
            </a:ln>
          </p:spPr>
          <p:txBody>
            <a:bodyPr>
              <a:spAutoFit/>
            </a:bodyPr>
            <a:lstStyle/>
            <a:p>
              <a:pPr>
                <a:spcBef>
                  <a:spcPct val="50000"/>
                </a:spcBef>
                <a:defRPr/>
              </a:pPr>
              <a:r>
                <a:rPr lang="en-US" dirty="0">
                  <a:ln>
                    <a:solidFill>
                      <a:schemeClr val="tx1"/>
                    </a:solidFill>
                    <a:prstDash val="sysDash"/>
                  </a:ln>
                  <a:solidFill>
                    <a:schemeClr val="tx2">
                      <a:lumMod val="40000"/>
                      <a:lumOff val="60000"/>
                    </a:schemeClr>
                  </a:solidFill>
                  <a:latin typeface="Arial"/>
                  <a:cs typeface="Arial" charset="0"/>
                </a:rPr>
                <a:t>Not flexible enough</a:t>
              </a:r>
            </a:p>
          </p:txBody>
        </p:sp>
      </p:grpSp>
    </p:spTree>
    <p:extLst>
      <p:ext uri="{BB962C8B-B14F-4D97-AF65-F5344CB8AC3E}">
        <p14:creationId xmlns:p14="http://schemas.microsoft.com/office/powerpoint/2010/main" val="3558521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grpSp>
        <p:nvGrpSpPr>
          <p:cNvPr id="11" name="Group 10"/>
          <p:cNvGrpSpPr/>
          <p:nvPr/>
        </p:nvGrpSpPr>
        <p:grpSpPr>
          <a:xfrm>
            <a:off x="3505200" y="1823347"/>
            <a:ext cx="5486400" cy="3967853"/>
            <a:chOff x="1500188" y="1365250"/>
            <a:chExt cx="6327775" cy="4767263"/>
          </a:xfrm>
        </p:grpSpPr>
        <p:sp>
          <p:nvSpPr>
            <p:cNvPr id="7" name="Text Box 109"/>
            <p:cNvSpPr txBox="1">
              <a:spLocks noChangeArrowheads="1"/>
            </p:cNvSpPr>
            <p:nvPr/>
          </p:nvSpPr>
          <p:spPr bwMode="auto">
            <a:xfrm>
              <a:off x="4648200" y="1905000"/>
              <a:ext cx="2547937" cy="5546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en-US" altLang="en-US">
                  <a:solidFill>
                    <a:srgbClr val="CC0000"/>
                  </a:solidFill>
                </a:rPr>
                <a:t>Too flexible</a:t>
              </a:r>
              <a:endParaRPr lang="en-US" altLang="en-US"/>
            </a:p>
          </p:txBody>
        </p:sp>
        <p:sp>
          <p:nvSpPr>
            <p:cNvPr id="8" name="Text Box 110"/>
            <p:cNvSpPr txBox="1">
              <a:spLocks noChangeArrowheads="1"/>
            </p:cNvSpPr>
            <p:nvPr/>
          </p:nvSpPr>
          <p:spPr bwMode="auto">
            <a:xfrm>
              <a:off x="2438400" y="3048000"/>
              <a:ext cx="2286000" cy="776548"/>
            </a:xfrm>
            <a:prstGeom prst="rect">
              <a:avLst/>
            </a:prstGeom>
            <a:noFill/>
            <a:ln w="19050">
              <a:noFill/>
              <a:miter lim="800000"/>
              <a:headEnd/>
              <a:tailEnd/>
            </a:ln>
          </p:spPr>
          <p:txBody>
            <a:bodyPr>
              <a:spAutoFit/>
            </a:bodyPr>
            <a:lstStyle/>
            <a:p>
              <a:pPr>
                <a:spcBef>
                  <a:spcPct val="50000"/>
                </a:spcBef>
                <a:defRPr/>
              </a:pPr>
              <a:r>
                <a:rPr lang="en-US" dirty="0">
                  <a:ln>
                    <a:solidFill>
                      <a:schemeClr val="tx1"/>
                    </a:solidFill>
                    <a:prstDash val="sysDash"/>
                  </a:ln>
                  <a:solidFill>
                    <a:schemeClr val="tx2">
                      <a:lumMod val="40000"/>
                      <a:lumOff val="60000"/>
                    </a:schemeClr>
                  </a:solidFill>
                  <a:latin typeface="Arial"/>
                  <a:cs typeface="Arial" charset="0"/>
                </a:rPr>
                <a:t>Not flexible enough</a:t>
              </a:r>
            </a:p>
          </p:txBody>
        </p:sp>
        <p:sp>
          <p:nvSpPr>
            <p:cNvPr id="9" name="TextBox 113"/>
            <p:cNvSpPr txBox="1">
              <a:spLocks noChangeArrowheads="1"/>
            </p:cNvSpPr>
            <p:nvPr/>
          </p:nvSpPr>
          <p:spPr bwMode="auto">
            <a:xfrm>
              <a:off x="1954213" y="1365250"/>
              <a:ext cx="1528762" cy="99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en-US">
                  <a:solidFill>
                    <a:srgbClr val="00B050"/>
                  </a:solidFill>
                </a:rPr>
                <a:t>Just right</a:t>
              </a:r>
            </a:p>
          </p:txBody>
        </p:sp>
        <p:pic>
          <p:nvPicPr>
            <p:cNvPr id="10" name="Picture 113" descr="C:\Documents and Settings\kaperk\Desktop\slide2_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597025"/>
              <a:ext cx="6327775" cy="453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324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dirty="0"/>
              <a:t>Origins of Data Mining </a:t>
            </a:r>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937625" y="1690688"/>
            <a:ext cx="9834759" cy="4536766"/>
          </a:xfrm>
        </p:spPr>
        <p:txBody>
          <a:bodyPr>
            <a:normAutofit/>
          </a:bodyPr>
          <a:lstStyle/>
          <a:p>
            <a:pPr>
              <a:lnSpc>
                <a:spcPct val="100000"/>
              </a:lnSpc>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Data mining is a discipline lying at the interface of mathematics/statistics, computer science, and domain expertise</a:t>
            </a:r>
          </a:p>
          <a:p>
            <a:pPr>
              <a:lnSpc>
                <a:spcPct val="100000"/>
              </a:lnSpc>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Challenges</a:t>
            </a:r>
          </a:p>
          <a:p>
            <a:pPr marL="457200">
              <a:lnSpc>
                <a:spcPct val="100000"/>
              </a:lnSpc>
              <a:spcBef>
                <a:spcPts val="400"/>
              </a:spcBef>
            </a:pPr>
            <a:r>
              <a:rPr lang="en-US" altLang="en-US" sz="2400" dirty="0">
                <a:latin typeface="Calibri" panose="020F0502020204030204" pitchFamily="34" charset="0"/>
                <a:cs typeface="Calibri" panose="020F0502020204030204" pitchFamily="34" charset="0"/>
              </a:rPr>
              <a:t>Scalability </a:t>
            </a:r>
          </a:p>
          <a:p>
            <a:pPr marL="457200">
              <a:lnSpc>
                <a:spcPct val="100000"/>
              </a:lnSpc>
              <a:spcBef>
                <a:spcPts val="400"/>
              </a:spcBef>
            </a:pPr>
            <a:r>
              <a:rPr lang="en-US" altLang="en-US" sz="2400" dirty="0">
                <a:latin typeface="Calibri" panose="020F0502020204030204" pitchFamily="34" charset="0"/>
                <a:cs typeface="Calibri" panose="020F0502020204030204" pitchFamily="34" charset="0"/>
              </a:rPr>
              <a:t>Dimensionality </a:t>
            </a:r>
          </a:p>
          <a:p>
            <a:pPr marL="457200">
              <a:lnSpc>
                <a:spcPct val="100000"/>
              </a:lnSpc>
              <a:spcBef>
                <a:spcPts val="400"/>
              </a:spcBef>
            </a:pPr>
            <a:r>
              <a:rPr lang="en-US" altLang="en-US" sz="2400" dirty="0">
                <a:latin typeface="Calibri" panose="020F0502020204030204" pitchFamily="34" charset="0"/>
                <a:cs typeface="Calibri" panose="020F0502020204030204" pitchFamily="34" charset="0"/>
              </a:rPr>
              <a:t>Heterogeneity </a:t>
            </a:r>
          </a:p>
          <a:p>
            <a:pPr marL="457200">
              <a:lnSpc>
                <a:spcPct val="100000"/>
              </a:lnSpc>
              <a:spcBef>
                <a:spcPts val="400"/>
              </a:spcBef>
            </a:pPr>
            <a:r>
              <a:rPr lang="en-US" altLang="en-US" sz="2400" dirty="0">
                <a:latin typeface="Calibri" panose="020F0502020204030204" pitchFamily="34" charset="0"/>
                <a:cs typeface="Calibri" panose="020F0502020204030204" pitchFamily="34" charset="0"/>
              </a:rPr>
              <a:t>Ownership and distribution </a:t>
            </a:r>
          </a:p>
        </p:txBody>
      </p:sp>
      <p:sp>
        <p:nvSpPr>
          <p:cNvPr id="6" name="Rectangle 5">
            <a:extLst>
              <a:ext uri="{FF2B5EF4-FFF2-40B4-BE49-F238E27FC236}">
                <a16:creationId xmlns:a16="http://schemas.microsoft.com/office/drawing/2014/main" id="{6110EB5D-33AF-FE48-BCCA-66D5A3CDBE85}"/>
              </a:ext>
            </a:extLst>
          </p:cNvPr>
          <p:cNvSpPr/>
          <p:nvPr/>
        </p:nvSpPr>
        <p:spPr>
          <a:xfrm>
            <a:off x="2082772" y="6450392"/>
            <a:ext cx="7201010" cy="230832"/>
          </a:xfrm>
          <a:prstGeom prst="rect">
            <a:avLst/>
          </a:prstGeom>
        </p:spPr>
        <p:txBody>
          <a:bodyPr wrap="none">
            <a:spAutoFit/>
          </a:bodyPr>
          <a:lstStyle/>
          <a:p>
            <a:r>
              <a:rPr lang="en-US" sz="900" dirty="0">
                <a:solidFill>
                  <a:srgbClr val="333333"/>
                </a:solidFill>
                <a:latin typeface="Georgia" panose="02040502050405020303" pitchFamily="18" charset="0"/>
              </a:rPr>
              <a:t>Adopt from </a:t>
            </a:r>
            <a:r>
              <a:rPr lang="en-US" sz="900" dirty="0">
                <a:latin typeface="Georgia" panose="02040502050405020303" pitchFamily="18" charset="0"/>
              </a:rPr>
              <a:t>Grossman, R.L., Kamath, C., </a:t>
            </a:r>
            <a:r>
              <a:rPr lang="en-US" sz="900" dirty="0" err="1">
                <a:latin typeface="Georgia" panose="02040502050405020303" pitchFamily="18" charset="0"/>
              </a:rPr>
              <a:t>Kegelmeyer</a:t>
            </a:r>
            <a:r>
              <a:rPr lang="en-US" sz="900" dirty="0">
                <a:latin typeface="Georgia" panose="02040502050405020303" pitchFamily="18" charset="0"/>
              </a:rPr>
              <a:t>, P., Kumar, V., </a:t>
            </a:r>
            <a:r>
              <a:rPr lang="en-US" sz="900" dirty="0" err="1">
                <a:latin typeface="Georgia" panose="02040502050405020303" pitchFamily="18" charset="0"/>
              </a:rPr>
              <a:t>Namburu</a:t>
            </a:r>
            <a:r>
              <a:rPr lang="en-US" sz="900" dirty="0">
                <a:latin typeface="Georgia" panose="02040502050405020303" pitchFamily="18" charset="0"/>
              </a:rPr>
              <a:t>, R. </a:t>
            </a:r>
            <a:r>
              <a:rPr lang="en-US" sz="900" dirty="0">
                <a:solidFill>
                  <a:srgbClr val="333333"/>
                </a:solidFill>
                <a:latin typeface="Georgia" panose="02040502050405020303" pitchFamily="18" charset="0"/>
              </a:rPr>
              <a:t>Data Mining for Scientific and Engineering Applications</a:t>
            </a:r>
          </a:p>
        </p:txBody>
      </p:sp>
      <p:pic>
        <p:nvPicPr>
          <p:cNvPr id="8" name="Picture 2" descr="Image result for A Venn diagram that shows how machine learning and statistics are related">
            <a:extLst>
              <a:ext uri="{FF2B5EF4-FFF2-40B4-BE49-F238E27FC236}">
                <a16:creationId xmlns:a16="http://schemas.microsoft.com/office/drawing/2014/main" id="{1C022A19-C587-775A-8837-EEA9E818AF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3277" y="2679583"/>
            <a:ext cx="4889286" cy="365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7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8. Model</a:t>
            </a:r>
            <a:r>
              <a:rPr lang="zh-CN" altLang="en-US" dirty="0"/>
              <a:t> </a:t>
            </a:r>
            <a:r>
              <a:rPr lang="en-US" altLang="zh-CN" dirty="0"/>
              <a:t>Evaluation</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562578"/>
            <a:ext cx="10515600" cy="4351338"/>
          </a:xfrm>
        </p:spPr>
        <p:txBody>
          <a:bodyPr>
            <a:normAutofit/>
          </a:bodyPr>
          <a:lstStyle/>
          <a:p>
            <a:pPr marL="228600" lvl="1">
              <a:lnSpc>
                <a:spcPct val="100000"/>
              </a:lnSpc>
            </a:pPr>
            <a:r>
              <a:rPr lang="en-US" altLang="zh-CN" sz="3200" dirty="0">
                <a:latin typeface="Calibri" panose="020F0502020204030204" pitchFamily="34" charset="0"/>
                <a:cs typeface="Calibri" panose="020F0502020204030204" pitchFamily="34" charset="0"/>
              </a:rPr>
              <a:t>The goal is to accurately predicting some outcomes </a:t>
            </a:r>
          </a:p>
          <a:p>
            <a:pPr lvl="1">
              <a:lnSpc>
                <a:spcPct val="100000"/>
              </a:lnSpc>
            </a:pPr>
            <a:r>
              <a:rPr lang="en-US" altLang="zh-CN" sz="2800" dirty="0">
                <a:latin typeface="Calibri" panose="020F0502020204030204" pitchFamily="34" charset="0"/>
                <a:cs typeface="Calibri" panose="020F0502020204030204" pitchFamily="34" charset="0"/>
              </a:rPr>
              <a:t>In the context of sales forecasting, where we want to develop a model that best predicts future sales </a:t>
            </a:r>
          </a:p>
          <a:p>
            <a:pPr lvl="1">
              <a:lnSpc>
                <a:spcPct val="100000"/>
              </a:lnSpc>
            </a:pPr>
            <a:r>
              <a:rPr lang="en-US" sz="2800" dirty="0">
                <a:latin typeface="Calibri" panose="020F0502020204030204" pitchFamily="34" charset="0"/>
                <a:cs typeface="Calibri" panose="020F0502020204030204" pitchFamily="34" charset="0"/>
              </a:rPr>
              <a:t>It may be interesting and lead to key insights to think about variables that drive sales, for the purpose of best matching stock with demand we may only want to know future sales with as much accuracy as possible </a:t>
            </a:r>
          </a:p>
          <a:p>
            <a:pPr lvl="1">
              <a:lnSpc>
                <a:spcPct val="100000"/>
              </a:lnSpc>
            </a:pPr>
            <a:r>
              <a:rPr lang="en-US" sz="2800" dirty="0">
                <a:latin typeface="Calibri" panose="020F0502020204030204" pitchFamily="34" charset="0"/>
                <a:cs typeface="Calibri" panose="020F0502020204030204" pitchFamily="34" charset="0"/>
              </a:rPr>
              <a:t>We would like prediction measures that reflect our goal, and give us information about the prediction accuracy </a:t>
            </a:r>
          </a:p>
        </p:txBody>
      </p:sp>
    </p:spTree>
    <p:extLst>
      <p:ext uri="{BB962C8B-B14F-4D97-AF65-F5344CB8AC3E}">
        <p14:creationId xmlns:p14="http://schemas.microsoft.com/office/powerpoint/2010/main" val="198201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normAutofit/>
          </a:bodyPr>
          <a:lstStyle/>
          <a:p>
            <a:r>
              <a:rPr lang="en-US" altLang="zh-CN" dirty="0"/>
              <a:t>Regression Evaluation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987729" y="1513510"/>
                <a:ext cx="9997597" cy="4387889"/>
              </a:xfrm>
            </p:spPr>
            <p:txBody>
              <a:bodyPr>
                <a:normAutofit/>
              </a:bodyPr>
              <a:lstStyle/>
              <a:p>
                <a:pPr marL="342900" lvl="1" indent="-342900">
                  <a:lnSpc>
                    <a:spcPct val="100000"/>
                  </a:lnSpc>
                  <a:spcAft>
                    <a:spcPts val="1200"/>
                  </a:spcAft>
                  <a:buFont typeface="Wingdings" pitchFamily="2" charset="2"/>
                  <a:buChar char="v"/>
                </a:pPr>
                <a:r>
                  <a:rPr lang="en-US" dirty="0">
                    <a:latin typeface="+mn-lt"/>
                  </a:rPr>
                  <a:t>Average Error: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nary>
                    <m:r>
                      <a:rPr lang="en-US" i="1">
                        <a:latin typeface="Cambria Math" panose="02040503050406030204" pitchFamily="18" charset="0"/>
                      </a:rPr>
                      <m:t> </m:t>
                    </m:r>
                  </m:oMath>
                </a14:m>
                <a:endParaRPr lang="en-US" dirty="0">
                  <a:latin typeface="+mn-lt"/>
                </a:endParaRPr>
              </a:p>
              <a:p>
                <a:pPr marL="342900" lvl="1" indent="-342900">
                  <a:lnSpc>
                    <a:spcPct val="100000"/>
                  </a:lnSpc>
                  <a:spcAft>
                    <a:spcPts val="1200"/>
                  </a:spcAft>
                  <a:buFont typeface="Wingdings" pitchFamily="2" charset="2"/>
                  <a:buChar char="v"/>
                </a:pPr>
                <a:r>
                  <a:rPr lang="en-US" dirty="0">
                    <a:latin typeface="+mn-lt"/>
                  </a:rPr>
                  <a:t>MAE (mean absolute error):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nary>
                  </m:oMath>
                </a14:m>
                <a:endParaRPr lang="en-US" dirty="0">
                  <a:latin typeface="+mn-lt"/>
                </a:endParaRPr>
              </a:p>
              <a:p>
                <a:pPr marL="342900" lvl="1" indent="-342900">
                  <a:lnSpc>
                    <a:spcPct val="100000"/>
                  </a:lnSpc>
                  <a:spcAft>
                    <a:spcPts val="1200"/>
                  </a:spcAft>
                  <a:buFont typeface="Wingdings" pitchFamily="2" charset="2"/>
                  <a:buChar char="v"/>
                </a:pPr>
                <a:r>
                  <a:rPr lang="en-US" dirty="0">
                    <a:latin typeface="+mn-lt"/>
                  </a:rPr>
                  <a:t>MAPE (mean absolute percentage error): </a:t>
                </a:r>
                <a:r>
                  <a:rPr lang="en-US" sz="2200" dirty="0"/>
                  <a:t>100%*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𝑛</m:t>
                        </m:r>
                      </m:den>
                    </m:f>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e>
                        </m:d>
                      </m:e>
                    </m:nary>
                  </m:oMath>
                </a14:m>
                <a:endParaRPr lang="en-US" sz="2200" dirty="0"/>
              </a:p>
              <a:p>
                <a:pPr marL="342900" lvl="1" indent="-342900">
                  <a:lnSpc>
                    <a:spcPct val="100000"/>
                  </a:lnSpc>
                  <a:spcAft>
                    <a:spcPts val="1200"/>
                  </a:spcAft>
                  <a:buFont typeface="Wingdings" pitchFamily="2" charset="2"/>
                  <a:buChar char="v"/>
                </a:pPr>
                <a:r>
                  <a:rPr lang="en-US" dirty="0">
                    <a:latin typeface="+mn-lt"/>
                  </a:rPr>
                  <a:t>RMSE (root-mean-squared-error):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nary>
                          </m:e>
                          <m:sup>
                            <m:r>
                              <a:rPr lang="en-US" b="0" i="1" smtClean="0">
                                <a:latin typeface="Cambria Math" panose="02040503050406030204" pitchFamily="18" charset="0"/>
                              </a:rPr>
                              <m:t>2</m:t>
                            </m:r>
                          </m:sup>
                        </m:sSup>
                      </m:e>
                    </m:rad>
                  </m:oMath>
                </a14:m>
                <a:endParaRPr lang="en-US" dirty="0">
                  <a:latin typeface="+mn-lt"/>
                </a:endParaRPr>
              </a:p>
              <a:p>
                <a:pPr marL="342900" lvl="1" indent="-342900">
                  <a:lnSpc>
                    <a:spcPct val="100000"/>
                  </a:lnSpc>
                  <a:spcAft>
                    <a:spcPts val="1200"/>
                  </a:spcAft>
                  <a:buFont typeface="Wingdings" pitchFamily="2" charset="2"/>
                  <a:buChar char="v"/>
                </a:pPr>
                <a:r>
                  <a:rPr lang="en-US" dirty="0">
                    <a:latin typeface="+mn-lt"/>
                  </a:rPr>
                  <a:t>Total SSE (total sum of squared errors):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latin typeface="+mn-lt"/>
                </a:endParaRPr>
              </a:p>
            </p:txBody>
          </p:sp>
        </mc:Choice>
        <mc:Fallback>
          <p:sp>
            <p:nvSpPr>
              <p:cNvPr id="3" name="Content Placeholder 2">
                <a:extLst>
                  <a:ext uri="{FF2B5EF4-FFF2-40B4-BE49-F238E27FC236}">
                    <a16:creationId xmlns:a16="http://schemas.microsoft.com/office/drawing/2014/main" id="{9B293FCA-C6F1-DA40-B9AE-6C9B0E3DE8E6}"/>
                  </a:ext>
                </a:extLst>
              </p:cNvPr>
              <p:cNvSpPr>
                <a:spLocks noGrp="1" noRot="1" noChangeAspect="1" noMove="1" noResize="1" noEditPoints="1" noAdjustHandles="1" noChangeArrowheads="1" noChangeShapeType="1" noTextEdit="1"/>
              </p:cNvSpPr>
              <p:nvPr>
                <p:ph idx="1"/>
              </p:nvPr>
            </p:nvSpPr>
            <p:spPr>
              <a:xfrm>
                <a:off x="987729" y="1513510"/>
                <a:ext cx="9997597" cy="4387889"/>
              </a:xfrm>
              <a:blipFill>
                <a:blip r:embed="rId3"/>
                <a:stretch>
                  <a:fillRect l="-793" b="-2639"/>
                </a:stretch>
              </a:blipFill>
            </p:spPr>
            <p:txBody>
              <a:bodyPr/>
              <a:lstStyle/>
              <a:p>
                <a:r>
                  <a:rPr lang="en-US">
                    <a:noFill/>
                  </a:rPr>
                  <a:t> </a:t>
                </a:r>
              </a:p>
            </p:txBody>
          </p:sp>
        </mc:Fallback>
      </mc:AlternateContent>
    </p:spTree>
    <p:extLst>
      <p:ext uri="{BB962C8B-B14F-4D97-AF65-F5344CB8AC3E}">
        <p14:creationId xmlns:p14="http://schemas.microsoft.com/office/powerpoint/2010/main" val="481071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08590479"/>
              </p:ext>
            </p:extLst>
          </p:nvPr>
        </p:nvGraphicFramePr>
        <p:xfrm>
          <a:off x="2331895" y="1552667"/>
          <a:ext cx="7025047" cy="4849659"/>
        </p:xfrm>
        <a:graphic>
          <a:graphicData uri="http://schemas.openxmlformats.org/drawingml/2006/table">
            <a:tbl>
              <a:tblPr/>
              <a:tblGrid>
                <a:gridCol w="1130467">
                  <a:extLst>
                    <a:ext uri="{9D8B030D-6E8A-4147-A177-3AD203B41FA5}">
                      <a16:colId xmlns:a16="http://schemas.microsoft.com/office/drawing/2014/main" val="20000"/>
                    </a:ext>
                  </a:extLst>
                </a:gridCol>
                <a:gridCol w="1130467">
                  <a:extLst>
                    <a:ext uri="{9D8B030D-6E8A-4147-A177-3AD203B41FA5}">
                      <a16:colId xmlns:a16="http://schemas.microsoft.com/office/drawing/2014/main" val="20001"/>
                    </a:ext>
                  </a:extLst>
                </a:gridCol>
                <a:gridCol w="1534206">
                  <a:extLst>
                    <a:ext uri="{9D8B030D-6E8A-4147-A177-3AD203B41FA5}">
                      <a16:colId xmlns:a16="http://schemas.microsoft.com/office/drawing/2014/main" val="20002"/>
                    </a:ext>
                  </a:extLst>
                </a:gridCol>
                <a:gridCol w="1534206">
                  <a:extLst>
                    <a:ext uri="{9D8B030D-6E8A-4147-A177-3AD203B41FA5}">
                      <a16:colId xmlns:a16="http://schemas.microsoft.com/office/drawing/2014/main" val="20003"/>
                    </a:ext>
                  </a:extLst>
                </a:gridCol>
                <a:gridCol w="1695701">
                  <a:extLst>
                    <a:ext uri="{9D8B030D-6E8A-4147-A177-3AD203B41FA5}">
                      <a16:colId xmlns:a16="http://schemas.microsoft.com/office/drawing/2014/main" val="20004"/>
                    </a:ext>
                  </a:extLst>
                </a:gridCol>
              </a:tblGrid>
              <a:tr h="583123">
                <a:tc rowSpan="2" gridSpan="2">
                  <a:txBody>
                    <a:bodyPr/>
                    <a:lstStyle/>
                    <a:p>
                      <a:pPr algn="ctr"/>
                      <a:endParaRPr lang="en-US" sz="1400" dirty="0">
                        <a:solidFill>
                          <a:schemeClr val="tx1"/>
                        </a:solidFill>
                        <a:effectLst/>
                      </a:endParaRPr>
                    </a:p>
                  </a:txBody>
                  <a:tcPr marL="43417" marR="43417" marT="21709" marB="21709" anchor="ctr">
                    <a:lnL>
                      <a:noFill/>
                    </a:lnL>
                    <a:lnR w="9525" cap="flat" cmpd="sng" algn="ctr">
                      <a:solidFill>
                        <a:srgbClr val="AAAAAA"/>
                      </a:solidFill>
                      <a:prstDash val="solid"/>
                      <a:round/>
                      <a:headEnd type="none" w="med" len="med"/>
                      <a:tailEnd type="none" w="med" len="med"/>
                    </a:lnR>
                    <a:lnT>
                      <a:noFill/>
                    </a:lnT>
                    <a:lnB w="9525" cap="flat" cmpd="sng" algn="ctr">
                      <a:solidFill>
                        <a:srgbClr val="AAAAAA"/>
                      </a:solidFill>
                      <a:prstDash val="solid"/>
                      <a:round/>
                      <a:headEnd type="none" w="med" len="med"/>
                      <a:tailEnd type="none" w="med" len="med"/>
                    </a:lnB>
                  </a:tcPr>
                </a:tc>
                <a:tc rowSpan="2" hMerge="1">
                  <a:txBody>
                    <a:bodyPr/>
                    <a:lstStyle/>
                    <a:p>
                      <a:endParaRPr lang="en-US"/>
                    </a:p>
                  </a:txBody>
                  <a:tcPr/>
                </a:tc>
                <a:tc gridSpan="2">
                  <a:txBody>
                    <a:bodyPr/>
                    <a:lstStyle/>
                    <a:p>
                      <a:pPr algn="ctr"/>
                      <a:r>
                        <a:rPr lang="en-US" sz="1400" b="1" dirty="0">
                          <a:solidFill>
                            <a:schemeClr val="tx1"/>
                          </a:solidFill>
                          <a:effectLst/>
                        </a:rPr>
                        <a:t>Observed</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BB"/>
                    </a:solidFill>
                  </a:tcPr>
                </a:tc>
                <a:tc hMerge="1">
                  <a:txBody>
                    <a:bodyPr/>
                    <a:lstStyle/>
                    <a:p>
                      <a:endParaRPr lang="en-US"/>
                    </a:p>
                  </a:txBody>
                  <a:tcPr/>
                </a:tc>
                <a:tc>
                  <a:txBody>
                    <a:bodyPr/>
                    <a:lstStyle/>
                    <a:p>
                      <a:endParaRPr lang="en-US" sz="1400" dirty="0">
                        <a:solidFill>
                          <a:schemeClr val="tx1"/>
                        </a:solidFill>
                      </a:endParaRPr>
                    </a:p>
                  </a:txBody>
                  <a:tcPr marL="43417" marR="43417" marT="21709" marB="21709">
                    <a:lnL w="9525" cap="flat" cmpd="sng" algn="ctr">
                      <a:solidFill>
                        <a:srgbClr val="AAAAAA"/>
                      </a:solidFill>
                      <a:prstDash val="solid"/>
                      <a:round/>
                      <a:headEnd type="none" w="med" len="med"/>
                      <a:tailEnd type="none" w="med" len="med"/>
                    </a:lnL>
                  </a:tcPr>
                </a:tc>
                <a:extLst>
                  <a:ext uri="{0D108BD9-81ED-4DB2-BD59-A6C34878D82A}">
                    <a16:rowId xmlns:a16="http://schemas.microsoft.com/office/drawing/2014/main" val="10000"/>
                  </a:ext>
                </a:extLst>
              </a:tr>
              <a:tr h="407301">
                <a:tc gridSpan="2" vMerge="1">
                  <a:txBody>
                    <a:bodyPr/>
                    <a:lstStyle/>
                    <a:p>
                      <a:endParaRPr lang="en-US"/>
                    </a:p>
                  </a:txBody>
                  <a:tcPr/>
                </a:tc>
                <a:tc hMerge="1" vMerge="1">
                  <a:txBody>
                    <a:bodyPr/>
                    <a:lstStyle/>
                    <a:p>
                      <a:endParaRPr lang="en-US"/>
                    </a:p>
                  </a:txBody>
                  <a:tcPr/>
                </a:tc>
                <a:tc>
                  <a:txBody>
                    <a:bodyPr/>
                    <a:lstStyle/>
                    <a:p>
                      <a:pPr algn="ctr"/>
                      <a:r>
                        <a:rPr lang="en-US" sz="1400" b="1" dirty="0">
                          <a:solidFill>
                            <a:schemeClr val="tx1"/>
                          </a:solidFill>
                          <a:effectLst/>
                        </a:rPr>
                        <a:t>True</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CC"/>
                    </a:solidFill>
                  </a:tcPr>
                </a:tc>
                <a:tc>
                  <a:txBody>
                    <a:bodyPr/>
                    <a:lstStyle/>
                    <a:p>
                      <a:pPr algn="ctr"/>
                      <a:r>
                        <a:rPr lang="en-US" sz="1400" b="1" dirty="0">
                          <a:solidFill>
                            <a:schemeClr val="tx1"/>
                          </a:solidFill>
                          <a:effectLst/>
                        </a:rPr>
                        <a:t>False</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DDDAA"/>
                    </a:solidFill>
                  </a:tcPr>
                </a:tc>
                <a:tc>
                  <a:txBody>
                    <a:bodyPr/>
                    <a:lstStyle/>
                    <a:p>
                      <a:endParaRPr lang="en-US" sz="1400" dirty="0">
                        <a:solidFill>
                          <a:schemeClr val="tx1"/>
                        </a:solidFill>
                      </a:endParaRPr>
                    </a:p>
                  </a:txBody>
                  <a:tcPr marL="43417" marR="43417" marT="21709" marB="21709">
                    <a:lnL w="9525" cap="flat" cmpd="sng" algn="ctr">
                      <a:solidFill>
                        <a:srgbClr val="AAAAAA"/>
                      </a:solidFill>
                      <a:prstDash val="solid"/>
                      <a:round/>
                      <a:headEnd type="none" w="med" len="med"/>
                      <a:tailEnd type="none" w="med" len="med"/>
                    </a:lnL>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1"/>
                  </a:ext>
                </a:extLst>
              </a:tr>
              <a:tr h="1286412">
                <a:tc rowSpan="2">
                  <a:txBody>
                    <a:bodyPr/>
                    <a:lstStyle/>
                    <a:p>
                      <a:pPr algn="ctr"/>
                      <a:r>
                        <a:rPr lang="en-US" sz="1400" b="1" dirty="0">
                          <a:solidFill>
                            <a:schemeClr val="tx1"/>
                          </a:solidFill>
                          <a:effectLst/>
                        </a:rPr>
                        <a:t>Predicted</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BEEEE"/>
                    </a:solidFill>
                  </a:tcPr>
                </a:tc>
                <a:tc>
                  <a:txBody>
                    <a:bodyPr/>
                    <a:lstStyle/>
                    <a:p>
                      <a:pPr algn="ctr"/>
                      <a:r>
                        <a:rPr lang="en-US" sz="1400" b="1" dirty="0">
                          <a:solidFill>
                            <a:schemeClr val="tx1"/>
                          </a:solidFill>
                          <a:effectLst/>
                        </a:rPr>
                        <a:t>True</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FFFF"/>
                    </a:solidFill>
                  </a:tcPr>
                </a:tc>
                <a:tc>
                  <a:txBody>
                    <a:bodyPr/>
                    <a:lstStyle/>
                    <a:p>
                      <a:pPr algn="ctr"/>
                      <a:r>
                        <a:rPr lang="en-US" sz="1400" b="1" dirty="0">
                          <a:solidFill>
                            <a:schemeClr val="tx1"/>
                          </a:solidFill>
                          <a:effectLst/>
                        </a:rPr>
                        <a:t>True positive</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FFCC"/>
                    </a:solidFill>
                  </a:tcPr>
                </a:tc>
                <a:tc>
                  <a:txBody>
                    <a:bodyPr/>
                    <a:lstStyle/>
                    <a:p>
                      <a:pPr algn="ctr"/>
                      <a:r>
                        <a:rPr lang="en-US" sz="1400" b="1" dirty="0">
                          <a:solidFill>
                            <a:schemeClr val="tx1"/>
                          </a:solidFill>
                          <a:effectLst/>
                        </a:rPr>
                        <a:t>False positive</a:t>
                      </a:r>
                      <a:br>
                        <a:rPr lang="en-US" sz="1400" dirty="0">
                          <a:solidFill>
                            <a:schemeClr val="tx1"/>
                          </a:solidFill>
                          <a:effectLst/>
                        </a:rPr>
                      </a:br>
                      <a:r>
                        <a:rPr lang="en-US" sz="1400" dirty="0">
                          <a:solidFill>
                            <a:schemeClr val="tx1"/>
                          </a:solidFill>
                          <a:effectLst/>
                        </a:rPr>
                        <a:t>(</a:t>
                      </a:r>
                      <a:r>
                        <a:rPr lang="en-US" sz="1400" u="none" strike="noStrike" dirty="0">
                          <a:solidFill>
                            <a:schemeClr val="tx1"/>
                          </a:solidFill>
                          <a:effectLst/>
                          <a:hlinkClick r:id="rId3" tooltip="Type I and type II errors"/>
                        </a:rPr>
                        <a:t>Type I error</a:t>
                      </a:r>
                      <a:r>
                        <a:rPr lang="en-US" sz="1400" dirty="0">
                          <a:solidFill>
                            <a:schemeClr val="tx1"/>
                          </a:solidFill>
                          <a:effectLst/>
                        </a:rPr>
                        <a:t>)</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DDDD"/>
                    </a:solidFill>
                  </a:tcPr>
                </a:tc>
                <a:tc>
                  <a:txBody>
                    <a:bodyPr/>
                    <a:lstStyle/>
                    <a:p>
                      <a:pPr algn="ctr"/>
                      <a:r>
                        <a:rPr lang="en-US" sz="1400" u="none" strike="noStrike" dirty="0">
                          <a:solidFill>
                            <a:schemeClr val="tx1"/>
                          </a:solidFill>
                          <a:effectLst/>
                          <a:hlinkClick r:id="rId4" tooltip="Positive predictive value"/>
                        </a:rPr>
                        <a:t>Precision</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True positive/Predicted</a:t>
                      </a:r>
                      <a:r>
                        <a:rPr lang="en-US" sz="1400" baseline="0" dirty="0">
                          <a:solidFill>
                            <a:schemeClr val="tx1"/>
                          </a:solidFill>
                          <a:effectLst/>
                        </a:rPr>
                        <a:t> positive</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1462234">
                <a:tc vMerge="1">
                  <a:txBody>
                    <a:bodyPr/>
                    <a:lstStyle/>
                    <a:p>
                      <a:endParaRPr lang="en-US"/>
                    </a:p>
                  </a:txBody>
                  <a:tcPr/>
                </a:tc>
                <a:tc>
                  <a:txBody>
                    <a:bodyPr/>
                    <a:lstStyle/>
                    <a:p>
                      <a:pPr algn="ctr"/>
                      <a:r>
                        <a:rPr lang="en-US" sz="1400" b="1" dirty="0">
                          <a:solidFill>
                            <a:schemeClr val="tx1"/>
                          </a:solidFill>
                          <a:effectLst/>
                        </a:rPr>
                        <a:t>False</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AADDDD"/>
                    </a:solidFill>
                  </a:tcPr>
                </a:tc>
                <a:tc>
                  <a:txBody>
                    <a:bodyPr/>
                    <a:lstStyle/>
                    <a:p>
                      <a:pPr algn="ctr"/>
                      <a:r>
                        <a:rPr lang="en-US" sz="1400" b="1">
                          <a:solidFill>
                            <a:schemeClr val="tx1"/>
                          </a:solidFill>
                          <a:effectLst/>
                        </a:rPr>
                        <a:t>False negative</a:t>
                      </a:r>
                      <a:br>
                        <a:rPr lang="en-US" sz="1400">
                          <a:solidFill>
                            <a:schemeClr val="tx1"/>
                          </a:solidFill>
                          <a:effectLst/>
                        </a:rPr>
                      </a:br>
                      <a:r>
                        <a:rPr lang="en-US" sz="1400">
                          <a:solidFill>
                            <a:schemeClr val="tx1"/>
                          </a:solidFill>
                          <a:effectLst/>
                        </a:rPr>
                        <a:t>(</a:t>
                      </a:r>
                      <a:r>
                        <a:rPr lang="en-US" sz="1400" u="none" strike="noStrike">
                          <a:solidFill>
                            <a:schemeClr val="tx1"/>
                          </a:solidFill>
                          <a:effectLst/>
                          <a:hlinkClick r:id="rId5" tooltip="Type I and type II errors"/>
                        </a:rPr>
                        <a:t>Type II error</a:t>
                      </a:r>
                      <a:r>
                        <a:rPr lang="en-US" sz="1400">
                          <a:solidFill>
                            <a:schemeClr val="tx1"/>
                          </a:solidFill>
                          <a:effectLst/>
                        </a:rPr>
                        <a:t>)</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DDDD"/>
                    </a:solidFill>
                  </a:tcPr>
                </a:tc>
                <a:tc>
                  <a:txBody>
                    <a:bodyPr/>
                    <a:lstStyle/>
                    <a:p>
                      <a:pPr algn="ctr"/>
                      <a:r>
                        <a:rPr lang="en-US" sz="1400" b="1" dirty="0">
                          <a:solidFill>
                            <a:schemeClr val="tx1"/>
                          </a:solidFill>
                          <a:effectLst/>
                        </a:rPr>
                        <a:t>True negative</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BEEBB"/>
                    </a:solidFill>
                  </a:tcPr>
                </a:tc>
                <a:tc>
                  <a:txBody>
                    <a:bodyPr/>
                    <a:lstStyle/>
                    <a:p>
                      <a:pPr algn="ctr"/>
                      <a:r>
                        <a:rPr lang="en-US" sz="1400" u="none" strike="noStrike" dirty="0">
                          <a:solidFill>
                            <a:schemeClr val="tx1"/>
                          </a:solidFill>
                          <a:effectLst/>
                          <a:hlinkClick r:id="rId6" tooltip="Negative predictive value"/>
                        </a:rPr>
                        <a:t>Negative predictive value</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True negative/Predicted negative</a:t>
                      </a: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AADDDD"/>
                    </a:solidFill>
                  </a:tcPr>
                </a:tc>
                <a:extLst>
                  <a:ext uri="{0D108BD9-81ED-4DB2-BD59-A6C34878D82A}">
                    <a16:rowId xmlns:a16="http://schemas.microsoft.com/office/drawing/2014/main" val="10003"/>
                  </a:ext>
                </a:extLst>
              </a:tr>
              <a:tr h="1110589">
                <a:tc gridSpan="2">
                  <a:txBody>
                    <a:bodyPr/>
                    <a:lstStyle/>
                    <a:p>
                      <a:pPr algn="ctr"/>
                      <a:endParaRPr lang="en-US" sz="1400" dirty="0">
                        <a:solidFill>
                          <a:schemeClr val="tx1"/>
                        </a:solidFill>
                        <a:effectLst/>
                      </a:endParaRPr>
                    </a:p>
                  </a:txBody>
                  <a:tcPr marL="43417" marR="43417" marT="21709" marB="21709" anchor="ctr">
                    <a:lnL>
                      <a:noFill/>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a:noFill/>
                    </a:lnB>
                  </a:tcPr>
                </a:tc>
                <a:tc hMerge="1">
                  <a:txBody>
                    <a:bodyPr/>
                    <a:lstStyle/>
                    <a:p>
                      <a:endParaRPr lang="en-US"/>
                    </a:p>
                  </a:txBody>
                  <a:tcPr/>
                </a:tc>
                <a:tc>
                  <a:txBody>
                    <a:bodyPr/>
                    <a:lstStyle/>
                    <a:p>
                      <a:pPr algn="ctr"/>
                      <a:r>
                        <a:rPr lang="en-US" sz="1400" u="none" strike="noStrike" dirty="0">
                          <a:solidFill>
                            <a:schemeClr val="tx1"/>
                          </a:solidFill>
                          <a:effectLst/>
                          <a:hlinkClick r:id="rId7" tooltip="Sensitivity and specificity"/>
                        </a:rPr>
                        <a:t>Sensitivity</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True positive/Actual</a:t>
                      </a:r>
                      <a:r>
                        <a:rPr lang="en-US" sz="1400" baseline="0" dirty="0">
                          <a:solidFill>
                            <a:schemeClr val="tx1"/>
                          </a:solidFill>
                          <a:effectLst/>
                        </a:rPr>
                        <a:t> positive</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CC"/>
                    </a:solidFill>
                  </a:tcPr>
                </a:tc>
                <a:tc>
                  <a:txBody>
                    <a:bodyPr/>
                    <a:lstStyle/>
                    <a:p>
                      <a:pPr algn="ctr"/>
                      <a:r>
                        <a:rPr lang="en-US" sz="1400" u="none" strike="noStrike" dirty="0">
                          <a:solidFill>
                            <a:schemeClr val="tx1"/>
                          </a:solidFill>
                          <a:effectLst/>
                          <a:hlinkClick r:id="rId7" tooltip="Sensitivity and specificity"/>
                        </a:rPr>
                        <a:t>Specificity</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True negative/Actual</a:t>
                      </a:r>
                      <a:r>
                        <a:rPr lang="en-US" sz="1400" baseline="0" dirty="0">
                          <a:solidFill>
                            <a:schemeClr val="tx1"/>
                          </a:solidFill>
                          <a:effectLst/>
                        </a:rPr>
                        <a:t> negative</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DDDAA"/>
                    </a:solidFill>
                  </a:tcPr>
                </a:tc>
                <a:tc>
                  <a:txBody>
                    <a:bodyPr/>
                    <a:lstStyle/>
                    <a:p>
                      <a:pPr algn="ctr"/>
                      <a:r>
                        <a:rPr lang="en-US" sz="1400" u="none" strike="noStrike" dirty="0">
                          <a:solidFill>
                            <a:schemeClr val="tx1"/>
                          </a:solidFill>
                          <a:effectLst/>
                          <a:hlinkClick r:id="rId8" tooltip="Accuracy and precision"/>
                        </a:rPr>
                        <a:t>Accuracy</a:t>
                      </a:r>
                      <a:r>
                        <a:rPr lang="en-US" sz="1400" u="none" strike="noStrike" dirty="0">
                          <a:solidFill>
                            <a:schemeClr val="tx1"/>
                          </a:solidFill>
                          <a:effectLst/>
                        </a:rPr>
                        <a:t>=No.</a:t>
                      </a:r>
                      <a:r>
                        <a:rPr lang="en-US" sz="1400" u="none" strike="noStrike" baseline="0" dirty="0">
                          <a:solidFill>
                            <a:schemeClr val="tx1"/>
                          </a:solidFill>
                          <a:effectLst/>
                        </a:rPr>
                        <a:t> of correct decisions/All cases</a:t>
                      </a:r>
                      <a:endParaRPr lang="en-US" sz="1400" dirty="0">
                        <a:solidFill>
                          <a:schemeClr val="tx1"/>
                        </a:solidFill>
                        <a:effectLst/>
                      </a:endParaRPr>
                    </a:p>
                  </a:txBody>
                  <a:tcPr marL="43417" marR="43417" marT="21709" marB="21709"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DDDCC"/>
                    </a:solidFill>
                  </a:tcPr>
                </a:tc>
                <a:extLst>
                  <a:ext uri="{0D108BD9-81ED-4DB2-BD59-A6C34878D82A}">
                    <a16:rowId xmlns:a16="http://schemas.microsoft.com/office/drawing/2014/main" val="10004"/>
                  </a:ext>
                </a:extLst>
              </a:tr>
            </a:tbl>
          </a:graphicData>
        </a:graphic>
      </p:graphicFrame>
      <p:sp>
        <p:nvSpPr>
          <p:cNvPr id="4" name="Title 1">
            <a:extLst>
              <a:ext uri="{FF2B5EF4-FFF2-40B4-BE49-F238E27FC236}">
                <a16:creationId xmlns:a16="http://schemas.microsoft.com/office/drawing/2014/main" id="{DA8B4371-C90E-4BFC-9A5A-2CA09F734F4F}"/>
              </a:ext>
            </a:extLst>
          </p:cNvPr>
          <p:cNvSpPr>
            <a:spLocks noGrp="1"/>
          </p:cNvSpPr>
          <p:nvPr>
            <p:ph type="title"/>
          </p:nvPr>
        </p:nvSpPr>
        <p:spPr>
          <a:xfrm>
            <a:off x="574370" y="441677"/>
            <a:ext cx="9922440" cy="884611"/>
          </a:xfrm>
        </p:spPr>
        <p:txBody>
          <a:bodyPr>
            <a:normAutofit fontScale="90000"/>
          </a:bodyPr>
          <a:lstStyle/>
          <a:p>
            <a:r>
              <a:rPr lang="en-US" altLang="zh-CN" dirty="0"/>
              <a:t>Model Evaluation— Categorical Outcomes </a:t>
            </a:r>
            <a:endParaRPr lang="en-US" dirty="0"/>
          </a:p>
        </p:txBody>
      </p:sp>
    </p:spTree>
    <p:extLst>
      <p:ext uri="{BB962C8B-B14F-4D97-AF65-F5344CB8AC3E}">
        <p14:creationId xmlns:p14="http://schemas.microsoft.com/office/powerpoint/2010/main" val="2833676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and Gain Charts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351338"/>
              </a:xfrm>
            </p:spPr>
            <p:txBody>
              <a:bodyPr>
                <a:normAutofit/>
              </a:bodyPr>
              <a:lstStyle/>
              <a:p>
                <a:pPr marL="342900" lvl="1" indent="-342900">
                  <a:lnSpc>
                    <a:spcPct val="100000"/>
                  </a:lnSpc>
                  <a:buFont typeface="Wingdings" pitchFamily="2" charset="2"/>
                  <a:buChar char="v"/>
                </a:pPr>
                <a:r>
                  <a:rPr lang="en-US" sz="3200" dirty="0">
                    <a:latin typeface="Calibri" panose="020F0502020204030204" pitchFamily="34" charset="0"/>
                    <a:cs typeface="Calibri" panose="020F0502020204030204" pitchFamily="34" charset="0"/>
                  </a:rPr>
                  <a:t>Charts to evaluate performance of classification models</a:t>
                </a:r>
              </a:p>
              <a:p>
                <a:pPr lvl="1">
                  <a:lnSpc>
                    <a:spcPct val="100000"/>
                  </a:lnSpc>
                  <a:spcBef>
                    <a:spcPts val="1200"/>
                  </a:spcBef>
                </a:pPr>
                <a:r>
                  <a:rPr lang="en-US" sz="3200" dirty="0">
                    <a:latin typeface="Calibri" panose="020F0502020204030204" pitchFamily="34" charset="0"/>
                    <a:cs typeface="Calibri" panose="020F0502020204030204" pitchFamily="34" charset="0"/>
                  </a:rPr>
                  <a:t>To compare predictive model to random events (i.e., no model)</a:t>
                </a:r>
              </a:p>
              <a:p>
                <a:pPr lvl="1">
                  <a:lnSpc>
                    <a:spcPct val="150000"/>
                  </a:lnSpc>
                </a:pPr>
                <a:r>
                  <a:rPr lang="en-US" sz="3200" dirty="0">
                    <a:latin typeface="Calibri" panose="020F0502020204030204" pitchFamily="34" charset="0"/>
                    <a:cs typeface="Calibri" panose="020F0502020204030204" pitchFamily="34" charset="0"/>
                  </a:rPr>
                  <a:t>Lift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𝑃𝑟𝑒𝑑𝑖𝑐𝑡𝑒𝑑</m:t>
                        </m:r>
                        <m:r>
                          <a:rPr lang="en-US" sz="3200" b="0" i="1" smtClean="0">
                            <a:latin typeface="Cambria Math" panose="02040503050406030204" pitchFamily="18" charset="0"/>
                          </a:rPr>
                          <m:t> </m:t>
                        </m:r>
                        <m:r>
                          <a:rPr lang="en-US" sz="3200" b="0" i="1" smtClean="0">
                            <a:latin typeface="Cambria Math" panose="02040503050406030204" pitchFamily="18" charset="0"/>
                          </a:rPr>
                          <m:t>𝑀𝑜𝑑𝑒𝑙</m:t>
                        </m:r>
                        <m:r>
                          <a:rPr lang="en-US" sz="3200" b="0" i="1" smtClean="0">
                            <a:latin typeface="Cambria Math" panose="02040503050406030204" pitchFamily="18" charset="0"/>
                          </a:rPr>
                          <m:t> </m:t>
                        </m:r>
                      </m:num>
                      <m:den>
                        <m:r>
                          <a:rPr lang="en-US" sz="3200" b="0" i="1" smtClean="0">
                            <a:latin typeface="Cambria Math" panose="02040503050406030204" pitchFamily="18" charset="0"/>
                          </a:rPr>
                          <m:t>𝑅𝑎𝑛𝑑𝑜𝑚</m:t>
                        </m:r>
                        <m:r>
                          <a:rPr lang="en-US" sz="3200" b="0" i="1" smtClean="0">
                            <a:latin typeface="Cambria Math" panose="02040503050406030204" pitchFamily="18" charset="0"/>
                          </a:rPr>
                          <m:t> </m:t>
                        </m:r>
                        <m:r>
                          <a:rPr lang="en-US" sz="3200" b="0" i="1" smtClean="0">
                            <a:latin typeface="Cambria Math" panose="02040503050406030204" pitchFamily="18" charset="0"/>
                          </a:rPr>
                          <m:t>𝑆𝑒𝑙𝑒𝑐𝑡𝑖𝑜𝑛</m:t>
                        </m:r>
                      </m:den>
                    </m:f>
                  </m:oMath>
                </a14:m>
                <a:endParaRPr lang="en-US" sz="3200" dirty="0">
                  <a:latin typeface="Calibri" panose="020F0502020204030204" pitchFamily="34" charset="0"/>
                  <a:cs typeface="Calibri" panose="020F0502020204030204" pitchFamily="34" charset="0"/>
                </a:endParaRPr>
              </a:p>
              <a:p>
                <a:pPr lvl="1">
                  <a:lnSpc>
                    <a:spcPct val="150000"/>
                  </a:lnSpc>
                </a:pPr>
                <a:r>
                  <a:rPr lang="en-US" sz="3200" dirty="0">
                    <a:latin typeface="Calibri" panose="020F0502020204030204" pitchFamily="34" charset="0"/>
                    <a:cs typeface="Calibri" panose="020F0502020204030204" pitchFamily="34" charset="0"/>
                  </a:rPr>
                  <a:t>Gain: percentage of responses </a:t>
                </a:r>
              </a:p>
              <a:p>
                <a:endParaRPr lang="en-US" sz="3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a:blip r:embed="rId3"/>
                <a:stretch>
                  <a:fillRect l="-1333" t="-1821"/>
                </a:stretch>
              </a:blipFill>
            </p:spPr>
            <p:txBody>
              <a:bodyPr/>
              <a:lstStyle/>
              <a:p>
                <a:r>
                  <a:rPr lang="en-US">
                    <a:noFill/>
                  </a:rPr>
                  <a:t> </a:t>
                </a:r>
              </a:p>
            </p:txBody>
          </p:sp>
        </mc:Fallback>
      </mc:AlternateContent>
    </p:spTree>
    <p:extLst>
      <p:ext uri="{BB962C8B-B14F-4D97-AF65-F5344CB8AC3E}">
        <p14:creationId xmlns:p14="http://schemas.microsoft.com/office/powerpoint/2010/main" val="2991234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611"/>
          </a:xfrm>
        </p:spPr>
        <p:txBody>
          <a:bodyPr>
            <a:normAutofit/>
          </a:bodyPr>
          <a:lstStyle/>
          <a:p>
            <a:r>
              <a:rPr lang="en-US" dirty="0"/>
              <a:t>Lift and Gain Charts: Example</a:t>
            </a:r>
          </a:p>
        </p:txBody>
      </p:sp>
      <p:sp>
        <p:nvSpPr>
          <p:cNvPr id="9" name="Slide Number Placeholder 8"/>
          <p:cNvSpPr>
            <a:spLocks noGrp="1"/>
          </p:cNvSpPr>
          <p:nvPr>
            <p:ph type="sldNum" sz="quarter" idx="4294967295"/>
          </p:nvPr>
        </p:nvSpPr>
        <p:spPr>
          <a:xfrm>
            <a:off x="8610600" y="6356351"/>
            <a:ext cx="2057400" cy="365125"/>
          </a:xfrm>
          <a:prstGeom prst="rect">
            <a:avLst/>
          </a:prstGeom>
        </p:spPr>
        <p:txBody>
          <a:bodyPr/>
          <a:lstStyle/>
          <a:p>
            <a:fld id="{A8F5A0BD-C446-42A9-A632-4FC6E7E4FB3F}" type="slidenum">
              <a:rPr lang="en-US" smtClean="0"/>
              <a:t>44</a:t>
            </a:fld>
            <a:endParaRPr lang="en-US"/>
          </a:p>
        </p:txBody>
      </p:sp>
      <p:sp>
        <p:nvSpPr>
          <p:cNvPr id="6" name="Content Placeholder 5"/>
          <p:cNvSpPr>
            <a:spLocks noGrp="1"/>
          </p:cNvSpPr>
          <p:nvPr>
            <p:ph sz="quarter" idx="4294967295"/>
          </p:nvPr>
        </p:nvSpPr>
        <p:spPr>
          <a:xfrm>
            <a:off x="5826848" y="1251642"/>
            <a:ext cx="5304082" cy="884611"/>
          </a:xfrm>
        </p:spPr>
        <p:txBody>
          <a:bodyPr>
            <a:noAutofit/>
          </a:bodyPr>
          <a:lstStyle/>
          <a:p>
            <a:pPr>
              <a:buClr>
                <a:srgbClr val="C00000"/>
              </a:buClr>
            </a:pPr>
            <a:r>
              <a:rPr lang="en-US" sz="2400" dirty="0">
                <a:latin typeface="Calibri" panose="020F0502020204030204" pitchFamily="34" charset="0"/>
                <a:cs typeface="Calibri" panose="020F0502020204030204" pitchFamily="34" charset="0"/>
              </a:rPr>
              <a:t>Based on a predictive modeling, rank customers from most likely to response to least likely to response</a:t>
            </a:r>
          </a:p>
        </p:txBody>
      </p:sp>
      <p:graphicFrame>
        <p:nvGraphicFramePr>
          <p:cNvPr id="5" name="Table 4"/>
          <p:cNvGraphicFramePr>
            <a:graphicFrameLocks noGrp="1"/>
          </p:cNvGraphicFramePr>
          <p:nvPr>
            <p:extLst>
              <p:ext uri="{D42A27DB-BD31-4B8C-83A1-F6EECF244321}">
                <p14:modId xmlns:p14="http://schemas.microsoft.com/office/powerpoint/2010/main" val="4004489988"/>
              </p:ext>
            </p:extLst>
          </p:nvPr>
        </p:nvGraphicFramePr>
        <p:xfrm>
          <a:off x="1436508" y="2362303"/>
          <a:ext cx="3235700" cy="1114060"/>
        </p:xfrm>
        <a:graphic>
          <a:graphicData uri="http://schemas.openxmlformats.org/drawingml/2006/table">
            <a:tbl>
              <a:tblPr firstRow="1" bandRow="1">
                <a:tableStyleId>{073A0DAA-6AF3-43AB-8588-CEC1D06C72B9}</a:tableStyleId>
              </a:tblPr>
              <a:tblGrid>
                <a:gridCol w="1887492">
                  <a:extLst>
                    <a:ext uri="{9D8B030D-6E8A-4147-A177-3AD203B41FA5}">
                      <a16:colId xmlns:a16="http://schemas.microsoft.com/office/drawing/2014/main" val="20000"/>
                    </a:ext>
                  </a:extLst>
                </a:gridCol>
                <a:gridCol w="1348208">
                  <a:extLst>
                    <a:ext uri="{9D8B030D-6E8A-4147-A177-3AD203B41FA5}">
                      <a16:colId xmlns:a16="http://schemas.microsoft.com/office/drawing/2014/main" val="20001"/>
                    </a:ext>
                  </a:extLst>
                </a:gridCol>
              </a:tblGrid>
              <a:tr h="584359">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kern="1200" dirty="0">
                          <a:solidFill>
                            <a:schemeClr val="bg1"/>
                          </a:solidFill>
                          <a:latin typeface="+mn-lt"/>
                          <a:ea typeface="+mn-ea"/>
                          <a:cs typeface="+mn-cs"/>
                        </a:rPr>
                        <a:t>Total customer contacted</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kern="1200" dirty="0">
                          <a:solidFill>
                            <a:schemeClr val="bg1"/>
                          </a:solidFill>
                          <a:latin typeface="+mn-lt"/>
                          <a:ea typeface="+mn-ea"/>
                          <a:cs typeface="+mn-cs"/>
                        </a:rPr>
                        <a:t>Responses</a:t>
                      </a:r>
                    </a:p>
                  </a:txBody>
                  <a:tcPr/>
                </a:tc>
                <a:extLst>
                  <a:ext uri="{0D108BD9-81ED-4DB2-BD59-A6C34878D82A}">
                    <a16:rowId xmlns:a16="http://schemas.microsoft.com/office/drawing/2014/main" val="10000"/>
                  </a:ext>
                </a:extLst>
              </a:tr>
              <a:tr h="473980">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kern="1200" dirty="0">
                          <a:solidFill>
                            <a:schemeClr val="tx1"/>
                          </a:solidFill>
                          <a:latin typeface="+mn-lt"/>
                          <a:ea typeface="+mn-ea"/>
                          <a:cs typeface="+mn-cs"/>
                        </a:rPr>
                        <a:t>1000</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kern="1200" dirty="0">
                          <a:solidFill>
                            <a:schemeClr val="tx1"/>
                          </a:solidFill>
                          <a:latin typeface="+mn-lt"/>
                          <a:ea typeface="+mn-ea"/>
                          <a:cs typeface="+mn-cs"/>
                        </a:rPr>
                        <a:t>200</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95564755"/>
              </p:ext>
            </p:extLst>
          </p:nvPr>
        </p:nvGraphicFramePr>
        <p:xfrm>
          <a:off x="6299063" y="2423796"/>
          <a:ext cx="4097540" cy="4297680"/>
        </p:xfrm>
        <a:graphic>
          <a:graphicData uri="http://schemas.openxmlformats.org/drawingml/2006/table">
            <a:tbl>
              <a:tblPr firstRow="1" bandRow="1">
                <a:tableStyleId>{073A0DAA-6AF3-43AB-8588-CEC1D06C72B9}</a:tableStyleId>
              </a:tblPr>
              <a:tblGrid>
                <a:gridCol w="2048770">
                  <a:extLst>
                    <a:ext uri="{9D8B030D-6E8A-4147-A177-3AD203B41FA5}">
                      <a16:colId xmlns:a16="http://schemas.microsoft.com/office/drawing/2014/main" val="20000"/>
                    </a:ext>
                  </a:extLst>
                </a:gridCol>
                <a:gridCol w="2048770">
                  <a:extLst>
                    <a:ext uri="{9D8B030D-6E8A-4147-A177-3AD203B41FA5}">
                      <a16:colId xmlns:a16="http://schemas.microsoft.com/office/drawing/2014/main" val="20001"/>
                    </a:ext>
                  </a:extLst>
                </a:gridCol>
              </a:tblGrid>
              <a:tr h="460515">
                <a:tc>
                  <a:txBody>
                    <a:bodyPr/>
                    <a:lstStyle/>
                    <a:p>
                      <a:pPr marL="0" marR="0" indent="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lang="en-US" sz="1800" b="1" kern="1200" dirty="0">
                          <a:solidFill>
                            <a:schemeClr val="bg1"/>
                          </a:solidFill>
                          <a:latin typeface="+mn-lt"/>
                          <a:ea typeface="+mn-ea"/>
                          <a:cs typeface="+mn-cs"/>
                        </a:rPr>
                        <a:t>Total customer contacted</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b="1" kern="1200" dirty="0">
                          <a:solidFill>
                            <a:schemeClr val="bg1"/>
                          </a:solidFill>
                          <a:latin typeface="+mn-lt"/>
                          <a:ea typeface="+mn-ea"/>
                          <a:cs typeface="+mn-cs"/>
                        </a:rPr>
                        <a:t>Responses</a:t>
                      </a:r>
                    </a:p>
                  </a:txBody>
                  <a:tcPr/>
                </a:tc>
                <a:extLst>
                  <a:ext uri="{0D108BD9-81ED-4DB2-BD59-A6C34878D82A}">
                    <a16:rowId xmlns:a16="http://schemas.microsoft.com/office/drawing/2014/main" val="10000"/>
                  </a:ext>
                </a:extLst>
              </a:tr>
              <a:tr h="359844">
                <a:tc>
                  <a:txBody>
                    <a:bodyPr/>
                    <a:lstStyle/>
                    <a:p>
                      <a:r>
                        <a:rPr lang="en-US" sz="1800" dirty="0">
                          <a:solidFill>
                            <a:schemeClr val="tx1"/>
                          </a:solidFill>
                        </a:rPr>
                        <a:t>100</a:t>
                      </a:r>
                    </a:p>
                  </a:txBody>
                  <a:tcPr/>
                </a:tc>
                <a:tc>
                  <a:txBody>
                    <a:bodyPr/>
                    <a:lstStyle/>
                    <a:p>
                      <a:r>
                        <a:rPr lang="en-US" sz="1800" dirty="0">
                          <a:solidFill>
                            <a:schemeClr val="tx1"/>
                          </a:solidFill>
                        </a:rPr>
                        <a:t>60</a:t>
                      </a:r>
                    </a:p>
                  </a:txBody>
                  <a:tcPr/>
                </a:tc>
                <a:extLst>
                  <a:ext uri="{0D108BD9-81ED-4DB2-BD59-A6C34878D82A}">
                    <a16:rowId xmlns:a16="http://schemas.microsoft.com/office/drawing/2014/main" val="10001"/>
                  </a:ext>
                </a:extLst>
              </a:tr>
              <a:tr h="359844">
                <a:tc>
                  <a:txBody>
                    <a:bodyPr/>
                    <a:lstStyle/>
                    <a:p>
                      <a:r>
                        <a:rPr lang="en-US" sz="1800" dirty="0">
                          <a:solidFill>
                            <a:schemeClr val="tx1"/>
                          </a:solidFill>
                        </a:rPr>
                        <a:t>200</a:t>
                      </a:r>
                    </a:p>
                  </a:txBody>
                  <a:tcPr/>
                </a:tc>
                <a:tc>
                  <a:txBody>
                    <a:bodyPr/>
                    <a:lstStyle/>
                    <a:p>
                      <a:r>
                        <a:rPr lang="en-US" sz="1800" dirty="0">
                          <a:solidFill>
                            <a:schemeClr val="tx1"/>
                          </a:solidFill>
                        </a:rPr>
                        <a:t>100</a:t>
                      </a:r>
                    </a:p>
                  </a:txBody>
                  <a:tcPr/>
                </a:tc>
                <a:extLst>
                  <a:ext uri="{0D108BD9-81ED-4DB2-BD59-A6C34878D82A}">
                    <a16:rowId xmlns:a16="http://schemas.microsoft.com/office/drawing/2014/main" val="10002"/>
                  </a:ext>
                </a:extLst>
              </a:tr>
              <a:tr h="359844">
                <a:tc>
                  <a:txBody>
                    <a:bodyPr/>
                    <a:lstStyle/>
                    <a:p>
                      <a:r>
                        <a:rPr lang="en-US" sz="1800" dirty="0">
                          <a:solidFill>
                            <a:schemeClr val="tx1"/>
                          </a:solidFill>
                        </a:rPr>
                        <a:t>300</a:t>
                      </a:r>
                    </a:p>
                  </a:txBody>
                  <a:tcPr/>
                </a:tc>
                <a:tc>
                  <a:txBody>
                    <a:bodyPr/>
                    <a:lstStyle/>
                    <a:p>
                      <a:r>
                        <a:rPr lang="en-US" sz="1800" dirty="0">
                          <a:solidFill>
                            <a:schemeClr val="tx1"/>
                          </a:solidFill>
                        </a:rPr>
                        <a:t>130</a:t>
                      </a:r>
                    </a:p>
                  </a:txBody>
                  <a:tcPr/>
                </a:tc>
                <a:extLst>
                  <a:ext uri="{0D108BD9-81ED-4DB2-BD59-A6C34878D82A}">
                    <a16:rowId xmlns:a16="http://schemas.microsoft.com/office/drawing/2014/main" val="10003"/>
                  </a:ext>
                </a:extLst>
              </a:tr>
              <a:tr h="359844">
                <a:tc>
                  <a:txBody>
                    <a:bodyPr/>
                    <a:lstStyle/>
                    <a:p>
                      <a:r>
                        <a:rPr lang="en-US" sz="1800" dirty="0">
                          <a:solidFill>
                            <a:schemeClr val="tx1"/>
                          </a:solidFill>
                        </a:rPr>
                        <a:t>400</a:t>
                      </a:r>
                    </a:p>
                  </a:txBody>
                  <a:tcPr/>
                </a:tc>
                <a:tc>
                  <a:txBody>
                    <a:bodyPr/>
                    <a:lstStyle/>
                    <a:p>
                      <a:r>
                        <a:rPr lang="en-US" sz="1800" dirty="0">
                          <a:solidFill>
                            <a:schemeClr val="tx1"/>
                          </a:solidFill>
                        </a:rPr>
                        <a:t>158</a:t>
                      </a:r>
                    </a:p>
                  </a:txBody>
                  <a:tcPr/>
                </a:tc>
                <a:extLst>
                  <a:ext uri="{0D108BD9-81ED-4DB2-BD59-A6C34878D82A}">
                    <a16:rowId xmlns:a16="http://schemas.microsoft.com/office/drawing/2014/main" val="10004"/>
                  </a:ext>
                </a:extLst>
              </a:tr>
              <a:tr h="359844">
                <a:tc>
                  <a:txBody>
                    <a:bodyPr/>
                    <a:lstStyle/>
                    <a:p>
                      <a:r>
                        <a:rPr lang="en-US" sz="1800" dirty="0">
                          <a:solidFill>
                            <a:schemeClr val="tx1"/>
                          </a:solidFill>
                        </a:rPr>
                        <a:t>500</a:t>
                      </a:r>
                    </a:p>
                  </a:txBody>
                  <a:tcPr/>
                </a:tc>
                <a:tc>
                  <a:txBody>
                    <a:bodyPr/>
                    <a:lstStyle/>
                    <a:p>
                      <a:r>
                        <a:rPr lang="en-US" sz="1800" dirty="0">
                          <a:solidFill>
                            <a:schemeClr val="tx1"/>
                          </a:solidFill>
                        </a:rPr>
                        <a:t>170</a:t>
                      </a:r>
                    </a:p>
                  </a:txBody>
                  <a:tcPr/>
                </a:tc>
                <a:extLst>
                  <a:ext uri="{0D108BD9-81ED-4DB2-BD59-A6C34878D82A}">
                    <a16:rowId xmlns:a16="http://schemas.microsoft.com/office/drawing/2014/main" val="10005"/>
                  </a:ext>
                </a:extLst>
              </a:tr>
              <a:tr h="359844">
                <a:tc>
                  <a:txBody>
                    <a:bodyPr/>
                    <a:lstStyle/>
                    <a:p>
                      <a:r>
                        <a:rPr lang="en-US" sz="1800" dirty="0">
                          <a:solidFill>
                            <a:schemeClr val="tx1"/>
                          </a:solidFill>
                        </a:rPr>
                        <a:t>600</a:t>
                      </a:r>
                    </a:p>
                  </a:txBody>
                  <a:tcPr/>
                </a:tc>
                <a:tc>
                  <a:txBody>
                    <a:bodyPr/>
                    <a:lstStyle/>
                    <a:p>
                      <a:r>
                        <a:rPr lang="en-US" sz="1800" dirty="0">
                          <a:solidFill>
                            <a:schemeClr val="tx1"/>
                          </a:solidFill>
                        </a:rPr>
                        <a:t>180</a:t>
                      </a:r>
                    </a:p>
                  </a:txBody>
                  <a:tcPr/>
                </a:tc>
                <a:extLst>
                  <a:ext uri="{0D108BD9-81ED-4DB2-BD59-A6C34878D82A}">
                    <a16:rowId xmlns:a16="http://schemas.microsoft.com/office/drawing/2014/main" val="10006"/>
                  </a:ext>
                </a:extLst>
              </a:tr>
              <a:tr h="359844">
                <a:tc>
                  <a:txBody>
                    <a:bodyPr/>
                    <a:lstStyle/>
                    <a:p>
                      <a:r>
                        <a:rPr lang="en-US" sz="1800" dirty="0">
                          <a:solidFill>
                            <a:schemeClr val="tx1"/>
                          </a:solidFill>
                        </a:rPr>
                        <a:t>700</a:t>
                      </a:r>
                    </a:p>
                  </a:txBody>
                  <a:tcPr/>
                </a:tc>
                <a:tc>
                  <a:txBody>
                    <a:bodyPr/>
                    <a:lstStyle/>
                    <a:p>
                      <a:r>
                        <a:rPr lang="en-US" sz="1800" dirty="0">
                          <a:solidFill>
                            <a:schemeClr val="tx1"/>
                          </a:solidFill>
                        </a:rPr>
                        <a:t>188</a:t>
                      </a:r>
                    </a:p>
                  </a:txBody>
                  <a:tcPr/>
                </a:tc>
                <a:extLst>
                  <a:ext uri="{0D108BD9-81ED-4DB2-BD59-A6C34878D82A}">
                    <a16:rowId xmlns:a16="http://schemas.microsoft.com/office/drawing/2014/main" val="10007"/>
                  </a:ext>
                </a:extLst>
              </a:tr>
              <a:tr h="359844">
                <a:tc>
                  <a:txBody>
                    <a:bodyPr/>
                    <a:lstStyle/>
                    <a:p>
                      <a:r>
                        <a:rPr lang="en-US" sz="1800" dirty="0">
                          <a:solidFill>
                            <a:schemeClr val="tx1"/>
                          </a:solidFill>
                        </a:rPr>
                        <a:t>800</a:t>
                      </a:r>
                    </a:p>
                  </a:txBody>
                  <a:tcPr/>
                </a:tc>
                <a:tc>
                  <a:txBody>
                    <a:bodyPr/>
                    <a:lstStyle/>
                    <a:p>
                      <a:r>
                        <a:rPr lang="en-US" sz="1800" dirty="0">
                          <a:solidFill>
                            <a:schemeClr val="tx1"/>
                          </a:solidFill>
                        </a:rPr>
                        <a:t>194</a:t>
                      </a:r>
                    </a:p>
                  </a:txBody>
                  <a:tcPr/>
                </a:tc>
                <a:extLst>
                  <a:ext uri="{0D108BD9-81ED-4DB2-BD59-A6C34878D82A}">
                    <a16:rowId xmlns:a16="http://schemas.microsoft.com/office/drawing/2014/main" val="10008"/>
                  </a:ext>
                </a:extLst>
              </a:tr>
              <a:tr h="359844">
                <a:tc>
                  <a:txBody>
                    <a:bodyPr/>
                    <a:lstStyle/>
                    <a:p>
                      <a:r>
                        <a:rPr lang="en-US" sz="1800" dirty="0">
                          <a:solidFill>
                            <a:schemeClr val="tx1"/>
                          </a:solidFill>
                        </a:rPr>
                        <a:t>900</a:t>
                      </a:r>
                    </a:p>
                  </a:txBody>
                  <a:tcPr/>
                </a:tc>
                <a:tc>
                  <a:txBody>
                    <a:bodyPr/>
                    <a:lstStyle/>
                    <a:p>
                      <a:r>
                        <a:rPr lang="en-US" sz="1800" dirty="0">
                          <a:solidFill>
                            <a:schemeClr val="tx1"/>
                          </a:solidFill>
                        </a:rPr>
                        <a:t>198</a:t>
                      </a:r>
                    </a:p>
                  </a:txBody>
                  <a:tcPr/>
                </a:tc>
                <a:extLst>
                  <a:ext uri="{0D108BD9-81ED-4DB2-BD59-A6C34878D82A}">
                    <a16:rowId xmlns:a16="http://schemas.microsoft.com/office/drawing/2014/main" val="10009"/>
                  </a:ext>
                </a:extLst>
              </a:tr>
              <a:tr h="359844">
                <a:tc>
                  <a:txBody>
                    <a:bodyPr/>
                    <a:lstStyle/>
                    <a:p>
                      <a:r>
                        <a:rPr lang="en-US" sz="1800" dirty="0">
                          <a:solidFill>
                            <a:schemeClr val="tx1"/>
                          </a:solidFill>
                        </a:rPr>
                        <a:t>1000</a:t>
                      </a:r>
                    </a:p>
                  </a:txBody>
                  <a:tcPr/>
                </a:tc>
                <a:tc>
                  <a:txBody>
                    <a:bodyPr/>
                    <a:lstStyle/>
                    <a:p>
                      <a:r>
                        <a:rPr lang="en-US" sz="1800" dirty="0">
                          <a:solidFill>
                            <a:schemeClr val="tx1"/>
                          </a:solidFill>
                        </a:rPr>
                        <a:t>200</a:t>
                      </a:r>
                    </a:p>
                  </a:txBody>
                  <a:tcPr/>
                </a:tc>
                <a:extLst>
                  <a:ext uri="{0D108BD9-81ED-4DB2-BD59-A6C34878D82A}">
                    <a16:rowId xmlns:a16="http://schemas.microsoft.com/office/drawing/2014/main" val="10010"/>
                  </a:ext>
                </a:extLst>
              </a:tr>
            </a:tbl>
          </a:graphicData>
        </a:graphic>
      </p:graphicFrame>
      <p:sp>
        <p:nvSpPr>
          <p:cNvPr id="12" name="Content Placeholder 5">
            <a:extLst>
              <a:ext uri="{FF2B5EF4-FFF2-40B4-BE49-F238E27FC236}">
                <a16:creationId xmlns:a16="http://schemas.microsoft.com/office/drawing/2014/main" id="{F5738A68-4EDD-B64C-92D3-B575BC937242}"/>
              </a:ext>
            </a:extLst>
          </p:cNvPr>
          <p:cNvSpPr txBox="1">
            <a:spLocks/>
          </p:cNvSpPr>
          <p:nvPr/>
        </p:nvSpPr>
        <p:spPr>
          <a:xfrm>
            <a:off x="1043623" y="1477692"/>
            <a:ext cx="3813048" cy="884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pPr>
            <a:r>
              <a:rPr lang="en-US" altLang="zh-CN" sz="2400" dirty="0">
                <a:latin typeface="Calibri" panose="020F0502020204030204" pitchFamily="34" charset="0"/>
                <a:cs typeface="Calibri" panose="020F0502020204030204" pitchFamily="34" charset="0"/>
              </a:rPr>
              <a:t>An</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email</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campaign</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with</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20%</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average</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response</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rate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723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Lift and Gain Charts: Example</a:t>
            </a:r>
          </a:p>
        </p:txBody>
      </p:sp>
      <p:graphicFrame>
        <p:nvGraphicFramePr>
          <p:cNvPr id="10" name="Table 9"/>
          <p:cNvGraphicFramePr>
            <a:graphicFrameLocks noGrp="1"/>
          </p:cNvGraphicFramePr>
          <p:nvPr>
            <p:extLst>
              <p:ext uri="{D42A27DB-BD31-4B8C-83A1-F6EECF244321}">
                <p14:modId xmlns:p14="http://schemas.microsoft.com/office/powerpoint/2010/main" val="3044793048"/>
              </p:ext>
            </p:extLst>
          </p:nvPr>
        </p:nvGraphicFramePr>
        <p:xfrm>
          <a:off x="1312996" y="1590691"/>
          <a:ext cx="7761850" cy="4863969"/>
        </p:xfrm>
        <a:graphic>
          <a:graphicData uri="http://schemas.openxmlformats.org/drawingml/2006/table">
            <a:tbl>
              <a:tblPr firstRow="1" bandRow="1">
                <a:tableStyleId>{073A0DAA-6AF3-43AB-8588-CEC1D06C72B9}</a:tableStyleId>
              </a:tblPr>
              <a:tblGrid>
                <a:gridCol w="1552370">
                  <a:extLst>
                    <a:ext uri="{9D8B030D-6E8A-4147-A177-3AD203B41FA5}">
                      <a16:colId xmlns:a16="http://schemas.microsoft.com/office/drawing/2014/main" val="20000"/>
                    </a:ext>
                  </a:extLst>
                </a:gridCol>
                <a:gridCol w="1552370">
                  <a:extLst>
                    <a:ext uri="{9D8B030D-6E8A-4147-A177-3AD203B41FA5}">
                      <a16:colId xmlns:a16="http://schemas.microsoft.com/office/drawing/2014/main" val="20001"/>
                    </a:ext>
                  </a:extLst>
                </a:gridCol>
                <a:gridCol w="1552370">
                  <a:extLst>
                    <a:ext uri="{9D8B030D-6E8A-4147-A177-3AD203B41FA5}">
                      <a16:colId xmlns:a16="http://schemas.microsoft.com/office/drawing/2014/main" val="1202246230"/>
                    </a:ext>
                  </a:extLst>
                </a:gridCol>
                <a:gridCol w="1552370">
                  <a:extLst>
                    <a:ext uri="{9D8B030D-6E8A-4147-A177-3AD203B41FA5}">
                      <a16:colId xmlns:a16="http://schemas.microsoft.com/office/drawing/2014/main" val="700172772"/>
                    </a:ext>
                  </a:extLst>
                </a:gridCol>
                <a:gridCol w="1552370">
                  <a:extLst>
                    <a:ext uri="{9D8B030D-6E8A-4147-A177-3AD203B41FA5}">
                      <a16:colId xmlns:a16="http://schemas.microsoft.com/office/drawing/2014/main" val="1979084212"/>
                    </a:ext>
                  </a:extLst>
                </a:gridCol>
              </a:tblGrid>
              <a:tr h="596088">
                <a:tc>
                  <a:txBody>
                    <a:bodyPr/>
                    <a:lstStyle/>
                    <a:p>
                      <a:pPr marL="0" marR="0" indent="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lang="en-US" sz="1800" b="1" kern="1200" dirty="0">
                          <a:solidFill>
                            <a:schemeClr val="bg1"/>
                          </a:solidFill>
                          <a:latin typeface="+mn-lt"/>
                          <a:ea typeface="+mn-ea"/>
                          <a:cs typeface="+mn-cs"/>
                        </a:rPr>
                        <a:t>Total customer contacted</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b="1" kern="1200" dirty="0">
                          <a:solidFill>
                            <a:schemeClr val="bg1"/>
                          </a:solidFill>
                          <a:latin typeface="+mn-lt"/>
                          <a:ea typeface="+mn-ea"/>
                          <a:cs typeface="+mn-cs"/>
                        </a:rPr>
                        <a:t>Model Responses</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b="1" kern="1200" dirty="0">
                          <a:solidFill>
                            <a:srgbClr val="C00000"/>
                          </a:solidFill>
                          <a:latin typeface="+mn-lt"/>
                          <a:ea typeface="+mn-ea"/>
                          <a:cs typeface="+mn-cs"/>
                        </a:rPr>
                        <a:t>Random</a:t>
                      </a:r>
                      <a:r>
                        <a:rPr lang="en-US" sz="1800" b="1" kern="1200" baseline="0" dirty="0">
                          <a:solidFill>
                            <a:srgbClr val="C00000"/>
                          </a:solidFill>
                          <a:latin typeface="+mn-lt"/>
                          <a:ea typeface="+mn-ea"/>
                          <a:cs typeface="+mn-cs"/>
                        </a:rPr>
                        <a:t> Selection</a:t>
                      </a:r>
                      <a:endParaRPr lang="en-US" sz="1800" b="1" kern="1200" dirty="0">
                        <a:solidFill>
                          <a:srgbClr val="C00000"/>
                        </a:solidFill>
                        <a:latin typeface="+mn-lt"/>
                        <a:ea typeface="+mn-ea"/>
                        <a:cs typeface="+mn-cs"/>
                      </a:endParaRP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b="1" kern="1200" dirty="0">
                          <a:solidFill>
                            <a:schemeClr val="bg1"/>
                          </a:solidFill>
                          <a:latin typeface="+mn-lt"/>
                          <a:ea typeface="+mn-ea"/>
                          <a:cs typeface="+mn-cs"/>
                        </a:rPr>
                        <a:t>Cumulative Lift</a:t>
                      </a:r>
                    </a:p>
                  </a:txBody>
                  <a:tcPr/>
                </a:tc>
                <a:tc>
                  <a:txBody>
                    <a:bodyPr/>
                    <a:lstStyle/>
                    <a:p>
                      <a:pPr marL="0" indent="0" algn="l" defTabSz="914400" rtl="0" eaLnBrk="1" latinLnBrk="0" hangingPunct="1">
                        <a:spcBef>
                          <a:spcPct val="20000"/>
                        </a:spcBef>
                        <a:buClr>
                          <a:schemeClr val="accent2"/>
                        </a:buClr>
                        <a:buSzPct val="85000"/>
                        <a:buFont typeface="Brush Script MT" pitchFamily="66" charset="0"/>
                        <a:buNone/>
                      </a:pPr>
                      <a:r>
                        <a:rPr lang="en-US" sz="1800" b="1" kern="1200" dirty="0">
                          <a:solidFill>
                            <a:schemeClr val="bg1"/>
                          </a:solidFill>
                          <a:latin typeface="+mn-lt"/>
                          <a:ea typeface="+mn-ea"/>
                          <a:cs typeface="+mn-cs"/>
                        </a:rPr>
                        <a:t>Gain</a:t>
                      </a:r>
                    </a:p>
                  </a:txBody>
                  <a:tcPr/>
                </a:tc>
                <a:extLst>
                  <a:ext uri="{0D108BD9-81ED-4DB2-BD59-A6C34878D82A}">
                    <a16:rowId xmlns:a16="http://schemas.microsoft.com/office/drawing/2014/main" val="10000"/>
                  </a:ext>
                </a:extLst>
              </a:tr>
              <a:tr h="367721">
                <a:tc>
                  <a:txBody>
                    <a:bodyPr/>
                    <a:lstStyle/>
                    <a:p>
                      <a:r>
                        <a:rPr lang="en-US" sz="1800" dirty="0">
                          <a:solidFill>
                            <a:schemeClr val="tx1"/>
                          </a:solidFill>
                        </a:rPr>
                        <a:t>100</a:t>
                      </a:r>
                    </a:p>
                  </a:txBody>
                  <a:tcPr/>
                </a:tc>
                <a:tc>
                  <a:txBody>
                    <a:bodyPr/>
                    <a:lstStyle/>
                    <a:p>
                      <a:r>
                        <a:rPr lang="en-US" sz="1800" dirty="0">
                          <a:solidFill>
                            <a:schemeClr val="tx1"/>
                          </a:solidFill>
                        </a:rPr>
                        <a:t>60</a:t>
                      </a:r>
                    </a:p>
                  </a:txBody>
                  <a:tcPr/>
                </a:tc>
                <a:tc>
                  <a:txBody>
                    <a:bodyPr/>
                    <a:lstStyle/>
                    <a:p>
                      <a:r>
                        <a:rPr lang="en-US" sz="1800" dirty="0">
                          <a:solidFill>
                            <a:srgbClr val="C00000"/>
                          </a:solidFill>
                        </a:rPr>
                        <a:t>20</a:t>
                      </a:r>
                    </a:p>
                  </a:txBody>
                  <a:tcPr/>
                </a:tc>
                <a:tc>
                  <a:txBody>
                    <a:bodyPr/>
                    <a:lstStyle/>
                    <a:p>
                      <a:r>
                        <a:rPr lang="en-US" sz="1800" dirty="0">
                          <a:solidFill>
                            <a:schemeClr val="tx1"/>
                          </a:solidFill>
                        </a:rPr>
                        <a:t>=60/20 = 3</a:t>
                      </a:r>
                    </a:p>
                  </a:txBody>
                  <a:tcPr/>
                </a:tc>
                <a:tc>
                  <a:txBody>
                    <a:bodyPr/>
                    <a:lstStyle/>
                    <a:p>
                      <a:r>
                        <a:rPr lang="en-US" sz="1800" dirty="0">
                          <a:solidFill>
                            <a:schemeClr val="tx1"/>
                          </a:solidFill>
                        </a:rPr>
                        <a:t>=60/200 =  </a:t>
                      </a:r>
                    </a:p>
                  </a:txBody>
                  <a:tcPr/>
                </a:tc>
                <a:extLst>
                  <a:ext uri="{0D108BD9-81ED-4DB2-BD59-A6C34878D82A}">
                    <a16:rowId xmlns:a16="http://schemas.microsoft.com/office/drawing/2014/main" val="10001"/>
                  </a:ext>
                </a:extLst>
              </a:tr>
              <a:tr h="367721">
                <a:tc>
                  <a:txBody>
                    <a:bodyPr/>
                    <a:lstStyle/>
                    <a:p>
                      <a:r>
                        <a:rPr lang="en-US" sz="1800" dirty="0">
                          <a:solidFill>
                            <a:schemeClr val="tx1"/>
                          </a:solidFill>
                        </a:rPr>
                        <a:t>200</a:t>
                      </a:r>
                    </a:p>
                  </a:txBody>
                  <a:tcPr/>
                </a:tc>
                <a:tc>
                  <a:txBody>
                    <a:bodyPr/>
                    <a:lstStyle/>
                    <a:p>
                      <a:r>
                        <a:rPr lang="en-US" sz="1800" dirty="0">
                          <a:solidFill>
                            <a:schemeClr val="tx1"/>
                          </a:solidFill>
                        </a:rPr>
                        <a:t>100</a:t>
                      </a:r>
                    </a:p>
                  </a:txBody>
                  <a:tcPr/>
                </a:tc>
                <a:tc>
                  <a:txBody>
                    <a:bodyPr/>
                    <a:lstStyle/>
                    <a:p>
                      <a:r>
                        <a:rPr lang="en-US" sz="1800" dirty="0">
                          <a:solidFill>
                            <a:srgbClr val="C00000"/>
                          </a:solidFill>
                        </a:rPr>
                        <a:t>40</a:t>
                      </a:r>
                    </a:p>
                  </a:txBody>
                  <a:tcPr/>
                </a:tc>
                <a:tc>
                  <a:txBody>
                    <a:bodyPr/>
                    <a:lstStyle/>
                    <a:p>
                      <a:r>
                        <a:rPr lang="en-US" sz="1800" dirty="0">
                          <a:solidFill>
                            <a:schemeClr val="tx1"/>
                          </a:solidFill>
                        </a:rPr>
                        <a:t>= 100/40 =  2.5</a:t>
                      </a:r>
                    </a:p>
                  </a:txBody>
                  <a:tcPr/>
                </a:tc>
                <a:tc>
                  <a:txBody>
                    <a:bodyPr/>
                    <a:lstStyle/>
                    <a:p>
                      <a:r>
                        <a:rPr lang="en-US" sz="1800" dirty="0">
                          <a:solidFill>
                            <a:schemeClr val="tx1"/>
                          </a:solidFill>
                        </a:rPr>
                        <a:t>= 100/200  = 50% </a:t>
                      </a:r>
                    </a:p>
                  </a:txBody>
                  <a:tcPr/>
                </a:tc>
                <a:extLst>
                  <a:ext uri="{0D108BD9-81ED-4DB2-BD59-A6C34878D82A}">
                    <a16:rowId xmlns:a16="http://schemas.microsoft.com/office/drawing/2014/main" val="10002"/>
                  </a:ext>
                </a:extLst>
              </a:tr>
              <a:tr h="367721">
                <a:tc>
                  <a:txBody>
                    <a:bodyPr/>
                    <a:lstStyle/>
                    <a:p>
                      <a:r>
                        <a:rPr lang="en-US" sz="1800" dirty="0">
                          <a:solidFill>
                            <a:schemeClr val="tx1"/>
                          </a:solidFill>
                        </a:rPr>
                        <a:t>300</a:t>
                      </a:r>
                    </a:p>
                  </a:txBody>
                  <a:tcPr/>
                </a:tc>
                <a:tc>
                  <a:txBody>
                    <a:bodyPr/>
                    <a:lstStyle/>
                    <a:p>
                      <a:r>
                        <a:rPr lang="en-US" sz="1800" dirty="0">
                          <a:solidFill>
                            <a:schemeClr val="tx1"/>
                          </a:solidFill>
                        </a:rPr>
                        <a:t>130</a:t>
                      </a:r>
                    </a:p>
                  </a:txBody>
                  <a:tcPr/>
                </a:tc>
                <a:tc>
                  <a:txBody>
                    <a:bodyPr/>
                    <a:lstStyle/>
                    <a:p>
                      <a:r>
                        <a:rPr lang="en-US" sz="1800" dirty="0">
                          <a:solidFill>
                            <a:srgbClr val="C00000"/>
                          </a:solidFill>
                        </a:rPr>
                        <a:t>60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3"/>
                  </a:ext>
                </a:extLst>
              </a:tr>
              <a:tr h="367721">
                <a:tc>
                  <a:txBody>
                    <a:bodyPr/>
                    <a:lstStyle/>
                    <a:p>
                      <a:r>
                        <a:rPr lang="en-US" sz="1800" dirty="0">
                          <a:solidFill>
                            <a:schemeClr val="tx1"/>
                          </a:solidFill>
                        </a:rPr>
                        <a:t>400</a:t>
                      </a:r>
                    </a:p>
                  </a:txBody>
                  <a:tcPr/>
                </a:tc>
                <a:tc>
                  <a:txBody>
                    <a:bodyPr/>
                    <a:lstStyle/>
                    <a:p>
                      <a:r>
                        <a:rPr lang="en-US" sz="1800" dirty="0">
                          <a:solidFill>
                            <a:schemeClr val="tx1"/>
                          </a:solidFill>
                        </a:rPr>
                        <a:t>158</a:t>
                      </a:r>
                    </a:p>
                  </a:txBody>
                  <a:tcPr/>
                </a:tc>
                <a:tc>
                  <a:txBody>
                    <a:bodyPr/>
                    <a:lstStyle/>
                    <a:p>
                      <a:r>
                        <a:rPr lang="en-US" sz="1800" dirty="0">
                          <a:solidFill>
                            <a:srgbClr val="C00000"/>
                          </a:solidFill>
                        </a:rPr>
                        <a:t>80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4"/>
                  </a:ext>
                </a:extLst>
              </a:tr>
              <a:tr h="367721">
                <a:tc>
                  <a:txBody>
                    <a:bodyPr/>
                    <a:lstStyle/>
                    <a:p>
                      <a:r>
                        <a:rPr lang="en-US" sz="1800" dirty="0">
                          <a:solidFill>
                            <a:schemeClr val="tx1"/>
                          </a:solidFill>
                        </a:rPr>
                        <a:t>500</a:t>
                      </a:r>
                    </a:p>
                  </a:txBody>
                  <a:tcPr/>
                </a:tc>
                <a:tc>
                  <a:txBody>
                    <a:bodyPr/>
                    <a:lstStyle/>
                    <a:p>
                      <a:r>
                        <a:rPr lang="en-US" sz="1800" dirty="0">
                          <a:solidFill>
                            <a:schemeClr val="tx1"/>
                          </a:solidFill>
                        </a:rPr>
                        <a:t>170</a:t>
                      </a:r>
                    </a:p>
                  </a:txBody>
                  <a:tcPr/>
                </a:tc>
                <a:tc>
                  <a:txBody>
                    <a:bodyPr/>
                    <a:lstStyle/>
                    <a:p>
                      <a:r>
                        <a:rPr lang="en-US" sz="1800" dirty="0">
                          <a:solidFill>
                            <a:srgbClr val="C00000"/>
                          </a:solidFill>
                        </a:rPr>
                        <a:t>100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5"/>
                  </a:ext>
                </a:extLst>
              </a:tr>
              <a:tr h="367721">
                <a:tc>
                  <a:txBody>
                    <a:bodyPr/>
                    <a:lstStyle/>
                    <a:p>
                      <a:r>
                        <a:rPr lang="en-US" sz="1800" dirty="0">
                          <a:solidFill>
                            <a:schemeClr val="tx1"/>
                          </a:solidFill>
                        </a:rPr>
                        <a:t>600</a:t>
                      </a:r>
                    </a:p>
                  </a:txBody>
                  <a:tcPr/>
                </a:tc>
                <a:tc>
                  <a:txBody>
                    <a:bodyPr/>
                    <a:lstStyle/>
                    <a:p>
                      <a:r>
                        <a:rPr lang="en-US" sz="1800" dirty="0">
                          <a:solidFill>
                            <a:schemeClr val="tx1"/>
                          </a:solidFill>
                        </a:rPr>
                        <a:t>180</a:t>
                      </a:r>
                    </a:p>
                  </a:txBody>
                  <a:tcPr/>
                </a:tc>
                <a:tc>
                  <a:txBody>
                    <a:bodyPr/>
                    <a:lstStyle/>
                    <a:p>
                      <a:r>
                        <a:rPr lang="en-US" sz="1800" dirty="0">
                          <a:solidFill>
                            <a:srgbClr val="C00000"/>
                          </a:solidFill>
                        </a:rPr>
                        <a:t>120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6"/>
                  </a:ext>
                </a:extLst>
              </a:tr>
              <a:tr h="367721">
                <a:tc>
                  <a:txBody>
                    <a:bodyPr/>
                    <a:lstStyle/>
                    <a:p>
                      <a:r>
                        <a:rPr lang="en-US" sz="1800" dirty="0">
                          <a:solidFill>
                            <a:schemeClr val="tx1"/>
                          </a:solidFill>
                        </a:rPr>
                        <a:t>700</a:t>
                      </a:r>
                    </a:p>
                  </a:txBody>
                  <a:tcPr/>
                </a:tc>
                <a:tc>
                  <a:txBody>
                    <a:bodyPr/>
                    <a:lstStyle/>
                    <a:p>
                      <a:r>
                        <a:rPr lang="en-US" sz="1800" dirty="0">
                          <a:solidFill>
                            <a:schemeClr val="tx1"/>
                          </a:solidFill>
                        </a:rPr>
                        <a:t>188</a:t>
                      </a:r>
                    </a:p>
                  </a:txBody>
                  <a:tcPr/>
                </a:tc>
                <a:tc>
                  <a:txBody>
                    <a:bodyPr/>
                    <a:lstStyle/>
                    <a:p>
                      <a:r>
                        <a:rPr lang="en-US" sz="1800" dirty="0">
                          <a:solidFill>
                            <a:srgbClr val="C00000"/>
                          </a:solidFill>
                        </a:rPr>
                        <a:t>140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7"/>
                  </a:ext>
                </a:extLst>
              </a:tr>
              <a:tr h="367721">
                <a:tc>
                  <a:txBody>
                    <a:bodyPr/>
                    <a:lstStyle/>
                    <a:p>
                      <a:r>
                        <a:rPr lang="en-US" sz="1800" dirty="0">
                          <a:solidFill>
                            <a:schemeClr val="tx1"/>
                          </a:solidFill>
                        </a:rPr>
                        <a:t>800</a:t>
                      </a:r>
                    </a:p>
                  </a:txBody>
                  <a:tcPr/>
                </a:tc>
                <a:tc>
                  <a:txBody>
                    <a:bodyPr/>
                    <a:lstStyle/>
                    <a:p>
                      <a:r>
                        <a:rPr lang="en-US" sz="1800" dirty="0">
                          <a:solidFill>
                            <a:schemeClr val="tx1"/>
                          </a:solidFill>
                        </a:rPr>
                        <a:t>194</a:t>
                      </a:r>
                    </a:p>
                  </a:txBody>
                  <a:tcPr/>
                </a:tc>
                <a:tc>
                  <a:txBody>
                    <a:bodyPr/>
                    <a:lstStyle/>
                    <a:p>
                      <a:r>
                        <a:rPr lang="en-US" sz="1800" dirty="0">
                          <a:solidFill>
                            <a:srgbClr val="C00000"/>
                          </a:solidFill>
                        </a:rPr>
                        <a:t>160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8"/>
                  </a:ext>
                </a:extLst>
              </a:tr>
              <a:tr h="367721">
                <a:tc>
                  <a:txBody>
                    <a:bodyPr/>
                    <a:lstStyle/>
                    <a:p>
                      <a:r>
                        <a:rPr lang="en-US" sz="1800" dirty="0">
                          <a:solidFill>
                            <a:schemeClr val="tx1"/>
                          </a:solidFill>
                        </a:rPr>
                        <a:t>900</a:t>
                      </a:r>
                    </a:p>
                  </a:txBody>
                  <a:tcPr/>
                </a:tc>
                <a:tc>
                  <a:txBody>
                    <a:bodyPr/>
                    <a:lstStyle/>
                    <a:p>
                      <a:r>
                        <a:rPr lang="en-US" sz="1800" dirty="0">
                          <a:solidFill>
                            <a:schemeClr val="tx1"/>
                          </a:solidFill>
                        </a:rPr>
                        <a:t>198</a:t>
                      </a:r>
                    </a:p>
                  </a:txBody>
                  <a:tcPr/>
                </a:tc>
                <a:tc>
                  <a:txBody>
                    <a:bodyPr/>
                    <a:lstStyle/>
                    <a:p>
                      <a:r>
                        <a:rPr lang="en-US" sz="1800" dirty="0">
                          <a:solidFill>
                            <a:srgbClr val="C00000"/>
                          </a:solidFill>
                        </a:rPr>
                        <a:t>180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9"/>
                  </a:ext>
                </a:extLst>
              </a:tr>
              <a:tr h="367721">
                <a:tc>
                  <a:txBody>
                    <a:bodyPr/>
                    <a:lstStyle/>
                    <a:p>
                      <a:r>
                        <a:rPr lang="en-US" sz="1800" dirty="0">
                          <a:solidFill>
                            <a:schemeClr val="tx1"/>
                          </a:solidFill>
                        </a:rPr>
                        <a:t>1000</a:t>
                      </a:r>
                    </a:p>
                  </a:txBody>
                  <a:tcPr/>
                </a:tc>
                <a:tc>
                  <a:txBody>
                    <a:bodyPr/>
                    <a:lstStyle/>
                    <a:p>
                      <a:r>
                        <a:rPr lang="en-US" sz="1800" dirty="0">
                          <a:solidFill>
                            <a:schemeClr val="tx1"/>
                          </a:solidFill>
                        </a:rPr>
                        <a:t>200</a:t>
                      </a:r>
                    </a:p>
                  </a:txBody>
                  <a:tcPr/>
                </a:tc>
                <a:tc>
                  <a:txBody>
                    <a:bodyPr/>
                    <a:lstStyle/>
                    <a:p>
                      <a:r>
                        <a:rPr lang="en-US" sz="1800" dirty="0">
                          <a:solidFill>
                            <a:srgbClr val="C00000"/>
                          </a:solidFill>
                        </a:rPr>
                        <a:t>200</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95417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Gain Chart</a:t>
            </a:r>
          </a:p>
        </p:txBody>
      </p:sp>
      <p:sp>
        <p:nvSpPr>
          <p:cNvPr id="3" name="Content Placeholder 2"/>
          <p:cNvSpPr>
            <a:spLocks noGrp="1"/>
          </p:cNvSpPr>
          <p:nvPr>
            <p:ph idx="1"/>
          </p:nvPr>
        </p:nvSpPr>
        <p:spPr>
          <a:xfrm>
            <a:off x="7109434" y="1865598"/>
            <a:ext cx="3900944" cy="3703002"/>
          </a:xfrm>
        </p:spPr>
        <p:txBody>
          <a:bodyPr>
            <a:normAutofit/>
          </a:bodyPr>
          <a:lstStyle/>
          <a:p>
            <a:r>
              <a:rPr lang="en-US" dirty="0">
                <a:latin typeface="Calibri" panose="020F0502020204030204" pitchFamily="34" charset="0"/>
                <a:cs typeface="Calibri" panose="020F0502020204030204" pitchFamily="34" charset="0"/>
              </a:rPr>
              <a:t>X-axis: percentage of customers contacted</a:t>
            </a:r>
          </a:p>
          <a:p>
            <a:r>
              <a:rPr lang="en-US" dirty="0">
                <a:latin typeface="Calibri" panose="020F0502020204030204" pitchFamily="34" charset="0"/>
                <a:cs typeface="Calibri" panose="020F0502020204030204" pitchFamily="34" charset="0"/>
              </a:rPr>
              <a:t>Y-axis: percentage of responses</a:t>
            </a:r>
          </a:p>
          <a:p>
            <a:r>
              <a:rPr lang="en-US" dirty="0">
                <a:latin typeface="Calibri" panose="020F0502020204030204" pitchFamily="34" charset="0"/>
                <a:cs typeface="Calibri" panose="020F0502020204030204" pitchFamily="34" charset="0"/>
              </a:rPr>
              <a:t>Baseline: random selection</a:t>
            </a:r>
          </a:p>
          <a:p>
            <a:r>
              <a:rPr lang="en-US" dirty="0">
                <a:latin typeface="Calibri" panose="020F0502020204030204" pitchFamily="34" charset="0"/>
                <a:cs typeface="Calibri" panose="020F0502020204030204" pitchFamily="34" charset="0"/>
              </a:rPr>
              <a:t>Lift curve: predicted model</a:t>
            </a:r>
          </a:p>
        </p:txBody>
      </p:sp>
      <p:pic>
        <p:nvPicPr>
          <p:cNvPr id="5" name="Picture 4"/>
          <p:cNvPicPr>
            <a:picLocks noChangeAspect="1"/>
          </p:cNvPicPr>
          <p:nvPr/>
        </p:nvPicPr>
        <p:blipFill>
          <a:blip r:embed="rId3"/>
          <a:stretch>
            <a:fillRect/>
          </a:stretch>
        </p:blipFill>
        <p:spPr>
          <a:xfrm>
            <a:off x="730757" y="1690688"/>
            <a:ext cx="6205599" cy="4164831"/>
          </a:xfrm>
          <a:prstGeom prst="rect">
            <a:avLst/>
          </a:prstGeom>
        </p:spPr>
      </p:pic>
    </p:spTree>
    <p:extLst>
      <p:ext uri="{BB962C8B-B14F-4D97-AF65-F5344CB8AC3E}">
        <p14:creationId xmlns:p14="http://schemas.microsoft.com/office/powerpoint/2010/main" val="2676125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Lift Chart</a:t>
            </a:r>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7566067" y="1690688"/>
                <a:ext cx="3644728" cy="3603812"/>
              </a:xfrm>
            </p:spPr>
            <p:txBody>
              <a:bodyPr>
                <a:normAutofit/>
              </a:bodyPr>
              <a:lstStyle/>
              <a:p>
                <a:r>
                  <a:rPr lang="en-US" dirty="0">
                    <a:latin typeface="Calibri" panose="020F0502020204030204" pitchFamily="34" charset="0"/>
                    <a:cs typeface="Calibri" panose="020F0502020204030204" pitchFamily="34" charset="0"/>
                  </a:rPr>
                  <a:t>First 10% customers contacted:</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Lift=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𝑃𝑟𝑒𝑑𝑖𝑐𝑡𝑒𝑑</m:t>
                        </m:r>
                        <m:r>
                          <a:rPr lang="en-US" i="1">
                            <a:latin typeface="Cambria Math" panose="02040503050406030204" pitchFamily="18" charset="0"/>
                          </a:rPr>
                          <m:t> </m:t>
                        </m:r>
                        <m:r>
                          <a:rPr lang="en-US" i="1">
                            <a:latin typeface="Cambria Math" panose="02040503050406030204" pitchFamily="18" charset="0"/>
                          </a:rPr>
                          <m:t>𝑚𝑜𝑑𝑒𝑙</m:t>
                        </m:r>
                        <m:r>
                          <a:rPr lang="en-US" i="1">
                            <a:latin typeface="Cambria Math" panose="02040503050406030204" pitchFamily="18" charset="0"/>
                          </a:rPr>
                          <m:t> </m:t>
                        </m:r>
                      </m:num>
                      <m:den>
                        <m:r>
                          <a:rPr lang="en-US" i="1">
                            <a:latin typeface="Cambria Math" panose="02040503050406030204" pitchFamily="18" charset="0"/>
                          </a:rPr>
                          <m:t>𝑅𝑎𝑛𝑑𝑜𝑚</m:t>
                        </m:r>
                        <m:r>
                          <a:rPr lang="en-US" i="1">
                            <a:latin typeface="Cambria Math" panose="02040503050406030204" pitchFamily="18" charset="0"/>
                          </a:rPr>
                          <m:t> </m:t>
                        </m:r>
                        <m:r>
                          <a:rPr lang="en-US" i="1">
                            <a:latin typeface="Cambria Math" panose="02040503050406030204" pitchFamily="18" charset="0"/>
                          </a:rPr>
                          <m:t>𝑠𝑒𝑙𝑒𝑐𝑡𝑖𝑜𝑛</m:t>
                        </m:r>
                        <m:r>
                          <a:rPr lang="en-US" i="1">
                            <a:latin typeface="Cambria Math" panose="02040503050406030204" pitchFamily="18" charset="0"/>
                          </a:rPr>
                          <m:t> </m:t>
                        </m:r>
                      </m:den>
                    </m:f>
                  </m:oMath>
                </a14:m>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20%</m:t>
                        </m:r>
                      </m:den>
                    </m:f>
                  </m:oMath>
                </a14:m>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=3</a:t>
                </a: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7566067" y="1690688"/>
                <a:ext cx="3644728" cy="3603812"/>
              </a:xfrm>
              <a:blipFill>
                <a:blip r:embed="rId3"/>
                <a:stretch>
                  <a:fillRect l="-3344" t="-2703"/>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838200" y="1690689"/>
            <a:ext cx="6176506" cy="4204234"/>
          </a:xfrm>
          <a:prstGeom prst="rect">
            <a:avLst/>
          </a:prstGeom>
        </p:spPr>
      </p:pic>
    </p:spTree>
    <p:extLst>
      <p:ext uri="{BB962C8B-B14F-4D97-AF65-F5344CB8AC3E}">
        <p14:creationId xmlns:p14="http://schemas.microsoft.com/office/powerpoint/2010/main" val="214104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p>
        </p:txBody>
      </p:sp>
      <p:sp>
        <p:nvSpPr>
          <p:cNvPr id="3" name="Content Placeholder 2"/>
          <p:cNvSpPr>
            <a:spLocks noGrp="1"/>
          </p:cNvSpPr>
          <p:nvPr>
            <p:ph idx="1"/>
          </p:nvPr>
        </p:nvSpPr>
        <p:spPr>
          <a:xfrm>
            <a:off x="937624" y="1438353"/>
            <a:ext cx="10047701" cy="5054521"/>
          </a:xfrm>
        </p:spPr>
        <p:txBody>
          <a:bodyPr>
            <a:normAutofit fontScale="92500" lnSpcReduction="10000"/>
          </a:bodyPr>
          <a:lstStyle/>
          <a:p>
            <a:pPr>
              <a:lnSpc>
                <a:spcPct val="120000"/>
              </a:lnSpc>
              <a:defRPr/>
            </a:pPr>
            <a:r>
              <a:rPr lang="en-US" sz="2400" b="1" dirty="0">
                <a:latin typeface="Calibri" panose="020F0502020204030204" pitchFamily="34" charset="0"/>
                <a:cs typeface="Calibri" panose="020F0502020204030204" pitchFamily="34" charset="0"/>
              </a:rPr>
              <a:t> Supervised</a:t>
            </a:r>
            <a:r>
              <a:rPr lang="en-US" sz="2400" dirty="0">
                <a:latin typeface="Calibri" panose="020F0502020204030204" pitchFamily="34" charset="0"/>
                <a:cs typeface="Calibri" panose="020F0502020204030204" pitchFamily="34" charset="0"/>
              </a:rPr>
              <a:t> learning (with </a:t>
            </a:r>
            <a:r>
              <a:rPr lang="en-US" sz="2400" i="1" dirty="0">
                <a:latin typeface="Calibri" panose="020F0502020204030204" pitchFamily="34" charset="0"/>
                <a:cs typeface="Calibri" panose="020F0502020204030204" pitchFamily="34" charset="0"/>
              </a:rPr>
              <a:t>responses</a:t>
            </a:r>
            <a:r>
              <a:rPr lang="en-US" sz="2400" dirty="0">
                <a:latin typeface="Calibri" panose="020F0502020204030204" pitchFamily="34" charset="0"/>
                <a:cs typeface="Calibri" panose="020F0502020204030204" pitchFamily="34" charset="0"/>
              </a:rPr>
              <a:t> or </a:t>
            </a:r>
            <a:r>
              <a:rPr lang="en-US" sz="2400" i="1" dirty="0">
                <a:latin typeface="Calibri" panose="020F0502020204030204" pitchFamily="34" charset="0"/>
                <a:cs typeface="Calibri" panose="020F0502020204030204" pitchFamily="34" charset="0"/>
              </a:rPr>
              <a:t>dependent variables</a:t>
            </a:r>
            <a:r>
              <a:rPr lang="en-US" sz="2400" dirty="0">
                <a:latin typeface="Calibri" panose="020F0502020204030204" pitchFamily="34" charset="0"/>
                <a:cs typeface="Calibri" panose="020F0502020204030204" pitchFamily="34" charset="0"/>
              </a:rPr>
              <a:t>)</a:t>
            </a:r>
          </a:p>
          <a:p>
            <a:pPr lvl="1">
              <a:lnSpc>
                <a:spcPct val="120000"/>
              </a:lnSpc>
              <a:defRPr/>
            </a:pPr>
            <a:r>
              <a:rPr lang="en-US" sz="1800" dirty="0">
                <a:latin typeface="Calibri" panose="020F0502020204030204" pitchFamily="34" charset="0"/>
                <a:cs typeface="Calibri" panose="020F0502020204030204" pitchFamily="34" charset="0"/>
              </a:rPr>
              <a:t>regression</a:t>
            </a:r>
          </a:p>
          <a:p>
            <a:pPr lvl="1">
              <a:lnSpc>
                <a:spcPct val="120000"/>
              </a:lnSpc>
              <a:defRPr/>
            </a:pPr>
            <a:r>
              <a:rPr lang="en-US" sz="1800" dirty="0">
                <a:latin typeface="Calibri" panose="020F0502020204030204" pitchFamily="34" charset="0"/>
                <a:cs typeface="Calibri" panose="020F0502020204030204" pitchFamily="34" charset="0"/>
              </a:rPr>
              <a:t>decision trees</a:t>
            </a:r>
          </a:p>
          <a:p>
            <a:pPr lvl="1">
              <a:lnSpc>
                <a:spcPct val="120000"/>
              </a:lnSpc>
              <a:defRPr/>
            </a:pPr>
            <a:r>
              <a:rPr lang="en-US" sz="1800" dirty="0">
                <a:latin typeface="Calibri" panose="020F0502020204030204" pitchFamily="34" charset="0"/>
                <a:cs typeface="Calibri" panose="020F0502020204030204" pitchFamily="34" charset="0"/>
              </a:rPr>
              <a:t>neural network</a:t>
            </a:r>
          </a:p>
          <a:p>
            <a:pPr>
              <a:lnSpc>
                <a:spcPct val="120000"/>
              </a:lnSpc>
            </a:pPr>
            <a:r>
              <a:rPr lang="en-US" altLang="en-US" sz="2400" b="1" dirty="0">
                <a:latin typeface="Calibri" panose="020F0502020204030204" pitchFamily="34" charset="0"/>
                <a:cs typeface="Calibri" panose="020F0502020204030204" pitchFamily="34" charset="0"/>
              </a:rPr>
              <a:t> Unsupervised</a:t>
            </a:r>
            <a:r>
              <a:rPr lang="en-US" altLang="en-US" sz="2400" dirty="0">
                <a:latin typeface="Calibri" panose="020F0502020204030204" pitchFamily="34" charset="0"/>
                <a:cs typeface="Calibri" panose="020F0502020204030204" pitchFamily="34" charset="0"/>
              </a:rPr>
              <a:t> learning (</a:t>
            </a:r>
            <a:r>
              <a:rPr lang="en-US" altLang="en-US" sz="2400" dirty="0">
                <a:solidFill>
                  <a:srgbClr val="FF0000"/>
                </a:solidFill>
                <a:latin typeface="Calibri" panose="020F0502020204030204" pitchFamily="34" charset="0"/>
                <a:cs typeface="Calibri" panose="020F0502020204030204" pitchFamily="34" charset="0"/>
              </a:rPr>
              <a:t>without</a:t>
            </a:r>
            <a:r>
              <a:rPr lang="en-US" alt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responses</a:t>
            </a:r>
            <a:r>
              <a:rPr lang="en-US" sz="2400" dirty="0">
                <a:latin typeface="Calibri" panose="020F0502020204030204" pitchFamily="34" charset="0"/>
                <a:cs typeface="Calibri" panose="020F0502020204030204" pitchFamily="34" charset="0"/>
              </a:rPr>
              <a:t> or </a:t>
            </a:r>
            <a:r>
              <a:rPr lang="en-US" sz="2400" i="1" dirty="0">
                <a:latin typeface="Calibri" panose="020F0502020204030204" pitchFamily="34" charset="0"/>
                <a:cs typeface="Calibri" panose="020F0502020204030204" pitchFamily="34" charset="0"/>
              </a:rPr>
              <a:t>dependent variables)</a:t>
            </a:r>
            <a:endParaRPr lang="en-US" altLang="en-US" sz="2400" dirty="0">
              <a:latin typeface="Calibri" panose="020F0502020204030204" pitchFamily="34" charset="0"/>
              <a:cs typeface="Calibri" panose="020F0502020204030204" pitchFamily="34" charset="0"/>
            </a:endParaRPr>
          </a:p>
          <a:p>
            <a:pPr lvl="1">
              <a:lnSpc>
                <a:spcPct val="120000"/>
              </a:lnSpc>
            </a:pPr>
            <a:r>
              <a:rPr lang="en-US" altLang="en-US" sz="1800" dirty="0">
                <a:latin typeface="Calibri" panose="020F0502020204030204" pitchFamily="34" charset="0"/>
                <a:cs typeface="Calibri" panose="020F0502020204030204" pitchFamily="34" charset="0"/>
              </a:rPr>
              <a:t>cluster analysis</a:t>
            </a:r>
          </a:p>
          <a:p>
            <a:pPr lvl="1">
              <a:lnSpc>
                <a:spcPct val="120000"/>
              </a:lnSpc>
            </a:pPr>
            <a:r>
              <a:rPr lang="en-US" altLang="en-US" sz="1800" dirty="0">
                <a:latin typeface="Calibri" panose="020F0502020204030204" pitchFamily="34" charset="0"/>
                <a:cs typeface="Calibri" panose="020F0502020204030204" pitchFamily="34" charset="0"/>
              </a:rPr>
              <a:t>association rules</a:t>
            </a:r>
          </a:p>
          <a:p>
            <a:pPr>
              <a:lnSpc>
                <a:spcPct val="120000"/>
              </a:lnSpc>
            </a:pPr>
            <a:r>
              <a:rPr lang="en-US" altLang="en-US" sz="2400" b="1" i="1" dirty="0">
                <a:latin typeface="Calibri" panose="020F0502020204030204" pitchFamily="34" charset="0"/>
                <a:cs typeface="Calibri" panose="020F0502020204030204" pitchFamily="34" charset="0"/>
              </a:rPr>
              <a:t> </a:t>
            </a:r>
            <a:r>
              <a:rPr lang="en-US" altLang="en-US" sz="2400" b="1" dirty="0">
                <a:latin typeface="Calibri" panose="020F0502020204030204" pitchFamily="34" charset="0"/>
                <a:cs typeface="Calibri" panose="020F0502020204030204" pitchFamily="34" charset="0"/>
              </a:rPr>
              <a:t>Reinforcement</a:t>
            </a:r>
            <a:r>
              <a:rPr lang="en-US" altLang="en-US" sz="2400" b="1" i="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learning</a:t>
            </a:r>
          </a:p>
          <a:p>
            <a:pPr lvl="1">
              <a:lnSpc>
                <a:spcPct val="120000"/>
              </a:lnSpc>
            </a:pPr>
            <a:r>
              <a:rPr lang="en-US" altLang="en-US" sz="1800" dirty="0">
                <a:latin typeface="Calibri" panose="020F0502020204030204" pitchFamily="34" charset="0"/>
                <a:cs typeface="Calibri" panose="020F0502020204030204" pitchFamily="34" charset="0"/>
              </a:rPr>
              <a:t>Figure out </a:t>
            </a:r>
            <a:r>
              <a:rPr lang="en-US" altLang="en-US" sz="1800" dirty="0">
                <a:solidFill>
                  <a:srgbClr val="FF0000"/>
                </a:solidFill>
                <a:latin typeface="Calibri" panose="020F0502020204030204" pitchFamily="34" charset="0"/>
                <a:cs typeface="Calibri" panose="020F0502020204030204" pitchFamily="34" charset="0"/>
              </a:rPr>
              <a:t>What</a:t>
            </a:r>
            <a:r>
              <a:rPr lang="en-US" altLang="en-US" sz="1800" dirty="0">
                <a:latin typeface="Calibri" panose="020F0502020204030204" pitchFamily="34" charset="0"/>
                <a:cs typeface="Calibri" panose="020F0502020204030204" pitchFamily="34" charset="0"/>
              </a:rPr>
              <a:t> to do to maximize a </a:t>
            </a:r>
            <a:r>
              <a:rPr lang="en-US" altLang="en-US" sz="1800" dirty="0">
                <a:solidFill>
                  <a:srgbClr val="FF0000"/>
                </a:solidFill>
                <a:latin typeface="Calibri" panose="020F0502020204030204" pitchFamily="34" charset="0"/>
                <a:cs typeface="Calibri" panose="020F0502020204030204" pitchFamily="34" charset="0"/>
              </a:rPr>
              <a:t>Reward </a:t>
            </a:r>
            <a:r>
              <a:rPr lang="en-US" altLang="en-US" sz="1800" dirty="0">
                <a:latin typeface="Calibri" panose="020F0502020204030204" pitchFamily="34" charset="0"/>
                <a:cs typeface="Calibri" panose="020F0502020204030204" pitchFamily="34" charset="0"/>
              </a:rPr>
              <a:t>by itself</a:t>
            </a:r>
          </a:p>
          <a:p>
            <a:pPr lvl="1">
              <a:lnSpc>
                <a:spcPct val="120000"/>
              </a:lnSpc>
            </a:pPr>
            <a:r>
              <a:rPr lang="en-US" altLang="en-US" sz="1800" dirty="0">
                <a:latin typeface="Calibri" panose="020F0502020204030204" pitchFamily="34" charset="0"/>
                <a:cs typeface="Calibri" panose="020F0502020204030204" pitchFamily="34" charset="0"/>
              </a:rPr>
              <a:t>Does not strictly rely on set of labeled dependent variables</a:t>
            </a:r>
          </a:p>
          <a:p>
            <a:pPr lvl="1">
              <a:lnSpc>
                <a:spcPct val="120000"/>
              </a:lnSpc>
            </a:pPr>
            <a:r>
              <a:rPr lang="en-US" altLang="en-US" sz="1800" dirty="0">
                <a:latin typeface="Calibri" panose="020F0502020204030204" pitchFamily="34" charset="0"/>
                <a:cs typeface="Calibri" panose="020F0502020204030204" pitchFamily="34" charset="0"/>
              </a:rPr>
              <a:t>Examples</a:t>
            </a:r>
          </a:p>
          <a:p>
            <a:pPr lvl="2">
              <a:lnSpc>
                <a:spcPct val="120000"/>
              </a:lnSpc>
            </a:pPr>
            <a:r>
              <a:rPr lang="en-US" altLang="en-US" sz="1600" dirty="0">
                <a:latin typeface="Calibri" panose="020F0502020204030204" pitchFamily="34" charset="0"/>
                <a:cs typeface="Calibri" panose="020F0502020204030204" pitchFamily="34" charset="0"/>
              </a:rPr>
              <a:t>Markov decision process</a:t>
            </a:r>
          </a:p>
          <a:p>
            <a:pPr lvl="2">
              <a:lnSpc>
                <a:spcPct val="120000"/>
              </a:lnSpc>
            </a:pPr>
            <a:r>
              <a:rPr lang="en-US" altLang="en-US" sz="1600" dirty="0">
                <a:latin typeface="Calibri" panose="020F0502020204030204" pitchFamily="34" charset="0"/>
                <a:cs typeface="Calibri" panose="020F0502020204030204" pitchFamily="34" charset="0"/>
              </a:rPr>
              <a:t> Q learning</a:t>
            </a:r>
          </a:p>
        </p:txBody>
      </p:sp>
    </p:spTree>
    <p:extLst>
      <p:ext uri="{BB962C8B-B14F-4D97-AF65-F5344CB8AC3E}">
        <p14:creationId xmlns:p14="http://schemas.microsoft.com/office/powerpoint/2010/main" val="15557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Data Mining Tasks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838200" y="1507662"/>
            <a:ext cx="10360068" cy="4884029"/>
          </a:xfrm>
        </p:spPr>
        <p:txBody>
          <a:bodyPr>
            <a:normAutofit/>
          </a:bodyPr>
          <a:lstStyle/>
          <a:p>
            <a:r>
              <a:rPr lang="en-US" altLang="zh-CN" sz="3200" dirty="0"/>
              <a:t> </a:t>
            </a:r>
            <a:r>
              <a:rPr lang="en-US" altLang="zh-CN" sz="3200" dirty="0">
                <a:latin typeface="Calibri" panose="020F0502020204030204" pitchFamily="34" charset="0"/>
                <a:cs typeface="Calibri" panose="020F0502020204030204" pitchFamily="34" charset="0"/>
              </a:rPr>
              <a:t>Prediction</a:t>
            </a:r>
            <a:r>
              <a:rPr lang="zh-CN" altLang="en-US" sz="3200" dirty="0">
                <a:latin typeface="Calibri" panose="020F0502020204030204" pitchFamily="34" charset="0"/>
                <a:cs typeface="Calibri" panose="020F0502020204030204" pitchFamily="34" charset="0"/>
              </a:rPr>
              <a:t> </a:t>
            </a:r>
            <a:endParaRPr lang="en-US" altLang="zh-CN" sz="3200" dirty="0">
              <a:latin typeface="Calibri" panose="020F0502020204030204" pitchFamily="34" charset="0"/>
              <a:cs typeface="Calibri" panose="020F0502020204030204" pitchFamily="34" charset="0"/>
            </a:endParaRPr>
          </a:p>
          <a:p>
            <a:pPr lvl="1">
              <a:lnSpc>
                <a:spcPct val="100000"/>
              </a:lnSpc>
            </a:pPr>
            <a:r>
              <a:rPr lang="en-US" dirty="0">
                <a:latin typeface="Calibri" panose="020F0502020204030204" pitchFamily="34" charset="0"/>
                <a:cs typeface="Calibri" panose="020F0502020204030204" pitchFamily="34" charset="0"/>
              </a:rPr>
              <a:t>Predict dependent variables based on independent variables</a:t>
            </a:r>
          </a:p>
          <a:p>
            <a:pPr lvl="1">
              <a:lnSpc>
                <a:spcPct val="100000"/>
              </a:lnSpc>
            </a:pPr>
            <a:r>
              <a:rPr lang="en-US" dirty="0">
                <a:latin typeface="Calibri" panose="020F0502020204030204" pitchFamily="34" charset="0"/>
                <a:cs typeface="Calibri" panose="020F0502020204030204" pitchFamily="34" charset="0"/>
              </a:rPr>
              <a:t>Little focus on mechanism</a:t>
            </a:r>
          </a:p>
          <a:p>
            <a:pPr lvl="2">
              <a:lnSpc>
                <a:spcPct val="100000"/>
              </a:lnSpc>
            </a:pPr>
            <a:r>
              <a:rPr lang="en-US" sz="2400" dirty="0">
                <a:latin typeface="Calibri" panose="020F0502020204030204" pitchFamily="34" charset="0"/>
                <a:cs typeface="Calibri" panose="020F0502020204030204" pitchFamily="34" charset="0"/>
              </a:rPr>
              <a:t>Example: </a:t>
            </a:r>
            <a:r>
              <a:rPr lang="en-US" altLang="zh-CN" sz="2400" dirty="0">
                <a:latin typeface="Calibri" panose="020F0502020204030204" pitchFamily="34" charset="0"/>
                <a:cs typeface="Calibri" panose="020F0502020204030204" pitchFamily="34" charset="0"/>
              </a:rPr>
              <a:t>which</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customers</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are</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most</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likely</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to</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purchase?</a:t>
            </a:r>
            <a:r>
              <a:rPr lang="zh-CN" altLang="en-US"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nSpc>
                <a:spcPct val="100000"/>
              </a:lnSpc>
            </a:pPr>
            <a:r>
              <a:rPr 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Inference</a:t>
            </a:r>
            <a:endParaRPr lang="en-US" sz="3200" dirty="0">
              <a:latin typeface="Calibri" panose="020F0502020204030204" pitchFamily="34" charset="0"/>
              <a:cs typeface="Calibri" panose="020F0502020204030204" pitchFamily="34" charset="0"/>
            </a:endParaRPr>
          </a:p>
          <a:p>
            <a:pPr lvl="1">
              <a:lnSpc>
                <a:spcPct val="100000"/>
              </a:lnSpc>
            </a:pPr>
            <a:r>
              <a:rPr lang="en-US" dirty="0">
                <a:latin typeface="Calibri" panose="020F0502020204030204" pitchFamily="34" charset="0"/>
                <a:cs typeface="Calibri" panose="020F0502020204030204" pitchFamily="34" charset="0"/>
              </a:rPr>
              <a:t>Understand the relationship between dependent variables and independent variables</a:t>
            </a:r>
          </a:p>
          <a:p>
            <a:pPr lvl="2">
              <a:lnSpc>
                <a:spcPct val="100000"/>
              </a:lnSpc>
            </a:pPr>
            <a:r>
              <a:rPr lang="en-US" sz="2400" dirty="0">
                <a:latin typeface="Calibri" panose="020F0502020204030204" pitchFamily="34" charset="0"/>
                <a:cs typeface="Calibri" panose="020F0502020204030204" pitchFamily="34" charset="0"/>
              </a:rPr>
              <a:t>Are they associated?</a:t>
            </a:r>
          </a:p>
          <a:p>
            <a:pPr lvl="2">
              <a:lnSpc>
                <a:spcPct val="100000"/>
              </a:lnSpc>
            </a:pPr>
            <a:r>
              <a:rPr lang="en-US" sz="2400" dirty="0">
                <a:latin typeface="Calibri" panose="020F0502020204030204" pitchFamily="34" charset="0"/>
                <a:cs typeface="Calibri" panose="020F0502020204030204" pitchFamily="34" charset="0"/>
              </a:rPr>
              <a:t>What is the relationship?</a:t>
            </a:r>
          </a:p>
          <a:p>
            <a:pPr marL="1143000" lvl="1">
              <a:lnSpc>
                <a:spcPct val="100000"/>
              </a:lnSpc>
            </a:pPr>
            <a:r>
              <a:rPr lang="en-US" altLang="zh-CN" dirty="0">
                <a:latin typeface="Calibri" panose="020F0502020204030204" pitchFamily="34" charset="0"/>
                <a:cs typeface="Calibri" panose="020F0502020204030204" pitchFamily="34" charset="0"/>
              </a:rPr>
              <a:t>Example: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what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kind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products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customs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like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to</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buy</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together?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531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Pattern Detection</a:t>
            </a:r>
            <a:endParaRPr lang="en-US" sz="3200" dirty="0"/>
          </a:p>
        </p:txBody>
      </p:sp>
      <p:sp>
        <p:nvSpPr>
          <p:cNvPr id="3" name="Content Placeholder 2"/>
          <p:cNvSpPr>
            <a:spLocks noGrp="1"/>
          </p:cNvSpPr>
          <p:nvPr>
            <p:ph idx="1"/>
          </p:nvPr>
        </p:nvSpPr>
        <p:spPr>
          <a:xfrm>
            <a:off x="838200" y="1380220"/>
            <a:ext cx="10209756" cy="5020580"/>
          </a:xfrm>
        </p:spPr>
        <p:txBody>
          <a:bodyPr>
            <a:noAutofit/>
          </a:bodyPr>
          <a:lstStyle/>
          <a:p>
            <a:pPr>
              <a:lnSpc>
                <a:spcPct val="110000"/>
              </a:lnSpc>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Patterns may or may not represent any underlying rule.</a:t>
            </a:r>
          </a:p>
          <a:p>
            <a:pPr>
              <a:lnSpc>
                <a:spcPct val="110000"/>
              </a:lnSpc>
              <a:buFont typeface="Arial" panose="020B0604020202020204" pitchFamily="34" charset="0"/>
              <a:buChar char="•"/>
            </a:pPr>
            <a:r>
              <a:rPr lang="en-US" altLang="en-US" dirty="0">
                <a:latin typeface="Calibri" panose="020F0502020204030204" pitchFamily="34" charset="0"/>
                <a:cs typeface="Calibri" panose="020F0502020204030204" pitchFamily="34" charset="0"/>
              </a:rPr>
              <a:t>Some patterns reflect some underlying reality.</a:t>
            </a:r>
          </a:p>
          <a:p>
            <a:pPr lvl="1">
              <a:lnSpc>
                <a:spcPct val="110000"/>
              </a:lnSpc>
            </a:pPr>
            <a:r>
              <a:rPr lang="en-US" altLang="en-US" dirty="0">
                <a:latin typeface="Calibri" panose="020F0502020204030204" pitchFamily="34" charset="0"/>
                <a:cs typeface="Calibri" panose="020F0502020204030204" pitchFamily="34" charset="0"/>
              </a:rPr>
              <a:t>The party that holds the White House tends to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lose seats in Congress during off-year elections.</a:t>
            </a:r>
          </a:p>
          <a:p>
            <a:pPr>
              <a:lnSpc>
                <a:spcPct val="110000"/>
              </a:lnSpc>
              <a:buFont typeface="Arial" panose="020B0604020202020204" pitchFamily="34" charset="0"/>
              <a:buChar char="•"/>
            </a:pPr>
            <a:r>
              <a:rPr lang="en-US" altLang="en-US" dirty="0">
                <a:latin typeface="Calibri" panose="020F0502020204030204" pitchFamily="34" charset="0"/>
                <a:cs typeface="Calibri" panose="020F0502020204030204" pitchFamily="34" charset="0"/>
              </a:rPr>
              <a:t>Others do not.</a:t>
            </a:r>
          </a:p>
          <a:p>
            <a:pPr lvl="1">
              <a:lnSpc>
                <a:spcPct val="110000"/>
              </a:lnSpc>
            </a:pPr>
            <a:r>
              <a:rPr lang="en-US" altLang="en-US" dirty="0">
                <a:latin typeface="Calibri" panose="020F0502020204030204" pitchFamily="34" charset="0"/>
                <a:cs typeface="Calibri" panose="020F0502020204030204" pitchFamily="34" charset="0"/>
              </a:rPr>
              <a:t>When the American League wins the World Series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in Major League Baseball, Republicans take the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White House.</a:t>
            </a:r>
          </a:p>
          <a:p>
            <a:pPr>
              <a:lnSpc>
                <a:spcPct val="110000"/>
              </a:lnSpc>
              <a:buFont typeface="Arial" panose="020B0604020202020204" pitchFamily="34" charset="0"/>
              <a:buChar char="•"/>
            </a:pPr>
            <a:r>
              <a:rPr lang="en-US" altLang="en-US" dirty="0">
                <a:latin typeface="Calibri" panose="020F0502020204030204" pitchFamily="34" charset="0"/>
                <a:cs typeface="Calibri" panose="020F0502020204030204" pitchFamily="34" charset="0"/>
              </a:rPr>
              <a:t>Sometimes, it is difficult to tell without analysis.</a:t>
            </a:r>
          </a:p>
          <a:p>
            <a:pPr lvl="1">
              <a:lnSpc>
                <a:spcPct val="110000"/>
              </a:lnSpc>
            </a:pPr>
            <a:r>
              <a:rPr lang="en-US" altLang="en-US" dirty="0">
                <a:latin typeface="Calibri" panose="020F0502020204030204" pitchFamily="34" charset="0"/>
                <a:cs typeface="Calibri" panose="020F0502020204030204" pitchFamily="34" charset="0"/>
              </a:rPr>
              <a:t>In U.S. presidential contests, the taller candidate usually wins.</a:t>
            </a:r>
          </a:p>
          <a:p>
            <a:endParaRPr lang="en-US" dirty="0"/>
          </a:p>
        </p:txBody>
      </p:sp>
    </p:spTree>
    <p:extLst>
      <p:ext uri="{BB962C8B-B14F-4D97-AF65-F5344CB8AC3E}">
        <p14:creationId xmlns:p14="http://schemas.microsoft.com/office/powerpoint/2010/main" val="7795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Types of Patterns Are Valuable?</a:t>
            </a:r>
          </a:p>
        </p:txBody>
      </p:sp>
      <p:sp>
        <p:nvSpPr>
          <p:cNvPr id="3" name="Content Placeholder 2"/>
          <p:cNvSpPr>
            <a:spLocks noGrp="1"/>
          </p:cNvSpPr>
          <p:nvPr>
            <p:ph idx="1"/>
          </p:nvPr>
        </p:nvSpPr>
        <p:spPr>
          <a:xfrm>
            <a:off x="987728" y="1475932"/>
            <a:ext cx="10060227" cy="4824660"/>
          </a:xfrm>
        </p:spPr>
        <p:txBody>
          <a:bodyPr>
            <a:normAutofit fontScale="92500" lnSpcReduction="20000"/>
          </a:bodyPr>
          <a:lstStyle/>
          <a:p>
            <a:pPr>
              <a:lnSpc>
                <a:spcPct val="120000"/>
              </a:lnSpc>
            </a:pPr>
            <a:r>
              <a:rPr lang="en-US" dirty="0">
                <a:latin typeface="Calibri" panose="020F0502020204030204" pitchFamily="34" charset="0"/>
                <a:cs typeface="Calibri" panose="020F0502020204030204" pitchFamily="34" charset="0"/>
              </a:rPr>
              <a:t> Evidence</a:t>
            </a:r>
          </a:p>
          <a:p>
            <a:pPr lvl="1">
              <a:lnSpc>
                <a:spcPct val="120000"/>
              </a:lnSpc>
            </a:pPr>
            <a:r>
              <a:rPr lang="en-US" dirty="0">
                <a:latin typeface="Calibri" panose="020F0502020204030204" pitchFamily="34" charset="0"/>
                <a:cs typeface="Calibri" panose="020F0502020204030204" pitchFamily="34" charset="0"/>
              </a:rPr>
              <a:t>Use a statistical criterion to measure the significance of the finding</a:t>
            </a:r>
          </a:p>
          <a:p>
            <a:pPr>
              <a:lnSpc>
                <a:spcPct val="120000"/>
              </a:lnSpc>
            </a:pPr>
            <a:r>
              <a:rPr lang="en-US" dirty="0">
                <a:latin typeface="Calibri" panose="020F0502020204030204" pitchFamily="34" charset="0"/>
                <a:cs typeface="Calibri" panose="020F0502020204030204" pitchFamily="34" charset="0"/>
              </a:rPr>
              <a:t> Redundancy</a:t>
            </a:r>
          </a:p>
          <a:p>
            <a:pPr lvl="1">
              <a:lnSpc>
                <a:spcPct val="120000"/>
              </a:lnSpc>
            </a:pPr>
            <a:r>
              <a:rPr lang="en-US" dirty="0">
                <a:latin typeface="Calibri" panose="020F0502020204030204" pitchFamily="34" charset="0"/>
                <a:cs typeface="Calibri" panose="020F0502020204030204" pitchFamily="34" charset="0"/>
              </a:rPr>
              <a:t>Similarity to other findings</a:t>
            </a:r>
          </a:p>
          <a:p>
            <a:pPr>
              <a:lnSpc>
                <a:spcPct val="120000"/>
              </a:lnSpc>
            </a:pPr>
            <a:r>
              <a:rPr lang="en-US" dirty="0">
                <a:latin typeface="Calibri" panose="020F0502020204030204" pitchFamily="34" charset="0"/>
                <a:cs typeface="Calibri" panose="020F0502020204030204" pitchFamily="34" charset="0"/>
              </a:rPr>
              <a:t> Usefulness</a:t>
            </a:r>
          </a:p>
          <a:p>
            <a:pPr lvl="1">
              <a:lnSpc>
                <a:spcPct val="120000"/>
              </a:lnSpc>
            </a:pPr>
            <a:r>
              <a:rPr lang="en-US" dirty="0">
                <a:latin typeface="Calibri" panose="020F0502020204030204" pitchFamily="34" charset="0"/>
                <a:cs typeface="Calibri" panose="020F0502020204030204" pitchFamily="34" charset="0"/>
              </a:rPr>
              <a:t>Meet the goal of the user</a:t>
            </a:r>
          </a:p>
          <a:p>
            <a:pPr>
              <a:lnSpc>
                <a:spcPct val="120000"/>
              </a:lnSpc>
            </a:pPr>
            <a:r>
              <a:rPr lang="en-US" dirty="0">
                <a:latin typeface="Calibri" panose="020F0502020204030204" pitchFamily="34" charset="0"/>
                <a:cs typeface="Calibri" panose="020F0502020204030204" pitchFamily="34" charset="0"/>
              </a:rPr>
              <a:t> Simplicity</a:t>
            </a:r>
          </a:p>
          <a:p>
            <a:pPr>
              <a:lnSpc>
                <a:spcPct val="120000"/>
              </a:lnSpc>
            </a:pPr>
            <a:r>
              <a:rPr lang="en-US" dirty="0">
                <a:latin typeface="Calibri" panose="020F0502020204030204" pitchFamily="34" charset="0"/>
                <a:cs typeface="Calibri" panose="020F0502020204030204" pitchFamily="34" charset="0"/>
              </a:rPr>
              <a:t> Generality</a:t>
            </a:r>
          </a:p>
          <a:p>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Data analysis is as much an art as a science</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5046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Types of Patterns Are Valuable?</a:t>
            </a:r>
          </a:p>
        </p:txBody>
      </p:sp>
      <p:pic>
        <p:nvPicPr>
          <p:cNvPr id="5122" name="Picture 2" descr=" - Dilbert by Scott Adams">
            <a:hlinkClick r:id="rId3" tooltip="Click to see the comic strip "/>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991" y="2188720"/>
            <a:ext cx="8862634" cy="26194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4052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3574</Words>
  <Application>Microsoft Office PowerPoint</Application>
  <PresentationFormat>Widescreen</PresentationFormat>
  <Paragraphs>604</Paragraphs>
  <Slides>47</Slides>
  <Notes>47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6" baseType="lpstr">
      <vt:lpstr>Aptos</vt:lpstr>
      <vt:lpstr>Aptos Display</vt:lpstr>
      <vt:lpstr>Arial</vt:lpstr>
      <vt:lpstr>Arial Narrow</vt:lpstr>
      <vt:lpstr>Brush Script MT</vt:lpstr>
      <vt:lpstr>Calibri</vt:lpstr>
      <vt:lpstr>Cambria</vt:lpstr>
      <vt:lpstr>Cambria Math</vt:lpstr>
      <vt:lpstr>Courier New</vt:lpstr>
      <vt:lpstr>Garamond</vt:lpstr>
      <vt:lpstr>Georgia</vt:lpstr>
      <vt:lpstr>Myriad Pro</vt:lpstr>
      <vt:lpstr>open sans</vt:lpstr>
      <vt:lpstr>Poynter-Serif-RE</vt:lpstr>
      <vt:lpstr>Rage Italic</vt:lpstr>
      <vt:lpstr>Roboto</vt:lpstr>
      <vt:lpstr>Wingdings</vt:lpstr>
      <vt:lpstr>Office Theme</vt:lpstr>
      <vt:lpstr>Equation</vt:lpstr>
      <vt:lpstr>Data Mining Overview and Predictive Modeling</vt:lpstr>
      <vt:lpstr>Agenda </vt:lpstr>
      <vt:lpstr>What Is Data Mining?</vt:lpstr>
      <vt:lpstr>Origins of Data Mining </vt:lpstr>
      <vt:lpstr>What Is Data Mining?</vt:lpstr>
      <vt:lpstr>Data Mining Tasks </vt:lpstr>
      <vt:lpstr>Pattern Detection</vt:lpstr>
      <vt:lpstr>What Types of Patterns Are Valuable?</vt:lpstr>
      <vt:lpstr>What Types of Patterns Are Valuable?</vt:lpstr>
      <vt:lpstr>What Types of Patterns Are Valuable?</vt:lpstr>
      <vt:lpstr>Bonferroni’s Principle: An Example</vt:lpstr>
      <vt:lpstr>Bonferroni’s Principle: An Example</vt:lpstr>
      <vt:lpstr>Bonferroni’s Principle</vt:lpstr>
      <vt:lpstr>Data Mining Process </vt:lpstr>
      <vt:lpstr>Data Mining Process </vt:lpstr>
      <vt:lpstr>Case Background</vt:lpstr>
      <vt:lpstr>1. Define Purpose </vt:lpstr>
      <vt:lpstr>2. Obtaining Data </vt:lpstr>
      <vt:lpstr>Variable Description</vt:lpstr>
      <vt:lpstr>3. Explore, Clean, and Preprocess</vt:lpstr>
      <vt:lpstr>Manage Missing Values</vt:lpstr>
      <vt:lpstr>Manage Missing Values</vt:lpstr>
      <vt:lpstr>Manage Missing Values</vt:lpstr>
      <vt:lpstr>What Are Outliers </vt:lpstr>
      <vt:lpstr>Variable Transformation</vt:lpstr>
      <vt:lpstr>Categorical Variables and Dummy Coding</vt:lpstr>
      <vt:lpstr>Categorical Variables and Dummy Coding</vt:lpstr>
      <vt:lpstr>Variable Selection</vt:lpstr>
      <vt:lpstr>5.Data Partition (for supervised task) </vt:lpstr>
      <vt:lpstr>Data Partition</vt:lpstr>
      <vt:lpstr>Validation Data Prevents Overfitting</vt:lpstr>
      <vt:lpstr>Data Partition</vt:lpstr>
      <vt:lpstr>Data Partition</vt:lpstr>
      <vt:lpstr>6. Choose Data Mining Methods  </vt:lpstr>
      <vt:lpstr>Model Selection </vt:lpstr>
      <vt:lpstr>Model Comparison</vt:lpstr>
      <vt:lpstr>Model Comparison</vt:lpstr>
      <vt:lpstr>Model Comparison</vt:lpstr>
      <vt:lpstr>Model Comparison</vt:lpstr>
      <vt:lpstr>8. Model Evaluation</vt:lpstr>
      <vt:lpstr>Regression Evaluation</vt:lpstr>
      <vt:lpstr>Model Evaluation— Categorical Outcomes </vt:lpstr>
      <vt:lpstr>Lift and Gain Charts</vt:lpstr>
      <vt:lpstr>Lift and Gain Charts: Example</vt:lpstr>
      <vt:lpstr>Lift and Gain Charts: Example</vt:lpstr>
      <vt:lpstr>Gain Chart</vt:lpstr>
      <vt:lpstr>Lift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Overview and Predictive Modeling</dc:title>
  <dc:creator>Chandra Subramaniam</dc:creator>
  <cp:lastModifiedBy>Chandra Subramaniam</cp:lastModifiedBy>
  <cp:revision>1</cp:revision>
  <dcterms:created xsi:type="dcterms:W3CDTF">2024-01-11T18:19:00Z</dcterms:created>
  <dcterms:modified xsi:type="dcterms:W3CDTF">2024-01-11T18:46:39Z</dcterms:modified>
</cp:coreProperties>
</file>