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65" r:id="rId3"/>
    <p:sldId id="516" r:id="rId4"/>
    <p:sldId id="468" r:id="rId5"/>
    <p:sldId id="469" r:id="rId6"/>
    <p:sldId id="470" r:id="rId7"/>
    <p:sldId id="471" r:id="rId8"/>
    <p:sldId id="472" r:id="rId9"/>
    <p:sldId id="473" r:id="rId10"/>
    <p:sldId id="474" r:id="rId11"/>
    <p:sldId id="475" r:id="rId12"/>
    <p:sldId id="314" r:id="rId13"/>
    <p:sldId id="522" r:id="rId14"/>
    <p:sldId id="518" r:id="rId15"/>
    <p:sldId id="521" r:id="rId16"/>
    <p:sldId id="520" r:id="rId17"/>
    <p:sldId id="476" r:id="rId18"/>
    <p:sldId id="517" r:id="rId19"/>
    <p:sldId id="477" r:id="rId20"/>
    <p:sldId id="478" r:id="rId21"/>
    <p:sldId id="479" r:id="rId22"/>
    <p:sldId id="480" r:id="rId23"/>
    <p:sldId id="50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3" autoAdjust="0"/>
    <p:restoredTop sz="94660"/>
  </p:normalViewPr>
  <p:slideViewPr>
    <p:cSldViewPr snapToGrid="0">
      <p:cViewPr varScale="1">
        <p:scale>
          <a:sx n="77" d="100"/>
          <a:sy n="77" d="100"/>
        </p:scale>
        <p:origin x="114"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D5024-A1AB-41D5-96F0-FD9A1B132F6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45441-B18D-453E-9830-C199E51528FA}" type="slidenum">
              <a:rPr lang="en-US" smtClean="0"/>
              <a:t>‹#›</a:t>
            </a:fld>
            <a:endParaRPr lang="en-US"/>
          </a:p>
        </p:txBody>
      </p:sp>
    </p:spTree>
    <p:extLst>
      <p:ext uri="{BB962C8B-B14F-4D97-AF65-F5344CB8AC3E}">
        <p14:creationId xmlns:p14="http://schemas.microsoft.com/office/powerpoint/2010/main" val="222533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2DC1BFFD-4F3D-4B08-8314-68C567A78460}" type="slidenum">
              <a:rPr lang="en-US" altLang="en-US" sz="1200"/>
              <a:pPr eaLnBrk="1" hangingPunct="1"/>
              <a:t>6</a:t>
            </a:fld>
            <a:endParaRPr lang="en-US" altLang="en-US" sz="1200"/>
          </a:p>
        </p:txBody>
      </p:sp>
      <p:sp>
        <p:nvSpPr>
          <p:cNvPr id="263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43748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C44099B-744B-4CFB-BF5C-10EDAD00FEA1}" type="slidenum">
              <a:rPr lang="en-US" altLang="en-US" sz="1200"/>
              <a:pPr eaLnBrk="1" hangingPunct="1"/>
              <a:t>20</a:t>
            </a:fld>
            <a:endParaRPr lang="en-US" altLang="en-US" sz="1200"/>
          </a:p>
        </p:txBody>
      </p:sp>
      <p:sp>
        <p:nvSpPr>
          <p:cNvPr id="271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075633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C44099B-744B-4CFB-BF5C-10EDAD00FEA1}" type="slidenum">
              <a:rPr lang="en-US" altLang="en-US" sz="1200"/>
              <a:pPr eaLnBrk="1" hangingPunct="1"/>
              <a:t>22</a:t>
            </a:fld>
            <a:endParaRPr lang="en-US" altLang="en-US" sz="1200"/>
          </a:p>
        </p:txBody>
      </p:sp>
      <p:sp>
        <p:nvSpPr>
          <p:cNvPr id="271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65228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5EB452C-51BF-4BBE-96B0-F27C551CDFFC}" type="slidenum">
              <a:rPr lang="en-US" altLang="en-US" sz="1200"/>
              <a:pPr eaLnBrk="1" hangingPunct="1"/>
              <a:t>7</a:t>
            </a:fld>
            <a:endParaRPr lang="en-US" altLang="en-US" sz="1200"/>
          </a:p>
        </p:txBody>
      </p:sp>
      <p:sp>
        <p:nvSpPr>
          <p:cNvPr id="264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31162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1D1E74-AA4A-4B41-9D10-71BDBF51EBA7}" type="slidenum">
              <a:rPr lang="en-US" smtClean="0"/>
              <a:t>12</a:t>
            </a:fld>
            <a:endParaRPr lang="en-US"/>
          </a:p>
        </p:txBody>
      </p:sp>
    </p:spTree>
    <p:extLst>
      <p:ext uri="{BB962C8B-B14F-4D97-AF65-F5344CB8AC3E}">
        <p14:creationId xmlns:p14="http://schemas.microsoft.com/office/powerpoint/2010/main" val="180496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1D1E74-AA4A-4B41-9D10-71BDBF51EBA7}" type="slidenum">
              <a:rPr lang="en-US" smtClean="0"/>
              <a:t>13</a:t>
            </a:fld>
            <a:endParaRPr lang="en-US"/>
          </a:p>
        </p:txBody>
      </p:sp>
    </p:spTree>
    <p:extLst>
      <p:ext uri="{BB962C8B-B14F-4D97-AF65-F5344CB8AC3E}">
        <p14:creationId xmlns:p14="http://schemas.microsoft.com/office/powerpoint/2010/main" val="120449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C44099B-744B-4CFB-BF5C-10EDAD00FEA1}" type="slidenum">
              <a:rPr lang="en-US" altLang="en-US" sz="1200"/>
              <a:pPr eaLnBrk="1" hangingPunct="1"/>
              <a:t>15</a:t>
            </a:fld>
            <a:endParaRPr lang="en-US" altLang="en-US" sz="1200"/>
          </a:p>
        </p:txBody>
      </p:sp>
      <p:sp>
        <p:nvSpPr>
          <p:cNvPr id="271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098929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C44099B-744B-4CFB-BF5C-10EDAD00FEA1}" type="slidenum">
              <a:rPr lang="en-US" altLang="en-US" sz="1200"/>
              <a:pPr eaLnBrk="1" hangingPunct="1"/>
              <a:t>16</a:t>
            </a:fld>
            <a:endParaRPr lang="en-US" altLang="en-US" sz="1200"/>
          </a:p>
        </p:txBody>
      </p:sp>
      <p:sp>
        <p:nvSpPr>
          <p:cNvPr id="271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1305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C44099B-744B-4CFB-BF5C-10EDAD00FEA1}" type="slidenum">
              <a:rPr lang="en-US" altLang="en-US" sz="1200"/>
              <a:pPr eaLnBrk="1" hangingPunct="1"/>
              <a:t>17</a:t>
            </a:fld>
            <a:endParaRPr lang="en-US" altLang="en-US" sz="1200"/>
          </a:p>
        </p:txBody>
      </p:sp>
      <p:sp>
        <p:nvSpPr>
          <p:cNvPr id="271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19682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EC44099B-744B-4CFB-BF5C-10EDAD00FEA1}" type="slidenum">
              <a:rPr lang="en-US" altLang="en-US" sz="1200"/>
              <a:pPr eaLnBrk="1" hangingPunct="1"/>
              <a:t>18</a:t>
            </a:fld>
            <a:endParaRPr lang="en-US" altLang="en-US" sz="1200"/>
          </a:p>
        </p:txBody>
      </p:sp>
      <p:sp>
        <p:nvSpPr>
          <p:cNvPr id="271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62409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C73B5195-58C5-4394-8866-D74348C74ECE}" type="slidenum">
              <a:rPr lang="en-US" altLang="en-US" sz="1200"/>
              <a:pPr eaLnBrk="1" hangingPunct="1"/>
              <a:t>19</a:t>
            </a:fld>
            <a:endParaRPr lang="en-US" altLang="en-US" sz="1200"/>
          </a:p>
        </p:txBody>
      </p:sp>
      <p:sp>
        <p:nvSpPr>
          <p:cNvPr id="272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9113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9D9C-93EF-5FEB-0094-A01BF2B8D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E7CB2-3FDE-748B-BEB3-1B1D25AC0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1CEF83-E642-5FBE-F2A9-1F9E15FB6733}"/>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5" name="Footer Placeholder 4">
            <a:extLst>
              <a:ext uri="{FF2B5EF4-FFF2-40B4-BE49-F238E27FC236}">
                <a16:creationId xmlns:a16="http://schemas.microsoft.com/office/drawing/2014/main" id="{CCB09671-4629-7ECB-031D-6345446EE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BA8F-380F-796B-2E12-4D0A4FC0898D}"/>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219381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8F46-C034-5C0D-C204-027EF7AFE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CEF9F-B138-958C-3ECC-89F9A3537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8605B-F110-55AD-E811-C761B281C028}"/>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5" name="Footer Placeholder 4">
            <a:extLst>
              <a:ext uri="{FF2B5EF4-FFF2-40B4-BE49-F238E27FC236}">
                <a16:creationId xmlns:a16="http://schemas.microsoft.com/office/drawing/2014/main" id="{F2D23B18-A8A6-B12C-4C7E-F9CBBE275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DABF8-468A-2E6B-1E28-45FB31B29AC9}"/>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56408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13B30-C554-50A3-413F-217A087402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4F0FDE-1EA1-E582-985C-D8F4425A6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AE93F-DC3E-2FB6-A685-8B0A91F0F202}"/>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5" name="Footer Placeholder 4">
            <a:extLst>
              <a:ext uri="{FF2B5EF4-FFF2-40B4-BE49-F238E27FC236}">
                <a16:creationId xmlns:a16="http://schemas.microsoft.com/office/drawing/2014/main" id="{9DBFE576-75D5-E434-CBA5-11D610CE7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5DFBE-CBAD-EF84-07C0-CD2193181871}"/>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83669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914400" y="457200"/>
            <a:ext cx="11277600" cy="68580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914400" y="1071563"/>
            <a:ext cx="10464800" cy="4267200"/>
          </a:xfrm>
          <a:prstGeom prst="rect">
            <a:avLst/>
          </a:prstGeom>
          <a:noFill/>
          <a:ln>
            <a:noFill/>
          </a:ln>
          <a:effectLst/>
        </p:spPr>
        <p:txBody>
          <a:bodyPr/>
          <a:lstStyle>
            <a:lvl1pPr marL="0" indent="0">
              <a:defRPr/>
            </a:lvl1pPr>
            <a:lvl2pPr>
              <a:defRPr/>
            </a:lvl2pPr>
            <a:lvl3pPr>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9651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EA2B-1D40-DC0C-69DF-D2E6190D4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4CBC1-B942-34B8-FA72-7C8CF2CBF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40932-1411-D65F-3A5D-8980C750243A}"/>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5" name="Footer Placeholder 4">
            <a:extLst>
              <a:ext uri="{FF2B5EF4-FFF2-40B4-BE49-F238E27FC236}">
                <a16:creationId xmlns:a16="http://schemas.microsoft.com/office/drawing/2014/main" id="{FA2D8AFA-9613-0DAA-D512-A04B45AFC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48B21-90A4-DA72-0E0A-E71EE4745256}"/>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105691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AB01-A7F3-18AC-9023-F5C6169A8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28BE7-41D4-0CDB-316D-CDEEA1DAFD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6F33E6-D94E-0EA3-96E5-971DF45053E7}"/>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5" name="Footer Placeholder 4">
            <a:extLst>
              <a:ext uri="{FF2B5EF4-FFF2-40B4-BE49-F238E27FC236}">
                <a16:creationId xmlns:a16="http://schemas.microsoft.com/office/drawing/2014/main" id="{1F68FBD0-D21B-F8A6-3B4B-EE4FFFEDF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5D2A-640D-25C9-4930-4C426857FF20}"/>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351771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D4AE-F599-F893-A8C0-AB42D21BC0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2734-0A7E-3DBE-3048-375AAC04B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4F100-3BCE-9596-94E6-B2B8B9B83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7FC06-FDAD-DC8B-56CC-D2CB1FA39956}"/>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6" name="Footer Placeholder 5">
            <a:extLst>
              <a:ext uri="{FF2B5EF4-FFF2-40B4-BE49-F238E27FC236}">
                <a16:creationId xmlns:a16="http://schemas.microsoft.com/office/drawing/2014/main" id="{1437A888-B6C8-A374-BEB7-C7E5CBAA8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192C3-30D8-6D18-9FD5-3B5D52D6B025}"/>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204472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7621-CA36-6D4F-E87A-590584D57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21783E-F1AE-5CB5-D8F0-5F3B153A2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30437-71EE-AA7A-4ABA-578E86E79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C681A-5576-C936-FD50-3D4D61C55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66E085-13E1-DB98-7D76-701FCB20D9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68B07A-A720-4A57-0530-7337D3942F01}"/>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8" name="Footer Placeholder 7">
            <a:extLst>
              <a:ext uri="{FF2B5EF4-FFF2-40B4-BE49-F238E27FC236}">
                <a16:creationId xmlns:a16="http://schemas.microsoft.com/office/drawing/2014/main" id="{B0378B07-8F4D-A909-4875-F7ECD009B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6CF321-D2FC-8726-AEDD-9220FA2A4C82}"/>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250658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8EBE-58C4-D03A-6293-BCD695ED1B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750193-B7D7-0C7A-123D-899C46AB688C}"/>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4" name="Footer Placeholder 3">
            <a:extLst>
              <a:ext uri="{FF2B5EF4-FFF2-40B4-BE49-F238E27FC236}">
                <a16:creationId xmlns:a16="http://schemas.microsoft.com/office/drawing/2014/main" id="{1C95AD63-44B4-46A7-937E-5D48C1A75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B4754-74AA-8544-A15E-035ABBE64560}"/>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69122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9D113-099F-4E93-5A31-6A8ED46205F6}"/>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3" name="Footer Placeholder 2">
            <a:extLst>
              <a:ext uri="{FF2B5EF4-FFF2-40B4-BE49-F238E27FC236}">
                <a16:creationId xmlns:a16="http://schemas.microsoft.com/office/drawing/2014/main" id="{4A86CD1A-6B2F-D512-D23F-9A46EF080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542A3-4F13-6348-47B5-2C9CA8A281FD}"/>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272620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E64F-D49D-3B96-4316-0BDAAFC53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5E7F75-CD2C-418D-8C33-A2C89CED1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E7A81F-D286-0A68-C44E-1C9D41961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E688E-6EB0-E62E-15EF-FE5D409BA0A1}"/>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6" name="Footer Placeholder 5">
            <a:extLst>
              <a:ext uri="{FF2B5EF4-FFF2-40B4-BE49-F238E27FC236}">
                <a16:creationId xmlns:a16="http://schemas.microsoft.com/office/drawing/2014/main" id="{2C3A33CC-328F-9E84-8D57-710B8C767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A0AE7-C8CD-9A54-B434-23346E4265F7}"/>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13871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A0F9-E334-236F-01F1-1F0EDCB6B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4B83AB-122D-28DC-4ECD-13E7DCF60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AB5EF-D428-9BF8-959E-4ED10F18F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4CEDE-6377-7137-F652-4A68792FED27}"/>
              </a:ext>
            </a:extLst>
          </p:cNvPr>
          <p:cNvSpPr>
            <a:spLocks noGrp="1"/>
          </p:cNvSpPr>
          <p:nvPr>
            <p:ph type="dt" sz="half" idx="10"/>
          </p:nvPr>
        </p:nvSpPr>
        <p:spPr/>
        <p:txBody>
          <a:bodyPr/>
          <a:lstStyle/>
          <a:p>
            <a:fld id="{A12750E3-9454-421D-9249-EFBC83C52EF8}" type="datetimeFigureOut">
              <a:rPr lang="en-US" smtClean="0"/>
              <a:t>1/22/2024</a:t>
            </a:fld>
            <a:endParaRPr lang="en-US"/>
          </a:p>
        </p:txBody>
      </p:sp>
      <p:sp>
        <p:nvSpPr>
          <p:cNvPr id="6" name="Footer Placeholder 5">
            <a:extLst>
              <a:ext uri="{FF2B5EF4-FFF2-40B4-BE49-F238E27FC236}">
                <a16:creationId xmlns:a16="http://schemas.microsoft.com/office/drawing/2014/main" id="{F192F2C5-9E59-7D62-6148-8C3A24C8F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B4BF1-604F-93DE-0B5F-615E3B4078F9}"/>
              </a:ext>
            </a:extLst>
          </p:cNvPr>
          <p:cNvSpPr>
            <a:spLocks noGrp="1"/>
          </p:cNvSpPr>
          <p:nvPr>
            <p:ph type="sldNum" sz="quarter" idx="12"/>
          </p:nvPr>
        </p:nvSpPr>
        <p:spPr/>
        <p:txBody>
          <a:bodyPr/>
          <a:lstStyle/>
          <a:p>
            <a:fld id="{F543E623-3F2F-4E18-A5F4-E92814ADC8F3}" type="slidenum">
              <a:rPr lang="en-US" smtClean="0"/>
              <a:t>‹#›</a:t>
            </a:fld>
            <a:endParaRPr lang="en-US"/>
          </a:p>
        </p:txBody>
      </p:sp>
    </p:spTree>
    <p:extLst>
      <p:ext uri="{BB962C8B-B14F-4D97-AF65-F5344CB8AC3E}">
        <p14:creationId xmlns:p14="http://schemas.microsoft.com/office/powerpoint/2010/main" val="3790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46C65B-894A-9E35-1EA1-585F5E808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F23879-710A-8C43-BEF9-20558910D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08ED2-8E9F-8AFA-1081-89E05D18B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2750E3-9454-421D-9249-EFBC83C52EF8}" type="datetimeFigureOut">
              <a:rPr lang="en-US" smtClean="0"/>
              <a:t>1/22/2024</a:t>
            </a:fld>
            <a:endParaRPr lang="en-US"/>
          </a:p>
        </p:txBody>
      </p:sp>
      <p:sp>
        <p:nvSpPr>
          <p:cNvPr id="5" name="Footer Placeholder 4">
            <a:extLst>
              <a:ext uri="{FF2B5EF4-FFF2-40B4-BE49-F238E27FC236}">
                <a16:creationId xmlns:a16="http://schemas.microsoft.com/office/drawing/2014/main" id="{0BCBD137-D89C-2EB5-FF15-05F037A7F5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CF2D91-8AA8-FE6F-9820-260943C66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43E623-3F2F-4E18-A5F4-E92814ADC8F3}" type="slidenum">
              <a:rPr lang="en-US" smtClean="0"/>
              <a:t>‹#›</a:t>
            </a:fld>
            <a:endParaRPr lang="en-US"/>
          </a:p>
        </p:txBody>
      </p:sp>
    </p:spTree>
    <p:extLst>
      <p:ext uri="{BB962C8B-B14F-4D97-AF65-F5344CB8AC3E}">
        <p14:creationId xmlns:p14="http://schemas.microsoft.com/office/powerpoint/2010/main" val="321378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smodels.org/stable/discretemo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www.real-statistic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xlstat.com/en/solutions/bas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ocs.statwing.com/interpreting-residual-plots-to-improve-your-regression/" TargetMode="External"/><Relationship Id="rId2" Type="http://schemas.openxmlformats.org/officeDocument/2006/relationships/hyperlink" Target="http://www.real-statistic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06D7D-68B2-3B97-2DD1-97D55A2997DC}"/>
              </a:ext>
            </a:extLst>
          </p:cNvPr>
          <p:cNvSpPr>
            <a:spLocks noGrp="1"/>
          </p:cNvSpPr>
          <p:nvPr>
            <p:ph type="ctrTitle"/>
          </p:nvPr>
        </p:nvSpPr>
        <p:spPr/>
        <p:txBody>
          <a:bodyPr/>
          <a:lstStyle/>
          <a:p>
            <a:r>
              <a:rPr lang="en-US" dirty="0"/>
              <a:t>Logistic Regression</a:t>
            </a:r>
          </a:p>
        </p:txBody>
      </p:sp>
      <p:sp>
        <p:nvSpPr>
          <p:cNvPr id="5" name="Subtitle 4">
            <a:extLst>
              <a:ext uri="{FF2B5EF4-FFF2-40B4-BE49-F238E27FC236}">
                <a16:creationId xmlns:a16="http://schemas.microsoft.com/office/drawing/2014/main" id="{5F22C241-D291-44A1-A274-A9A3B6DB4DA7}"/>
              </a:ext>
            </a:extLst>
          </p:cNvPr>
          <p:cNvSpPr>
            <a:spLocks noGrp="1"/>
          </p:cNvSpPr>
          <p:nvPr>
            <p:ph type="subTitle" idx="1"/>
          </p:nvPr>
        </p:nvSpPr>
        <p:spPr/>
        <p:txBody>
          <a:bodyPr/>
          <a:lstStyle/>
          <a:p>
            <a:r>
              <a:rPr lang="en-US" dirty="0"/>
              <a:t>DSBA/MBAD 6211</a:t>
            </a:r>
          </a:p>
        </p:txBody>
      </p:sp>
    </p:spTree>
    <p:extLst>
      <p:ext uri="{BB962C8B-B14F-4D97-AF65-F5344CB8AC3E}">
        <p14:creationId xmlns:p14="http://schemas.microsoft.com/office/powerpoint/2010/main" val="87817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171074" y="274639"/>
            <a:ext cx="10411326" cy="1143000"/>
          </a:xfrm>
        </p:spPr>
        <p:txBody>
          <a:bodyPr>
            <a:normAutofit/>
          </a:bodyPr>
          <a:lstStyle/>
          <a:p>
            <a:pPr eaLnBrk="1" hangingPunct="1"/>
            <a:r>
              <a:rPr lang="en-US" altLang="en-US" sz="4400" dirty="0"/>
              <a:t>Logistic Regression Prediction Formula</a:t>
            </a:r>
          </a:p>
        </p:txBody>
      </p:sp>
      <p:sp>
        <p:nvSpPr>
          <p:cNvPr id="111619" name="Text Box 6"/>
          <p:cNvSpPr txBox="1">
            <a:spLocks noChangeArrowheads="1"/>
          </p:cNvSpPr>
          <p:nvPr/>
        </p:nvSpPr>
        <p:spPr bwMode="auto">
          <a:xfrm>
            <a:off x="4755009" y="1959715"/>
            <a:ext cx="43348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r>
              <a:rPr lang="en-US" altLang="en-US" sz="3600" b="1"/>
              <a:t>= </a:t>
            </a:r>
            <a:r>
              <a:rPr lang="en-US" altLang="en-US" sz="3600" b="1" i="1"/>
              <a:t>β</a:t>
            </a:r>
            <a:r>
              <a:rPr lang="en-US" altLang="en-US" sz="3600" b="1" baseline="-25000"/>
              <a:t>0 </a:t>
            </a:r>
            <a:r>
              <a:rPr lang="en-US" altLang="en-US" sz="3600" b="1"/>
              <a:t> + </a:t>
            </a:r>
            <a:r>
              <a:rPr lang="en-US" altLang="en-US" sz="3600" b="1" i="1"/>
              <a:t>β</a:t>
            </a:r>
            <a:r>
              <a:rPr lang="en-US" altLang="en-US" sz="3600" b="1" baseline="-25000"/>
              <a:t>1</a:t>
            </a:r>
            <a:r>
              <a:rPr lang="en-US" altLang="en-US" sz="3600" b="1"/>
              <a:t> </a:t>
            </a:r>
            <a:r>
              <a:rPr lang="en-US" altLang="en-US" sz="3600" b="1" i="1"/>
              <a:t>x</a:t>
            </a:r>
            <a:r>
              <a:rPr lang="en-US" altLang="en-US" sz="3600" b="1" baseline="-25000"/>
              <a:t>1</a:t>
            </a:r>
            <a:r>
              <a:rPr lang="en-US" altLang="en-US" sz="3600" b="1"/>
              <a:t> + </a:t>
            </a:r>
            <a:r>
              <a:rPr lang="en-US" altLang="en-US" sz="3600" b="1" i="1"/>
              <a:t>β</a:t>
            </a:r>
            <a:r>
              <a:rPr lang="en-US" altLang="en-US" sz="3600" b="1" baseline="-25000"/>
              <a:t>2</a:t>
            </a:r>
            <a:r>
              <a:rPr lang="en-US" altLang="en-US" sz="3600" b="1"/>
              <a:t> </a:t>
            </a:r>
            <a:r>
              <a:rPr lang="en-US" altLang="en-US" sz="3600" b="1" i="1"/>
              <a:t>x</a:t>
            </a:r>
            <a:r>
              <a:rPr lang="en-US" altLang="en-US" sz="3600" b="1" baseline="-25000"/>
              <a:t>2</a:t>
            </a:r>
            <a:r>
              <a:rPr lang="en-US" altLang="en-US" sz="3600" b="1"/>
              <a:t> </a:t>
            </a:r>
          </a:p>
        </p:txBody>
      </p:sp>
      <p:sp>
        <p:nvSpPr>
          <p:cNvPr id="111620" name="Rectangle 7"/>
          <p:cNvSpPr>
            <a:spLocks noChangeArrowheads="1"/>
          </p:cNvSpPr>
          <p:nvPr/>
        </p:nvSpPr>
        <p:spPr bwMode="auto">
          <a:xfrm>
            <a:off x="5249686" y="1807315"/>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1621" name="Rectangle 8"/>
          <p:cNvSpPr>
            <a:spLocks noChangeArrowheads="1"/>
          </p:cNvSpPr>
          <p:nvPr/>
        </p:nvSpPr>
        <p:spPr bwMode="auto">
          <a:xfrm>
            <a:off x="6305374" y="1788265"/>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1622" name="Rectangle 9"/>
          <p:cNvSpPr>
            <a:spLocks noChangeArrowheads="1"/>
          </p:cNvSpPr>
          <p:nvPr/>
        </p:nvSpPr>
        <p:spPr bwMode="auto">
          <a:xfrm>
            <a:off x="7834136" y="1797790"/>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grpSp>
        <p:nvGrpSpPr>
          <p:cNvPr id="111624" name="Group 27"/>
          <p:cNvGrpSpPr>
            <a:grpSpLocks/>
          </p:cNvGrpSpPr>
          <p:nvPr/>
        </p:nvGrpSpPr>
        <p:grpSpPr bwMode="auto">
          <a:xfrm>
            <a:off x="2752994" y="1470765"/>
            <a:ext cx="2012283" cy="1532727"/>
            <a:chOff x="883095" y="1749425"/>
            <a:chExt cx="2012281" cy="1532727"/>
          </a:xfrm>
        </p:grpSpPr>
        <p:sp>
          <p:nvSpPr>
            <p:cNvPr id="111625" name="Rectangle 10"/>
            <p:cNvSpPr>
              <a:spLocks noChangeArrowheads="1"/>
            </p:cNvSpPr>
            <p:nvPr/>
          </p:nvSpPr>
          <p:spPr bwMode="auto">
            <a:xfrm>
              <a:off x="1940580" y="1773332"/>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1626" name="Rectangle 11"/>
            <p:cNvSpPr>
              <a:spLocks noChangeArrowheads="1"/>
            </p:cNvSpPr>
            <p:nvPr/>
          </p:nvSpPr>
          <p:spPr bwMode="auto">
            <a:xfrm>
              <a:off x="883095" y="2238374"/>
              <a:ext cx="5212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600" b="1" dirty="0">
                  <a:latin typeface="Arial Narrow" panose="020B0606020202030204" pitchFamily="34" charset="0"/>
                </a:rPr>
                <a:t>ln</a:t>
              </a:r>
              <a:endParaRPr lang="en-US" altLang="en-US" sz="3600" b="1" i="1" dirty="0">
                <a:latin typeface="Arial Narrow" panose="020B0606020202030204" pitchFamily="34" charset="0"/>
              </a:endParaRPr>
            </a:p>
          </p:txBody>
        </p:sp>
        <p:sp>
          <p:nvSpPr>
            <p:cNvPr id="111627" name="Rectangle 12"/>
            <p:cNvSpPr>
              <a:spLocks noChangeArrowheads="1"/>
            </p:cNvSpPr>
            <p:nvPr/>
          </p:nvSpPr>
          <p:spPr bwMode="auto">
            <a:xfrm>
              <a:off x="1579896" y="1749425"/>
              <a:ext cx="1047081"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130000"/>
                </a:lnSpc>
              </a:pPr>
              <a:r>
                <a:rPr lang="en-US" altLang="en-US" sz="3600" b="1" i="1">
                  <a:latin typeface="Arial Narrow" panose="020B0606020202030204" pitchFamily="34" charset="0"/>
                </a:rPr>
                <a:t>p</a:t>
              </a:r>
            </a:p>
            <a:p>
              <a:pPr algn="ctr" eaLnBrk="1" hangingPunct="1">
                <a:lnSpc>
                  <a:spcPct val="130000"/>
                </a:lnSpc>
              </a:pPr>
              <a:r>
                <a:rPr lang="en-US" altLang="en-US" sz="3600" b="1">
                  <a:latin typeface="Arial Narrow" panose="020B0606020202030204" pitchFamily="34" charset="0"/>
                </a:rPr>
                <a:t>1 – </a:t>
              </a:r>
              <a:r>
                <a:rPr lang="en-US" altLang="en-US" sz="3600" b="1" i="1">
                  <a:latin typeface="Arial Narrow" panose="020B0606020202030204" pitchFamily="34" charset="0"/>
                </a:rPr>
                <a:t>p</a:t>
              </a:r>
            </a:p>
          </p:txBody>
        </p:sp>
        <p:sp>
          <p:nvSpPr>
            <p:cNvPr id="111628" name="Rectangle 13"/>
            <p:cNvSpPr>
              <a:spLocks noChangeArrowheads="1"/>
            </p:cNvSpPr>
            <p:nvPr/>
          </p:nvSpPr>
          <p:spPr bwMode="auto">
            <a:xfrm>
              <a:off x="1328737" y="1908176"/>
              <a:ext cx="436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7200">
                  <a:latin typeface="Arial Narrow" panose="020B0606020202030204" pitchFamily="34" charset="0"/>
                </a:rPr>
                <a:t>(</a:t>
              </a:r>
            </a:p>
          </p:txBody>
        </p:sp>
        <p:sp>
          <p:nvSpPr>
            <p:cNvPr id="111629" name="Line 14"/>
            <p:cNvSpPr>
              <a:spLocks noChangeShapeType="1"/>
            </p:cNvSpPr>
            <p:nvPr/>
          </p:nvSpPr>
          <p:spPr bwMode="auto">
            <a:xfrm flipV="1">
              <a:off x="1633538" y="2582863"/>
              <a:ext cx="992187" cy="0"/>
            </a:xfrm>
            <a:prstGeom prst="line">
              <a:avLst/>
            </a:prstGeom>
            <a:noFill/>
            <a:ln w="38100">
              <a:solidFill>
                <a:schemeClr val="tx2"/>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111630" name="Rectangle 15"/>
            <p:cNvSpPr>
              <a:spLocks noChangeArrowheads="1"/>
            </p:cNvSpPr>
            <p:nvPr/>
          </p:nvSpPr>
          <p:spPr bwMode="auto">
            <a:xfrm>
              <a:off x="2459038" y="1908176"/>
              <a:ext cx="436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7200">
                  <a:latin typeface="Arial Narrow" panose="020B0606020202030204" pitchFamily="34" charset="0"/>
                </a:rPr>
                <a:t>)</a:t>
              </a:r>
            </a:p>
          </p:txBody>
        </p:sp>
        <p:sp>
          <p:nvSpPr>
            <p:cNvPr id="111631" name="Rectangle 16"/>
            <p:cNvSpPr>
              <a:spLocks noChangeArrowheads="1"/>
            </p:cNvSpPr>
            <p:nvPr/>
          </p:nvSpPr>
          <p:spPr bwMode="auto">
            <a:xfrm>
              <a:off x="2231932" y="2486025"/>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grpSp>
      <p:grpSp>
        <p:nvGrpSpPr>
          <p:cNvPr id="16" name="Group 57"/>
          <p:cNvGrpSpPr>
            <a:grpSpLocks/>
          </p:cNvGrpSpPr>
          <p:nvPr/>
        </p:nvGrpSpPr>
        <p:grpSpPr bwMode="auto">
          <a:xfrm>
            <a:off x="8500715" y="2825457"/>
            <a:ext cx="2368551" cy="3036888"/>
            <a:chOff x="355" y="1955"/>
            <a:chExt cx="1492" cy="1913"/>
          </a:xfrm>
        </p:grpSpPr>
        <p:sp>
          <p:nvSpPr>
            <p:cNvPr id="17" name="Text Box 28"/>
            <p:cNvSpPr txBox="1">
              <a:spLocks noChangeArrowheads="1"/>
            </p:cNvSpPr>
            <p:nvPr/>
          </p:nvSpPr>
          <p:spPr bwMode="auto">
            <a:xfrm>
              <a:off x="706" y="1955"/>
              <a:ext cx="902" cy="446"/>
            </a:xfrm>
            <a:prstGeom prst="rect">
              <a:avLst/>
            </a:prstGeom>
            <a:noFill/>
            <a:ln w="28575">
              <a:noFill/>
              <a:miter lim="800000"/>
              <a:headEnd/>
              <a:tailEnd type="none" w="med" len="lg"/>
            </a:ln>
          </p:spPr>
          <p:txBody>
            <a:bodyPr wrap="none">
              <a:spAutoFit/>
            </a:bodyPr>
            <a:lstStyle/>
            <a:p>
              <a:pPr algn="ctr">
                <a:defRPr/>
              </a:pPr>
              <a:r>
                <a:rPr lang="en-US" sz="2000" b="1" i="1" dirty="0">
                  <a:latin typeface="Arial Narrow" pitchFamily="34" charset="0"/>
                  <a:cs typeface="Arial" charset="0"/>
                </a:rPr>
                <a:t>logit</a:t>
              </a:r>
            </a:p>
            <a:p>
              <a:pPr algn="ctr">
                <a:defRPr/>
              </a:pPr>
              <a:r>
                <a:rPr lang="en-US" sz="2000" b="1" i="1" dirty="0">
                  <a:latin typeface="Arial Narrow" pitchFamily="34" charset="0"/>
                  <a:cs typeface="Arial" charset="0"/>
                </a:rPr>
                <a:t>link function</a:t>
              </a:r>
            </a:p>
          </p:txBody>
        </p:sp>
        <p:grpSp>
          <p:nvGrpSpPr>
            <p:cNvPr id="18" name="Group 29"/>
            <p:cNvGrpSpPr>
              <a:grpSpLocks/>
            </p:cNvGrpSpPr>
            <p:nvPr/>
          </p:nvGrpSpPr>
          <p:grpSpPr bwMode="auto">
            <a:xfrm>
              <a:off x="572" y="2357"/>
              <a:ext cx="1130" cy="1442"/>
              <a:chOff x="517" y="2036"/>
              <a:chExt cx="938" cy="1442"/>
            </a:xfrm>
          </p:grpSpPr>
          <p:sp>
            <p:nvSpPr>
              <p:cNvPr id="23" name="Rectangle 30"/>
              <p:cNvSpPr>
                <a:spLocks noChangeArrowheads="1"/>
              </p:cNvSpPr>
              <p:nvPr/>
            </p:nvSpPr>
            <p:spPr bwMode="auto">
              <a:xfrm>
                <a:off x="517" y="2036"/>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 name="Rectangle 31"/>
              <p:cNvSpPr>
                <a:spLocks noChangeArrowheads="1"/>
              </p:cNvSpPr>
              <p:nvPr/>
            </p:nvSpPr>
            <p:spPr bwMode="auto">
              <a:xfrm>
                <a:off x="517" y="2180"/>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 name="Rectangle 32"/>
              <p:cNvSpPr>
                <a:spLocks noChangeArrowheads="1"/>
              </p:cNvSpPr>
              <p:nvPr/>
            </p:nvSpPr>
            <p:spPr bwMode="auto">
              <a:xfrm>
                <a:off x="517" y="2324"/>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 name="Rectangle 33"/>
              <p:cNvSpPr>
                <a:spLocks noChangeArrowheads="1"/>
              </p:cNvSpPr>
              <p:nvPr/>
            </p:nvSpPr>
            <p:spPr bwMode="auto">
              <a:xfrm>
                <a:off x="517" y="2468"/>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 name="Rectangle 34"/>
              <p:cNvSpPr>
                <a:spLocks noChangeArrowheads="1"/>
              </p:cNvSpPr>
              <p:nvPr/>
            </p:nvSpPr>
            <p:spPr bwMode="auto">
              <a:xfrm>
                <a:off x="517" y="2613"/>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 name="Rectangle 35"/>
              <p:cNvSpPr>
                <a:spLocks noChangeArrowheads="1"/>
              </p:cNvSpPr>
              <p:nvPr/>
            </p:nvSpPr>
            <p:spPr bwMode="auto">
              <a:xfrm>
                <a:off x="517" y="2757"/>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36"/>
              <p:cNvSpPr>
                <a:spLocks noChangeArrowheads="1"/>
              </p:cNvSpPr>
              <p:nvPr/>
            </p:nvSpPr>
            <p:spPr bwMode="auto">
              <a:xfrm>
                <a:off x="517" y="2901"/>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0" name="Rectangle 37"/>
              <p:cNvSpPr>
                <a:spLocks noChangeArrowheads="1"/>
              </p:cNvSpPr>
              <p:nvPr/>
            </p:nvSpPr>
            <p:spPr bwMode="auto">
              <a:xfrm>
                <a:off x="517" y="3045"/>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 name="Rectangle 38"/>
              <p:cNvSpPr>
                <a:spLocks noChangeArrowheads="1"/>
              </p:cNvSpPr>
              <p:nvPr/>
            </p:nvSpPr>
            <p:spPr bwMode="auto">
              <a:xfrm>
                <a:off x="517" y="3190"/>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 name="Rectangle 39"/>
              <p:cNvSpPr>
                <a:spLocks noChangeArrowheads="1"/>
              </p:cNvSpPr>
              <p:nvPr/>
            </p:nvSpPr>
            <p:spPr bwMode="auto">
              <a:xfrm>
                <a:off x="517" y="3334"/>
                <a:ext cx="938" cy="144"/>
              </a:xfrm>
              <a:prstGeom prst="rect">
                <a:avLst/>
              </a:prstGeom>
              <a:solidFill>
                <a:srgbClr val="DDDDDD"/>
              </a:solidFill>
              <a:ln w="28575">
                <a:solidFill>
                  <a:srgbClr val="FFFFFF"/>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3" name="Line 40"/>
              <p:cNvSpPr>
                <a:spLocks noChangeShapeType="1"/>
              </p:cNvSpPr>
              <p:nvPr/>
            </p:nvSpPr>
            <p:spPr bwMode="auto">
              <a:xfrm>
                <a:off x="517" y="2757"/>
                <a:ext cx="914" cy="0"/>
              </a:xfrm>
              <a:prstGeom prst="line">
                <a:avLst/>
              </a:prstGeom>
              <a:noFill/>
              <a:ln w="28575">
                <a:solidFill>
                  <a:srgbClr val="C0C0C0"/>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34" name="Line 41"/>
              <p:cNvSpPr>
                <a:spLocks noChangeShapeType="1"/>
              </p:cNvSpPr>
              <p:nvPr/>
            </p:nvSpPr>
            <p:spPr bwMode="auto">
              <a:xfrm flipV="1">
                <a:off x="541" y="2036"/>
                <a:ext cx="0" cy="1418"/>
              </a:xfrm>
              <a:prstGeom prst="line">
                <a:avLst/>
              </a:prstGeom>
              <a:noFill/>
              <a:ln w="28575">
                <a:solidFill>
                  <a:srgbClr val="C0C0C0"/>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grpSp>
            <p:nvGrpSpPr>
              <p:cNvPr id="35" name="Group 42"/>
              <p:cNvGrpSpPr>
                <a:grpSpLocks/>
              </p:cNvGrpSpPr>
              <p:nvPr/>
            </p:nvGrpSpPr>
            <p:grpSpPr bwMode="auto">
              <a:xfrm>
                <a:off x="541" y="2036"/>
                <a:ext cx="898" cy="1442"/>
                <a:chOff x="540" y="2017"/>
                <a:chExt cx="924" cy="1442"/>
              </a:xfrm>
            </p:grpSpPr>
            <p:sp>
              <p:nvSpPr>
                <p:cNvPr id="36" name="Freeform 43"/>
                <p:cNvSpPr>
                  <a:spLocks/>
                </p:cNvSpPr>
                <p:nvPr/>
              </p:nvSpPr>
              <p:spPr bwMode="auto">
                <a:xfrm>
                  <a:off x="540" y="2737"/>
                  <a:ext cx="462" cy="722"/>
                </a:xfrm>
                <a:custGeom>
                  <a:avLst/>
                  <a:gdLst>
                    <a:gd name="T0" fmla="*/ 0 w 462"/>
                    <a:gd name="T1" fmla="*/ 722 h 722"/>
                    <a:gd name="T2" fmla="*/ 84 w 462"/>
                    <a:gd name="T3" fmla="*/ 305 h 722"/>
                    <a:gd name="T4" fmla="*/ 462 w 462"/>
                    <a:gd name="T5" fmla="*/ 0 h 722"/>
                    <a:gd name="T6" fmla="*/ 0 60000 65536"/>
                    <a:gd name="T7" fmla="*/ 0 60000 65536"/>
                    <a:gd name="T8" fmla="*/ 0 60000 65536"/>
                    <a:gd name="T9" fmla="*/ 0 w 462"/>
                    <a:gd name="T10" fmla="*/ 0 h 722"/>
                    <a:gd name="T11" fmla="*/ 462 w 462"/>
                    <a:gd name="T12" fmla="*/ 722 h 722"/>
                  </a:gdLst>
                  <a:ahLst/>
                  <a:cxnLst>
                    <a:cxn ang="T6">
                      <a:pos x="T0" y="T1"/>
                    </a:cxn>
                    <a:cxn ang="T7">
                      <a:pos x="T2" y="T3"/>
                    </a:cxn>
                    <a:cxn ang="T8">
                      <a:pos x="T4" y="T5"/>
                    </a:cxn>
                  </a:cxnLst>
                  <a:rect l="T9" t="T10" r="T11" b="T12"/>
                  <a:pathLst>
                    <a:path w="462" h="722">
                      <a:moveTo>
                        <a:pt x="0" y="722"/>
                      </a:moveTo>
                      <a:cubicBezTo>
                        <a:pt x="14" y="653"/>
                        <a:pt x="7" y="425"/>
                        <a:pt x="84" y="305"/>
                      </a:cubicBezTo>
                      <a:cubicBezTo>
                        <a:pt x="161" y="185"/>
                        <a:pt x="383" y="64"/>
                        <a:pt x="462" y="0"/>
                      </a:cubicBezTo>
                    </a:path>
                  </a:pathLst>
                </a:custGeom>
                <a:noFill/>
                <a:ln w="38100">
                  <a:solidFill>
                    <a:schemeClr val="tx2"/>
                  </a:solidFill>
                  <a:round/>
                  <a:headEnd/>
                  <a:tailEnd type="none" w="med" len="lg"/>
                </a:ln>
                <a:effectLst>
                  <a:outerShdw blurRad="114300" dist="63500" dir="2700000" algn="tl" rotWithShape="0">
                    <a:prstClr val="black">
                      <a:alpha val="40000"/>
                    </a:prstClr>
                  </a:outerShdw>
                </a:effectLst>
              </p:spPr>
              <p:txBody>
                <a:bodyPr/>
                <a:lstStyle/>
                <a:p>
                  <a:pPr>
                    <a:defRPr/>
                  </a:pPr>
                  <a:endParaRPr lang="en-US" dirty="0">
                    <a:latin typeface="Arial"/>
                    <a:cs typeface="Arial" charset="0"/>
                  </a:endParaRPr>
                </a:p>
              </p:txBody>
            </p:sp>
            <p:sp>
              <p:nvSpPr>
                <p:cNvPr id="37" name="Freeform 44"/>
                <p:cNvSpPr>
                  <a:spLocks/>
                </p:cNvSpPr>
                <p:nvPr/>
              </p:nvSpPr>
              <p:spPr bwMode="auto">
                <a:xfrm rot="10800000">
                  <a:off x="1002" y="2017"/>
                  <a:ext cx="462" cy="722"/>
                </a:xfrm>
                <a:custGeom>
                  <a:avLst/>
                  <a:gdLst>
                    <a:gd name="T0" fmla="*/ 0 w 462"/>
                    <a:gd name="T1" fmla="*/ 722 h 722"/>
                    <a:gd name="T2" fmla="*/ 84 w 462"/>
                    <a:gd name="T3" fmla="*/ 305 h 722"/>
                    <a:gd name="T4" fmla="*/ 462 w 462"/>
                    <a:gd name="T5" fmla="*/ 0 h 722"/>
                    <a:gd name="T6" fmla="*/ 0 60000 65536"/>
                    <a:gd name="T7" fmla="*/ 0 60000 65536"/>
                    <a:gd name="T8" fmla="*/ 0 60000 65536"/>
                    <a:gd name="T9" fmla="*/ 0 w 462"/>
                    <a:gd name="T10" fmla="*/ 0 h 722"/>
                    <a:gd name="T11" fmla="*/ 462 w 462"/>
                    <a:gd name="T12" fmla="*/ 722 h 722"/>
                  </a:gdLst>
                  <a:ahLst/>
                  <a:cxnLst>
                    <a:cxn ang="T6">
                      <a:pos x="T0" y="T1"/>
                    </a:cxn>
                    <a:cxn ang="T7">
                      <a:pos x="T2" y="T3"/>
                    </a:cxn>
                    <a:cxn ang="T8">
                      <a:pos x="T4" y="T5"/>
                    </a:cxn>
                  </a:cxnLst>
                  <a:rect l="T9" t="T10" r="T11" b="T12"/>
                  <a:pathLst>
                    <a:path w="462" h="722">
                      <a:moveTo>
                        <a:pt x="0" y="722"/>
                      </a:moveTo>
                      <a:cubicBezTo>
                        <a:pt x="14" y="653"/>
                        <a:pt x="7" y="425"/>
                        <a:pt x="84" y="305"/>
                      </a:cubicBezTo>
                      <a:cubicBezTo>
                        <a:pt x="161" y="185"/>
                        <a:pt x="383" y="64"/>
                        <a:pt x="462" y="0"/>
                      </a:cubicBezTo>
                    </a:path>
                  </a:pathLst>
                </a:custGeom>
                <a:noFill/>
                <a:ln w="38100">
                  <a:solidFill>
                    <a:schemeClr val="tx2"/>
                  </a:solidFill>
                  <a:round/>
                  <a:headEnd/>
                  <a:tailEnd type="none" w="med" len="lg"/>
                </a:ln>
                <a:effectLst>
                  <a:outerShdw blurRad="114300" dist="63500" dir="2700000" algn="tl" rotWithShape="0">
                    <a:prstClr val="black">
                      <a:alpha val="40000"/>
                    </a:prstClr>
                  </a:outerShdw>
                </a:effectLst>
              </p:spPr>
              <p:txBody>
                <a:bodyPr/>
                <a:lstStyle/>
                <a:p>
                  <a:pPr>
                    <a:defRPr/>
                  </a:pPr>
                  <a:endParaRPr lang="en-US" dirty="0">
                    <a:latin typeface="Arial"/>
                    <a:cs typeface="Arial" charset="0"/>
                  </a:endParaRPr>
                </a:p>
              </p:txBody>
            </p:sp>
          </p:grpSp>
        </p:grpSp>
        <p:sp>
          <p:nvSpPr>
            <p:cNvPr id="19" name="Text Box 45"/>
            <p:cNvSpPr txBox="1">
              <a:spLocks noChangeArrowheads="1"/>
            </p:cNvSpPr>
            <p:nvPr/>
          </p:nvSpPr>
          <p:spPr bwMode="auto">
            <a:xfrm>
              <a:off x="391" y="2962"/>
              <a:ext cx="1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600" b="1">
                  <a:latin typeface="Arial Narrow" panose="020B0606020202030204" pitchFamily="34" charset="0"/>
                </a:rPr>
                <a:t>0</a:t>
              </a:r>
            </a:p>
          </p:txBody>
        </p:sp>
        <p:sp>
          <p:nvSpPr>
            <p:cNvPr id="20" name="Text Box 46"/>
            <p:cNvSpPr txBox="1">
              <a:spLocks noChangeArrowheads="1"/>
            </p:cNvSpPr>
            <p:nvPr/>
          </p:nvSpPr>
          <p:spPr bwMode="auto">
            <a:xfrm>
              <a:off x="1672" y="2958"/>
              <a:ext cx="1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600" b="1">
                  <a:latin typeface="Arial Narrow" panose="020B0606020202030204" pitchFamily="34" charset="0"/>
                </a:rPr>
                <a:t>1</a:t>
              </a:r>
            </a:p>
          </p:txBody>
        </p:sp>
        <p:sp>
          <p:nvSpPr>
            <p:cNvPr id="21" name="Text Box 47"/>
            <p:cNvSpPr txBox="1">
              <a:spLocks noChangeArrowheads="1"/>
            </p:cNvSpPr>
            <p:nvPr/>
          </p:nvSpPr>
          <p:spPr bwMode="auto">
            <a:xfrm>
              <a:off x="391" y="2289"/>
              <a:ext cx="1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600" b="1">
                  <a:latin typeface="Arial Narrow" panose="020B0606020202030204" pitchFamily="34" charset="0"/>
                </a:rPr>
                <a:t>5</a:t>
              </a:r>
            </a:p>
          </p:txBody>
        </p:sp>
        <p:sp>
          <p:nvSpPr>
            <p:cNvPr id="22" name="Text Box 48"/>
            <p:cNvSpPr txBox="1">
              <a:spLocks noChangeArrowheads="1"/>
            </p:cNvSpPr>
            <p:nvPr/>
          </p:nvSpPr>
          <p:spPr bwMode="auto">
            <a:xfrm>
              <a:off x="355" y="3655"/>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r>
                <a:rPr lang="en-US" altLang="en-US" sz="1600" b="1">
                  <a:latin typeface="Arial Narrow" panose="020B0606020202030204" pitchFamily="34" charset="0"/>
                </a:rPr>
                <a:t>-5</a:t>
              </a:r>
            </a:p>
          </p:txBody>
        </p:sp>
      </p:grpSp>
      <p:sp>
        <p:nvSpPr>
          <p:cNvPr id="38" name="Rectangle 57"/>
          <p:cNvSpPr>
            <a:spLocks noChangeArrowheads="1"/>
          </p:cNvSpPr>
          <p:nvPr/>
        </p:nvSpPr>
        <p:spPr bwMode="auto">
          <a:xfrm>
            <a:off x="1481805" y="3740092"/>
            <a:ext cx="65200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Arial Narrow" panose="020B0606020202030204" pitchFamily="34" charset="0"/>
              </a:rPr>
              <a:t>The left-hand side of the above expression is called the logit link function.  The logit link function transforms probabilities (between 0 and 1) to logit scores (between −∞ and +∞).</a:t>
            </a:r>
          </a:p>
        </p:txBody>
      </p:sp>
    </p:spTree>
    <p:extLst>
      <p:ext uri="{BB962C8B-B14F-4D97-AF65-F5344CB8AC3E}">
        <p14:creationId xmlns:p14="http://schemas.microsoft.com/office/powerpoint/2010/main" val="16967270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Text Box 95" hidden="1"/>
          <p:cNvSpPr txBox="1">
            <a:spLocks noChangeArrowheads="1"/>
          </p:cNvSpPr>
          <p:nvPr/>
        </p:nvSpPr>
        <p:spPr bwMode="auto">
          <a:xfrm>
            <a:off x="8698309" y="2376488"/>
            <a:ext cx="13628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i="1">
                <a:solidFill>
                  <a:srgbClr val="C0C0C0"/>
                </a:solidFill>
                <a:latin typeface="Arial Narrow" panose="020B0606020202030204" pitchFamily="34" charset="0"/>
              </a:rPr>
              <a:t>logit scores</a:t>
            </a:r>
          </a:p>
        </p:txBody>
      </p:sp>
      <p:grpSp>
        <p:nvGrpSpPr>
          <p:cNvPr id="113668" name="Group 27"/>
          <p:cNvGrpSpPr>
            <a:grpSpLocks/>
          </p:cNvGrpSpPr>
          <p:nvPr/>
        </p:nvGrpSpPr>
        <p:grpSpPr bwMode="auto">
          <a:xfrm>
            <a:off x="1891101" y="1293510"/>
            <a:ext cx="2030329" cy="1532727"/>
            <a:chOff x="865049" y="1749425"/>
            <a:chExt cx="2030327" cy="1532727"/>
          </a:xfrm>
        </p:grpSpPr>
        <p:sp>
          <p:nvSpPr>
            <p:cNvPr id="113686" name="Rectangle 10"/>
            <p:cNvSpPr>
              <a:spLocks noChangeArrowheads="1"/>
            </p:cNvSpPr>
            <p:nvPr/>
          </p:nvSpPr>
          <p:spPr bwMode="auto">
            <a:xfrm>
              <a:off x="1940580" y="1773332"/>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3687" name="Rectangle 11"/>
            <p:cNvSpPr>
              <a:spLocks noChangeArrowheads="1"/>
            </p:cNvSpPr>
            <p:nvPr/>
          </p:nvSpPr>
          <p:spPr bwMode="auto">
            <a:xfrm>
              <a:off x="865049" y="2236022"/>
              <a:ext cx="627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600" b="1" dirty="0">
                  <a:latin typeface="Arial Narrow" panose="020B0606020202030204" pitchFamily="34" charset="0"/>
                </a:rPr>
                <a:t>ln </a:t>
              </a:r>
              <a:endParaRPr lang="en-US" altLang="en-US" sz="3600" b="1" i="1" dirty="0">
                <a:latin typeface="Arial Narrow" panose="020B0606020202030204" pitchFamily="34" charset="0"/>
              </a:endParaRPr>
            </a:p>
          </p:txBody>
        </p:sp>
        <p:sp>
          <p:nvSpPr>
            <p:cNvPr id="113688" name="Rectangle 12"/>
            <p:cNvSpPr>
              <a:spLocks noChangeArrowheads="1"/>
            </p:cNvSpPr>
            <p:nvPr/>
          </p:nvSpPr>
          <p:spPr bwMode="auto">
            <a:xfrm>
              <a:off x="1579896" y="1749425"/>
              <a:ext cx="1047081"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130000"/>
                </a:lnSpc>
              </a:pPr>
              <a:r>
                <a:rPr lang="en-US" altLang="en-US" sz="3600" b="1" i="1">
                  <a:latin typeface="Arial Narrow" panose="020B0606020202030204" pitchFamily="34" charset="0"/>
                </a:rPr>
                <a:t>p</a:t>
              </a:r>
            </a:p>
            <a:p>
              <a:pPr algn="ctr" eaLnBrk="1" hangingPunct="1">
                <a:lnSpc>
                  <a:spcPct val="130000"/>
                </a:lnSpc>
              </a:pPr>
              <a:r>
                <a:rPr lang="en-US" altLang="en-US" sz="3600" b="1">
                  <a:latin typeface="Arial Narrow" panose="020B0606020202030204" pitchFamily="34" charset="0"/>
                </a:rPr>
                <a:t>1 – </a:t>
              </a:r>
              <a:r>
                <a:rPr lang="en-US" altLang="en-US" sz="3600" b="1" i="1">
                  <a:latin typeface="Arial Narrow" panose="020B0606020202030204" pitchFamily="34" charset="0"/>
                </a:rPr>
                <a:t>p</a:t>
              </a:r>
            </a:p>
          </p:txBody>
        </p:sp>
        <p:sp>
          <p:nvSpPr>
            <p:cNvPr id="113689" name="Rectangle 13"/>
            <p:cNvSpPr>
              <a:spLocks noChangeArrowheads="1"/>
            </p:cNvSpPr>
            <p:nvPr/>
          </p:nvSpPr>
          <p:spPr bwMode="auto">
            <a:xfrm>
              <a:off x="1328737" y="1908176"/>
              <a:ext cx="436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7200">
                  <a:latin typeface="Arial Narrow" panose="020B0606020202030204" pitchFamily="34" charset="0"/>
                </a:rPr>
                <a:t>(</a:t>
              </a:r>
            </a:p>
          </p:txBody>
        </p:sp>
        <p:sp>
          <p:nvSpPr>
            <p:cNvPr id="113690" name="Line 14"/>
            <p:cNvSpPr>
              <a:spLocks noChangeShapeType="1"/>
            </p:cNvSpPr>
            <p:nvPr/>
          </p:nvSpPr>
          <p:spPr bwMode="auto">
            <a:xfrm flipV="1">
              <a:off x="1633538" y="2582863"/>
              <a:ext cx="992187" cy="0"/>
            </a:xfrm>
            <a:prstGeom prst="line">
              <a:avLst/>
            </a:prstGeom>
            <a:noFill/>
            <a:ln w="38100">
              <a:solidFill>
                <a:schemeClr val="tx2"/>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113691" name="Rectangle 15"/>
            <p:cNvSpPr>
              <a:spLocks noChangeArrowheads="1"/>
            </p:cNvSpPr>
            <p:nvPr/>
          </p:nvSpPr>
          <p:spPr bwMode="auto">
            <a:xfrm>
              <a:off x="2459038" y="1908176"/>
              <a:ext cx="436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7200">
                  <a:latin typeface="Arial Narrow" panose="020B0606020202030204" pitchFamily="34" charset="0"/>
                </a:rPr>
                <a:t>)</a:t>
              </a:r>
            </a:p>
          </p:txBody>
        </p:sp>
        <p:sp>
          <p:nvSpPr>
            <p:cNvPr id="113692" name="Rectangle 16"/>
            <p:cNvSpPr>
              <a:spLocks noChangeArrowheads="1"/>
            </p:cNvSpPr>
            <p:nvPr/>
          </p:nvSpPr>
          <p:spPr bwMode="auto">
            <a:xfrm>
              <a:off x="2231932" y="2486025"/>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grpSp>
      <p:grpSp>
        <p:nvGrpSpPr>
          <p:cNvPr id="113669" name="Group 42"/>
          <p:cNvGrpSpPr>
            <a:grpSpLocks/>
          </p:cNvGrpSpPr>
          <p:nvPr/>
        </p:nvGrpSpPr>
        <p:grpSpPr bwMode="auto">
          <a:xfrm>
            <a:off x="4416225" y="4218706"/>
            <a:ext cx="3079751" cy="1421928"/>
            <a:chOff x="2407860" y="3407895"/>
            <a:chExt cx="3078536" cy="1423045"/>
          </a:xfrm>
        </p:grpSpPr>
        <p:sp>
          <p:nvSpPr>
            <p:cNvPr id="113681" name="Rectangle 44"/>
            <p:cNvSpPr>
              <a:spLocks noChangeArrowheads="1"/>
            </p:cNvSpPr>
            <p:nvPr/>
          </p:nvSpPr>
          <p:spPr bwMode="auto">
            <a:xfrm>
              <a:off x="3304467" y="3407895"/>
              <a:ext cx="2113847" cy="142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lnSpc>
                  <a:spcPct val="120000"/>
                </a:lnSpc>
              </a:pPr>
              <a:r>
                <a:rPr lang="en-US" altLang="en-US" sz="3600" b="1" dirty="0">
                  <a:latin typeface="Arial Narrow" panose="020B0606020202030204" pitchFamily="34" charset="0"/>
                </a:rPr>
                <a:t>1</a:t>
              </a:r>
            </a:p>
            <a:p>
              <a:pPr algn="ctr" eaLnBrk="1" hangingPunct="1">
                <a:lnSpc>
                  <a:spcPct val="120000"/>
                </a:lnSpc>
              </a:pPr>
              <a:r>
                <a:rPr lang="en-US" altLang="en-US" sz="3600" b="1" dirty="0">
                  <a:latin typeface="Arial Narrow" panose="020B0606020202030204" pitchFamily="34" charset="0"/>
                </a:rPr>
                <a:t>1 + e</a:t>
              </a:r>
              <a:r>
                <a:rPr lang="en-US" altLang="en-US" sz="3600" b="1" i="1" baseline="30000" dirty="0">
                  <a:latin typeface="Arial Narrow" panose="020B0606020202030204" pitchFamily="34" charset="0"/>
                </a:rPr>
                <a:t>-</a:t>
              </a:r>
              <a:r>
                <a:rPr lang="en-US" altLang="en-US" sz="3600" b="1" baseline="30000" dirty="0">
                  <a:latin typeface="Arial Narrow" panose="020B0606020202030204" pitchFamily="34" charset="0"/>
                </a:rPr>
                <a:t>logit( </a:t>
              </a:r>
              <a:r>
                <a:rPr lang="en-US" altLang="en-US" sz="3600" b="1" i="1" baseline="30000" dirty="0">
                  <a:latin typeface="Arial Narrow" panose="020B0606020202030204" pitchFamily="34" charset="0"/>
                </a:rPr>
                <a:t>p </a:t>
              </a:r>
              <a:r>
                <a:rPr lang="en-US" altLang="en-US" sz="3600" b="1" baseline="30000" dirty="0">
                  <a:latin typeface="Arial Narrow" panose="020B0606020202030204" pitchFamily="34" charset="0"/>
                </a:rPr>
                <a:t>)</a:t>
              </a:r>
            </a:p>
          </p:txBody>
        </p:sp>
        <p:sp>
          <p:nvSpPr>
            <p:cNvPr id="53" name="Rectangle 46"/>
            <p:cNvSpPr>
              <a:spLocks noChangeArrowheads="1"/>
            </p:cNvSpPr>
            <p:nvPr/>
          </p:nvSpPr>
          <p:spPr bwMode="auto">
            <a:xfrm>
              <a:off x="2407860" y="3759008"/>
              <a:ext cx="798302" cy="646839"/>
            </a:xfrm>
            <a:prstGeom prst="rect">
              <a:avLst/>
            </a:prstGeom>
            <a:noFill/>
            <a:ln w="28575">
              <a:noFill/>
              <a:miter lim="800000"/>
              <a:headEnd/>
              <a:tailEnd type="none" w="med" len="lg"/>
            </a:ln>
          </p:spPr>
          <p:txBody>
            <a:bodyPr wrap="none">
              <a:spAutoFit/>
            </a:bodyPr>
            <a:lstStyle/>
            <a:p>
              <a:pPr>
                <a:defRPr/>
              </a:pPr>
              <a:r>
                <a:rPr lang="en-US" sz="3600" b="1" i="1" dirty="0">
                  <a:latin typeface="Arial Narrow" pitchFamily="34" charset="0"/>
                  <a:cs typeface="Arial" charset="0"/>
                </a:rPr>
                <a:t>p</a:t>
              </a:r>
              <a:r>
                <a:rPr lang="en-US" sz="3600" b="1" dirty="0">
                  <a:latin typeface="Arial Narrow" pitchFamily="34" charset="0"/>
                  <a:cs typeface="Arial" charset="0"/>
                </a:rPr>
                <a:t> </a:t>
              </a:r>
              <a:r>
                <a:rPr lang="en-US" sz="3600" b="1" i="1" dirty="0">
                  <a:cs typeface="Arial" charset="0"/>
                </a:rPr>
                <a:t>=</a:t>
              </a:r>
            </a:p>
          </p:txBody>
        </p:sp>
        <p:sp>
          <p:nvSpPr>
            <p:cNvPr id="113683" name="Rectangle 49"/>
            <p:cNvSpPr>
              <a:spLocks noChangeArrowheads="1"/>
            </p:cNvSpPr>
            <p:nvPr/>
          </p:nvSpPr>
          <p:spPr bwMode="auto">
            <a:xfrm>
              <a:off x="4904993" y="4043081"/>
              <a:ext cx="364058" cy="46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t>^</a:t>
              </a:r>
            </a:p>
          </p:txBody>
        </p:sp>
        <p:sp>
          <p:nvSpPr>
            <p:cNvPr id="113684" name="Rectangle 50"/>
            <p:cNvSpPr>
              <a:spLocks noChangeArrowheads="1"/>
            </p:cNvSpPr>
            <p:nvPr/>
          </p:nvSpPr>
          <p:spPr bwMode="auto">
            <a:xfrm>
              <a:off x="2419066" y="3605586"/>
              <a:ext cx="453791" cy="64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600" b="1"/>
                <a:t>^</a:t>
              </a:r>
            </a:p>
          </p:txBody>
        </p:sp>
        <p:cxnSp>
          <p:nvCxnSpPr>
            <p:cNvPr id="113685" name="Straight Connector 55"/>
            <p:cNvCxnSpPr>
              <a:cxnSpLocks noChangeShapeType="1"/>
            </p:cNvCxnSpPr>
            <p:nvPr/>
          </p:nvCxnSpPr>
          <p:spPr bwMode="auto">
            <a:xfrm>
              <a:off x="3227290" y="4074459"/>
              <a:ext cx="2259106" cy="1588"/>
            </a:xfrm>
            <a:prstGeom prst="line">
              <a:avLst/>
            </a:prstGeom>
            <a:noFill/>
            <a:ln w="38100" algn="ctr">
              <a:solidFill>
                <a:schemeClr val="tx2"/>
              </a:solidFill>
              <a:round/>
              <a:headEnd/>
              <a:tailEnd/>
            </a:ln>
            <a:extLst>
              <a:ext uri="{909E8E84-426E-40DD-AFC4-6F175D3DCCD1}">
                <a14:hiddenFill xmlns:a14="http://schemas.microsoft.com/office/drawing/2010/main">
                  <a:noFill/>
                </a14:hiddenFill>
              </a:ext>
            </a:extLst>
          </p:spPr>
        </p:cxnSp>
      </p:grpSp>
      <p:grpSp>
        <p:nvGrpSpPr>
          <p:cNvPr id="113670" name="Group 56"/>
          <p:cNvGrpSpPr>
            <a:grpSpLocks/>
          </p:cNvGrpSpPr>
          <p:nvPr/>
        </p:nvGrpSpPr>
        <p:grpSpPr bwMode="auto">
          <a:xfrm>
            <a:off x="8339666" y="1698323"/>
            <a:ext cx="1786066" cy="757903"/>
            <a:chOff x="1692741" y="2289175"/>
            <a:chExt cx="1786194" cy="756824"/>
          </a:xfrm>
        </p:grpSpPr>
        <p:sp>
          <p:nvSpPr>
            <p:cNvPr id="113679" name="Rectangle 10"/>
            <p:cNvSpPr>
              <a:spLocks noChangeArrowheads="1"/>
            </p:cNvSpPr>
            <p:nvPr/>
          </p:nvSpPr>
          <p:spPr bwMode="auto">
            <a:xfrm>
              <a:off x="2751997" y="2289175"/>
              <a:ext cx="425146" cy="58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3680" name="Rectangle 11"/>
            <p:cNvSpPr>
              <a:spLocks noChangeArrowheads="1"/>
            </p:cNvSpPr>
            <p:nvPr/>
          </p:nvSpPr>
          <p:spPr bwMode="auto">
            <a:xfrm>
              <a:off x="1692741" y="2400588"/>
              <a:ext cx="1786194" cy="64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600" b="1" dirty="0">
                  <a:latin typeface="Arial Narrow" panose="020B0606020202030204" pitchFamily="34" charset="0"/>
                </a:rPr>
                <a:t>logit( </a:t>
              </a:r>
              <a:r>
                <a:rPr lang="en-US" altLang="en-US" sz="3600" b="1" i="1" dirty="0">
                  <a:latin typeface="Arial Narrow" panose="020B0606020202030204" pitchFamily="34" charset="0"/>
                </a:rPr>
                <a:t>p</a:t>
              </a:r>
              <a:r>
                <a:rPr lang="en-US" altLang="en-US" sz="3600" b="1" dirty="0">
                  <a:latin typeface="Arial Narrow" panose="020B0606020202030204" pitchFamily="34" charset="0"/>
                </a:rPr>
                <a:t> ) </a:t>
              </a:r>
              <a:endParaRPr lang="en-US" altLang="en-US" sz="3600" b="1" i="1" dirty="0">
                <a:latin typeface="Arial Narrow" panose="020B0606020202030204" pitchFamily="34" charset="0"/>
              </a:endParaRPr>
            </a:p>
          </p:txBody>
        </p:sp>
      </p:grpSp>
      <p:grpSp>
        <p:nvGrpSpPr>
          <p:cNvPr id="113671" name="Group 59"/>
          <p:cNvGrpSpPr>
            <a:grpSpLocks/>
          </p:cNvGrpSpPr>
          <p:nvPr/>
        </p:nvGrpSpPr>
        <p:grpSpPr bwMode="auto">
          <a:xfrm>
            <a:off x="2145662" y="3356943"/>
            <a:ext cx="8422608" cy="461665"/>
            <a:chOff x="978681" y="3072684"/>
            <a:chExt cx="7708745" cy="1809772"/>
          </a:xfrm>
        </p:grpSpPr>
        <p:sp>
          <p:nvSpPr>
            <p:cNvPr id="113677" name="Rectangle 57"/>
            <p:cNvSpPr>
              <a:spLocks noChangeArrowheads="1"/>
            </p:cNvSpPr>
            <p:nvPr/>
          </p:nvSpPr>
          <p:spPr bwMode="auto">
            <a:xfrm>
              <a:off x="978681" y="3525741"/>
              <a:ext cx="7708745" cy="96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Arial Narrow" panose="020B0606020202030204" pitchFamily="34" charset="0"/>
                </a:rPr>
                <a:t>To obtain prediction estimates, the logit equation is solved for </a:t>
              </a:r>
              <a:r>
                <a:rPr lang="en-US" altLang="en-US" b="1" i="1" dirty="0">
                  <a:latin typeface="Arial Narrow" panose="020B0606020202030204" pitchFamily="34" charset="0"/>
                </a:rPr>
                <a:t>p</a:t>
              </a:r>
              <a:r>
                <a:rPr lang="en-US" altLang="en-US" b="1" dirty="0">
                  <a:latin typeface="Arial Narrow" panose="020B0606020202030204" pitchFamily="34" charset="0"/>
                </a:rPr>
                <a:t>. </a:t>
              </a:r>
            </a:p>
          </p:txBody>
        </p:sp>
        <p:sp>
          <p:nvSpPr>
            <p:cNvPr id="113678" name="Rectangle 49"/>
            <p:cNvSpPr>
              <a:spLocks noChangeArrowheads="1"/>
            </p:cNvSpPr>
            <p:nvPr/>
          </p:nvSpPr>
          <p:spPr bwMode="auto">
            <a:xfrm>
              <a:off x="7811660" y="3072684"/>
              <a:ext cx="401002" cy="180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t>^</a:t>
              </a:r>
            </a:p>
          </p:txBody>
        </p:sp>
      </p:grpSp>
      <p:sp>
        <p:nvSpPr>
          <p:cNvPr id="113672" name="TextBox 63"/>
          <p:cNvSpPr txBox="1">
            <a:spLocks noChangeArrowheads="1"/>
          </p:cNvSpPr>
          <p:nvPr/>
        </p:nvSpPr>
        <p:spPr bwMode="auto">
          <a:xfrm>
            <a:off x="8004703" y="1817386"/>
            <a:ext cx="4539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600"/>
              <a:t>=</a:t>
            </a:r>
          </a:p>
        </p:txBody>
      </p:sp>
      <p:sp>
        <p:nvSpPr>
          <p:cNvPr id="113673" name="Text Box 6"/>
          <p:cNvSpPr txBox="1">
            <a:spLocks noChangeArrowheads="1"/>
          </p:cNvSpPr>
          <p:nvPr/>
        </p:nvSpPr>
        <p:spPr bwMode="auto">
          <a:xfrm>
            <a:off x="3911162" y="1782461"/>
            <a:ext cx="43348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r>
              <a:rPr lang="en-US" altLang="en-US" sz="3600" b="1"/>
              <a:t>= </a:t>
            </a:r>
            <a:r>
              <a:rPr lang="en-US" altLang="en-US" sz="3600" b="1" i="1"/>
              <a:t>β</a:t>
            </a:r>
            <a:r>
              <a:rPr lang="en-US" altLang="en-US" sz="3600" b="1" baseline="-25000"/>
              <a:t>0 </a:t>
            </a:r>
            <a:r>
              <a:rPr lang="en-US" altLang="en-US" sz="3600" b="1"/>
              <a:t> + </a:t>
            </a:r>
            <a:r>
              <a:rPr lang="en-US" altLang="en-US" sz="3600" b="1" i="1"/>
              <a:t>β</a:t>
            </a:r>
            <a:r>
              <a:rPr lang="en-US" altLang="en-US" sz="3600" b="1" baseline="-25000"/>
              <a:t>1</a:t>
            </a:r>
            <a:r>
              <a:rPr lang="en-US" altLang="en-US" sz="3600" b="1"/>
              <a:t> </a:t>
            </a:r>
            <a:r>
              <a:rPr lang="en-US" altLang="en-US" sz="3600" b="1" i="1"/>
              <a:t>x</a:t>
            </a:r>
            <a:r>
              <a:rPr lang="en-US" altLang="en-US" sz="3600" b="1" baseline="-25000"/>
              <a:t>1</a:t>
            </a:r>
            <a:r>
              <a:rPr lang="en-US" altLang="en-US" sz="3600" b="1"/>
              <a:t> + </a:t>
            </a:r>
            <a:r>
              <a:rPr lang="en-US" altLang="en-US" sz="3600" b="1" i="1"/>
              <a:t>β</a:t>
            </a:r>
            <a:r>
              <a:rPr lang="en-US" altLang="en-US" sz="3600" b="1" baseline="-25000"/>
              <a:t>2</a:t>
            </a:r>
            <a:r>
              <a:rPr lang="en-US" altLang="en-US" sz="3600" b="1"/>
              <a:t> </a:t>
            </a:r>
            <a:r>
              <a:rPr lang="en-US" altLang="en-US" sz="3600" b="1" i="1"/>
              <a:t>x</a:t>
            </a:r>
            <a:r>
              <a:rPr lang="en-US" altLang="en-US" sz="3600" b="1" baseline="-25000"/>
              <a:t>2</a:t>
            </a:r>
            <a:r>
              <a:rPr lang="en-US" altLang="en-US" sz="3600" b="1"/>
              <a:t> </a:t>
            </a:r>
          </a:p>
        </p:txBody>
      </p:sp>
      <p:sp>
        <p:nvSpPr>
          <p:cNvPr id="113674" name="Rectangle 7"/>
          <p:cNvSpPr>
            <a:spLocks noChangeArrowheads="1"/>
          </p:cNvSpPr>
          <p:nvPr/>
        </p:nvSpPr>
        <p:spPr bwMode="auto">
          <a:xfrm>
            <a:off x="4405839" y="1630061"/>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3675" name="Rectangle 8"/>
          <p:cNvSpPr>
            <a:spLocks noChangeArrowheads="1"/>
          </p:cNvSpPr>
          <p:nvPr/>
        </p:nvSpPr>
        <p:spPr bwMode="auto">
          <a:xfrm>
            <a:off x="5461527" y="1611010"/>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113676" name="Rectangle 9"/>
          <p:cNvSpPr>
            <a:spLocks noChangeArrowheads="1"/>
          </p:cNvSpPr>
          <p:nvPr/>
        </p:nvSpPr>
        <p:spPr bwMode="auto">
          <a:xfrm>
            <a:off x="6990290" y="1620535"/>
            <a:ext cx="425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t>^</a:t>
            </a:r>
          </a:p>
        </p:txBody>
      </p:sp>
      <p:sp>
        <p:nvSpPr>
          <p:cNvPr id="30" name="Rectangle 2"/>
          <p:cNvSpPr>
            <a:spLocks noGrp="1" noChangeArrowheads="1"/>
          </p:cNvSpPr>
          <p:nvPr>
            <p:ph type="title"/>
          </p:nvPr>
        </p:nvSpPr>
        <p:spPr>
          <a:xfrm>
            <a:off x="1171074" y="274639"/>
            <a:ext cx="10411326" cy="1143000"/>
          </a:xfrm>
        </p:spPr>
        <p:txBody>
          <a:bodyPr>
            <a:normAutofit/>
          </a:bodyPr>
          <a:lstStyle/>
          <a:p>
            <a:pPr eaLnBrk="1" hangingPunct="1"/>
            <a:r>
              <a:rPr lang="en-US" altLang="en-US" sz="4400" dirty="0"/>
              <a:t>Logistic Regression Prediction Formula</a:t>
            </a:r>
          </a:p>
        </p:txBody>
      </p:sp>
    </p:spTree>
    <p:extLst>
      <p:ext uri="{BB962C8B-B14F-4D97-AF65-F5344CB8AC3E}">
        <p14:creationId xmlns:p14="http://schemas.microsoft.com/office/powerpoint/2010/main" val="4139808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1000"/>
                                        <p:tgtEl>
                                          <p:spTgt spid="26643"/>
                                        </p:tgtEl>
                                      </p:cBhvr>
                                    </p:animEffect>
                                    <p:set>
                                      <p:cBhvr>
                                        <p:cTn id="7" dur="1" fill="hold">
                                          <p:stCondLst>
                                            <p:cond delay="999"/>
                                          </p:stCondLst>
                                        </p:cTn>
                                        <p:tgtEl>
                                          <p:spTgt spid="266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a:t>
            </a:r>
          </a:p>
        </p:txBody>
      </p:sp>
      <p:sp>
        <p:nvSpPr>
          <p:cNvPr id="3" name="Content Placeholder 2"/>
          <p:cNvSpPr>
            <a:spLocks noGrp="1"/>
          </p:cNvSpPr>
          <p:nvPr>
            <p:ph idx="1"/>
          </p:nvPr>
        </p:nvSpPr>
        <p:spPr>
          <a:xfrm>
            <a:off x="838200" y="1487421"/>
            <a:ext cx="10515600" cy="4550123"/>
          </a:xfrm>
        </p:spPr>
        <p:txBody>
          <a:bodyPr>
            <a:normAutofit/>
          </a:bodyPr>
          <a:lstStyle/>
          <a:p>
            <a:r>
              <a:rPr lang="en-US" dirty="0"/>
              <a:t>Maximum likelihood estimation</a:t>
            </a:r>
          </a:p>
          <a:p>
            <a:pPr lvl="1"/>
            <a:r>
              <a:rPr lang="en-US" altLang="en-US" dirty="0"/>
              <a:t>An iterative procedure that successively works to get closer and closer to the correct fit.</a:t>
            </a:r>
          </a:p>
          <a:p>
            <a:pPr lvl="1"/>
            <a:r>
              <a:rPr lang="en-US" altLang="en-US" dirty="0"/>
              <a:t>A model that fits the data well will </a:t>
            </a:r>
            <a:r>
              <a:rPr lang="en-US" altLang="en-US" dirty="0">
                <a:highlight>
                  <a:srgbClr val="FFFF00"/>
                </a:highlight>
              </a:rPr>
              <a:t>have a small absolute value of log-likelihood*. A perfect model would have a log-likelihood value of zero.</a:t>
            </a:r>
          </a:p>
          <a:p>
            <a:pPr lvl="2"/>
            <a:r>
              <a:rPr lang="en-US" altLang="en-US" dirty="0">
                <a:highlight>
                  <a:srgbClr val="FFFF00"/>
                </a:highlight>
              </a:rPr>
              <a:t>In the </a:t>
            </a:r>
            <a:r>
              <a:rPr lang="en-US" altLang="en-US" dirty="0" err="1">
                <a:highlight>
                  <a:srgbClr val="FFFF00"/>
                </a:highlight>
                <a:hlinkClick r:id="rId3"/>
              </a:rPr>
              <a:t>statsmodels</a:t>
            </a:r>
            <a:r>
              <a:rPr lang="en-US" altLang="en-US" dirty="0">
                <a:highlight>
                  <a:srgbClr val="FFFF00"/>
                </a:highlight>
              </a:rPr>
              <a:t> Python library, Log-Likelihood (negative) value will be reported in the output. The larger this value(i.e., smaller absolute value), the better is the model. LL-Null is the value when no predictors are used.</a:t>
            </a:r>
          </a:p>
          <a:p>
            <a:r>
              <a:rPr lang="en-US" altLang="en-US" dirty="0"/>
              <a:t>Larger sample size requirements than linear regression</a:t>
            </a:r>
          </a:p>
          <a:p>
            <a:pPr lvl="1"/>
            <a:r>
              <a:rPr lang="en-US" altLang="en-US" dirty="0"/>
              <a:t>Linear: 10 * number of IV</a:t>
            </a:r>
          </a:p>
          <a:p>
            <a:pPr lvl="1"/>
            <a:r>
              <a:rPr lang="en-US" altLang="en-US" dirty="0"/>
              <a:t>Logistic: 20 * number of IV</a:t>
            </a:r>
          </a:p>
        </p:txBody>
      </p:sp>
    </p:spTree>
    <p:extLst>
      <p:ext uri="{BB962C8B-B14F-4D97-AF65-F5344CB8AC3E}">
        <p14:creationId xmlns:p14="http://schemas.microsoft.com/office/powerpoint/2010/main" val="330374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31" y="93635"/>
            <a:ext cx="10515600" cy="1119015"/>
          </a:xfrm>
        </p:spPr>
        <p:txBody>
          <a:bodyPr/>
          <a:lstStyle/>
          <a:p>
            <a:r>
              <a:rPr lang="en-US" dirty="0"/>
              <a:t>Estimation</a:t>
            </a:r>
          </a:p>
        </p:txBody>
      </p:sp>
      <p:pic>
        <p:nvPicPr>
          <p:cNvPr id="9" name="Content Placeholder 8">
            <a:extLst>
              <a:ext uri="{FF2B5EF4-FFF2-40B4-BE49-F238E27FC236}">
                <a16:creationId xmlns:a16="http://schemas.microsoft.com/office/drawing/2014/main" id="{464EEC01-82BB-F721-4186-8000FA42CB33}"/>
              </a:ext>
            </a:extLst>
          </p:cNvPr>
          <p:cNvPicPr>
            <a:picLocks noGrp="1" noChangeAspect="1"/>
          </p:cNvPicPr>
          <p:nvPr>
            <p:ph idx="1"/>
          </p:nvPr>
        </p:nvPicPr>
        <p:blipFill>
          <a:blip r:embed="rId3"/>
          <a:stretch>
            <a:fillRect/>
          </a:stretch>
        </p:blipFill>
        <p:spPr>
          <a:xfrm>
            <a:off x="872521" y="1192961"/>
            <a:ext cx="7778714" cy="948625"/>
          </a:xfrm>
        </p:spPr>
      </p:pic>
      <p:pic>
        <p:nvPicPr>
          <p:cNvPr id="11" name="Picture 10">
            <a:extLst>
              <a:ext uri="{FF2B5EF4-FFF2-40B4-BE49-F238E27FC236}">
                <a16:creationId xmlns:a16="http://schemas.microsoft.com/office/drawing/2014/main" id="{F873A272-37FC-8BED-F5ED-F4E935AF0AB4}"/>
              </a:ext>
            </a:extLst>
          </p:cNvPr>
          <p:cNvPicPr>
            <a:picLocks noChangeAspect="1"/>
          </p:cNvPicPr>
          <p:nvPr/>
        </p:nvPicPr>
        <p:blipFill>
          <a:blip r:embed="rId4"/>
          <a:stretch>
            <a:fillRect/>
          </a:stretch>
        </p:blipFill>
        <p:spPr>
          <a:xfrm>
            <a:off x="872520" y="3162823"/>
            <a:ext cx="8358215" cy="1008364"/>
          </a:xfrm>
          <a:prstGeom prst="rect">
            <a:avLst/>
          </a:prstGeom>
        </p:spPr>
      </p:pic>
      <p:pic>
        <p:nvPicPr>
          <p:cNvPr id="13" name="Picture 12">
            <a:extLst>
              <a:ext uri="{FF2B5EF4-FFF2-40B4-BE49-F238E27FC236}">
                <a16:creationId xmlns:a16="http://schemas.microsoft.com/office/drawing/2014/main" id="{54DDADAB-0892-49E9-C64D-7E58F11D191E}"/>
              </a:ext>
            </a:extLst>
          </p:cNvPr>
          <p:cNvPicPr>
            <a:picLocks noChangeAspect="1"/>
          </p:cNvPicPr>
          <p:nvPr/>
        </p:nvPicPr>
        <p:blipFill>
          <a:blip r:embed="rId5"/>
          <a:stretch>
            <a:fillRect/>
          </a:stretch>
        </p:blipFill>
        <p:spPr>
          <a:xfrm>
            <a:off x="872520" y="4780973"/>
            <a:ext cx="8742082" cy="717634"/>
          </a:xfrm>
          <a:prstGeom prst="rect">
            <a:avLst/>
          </a:prstGeom>
        </p:spPr>
      </p:pic>
      <p:sp>
        <p:nvSpPr>
          <p:cNvPr id="14" name="TextBox 13">
            <a:extLst>
              <a:ext uri="{FF2B5EF4-FFF2-40B4-BE49-F238E27FC236}">
                <a16:creationId xmlns:a16="http://schemas.microsoft.com/office/drawing/2014/main" id="{553102E8-1BFA-5C41-1CEA-FCE335BF8CD9}"/>
              </a:ext>
            </a:extLst>
          </p:cNvPr>
          <p:cNvSpPr txBox="1"/>
          <p:nvPr/>
        </p:nvSpPr>
        <p:spPr>
          <a:xfrm>
            <a:off x="872521" y="2409915"/>
            <a:ext cx="9298613" cy="830997"/>
          </a:xfrm>
          <a:prstGeom prst="rect">
            <a:avLst/>
          </a:prstGeom>
          <a:noFill/>
        </p:spPr>
        <p:txBody>
          <a:bodyPr wrap="square" rtlCol="0">
            <a:spAutoFit/>
          </a:bodyPr>
          <a:lstStyle/>
          <a:p>
            <a:r>
              <a:rPr lang="en-US" sz="2400" i="1" dirty="0"/>
              <a:t>Likelihood function, where Y</a:t>
            </a:r>
            <a:r>
              <a:rPr lang="en-US" sz="2400" i="1" baseline="-25000" dirty="0"/>
              <a:t>i</a:t>
            </a:r>
            <a:r>
              <a:rPr lang="en-US" sz="2400" dirty="0"/>
              <a:t> = observed </a:t>
            </a:r>
            <a:r>
              <a:rPr lang="en-US" sz="2400" dirty="0" err="1"/>
              <a:t>i</a:t>
            </a:r>
            <a:r>
              <a:rPr lang="en-US" sz="2400" baseline="30000" dirty="0" err="1"/>
              <a:t>th</a:t>
            </a:r>
            <a:r>
              <a:rPr lang="en-US" sz="2400" dirty="0"/>
              <a:t> outcome; p</a:t>
            </a:r>
            <a:r>
              <a:rPr lang="en-US" sz="2400" baseline="-25000" dirty="0"/>
              <a:t>i</a:t>
            </a:r>
            <a:r>
              <a:rPr lang="en-US" sz="2400" dirty="0"/>
              <a:t> = predicted probability for Y</a:t>
            </a:r>
            <a:r>
              <a:rPr lang="en-US" sz="2400" baseline="-25000" dirty="0"/>
              <a:t>i</a:t>
            </a:r>
            <a:r>
              <a:rPr lang="en-US" sz="2400" dirty="0"/>
              <a:t>=1</a:t>
            </a:r>
          </a:p>
        </p:txBody>
      </p:sp>
      <p:sp>
        <p:nvSpPr>
          <p:cNvPr id="15" name="TextBox 14">
            <a:extLst>
              <a:ext uri="{FF2B5EF4-FFF2-40B4-BE49-F238E27FC236}">
                <a16:creationId xmlns:a16="http://schemas.microsoft.com/office/drawing/2014/main" id="{7A54EC5E-401D-46A6-14BE-3843D7696CBA}"/>
              </a:ext>
            </a:extLst>
          </p:cNvPr>
          <p:cNvSpPr txBox="1"/>
          <p:nvPr/>
        </p:nvSpPr>
        <p:spPr>
          <a:xfrm>
            <a:off x="872520" y="4359583"/>
            <a:ext cx="9298613" cy="461665"/>
          </a:xfrm>
          <a:prstGeom prst="rect">
            <a:avLst/>
          </a:prstGeom>
          <a:noFill/>
        </p:spPr>
        <p:txBody>
          <a:bodyPr wrap="square" rtlCol="0">
            <a:spAutoFit/>
          </a:bodyPr>
          <a:lstStyle/>
          <a:p>
            <a:r>
              <a:rPr lang="en-US" sz="2400" i="1" dirty="0"/>
              <a:t>Log of the Likelihood function</a:t>
            </a:r>
            <a:endParaRPr lang="en-US" sz="2400" dirty="0"/>
          </a:p>
        </p:txBody>
      </p:sp>
      <p:sp>
        <p:nvSpPr>
          <p:cNvPr id="16" name="TextBox 15">
            <a:extLst>
              <a:ext uri="{FF2B5EF4-FFF2-40B4-BE49-F238E27FC236}">
                <a16:creationId xmlns:a16="http://schemas.microsoft.com/office/drawing/2014/main" id="{5C5D33AB-239F-B50A-7FB7-365E91299D20}"/>
              </a:ext>
            </a:extLst>
          </p:cNvPr>
          <p:cNvSpPr txBox="1"/>
          <p:nvPr/>
        </p:nvSpPr>
        <p:spPr>
          <a:xfrm>
            <a:off x="872520" y="5705861"/>
            <a:ext cx="9298613" cy="830997"/>
          </a:xfrm>
          <a:prstGeom prst="rect">
            <a:avLst/>
          </a:prstGeom>
          <a:noFill/>
        </p:spPr>
        <p:txBody>
          <a:bodyPr wrap="square" rtlCol="0">
            <a:spAutoFit/>
          </a:bodyPr>
          <a:lstStyle/>
          <a:p>
            <a:r>
              <a:rPr lang="en-US" sz="2400" i="1" dirty="0"/>
              <a:t>The values of the betas that maximizes the log(likelihood) function are the best estimates for the model</a:t>
            </a:r>
            <a:endParaRPr lang="en-US" sz="2400" dirty="0"/>
          </a:p>
        </p:txBody>
      </p:sp>
    </p:spTree>
    <p:extLst>
      <p:ext uri="{BB962C8B-B14F-4D97-AF65-F5344CB8AC3E}">
        <p14:creationId xmlns:p14="http://schemas.microsoft.com/office/powerpoint/2010/main" val="284601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120" y="163976"/>
            <a:ext cx="8911687" cy="772726"/>
          </a:xfrm>
        </p:spPr>
        <p:txBody>
          <a:bodyPr/>
          <a:lstStyle/>
          <a:p>
            <a:r>
              <a:rPr lang="en-US" dirty="0"/>
              <a:t>A logistic regression example</a:t>
            </a:r>
          </a:p>
        </p:txBody>
      </p:sp>
      <p:sp>
        <p:nvSpPr>
          <p:cNvPr id="3" name="Slide Number Placeholder 2"/>
          <p:cNvSpPr>
            <a:spLocks noGrp="1"/>
          </p:cNvSpPr>
          <p:nvPr>
            <p:ph type="sldNum" sz="quarter" idx="12"/>
          </p:nvPr>
        </p:nvSpPr>
        <p:spPr/>
        <p:txBody>
          <a:bodyPr/>
          <a:lstStyle/>
          <a:p>
            <a:fld id="{6D22F896-40B5-4ADD-8801-0D06FADFA095}" type="slidenum">
              <a:rPr lang="en-US" smtClean="0"/>
              <a:pPr/>
              <a:t>14</a:t>
            </a:fld>
            <a:endParaRPr lang="en-US" dirty="0"/>
          </a:p>
        </p:txBody>
      </p:sp>
      <p:sp>
        <p:nvSpPr>
          <p:cNvPr id="6" name="Content Placeholder 3"/>
          <p:cNvSpPr txBox="1">
            <a:spLocks/>
          </p:cNvSpPr>
          <p:nvPr/>
        </p:nvSpPr>
        <p:spPr>
          <a:xfrm>
            <a:off x="559332" y="1122849"/>
            <a:ext cx="7126810" cy="56816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The titanic dataset</a:t>
            </a:r>
          </a:p>
        </p:txBody>
      </p:sp>
      <p:pic>
        <p:nvPicPr>
          <p:cNvPr id="4" name="Picture 3">
            <a:extLst>
              <a:ext uri="{FF2B5EF4-FFF2-40B4-BE49-F238E27FC236}">
                <a16:creationId xmlns:a16="http://schemas.microsoft.com/office/drawing/2014/main" id="{E80AA9AE-9CE6-6E3D-C36C-C22AD7139860}"/>
              </a:ext>
            </a:extLst>
          </p:cNvPr>
          <p:cNvPicPr>
            <a:picLocks noChangeAspect="1"/>
          </p:cNvPicPr>
          <p:nvPr/>
        </p:nvPicPr>
        <p:blipFill>
          <a:blip r:embed="rId2"/>
          <a:stretch>
            <a:fillRect/>
          </a:stretch>
        </p:blipFill>
        <p:spPr>
          <a:xfrm>
            <a:off x="3333971" y="1605155"/>
            <a:ext cx="4865984" cy="4933757"/>
          </a:xfrm>
          <a:prstGeom prst="rect">
            <a:avLst/>
          </a:prstGeom>
        </p:spPr>
      </p:pic>
    </p:spTree>
    <p:extLst>
      <p:ext uri="{BB962C8B-B14F-4D97-AF65-F5344CB8AC3E}">
        <p14:creationId xmlns:p14="http://schemas.microsoft.com/office/powerpoint/2010/main" val="321441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26093" y="209693"/>
            <a:ext cx="11262563" cy="826168"/>
          </a:xfrm>
        </p:spPr>
        <p:txBody>
          <a:bodyPr>
            <a:normAutofit/>
          </a:bodyPr>
          <a:lstStyle/>
          <a:p>
            <a:pPr eaLnBrk="1" hangingPunct="1"/>
            <a:r>
              <a:rPr lang="en-US" altLang="en-US" sz="4000" dirty="0"/>
              <a:t>Titanic dataset – Dummy coded</a:t>
            </a:r>
          </a:p>
        </p:txBody>
      </p:sp>
      <p:pic>
        <p:nvPicPr>
          <p:cNvPr id="3" name="Picture 2">
            <a:extLst>
              <a:ext uri="{FF2B5EF4-FFF2-40B4-BE49-F238E27FC236}">
                <a16:creationId xmlns:a16="http://schemas.microsoft.com/office/drawing/2014/main" id="{D7E79F70-49C5-EFE5-7AEF-228C5CBECCC1}"/>
              </a:ext>
            </a:extLst>
          </p:cNvPr>
          <p:cNvPicPr>
            <a:picLocks noChangeAspect="1"/>
          </p:cNvPicPr>
          <p:nvPr/>
        </p:nvPicPr>
        <p:blipFill>
          <a:blip r:embed="rId3"/>
          <a:stretch>
            <a:fillRect/>
          </a:stretch>
        </p:blipFill>
        <p:spPr>
          <a:xfrm>
            <a:off x="2419654" y="1322837"/>
            <a:ext cx="6774449" cy="5009458"/>
          </a:xfrm>
          <a:prstGeom prst="rect">
            <a:avLst/>
          </a:prstGeom>
        </p:spPr>
      </p:pic>
    </p:spTree>
    <p:extLst>
      <p:ext uri="{BB962C8B-B14F-4D97-AF65-F5344CB8AC3E}">
        <p14:creationId xmlns:p14="http://schemas.microsoft.com/office/powerpoint/2010/main" val="6733844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706135" y="209693"/>
            <a:ext cx="10082521" cy="826168"/>
          </a:xfrm>
        </p:spPr>
        <p:txBody>
          <a:bodyPr>
            <a:normAutofit/>
          </a:bodyPr>
          <a:lstStyle/>
          <a:p>
            <a:pPr eaLnBrk="1" hangingPunct="1"/>
            <a:r>
              <a:rPr lang="en-US" altLang="en-US" sz="4000" dirty="0"/>
              <a:t>Logistic Regression Estimates &amp; Metrics</a:t>
            </a:r>
          </a:p>
        </p:txBody>
      </p:sp>
      <p:pic>
        <p:nvPicPr>
          <p:cNvPr id="4" name="Picture 3">
            <a:extLst>
              <a:ext uri="{FF2B5EF4-FFF2-40B4-BE49-F238E27FC236}">
                <a16:creationId xmlns:a16="http://schemas.microsoft.com/office/drawing/2014/main" id="{57B876F7-B67C-5EBE-82EC-D80ACFAE3CBA}"/>
              </a:ext>
            </a:extLst>
          </p:cNvPr>
          <p:cNvPicPr>
            <a:picLocks noChangeAspect="1"/>
          </p:cNvPicPr>
          <p:nvPr/>
        </p:nvPicPr>
        <p:blipFill>
          <a:blip r:embed="rId3"/>
          <a:stretch>
            <a:fillRect/>
          </a:stretch>
        </p:blipFill>
        <p:spPr>
          <a:xfrm>
            <a:off x="2259720" y="1135067"/>
            <a:ext cx="7672560" cy="5370792"/>
          </a:xfrm>
          <a:prstGeom prst="rect">
            <a:avLst/>
          </a:prstGeom>
        </p:spPr>
      </p:pic>
    </p:spTree>
    <p:extLst>
      <p:ext uri="{BB962C8B-B14F-4D97-AF65-F5344CB8AC3E}">
        <p14:creationId xmlns:p14="http://schemas.microsoft.com/office/powerpoint/2010/main" val="15682789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706135" y="209693"/>
            <a:ext cx="10082521" cy="826168"/>
          </a:xfrm>
        </p:spPr>
        <p:txBody>
          <a:bodyPr>
            <a:normAutofit/>
          </a:bodyPr>
          <a:lstStyle/>
          <a:p>
            <a:pPr eaLnBrk="1" hangingPunct="1"/>
            <a:r>
              <a:rPr lang="en-US" altLang="en-US" sz="4000" dirty="0"/>
              <a:t>Logistic Regression Estimates</a:t>
            </a:r>
          </a:p>
        </p:txBody>
      </p:sp>
      <p:sp>
        <p:nvSpPr>
          <p:cNvPr id="164867" name="Rectangle 3"/>
          <p:cNvSpPr>
            <a:spLocks noGrp="1" noChangeArrowheads="1"/>
          </p:cNvSpPr>
          <p:nvPr>
            <p:ph idx="1"/>
          </p:nvPr>
        </p:nvSpPr>
        <p:spPr>
          <a:xfrm>
            <a:off x="837603" y="1337301"/>
            <a:ext cx="11062010" cy="3823422"/>
          </a:xfrm>
        </p:spPr>
        <p:txBody>
          <a:bodyPr>
            <a:normAutofit lnSpcReduction="10000"/>
          </a:bodyPr>
          <a:lstStyle/>
          <a:p>
            <a:pPr eaLnBrk="1" hangingPunct="1"/>
            <a:r>
              <a:rPr lang="en-US" altLang="en-US" sz="3200" dirty="0"/>
              <a:t>The above results give the estimated model as:</a:t>
            </a:r>
          </a:p>
          <a:p>
            <a:pPr marL="1890713" indent="-1427163">
              <a:buNone/>
            </a:pPr>
            <a:r>
              <a:rPr lang="en-US" altLang="en-US" dirty="0"/>
              <a:t>logit(</a:t>
            </a:r>
            <a:r>
              <a:rPr lang="en-US" altLang="en-US" i="1" dirty="0"/>
              <a:t>p</a:t>
            </a:r>
            <a:r>
              <a:rPr lang="en-US" altLang="en-US" dirty="0"/>
              <a:t>) = </a:t>
            </a:r>
            <a:r>
              <a:rPr lang="en-US" altLang="en-US" dirty="0">
                <a:sym typeface="Symbol" panose="05050102010706020507" pitchFamily="18" charset="2"/>
              </a:rPr>
              <a:t>1.3209 –</a:t>
            </a:r>
            <a:r>
              <a:rPr lang="en-US" altLang="en-US" dirty="0"/>
              <a:t> 0.0381*(</a:t>
            </a:r>
            <a:r>
              <a:rPr lang="en-US" altLang="en-US" b="1" dirty="0"/>
              <a:t>Age</a:t>
            </a:r>
            <a:r>
              <a:rPr lang="en-US" altLang="en-US" dirty="0"/>
              <a:t>) – 2.7343*(</a:t>
            </a:r>
            <a:r>
              <a:rPr lang="en-US" altLang="en-US" b="1" dirty="0"/>
              <a:t>Gender</a:t>
            </a:r>
            <a:r>
              <a:rPr lang="en-US" altLang="en-US" dirty="0"/>
              <a:t>) + 2.2996*(</a:t>
            </a:r>
            <a:r>
              <a:rPr lang="en-US" altLang="en-US" b="1" dirty="0"/>
              <a:t>Class_1st</a:t>
            </a:r>
            <a:r>
              <a:rPr lang="en-US" altLang="en-US" dirty="0"/>
              <a:t>) + 1.2367*(</a:t>
            </a:r>
            <a:r>
              <a:rPr lang="en-US" altLang="en-US" b="1" dirty="0"/>
              <a:t>Class_2nd</a:t>
            </a:r>
            <a:r>
              <a:rPr lang="en-US" altLang="en-US" dirty="0"/>
              <a:t>) + 0.0009*</a:t>
            </a:r>
            <a:r>
              <a:rPr lang="en-US" altLang="en-US" b="1" dirty="0"/>
              <a:t>(Fare)</a:t>
            </a:r>
          </a:p>
          <a:p>
            <a:pPr eaLnBrk="1" hangingPunct="1"/>
            <a:r>
              <a:rPr lang="en-US" altLang="en-US" sz="3200" dirty="0"/>
              <a:t>Find the probability of a severe outage given</a:t>
            </a:r>
          </a:p>
          <a:p>
            <a:pPr lvl="2"/>
            <a:r>
              <a:rPr lang="en-US" altLang="en-US" sz="2400" dirty="0"/>
              <a:t>Age = 25; Gender = Female; Class = 2</a:t>
            </a:r>
            <a:r>
              <a:rPr lang="en-US" altLang="en-US" sz="2400" baseline="30000" dirty="0"/>
              <a:t>nd</a:t>
            </a:r>
            <a:r>
              <a:rPr lang="en-US" altLang="en-US" sz="2400" dirty="0"/>
              <a:t>; Fare = 35</a:t>
            </a:r>
          </a:p>
          <a:p>
            <a:r>
              <a:rPr lang="en-US" altLang="en-US" sz="3200" dirty="0"/>
              <a:t>Substitute logit(p) value with the numbers above in the following formula to get probability of survival for the above passenger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061" y="4881961"/>
            <a:ext cx="3226191" cy="1549037"/>
          </a:xfrm>
          <a:prstGeom prst="rect">
            <a:avLst/>
          </a:prstGeom>
        </p:spPr>
      </p:pic>
    </p:spTree>
    <p:extLst>
      <p:ext uri="{BB962C8B-B14F-4D97-AF65-F5344CB8AC3E}">
        <p14:creationId xmlns:p14="http://schemas.microsoft.com/office/powerpoint/2010/main" val="10649094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03530" y="209693"/>
            <a:ext cx="11598444" cy="826168"/>
          </a:xfrm>
        </p:spPr>
        <p:txBody>
          <a:bodyPr>
            <a:normAutofit/>
          </a:bodyPr>
          <a:lstStyle/>
          <a:p>
            <a:pPr eaLnBrk="1" hangingPunct="1"/>
            <a:r>
              <a:rPr lang="en-US" altLang="en-US" sz="4000" dirty="0"/>
              <a:t>Interpreting Logistic Regression Estimates</a:t>
            </a:r>
          </a:p>
        </p:txBody>
      </p:sp>
      <p:sp>
        <p:nvSpPr>
          <p:cNvPr id="164867" name="Rectangle 3"/>
          <p:cNvSpPr>
            <a:spLocks noGrp="1" noChangeArrowheads="1"/>
          </p:cNvSpPr>
          <p:nvPr>
            <p:ph idx="1"/>
          </p:nvPr>
        </p:nvSpPr>
        <p:spPr>
          <a:xfrm>
            <a:off x="957944" y="1035861"/>
            <a:ext cx="10830713" cy="5591821"/>
          </a:xfrm>
        </p:spPr>
        <p:txBody>
          <a:bodyPr>
            <a:normAutofit/>
          </a:bodyPr>
          <a:lstStyle/>
          <a:p>
            <a:pPr eaLnBrk="1" hangingPunct="1"/>
            <a:r>
              <a:rPr lang="en-US" altLang="en-US" dirty="0"/>
              <a:t>Since we converted the odds to </a:t>
            </a:r>
            <a:r>
              <a:rPr lang="en-US" altLang="en-US" i="1" dirty="0"/>
              <a:t>log(odds)</a:t>
            </a:r>
            <a:r>
              <a:rPr lang="en-US" altLang="en-US" dirty="0"/>
              <a:t> to estimate the coefficients, we need to convert the coefficient of each independent variable by raising it to the power of </a:t>
            </a:r>
            <a:r>
              <a:rPr lang="en-US" altLang="en-US" b="1" i="1" dirty="0"/>
              <a:t>e</a:t>
            </a:r>
            <a:r>
              <a:rPr lang="en-US" altLang="en-US" dirty="0"/>
              <a:t> to get </a:t>
            </a:r>
            <a:r>
              <a:rPr lang="en-US" altLang="en-US" b="1" dirty="0"/>
              <a:t>odds ratio</a:t>
            </a:r>
          </a:p>
          <a:p>
            <a:pPr eaLnBrk="1" hangingPunct="1"/>
            <a:r>
              <a:rPr lang="en-US" altLang="en-US" dirty="0"/>
              <a:t>In the above example, estimated odds ratio for variable </a:t>
            </a:r>
            <a:r>
              <a:rPr lang="en-US" altLang="en-US" b="1" dirty="0"/>
              <a:t>Age</a:t>
            </a:r>
            <a:r>
              <a:rPr lang="en-US" altLang="en-US" dirty="0"/>
              <a:t> = </a:t>
            </a:r>
          </a:p>
          <a:p>
            <a:pPr marL="0" indent="0">
              <a:buNone/>
            </a:pPr>
            <a:r>
              <a:rPr lang="en-US" altLang="en-US" dirty="0"/>
              <a:t>	</a:t>
            </a:r>
            <a:r>
              <a:rPr lang="en-US" altLang="en-US" i="1" dirty="0"/>
              <a:t>e</a:t>
            </a:r>
            <a:r>
              <a:rPr lang="en-US" altLang="en-US" baseline="30000" dirty="0"/>
              <a:t>-0.0381</a:t>
            </a:r>
            <a:r>
              <a:rPr lang="en-US" altLang="en-US" dirty="0"/>
              <a:t>= 0.96</a:t>
            </a:r>
          </a:p>
          <a:p>
            <a:pPr eaLnBrk="1" hangingPunct="1"/>
            <a:r>
              <a:rPr lang="en-US" altLang="en-US" dirty="0">
                <a:ea typeface="Times New Roman" panose="02020603050405020304" pitchFamily="18" charset="0"/>
                <a:cs typeface="Arial" panose="020B0604020202020204" pitchFamily="34" charset="0"/>
              </a:rPr>
              <a:t>The odds ratio of 0.96 means that for </a:t>
            </a:r>
            <a:r>
              <a:rPr lang="en-US" altLang="en-US" b="1" dirty="0">
                <a:ea typeface="Times New Roman" panose="02020603050405020304" pitchFamily="18" charset="0"/>
                <a:cs typeface="Arial" panose="020B0604020202020204" pitchFamily="34" charset="0"/>
              </a:rPr>
              <a:t>every year increase in passenger’s age, the odds of survival decreases by 0.96 times </a:t>
            </a:r>
            <a:r>
              <a:rPr lang="en-US" altLang="en-US" dirty="0">
                <a:ea typeface="Times New Roman" panose="02020603050405020304" pitchFamily="18" charset="0"/>
                <a:cs typeface="Arial" panose="020B0604020202020204" pitchFamily="34" charset="0"/>
              </a:rPr>
              <a:t>(or decreases by 4%).</a:t>
            </a:r>
          </a:p>
          <a:p>
            <a:r>
              <a:rPr lang="en-US" altLang="en-US" dirty="0"/>
              <a:t>The estimated odds ratio for </a:t>
            </a:r>
            <a:r>
              <a:rPr lang="en-US" altLang="en-US" b="1" dirty="0"/>
              <a:t>Gender</a:t>
            </a:r>
            <a:r>
              <a:rPr lang="en-US" altLang="en-US" dirty="0"/>
              <a:t> = </a:t>
            </a:r>
            <a:r>
              <a:rPr lang="en-US" altLang="en-US" i="1" dirty="0"/>
              <a:t>e</a:t>
            </a:r>
            <a:r>
              <a:rPr lang="en-US" altLang="en-US" baseline="30000" dirty="0"/>
              <a:t>-2.7343 </a:t>
            </a:r>
            <a:r>
              <a:rPr lang="en-US" altLang="en-US" dirty="0"/>
              <a:t>= 0.065</a:t>
            </a:r>
          </a:p>
          <a:p>
            <a:r>
              <a:rPr lang="en-US" altLang="en-US" dirty="0">
                <a:ea typeface="Times New Roman" panose="02020603050405020304" pitchFamily="18" charset="0"/>
                <a:cs typeface="Arial" panose="020B0604020202020204" pitchFamily="34" charset="0"/>
              </a:rPr>
              <a:t>The odds ratio of 0.065 means that the odds of survival for a </a:t>
            </a:r>
            <a:r>
              <a:rPr lang="en-US" altLang="en-US" b="1" dirty="0">
                <a:ea typeface="Times New Roman" panose="02020603050405020304" pitchFamily="18" charset="0"/>
                <a:cs typeface="Arial" panose="020B0604020202020204" pitchFamily="34" charset="0"/>
              </a:rPr>
              <a:t>Male passenger is 0.065 times lower compared to a Female passenger </a:t>
            </a:r>
            <a:r>
              <a:rPr lang="en-US" altLang="en-US" dirty="0">
                <a:ea typeface="Times New Roman" panose="02020603050405020304" pitchFamily="18" charset="0"/>
                <a:cs typeface="Arial" panose="020B0604020202020204" pitchFamily="34" charset="0"/>
              </a:rPr>
              <a:t>(or is 93.5% lower compared to a Female passenger)</a:t>
            </a:r>
            <a:r>
              <a:rPr lang="en-US" altLang="en-US" b="1" dirty="0">
                <a:ea typeface="Times New Roman" panose="02020603050405020304" pitchFamily="18" charset="0"/>
                <a:cs typeface="Arial" panose="020B0604020202020204" pitchFamily="34" charset="0"/>
              </a:rPr>
              <a:t>  </a:t>
            </a:r>
            <a:endParaRPr lang="en-US" altLang="en-US" b="1" dirty="0"/>
          </a:p>
        </p:txBody>
      </p:sp>
    </p:spTree>
    <p:extLst>
      <p:ext uri="{BB962C8B-B14F-4D97-AF65-F5344CB8AC3E}">
        <p14:creationId xmlns:p14="http://schemas.microsoft.com/office/powerpoint/2010/main" val="7885121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altLang="en-US"/>
              <a:t>Properties of the Odds Ratio</a:t>
            </a:r>
          </a:p>
        </p:txBody>
      </p:sp>
      <p:graphicFrame>
        <p:nvGraphicFramePr>
          <p:cNvPr id="165891" name="Object 3"/>
          <p:cNvGraphicFramePr>
            <a:graphicFrameLocks noChangeAspect="1"/>
          </p:cNvGraphicFramePr>
          <p:nvPr/>
        </p:nvGraphicFramePr>
        <p:xfrm flipH="1" flipV="1">
          <a:off x="7570086" y="4911725"/>
          <a:ext cx="652463" cy="395288"/>
        </p:xfrm>
        <a:graphic>
          <a:graphicData uri="http://schemas.openxmlformats.org/presentationml/2006/ole">
            <mc:AlternateContent xmlns:mc="http://schemas.openxmlformats.org/markup-compatibility/2006">
              <mc:Choice xmlns:v="urn:schemas-microsoft-com:vml" Requires="v">
                <p:oleObj name="Equation" r:id="rId3" imgW="342751" imgH="139639" progId="Equation.3">
                  <p:embed/>
                </p:oleObj>
              </mc:Choice>
              <mc:Fallback>
                <p:oleObj name="Equation" r:id="rId3" imgW="342751" imgH="139639" progId="Equation.3">
                  <p:embed/>
                  <p:pic>
                    <p:nvPicPr>
                      <p:cNvPr id="165891" name="Object 3"/>
                      <p:cNvPicPr>
                        <a:picLocks noChangeAspect="1" noChangeArrowheads="1"/>
                      </p:cNvPicPr>
                      <p:nvPr/>
                    </p:nvPicPr>
                    <p:blipFill>
                      <a:blip r:embed="rId4">
                        <a:extLst>
                          <a:ext uri="{28A0092B-C50C-407E-A947-70E740481C1C}">
                            <a14:useLocalDpi xmlns:a14="http://schemas.microsoft.com/office/drawing/2010/main" val="0"/>
                          </a:ext>
                        </a:extLst>
                      </a:blip>
                      <a:srcRect t="12460" r="57971"/>
                      <a:stretch>
                        <a:fillRect/>
                      </a:stretch>
                    </p:blipFill>
                    <p:spPr bwMode="auto">
                      <a:xfrm flipH="1" flipV="1">
                        <a:off x="7570086" y="4911725"/>
                        <a:ext cx="6524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892" name="Line 4"/>
          <p:cNvSpPr>
            <a:spLocks noChangeShapeType="1"/>
          </p:cNvSpPr>
          <p:nvPr/>
        </p:nvSpPr>
        <p:spPr bwMode="auto">
          <a:xfrm>
            <a:off x="2278948" y="4418013"/>
            <a:ext cx="6832600" cy="0"/>
          </a:xfrm>
          <a:prstGeom prst="line">
            <a:avLst/>
          </a:prstGeom>
          <a:noFill/>
          <a:ln w="28575">
            <a:solidFill>
              <a:schemeClr val="tx1"/>
            </a:solidFill>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5893" name="Line 5"/>
          <p:cNvSpPr>
            <a:spLocks noChangeShapeType="1"/>
          </p:cNvSpPr>
          <p:nvPr/>
        </p:nvSpPr>
        <p:spPr bwMode="auto">
          <a:xfrm flipV="1">
            <a:off x="3866448" y="2095501"/>
            <a:ext cx="0" cy="2298700"/>
          </a:xfrm>
          <a:prstGeom prst="line">
            <a:avLst/>
          </a:prstGeom>
          <a:noFill/>
          <a:ln w="28575">
            <a:solidFill>
              <a:schemeClr val="tx1"/>
            </a:solidFill>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5894" name="Text Box 6"/>
          <p:cNvSpPr txBox="1">
            <a:spLocks noChangeArrowheads="1"/>
          </p:cNvSpPr>
          <p:nvPr/>
        </p:nvSpPr>
        <p:spPr bwMode="auto">
          <a:xfrm>
            <a:off x="3866449" y="2379663"/>
            <a:ext cx="20701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wrap="squar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dirty="0"/>
              <a:t>Group in denominator</a:t>
            </a:r>
            <a:br>
              <a:rPr lang="en-US" altLang="en-US" dirty="0"/>
            </a:br>
            <a:r>
              <a:rPr lang="en-US" altLang="en-US" dirty="0"/>
              <a:t>has higher </a:t>
            </a:r>
          </a:p>
          <a:p>
            <a:pPr eaLnBrk="1" hangingPunct="1"/>
            <a:r>
              <a:rPr lang="en-US" altLang="en-US" dirty="0"/>
              <a:t>odds of the </a:t>
            </a:r>
          </a:p>
          <a:p>
            <a:pPr eaLnBrk="1" hangingPunct="1"/>
            <a:r>
              <a:rPr lang="en-US" altLang="en-US" dirty="0"/>
              <a:t>event.</a:t>
            </a:r>
          </a:p>
        </p:txBody>
      </p:sp>
      <p:sp>
        <p:nvSpPr>
          <p:cNvPr id="165895" name="Line 7"/>
          <p:cNvSpPr>
            <a:spLocks noChangeShapeType="1"/>
          </p:cNvSpPr>
          <p:nvPr/>
        </p:nvSpPr>
        <p:spPr bwMode="auto">
          <a:xfrm flipV="1">
            <a:off x="5885748" y="2095501"/>
            <a:ext cx="0" cy="2298700"/>
          </a:xfrm>
          <a:prstGeom prst="line">
            <a:avLst/>
          </a:prstGeom>
          <a:noFill/>
          <a:ln w="28575">
            <a:solidFill>
              <a:schemeClr val="tx1"/>
            </a:solidFill>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5896" name="Text Box 8"/>
          <p:cNvSpPr txBox="1">
            <a:spLocks noChangeArrowheads="1"/>
          </p:cNvSpPr>
          <p:nvPr/>
        </p:nvSpPr>
        <p:spPr bwMode="auto">
          <a:xfrm>
            <a:off x="6022273" y="2379663"/>
            <a:ext cx="18430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a:t>Group in numerator</a:t>
            </a:r>
            <a:br>
              <a:rPr lang="en-US" altLang="en-US"/>
            </a:br>
            <a:r>
              <a:rPr lang="en-US" altLang="en-US"/>
              <a:t>has higher </a:t>
            </a:r>
          </a:p>
          <a:p>
            <a:pPr eaLnBrk="1" hangingPunct="1"/>
            <a:r>
              <a:rPr lang="en-US" altLang="en-US"/>
              <a:t>odds of the </a:t>
            </a:r>
          </a:p>
          <a:p>
            <a:pPr eaLnBrk="1" hangingPunct="1"/>
            <a:r>
              <a:rPr lang="en-US" altLang="en-US"/>
              <a:t>event.</a:t>
            </a:r>
          </a:p>
        </p:txBody>
      </p:sp>
      <p:pic>
        <p:nvPicPr>
          <p:cNvPr id="165897" name="Picture 9" descr="No Right Turn 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0249" y="2271714"/>
            <a:ext cx="10287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8" name="Text Box 10"/>
          <p:cNvSpPr txBox="1">
            <a:spLocks noChangeArrowheads="1"/>
          </p:cNvSpPr>
          <p:nvPr/>
        </p:nvSpPr>
        <p:spPr bwMode="auto">
          <a:xfrm>
            <a:off x="4752273" y="1739901"/>
            <a:ext cx="2222724" cy="461665"/>
          </a:xfrm>
          <a:prstGeom prst="rect">
            <a:avLst/>
          </a:prstGeom>
          <a:solidFill>
            <a:schemeClr val="bg1"/>
          </a:solidFill>
          <a:ln w="28575">
            <a:solidFill>
              <a:schemeClr val="tx1"/>
            </a:solidFill>
            <a:miter lim="800000"/>
            <a:headEnd type="none" w="sm" len="sm"/>
            <a:tailEnd type="none" w="lg" len="med"/>
          </a:ln>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a:t>No Association</a:t>
            </a:r>
          </a:p>
        </p:txBody>
      </p:sp>
      <p:sp>
        <p:nvSpPr>
          <p:cNvPr id="165899" name="Text Box 11"/>
          <p:cNvSpPr txBox="1">
            <a:spLocks noChangeArrowheads="1"/>
          </p:cNvSpPr>
          <p:nvPr/>
        </p:nvSpPr>
        <p:spPr bwMode="auto">
          <a:xfrm>
            <a:off x="3736273" y="4851401"/>
            <a:ext cx="23968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a:t>0                      1</a:t>
            </a:r>
          </a:p>
        </p:txBody>
      </p:sp>
      <p:sp>
        <p:nvSpPr>
          <p:cNvPr id="165900" name="AutoShape 12"/>
          <p:cNvSpPr>
            <a:spLocks noChangeArrowheads="1"/>
          </p:cNvSpPr>
          <p:nvPr/>
        </p:nvSpPr>
        <p:spPr bwMode="auto">
          <a:xfrm rot="10800000">
            <a:off x="6546149" y="4926014"/>
            <a:ext cx="825500" cy="215900"/>
          </a:xfrm>
          <a:prstGeom prst="leftArrow">
            <a:avLst>
              <a:gd name="adj1" fmla="val 50000"/>
              <a:gd name="adj2" fmla="val 95588"/>
            </a:avLst>
          </a:prstGeom>
          <a:solidFill>
            <a:schemeClr val="tx2"/>
          </a:solidFill>
          <a:ln w="12700">
            <a:solidFill>
              <a:schemeClr val="tx1"/>
            </a:solidFill>
            <a:miter lim="800000"/>
            <a:headEnd type="none" w="sm" len="sm"/>
            <a:tailEnd type="none" w="lg" len="med"/>
          </a:ln>
        </p:spPr>
        <p:txBody>
          <a:bodyPr wrap="none"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9166845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979"/>
          </a:xfrm>
        </p:spPr>
        <p:txBody>
          <a:bodyPr/>
          <a:lstStyle/>
          <a:p>
            <a:r>
              <a:rPr lang="en-US" dirty="0"/>
              <a:t>Logistic Regression Overview</a:t>
            </a:r>
          </a:p>
        </p:txBody>
      </p:sp>
      <p:sp>
        <p:nvSpPr>
          <p:cNvPr id="3" name="Content Placeholder 2"/>
          <p:cNvSpPr>
            <a:spLocks noGrp="1"/>
          </p:cNvSpPr>
          <p:nvPr>
            <p:ph idx="1"/>
          </p:nvPr>
        </p:nvSpPr>
        <p:spPr>
          <a:xfrm>
            <a:off x="1267326" y="1094104"/>
            <a:ext cx="10385096" cy="5306696"/>
          </a:xfrm>
        </p:spPr>
        <p:txBody>
          <a:bodyPr>
            <a:normAutofit/>
          </a:bodyPr>
          <a:lstStyle/>
          <a:p>
            <a:r>
              <a:rPr lang="en-US" sz="2667" dirty="0"/>
              <a:t>Logistic regression is a predictive technique used when the dependent variable has binary outcomes (e.g., outage or no outage; 1 or 0)</a:t>
            </a:r>
          </a:p>
          <a:p>
            <a:r>
              <a:rPr lang="en-US" sz="2667" dirty="0"/>
              <a:t>The logistic regression estimate calculates the probability of the event occurring based on past data</a:t>
            </a:r>
          </a:p>
          <a:p>
            <a:r>
              <a:rPr lang="en-US" sz="2667" dirty="0"/>
              <a:t>Logistic regression is considered “supervised learning technique” since the data includes actual outcome values from past observations</a:t>
            </a:r>
          </a:p>
          <a:p>
            <a:r>
              <a:rPr lang="en-US" sz="2667" dirty="0"/>
              <a:t>Examples of logistic regression applications</a:t>
            </a:r>
          </a:p>
          <a:p>
            <a:pPr lvl="1"/>
            <a:r>
              <a:rPr lang="en-US" sz="2133" dirty="0"/>
              <a:t>Predicting the probability of a system or part failing</a:t>
            </a:r>
          </a:p>
          <a:p>
            <a:pPr lvl="1"/>
            <a:r>
              <a:rPr lang="en-US" sz="2133" dirty="0"/>
              <a:t>Predicting the probability of a subscriber cancelling a service (churn)</a:t>
            </a:r>
          </a:p>
          <a:p>
            <a:pPr lvl="1"/>
            <a:r>
              <a:rPr lang="en-US" sz="2133" dirty="0"/>
              <a:t>Predicting the probability of a patient readmission</a:t>
            </a:r>
          </a:p>
          <a:p>
            <a:pPr lvl="1"/>
            <a:r>
              <a:rPr lang="en-US" sz="2133" dirty="0"/>
              <a:t>Predicting the probability of an outage</a:t>
            </a:r>
          </a:p>
        </p:txBody>
      </p:sp>
    </p:spTree>
    <p:extLst>
      <p:ext uri="{BB962C8B-B14F-4D97-AF65-F5344CB8AC3E}">
        <p14:creationId xmlns:p14="http://schemas.microsoft.com/office/powerpoint/2010/main" val="198509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47492" y="245326"/>
            <a:ext cx="11512951" cy="725807"/>
          </a:xfrm>
        </p:spPr>
        <p:txBody>
          <a:bodyPr>
            <a:normAutofit/>
          </a:bodyPr>
          <a:lstStyle/>
          <a:p>
            <a:pPr eaLnBrk="1" hangingPunct="1"/>
            <a:r>
              <a:rPr lang="en-US" altLang="en-US" sz="4000" dirty="0"/>
              <a:t>Logistic Regression Fit Measures</a:t>
            </a:r>
          </a:p>
        </p:txBody>
      </p:sp>
      <p:sp>
        <p:nvSpPr>
          <p:cNvPr id="164867" name="Rectangle 3"/>
          <p:cNvSpPr>
            <a:spLocks noGrp="1" noChangeArrowheads="1"/>
          </p:cNvSpPr>
          <p:nvPr>
            <p:ph idx="1"/>
          </p:nvPr>
        </p:nvSpPr>
        <p:spPr>
          <a:xfrm>
            <a:off x="1070517" y="1217128"/>
            <a:ext cx="10571356" cy="5150853"/>
          </a:xfrm>
        </p:spPr>
        <p:txBody>
          <a:bodyPr>
            <a:normAutofit/>
          </a:bodyPr>
          <a:lstStyle/>
          <a:p>
            <a:pPr eaLnBrk="1" hangingPunct="1"/>
            <a:r>
              <a:rPr lang="en-US" altLang="en-US" sz="2400" dirty="0"/>
              <a:t>The logistic regression coefficients are estimated using maximum likelihood estimation (MLE).</a:t>
            </a:r>
          </a:p>
          <a:p>
            <a:pPr eaLnBrk="1" hangingPunct="1"/>
            <a:r>
              <a:rPr lang="en-US" altLang="en-US" sz="2400" dirty="0"/>
              <a:t>Unlike the Least Squares Estimation used for linear regression models, the MLE begins with a tentative solution, revised it slightly to see if it can be improved, and repeats until the results have converged.</a:t>
            </a:r>
          </a:p>
          <a:p>
            <a:pPr eaLnBrk="1" hangingPunct="1"/>
            <a:r>
              <a:rPr lang="en-US" altLang="en-US" sz="2400" dirty="0"/>
              <a:t>Logistic regression’s goodness of fit is measured as (-2*(log likelihood of the fitted model)).</a:t>
            </a:r>
          </a:p>
          <a:p>
            <a:pPr eaLnBrk="1" hangingPunct="1"/>
            <a:r>
              <a:rPr lang="en-US" altLang="en-US" sz="2400" dirty="0"/>
              <a:t>Other measures are likelihood ratio, Cox and Snell R</a:t>
            </a:r>
            <a:r>
              <a:rPr lang="en-US" altLang="en-US" sz="2400" baseline="30000" dirty="0"/>
              <a:t>2</a:t>
            </a:r>
            <a:r>
              <a:rPr lang="en-US" altLang="en-US" sz="2400" dirty="0"/>
              <a:t> and </a:t>
            </a:r>
            <a:r>
              <a:rPr lang="en-US" altLang="en-US" sz="2400" dirty="0" err="1"/>
              <a:t>Nagelkerke</a:t>
            </a:r>
            <a:r>
              <a:rPr lang="en-US" altLang="en-US" sz="2400" dirty="0"/>
              <a:t> R</a:t>
            </a:r>
            <a:r>
              <a:rPr lang="en-US" altLang="en-US" sz="2400" baseline="30000" dirty="0"/>
              <a:t>2</a:t>
            </a:r>
            <a:r>
              <a:rPr lang="en-US" altLang="en-US" sz="2400" dirty="0"/>
              <a:t>.</a:t>
            </a:r>
          </a:p>
          <a:p>
            <a:pPr eaLnBrk="1" hangingPunct="1"/>
            <a:r>
              <a:rPr lang="en-US" altLang="en-US" sz="2400" dirty="0"/>
              <a:t>Wald Statistic, which is the ratio of the square of the regression coefficient to the square of the standard error of the coefficient, is used to assess the significance of each coefficient.</a:t>
            </a:r>
          </a:p>
        </p:txBody>
      </p:sp>
    </p:spTree>
    <p:extLst>
      <p:ext uri="{BB962C8B-B14F-4D97-AF65-F5344CB8AC3E}">
        <p14:creationId xmlns:p14="http://schemas.microsoft.com/office/powerpoint/2010/main" val="340837601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737" y="160618"/>
            <a:ext cx="10935042" cy="862445"/>
          </a:xfrm>
        </p:spPr>
        <p:txBody>
          <a:bodyPr>
            <a:normAutofit/>
          </a:bodyPr>
          <a:lstStyle/>
          <a:p>
            <a:r>
              <a:rPr lang="en-US" sz="4000" dirty="0"/>
              <a:t>Logistic Regression – Problem</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85866" y="1147041"/>
                <a:ext cx="11036968" cy="3321028"/>
              </a:xfrm>
            </p:spPr>
            <p:txBody>
              <a:bodyPr>
                <a:normAutofit/>
              </a:bodyPr>
              <a:lstStyle/>
              <a:p>
                <a:pPr>
                  <a:buNone/>
                </a:pPr>
                <a:r>
                  <a:rPr lang="en-US" sz="2800" dirty="0"/>
                  <a:t>Assume that a dependent variable purchase is represented as </a:t>
                </a:r>
                <a:r>
                  <a:rPr lang="en-US" sz="2800" b="1" dirty="0"/>
                  <a:t>Z</a:t>
                </a:r>
                <a:r>
                  <a:rPr lang="en-US" sz="2800" dirty="0"/>
                  <a:t> with </a:t>
                </a:r>
                <a:r>
                  <a:rPr lang="en-US" sz="2800" i="1" dirty="0"/>
                  <a:t>1=purchased</a:t>
                </a:r>
                <a:r>
                  <a:rPr lang="en-US" sz="2800" dirty="0"/>
                  <a:t> and </a:t>
                </a:r>
                <a:r>
                  <a:rPr lang="en-US" sz="2800" i="1" dirty="0"/>
                  <a:t>0=not purchased</a:t>
                </a:r>
                <a:r>
                  <a:rPr lang="en-US" sz="2800" dirty="0"/>
                  <a:t>; </a:t>
                </a:r>
                <a:r>
                  <a:rPr lang="en-US" sz="2800" b="1" dirty="0"/>
                  <a:t>X</a:t>
                </a:r>
                <a:r>
                  <a:rPr lang="en-US" sz="2800" b="1" baseline="-25000" dirty="0"/>
                  <a:t>1</a:t>
                </a:r>
                <a:r>
                  <a:rPr lang="en-US" sz="2800" dirty="0"/>
                  <a:t> = Last purchase ($); </a:t>
                </a:r>
                <a:r>
                  <a:rPr lang="en-US" sz="2800" b="1" dirty="0"/>
                  <a:t>X</a:t>
                </a:r>
                <a:r>
                  <a:rPr lang="en-US" sz="2800" b="1" baseline="-25000" dirty="0"/>
                  <a:t>2</a:t>
                </a:r>
                <a:r>
                  <a:rPr lang="en-US" sz="2800" dirty="0"/>
                  <a:t> = customer (</a:t>
                </a:r>
                <a:r>
                  <a:rPr lang="en-US" sz="2800" i="1" dirty="0"/>
                  <a:t>1=business and 0=residential</a:t>
                </a:r>
                <a:r>
                  <a:rPr lang="en-US" sz="2800" dirty="0"/>
                  <a:t>)</a:t>
                </a:r>
              </a:p>
              <a:p>
                <a:pPr>
                  <a:buNone/>
                </a:pPr>
                <a:r>
                  <a:rPr lang="en-US" sz="2800" dirty="0"/>
                  <a:t>The logit model is </a:t>
                </a:r>
                <a:r>
                  <a:rPr lang="en-US" sz="2800" b="1" dirty="0">
                    <a:solidFill>
                      <a:srgbClr val="FF0000"/>
                    </a:solidFill>
                  </a:rPr>
                  <a:t>log (</a:t>
                </a:r>
                <a14:m>
                  <m:oMath xmlns:m="http://schemas.openxmlformats.org/officeDocument/2006/math">
                    <m:f>
                      <m:fPr>
                        <m:ctrlPr>
                          <a:rPr lang="en-US" sz="2800" b="1" i="1">
                            <a:solidFill>
                              <a:srgbClr val="FF0000"/>
                            </a:solidFill>
                            <a:latin typeface="Cambria Math" panose="02040503050406030204" pitchFamily="18" charset="0"/>
                          </a:rPr>
                        </m:ctrlPr>
                      </m:fPr>
                      <m:num>
                        <m:r>
                          <a:rPr lang="en-US" sz="2800" b="1" i="1">
                            <a:solidFill>
                              <a:srgbClr val="FF0000"/>
                            </a:solidFill>
                            <a:latin typeface="Cambria Math" panose="02040503050406030204" pitchFamily="18" charset="0"/>
                          </a:rPr>
                          <m:t>𝒑</m:t>
                        </m:r>
                        <m:r>
                          <a:rPr lang="en-US" sz="2800" b="1" i="1" baseline="-25000">
                            <a:solidFill>
                              <a:srgbClr val="FF0000"/>
                            </a:solidFill>
                            <a:latin typeface="Cambria Math" panose="02040503050406030204" pitchFamily="18" charset="0"/>
                          </a:rPr>
                          <m:t>𝒛</m:t>
                        </m:r>
                      </m:num>
                      <m:den>
                        <m:r>
                          <a:rPr lang="en-US" sz="2800" b="1" i="1">
                            <a:solidFill>
                              <a:srgbClr val="FF0000"/>
                            </a:solidFill>
                            <a:latin typeface="Cambria Math" panose="02040503050406030204" pitchFamily="18" charset="0"/>
                          </a:rPr>
                          <m:t>𝟏</m:t>
                        </m:r>
                        <m:r>
                          <a:rPr lang="en-US" sz="2800" b="1" i="1">
                            <a:solidFill>
                              <a:srgbClr val="FF0000"/>
                            </a:solidFill>
                            <a:latin typeface="Cambria Math" panose="02040503050406030204" pitchFamily="18" charset="0"/>
                          </a:rPr>
                          <m:t>−</m:t>
                        </m:r>
                        <m:r>
                          <a:rPr lang="en-US" sz="2800" b="1" i="1">
                            <a:solidFill>
                              <a:srgbClr val="FF0000"/>
                            </a:solidFill>
                            <a:latin typeface="Cambria Math" panose="02040503050406030204" pitchFamily="18" charset="0"/>
                          </a:rPr>
                          <m:t>𝒑𝒛</m:t>
                        </m:r>
                      </m:den>
                    </m:f>
                  </m:oMath>
                </a14:m>
                <a:r>
                  <a:rPr lang="en-US" sz="2800" b="1" dirty="0">
                    <a:solidFill>
                      <a:srgbClr val="FF0000"/>
                    </a:solidFill>
                  </a:rPr>
                  <a:t>) = </a:t>
                </a:r>
                <a:r>
                  <a:rPr lang="el-GR" sz="2800" b="1" dirty="0">
                    <a:solidFill>
                      <a:srgbClr val="FF0000"/>
                    </a:solidFill>
                  </a:rPr>
                  <a:t>β</a:t>
                </a:r>
                <a:r>
                  <a:rPr lang="en-US" sz="2800" b="1" baseline="-25000" dirty="0">
                    <a:solidFill>
                      <a:srgbClr val="FF0000"/>
                    </a:solidFill>
                  </a:rPr>
                  <a:t>0</a:t>
                </a:r>
                <a:r>
                  <a:rPr lang="en-US" sz="2800" b="1" dirty="0">
                    <a:solidFill>
                      <a:srgbClr val="FF0000"/>
                    </a:solidFill>
                  </a:rPr>
                  <a:t> + </a:t>
                </a:r>
                <a:r>
                  <a:rPr lang="el-GR" sz="2800" b="1" dirty="0">
                    <a:solidFill>
                      <a:srgbClr val="FF0000"/>
                    </a:solidFill>
                  </a:rPr>
                  <a:t>β</a:t>
                </a:r>
                <a:r>
                  <a:rPr lang="en-US" sz="2800" b="1" baseline="-25000" dirty="0">
                    <a:solidFill>
                      <a:srgbClr val="FF0000"/>
                    </a:solidFill>
                  </a:rPr>
                  <a:t>1</a:t>
                </a:r>
                <a:r>
                  <a:rPr lang="en-US" sz="2800" b="1" dirty="0">
                    <a:solidFill>
                      <a:srgbClr val="FF0000"/>
                    </a:solidFill>
                  </a:rPr>
                  <a:t>X</a:t>
                </a:r>
                <a:r>
                  <a:rPr lang="en-US" sz="2800" b="1" baseline="-25000" dirty="0">
                    <a:solidFill>
                      <a:srgbClr val="FF0000"/>
                    </a:solidFill>
                  </a:rPr>
                  <a:t>1 </a:t>
                </a:r>
                <a:r>
                  <a:rPr lang="en-US" sz="2800" b="1" dirty="0">
                    <a:solidFill>
                      <a:srgbClr val="FF0000"/>
                    </a:solidFill>
                  </a:rPr>
                  <a:t>+ </a:t>
                </a:r>
                <a:r>
                  <a:rPr lang="el-GR" sz="2800" b="1" dirty="0">
                    <a:solidFill>
                      <a:srgbClr val="FF0000"/>
                    </a:solidFill>
                  </a:rPr>
                  <a:t>β</a:t>
                </a:r>
                <a:r>
                  <a:rPr lang="en-US" sz="2800" b="1" baseline="-25000" dirty="0">
                    <a:solidFill>
                      <a:srgbClr val="FF0000"/>
                    </a:solidFill>
                  </a:rPr>
                  <a:t>2</a:t>
                </a:r>
                <a:r>
                  <a:rPr lang="en-US" sz="2800" b="1" dirty="0">
                    <a:solidFill>
                      <a:srgbClr val="FF0000"/>
                    </a:solidFill>
                  </a:rPr>
                  <a:t>X</a:t>
                </a:r>
                <a:r>
                  <a:rPr lang="en-US" sz="2800" b="1" baseline="-25000" dirty="0">
                    <a:solidFill>
                      <a:srgbClr val="FF0000"/>
                    </a:solidFill>
                  </a:rPr>
                  <a:t>2 </a:t>
                </a:r>
                <a:r>
                  <a:rPr lang="en-US" sz="2800" b="1" dirty="0">
                    <a:solidFill>
                      <a:srgbClr val="FF0000"/>
                    </a:solidFill>
                  </a:rPr>
                  <a:t> </a:t>
                </a:r>
              </a:p>
              <a:p>
                <a:pPr>
                  <a:buNone/>
                </a:pPr>
                <a:r>
                  <a:rPr lang="en-US" sz="2800" dirty="0"/>
                  <a:t>Assume that with our data, the estimated results are as follows</a:t>
                </a:r>
              </a:p>
              <a:p>
                <a:pPr>
                  <a:buNone/>
                </a:pPr>
                <a:r>
                  <a:rPr lang="en-US" sz="2800" dirty="0"/>
                  <a:t>	</a:t>
                </a:r>
                <a:r>
                  <a:rPr lang="en-US" sz="2800" b="1" dirty="0">
                    <a:solidFill>
                      <a:srgbClr val="FF0000"/>
                    </a:solidFill>
                  </a:rPr>
                  <a:t>log (</a:t>
                </a:r>
                <a14:m>
                  <m:oMath xmlns:m="http://schemas.openxmlformats.org/officeDocument/2006/math">
                    <m:f>
                      <m:fPr>
                        <m:ctrlPr>
                          <a:rPr lang="en-US" sz="2800" b="1" i="1">
                            <a:solidFill>
                              <a:srgbClr val="FF0000"/>
                            </a:solidFill>
                            <a:latin typeface="Cambria Math" panose="02040503050406030204" pitchFamily="18" charset="0"/>
                          </a:rPr>
                        </m:ctrlPr>
                      </m:fPr>
                      <m:num>
                        <m:r>
                          <a:rPr lang="en-US" sz="2800" b="1" i="1">
                            <a:solidFill>
                              <a:srgbClr val="FF0000"/>
                            </a:solidFill>
                            <a:latin typeface="Cambria Math" panose="02040503050406030204" pitchFamily="18" charset="0"/>
                          </a:rPr>
                          <m:t>𝒑</m:t>
                        </m:r>
                        <m:r>
                          <a:rPr lang="en-US" sz="2800" b="1" i="1" baseline="-25000">
                            <a:solidFill>
                              <a:srgbClr val="FF0000"/>
                            </a:solidFill>
                            <a:latin typeface="Cambria Math" panose="02040503050406030204" pitchFamily="18" charset="0"/>
                          </a:rPr>
                          <m:t>𝒛</m:t>
                        </m:r>
                      </m:num>
                      <m:den>
                        <m:r>
                          <a:rPr lang="en-US" sz="2800" b="1" i="1">
                            <a:solidFill>
                              <a:srgbClr val="FF0000"/>
                            </a:solidFill>
                            <a:latin typeface="Cambria Math" panose="02040503050406030204" pitchFamily="18" charset="0"/>
                          </a:rPr>
                          <m:t>𝟏</m:t>
                        </m:r>
                        <m:r>
                          <a:rPr lang="en-US" sz="2800" b="1" i="1">
                            <a:solidFill>
                              <a:srgbClr val="FF0000"/>
                            </a:solidFill>
                            <a:latin typeface="Cambria Math" panose="02040503050406030204" pitchFamily="18" charset="0"/>
                          </a:rPr>
                          <m:t>−</m:t>
                        </m:r>
                        <m:r>
                          <a:rPr lang="en-US" sz="2800" b="1" i="1">
                            <a:solidFill>
                              <a:srgbClr val="FF0000"/>
                            </a:solidFill>
                            <a:latin typeface="Cambria Math" panose="02040503050406030204" pitchFamily="18" charset="0"/>
                          </a:rPr>
                          <m:t>𝒑𝒛</m:t>
                        </m:r>
                      </m:den>
                    </m:f>
                  </m:oMath>
                </a14:m>
                <a:r>
                  <a:rPr lang="en-US" sz="2800" b="1" dirty="0">
                    <a:solidFill>
                      <a:srgbClr val="FF0000"/>
                    </a:solidFill>
                  </a:rPr>
                  <a:t>) = 3.5 + 2.1*X</a:t>
                </a:r>
                <a:r>
                  <a:rPr lang="en-US" sz="2800" b="1" baseline="-25000" dirty="0">
                    <a:solidFill>
                      <a:srgbClr val="FF0000"/>
                    </a:solidFill>
                  </a:rPr>
                  <a:t>1 </a:t>
                </a:r>
                <a:r>
                  <a:rPr lang="en-US" sz="2800" b="1" dirty="0">
                    <a:solidFill>
                      <a:srgbClr val="FF0000"/>
                    </a:solidFill>
                  </a:rPr>
                  <a:t>– 0.7*X</a:t>
                </a:r>
                <a:r>
                  <a:rPr lang="en-US" sz="2800" b="1" baseline="-25000" dirty="0">
                    <a:solidFill>
                      <a:srgbClr val="FF0000"/>
                    </a:solidFill>
                  </a:rPr>
                  <a:t>2</a:t>
                </a:r>
                <a:r>
                  <a:rPr lang="en-US" sz="2800" b="1" dirty="0">
                    <a:solidFill>
                      <a:srgbClr val="FF0000"/>
                    </a:solidFill>
                  </a:rPr>
                  <a:t> </a:t>
                </a:r>
                <a:endParaRPr lang="en-US" sz="2800" b="1" i="1"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85866" y="1147041"/>
                <a:ext cx="11036968" cy="3321028"/>
              </a:xfrm>
              <a:blipFill>
                <a:blip r:embed="rId2"/>
                <a:stretch>
                  <a:fillRect l="-1104" t="-3119"/>
                </a:stretch>
              </a:blipFill>
            </p:spPr>
            <p:txBody>
              <a:bodyPr/>
              <a:lstStyle/>
              <a:p>
                <a:r>
                  <a:rPr lang="en-US">
                    <a:noFill/>
                  </a:rPr>
                  <a:t> </a:t>
                </a:r>
              </a:p>
            </p:txBody>
          </p:sp>
        </mc:Fallback>
      </mc:AlternateContent>
      <p:sp>
        <p:nvSpPr>
          <p:cNvPr id="5" name="TextBox 4"/>
          <p:cNvSpPr txBox="1"/>
          <p:nvPr/>
        </p:nvSpPr>
        <p:spPr>
          <a:xfrm>
            <a:off x="791737" y="4559058"/>
            <a:ext cx="10629735" cy="954107"/>
          </a:xfrm>
          <a:prstGeom prst="rect">
            <a:avLst/>
          </a:prstGeom>
          <a:noFill/>
        </p:spPr>
        <p:txBody>
          <a:bodyPr wrap="square" rtlCol="0">
            <a:spAutoFit/>
          </a:bodyPr>
          <a:lstStyle/>
          <a:p>
            <a:r>
              <a:rPr lang="en-US" sz="2800" dirty="0"/>
              <a:t>From the above result, interpret the impacts of independent variable </a:t>
            </a:r>
            <a:r>
              <a:rPr lang="en-US" sz="2800" b="1" dirty="0"/>
              <a:t>Last purchase </a:t>
            </a:r>
            <a:r>
              <a:rPr lang="en-US" sz="2800" dirty="0"/>
              <a:t>and </a:t>
            </a:r>
            <a:r>
              <a:rPr lang="en-US" sz="2800" b="1" dirty="0"/>
              <a:t>customer</a:t>
            </a:r>
            <a:r>
              <a:rPr lang="en-US" sz="2800" dirty="0"/>
              <a:t> on the </a:t>
            </a:r>
            <a:r>
              <a:rPr lang="en-US" sz="2800" b="1" dirty="0"/>
              <a:t>odds of purchase</a:t>
            </a:r>
          </a:p>
        </p:txBody>
      </p:sp>
    </p:spTree>
    <p:extLst>
      <p:ext uri="{BB962C8B-B14F-4D97-AF65-F5344CB8AC3E}">
        <p14:creationId xmlns:p14="http://schemas.microsoft.com/office/powerpoint/2010/main" val="3623674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92458" y="178420"/>
            <a:ext cx="10326029" cy="826168"/>
          </a:xfrm>
        </p:spPr>
        <p:txBody>
          <a:bodyPr>
            <a:normAutofit/>
          </a:bodyPr>
          <a:lstStyle/>
          <a:p>
            <a:pPr eaLnBrk="1" hangingPunct="1"/>
            <a:r>
              <a:rPr lang="en-US" altLang="en-US" sz="4000" dirty="0"/>
              <a:t>Logistic Regression Estimation Tools</a:t>
            </a:r>
          </a:p>
        </p:txBody>
      </p:sp>
      <p:sp>
        <p:nvSpPr>
          <p:cNvPr id="164867" name="Rectangle 3"/>
          <p:cNvSpPr>
            <a:spLocks noGrp="1" noChangeArrowheads="1"/>
          </p:cNvSpPr>
          <p:nvPr>
            <p:ph idx="1"/>
          </p:nvPr>
        </p:nvSpPr>
        <p:spPr>
          <a:xfrm>
            <a:off x="762000" y="1284036"/>
            <a:ext cx="10042357" cy="5150853"/>
          </a:xfrm>
        </p:spPr>
        <p:txBody>
          <a:bodyPr>
            <a:normAutofit/>
          </a:bodyPr>
          <a:lstStyle/>
          <a:p>
            <a:pPr eaLnBrk="1" hangingPunct="1"/>
            <a:r>
              <a:rPr lang="en-US" altLang="en-US" sz="2667" dirty="0"/>
              <a:t>There are different software options to estimate logistic regression</a:t>
            </a:r>
          </a:p>
          <a:p>
            <a:pPr eaLnBrk="1" hangingPunct="1"/>
            <a:r>
              <a:rPr lang="en-US" altLang="en-US" sz="2667" dirty="0"/>
              <a:t>The following are examples of add-ins available to solve logistic regression in Excel</a:t>
            </a:r>
          </a:p>
          <a:p>
            <a:pPr lvl="1"/>
            <a:r>
              <a:rPr lang="en-US" altLang="en-US" sz="2400" b="1" dirty="0"/>
              <a:t>Real Statistics Resource Pack</a:t>
            </a:r>
            <a:r>
              <a:rPr lang="en-US" altLang="en-US" sz="2400" dirty="0"/>
              <a:t>: An Excel add-in available for free download from </a:t>
            </a:r>
            <a:r>
              <a:rPr lang="en-US" altLang="en-US" sz="2400" dirty="0">
                <a:hlinkClick r:id="rId3"/>
              </a:rPr>
              <a:t>http://www.real-statistics.com</a:t>
            </a:r>
            <a:endParaRPr lang="en-US" altLang="en-US" sz="2400" dirty="0"/>
          </a:p>
          <a:p>
            <a:pPr lvl="1"/>
            <a:r>
              <a:rPr lang="en-US" altLang="en-US" sz="2400" b="1" dirty="0"/>
              <a:t>XLSTAT-Base</a:t>
            </a:r>
            <a:r>
              <a:rPr lang="en-US" altLang="en-US" sz="2400" dirty="0"/>
              <a:t>: An Excel add-in available from </a:t>
            </a:r>
            <a:r>
              <a:rPr lang="en-US" altLang="en-US" sz="2400" dirty="0">
                <a:hlinkClick r:id="rId4"/>
              </a:rPr>
              <a:t>https://www.xlstat.com/en/solutions/base</a:t>
            </a:r>
            <a:r>
              <a:rPr lang="en-US" altLang="en-US" sz="2400" dirty="0"/>
              <a:t> with paid license</a:t>
            </a:r>
          </a:p>
          <a:p>
            <a:r>
              <a:rPr lang="en-US" altLang="en-US" sz="2667" b="1" dirty="0"/>
              <a:t>SAS</a:t>
            </a:r>
            <a:r>
              <a:rPr lang="en-US" altLang="en-US" sz="2667" dirty="0"/>
              <a:t>, </a:t>
            </a:r>
            <a:r>
              <a:rPr lang="en-US" altLang="en-US" sz="2667" b="1" dirty="0"/>
              <a:t>Stata</a:t>
            </a:r>
            <a:r>
              <a:rPr lang="en-US" altLang="en-US" sz="2667" dirty="0"/>
              <a:t>, and </a:t>
            </a:r>
            <a:r>
              <a:rPr lang="en-US" altLang="en-US" sz="2667" b="1" dirty="0"/>
              <a:t>SPSS Modeler </a:t>
            </a:r>
            <a:r>
              <a:rPr lang="en-US" altLang="en-US" sz="2667" dirty="0"/>
              <a:t>are examples of non-Excel software that has logistic regression modeling capabilities</a:t>
            </a:r>
          </a:p>
          <a:p>
            <a:r>
              <a:rPr lang="en-US" altLang="en-US" sz="2667" b="1" dirty="0"/>
              <a:t>R</a:t>
            </a:r>
            <a:r>
              <a:rPr lang="en-US" altLang="en-US" sz="2667" dirty="0"/>
              <a:t> is an open-source and popular statistical computing software that has logistic regression modeling capabilities</a:t>
            </a:r>
          </a:p>
          <a:p>
            <a:pPr eaLnBrk="1" hangingPunct="1"/>
            <a:endParaRPr lang="en-US" altLang="en-US" sz="2400" dirty="0"/>
          </a:p>
        </p:txBody>
      </p:sp>
    </p:spTree>
    <p:extLst>
      <p:ext uri="{BB962C8B-B14F-4D97-AF65-F5344CB8AC3E}">
        <p14:creationId xmlns:p14="http://schemas.microsoft.com/office/powerpoint/2010/main" val="34750852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a:xfrm>
            <a:off x="679622" y="1216917"/>
            <a:ext cx="10972800" cy="4525963"/>
          </a:xfrm>
        </p:spPr>
        <p:txBody>
          <a:bodyPr>
            <a:normAutofit/>
          </a:bodyPr>
          <a:lstStyle/>
          <a:p>
            <a:r>
              <a:rPr lang="en-US" sz="2800" dirty="0"/>
              <a:t>“Business Intelligence and Analytics” by Sharda et al., Pearson Education, 2015</a:t>
            </a:r>
          </a:p>
          <a:p>
            <a:r>
              <a:rPr lang="en-US" sz="2800" dirty="0"/>
              <a:t>“Advanced Business Analytics” Educator Training by SAS Inc.</a:t>
            </a:r>
          </a:p>
          <a:p>
            <a:r>
              <a:rPr lang="en-US" sz="2800" dirty="0">
                <a:hlinkClick r:id="rId2"/>
              </a:rPr>
              <a:t>http://www.real-statistics.com</a:t>
            </a:r>
            <a:endParaRPr lang="en-US" sz="2800" dirty="0"/>
          </a:p>
          <a:p>
            <a:r>
              <a:rPr lang="en-US" sz="2800" dirty="0">
                <a:hlinkClick r:id="rId3"/>
              </a:rPr>
              <a:t>http://docs.statwing.com/interpreting-residual-plots-to-improve-your-regression/</a:t>
            </a:r>
            <a:endParaRPr lang="en-US" sz="2800" dirty="0"/>
          </a:p>
          <a:p>
            <a:r>
              <a:rPr lang="en-US" sz="2800" dirty="0"/>
              <a:t>Miller, “Modeling Techniques in Predictive Analytics with R” FT Press</a:t>
            </a:r>
          </a:p>
        </p:txBody>
      </p:sp>
    </p:spTree>
    <p:extLst>
      <p:ext uri="{BB962C8B-B14F-4D97-AF65-F5344CB8AC3E}">
        <p14:creationId xmlns:p14="http://schemas.microsoft.com/office/powerpoint/2010/main" val="190509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title"/>
          </p:nvPr>
        </p:nvSpPr>
        <p:spPr>
          <a:xfrm>
            <a:off x="2289444" y="530197"/>
            <a:ext cx="8911687" cy="817090"/>
          </a:xfrm>
        </p:spPr>
        <p:txBody>
          <a:bodyPr/>
          <a:lstStyle/>
          <a:p>
            <a:pPr eaLnBrk="1" hangingPunct="1"/>
            <a:r>
              <a:rPr lang="en-US" altLang="en-US" dirty="0"/>
              <a:t>Multiple Linear Regression Prediction</a:t>
            </a:r>
          </a:p>
        </p:txBody>
      </p:sp>
      <p:sp>
        <p:nvSpPr>
          <p:cNvPr id="54276" name="Text Box 128"/>
          <p:cNvSpPr txBox="1">
            <a:spLocks noChangeArrowheads="1"/>
          </p:cNvSpPr>
          <p:nvPr/>
        </p:nvSpPr>
        <p:spPr bwMode="auto">
          <a:xfrm>
            <a:off x="5579269" y="2576513"/>
            <a:ext cx="1192213" cy="701675"/>
          </a:xfrm>
          <a:prstGeom prst="rect">
            <a:avLst/>
          </a:prstGeom>
          <a:noFill/>
          <a:ln w="28575">
            <a:noFill/>
            <a:miter lim="800000"/>
            <a:headEnd/>
            <a:tailEnd type="none" w="med" len="lg"/>
          </a:ln>
        </p:spPr>
        <p:txBody>
          <a:bodyPr wrap="none">
            <a:spAutoFit/>
          </a:bodyPr>
          <a:lstStyle/>
          <a:p>
            <a:pPr algn="ctr">
              <a:defRPr/>
            </a:pPr>
            <a:r>
              <a:rPr lang="en-US" sz="2000" b="1" i="1" dirty="0">
                <a:solidFill>
                  <a:srgbClr val="0070C0"/>
                </a:solidFill>
                <a:latin typeface="Arial Narrow" pitchFamily="34" charset="0"/>
                <a:cs typeface="Arial" charset="0"/>
              </a:rPr>
              <a:t>parameter</a:t>
            </a:r>
          </a:p>
          <a:p>
            <a:pPr algn="ctr">
              <a:defRPr/>
            </a:pPr>
            <a:r>
              <a:rPr lang="en-US" sz="2000" b="1" i="1" dirty="0">
                <a:solidFill>
                  <a:srgbClr val="0070C0"/>
                </a:solidFill>
                <a:latin typeface="Arial Narrow" pitchFamily="34" charset="0"/>
                <a:cs typeface="Arial" charset="0"/>
              </a:rPr>
              <a:t>estimate</a:t>
            </a:r>
          </a:p>
        </p:txBody>
      </p:sp>
      <p:sp>
        <p:nvSpPr>
          <p:cNvPr id="54278" name="Text Box 131"/>
          <p:cNvSpPr txBox="1">
            <a:spLocks noChangeArrowheads="1"/>
          </p:cNvSpPr>
          <p:nvPr/>
        </p:nvSpPr>
        <p:spPr bwMode="auto">
          <a:xfrm>
            <a:off x="4316414" y="2532065"/>
            <a:ext cx="1063625" cy="701675"/>
          </a:xfrm>
          <a:prstGeom prst="rect">
            <a:avLst/>
          </a:prstGeom>
          <a:noFill/>
          <a:ln w="28575">
            <a:noFill/>
            <a:miter lim="800000"/>
            <a:headEnd/>
            <a:tailEnd type="none" w="med" len="lg"/>
          </a:ln>
        </p:spPr>
        <p:txBody>
          <a:bodyPr wrap="none">
            <a:spAutoFit/>
          </a:bodyPr>
          <a:lstStyle/>
          <a:p>
            <a:pPr algn="ctr">
              <a:defRPr/>
            </a:pPr>
            <a:r>
              <a:rPr lang="en-US" sz="2000" b="1" i="1" dirty="0">
                <a:solidFill>
                  <a:srgbClr val="0070C0"/>
                </a:solidFill>
                <a:latin typeface="Arial Narrow" pitchFamily="34" charset="0"/>
                <a:cs typeface="Arial" charset="0"/>
              </a:rPr>
              <a:t>intercept</a:t>
            </a:r>
          </a:p>
          <a:p>
            <a:pPr algn="ctr">
              <a:defRPr/>
            </a:pPr>
            <a:r>
              <a:rPr lang="en-US" sz="2000" b="1" i="1" dirty="0">
                <a:solidFill>
                  <a:srgbClr val="0070C0"/>
                </a:solidFill>
                <a:latin typeface="Arial Narrow" pitchFamily="34" charset="0"/>
                <a:cs typeface="Arial" charset="0"/>
              </a:rPr>
              <a:t>estimate</a:t>
            </a:r>
          </a:p>
        </p:txBody>
      </p:sp>
      <p:sp>
        <p:nvSpPr>
          <p:cNvPr id="107526" name="Text Box 132"/>
          <p:cNvSpPr txBox="1">
            <a:spLocks noChangeArrowheads="1"/>
          </p:cNvSpPr>
          <p:nvPr/>
        </p:nvSpPr>
        <p:spPr bwMode="auto">
          <a:xfrm>
            <a:off x="4300539" y="1714501"/>
            <a:ext cx="4389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r>
              <a:rPr lang="en-US" altLang="en-US" sz="3600" b="1">
                <a:solidFill>
                  <a:srgbClr val="C00000"/>
                </a:solidFill>
              </a:rPr>
              <a:t>= </a:t>
            </a:r>
            <a:r>
              <a:rPr lang="en-US" altLang="en-US" sz="3600" b="1" i="1">
                <a:solidFill>
                  <a:srgbClr val="C00000"/>
                </a:solidFill>
              </a:rPr>
              <a:t>β</a:t>
            </a:r>
            <a:r>
              <a:rPr lang="en-US" altLang="en-US" sz="3600" b="1" baseline="-25000">
                <a:solidFill>
                  <a:srgbClr val="C00000"/>
                </a:solidFill>
              </a:rPr>
              <a:t>0</a:t>
            </a:r>
            <a:r>
              <a:rPr lang="en-US" altLang="en-US" sz="3600" b="1">
                <a:solidFill>
                  <a:srgbClr val="C00000"/>
                </a:solidFill>
              </a:rPr>
              <a:t> + </a:t>
            </a:r>
            <a:r>
              <a:rPr lang="en-US" altLang="en-US" sz="3600" b="1" i="1">
                <a:solidFill>
                  <a:srgbClr val="C00000"/>
                </a:solidFill>
              </a:rPr>
              <a:t>β</a:t>
            </a:r>
            <a:r>
              <a:rPr lang="en-US" altLang="en-US" sz="3600" b="1" baseline="-25000">
                <a:solidFill>
                  <a:srgbClr val="C00000"/>
                </a:solidFill>
              </a:rPr>
              <a:t>1</a:t>
            </a:r>
            <a:r>
              <a:rPr lang="en-US" altLang="en-US" sz="3600" b="1">
                <a:solidFill>
                  <a:srgbClr val="C00000"/>
                </a:solidFill>
              </a:rPr>
              <a:t> </a:t>
            </a:r>
            <a:r>
              <a:rPr lang="en-US" altLang="en-US" sz="3600" b="1" i="1">
                <a:solidFill>
                  <a:srgbClr val="C00000"/>
                </a:solidFill>
              </a:rPr>
              <a:t>x</a:t>
            </a:r>
            <a:r>
              <a:rPr lang="en-US" altLang="en-US" sz="3600" b="1" baseline="-25000">
                <a:solidFill>
                  <a:srgbClr val="C00000"/>
                </a:solidFill>
              </a:rPr>
              <a:t>1</a:t>
            </a:r>
            <a:r>
              <a:rPr lang="en-US" altLang="en-US" sz="3600" b="1">
                <a:solidFill>
                  <a:srgbClr val="C00000"/>
                </a:solidFill>
              </a:rPr>
              <a:t> + </a:t>
            </a:r>
            <a:r>
              <a:rPr lang="en-US" altLang="en-US" sz="3600" b="1" i="1">
                <a:solidFill>
                  <a:srgbClr val="C00000"/>
                </a:solidFill>
              </a:rPr>
              <a:t>β</a:t>
            </a:r>
            <a:r>
              <a:rPr lang="en-US" altLang="en-US" sz="3600" b="1" baseline="-25000">
                <a:solidFill>
                  <a:srgbClr val="C00000"/>
                </a:solidFill>
              </a:rPr>
              <a:t>2</a:t>
            </a:r>
            <a:r>
              <a:rPr lang="en-US" altLang="en-US" sz="3600" b="1">
                <a:solidFill>
                  <a:srgbClr val="C00000"/>
                </a:solidFill>
              </a:rPr>
              <a:t> </a:t>
            </a:r>
            <a:r>
              <a:rPr lang="en-US" altLang="en-US" sz="3600" b="1" i="1">
                <a:solidFill>
                  <a:srgbClr val="C00000"/>
                </a:solidFill>
              </a:rPr>
              <a:t>x</a:t>
            </a:r>
            <a:r>
              <a:rPr lang="en-US" altLang="en-US" sz="3600" b="1" baseline="-25000">
                <a:solidFill>
                  <a:srgbClr val="C00000"/>
                </a:solidFill>
              </a:rPr>
              <a:t>2</a:t>
            </a:r>
            <a:r>
              <a:rPr lang="en-US" altLang="en-US" sz="3600" b="1">
                <a:solidFill>
                  <a:srgbClr val="C00000"/>
                </a:solidFill>
              </a:rPr>
              <a:t> </a:t>
            </a:r>
          </a:p>
        </p:txBody>
      </p:sp>
      <p:sp>
        <p:nvSpPr>
          <p:cNvPr id="107527" name="Rectangle 134"/>
          <p:cNvSpPr>
            <a:spLocks noChangeArrowheads="1"/>
          </p:cNvSpPr>
          <p:nvPr/>
        </p:nvSpPr>
        <p:spPr bwMode="auto">
          <a:xfrm>
            <a:off x="4957764" y="1543050"/>
            <a:ext cx="422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C00000"/>
                </a:solidFill>
              </a:rPr>
              <a:t>^</a:t>
            </a:r>
          </a:p>
        </p:txBody>
      </p:sp>
      <p:sp>
        <p:nvSpPr>
          <p:cNvPr id="107528" name="Rectangle 135"/>
          <p:cNvSpPr>
            <a:spLocks noChangeArrowheads="1"/>
          </p:cNvSpPr>
          <p:nvPr/>
        </p:nvSpPr>
        <p:spPr bwMode="auto">
          <a:xfrm>
            <a:off x="5926139" y="1543050"/>
            <a:ext cx="422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C00000"/>
                </a:solidFill>
              </a:rPr>
              <a:t>^</a:t>
            </a:r>
          </a:p>
        </p:txBody>
      </p:sp>
      <p:sp>
        <p:nvSpPr>
          <p:cNvPr id="107529" name="Rectangle 136"/>
          <p:cNvSpPr>
            <a:spLocks noChangeArrowheads="1"/>
          </p:cNvSpPr>
          <p:nvPr/>
        </p:nvSpPr>
        <p:spPr bwMode="auto">
          <a:xfrm>
            <a:off x="7443789" y="1543050"/>
            <a:ext cx="422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C00000"/>
                </a:solidFill>
              </a:rPr>
              <a:t>^</a:t>
            </a:r>
          </a:p>
        </p:txBody>
      </p:sp>
      <p:sp>
        <p:nvSpPr>
          <p:cNvPr id="107530" name="Rectangle 137"/>
          <p:cNvSpPr>
            <a:spLocks noChangeArrowheads="1"/>
          </p:cNvSpPr>
          <p:nvPr/>
        </p:nvSpPr>
        <p:spPr bwMode="auto">
          <a:xfrm>
            <a:off x="3767138" y="17145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eaLnBrk="1" hangingPunct="1"/>
            <a:r>
              <a:rPr lang="en-US" altLang="en-US" sz="3600" b="1" i="1">
                <a:solidFill>
                  <a:srgbClr val="C00000"/>
                </a:solidFill>
              </a:rPr>
              <a:t>y</a:t>
            </a:r>
          </a:p>
        </p:txBody>
      </p:sp>
      <p:sp>
        <p:nvSpPr>
          <p:cNvPr id="54286" name="Text Box 140"/>
          <p:cNvSpPr txBox="1">
            <a:spLocks noChangeArrowheads="1"/>
          </p:cNvSpPr>
          <p:nvPr/>
        </p:nvSpPr>
        <p:spPr bwMode="auto">
          <a:xfrm>
            <a:off x="2082802" y="1771650"/>
            <a:ext cx="1189037" cy="701675"/>
          </a:xfrm>
          <a:prstGeom prst="rect">
            <a:avLst/>
          </a:prstGeom>
          <a:noFill/>
          <a:ln w="28575">
            <a:noFill/>
            <a:miter lim="800000"/>
            <a:headEnd/>
            <a:tailEnd type="none" w="med" len="lg"/>
          </a:ln>
        </p:spPr>
        <p:txBody>
          <a:bodyPr wrap="none">
            <a:spAutoFit/>
          </a:bodyPr>
          <a:lstStyle/>
          <a:p>
            <a:pPr algn="ctr">
              <a:defRPr/>
            </a:pPr>
            <a:r>
              <a:rPr lang="en-US" sz="2000" b="1" i="1" dirty="0">
                <a:solidFill>
                  <a:srgbClr val="0070C0"/>
                </a:solidFill>
                <a:latin typeface="Arial Narrow" pitchFamily="34" charset="0"/>
                <a:cs typeface="Arial" charset="0"/>
              </a:rPr>
              <a:t>prediction</a:t>
            </a:r>
          </a:p>
          <a:p>
            <a:pPr algn="ctr">
              <a:defRPr/>
            </a:pPr>
            <a:r>
              <a:rPr lang="en-US" sz="2000" b="1" i="1" dirty="0">
                <a:solidFill>
                  <a:srgbClr val="0070C0"/>
                </a:solidFill>
                <a:latin typeface="Arial Narrow" pitchFamily="34" charset="0"/>
                <a:cs typeface="Arial" charset="0"/>
              </a:rPr>
              <a:t>estimate</a:t>
            </a:r>
          </a:p>
        </p:txBody>
      </p:sp>
      <p:sp>
        <p:nvSpPr>
          <p:cNvPr id="107532" name="Rectangle 142"/>
          <p:cNvSpPr>
            <a:spLocks noChangeArrowheads="1"/>
          </p:cNvSpPr>
          <p:nvPr/>
        </p:nvSpPr>
        <p:spPr bwMode="auto">
          <a:xfrm>
            <a:off x="3805239" y="1592264"/>
            <a:ext cx="422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200" b="1" dirty="0">
                <a:solidFill>
                  <a:srgbClr val="C00000"/>
                </a:solidFill>
              </a:rPr>
              <a:t>^</a:t>
            </a:r>
          </a:p>
        </p:txBody>
      </p:sp>
      <p:grpSp>
        <p:nvGrpSpPr>
          <p:cNvPr id="107533" name="Group 165"/>
          <p:cNvGrpSpPr>
            <a:grpSpLocks/>
          </p:cNvGrpSpPr>
          <p:nvPr/>
        </p:nvGrpSpPr>
        <p:grpSpPr bwMode="auto">
          <a:xfrm>
            <a:off x="2868613" y="3915027"/>
            <a:ext cx="6840538" cy="1957387"/>
            <a:chOff x="732" y="2497"/>
            <a:chExt cx="4309" cy="1233"/>
          </a:xfrm>
        </p:grpSpPr>
        <p:sp>
          <p:nvSpPr>
            <p:cNvPr id="107534" name="Rectangle 143"/>
            <p:cNvSpPr>
              <a:spLocks noChangeArrowheads="1"/>
            </p:cNvSpPr>
            <p:nvPr/>
          </p:nvSpPr>
          <p:spPr bwMode="auto">
            <a:xfrm>
              <a:off x="732" y="2497"/>
              <a:ext cx="43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latin typeface="Arial Narrow" panose="020B0606020202030204" pitchFamily="34" charset="0"/>
                </a:rPr>
                <a:t>Choose intercept and parameter estimates to </a:t>
              </a:r>
              <a:r>
                <a:rPr lang="en-US" altLang="en-US" b="1" i="1">
                  <a:solidFill>
                    <a:srgbClr val="C00000"/>
                  </a:solidFill>
                  <a:latin typeface="Arial Narrow" panose="020B0606020202030204" pitchFamily="34" charset="0"/>
                </a:rPr>
                <a:t>minimize</a:t>
              </a:r>
              <a:r>
                <a:rPr lang="en-US" altLang="en-US" b="1">
                  <a:solidFill>
                    <a:srgbClr val="C00000"/>
                  </a:solidFill>
                  <a:latin typeface="Arial Narrow" panose="020B0606020202030204" pitchFamily="34" charset="0"/>
                </a:rPr>
                <a:t>:</a:t>
              </a:r>
            </a:p>
          </p:txBody>
        </p:sp>
        <p:sp>
          <p:nvSpPr>
            <p:cNvPr id="107535" name="Rectangle 145"/>
            <p:cNvSpPr>
              <a:spLocks noChangeArrowheads="1"/>
            </p:cNvSpPr>
            <p:nvPr/>
          </p:nvSpPr>
          <p:spPr bwMode="auto">
            <a:xfrm>
              <a:off x="2269" y="3052"/>
              <a:ext cx="10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3600" b="1" i="1">
                  <a:solidFill>
                    <a:srgbClr val="C00000"/>
                  </a:solidFill>
                </a:rPr>
                <a:t>∑</a:t>
              </a:r>
              <a:r>
                <a:rPr lang="en-US" altLang="en-US" sz="2800" b="1">
                  <a:solidFill>
                    <a:srgbClr val="C00000"/>
                  </a:solidFill>
                  <a:latin typeface="Arial Narrow" panose="020B0606020202030204" pitchFamily="34" charset="0"/>
                </a:rPr>
                <a:t>( </a:t>
              </a:r>
              <a:r>
                <a:rPr lang="en-US" altLang="en-US" sz="2800" b="1" i="1">
                  <a:solidFill>
                    <a:srgbClr val="C00000"/>
                  </a:solidFill>
                  <a:latin typeface="Arial Narrow" panose="020B0606020202030204" pitchFamily="34" charset="0"/>
                </a:rPr>
                <a:t>y</a:t>
              </a:r>
              <a:r>
                <a:rPr lang="en-US" altLang="en-US" sz="2800" b="1" i="1" baseline="-25000">
                  <a:solidFill>
                    <a:srgbClr val="C00000"/>
                  </a:solidFill>
                  <a:latin typeface="Arial Narrow" panose="020B0606020202030204" pitchFamily="34" charset="0"/>
                </a:rPr>
                <a:t>i</a:t>
              </a:r>
              <a:r>
                <a:rPr lang="en-US" altLang="en-US" sz="2800" b="1">
                  <a:solidFill>
                    <a:srgbClr val="C00000"/>
                  </a:solidFill>
                  <a:latin typeface="Arial Narrow" panose="020B0606020202030204" pitchFamily="34" charset="0"/>
                </a:rPr>
                <a:t> – </a:t>
              </a:r>
              <a:r>
                <a:rPr lang="en-US" altLang="en-US" sz="2800" b="1" i="1">
                  <a:solidFill>
                    <a:srgbClr val="C00000"/>
                  </a:solidFill>
                  <a:latin typeface="Arial Narrow" panose="020B0606020202030204" pitchFamily="34" charset="0"/>
                </a:rPr>
                <a:t>y</a:t>
              </a:r>
              <a:r>
                <a:rPr lang="en-US" altLang="en-US" sz="2800" b="1" i="1" baseline="-25000">
                  <a:solidFill>
                    <a:srgbClr val="C00000"/>
                  </a:solidFill>
                  <a:latin typeface="Arial Narrow" panose="020B0606020202030204" pitchFamily="34" charset="0"/>
                </a:rPr>
                <a:t>i</a:t>
              </a:r>
              <a:r>
                <a:rPr lang="en-US" altLang="en-US" sz="2800" b="1" i="1">
                  <a:solidFill>
                    <a:srgbClr val="C00000"/>
                  </a:solidFill>
                  <a:latin typeface="Arial Narrow" panose="020B0606020202030204" pitchFamily="34" charset="0"/>
                </a:rPr>
                <a:t> </a:t>
              </a:r>
              <a:r>
                <a:rPr lang="en-US" altLang="en-US" sz="2800" b="1">
                  <a:solidFill>
                    <a:srgbClr val="C00000"/>
                  </a:solidFill>
                  <a:latin typeface="Arial Narrow" panose="020B0606020202030204" pitchFamily="34" charset="0"/>
                </a:rPr>
                <a:t>)</a:t>
              </a:r>
              <a:r>
                <a:rPr lang="en-US" altLang="en-US" sz="2800" b="1" baseline="30000">
                  <a:solidFill>
                    <a:srgbClr val="C00000"/>
                  </a:solidFill>
                  <a:latin typeface="Arial Narrow" panose="020B0606020202030204" pitchFamily="34" charset="0"/>
                </a:rPr>
                <a:t>2</a:t>
              </a:r>
            </a:p>
          </p:txBody>
        </p:sp>
        <p:sp>
          <p:nvSpPr>
            <p:cNvPr id="107536" name="Text Box 149"/>
            <p:cNvSpPr txBox="1">
              <a:spLocks noChangeArrowheads="1"/>
            </p:cNvSpPr>
            <p:nvPr/>
          </p:nvSpPr>
          <p:spPr bwMode="auto">
            <a:xfrm>
              <a:off x="2165" y="3362"/>
              <a:ext cx="5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i="1">
                  <a:solidFill>
                    <a:srgbClr val="C00000"/>
                  </a:solidFill>
                  <a:latin typeface="Arial Narrow" panose="020B0606020202030204" pitchFamily="34" charset="0"/>
                </a:rPr>
                <a:t>training</a:t>
              </a:r>
            </a:p>
            <a:p>
              <a:pPr algn="ctr" eaLnBrk="1" hangingPunct="1"/>
              <a:r>
                <a:rPr lang="en-US" altLang="en-US" sz="1600" b="1" i="1">
                  <a:solidFill>
                    <a:srgbClr val="C00000"/>
                  </a:solidFill>
                  <a:latin typeface="Arial Narrow" panose="020B0606020202030204" pitchFamily="34" charset="0"/>
                </a:rPr>
                <a:t>data</a:t>
              </a:r>
            </a:p>
          </p:txBody>
        </p:sp>
        <p:sp>
          <p:nvSpPr>
            <p:cNvPr id="107537" name="Rectangle 150"/>
            <p:cNvSpPr>
              <a:spLocks noChangeArrowheads="1"/>
            </p:cNvSpPr>
            <p:nvPr/>
          </p:nvSpPr>
          <p:spPr bwMode="auto">
            <a:xfrm>
              <a:off x="2966" y="3050"/>
              <a:ext cx="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C00000"/>
                  </a:solidFill>
                  <a:latin typeface="Arial Narrow" panose="020B0606020202030204" pitchFamily="34" charset="0"/>
                </a:rPr>
                <a:t>^</a:t>
              </a:r>
            </a:p>
          </p:txBody>
        </p:sp>
        <p:sp>
          <p:nvSpPr>
            <p:cNvPr id="54293" name="Text Box 158"/>
            <p:cNvSpPr txBox="1">
              <a:spLocks noChangeArrowheads="1"/>
            </p:cNvSpPr>
            <p:nvPr/>
          </p:nvSpPr>
          <p:spPr bwMode="auto">
            <a:xfrm>
              <a:off x="2113" y="2826"/>
              <a:ext cx="1521" cy="250"/>
            </a:xfrm>
            <a:prstGeom prst="rect">
              <a:avLst/>
            </a:prstGeom>
            <a:noFill/>
            <a:ln w="28575">
              <a:noFill/>
              <a:miter lim="800000"/>
              <a:headEnd/>
              <a:tailEnd type="none" w="med" len="lg"/>
            </a:ln>
          </p:spPr>
          <p:txBody>
            <a:bodyPr wrap="none">
              <a:spAutoFit/>
            </a:bodyPr>
            <a:lstStyle/>
            <a:p>
              <a:pPr algn="ctr">
                <a:defRPr/>
              </a:pPr>
              <a:r>
                <a:rPr lang="en-US" sz="2000" b="1" i="1" dirty="0">
                  <a:solidFill>
                    <a:srgbClr val="C00000"/>
                  </a:solidFill>
                  <a:latin typeface="Arial Narrow" pitchFamily="34" charset="0"/>
                  <a:cs typeface="Arial" charset="0"/>
                </a:rPr>
                <a:t>squared error function</a:t>
              </a:r>
            </a:p>
          </p:txBody>
        </p:sp>
      </p:grpSp>
      <p:sp>
        <p:nvSpPr>
          <p:cNvPr id="2" name="Slide Number Placeholder 1"/>
          <p:cNvSpPr>
            <a:spLocks noGrp="1"/>
          </p:cNvSpPr>
          <p:nvPr>
            <p:ph type="sldNum" sz="quarter" idx="10"/>
          </p:nvPr>
        </p:nvSpPr>
        <p:spPr/>
        <p:txBody>
          <a:bodyPr/>
          <a:lstStyle/>
          <a:p>
            <a:pPr>
              <a:defRPr/>
            </a:pPr>
            <a:fld id="{1C0FF95C-A578-4FFA-B9C3-7BBBAF9448B7}" type="slidenum">
              <a:rPr lang="en-US" altLang="en-US" smtClean="0"/>
              <a:pPr>
                <a:defRPr/>
              </a:pPr>
              <a:t>3</a:t>
            </a:fld>
            <a:endParaRPr lang="en-US" altLang="en-US"/>
          </a:p>
        </p:txBody>
      </p:sp>
      <p:cxnSp>
        <p:nvCxnSpPr>
          <p:cNvPr id="4" name="Straight Arrow Connector 3"/>
          <p:cNvCxnSpPr>
            <a:stCxn id="54286" idx="3"/>
          </p:cNvCxnSpPr>
          <p:nvPr/>
        </p:nvCxnSpPr>
        <p:spPr>
          <a:xfrm flipV="1">
            <a:off x="3271839" y="2122487"/>
            <a:ext cx="495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54278" idx="0"/>
          </p:cNvCxnSpPr>
          <p:nvPr/>
        </p:nvCxnSpPr>
        <p:spPr>
          <a:xfrm flipV="1">
            <a:off x="4848227" y="2355850"/>
            <a:ext cx="282575" cy="17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4276" idx="0"/>
          </p:cNvCxnSpPr>
          <p:nvPr/>
        </p:nvCxnSpPr>
        <p:spPr>
          <a:xfrm flipH="1" flipV="1">
            <a:off x="6137276" y="2355850"/>
            <a:ext cx="38100" cy="22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7221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Content Placeholder 1"/>
          <p:cNvSpPr>
            <a:spLocks noGrp="1"/>
          </p:cNvSpPr>
          <p:nvPr>
            <p:ph idx="1"/>
          </p:nvPr>
        </p:nvSpPr>
        <p:spPr>
          <a:xfrm>
            <a:off x="914400" y="1152377"/>
            <a:ext cx="10908632" cy="1773980"/>
          </a:xfrm>
        </p:spPr>
        <p:txBody>
          <a:bodyPr>
            <a:normAutofit/>
          </a:bodyPr>
          <a:lstStyle/>
          <a:p>
            <a:pPr>
              <a:spcBef>
                <a:spcPct val="50000"/>
              </a:spcBef>
            </a:pPr>
            <a:r>
              <a:rPr lang="en-US" altLang="en-US" sz="2400" dirty="0"/>
              <a:t>When the dependent variable is binary (e.g., values 1 or 0), linear regression does not work directly, since the results are generally unbounded.</a:t>
            </a:r>
          </a:p>
          <a:p>
            <a:pPr eaLnBrk="1" hangingPunct="1">
              <a:spcBef>
                <a:spcPct val="50000"/>
              </a:spcBef>
            </a:pPr>
            <a:r>
              <a:rPr lang="en-US" altLang="en-US" sz="2400" dirty="0"/>
              <a:t>Instead, we use the probability </a:t>
            </a:r>
            <a:r>
              <a:rPr lang="en-US" altLang="en-US" sz="2400" i="1" dirty="0"/>
              <a:t>p</a:t>
            </a:r>
            <a:r>
              <a:rPr lang="en-US" altLang="en-US" sz="2400" dirty="0"/>
              <a:t> that the event will occur rather than directly using 1 or 0 .</a:t>
            </a:r>
          </a:p>
        </p:txBody>
      </p:sp>
      <p:pic>
        <p:nvPicPr>
          <p:cNvPr id="10854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9074" y="3123029"/>
            <a:ext cx="627221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Grp="1" noChangeArrowheads="1"/>
          </p:cNvSpPr>
          <p:nvPr>
            <p:ph type="title"/>
          </p:nvPr>
        </p:nvSpPr>
        <p:spPr>
          <a:xfrm>
            <a:off x="609600" y="195406"/>
            <a:ext cx="10972800" cy="950277"/>
          </a:xfrm>
        </p:spPr>
        <p:txBody>
          <a:bodyPr/>
          <a:lstStyle/>
          <a:p>
            <a:pPr eaLnBrk="1" hangingPunct="1"/>
            <a:r>
              <a:rPr lang="en-US" altLang="en-US" dirty="0"/>
              <a:t>Binary Dependent Variable</a:t>
            </a:r>
          </a:p>
        </p:txBody>
      </p:sp>
    </p:spTree>
    <p:extLst>
      <p:ext uri="{BB962C8B-B14F-4D97-AF65-F5344CB8AC3E}">
        <p14:creationId xmlns:p14="http://schemas.microsoft.com/office/powerpoint/2010/main" val="40424945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579" y="239884"/>
            <a:ext cx="10288843" cy="884684"/>
          </a:xfrm>
        </p:spPr>
        <p:txBody>
          <a:bodyPr>
            <a:normAutofit/>
          </a:bodyPr>
          <a:lstStyle/>
          <a:p>
            <a:r>
              <a:rPr lang="en-US" sz="4000" dirty="0"/>
              <a:t>Why Linear Regression Will Not Work?</a:t>
            </a:r>
          </a:p>
        </p:txBody>
      </p:sp>
      <p:sp>
        <p:nvSpPr>
          <p:cNvPr id="3" name="Content Placeholder 2"/>
          <p:cNvSpPr>
            <a:spLocks noGrp="1"/>
          </p:cNvSpPr>
          <p:nvPr>
            <p:ph idx="1"/>
          </p:nvPr>
        </p:nvSpPr>
        <p:spPr>
          <a:xfrm>
            <a:off x="866274" y="1124568"/>
            <a:ext cx="10972800" cy="5128316"/>
          </a:xfrm>
        </p:spPr>
        <p:txBody>
          <a:bodyPr>
            <a:normAutofit/>
          </a:bodyPr>
          <a:lstStyle/>
          <a:p>
            <a:r>
              <a:rPr lang="en-US" sz="2667" dirty="0"/>
              <a:t>If linear regression is used, the predicted values will become greater than one and less than zero if you move far enough on the X-axis. Such values are theoretically inadmissible.</a:t>
            </a:r>
          </a:p>
          <a:p>
            <a:r>
              <a:rPr lang="en-US" sz="2667" dirty="0"/>
              <a:t>An assumption of regression is that the variance of Y is constant across values of X (homoscedasticity). This cannot be the case with a binary variable, because the variance is p*(1-p), where p is the probability of the event. When 50 percent of the observations are 1s, then the variance is .25, its maximum value. As we move to more extreme values, the variance decreases. When p=.10, the variance is .1*.9 = .09, so as p approaches 1 or zero, the variance approaches zero.</a:t>
            </a:r>
          </a:p>
          <a:p>
            <a:r>
              <a:rPr lang="en-US" sz="2667" dirty="0"/>
              <a:t>Another assumption is that errors of prediction (Y-Y') are normally distributed. Because Y only takes the values 0 and 1, this assumption is pretty hard to justify, even approximately.</a:t>
            </a:r>
          </a:p>
        </p:txBody>
      </p:sp>
    </p:spTree>
    <p:extLst>
      <p:ext uri="{BB962C8B-B14F-4D97-AF65-F5344CB8AC3E}">
        <p14:creationId xmlns:p14="http://schemas.microsoft.com/office/powerpoint/2010/main" val="302915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09600" y="248895"/>
            <a:ext cx="10972800" cy="935727"/>
          </a:xfrm>
        </p:spPr>
        <p:txBody>
          <a:bodyPr/>
          <a:lstStyle/>
          <a:p>
            <a:pPr eaLnBrk="1" hangingPunct="1"/>
            <a:r>
              <a:rPr lang="en-US" altLang="en-US" dirty="0"/>
              <a:t>Odds and Probability</a:t>
            </a:r>
          </a:p>
        </p:txBody>
      </p:sp>
      <p:sp>
        <p:nvSpPr>
          <p:cNvPr id="109571" name="Content Placeholder 7"/>
          <p:cNvSpPr>
            <a:spLocks noGrp="1"/>
          </p:cNvSpPr>
          <p:nvPr>
            <p:ph idx="1"/>
          </p:nvPr>
        </p:nvSpPr>
        <p:spPr>
          <a:xfrm>
            <a:off x="1050312" y="971884"/>
            <a:ext cx="10951188" cy="5444780"/>
          </a:xfrm>
        </p:spPr>
        <p:txBody>
          <a:bodyPr>
            <a:normAutofit/>
          </a:bodyPr>
          <a:lstStyle/>
          <a:p>
            <a:pPr>
              <a:spcBef>
                <a:spcPts val="1200"/>
              </a:spcBef>
            </a:pPr>
            <a:r>
              <a:rPr lang="en-US" altLang="en-US" sz="2667" dirty="0"/>
              <a:t>Consider the probability </a:t>
            </a:r>
            <a:r>
              <a:rPr lang="en-US" altLang="en-US" sz="2667" i="1" dirty="0"/>
              <a:t>p</a:t>
            </a:r>
            <a:r>
              <a:rPr lang="en-US" altLang="en-US" sz="2667" dirty="0"/>
              <a:t> of an event (such as an outage) occurring.</a:t>
            </a:r>
          </a:p>
          <a:p>
            <a:pPr>
              <a:spcBef>
                <a:spcPts val="1200"/>
              </a:spcBef>
            </a:pPr>
            <a:r>
              <a:rPr lang="en-US" altLang="en-US" sz="2667" dirty="0"/>
              <a:t>The probability of the event not occurring is </a:t>
            </a:r>
            <a:r>
              <a:rPr lang="en-US" altLang="en-US" sz="2667" i="1" dirty="0"/>
              <a:t>1-p</a:t>
            </a:r>
            <a:r>
              <a:rPr lang="en-US" altLang="en-US" sz="2667" dirty="0"/>
              <a:t>.</a:t>
            </a:r>
          </a:p>
          <a:p>
            <a:pPr>
              <a:spcBef>
                <a:spcPts val="1200"/>
              </a:spcBef>
            </a:pPr>
            <a:r>
              <a:rPr lang="en-US" altLang="en-US" sz="2667" dirty="0"/>
              <a:t>The odds of the event happening are </a:t>
            </a:r>
            <a:r>
              <a:rPr lang="en-US" altLang="en-US" sz="2667" i="1" dirty="0"/>
              <a:t>p</a:t>
            </a:r>
            <a:r>
              <a:rPr lang="en-US" altLang="en-US" sz="2667" dirty="0">
                <a:sym typeface="Wingdings" panose="05000000000000000000" pitchFamily="2" charset="2"/>
              </a:rPr>
              <a:t>:(1-</a:t>
            </a:r>
            <a:r>
              <a:rPr lang="en-US" altLang="en-US" sz="2667" i="1" dirty="0">
                <a:sym typeface="Wingdings" panose="05000000000000000000" pitchFamily="2" charset="2"/>
              </a:rPr>
              <a:t>p</a:t>
            </a:r>
            <a:r>
              <a:rPr lang="en-US" altLang="en-US" sz="2667" dirty="0">
                <a:sym typeface="Wingdings" panose="05000000000000000000" pitchFamily="2" charset="2"/>
              </a:rPr>
              <a:t>)</a:t>
            </a:r>
          </a:p>
          <a:p>
            <a:pPr>
              <a:spcBef>
                <a:spcPts val="1200"/>
              </a:spcBef>
            </a:pPr>
            <a:endParaRPr lang="en-US" altLang="en-US" sz="2667" dirty="0">
              <a:sym typeface="Wingdings" panose="05000000000000000000" pitchFamily="2" charset="2"/>
            </a:endParaRPr>
          </a:p>
          <a:p>
            <a:pPr>
              <a:spcBef>
                <a:spcPts val="1200"/>
              </a:spcBef>
            </a:pPr>
            <a:r>
              <a:rPr lang="en-US" altLang="en-US" sz="2667" dirty="0">
                <a:sym typeface="Wingdings" panose="05000000000000000000" pitchFamily="2" charset="2"/>
              </a:rPr>
              <a:t>For example, if the probability of outage p=0.2, the odds are </a:t>
            </a:r>
            <a:endParaRPr lang="en-US" altLang="en-US" sz="2400" dirty="0">
              <a:sym typeface="Wingdings" panose="05000000000000000000" pitchFamily="2" charset="2"/>
            </a:endParaRPr>
          </a:p>
          <a:p>
            <a:pPr>
              <a:spcBef>
                <a:spcPts val="1200"/>
              </a:spcBef>
            </a:pPr>
            <a:r>
              <a:rPr lang="en-US" altLang="en-US" sz="2667" dirty="0">
                <a:sym typeface="Wingdings" panose="05000000000000000000" pitchFamily="2" charset="2"/>
              </a:rPr>
              <a:t>Odds may also be expressed as integers such as 1:4, which means that in every 5 events, 1 event is an outage and 4 events are non-outages</a:t>
            </a:r>
          </a:p>
          <a:p>
            <a:pPr>
              <a:spcBef>
                <a:spcPts val="1200"/>
              </a:spcBef>
            </a:pPr>
            <a:r>
              <a:rPr lang="en-US" altLang="en-US" sz="2667" dirty="0">
                <a:sym typeface="Wingdings" panose="05000000000000000000" pitchFamily="2" charset="2"/>
              </a:rPr>
              <a:t>From the above odds, the probability of an outage is computed as</a:t>
            </a:r>
          </a:p>
          <a:p>
            <a:pPr marL="0" indent="0">
              <a:spcBef>
                <a:spcPts val="1200"/>
              </a:spcBef>
              <a:buNone/>
            </a:pPr>
            <a:r>
              <a:rPr lang="en-US" altLang="en-US" sz="2667" dirty="0">
                <a:sym typeface="Wingdings" panose="05000000000000000000" pitchFamily="2" charset="2"/>
              </a:rPr>
              <a:t>		</a:t>
            </a:r>
          </a:p>
        </p:txBody>
      </p:sp>
      <p:graphicFrame>
        <p:nvGraphicFramePr>
          <p:cNvPr id="109573" name="Object 4"/>
          <p:cNvGraphicFramePr>
            <a:graphicFrameLocks noChangeAspect="1"/>
          </p:cNvGraphicFramePr>
          <p:nvPr>
            <p:extLst>
              <p:ext uri="{D42A27DB-BD31-4B8C-83A1-F6EECF244321}">
                <p14:modId xmlns:p14="http://schemas.microsoft.com/office/powerpoint/2010/main" val="3948490416"/>
              </p:ext>
            </p:extLst>
          </p:nvPr>
        </p:nvGraphicFramePr>
        <p:xfrm>
          <a:off x="4078193" y="2368323"/>
          <a:ext cx="2189079" cy="776315"/>
        </p:xfrm>
        <a:graphic>
          <a:graphicData uri="http://schemas.openxmlformats.org/presentationml/2006/ole">
            <mc:AlternateContent xmlns:mc="http://schemas.openxmlformats.org/markup-compatibility/2006">
              <mc:Choice xmlns:v="urn:schemas-microsoft-com:vml" Requires="v">
                <p:oleObj name="Equation" r:id="rId3" imgW="1218960" imgH="431640" progId="Equation.DSMT4">
                  <p:embed/>
                </p:oleObj>
              </mc:Choice>
              <mc:Fallback>
                <p:oleObj name="Equation" r:id="rId3" imgW="1218960" imgH="431640" progId="Equation.DSMT4">
                  <p:embed/>
                  <p:pic>
                    <p:nvPicPr>
                      <p:cNvPr id="109573" name="Object 4"/>
                      <p:cNvPicPr>
                        <a:picLocks noChangeAspect="1" noChangeArrowheads="1"/>
                      </p:cNvPicPr>
                      <p:nvPr/>
                    </p:nvPicPr>
                    <p:blipFill>
                      <a:blip r:embed="rId4"/>
                      <a:srcRect/>
                      <a:stretch>
                        <a:fillRect/>
                      </a:stretch>
                    </p:blipFill>
                    <p:spPr bwMode="auto">
                      <a:xfrm>
                        <a:off x="4078193" y="2368323"/>
                        <a:ext cx="2189079" cy="776315"/>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64988991"/>
              </p:ext>
            </p:extLst>
          </p:nvPr>
        </p:nvGraphicFramePr>
        <p:xfrm>
          <a:off x="3893423" y="5132583"/>
          <a:ext cx="2781300" cy="753533"/>
        </p:xfrm>
        <a:graphic>
          <a:graphicData uri="http://schemas.openxmlformats.org/presentationml/2006/ole">
            <mc:AlternateContent xmlns:mc="http://schemas.openxmlformats.org/markup-compatibility/2006">
              <mc:Choice xmlns:v="urn:schemas-microsoft-com:vml" Requires="v">
                <p:oleObj name="Equation" r:id="rId5" imgW="1549080" imgH="419040" progId="Equation.DSMT4">
                  <p:embed/>
                </p:oleObj>
              </mc:Choice>
              <mc:Fallback>
                <p:oleObj name="Equation" r:id="rId5" imgW="1549080" imgH="419040" progId="Equation.DSMT4">
                  <p:embed/>
                  <p:pic>
                    <p:nvPicPr>
                      <p:cNvPr id="5" name="Object 4"/>
                      <p:cNvPicPr>
                        <a:picLocks noChangeAspect="1" noChangeArrowheads="1"/>
                      </p:cNvPicPr>
                      <p:nvPr/>
                    </p:nvPicPr>
                    <p:blipFill>
                      <a:blip r:embed="rId6"/>
                      <a:srcRect/>
                      <a:stretch>
                        <a:fillRect/>
                      </a:stretch>
                    </p:blipFill>
                    <p:spPr bwMode="auto">
                      <a:xfrm>
                        <a:off x="3893423" y="5132583"/>
                        <a:ext cx="2781300" cy="753533"/>
                      </a:xfrm>
                      <a:prstGeom prst="rect">
                        <a:avLst/>
                      </a:prstGeom>
                      <a:noFill/>
                      <a:ln>
                        <a:noFill/>
                      </a:ln>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96769110"/>
              </p:ext>
            </p:extLst>
          </p:nvPr>
        </p:nvGraphicFramePr>
        <p:xfrm>
          <a:off x="10138959" y="2787613"/>
          <a:ext cx="1217083" cy="714049"/>
        </p:xfrm>
        <a:graphic>
          <a:graphicData uri="http://schemas.openxmlformats.org/presentationml/2006/ole">
            <mc:AlternateContent xmlns:mc="http://schemas.openxmlformats.org/markup-compatibility/2006">
              <mc:Choice xmlns:v="urn:schemas-microsoft-com:vml" Requires="v">
                <p:oleObj name="Equation" r:id="rId7" imgW="672840" imgH="393480" progId="Equation.DSMT4">
                  <p:embed/>
                </p:oleObj>
              </mc:Choice>
              <mc:Fallback>
                <p:oleObj name="Equation" r:id="rId7" imgW="672840" imgH="393480" progId="Equation.DSMT4">
                  <p:embed/>
                  <p:pic>
                    <p:nvPicPr>
                      <p:cNvPr id="6" name="Object 4"/>
                      <p:cNvPicPr>
                        <a:picLocks noChangeAspect="1" noChangeArrowheads="1"/>
                      </p:cNvPicPr>
                      <p:nvPr/>
                    </p:nvPicPr>
                    <p:blipFill>
                      <a:blip r:embed="rId8"/>
                      <a:srcRect/>
                      <a:stretch>
                        <a:fillRect/>
                      </a:stretch>
                    </p:blipFill>
                    <p:spPr bwMode="auto">
                      <a:xfrm>
                        <a:off x="10138959" y="2787613"/>
                        <a:ext cx="1217083" cy="71404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5403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a:t>Properties of Odds and Log Odds</a:t>
            </a:r>
          </a:p>
        </p:txBody>
      </p:sp>
      <p:sp>
        <p:nvSpPr>
          <p:cNvPr id="110595" name="Rectangle 5"/>
          <p:cNvSpPr>
            <a:spLocks noGrp="1" noChangeArrowheads="1"/>
          </p:cNvSpPr>
          <p:nvPr>
            <p:ph idx="1"/>
          </p:nvPr>
        </p:nvSpPr>
        <p:spPr>
          <a:xfrm>
            <a:off x="818147" y="4357436"/>
            <a:ext cx="4347411" cy="1796716"/>
          </a:xfrm>
        </p:spPr>
        <p:txBody>
          <a:bodyPr/>
          <a:lstStyle/>
          <a:p>
            <a:pPr eaLnBrk="1" hangingPunct="1">
              <a:spcBef>
                <a:spcPct val="0"/>
              </a:spcBef>
            </a:pPr>
            <a:r>
              <a:rPr lang="en-US" altLang="en-US" sz="2133" dirty="0"/>
              <a:t>Odds</a:t>
            </a:r>
            <a:r>
              <a:rPr lang="en-US" altLang="en-US" sz="2000" dirty="0"/>
              <a:t> is not symmetric, varying </a:t>
            </a:r>
            <a:br>
              <a:rPr lang="en-US" altLang="en-US" sz="2000" dirty="0"/>
            </a:br>
            <a:r>
              <a:rPr lang="en-US" altLang="en-US" sz="2000" dirty="0"/>
              <a:t>from 0 to infinity.</a:t>
            </a:r>
          </a:p>
          <a:p>
            <a:pPr>
              <a:spcBef>
                <a:spcPts val="1200"/>
              </a:spcBef>
            </a:pPr>
            <a:r>
              <a:rPr lang="en-US" altLang="en-US" sz="2000" dirty="0"/>
              <a:t>Odds is 1 when the probability </a:t>
            </a:r>
            <a:br>
              <a:rPr lang="en-US" altLang="en-US" sz="2000" dirty="0"/>
            </a:br>
            <a:r>
              <a:rPr lang="en-US" altLang="en-US" sz="2000" dirty="0"/>
              <a:t>is 50%.</a:t>
            </a:r>
          </a:p>
        </p:txBody>
      </p:sp>
      <p:sp>
        <p:nvSpPr>
          <p:cNvPr id="110596" name="Rectangle 6"/>
          <p:cNvSpPr>
            <a:spLocks noGrp="1" noChangeArrowheads="1"/>
          </p:cNvSpPr>
          <p:nvPr>
            <p:ph type="body" sz="half" idx="4294967295"/>
          </p:nvPr>
        </p:nvSpPr>
        <p:spPr>
          <a:xfrm>
            <a:off x="5598696" y="4357436"/>
            <a:ext cx="6288505" cy="1997243"/>
          </a:xfrm>
        </p:spPr>
        <p:txBody>
          <a:bodyPr>
            <a:normAutofit/>
          </a:bodyPr>
          <a:lstStyle/>
          <a:p>
            <a:pPr marL="0" indent="0">
              <a:spcBef>
                <a:spcPts val="1200"/>
              </a:spcBef>
            </a:pPr>
            <a:r>
              <a:rPr lang="en-US" altLang="en-US" sz="2133" dirty="0"/>
              <a:t>Log Odds is symmetric, going from minus infinity to positive infinity, like a line.</a:t>
            </a:r>
          </a:p>
          <a:p>
            <a:pPr marL="0" indent="0">
              <a:spcBef>
                <a:spcPts val="1200"/>
              </a:spcBef>
            </a:pPr>
            <a:r>
              <a:rPr lang="en-US" altLang="en-US" sz="2133" dirty="0"/>
              <a:t>Log Odds is 0 when the probability is 50%.</a:t>
            </a:r>
          </a:p>
          <a:p>
            <a:pPr marL="0" indent="0">
              <a:spcBef>
                <a:spcPts val="1200"/>
              </a:spcBef>
            </a:pPr>
            <a:r>
              <a:rPr lang="en-US" altLang="en-US" sz="2133" dirty="0"/>
              <a:t>It is highly negative for low probabilities and highly positive for high probabilities.</a:t>
            </a:r>
          </a:p>
          <a:p>
            <a:pPr marL="0" indent="0">
              <a:lnSpc>
                <a:spcPct val="90000"/>
              </a:lnSpc>
            </a:pPr>
            <a:endParaRPr lang="en-US" altLang="en-US" sz="2133" dirty="0"/>
          </a:p>
        </p:txBody>
      </p:sp>
      <p:pic>
        <p:nvPicPr>
          <p:cNvPr id="1105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831" y="1262061"/>
            <a:ext cx="8288339" cy="285273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6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319" y="177378"/>
            <a:ext cx="10515600" cy="831663"/>
          </a:xfrm>
        </p:spPr>
        <p:txBody>
          <a:bodyPr/>
          <a:lstStyle/>
          <a:p>
            <a:r>
              <a:rPr lang="en-US" dirty="0"/>
              <a:t>A Sample Dataset</a:t>
            </a:r>
          </a:p>
        </p:txBody>
      </p:sp>
      <p:sp>
        <p:nvSpPr>
          <p:cNvPr id="4" name="Content Placeholder 3"/>
          <p:cNvSpPr>
            <a:spLocks noGrp="1"/>
          </p:cNvSpPr>
          <p:nvPr>
            <p:ph idx="1"/>
          </p:nvPr>
        </p:nvSpPr>
        <p:spPr>
          <a:xfrm>
            <a:off x="868614" y="1009041"/>
            <a:ext cx="10647067" cy="1243505"/>
          </a:xfrm>
        </p:spPr>
        <p:txBody>
          <a:bodyPr/>
          <a:lstStyle/>
          <a:p>
            <a:r>
              <a:rPr lang="en-US" sz="2400" dirty="0"/>
              <a:t>Following a nuclear accident, individual’s radiation exposure and survival were captured in a dataset.  The objective is to estimate the relationship between the radiation exposure (in Rems) and survival. </a:t>
            </a:r>
          </a:p>
        </p:txBody>
      </p:sp>
      <p:pic>
        <p:nvPicPr>
          <p:cNvPr id="4098" name="Picture 2" descr="http://i2.wp.com/www.real-statistics.com/wp-content/uploads/2012/12/probability-odds-exc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814" y="2252546"/>
            <a:ext cx="6253390" cy="36259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02791" y="6083774"/>
            <a:ext cx="11089209" cy="338554"/>
          </a:xfrm>
          <a:prstGeom prst="rect">
            <a:avLst/>
          </a:prstGeom>
        </p:spPr>
        <p:txBody>
          <a:bodyPr wrap="square">
            <a:spAutoFit/>
          </a:bodyPr>
          <a:lstStyle/>
          <a:p>
            <a:r>
              <a:rPr lang="en-US" sz="1600" dirty="0"/>
              <a:t>Source: http://www.real-statistics.com/logistic-regression/basic-concepts-logistic-regression/</a:t>
            </a:r>
          </a:p>
        </p:txBody>
      </p:sp>
    </p:spTree>
    <p:extLst>
      <p:ext uri="{BB962C8B-B14F-4D97-AF65-F5344CB8AC3E}">
        <p14:creationId xmlns:p14="http://schemas.microsoft.com/office/powerpoint/2010/main" val="322270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43"/>
            <a:ext cx="10515600" cy="1325563"/>
          </a:xfrm>
        </p:spPr>
        <p:txBody>
          <a:bodyPr/>
          <a:lstStyle/>
          <a:p>
            <a:r>
              <a:rPr lang="en-US" sz="4800" dirty="0"/>
              <a:t>Comparing </a:t>
            </a:r>
            <a:r>
              <a:rPr lang="en-US" sz="4800" dirty="0">
                <a:solidFill>
                  <a:srgbClr val="FF0000"/>
                </a:solidFill>
              </a:rPr>
              <a:t>p(E)</a:t>
            </a:r>
            <a:r>
              <a:rPr lang="en-US" sz="4800" dirty="0"/>
              <a:t> vs </a:t>
            </a:r>
            <a:r>
              <a:rPr lang="en-US" sz="4800" dirty="0">
                <a:solidFill>
                  <a:srgbClr val="FF0000"/>
                </a:solidFill>
              </a:rPr>
              <a:t>ln(odds(E))</a:t>
            </a:r>
          </a:p>
        </p:txBody>
      </p:sp>
      <p:sp>
        <p:nvSpPr>
          <p:cNvPr id="4" name="Content Placeholder 3"/>
          <p:cNvSpPr>
            <a:spLocks noGrp="1"/>
          </p:cNvSpPr>
          <p:nvPr>
            <p:ph idx="1"/>
          </p:nvPr>
        </p:nvSpPr>
        <p:spPr>
          <a:xfrm>
            <a:off x="609600" y="1298007"/>
            <a:ext cx="10972800" cy="482219"/>
          </a:xfrm>
        </p:spPr>
        <p:txBody>
          <a:bodyPr>
            <a:normAutofit/>
          </a:bodyPr>
          <a:lstStyle/>
          <a:p>
            <a:pPr marL="0" indent="0">
              <a:buNone/>
            </a:pPr>
            <a:r>
              <a:rPr lang="en-US" sz="2667" dirty="0"/>
              <a:t>E = event, which in this case is the individual survived</a:t>
            </a:r>
          </a:p>
        </p:txBody>
      </p:sp>
      <p:pic>
        <p:nvPicPr>
          <p:cNvPr id="5122" name="Picture 2" descr="http://i2.wp.com/www.real-statistics.com/wp-content/uploads/2012/12/log-odds-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2111621"/>
            <a:ext cx="10071100" cy="3048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44971" y="5853265"/>
            <a:ext cx="11147029" cy="338554"/>
          </a:xfrm>
          <a:prstGeom prst="rect">
            <a:avLst/>
          </a:prstGeom>
        </p:spPr>
        <p:txBody>
          <a:bodyPr wrap="square">
            <a:spAutoFit/>
          </a:bodyPr>
          <a:lstStyle/>
          <a:p>
            <a:r>
              <a:rPr lang="en-US" sz="1600" dirty="0"/>
              <a:t>Source: http://www.real-statistics.com/logistic-regression/basic-concepts-logistic-regression/</a:t>
            </a:r>
          </a:p>
        </p:txBody>
      </p:sp>
    </p:spTree>
    <p:extLst>
      <p:ext uri="{BB962C8B-B14F-4D97-AF65-F5344CB8AC3E}">
        <p14:creationId xmlns:p14="http://schemas.microsoft.com/office/powerpoint/2010/main" val="425834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350</TotalTime>
  <Words>1601</Words>
  <Application>Microsoft Office PowerPoint</Application>
  <PresentationFormat>Widescreen</PresentationFormat>
  <Paragraphs>176</Paragraphs>
  <Slides>23</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Aptos</vt:lpstr>
      <vt:lpstr>Aptos Display</vt:lpstr>
      <vt:lpstr>Arial</vt:lpstr>
      <vt:lpstr>Arial Narrow</vt:lpstr>
      <vt:lpstr>Cambria Math</vt:lpstr>
      <vt:lpstr>Symbol</vt:lpstr>
      <vt:lpstr>Times New Roman</vt:lpstr>
      <vt:lpstr>Wingdings</vt:lpstr>
      <vt:lpstr>Office Theme</vt:lpstr>
      <vt:lpstr>Equation</vt:lpstr>
      <vt:lpstr>Logistic Regression</vt:lpstr>
      <vt:lpstr>Logistic Regression Overview</vt:lpstr>
      <vt:lpstr>Multiple Linear Regression Prediction</vt:lpstr>
      <vt:lpstr>Binary Dependent Variable</vt:lpstr>
      <vt:lpstr>Why Linear Regression Will Not Work?</vt:lpstr>
      <vt:lpstr>Odds and Probability</vt:lpstr>
      <vt:lpstr>Properties of Odds and Log Odds</vt:lpstr>
      <vt:lpstr>A Sample Dataset</vt:lpstr>
      <vt:lpstr>Comparing p(E) vs ln(odds(E))</vt:lpstr>
      <vt:lpstr>Logistic Regression Prediction Formula</vt:lpstr>
      <vt:lpstr>Logistic Regression Prediction Formula</vt:lpstr>
      <vt:lpstr>Estimation</vt:lpstr>
      <vt:lpstr>Estimation</vt:lpstr>
      <vt:lpstr>A logistic regression example</vt:lpstr>
      <vt:lpstr>Titanic dataset – Dummy coded</vt:lpstr>
      <vt:lpstr>Logistic Regression Estimates &amp; Metrics</vt:lpstr>
      <vt:lpstr>Logistic Regression Estimates</vt:lpstr>
      <vt:lpstr>Interpreting Logistic Regression Estimates</vt:lpstr>
      <vt:lpstr>Properties of the Odds Ratio</vt:lpstr>
      <vt:lpstr>Logistic Regression Fit Measures</vt:lpstr>
      <vt:lpstr>Logistic Regression – Problem</vt:lpstr>
      <vt:lpstr>Logistic Regression Estimation Tools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Chandra Subramaniam</dc:creator>
  <cp:lastModifiedBy>Chandra Subramaniam</cp:lastModifiedBy>
  <cp:revision>10</cp:revision>
  <dcterms:created xsi:type="dcterms:W3CDTF">2024-01-04T16:29:52Z</dcterms:created>
  <dcterms:modified xsi:type="dcterms:W3CDTF">2024-01-22T19:35:52Z</dcterms:modified>
</cp:coreProperties>
</file>