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87"/>
  </p:notesMasterIdLst>
  <p:sldIdLst>
    <p:sldId id="256" r:id="rId2"/>
    <p:sldId id="257" r:id="rId3"/>
    <p:sldId id="312" r:id="rId4"/>
    <p:sldId id="294" r:id="rId5"/>
    <p:sldId id="258" r:id="rId6"/>
    <p:sldId id="296" r:id="rId7"/>
    <p:sldId id="295" r:id="rId8"/>
    <p:sldId id="297" r:id="rId9"/>
    <p:sldId id="298" r:id="rId10"/>
    <p:sldId id="299" r:id="rId11"/>
    <p:sldId id="300" r:id="rId12"/>
    <p:sldId id="301" r:id="rId13"/>
    <p:sldId id="1095" r:id="rId14"/>
    <p:sldId id="1096" r:id="rId15"/>
    <p:sldId id="303" r:id="rId16"/>
    <p:sldId id="307" r:id="rId17"/>
    <p:sldId id="1091" r:id="rId18"/>
    <p:sldId id="1104" r:id="rId19"/>
    <p:sldId id="308" r:id="rId20"/>
    <p:sldId id="336" r:id="rId21"/>
    <p:sldId id="1097" r:id="rId22"/>
    <p:sldId id="309" r:id="rId23"/>
    <p:sldId id="1098" r:id="rId24"/>
    <p:sldId id="1099" r:id="rId25"/>
    <p:sldId id="1100" r:id="rId26"/>
    <p:sldId id="311" r:id="rId27"/>
    <p:sldId id="1101" r:id="rId28"/>
    <p:sldId id="314" r:id="rId29"/>
    <p:sldId id="315" r:id="rId30"/>
    <p:sldId id="316" r:id="rId31"/>
    <p:sldId id="330" r:id="rId32"/>
    <p:sldId id="1089" r:id="rId33"/>
    <p:sldId id="331" r:id="rId34"/>
    <p:sldId id="332" r:id="rId35"/>
    <p:sldId id="333" r:id="rId36"/>
    <p:sldId id="334" r:id="rId37"/>
    <p:sldId id="285" r:id="rId38"/>
    <p:sldId id="370" r:id="rId39"/>
    <p:sldId id="1092" r:id="rId40"/>
    <p:sldId id="276" r:id="rId41"/>
    <p:sldId id="1094" r:id="rId42"/>
    <p:sldId id="1107" r:id="rId43"/>
    <p:sldId id="335" r:id="rId44"/>
    <p:sldId id="1093" r:id="rId45"/>
    <p:sldId id="339" r:id="rId46"/>
    <p:sldId id="337" r:id="rId47"/>
    <p:sldId id="338" r:id="rId48"/>
    <p:sldId id="340" r:id="rId49"/>
    <p:sldId id="341" r:id="rId50"/>
    <p:sldId id="343" r:id="rId51"/>
    <p:sldId id="344" r:id="rId52"/>
    <p:sldId id="345" r:id="rId53"/>
    <p:sldId id="346" r:id="rId54"/>
    <p:sldId id="347" r:id="rId55"/>
    <p:sldId id="348" r:id="rId56"/>
    <p:sldId id="349" r:id="rId57"/>
    <p:sldId id="350" r:id="rId58"/>
    <p:sldId id="1085" r:id="rId59"/>
    <p:sldId id="351" r:id="rId60"/>
    <p:sldId id="1086" r:id="rId61"/>
    <p:sldId id="352" r:id="rId62"/>
    <p:sldId id="353" r:id="rId63"/>
    <p:sldId id="354" r:id="rId64"/>
    <p:sldId id="355" r:id="rId65"/>
    <p:sldId id="356" r:id="rId66"/>
    <p:sldId id="357" r:id="rId67"/>
    <p:sldId id="358" r:id="rId68"/>
    <p:sldId id="359" r:id="rId69"/>
    <p:sldId id="360" r:id="rId70"/>
    <p:sldId id="361" r:id="rId71"/>
    <p:sldId id="362" r:id="rId72"/>
    <p:sldId id="1105" r:id="rId73"/>
    <p:sldId id="363" r:id="rId74"/>
    <p:sldId id="364" r:id="rId75"/>
    <p:sldId id="365" r:id="rId76"/>
    <p:sldId id="1103" r:id="rId77"/>
    <p:sldId id="1102" r:id="rId78"/>
    <p:sldId id="1106" r:id="rId79"/>
    <p:sldId id="366" r:id="rId80"/>
    <p:sldId id="367" r:id="rId81"/>
    <p:sldId id="369" r:id="rId82"/>
    <p:sldId id="368" r:id="rId83"/>
    <p:sldId id="371" r:id="rId84"/>
    <p:sldId id="321" r:id="rId85"/>
    <p:sldId id="288"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2"/>
    <p:restoredTop sz="96405" autoAdjust="0"/>
  </p:normalViewPr>
  <p:slideViewPr>
    <p:cSldViewPr>
      <p:cViewPr varScale="1">
        <p:scale>
          <a:sx n="128" d="100"/>
          <a:sy n="128" d="100"/>
        </p:scale>
        <p:origin x="536" y="176"/>
      </p:cViewPr>
      <p:guideLst>
        <p:guide orient="horz" pos="2160"/>
        <p:guide pos="3840"/>
      </p:guideLst>
    </p:cSldViewPr>
  </p:slideViewPr>
  <p:notesTextViewPr>
    <p:cViewPr>
      <p:scale>
        <a:sx n="1" d="1"/>
        <a:sy n="1" d="1"/>
      </p:scale>
      <p:origin x="0" y="0"/>
    </p:cViewPr>
  </p:notesTextViewPr>
  <p:sorterViewPr>
    <p:cViewPr>
      <p:scale>
        <a:sx n="1" d="1"/>
        <a:sy n="1" d="1"/>
      </p:scale>
      <p:origin x="0" y="-856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BEC5C3-10E5-4363-B129-F663AD2EFC67}" type="datetimeFigureOut">
              <a:rPr lang="en-US" smtClean="0"/>
              <a:t>3/12/24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D818A4-C336-49F4-9857-64B42EC266A2}" type="slidenum">
              <a:rPr lang="en-US" smtClean="0"/>
              <a:t>‹#›</a:t>
            </a:fld>
            <a:endParaRPr lang="en-US"/>
          </a:p>
        </p:txBody>
      </p:sp>
    </p:spTree>
    <p:extLst>
      <p:ext uri="{BB962C8B-B14F-4D97-AF65-F5344CB8AC3E}">
        <p14:creationId xmlns:p14="http://schemas.microsoft.com/office/powerpoint/2010/main" val="3022471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D818A4-C336-49F4-9857-64B42EC266A2}" type="slidenum">
              <a:rPr lang="en-US" smtClean="0"/>
              <a:t>1</a:t>
            </a:fld>
            <a:endParaRPr lang="en-US"/>
          </a:p>
        </p:txBody>
      </p:sp>
    </p:spTree>
    <p:extLst>
      <p:ext uri="{BB962C8B-B14F-4D97-AF65-F5344CB8AC3E}">
        <p14:creationId xmlns:p14="http://schemas.microsoft.com/office/powerpoint/2010/main" val="214306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D818A4-C336-49F4-9857-64B42EC266A2}" type="slidenum">
              <a:rPr lang="en-US" smtClean="0"/>
              <a:t>2</a:t>
            </a:fld>
            <a:endParaRPr lang="en-US"/>
          </a:p>
        </p:txBody>
      </p:sp>
    </p:spTree>
    <p:extLst>
      <p:ext uri="{BB962C8B-B14F-4D97-AF65-F5344CB8AC3E}">
        <p14:creationId xmlns:p14="http://schemas.microsoft.com/office/powerpoint/2010/main" val="1549897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D818A4-C336-49F4-9857-64B42EC266A2}" type="slidenum">
              <a:rPr lang="en-US" smtClean="0"/>
              <a:t>8</a:t>
            </a:fld>
            <a:endParaRPr lang="en-US"/>
          </a:p>
        </p:txBody>
      </p:sp>
    </p:spTree>
    <p:extLst>
      <p:ext uri="{BB962C8B-B14F-4D97-AF65-F5344CB8AC3E}">
        <p14:creationId xmlns:p14="http://schemas.microsoft.com/office/powerpoint/2010/main" val="221062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2387484-8455-BF46-99B2-630B832CDC24}" type="slidenum">
              <a:rPr lang="en-US" smtClean="0"/>
              <a:t>32</a:t>
            </a:fld>
            <a:endParaRPr lang="en-US"/>
          </a:p>
        </p:txBody>
      </p:sp>
    </p:spTree>
    <p:extLst>
      <p:ext uri="{BB962C8B-B14F-4D97-AF65-F5344CB8AC3E}">
        <p14:creationId xmlns:p14="http://schemas.microsoft.com/office/powerpoint/2010/main" val="603370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D818A4-C336-49F4-9857-64B42EC266A2}" type="slidenum">
              <a:rPr lang="en-US" smtClean="0"/>
              <a:t>49</a:t>
            </a:fld>
            <a:endParaRPr lang="en-US"/>
          </a:p>
        </p:txBody>
      </p:sp>
    </p:spTree>
    <p:extLst>
      <p:ext uri="{BB962C8B-B14F-4D97-AF65-F5344CB8AC3E}">
        <p14:creationId xmlns:p14="http://schemas.microsoft.com/office/powerpoint/2010/main" val="161423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56A668-6285-0A48-A10D-1B0E2939ED04}" type="slidenum">
              <a:rPr lang="en-US" smtClean="0"/>
              <a:t>58</a:t>
            </a:fld>
            <a:endParaRPr lang="en-US"/>
          </a:p>
        </p:txBody>
      </p:sp>
    </p:spTree>
    <p:extLst>
      <p:ext uri="{BB962C8B-B14F-4D97-AF65-F5344CB8AC3E}">
        <p14:creationId xmlns:p14="http://schemas.microsoft.com/office/powerpoint/2010/main" val="4239647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56A668-6285-0A48-A10D-1B0E2939ED04}" type="slidenum">
              <a:rPr lang="en-US" smtClean="0"/>
              <a:t>60</a:t>
            </a:fld>
            <a:endParaRPr lang="en-US"/>
          </a:p>
        </p:txBody>
      </p:sp>
    </p:spTree>
    <p:extLst>
      <p:ext uri="{BB962C8B-B14F-4D97-AF65-F5344CB8AC3E}">
        <p14:creationId xmlns:p14="http://schemas.microsoft.com/office/powerpoint/2010/main" val="1881854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D818A4-C336-49F4-9857-64B42EC266A2}" type="slidenum">
              <a:rPr lang="en-US" smtClean="0"/>
              <a:t>84</a:t>
            </a:fld>
            <a:endParaRPr lang="en-US"/>
          </a:p>
        </p:txBody>
      </p:sp>
    </p:spTree>
    <p:extLst>
      <p:ext uri="{BB962C8B-B14F-4D97-AF65-F5344CB8AC3E}">
        <p14:creationId xmlns:p14="http://schemas.microsoft.com/office/powerpoint/2010/main" val="1964742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F645F1-9639-4340-8597-6DEC21444BEF}"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a:t>
            </a:fld>
            <a:endParaRPr lang="en-US"/>
          </a:p>
        </p:txBody>
      </p:sp>
    </p:spTree>
    <p:extLst>
      <p:ext uri="{BB962C8B-B14F-4D97-AF65-F5344CB8AC3E}">
        <p14:creationId xmlns:p14="http://schemas.microsoft.com/office/powerpoint/2010/main" val="456025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7E6520-BBF1-49D3-8DAA-F0A02AD7B67A}"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a:t>
            </a:fld>
            <a:endParaRPr lang="en-US"/>
          </a:p>
        </p:txBody>
      </p:sp>
    </p:spTree>
    <p:extLst>
      <p:ext uri="{BB962C8B-B14F-4D97-AF65-F5344CB8AC3E}">
        <p14:creationId xmlns:p14="http://schemas.microsoft.com/office/powerpoint/2010/main" val="1973980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9C4BB6-92FE-4F2E-96F7-795B53E6B08A}"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a:t>
            </a:fld>
            <a:endParaRPr lang="en-US"/>
          </a:p>
        </p:txBody>
      </p:sp>
    </p:spTree>
    <p:extLst>
      <p:ext uri="{BB962C8B-B14F-4D97-AF65-F5344CB8AC3E}">
        <p14:creationId xmlns:p14="http://schemas.microsoft.com/office/powerpoint/2010/main" val="838870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536927-CF30-4973-8867-E9EC7FB71486}"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a:t>
            </a:fld>
            <a:endParaRPr lang="en-US"/>
          </a:p>
        </p:txBody>
      </p:sp>
    </p:spTree>
    <p:extLst>
      <p:ext uri="{BB962C8B-B14F-4D97-AF65-F5344CB8AC3E}">
        <p14:creationId xmlns:p14="http://schemas.microsoft.com/office/powerpoint/2010/main" val="2391039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8BEB97-354B-499E-8871-9A8752BC11F1}"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a:t>
            </a:fld>
            <a:endParaRPr lang="en-US"/>
          </a:p>
        </p:txBody>
      </p:sp>
    </p:spTree>
    <p:extLst>
      <p:ext uri="{BB962C8B-B14F-4D97-AF65-F5344CB8AC3E}">
        <p14:creationId xmlns:p14="http://schemas.microsoft.com/office/powerpoint/2010/main" val="849688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C64E5B-E108-40B1-829E-50D6F68452F2}" type="datetime1">
              <a:rPr lang="en-US" smtClean="0"/>
              <a:t>3/12/24</a:t>
            </a:fld>
            <a:endParaRPr lang="en-US"/>
          </a:p>
        </p:txBody>
      </p:sp>
      <p:sp>
        <p:nvSpPr>
          <p:cNvPr id="6" name="Footer Placeholder 5"/>
          <p:cNvSpPr>
            <a:spLocks noGrp="1"/>
          </p:cNvSpPr>
          <p:nvPr>
            <p:ph type="ftr" sz="quarter" idx="11"/>
          </p:nvPr>
        </p:nvSpPr>
        <p:spPr/>
        <p:txBody>
          <a:bodyPr/>
          <a:lstStyle/>
          <a:p>
            <a:r>
              <a:rPr lang="en-US"/>
              <a:t>UNC Charlotte Fall 2023</a:t>
            </a:r>
          </a:p>
        </p:txBody>
      </p:sp>
      <p:sp>
        <p:nvSpPr>
          <p:cNvPr id="7" name="Slide Number Placeholder 6"/>
          <p:cNvSpPr>
            <a:spLocks noGrp="1"/>
          </p:cNvSpPr>
          <p:nvPr>
            <p:ph type="sldNum" sz="quarter" idx="12"/>
          </p:nvPr>
        </p:nvSpPr>
        <p:spPr/>
        <p:txBody>
          <a:bodyPr/>
          <a:lstStyle/>
          <a:p>
            <a:fld id="{997B2FEE-BBFF-4A53-BC74-C7552E41DFB4}" type="slidenum">
              <a:rPr lang="en-US" smtClean="0"/>
              <a:t>‹#›</a:t>
            </a:fld>
            <a:endParaRPr lang="en-US"/>
          </a:p>
        </p:txBody>
      </p:sp>
    </p:spTree>
    <p:extLst>
      <p:ext uri="{BB962C8B-B14F-4D97-AF65-F5344CB8AC3E}">
        <p14:creationId xmlns:p14="http://schemas.microsoft.com/office/powerpoint/2010/main" val="211888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6D3BCB-2B4D-483B-8A2C-77BB601688E1}" type="datetime1">
              <a:rPr lang="en-US" smtClean="0"/>
              <a:t>3/12/24</a:t>
            </a:fld>
            <a:endParaRPr lang="en-US"/>
          </a:p>
        </p:txBody>
      </p:sp>
      <p:sp>
        <p:nvSpPr>
          <p:cNvPr id="8" name="Footer Placeholder 7"/>
          <p:cNvSpPr>
            <a:spLocks noGrp="1"/>
          </p:cNvSpPr>
          <p:nvPr>
            <p:ph type="ftr" sz="quarter" idx="11"/>
          </p:nvPr>
        </p:nvSpPr>
        <p:spPr/>
        <p:txBody>
          <a:bodyPr/>
          <a:lstStyle/>
          <a:p>
            <a:r>
              <a:rPr lang="en-US"/>
              <a:t>UNC Charlotte Fall 2023</a:t>
            </a:r>
          </a:p>
        </p:txBody>
      </p:sp>
      <p:sp>
        <p:nvSpPr>
          <p:cNvPr id="9" name="Slide Number Placeholder 8"/>
          <p:cNvSpPr>
            <a:spLocks noGrp="1"/>
          </p:cNvSpPr>
          <p:nvPr>
            <p:ph type="sldNum" sz="quarter" idx="12"/>
          </p:nvPr>
        </p:nvSpPr>
        <p:spPr/>
        <p:txBody>
          <a:bodyPr/>
          <a:lstStyle/>
          <a:p>
            <a:fld id="{997B2FEE-BBFF-4A53-BC74-C7552E41DFB4}" type="slidenum">
              <a:rPr lang="en-US" smtClean="0"/>
              <a:t>‹#›</a:t>
            </a:fld>
            <a:endParaRPr lang="en-US"/>
          </a:p>
        </p:txBody>
      </p:sp>
    </p:spTree>
    <p:extLst>
      <p:ext uri="{BB962C8B-B14F-4D97-AF65-F5344CB8AC3E}">
        <p14:creationId xmlns:p14="http://schemas.microsoft.com/office/powerpoint/2010/main" val="967831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5F79D0-FFDB-4C9D-A98A-45B15DF7A4C7}" type="datetime1">
              <a:rPr lang="en-US" smtClean="0"/>
              <a:t>3/12/24</a:t>
            </a:fld>
            <a:endParaRPr lang="en-US"/>
          </a:p>
        </p:txBody>
      </p:sp>
      <p:sp>
        <p:nvSpPr>
          <p:cNvPr id="4" name="Footer Placeholder 3"/>
          <p:cNvSpPr>
            <a:spLocks noGrp="1"/>
          </p:cNvSpPr>
          <p:nvPr>
            <p:ph type="ftr" sz="quarter" idx="11"/>
          </p:nvPr>
        </p:nvSpPr>
        <p:spPr/>
        <p:txBody>
          <a:bodyPr/>
          <a:lstStyle/>
          <a:p>
            <a:r>
              <a:rPr lang="en-US"/>
              <a:t>UNC Charlotte Fall 2023</a:t>
            </a:r>
          </a:p>
        </p:txBody>
      </p:sp>
      <p:sp>
        <p:nvSpPr>
          <p:cNvPr id="5" name="Slide Number Placeholder 4"/>
          <p:cNvSpPr>
            <a:spLocks noGrp="1"/>
          </p:cNvSpPr>
          <p:nvPr>
            <p:ph type="sldNum" sz="quarter" idx="12"/>
          </p:nvPr>
        </p:nvSpPr>
        <p:spPr/>
        <p:txBody>
          <a:bodyPr/>
          <a:lstStyle/>
          <a:p>
            <a:fld id="{997B2FEE-BBFF-4A53-BC74-C7552E41DFB4}" type="slidenum">
              <a:rPr lang="en-US" smtClean="0"/>
              <a:t>‹#›</a:t>
            </a:fld>
            <a:endParaRPr lang="en-US"/>
          </a:p>
        </p:txBody>
      </p:sp>
    </p:spTree>
    <p:extLst>
      <p:ext uri="{BB962C8B-B14F-4D97-AF65-F5344CB8AC3E}">
        <p14:creationId xmlns:p14="http://schemas.microsoft.com/office/powerpoint/2010/main" val="3926241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63E7EA-1929-4673-AAE4-4498CE129646}" type="datetime1">
              <a:rPr lang="en-US" smtClean="0"/>
              <a:t>3/12/24</a:t>
            </a:fld>
            <a:endParaRPr lang="en-US"/>
          </a:p>
        </p:txBody>
      </p:sp>
      <p:sp>
        <p:nvSpPr>
          <p:cNvPr id="3" name="Footer Placeholder 2"/>
          <p:cNvSpPr>
            <a:spLocks noGrp="1"/>
          </p:cNvSpPr>
          <p:nvPr>
            <p:ph type="ftr" sz="quarter" idx="11"/>
          </p:nvPr>
        </p:nvSpPr>
        <p:spPr/>
        <p:txBody>
          <a:bodyPr/>
          <a:lstStyle/>
          <a:p>
            <a:r>
              <a:rPr lang="en-US"/>
              <a:t>UNC Charlotte Fall 2023</a:t>
            </a:r>
          </a:p>
        </p:txBody>
      </p:sp>
      <p:sp>
        <p:nvSpPr>
          <p:cNvPr id="4" name="Slide Number Placeholder 3"/>
          <p:cNvSpPr>
            <a:spLocks noGrp="1"/>
          </p:cNvSpPr>
          <p:nvPr>
            <p:ph type="sldNum" sz="quarter" idx="12"/>
          </p:nvPr>
        </p:nvSpPr>
        <p:spPr/>
        <p:txBody>
          <a:bodyPr/>
          <a:lstStyle/>
          <a:p>
            <a:fld id="{997B2FEE-BBFF-4A53-BC74-C7552E41DFB4}" type="slidenum">
              <a:rPr lang="en-US" smtClean="0"/>
              <a:t>‹#›</a:t>
            </a:fld>
            <a:endParaRPr lang="en-US"/>
          </a:p>
        </p:txBody>
      </p:sp>
    </p:spTree>
    <p:extLst>
      <p:ext uri="{BB962C8B-B14F-4D97-AF65-F5344CB8AC3E}">
        <p14:creationId xmlns:p14="http://schemas.microsoft.com/office/powerpoint/2010/main" val="1128621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B5FA55-19F0-45AB-9185-994C1E6D2274}" type="datetime1">
              <a:rPr lang="en-US" smtClean="0"/>
              <a:t>3/12/24</a:t>
            </a:fld>
            <a:endParaRPr lang="en-US"/>
          </a:p>
        </p:txBody>
      </p:sp>
      <p:sp>
        <p:nvSpPr>
          <p:cNvPr id="6" name="Footer Placeholder 5"/>
          <p:cNvSpPr>
            <a:spLocks noGrp="1"/>
          </p:cNvSpPr>
          <p:nvPr>
            <p:ph type="ftr" sz="quarter" idx="11"/>
          </p:nvPr>
        </p:nvSpPr>
        <p:spPr/>
        <p:txBody>
          <a:bodyPr/>
          <a:lstStyle/>
          <a:p>
            <a:r>
              <a:rPr lang="en-US"/>
              <a:t>UNC Charlotte Fall 2023</a:t>
            </a:r>
          </a:p>
        </p:txBody>
      </p:sp>
      <p:sp>
        <p:nvSpPr>
          <p:cNvPr id="7" name="Slide Number Placeholder 6"/>
          <p:cNvSpPr>
            <a:spLocks noGrp="1"/>
          </p:cNvSpPr>
          <p:nvPr>
            <p:ph type="sldNum" sz="quarter" idx="12"/>
          </p:nvPr>
        </p:nvSpPr>
        <p:spPr/>
        <p:txBody>
          <a:bodyPr/>
          <a:lstStyle/>
          <a:p>
            <a:fld id="{997B2FEE-BBFF-4A53-BC74-C7552E41DFB4}" type="slidenum">
              <a:rPr lang="en-US" smtClean="0"/>
              <a:t>‹#›</a:t>
            </a:fld>
            <a:endParaRPr lang="en-US"/>
          </a:p>
        </p:txBody>
      </p:sp>
    </p:spTree>
    <p:extLst>
      <p:ext uri="{BB962C8B-B14F-4D97-AF65-F5344CB8AC3E}">
        <p14:creationId xmlns:p14="http://schemas.microsoft.com/office/powerpoint/2010/main" val="127413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5009F8-B984-433C-890D-A6F357D0DA73}" type="datetime1">
              <a:rPr lang="en-US" smtClean="0"/>
              <a:t>3/12/24</a:t>
            </a:fld>
            <a:endParaRPr lang="en-US"/>
          </a:p>
        </p:txBody>
      </p:sp>
      <p:sp>
        <p:nvSpPr>
          <p:cNvPr id="6" name="Footer Placeholder 5"/>
          <p:cNvSpPr>
            <a:spLocks noGrp="1"/>
          </p:cNvSpPr>
          <p:nvPr>
            <p:ph type="ftr" sz="quarter" idx="11"/>
          </p:nvPr>
        </p:nvSpPr>
        <p:spPr/>
        <p:txBody>
          <a:bodyPr/>
          <a:lstStyle/>
          <a:p>
            <a:r>
              <a:rPr lang="en-US"/>
              <a:t>UNC Charlotte Fall 2023</a:t>
            </a:r>
          </a:p>
        </p:txBody>
      </p:sp>
      <p:sp>
        <p:nvSpPr>
          <p:cNvPr id="7" name="Slide Number Placeholder 6"/>
          <p:cNvSpPr>
            <a:spLocks noGrp="1"/>
          </p:cNvSpPr>
          <p:nvPr>
            <p:ph type="sldNum" sz="quarter" idx="12"/>
          </p:nvPr>
        </p:nvSpPr>
        <p:spPr/>
        <p:txBody>
          <a:bodyPr/>
          <a:lstStyle/>
          <a:p>
            <a:fld id="{997B2FEE-BBFF-4A53-BC74-C7552E41DFB4}" type="slidenum">
              <a:rPr lang="en-US" smtClean="0"/>
              <a:t>‹#›</a:t>
            </a:fld>
            <a:endParaRPr lang="en-US"/>
          </a:p>
        </p:txBody>
      </p:sp>
    </p:spTree>
    <p:extLst>
      <p:ext uri="{BB962C8B-B14F-4D97-AF65-F5344CB8AC3E}">
        <p14:creationId xmlns:p14="http://schemas.microsoft.com/office/powerpoint/2010/main" val="2070871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F892EE-FC75-44DB-8AFE-C69CA053218A}" type="datetime1">
              <a:rPr lang="en-US" smtClean="0"/>
              <a:t>3/12/24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UNC Charlotte Fall 2023</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7B2FEE-BBFF-4A53-BC74-C7552E41DFB4}" type="slidenum">
              <a:rPr lang="en-US" smtClean="0"/>
              <a:t>‹#›</a:t>
            </a:fld>
            <a:endParaRPr lang="en-US"/>
          </a:p>
        </p:txBody>
      </p:sp>
    </p:spTree>
    <p:extLst>
      <p:ext uri="{BB962C8B-B14F-4D97-AF65-F5344CB8AC3E}">
        <p14:creationId xmlns:p14="http://schemas.microsoft.com/office/powerpoint/2010/main" val="42371618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sproutsocial.com/insights/social-media-acronym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demonstrations.wolfram.com/ZipfsLawAppliedToWordAndLetterFrequencie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stats.stackexchange.com/questions/134282/relationship-between-svd-and-pca-how-to-use-svd-to-perform-pca"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7.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26.wmf"/><Relationship Id="rId4" Type="http://schemas.openxmlformats.org/officeDocument/2006/relationships/oleObject" Target="../embeddings/oleObject2.bin"/></Relationships>
</file>

<file path=ppt/slides/_rels/slide55.x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8.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26.wmf"/><Relationship Id="rId4" Type="http://schemas.openxmlformats.org/officeDocument/2006/relationships/oleObject" Target="../embeddings/oleObject5.bin"/></Relationships>
</file>

<file path=ppt/slides/_rels/slide56.x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5" Type="http://schemas.openxmlformats.org/officeDocument/2006/relationships/image" Target="../media/image26.wmf"/><Relationship Id="rId4" Type="http://schemas.openxmlformats.org/officeDocument/2006/relationships/oleObject" Target="../embeddings/oleObject8.bin"/></Relationships>
</file>

<file path=ppt/slides/_rels/slide57.x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30.wmf"/><Relationship Id="rId2"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oleObject" Target="../embeddings/oleObject12.bin"/><Relationship Id="rId5" Type="http://schemas.openxmlformats.org/officeDocument/2006/relationships/image" Target="../media/image26.wmf"/><Relationship Id="rId4" Type="http://schemas.openxmlformats.org/officeDocument/2006/relationships/oleObject" Target="../embeddings/oleObject11.bin"/></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15.bin"/><Relationship Id="rId5" Type="http://schemas.openxmlformats.org/officeDocument/2006/relationships/image" Target="../media/image33.wmf"/><Relationship Id="rId4" Type="http://schemas.openxmlformats.org/officeDocument/2006/relationships/oleObject" Target="../embeddings/oleObject14.bin"/><Relationship Id="rId9" Type="http://schemas.openxmlformats.org/officeDocument/2006/relationships/image" Target="../media/image35.wmf"/></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17.bin"/><Relationship Id="rId1" Type="http://schemas.openxmlformats.org/officeDocument/2006/relationships/slideLayout" Target="../slideLayouts/slideLayout2.xml"/><Relationship Id="rId6" Type="http://schemas.openxmlformats.org/officeDocument/2006/relationships/oleObject" Target="../embeddings/oleObject19.bin"/><Relationship Id="rId5" Type="http://schemas.openxmlformats.org/officeDocument/2006/relationships/image" Target="../media/image33.wmf"/><Relationship Id="rId4" Type="http://schemas.openxmlformats.org/officeDocument/2006/relationships/oleObject" Target="../embeddings/oleObject18.bin"/><Relationship Id="rId9" Type="http://schemas.openxmlformats.org/officeDocument/2006/relationships/image" Target="../media/image35.wmf"/></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21.bin"/><Relationship Id="rId1" Type="http://schemas.openxmlformats.org/officeDocument/2006/relationships/slideLayout" Target="../slideLayouts/slideLayout2.xml"/><Relationship Id="rId6" Type="http://schemas.openxmlformats.org/officeDocument/2006/relationships/oleObject" Target="../embeddings/oleObject23.bin"/><Relationship Id="rId5" Type="http://schemas.openxmlformats.org/officeDocument/2006/relationships/image" Target="../media/image33.wmf"/><Relationship Id="rId4" Type="http://schemas.openxmlformats.org/officeDocument/2006/relationships/oleObject" Target="../embeddings/oleObject22.bin"/><Relationship Id="rId9" Type="http://schemas.openxmlformats.org/officeDocument/2006/relationships/image" Target="../media/image35.wmf"/></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25.bin"/><Relationship Id="rId1" Type="http://schemas.openxmlformats.org/officeDocument/2006/relationships/slideLayout" Target="../slideLayouts/slideLayout2.xml"/><Relationship Id="rId6" Type="http://schemas.openxmlformats.org/officeDocument/2006/relationships/oleObject" Target="../embeddings/oleObject27.bin"/><Relationship Id="rId5" Type="http://schemas.openxmlformats.org/officeDocument/2006/relationships/image" Target="../media/image33.wmf"/><Relationship Id="rId4" Type="http://schemas.openxmlformats.org/officeDocument/2006/relationships/oleObject" Target="../embeddings/oleObject26.bin"/><Relationship Id="rId9" Type="http://schemas.openxmlformats.org/officeDocument/2006/relationships/image" Target="../media/image35.wmf"/></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29.bin"/><Relationship Id="rId1" Type="http://schemas.openxmlformats.org/officeDocument/2006/relationships/slideLayout" Target="../slideLayouts/slideLayout2.xml"/><Relationship Id="rId6" Type="http://schemas.openxmlformats.org/officeDocument/2006/relationships/oleObject" Target="../embeddings/oleObject31.bin"/><Relationship Id="rId5" Type="http://schemas.openxmlformats.org/officeDocument/2006/relationships/image" Target="../media/image33.wmf"/><Relationship Id="rId4" Type="http://schemas.openxmlformats.org/officeDocument/2006/relationships/oleObject" Target="../embeddings/oleObject30.bin"/><Relationship Id="rId9" Type="http://schemas.openxmlformats.org/officeDocument/2006/relationships/image" Target="../media/image35.wmf"/></Relationships>
</file>

<file path=ppt/slides/_rels/slide6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image" Target="../media/image32.wmf"/><Relationship Id="rId7" Type="http://schemas.openxmlformats.org/officeDocument/2006/relationships/image" Target="../media/image37.wmf"/><Relationship Id="rId2" Type="http://schemas.openxmlformats.org/officeDocument/2006/relationships/oleObject" Target="../embeddings/oleObject33.bin"/><Relationship Id="rId1" Type="http://schemas.openxmlformats.org/officeDocument/2006/relationships/slideLayout" Target="../slideLayouts/slideLayout2.xml"/><Relationship Id="rId6" Type="http://schemas.openxmlformats.org/officeDocument/2006/relationships/oleObject" Target="../embeddings/oleObject35.bin"/><Relationship Id="rId5" Type="http://schemas.openxmlformats.org/officeDocument/2006/relationships/image" Target="../media/image33.wmf"/><Relationship Id="rId4" Type="http://schemas.openxmlformats.org/officeDocument/2006/relationships/oleObject" Target="../embeddings/oleObject34.bin"/><Relationship Id="rId9" Type="http://schemas.openxmlformats.org/officeDocument/2006/relationships/image" Target="../media/image35.wmf"/></Relationships>
</file>

<file path=ppt/slides/_rels/slide69.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37.bin"/><Relationship Id="rId1" Type="http://schemas.openxmlformats.org/officeDocument/2006/relationships/slideLayout" Target="../slideLayouts/slideLayout2.xml"/><Relationship Id="rId5" Type="http://schemas.openxmlformats.org/officeDocument/2006/relationships/image" Target="../media/image38.wmf"/><Relationship Id="rId4" Type="http://schemas.openxmlformats.org/officeDocument/2006/relationships/oleObject" Target="../embeddings/oleObject38.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hyperlink" Target="https://www.quora.com/What-is-a-good-explanation-of-Latent-Dirichlet-Allocation" TargetMode="External"/><Relationship Id="rId2" Type="http://schemas.openxmlformats.org/officeDocument/2006/relationships/hyperlink" Target="https://eight2late.wordpress.com/2015/09/29/a-gentle-introduction-to-topic-modeling-using-r/"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Text Mining</a:t>
            </a:r>
          </a:p>
        </p:txBody>
      </p:sp>
      <p:sp>
        <p:nvSpPr>
          <p:cNvPr id="3" name="Subtitle 2"/>
          <p:cNvSpPr>
            <a:spLocks noGrp="1"/>
          </p:cNvSpPr>
          <p:nvPr>
            <p:ph type="subTitle" idx="1"/>
          </p:nvPr>
        </p:nvSpPr>
        <p:spPr/>
        <p:txBody>
          <a:bodyPr>
            <a:normAutofit/>
          </a:bodyPr>
          <a:lstStyle/>
          <a:p>
            <a:r>
              <a:rPr lang="en-US" dirty="0"/>
              <a:t>DSBA/MBAD 6211</a:t>
            </a:r>
          </a:p>
        </p:txBody>
      </p:sp>
    </p:spTree>
    <p:extLst>
      <p:ext uri="{BB962C8B-B14F-4D97-AF65-F5344CB8AC3E}">
        <p14:creationId xmlns:p14="http://schemas.microsoft.com/office/powerpoint/2010/main" val="2977035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Unknown Pattern: </a:t>
            </a:r>
            <a:br>
              <a:rPr lang="en-US" dirty="0"/>
            </a:br>
            <a:r>
              <a:rPr lang="en-US" altLang="en-US" dirty="0"/>
              <a:t>Don Swanson’s Medical Work</a:t>
            </a:r>
            <a:endParaRPr lang="en-US" dirty="0"/>
          </a:p>
        </p:txBody>
      </p:sp>
      <p:sp>
        <p:nvSpPr>
          <p:cNvPr id="4" name="Date Placeholder 3"/>
          <p:cNvSpPr>
            <a:spLocks noGrp="1"/>
          </p:cNvSpPr>
          <p:nvPr>
            <p:ph type="dt" sz="half" idx="10"/>
          </p:nvPr>
        </p:nvSpPr>
        <p:spPr/>
        <p:txBody>
          <a:bodyPr/>
          <a:lstStyle/>
          <a:p>
            <a:fld id="{A062BB22-33E8-45CC-910E-4C8B86C0E0FE}"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3" name="Slide Number Placeholder 2"/>
          <p:cNvSpPr>
            <a:spLocks noGrp="1"/>
          </p:cNvSpPr>
          <p:nvPr>
            <p:ph type="sldNum" sz="quarter" idx="12"/>
          </p:nvPr>
        </p:nvSpPr>
        <p:spPr/>
        <p:txBody>
          <a:bodyPr/>
          <a:lstStyle/>
          <a:p>
            <a:fld id="{997B2FEE-BBFF-4A53-BC74-C7552E41DFB4}" type="slidenum">
              <a:rPr lang="en-US" smtClean="0"/>
              <a:t>10</a:t>
            </a:fld>
            <a:endParaRPr lang="en-US"/>
          </a:p>
        </p:txBody>
      </p:sp>
      <p:grpSp>
        <p:nvGrpSpPr>
          <p:cNvPr id="7" name="Group 6"/>
          <p:cNvGrpSpPr/>
          <p:nvPr/>
        </p:nvGrpSpPr>
        <p:grpSpPr>
          <a:xfrm>
            <a:off x="2590800" y="1600200"/>
            <a:ext cx="7086600" cy="4648200"/>
            <a:chOff x="1066800" y="1295400"/>
            <a:chExt cx="7086600" cy="4953000"/>
          </a:xfrm>
        </p:grpSpPr>
        <p:sp>
          <p:nvSpPr>
            <p:cNvPr id="8" name="Oval 2"/>
            <p:cNvSpPr>
              <a:spLocks noChangeArrowheads="1"/>
            </p:cNvSpPr>
            <p:nvPr/>
          </p:nvSpPr>
          <p:spPr bwMode="auto">
            <a:xfrm>
              <a:off x="3200400" y="1295400"/>
              <a:ext cx="4953000" cy="49530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Lucida Sans" pitchFamily="34" charset="0"/>
                </a:defRPr>
              </a:lvl1pPr>
              <a:lvl2pPr marL="742950" indent="-285750" eaLnBrk="0" hangingPunct="0">
                <a:defRPr sz="2400">
                  <a:solidFill>
                    <a:schemeClr val="tx1"/>
                  </a:solidFill>
                  <a:latin typeface="Lucida Sans" pitchFamily="34" charset="0"/>
                </a:defRPr>
              </a:lvl2pPr>
              <a:lvl3pPr marL="1143000" indent="-228600" eaLnBrk="0" hangingPunct="0">
                <a:defRPr sz="2400">
                  <a:solidFill>
                    <a:schemeClr val="tx1"/>
                  </a:solidFill>
                  <a:latin typeface="Lucida Sans" pitchFamily="34" charset="0"/>
                </a:defRPr>
              </a:lvl3pPr>
              <a:lvl4pPr marL="1600200" indent="-228600" eaLnBrk="0" hangingPunct="0">
                <a:defRPr sz="2400">
                  <a:solidFill>
                    <a:schemeClr val="tx1"/>
                  </a:solidFill>
                  <a:latin typeface="Lucida Sans" pitchFamily="34" charset="0"/>
                </a:defRPr>
              </a:lvl4pPr>
              <a:lvl5pPr marL="2057400" indent="-228600" eaLnBrk="0" hangingPunct="0">
                <a:defRPr sz="2400">
                  <a:solidFill>
                    <a:schemeClr val="tx1"/>
                  </a:solidFill>
                  <a:latin typeface="Lucida Sans" pitchFamily="34" charset="0"/>
                </a:defRPr>
              </a:lvl5pPr>
              <a:lvl6pPr marL="2514600" indent="-228600" eaLnBrk="0" fontAlgn="base" hangingPunct="0">
                <a:spcBef>
                  <a:spcPct val="0"/>
                </a:spcBef>
                <a:spcAft>
                  <a:spcPct val="0"/>
                </a:spcAft>
                <a:defRPr sz="2400">
                  <a:solidFill>
                    <a:schemeClr val="tx1"/>
                  </a:solidFill>
                  <a:latin typeface="Lucida Sans" pitchFamily="34" charset="0"/>
                </a:defRPr>
              </a:lvl6pPr>
              <a:lvl7pPr marL="2971800" indent="-228600" eaLnBrk="0" fontAlgn="base" hangingPunct="0">
                <a:spcBef>
                  <a:spcPct val="0"/>
                </a:spcBef>
                <a:spcAft>
                  <a:spcPct val="0"/>
                </a:spcAft>
                <a:defRPr sz="2400">
                  <a:solidFill>
                    <a:schemeClr val="tx1"/>
                  </a:solidFill>
                  <a:latin typeface="Lucida Sans" pitchFamily="34" charset="0"/>
                </a:defRPr>
              </a:lvl7pPr>
              <a:lvl8pPr marL="3429000" indent="-228600" eaLnBrk="0" fontAlgn="base" hangingPunct="0">
                <a:spcBef>
                  <a:spcPct val="0"/>
                </a:spcBef>
                <a:spcAft>
                  <a:spcPct val="0"/>
                </a:spcAft>
                <a:defRPr sz="2400">
                  <a:solidFill>
                    <a:schemeClr val="tx1"/>
                  </a:solidFill>
                  <a:latin typeface="Lucida Sans" pitchFamily="34" charset="0"/>
                </a:defRPr>
              </a:lvl8pPr>
              <a:lvl9pPr marL="3886200" indent="-228600" eaLnBrk="0" fontAlgn="base" hangingPunct="0">
                <a:spcBef>
                  <a:spcPct val="0"/>
                </a:spcBef>
                <a:spcAft>
                  <a:spcPct val="0"/>
                </a:spcAft>
                <a:defRPr sz="2400">
                  <a:solidFill>
                    <a:schemeClr val="tx1"/>
                  </a:solidFill>
                  <a:latin typeface="Lucida Sans" pitchFamily="34" charset="0"/>
                </a:defRPr>
              </a:lvl9pPr>
            </a:lstStyle>
            <a:p>
              <a:pPr eaLnBrk="1" hangingPunct="1"/>
              <a:endParaRPr lang="en-US" altLang="en-US"/>
            </a:p>
          </p:txBody>
        </p:sp>
        <p:sp>
          <p:nvSpPr>
            <p:cNvPr id="9" name="Oval 3"/>
            <p:cNvSpPr>
              <a:spLocks noChangeArrowheads="1"/>
            </p:cNvSpPr>
            <p:nvPr/>
          </p:nvSpPr>
          <p:spPr bwMode="auto">
            <a:xfrm>
              <a:off x="1066800" y="1371600"/>
              <a:ext cx="4648200" cy="472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Lucida Sans" pitchFamily="34" charset="0"/>
                </a:defRPr>
              </a:lvl1pPr>
              <a:lvl2pPr marL="742950" indent="-285750" eaLnBrk="0" hangingPunct="0">
                <a:defRPr sz="2400">
                  <a:solidFill>
                    <a:schemeClr val="tx1"/>
                  </a:solidFill>
                  <a:latin typeface="Lucida Sans" pitchFamily="34" charset="0"/>
                </a:defRPr>
              </a:lvl2pPr>
              <a:lvl3pPr marL="1143000" indent="-228600" eaLnBrk="0" hangingPunct="0">
                <a:defRPr sz="2400">
                  <a:solidFill>
                    <a:schemeClr val="tx1"/>
                  </a:solidFill>
                  <a:latin typeface="Lucida Sans" pitchFamily="34" charset="0"/>
                </a:defRPr>
              </a:lvl3pPr>
              <a:lvl4pPr marL="1600200" indent="-228600" eaLnBrk="0" hangingPunct="0">
                <a:defRPr sz="2400">
                  <a:solidFill>
                    <a:schemeClr val="tx1"/>
                  </a:solidFill>
                  <a:latin typeface="Lucida Sans" pitchFamily="34" charset="0"/>
                </a:defRPr>
              </a:lvl4pPr>
              <a:lvl5pPr marL="2057400" indent="-228600" eaLnBrk="0" hangingPunct="0">
                <a:defRPr sz="2400">
                  <a:solidFill>
                    <a:schemeClr val="tx1"/>
                  </a:solidFill>
                  <a:latin typeface="Lucida Sans" pitchFamily="34" charset="0"/>
                </a:defRPr>
              </a:lvl5pPr>
              <a:lvl6pPr marL="2514600" indent="-228600" eaLnBrk="0" fontAlgn="base" hangingPunct="0">
                <a:spcBef>
                  <a:spcPct val="0"/>
                </a:spcBef>
                <a:spcAft>
                  <a:spcPct val="0"/>
                </a:spcAft>
                <a:defRPr sz="2400">
                  <a:solidFill>
                    <a:schemeClr val="tx1"/>
                  </a:solidFill>
                  <a:latin typeface="Lucida Sans" pitchFamily="34" charset="0"/>
                </a:defRPr>
              </a:lvl6pPr>
              <a:lvl7pPr marL="2971800" indent="-228600" eaLnBrk="0" fontAlgn="base" hangingPunct="0">
                <a:spcBef>
                  <a:spcPct val="0"/>
                </a:spcBef>
                <a:spcAft>
                  <a:spcPct val="0"/>
                </a:spcAft>
                <a:defRPr sz="2400">
                  <a:solidFill>
                    <a:schemeClr val="tx1"/>
                  </a:solidFill>
                  <a:latin typeface="Lucida Sans" pitchFamily="34" charset="0"/>
                </a:defRPr>
              </a:lvl7pPr>
              <a:lvl8pPr marL="3429000" indent="-228600" eaLnBrk="0" fontAlgn="base" hangingPunct="0">
                <a:spcBef>
                  <a:spcPct val="0"/>
                </a:spcBef>
                <a:spcAft>
                  <a:spcPct val="0"/>
                </a:spcAft>
                <a:defRPr sz="2400">
                  <a:solidFill>
                    <a:schemeClr val="tx1"/>
                  </a:solidFill>
                  <a:latin typeface="Lucida Sans" pitchFamily="34" charset="0"/>
                </a:defRPr>
              </a:lvl8pPr>
              <a:lvl9pPr marL="3886200" indent="-228600" eaLnBrk="0" fontAlgn="base" hangingPunct="0">
                <a:spcBef>
                  <a:spcPct val="0"/>
                </a:spcBef>
                <a:spcAft>
                  <a:spcPct val="0"/>
                </a:spcAft>
                <a:defRPr sz="2400">
                  <a:solidFill>
                    <a:schemeClr val="tx1"/>
                  </a:solidFill>
                  <a:latin typeface="Lucida Sans" pitchFamily="34" charset="0"/>
                </a:defRPr>
              </a:lvl9pPr>
            </a:lstStyle>
            <a:p>
              <a:pPr eaLnBrk="1" hangingPunct="1"/>
              <a:endParaRPr lang="en-US" altLang="en-US"/>
            </a:p>
          </p:txBody>
        </p:sp>
        <p:sp>
          <p:nvSpPr>
            <p:cNvPr id="10" name="AutoShape 5"/>
            <p:cNvSpPr>
              <a:spLocks noChangeArrowheads="1"/>
            </p:cNvSpPr>
            <p:nvPr/>
          </p:nvSpPr>
          <p:spPr bwMode="auto">
            <a:xfrm>
              <a:off x="1752600" y="3200400"/>
              <a:ext cx="1371600" cy="685800"/>
            </a:xfrm>
            <a:prstGeom prst="plus">
              <a:avLst>
                <a:gd name="adj" fmla="val 25000"/>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Lucida Sans" pitchFamily="34" charset="0"/>
                </a:defRPr>
              </a:lvl1pPr>
              <a:lvl2pPr marL="742950" indent="-285750" eaLnBrk="0" hangingPunct="0">
                <a:defRPr sz="2400">
                  <a:solidFill>
                    <a:schemeClr val="tx1"/>
                  </a:solidFill>
                  <a:latin typeface="Lucida Sans" pitchFamily="34" charset="0"/>
                </a:defRPr>
              </a:lvl2pPr>
              <a:lvl3pPr marL="1143000" indent="-228600" eaLnBrk="0" hangingPunct="0">
                <a:defRPr sz="2400">
                  <a:solidFill>
                    <a:schemeClr val="tx1"/>
                  </a:solidFill>
                  <a:latin typeface="Lucida Sans" pitchFamily="34" charset="0"/>
                </a:defRPr>
              </a:lvl3pPr>
              <a:lvl4pPr marL="1600200" indent="-228600" eaLnBrk="0" hangingPunct="0">
                <a:defRPr sz="2400">
                  <a:solidFill>
                    <a:schemeClr val="tx1"/>
                  </a:solidFill>
                  <a:latin typeface="Lucida Sans" pitchFamily="34" charset="0"/>
                </a:defRPr>
              </a:lvl4pPr>
              <a:lvl5pPr marL="2057400" indent="-228600" eaLnBrk="0" hangingPunct="0">
                <a:defRPr sz="2400">
                  <a:solidFill>
                    <a:schemeClr val="tx1"/>
                  </a:solidFill>
                  <a:latin typeface="Lucida Sans" pitchFamily="34" charset="0"/>
                </a:defRPr>
              </a:lvl5pPr>
              <a:lvl6pPr marL="2514600" indent="-228600" eaLnBrk="0" fontAlgn="base" hangingPunct="0">
                <a:spcBef>
                  <a:spcPct val="0"/>
                </a:spcBef>
                <a:spcAft>
                  <a:spcPct val="0"/>
                </a:spcAft>
                <a:defRPr sz="2400">
                  <a:solidFill>
                    <a:schemeClr val="tx1"/>
                  </a:solidFill>
                  <a:latin typeface="Lucida Sans" pitchFamily="34" charset="0"/>
                </a:defRPr>
              </a:lvl6pPr>
              <a:lvl7pPr marL="2971800" indent="-228600" eaLnBrk="0" fontAlgn="base" hangingPunct="0">
                <a:spcBef>
                  <a:spcPct val="0"/>
                </a:spcBef>
                <a:spcAft>
                  <a:spcPct val="0"/>
                </a:spcAft>
                <a:defRPr sz="2400">
                  <a:solidFill>
                    <a:schemeClr val="tx1"/>
                  </a:solidFill>
                  <a:latin typeface="Lucida Sans" pitchFamily="34" charset="0"/>
                </a:defRPr>
              </a:lvl7pPr>
              <a:lvl8pPr marL="3429000" indent="-228600" eaLnBrk="0" fontAlgn="base" hangingPunct="0">
                <a:spcBef>
                  <a:spcPct val="0"/>
                </a:spcBef>
                <a:spcAft>
                  <a:spcPct val="0"/>
                </a:spcAft>
                <a:defRPr sz="2400">
                  <a:solidFill>
                    <a:schemeClr val="tx1"/>
                  </a:solidFill>
                  <a:latin typeface="Lucida Sans" pitchFamily="34" charset="0"/>
                </a:defRPr>
              </a:lvl8pPr>
              <a:lvl9pPr marL="3886200" indent="-228600" eaLnBrk="0" fontAlgn="base" hangingPunct="0">
                <a:spcBef>
                  <a:spcPct val="0"/>
                </a:spcBef>
                <a:spcAft>
                  <a:spcPct val="0"/>
                </a:spcAft>
                <a:defRPr sz="2400">
                  <a:solidFill>
                    <a:schemeClr val="tx1"/>
                  </a:solidFill>
                  <a:latin typeface="Lucida Sans" pitchFamily="34" charset="0"/>
                </a:defRPr>
              </a:lvl9pPr>
            </a:lstStyle>
            <a:p>
              <a:pPr algn="ctr"/>
              <a:r>
                <a:rPr lang="en-US" altLang="en-US">
                  <a:solidFill>
                    <a:srgbClr val="292929"/>
                  </a:solidFill>
                  <a:latin typeface="Times New Roman" pitchFamily="18" charset="0"/>
                </a:rPr>
                <a:t>migraine</a:t>
              </a:r>
              <a:endParaRPr lang="en-US" altLang="en-US">
                <a:latin typeface="Times New Roman" pitchFamily="18" charset="0"/>
              </a:endParaRPr>
            </a:p>
          </p:txBody>
        </p:sp>
        <p:sp>
          <p:nvSpPr>
            <p:cNvPr id="11" name="AutoShape 6"/>
            <p:cNvSpPr>
              <a:spLocks noChangeArrowheads="1"/>
            </p:cNvSpPr>
            <p:nvPr/>
          </p:nvSpPr>
          <p:spPr bwMode="auto">
            <a:xfrm>
              <a:off x="6096000" y="3276600"/>
              <a:ext cx="1600200" cy="533400"/>
            </a:xfrm>
            <a:prstGeom prst="flowChartOffpageConnector">
              <a:avLst/>
            </a:prstGeom>
            <a:solidFill>
              <a:srgbClr val="99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Lucida Sans" pitchFamily="34" charset="0"/>
                </a:defRPr>
              </a:lvl1pPr>
              <a:lvl2pPr marL="742950" indent="-285750" eaLnBrk="0" hangingPunct="0">
                <a:defRPr sz="2400">
                  <a:solidFill>
                    <a:schemeClr val="tx1"/>
                  </a:solidFill>
                  <a:latin typeface="Lucida Sans" pitchFamily="34" charset="0"/>
                </a:defRPr>
              </a:lvl2pPr>
              <a:lvl3pPr marL="1143000" indent="-228600" eaLnBrk="0" hangingPunct="0">
                <a:defRPr sz="2400">
                  <a:solidFill>
                    <a:schemeClr val="tx1"/>
                  </a:solidFill>
                  <a:latin typeface="Lucida Sans" pitchFamily="34" charset="0"/>
                </a:defRPr>
              </a:lvl3pPr>
              <a:lvl4pPr marL="1600200" indent="-228600" eaLnBrk="0" hangingPunct="0">
                <a:defRPr sz="2400">
                  <a:solidFill>
                    <a:schemeClr val="tx1"/>
                  </a:solidFill>
                  <a:latin typeface="Lucida Sans" pitchFamily="34" charset="0"/>
                </a:defRPr>
              </a:lvl4pPr>
              <a:lvl5pPr marL="2057400" indent="-228600" eaLnBrk="0" hangingPunct="0">
                <a:defRPr sz="2400">
                  <a:solidFill>
                    <a:schemeClr val="tx1"/>
                  </a:solidFill>
                  <a:latin typeface="Lucida Sans" pitchFamily="34" charset="0"/>
                </a:defRPr>
              </a:lvl5pPr>
              <a:lvl6pPr marL="2514600" indent="-228600" eaLnBrk="0" fontAlgn="base" hangingPunct="0">
                <a:spcBef>
                  <a:spcPct val="0"/>
                </a:spcBef>
                <a:spcAft>
                  <a:spcPct val="0"/>
                </a:spcAft>
                <a:defRPr sz="2400">
                  <a:solidFill>
                    <a:schemeClr val="tx1"/>
                  </a:solidFill>
                  <a:latin typeface="Lucida Sans" pitchFamily="34" charset="0"/>
                </a:defRPr>
              </a:lvl6pPr>
              <a:lvl7pPr marL="2971800" indent="-228600" eaLnBrk="0" fontAlgn="base" hangingPunct="0">
                <a:spcBef>
                  <a:spcPct val="0"/>
                </a:spcBef>
                <a:spcAft>
                  <a:spcPct val="0"/>
                </a:spcAft>
                <a:defRPr sz="2400">
                  <a:solidFill>
                    <a:schemeClr val="tx1"/>
                  </a:solidFill>
                  <a:latin typeface="Lucida Sans" pitchFamily="34" charset="0"/>
                </a:defRPr>
              </a:lvl7pPr>
              <a:lvl8pPr marL="3429000" indent="-228600" eaLnBrk="0" fontAlgn="base" hangingPunct="0">
                <a:spcBef>
                  <a:spcPct val="0"/>
                </a:spcBef>
                <a:spcAft>
                  <a:spcPct val="0"/>
                </a:spcAft>
                <a:defRPr sz="2400">
                  <a:solidFill>
                    <a:schemeClr val="tx1"/>
                  </a:solidFill>
                  <a:latin typeface="Lucida Sans" pitchFamily="34" charset="0"/>
                </a:defRPr>
              </a:lvl8pPr>
              <a:lvl9pPr marL="3886200" indent="-228600" eaLnBrk="0" fontAlgn="base" hangingPunct="0">
                <a:spcBef>
                  <a:spcPct val="0"/>
                </a:spcBef>
                <a:spcAft>
                  <a:spcPct val="0"/>
                </a:spcAft>
                <a:defRPr sz="2400">
                  <a:solidFill>
                    <a:schemeClr val="tx1"/>
                  </a:solidFill>
                  <a:latin typeface="Lucida Sans" pitchFamily="34" charset="0"/>
                </a:defRPr>
              </a:lvl9pPr>
            </a:lstStyle>
            <a:p>
              <a:pPr algn="ctr"/>
              <a:r>
                <a:rPr lang="en-US" altLang="en-US">
                  <a:solidFill>
                    <a:srgbClr val="292929"/>
                  </a:solidFill>
                  <a:latin typeface="Times New Roman" pitchFamily="18" charset="0"/>
                </a:rPr>
                <a:t>magnesium</a:t>
              </a:r>
              <a:endParaRPr lang="en-US" altLang="en-US">
                <a:latin typeface="Times New Roman" pitchFamily="18" charset="0"/>
              </a:endParaRPr>
            </a:p>
          </p:txBody>
        </p:sp>
        <p:sp>
          <p:nvSpPr>
            <p:cNvPr id="12" name="Oval 7"/>
            <p:cNvSpPr>
              <a:spLocks noChangeArrowheads="1"/>
            </p:cNvSpPr>
            <p:nvPr/>
          </p:nvSpPr>
          <p:spPr bwMode="auto">
            <a:xfrm>
              <a:off x="4038600" y="5105400"/>
              <a:ext cx="990600" cy="457200"/>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Lucida Sans" pitchFamily="34" charset="0"/>
                </a:defRPr>
              </a:lvl1pPr>
              <a:lvl2pPr marL="742950" indent="-285750" eaLnBrk="0" hangingPunct="0">
                <a:defRPr sz="2400">
                  <a:solidFill>
                    <a:schemeClr val="tx1"/>
                  </a:solidFill>
                  <a:latin typeface="Lucida Sans" pitchFamily="34" charset="0"/>
                </a:defRPr>
              </a:lvl2pPr>
              <a:lvl3pPr marL="1143000" indent="-228600" eaLnBrk="0" hangingPunct="0">
                <a:defRPr sz="2400">
                  <a:solidFill>
                    <a:schemeClr val="tx1"/>
                  </a:solidFill>
                  <a:latin typeface="Lucida Sans" pitchFamily="34" charset="0"/>
                </a:defRPr>
              </a:lvl3pPr>
              <a:lvl4pPr marL="1600200" indent="-228600" eaLnBrk="0" hangingPunct="0">
                <a:defRPr sz="2400">
                  <a:solidFill>
                    <a:schemeClr val="tx1"/>
                  </a:solidFill>
                  <a:latin typeface="Lucida Sans" pitchFamily="34" charset="0"/>
                </a:defRPr>
              </a:lvl4pPr>
              <a:lvl5pPr marL="2057400" indent="-228600" eaLnBrk="0" hangingPunct="0">
                <a:defRPr sz="2400">
                  <a:solidFill>
                    <a:schemeClr val="tx1"/>
                  </a:solidFill>
                  <a:latin typeface="Lucida Sans" pitchFamily="34" charset="0"/>
                </a:defRPr>
              </a:lvl5pPr>
              <a:lvl6pPr marL="2514600" indent="-228600" eaLnBrk="0" fontAlgn="base" hangingPunct="0">
                <a:spcBef>
                  <a:spcPct val="0"/>
                </a:spcBef>
                <a:spcAft>
                  <a:spcPct val="0"/>
                </a:spcAft>
                <a:defRPr sz="2400">
                  <a:solidFill>
                    <a:schemeClr val="tx1"/>
                  </a:solidFill>
                  <a:latin typeface="Lucida Sans" pitchFamily="34" charset="0"/>
                </a:defRPr>
              </a:lvl6pPr>
              <a:lvl7pPr marL="2971800" indent="-228600" eaLnBrk="0" fontAlgn="base" hangingPunct="0">
                <a:spcBef>
                  <a:spcPct val="0"/>
                </a:spcBef>
                <a:spcAft>
                  <a:spcPct val="0"/>
                </a:spcAft>
                <a:defRPr sz="2400">
                  <a:solidFill>
                    <a:schemeClr val="tx1"/>
                  </a:solidFill>
                  <a:latin typeface="Lucida Sans" pitchFamily="34" charset="0"/>
                </a:defRPr>
              </a:lvl7pPr>
              <a:lvl8pPr marL="3429000" indent="-228600" eaLnBrk="0" fontAlgn="base" hangingPunct="0">
                <a:spcBef>
                  <a:spcPct val="0"/>
                </a:spcBef>
                <a:spcAft>
                  <a:spcPct val="0"/>
                </a:spcAft>
                <a:defRPr sz="2400">
                  <a:solidFill>
                    <a:schemeClr val="tx1"/>
                  </a:solidFill>
                  <a:latin typeface="Lucida Sans" pitchFamily="34" charset="0"/>
                </a:defRPr>
              </a:lvl8pPr>
              <a:lvl9pPr marL="3886200" indent="-228600" eaLnBrk="0" fontAlgn="base" hangingPunct="0">
                <a:spcBef>
                  <a:spcPct val="0"/>
                </a:spcBef>
                <a:spcAft>
                  <a:spcPct val="0"/>
                </a:spcAft>
                <a:defRPr sz="2400">
                  <a:solidFill>
                    <a:schemeClr val="tx1"/>
                  </a:solidFill>
                  <a:latin typeface="Lucida Sans" pitchFamily="34" charset="0"/>
                </a:defRPr>
              </a:lvl9pPr>
            </a:lstStyle>
            <a:p>
              <a:pPr algn="ctr"/>
              <a:r>
                <a:rPr lang="en-US" altLang="en-US">
                  <a:solidFill>
                    <a:srgbClr val="292929"/>
                  </a:solidFill>
                  <a:latin typeface="Times New Roman" pitchFamily="18" charset="0"/>
                </a:rPr>
                <a:t>stress</a:t>
              </a:r>
              <a:endParaRPr lang="en-US" altLang="en-US">
                <a:solidFill>
                  <a:srgbClr val="777777"/>
                </a:solidFill>
                <a:latin typeface="Times New Roman" pitchFamily="18" charset="0"/>
              </a:endParaRPr>
            </a:p>
          </p:txBody>
        </p:sp>
        <p:sp>
          <p:nvSpPr>
            <p:cNvPr id="13" name="AutoShape 8"/>
            <p:cNvSpPr>
              <a:spLocks noChangeArrowheads="1"/>
            </p:cNvSpPr>
            <p:nvPr/>
          </p:nvSpPr>
          <p:spPr bwMode="auto">
            <a:xfrm>
              <a:off x="3886200" y="2057400"/>
              <a:ext cx="1066800" cy="609600"/>
            </a:xfrm>
            <a:prstGeom prst="octagon">
              <a:avLst>
                <a:gd name="adj" fmla="val 29287"/>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Lucida Sans" pitchFamily="34" charset="0"/>
                </a:defRPr>
              </a:lvl1pPr>
              <a:lvl2pPr marL="742950" indent="-285750" eaLnBrk="0" hangingPunct="0">
                <a:defRPr sz="2400">
                  <a:solidFill>
                    <a:schemeClr val="tx1"/>
                  </a:solidFill>
                  <a:latin typeface="Lucida Sans" pitchFamily="34" charset="0"/>
                </a:defRPr>
              </a:lvl2pPr>
              <a:lvl3pPr marL="1143000" indent="-228600" eaLnBrk="0" hangingPunct="0">
                <a:defRPr sz="2400">
                  <a:solidFill>
                    <a:schemeClr val="tx1"/>
                  </a:solidFill>
                  <a:latin typeface="Lucida Sans" pitchFamily="34" charset="0"/>
                </a:defRPr>
              </a:lvl3pPr>
              <a:lvl4pPr marL="1600200" indent="-228600" eaLnBrk="0" hangingPunct="0">
                <a:defRPr sz="2400">
                  <a:solidFill>
                    <a:schemeClr val="tx1"/>
                  </a:solidFill>
                  <a:latin typeface="Lucida Sans" pitchFamily="34" charset="0"/>
                </a:defRPr>
              </a:lvl4pPr>
              <a:lvl5pPr marL="2057400" indent="-228600" eaLnBrk="0" hangingPunct="0">
                <a:defRPr sz="2400">
                  <a:solidFill>
                    <a:schemeClr val="tx1"/>
                  </a:solidFill>
                  <a:latin typeface="Lucida Sans" pitchFamily="34" charset="0"/>
                </a:defRPr>
              </a:lvl5pPr>
              <a:lvl6pPr marL="2514600" indent="-228600" eaLnBrk="0" fontAlgn="base" hangingPunct="0">
                <a:spcBef>
                  <a:spcPct val="0"/>
                </a:spcBef>
                <a:spcAft>
                  <a:spcPct val="0"/>
                </a:spcAft>
                <a:defRPr sz="2400">
                  <a:solidFill>
                    <a:schemeClr val="tx1"/>
                  </a:solidFill>
                  <a:latin typeface="Lucida Sans" pitchFamily="34" charset="0"/>
                </a:defRPr>
              </a:lvl6pPr>
              <a:lvl7pPr marL="2971800" indent="-228600" eaLnBrk="0" fontAlgn="base" hangingPunct="0">
                <a:spcBef>
                  <a:spcPct val="0"/>
                </a:spcBef>
                <a:spcAft>
                  <a:spcPct val="0"/>
                </a:spcAft>
                <a:defRPr sz="2400">
                  <a:solidFill>
                    <a:schemeClr val="tx1"/>
                  </a:solidFill>
                  <a:latin typeface="Lucida Sans" pitchFamily="34" charset="0"/>
                </a:defRPr>
              </a:lvl7pPr>
              <a:lvl8pPr marL="3429000" indent="-228600" eaLnBrk="0" fontAlgn="base" hangingPunct="0">
                <a:spcBef>
                  <a:spcPct val="0"/>
                </a:spcBef>
                <a:spcAft>
                  <a:spcPct val="0"/>
                </a:spcAft>
                <a:defRPr sz="2400">
                  <a:solidFill>
                    <a:schemeClr val="tx1"/>
                  </a:solidFill>
                  <a:latin typeface="Lucida Sans" pitchFamily="34" charset="0"/>
                </a:defRPr>
              </a:lvl8pPr>
              <a:lvl9pPr marL="3886200" indent="-228600" eaLnBrk="0" fontAlgn="base" hangingPunct="0">
                <a:spcBef>
                  <a:spcPct val="0"/>
                </a:spcBef>
                <a:spcAft>
                  <a:spcPct val="0"/>
                </a:spcAft>
                <a:defRPr sz="2400">
                  <a:solidFill>
                    <a:schemeClr val="tx1"/>
                  </a:solidFill>
                  <a:latin typeface="Lucida Sans" pitchFamily="34" charset="0"/>
                </a:defRPr>
              </a:lvl9pPr>
            </a:lstStyle>
            <a:p>
              <a:pPr algn="ctr"/>
              <a:r>
                <a:rPr lang="en-US" altLang="en-US">
                  <a:solidFill>
                    <a:srgbClr val="292929"/>
                  </a:solidFill>
                  <a:latin typeface="Times New Roman" pitchFamily="18" charset="0"/>
                </a:rPr>
                <a:t>CCB</a:t>
              </a:r>
              <a:endParaRPr lang="en-US" altLang="en-US">
                <a:latin typeface="Times New Roman" pitchFamily="18" charset="0"/>
              </a:endParaRPr>
            </a:p>
          </p:txBody>
        </p:sp>
        <p:sp>
          <p:nvSpPr>
            <p:cNvPr id="14" name="AutoShape 9"/>
            <p:cNvSpPr>
              <a:spLocks noChangeArrowheads="1"/>
            </p:cNvSpPr>
            <p:nvPr/>
          </p:nvSpPr>
          <p:spPr bwMode="auto">
            <a:xfrm>
              <a:off x="4114800" y="3124200"/>
              <a:ext cx="762000" cy="533400"/>
            </a:xfrm>
            <a:prstGeom prst="pentagon">
              <a:avLst/>
            </a:prstGeom>
            <a:solidFill>
              <a:srgbClr val="00CC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Lucida Sans" pitchFamily="34" charset="0"/>
                </a:defRPr>
              </a:lvl1pPr>
              <a:lvl2pPr marL="742950" indent="-285750" eaLnBrk="0" hangingPunct="0">
                <a:defRPr sz="2400">
                  <a:solidFill>
                    <a:schemeClr val="tx1"/>
                  </a:solidFill>
                  <a:latin typeface="Lucida Sans" pitchFamily="34" charset="0"/>
                </a:defRPr>
              </a:lvl2pPr>
              <a:lvl3pPr marL="1143000" indent="-228600" eaLnBrk="0" hangingPunct="0">
                <a:defRPr sz="2400">
                  <a:solidFill>
                    <a:schemeClr val="tx1"/>
                  </a:solidFill>
                  <a:latin typeface="Lucida Sans" pitchFamily="34" charset="0"/>
                </a:defRPr>
              </a:lvl3pPr>
              <a:lvl4pPr marL="1600200" indent="-228600" eaLnBrk="0" hangingPunct="0">
                <a:defRPr sz="2400">
                  <a:solidFill>
                    <a:schemeClr val="tx1"/>
                  </a:solidFill>
                  <a:latin typeface="Lucida Sans" pitchFamily="34" charset="0"/>
                </a:defRPr>
              </a:lvl4pPr>
              <a:lvl5pPr marL="2057400" indent="-228600" eaLnBrk="0" hangingPunct="0">
                <a:defRPr sz="2400">
                  <a:solidFill>
                    <a:schemeClr val="tx1"/>
                  </a:solidFill>
                  <a:latin typeface="Lucida Sans" pitchFamily="34" charset="0"/>
                </a:defRPr>
              </a:lvl5pPr>
              <a:lvl6pPr marL="2514600" indent="-228600" eaLnBrk="0" fontAlgn="base" hangingPunct="0">
                <a:spcBef>
                  <a:spcPct val="0"/>
                </a:spcBef>
                <a:spcAft>
                  <a:spcPct val="0"/>
                </a:spcAft>
                <a:defRPr sz="2400">
                  <a:solidFill>
                    <a:schemeClr val="tx1"/>
                  </a:solidFill>
                  <a:latin typeface="Lucida Sans" pitchFamily="34" charset="0"/>
                </a:defRPr>
              </a:lvl6pPr>
              <a:lvl7pPr marL="2971800" indent="-228600" eaLnBrk="0" fontAlgn="base" hangingPunct="0">
                <a:spcBef>
                  <a:spcPct val="0"/>
                </a:spcBef>
                <a:spcAft>
                  <a:spcPct val="0"/>
                </a:spcAft>
                <a:defRPr sz="2400">
                  <a:solidFill>
                    <a:schemeClr val="tx1"/>
                  </a:solidFill>
                  <a:latin typeface="Lucida Sans" pitchFamily="34" charset="0"/>
                </a:defRPr>
              </a:lvl7pPr>
              <a:lvl8pPr marL="3429000" indent="-228600" eaLnBrk="0" fontAlgn="base" hangingPunct="0">
                <a:spcBef>
                  <a:spcPct val="0"/>
                </a:spcBef>
                <a:spcAft>
                  <a:spcPct val="0"/>
                </a:spcAft>
                <a:defRPr sz="2400">
                  <a:solidFill>
                    <a:schemeClr val="tx1"/>
                  </a:solidFill>
                  <a:latin typeface="Lucida Sans" pitchFamily="34" charset="0"/>
                </a:defRPr>
              </a:lvl8pPr>
              <a:lvl9pPr marL="3886200" indent="-228600" eaLnBrk="0" fontAlgn="base" hangingPunct="0">
                <a:spcBef>
                  <a:spcPct val="0"/>
                </a:spcBef>
                <a:spcAft>
                  <a:spcPct val="0"/>
                </a:spcAft>
                <a:defRPr sz="2400">
                  <a:solidFill>
                    <a:schemeClr val="tx1"/>
                  </a:solidFill>
                  <a:latin typeface="Lucida Sans" pitchFamily="34" charset="0"/>
                </a:defRPr>
              </a:lvl9pPr>
            </a:lstStyle>
            <a:p>
              <a:pPr algn="ctr"/>
              <a:r>
                <a:rPr lang="en-US" altLang="en-US">
                  <a:solidFill>
                    <a:srgbClr val="292929"/>
                  </a:solidFill>
                  <a:latin typeface="Times New Roman" pitchFamily="18" charset="0"/>
                </a:rPr>
                <a:t>PA</a:t>
              </a:r>
              <a:endParaRPr lang="en-US" altLang="en-US">
                <a:latin typeface="Times New Roman" pitchFamily="18" charset="0"/>
              </a:endParaRPr>
            </a:p>
          </p:txBody>
        </p:sp>
        <p:sp>
          <p:nvSpPr>
            <p:cNvPr id="15" name="AutoShape 10"/>
            <p:cNvSpPr>
              <a:spLocks noChangeArrowheads="1"/>
            </p:cNvSpPr>
            <p:nvPr/>
          </p:nvSpPr>
          <p:spPr bwMode="auto">
            <a:xfrm>
              <a:off x="3733800" y="4114800"/>
              <a:ext cx="1600200" cy="457200"/>
            </a:xfrm>
            <a:prstGeom prst="parallelogram">
              <a:avLst>
                <a:gd name="adj" fmla="val 87500"/>
              </a:avLst>
            </a:prstGeom>
            <a:solidFill>
              <a:srgbClr val="99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Lucida Sans" pitchFamily="34" charset="0"/>
                </a:defRPr>
              </a:lvl1pPr>
              <a:lvl2pPr marL="742950" indent="-285750" eaLnBrk="0" hangingPunct="0">
                <a:defRPr sz="2400">
                  <a:solidFill>
                    <a:schemeClr val="tx1"/>
                  </a:solidFill>
                  <a:latin typeface="Lucida Sans" pitchFamily="34" charset="0"/>
                </a:defRPr>
              </a:lvl2pPr>
              <a:lvl3pPr marL="1143000" indent="-228600" eaLnBrk="0" hangingPunct="0">
                <a:defRPr sz="2400">
                  <a:solidFill>
                    <a:schemeClr val="tx1"/>
                  </a:solidFill>
                  <a:latin typeface="Lucida Sans" pitchFamily="34" charset="0"/>
                </a:defRPr>
              </a:lvl3pPr>
              <a:lvl4pPr marL="1600200" indent="-228600" eaLnBrk="0" hangingPunct="0">
                <a:defRPr sz="2400">
                  <a:solidFill>
                    <a:schemeClr val="tx1"/>
                  </a:solidFill>
                  <a:latin typeface="Lucida Sans" pitchFamily="34" charset="0"/>
                </a:defRPr>
              </a:lvl4pPr>
              <a:lvl5pPr marL="2057400" indent="-228600" eaLnBrk="0" hangingPunct="0">
                <a:defRPr sz="2400">
                  <a:solidFill>
                    <a:schemeClr val="tx1"/>
                  </a:solidFill>
                  <a:latin typeface="Lucida Sans" pitchFamily="34" charset="0"/>
                </a:defRPr>
              </a:lvl5pPr>
              <a:lvl6pPr marL="2514600" indent="-228600" eaLnBrk="0" fontAlgn="base" hangingPunct="0">
                <a:spcBef>
                  <a:spcPct val="0"/>
                </a:spcBef>
                <a:spcAft>
                  <a:spcPct val="0"/>
                </a:spcAft>
                <a:defRPr sz="2400">
                  <a:solidFill>
                    <a:schemeClr val="tx1"/>
                  </a:solidFill>
                  <a:latin typeface="Lucida Sans" pitchFamily="34" charset="0"/>
                </a:defRPr>
              </a:lvl6pPr>
              <a:lvl7pPr marL="2971800" indent="-228600" eaLnBrk="0" fontAlgn="base" hangingPunct="0">
                <a:spcBef>
                  <a:spcPct val="0"/>
                </a:spcBef>
                <a:spcAft>
                  <a:spcPct val="0"/>
                </a:spcAft>
                <a:defRPr sz="2400">
                  <a:solidFill>
                    <a:schemeClr val="tx1"/>
                  </a:solidFill>
                  <a:latin typeface="Lucida Sans" pitchFamily="34" charset="0"/>
                </a:defRPr>
              </a:lvl7pPr>
              <a:lvl8pPr marL="3429000" indent="-228600" eaLnBrk="0" fontAlgn="base" hangingPunct="0">
                <a:spcBef>
                  <a:spcPct val="0"/>
                </a:spcBef>
                <a:spcAft>
                  <a:spcPct val="0"/>
                </a:spcAft>
                <a:defRPr sz="2400">
                  <a:solidFill>
                    <a:schemeClr val="tx1"/>
                  </a:solidFill>
                  <a:latin typeface="Lucida Sans" pitchFamily="34" charset="0"/>
                </a:defRPr>
              </a:lvl8pPr>
              <a:lvl9pPr marL="3886200" indent="-228600" eaLnBrk="0" fontAlgn="base" hangingPunct="0">
                <a:spcBef>
                  <a:spcPct val="0"/>
                </a:spcBef>
                <a:spcAft>
                  <a:spcPct val="0"/>
                </a:spcAft>
                <a:defRPr sz="2400">
                  <a:solidFill>
                    <a:schemeClr val="tx1"/>
                  </a:solidFill>
                  <a:latin typeface="Lucida Sans" pitchFamily="34" charset="0"/>
                </a:defRPr>
              </a:lvl9pPr>
            </a:lstStyle>
            <a:p>
              <a:pPr algn="ctr"/>
              <a:r>
                <a:rPr lang="en-US" altLang="en-US">
                  <a:solidFill>
                    <a:srgbClr val="292929"/>
                  </a:solidFill>
                  <a:latin typeface="Times New Roman" pitchFamily="18" charset="0"/>
                </a:rPr>
                <a:t>SCD</a:t>
              </a:r>
            </a:p>
          </p:txBody>
        </p:sp>
        <p:grpSp>
          <p:nvGrpSpPr>
            <p:cNvPr id="16" name="Group 11"/>
            <p:cNvGrpSpPr>
              <a:grpSpLocks/>
            </p:cNvGrpSpPr>
            <p:nvPr/>
          </p:nvGrpSpPr>
          <p:grpSpPr bwMode="auto">
            <a:xfrm>
              <a:off x="3048000" y="2667000"/>
              <a:ext cx="1066800" cy="2438400"/>
              <a:chOff x="1920" y="1488"/>
              <a:chExt cx="672" cy="1536"/>
            </a:xfrm>
          </p:grpSpPr>
          <p:sp>
            <p:nvSpPr>
              <p:cNvPr id="24" name="Line 12"/>
              <p:cNvSpPr>
                <a:spLocks noChangeShapeType="1"/>
              </p:cNvSpPr>
              <p:nvPr/>
            </p:nvSpPr>
            <p:spPr bwMode="auto">
              <a:xfrm flipH="1">
                <a:off x="1920" y="1488"/>
                <a:ext cx="528" cy="336"/>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13"/>
              <p:cNvSpPr>
                <a:spLocks noChangeShapeType="1"/>
              </p:cNvSpPr>
              <p:nvPr/>
            </p:nvSpPr>
            <p:spPr bwMode="auto">
              <a:xfrm flipH="1">
                <a:off x="2064" y="2016"/>
                <a:ext cx="528"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14"/>
              <p:cNvSpPr>
                <a:spLocks noChangeShapeType="1"/>
              </p:cNvSpPr>
              <p:nvPr/>
            </p:nvSpPr>
            <p:spPr bwMode="auto">
              <a:xfrm flipH="1" flipV="1">
                <a:off x="1968" y="2208"/>
                <a:ext cx="480" cy="288"/>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15"/>
              <p:cNvSpPr>
                <a:spLocks noChangeShapeType="1"/>
              </p:cNvSpPr>
              <p:nvPr/>
            </p:nvSpPr>
            <p:spPr bwMode="auto">
              <a:xfrm flipH="1" flipV="1">
                <a:off x="1920" y="2304"/>
                <a:ext cx="624" cy="72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 name="Group 16"/>
            <p:cNvGrpSpPr>
              <a:grpSpLocks/>
            </p:cNvGrpSpPr>
            <p:nvPr/>
          </p:nvGrpSpPr>
          <p:grpSpPr bwMode="auto">
            <a:xfrm>
              <a:off x="5029200" y="2743200"/>
              <a:ext cx="990600" cy="2286000"/>
              <a:chOff x="3168" y="1536"/>
              <a:chExt cx="624" cy="1440"/>
            </a:xfrm>
          </p:grpSpPr>
          <p:sp>
            <p:nvSpPr>
              <p:cNvPr id="20" name="Line 17"/>
              <p:cNvSpPr>
                <a:spLocks noChangeShapeType="1"/>
              </p:cNvSpPr>
              <p:nvPr/>
            </p:nvSpPr>
            <p:spPr bwMode="auto">
              <a:xfrm flipH="1" flipV="1">
                <a:off x="3168" y="1536"/>
                <a:ext cx="624" cy="384"/>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8"/>
              <p:cNvSpPr>
                <a:spLocks noChangeShapeType="1"/>
              </p:cNvSpPr>
              <p:nvPr/>
            </p:nvSpPr>
            <p:spPr bwMode="auto">
              <a:xfrm flipH="1">
                <a:off x="3168" y="1920"/>
                <a:ext cx="624"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9"/>
              <p:cNvSpPr>
                <a:spLocks noChangeShapeType="1"/>
              </p:cNvSpPr>
              <p:nvPr/>
            </p:nvSpPr>
            <p:spPr bwMode="auto">
              <a:xfrm flipH="1">
                <a:off x="3264" y="1920"/>
                <a:ext cx="528" cy="384"/>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0"/>
              <p:cNvSpPr>
                <a:spLocks noChangeShapeType="1"/>
              </p:cNvSpPr>
              <p:nvPr/>
            </p:nvSpPr>
            <p:spPr bwMode="auto">
              <a:xfrm flipH="1">
                <a:off x="3168" y="1920"/>
                <a:ext cx="624" cy="1056"/>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 name="AutoShape 21"/>
            <p:cNvSpPr>
              <a:spLocks noChangeArrowheads="1"/>
            </p:cNvSpPr>
            <p:nvPr/>
          </p:nvSpPr>
          <p:spPr bwMode="auto">
            <a:xfrm>
              <a:off x="5486400" y="1828800"/>
              <a:ext cx="1981200" cy="1066800"/>
            </a:xfrm>
            <a:prstGeom prst="flowChartOffpageConnector">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Lucida Sans" pitchFamily="34" charset="0"/>
                </a:defRPr>
              </a:lvl1pPr>
              <a:lvl2pPr marL="742950" indent="-285750" eaLnBrk="0" hangingPunct="0">
                <a:defRPr sz="2400">
                  <a:solidFill>
                    <a:schemeClr val="tx1"/>
                  </a:solidFill>
                  <a:latin typeface="Lucida Sans" pitchFamily="34" charset="0"/>
                </a:defRPr>
              </a:lvl2pPr>
              <a:lvl3pPr marL="1143000" indent="-228600" eaLnBrk="0" hangingPunct="0">
                <a:defRPr sz="2400">
                  <a:solidFill>
                    <a:schemeClr val="tx1"/>
                  </a:solidFill>
                  <a:latin typeface="Lucida Sans" pitchFamily="34" charset="0"/>
                </a:defRPr>
              </a:lvl3pPr>
              <a:lvl4pPr marL="1600200" indent="-228600" eaLnBrk="0" hangingPunct="0">
                <a:defRPr sz="2400">
                  <a:solidFill>
                    <a:schemeClr val="tx1"/>
                  </a:solidFill>
                  <a:latin typeface="Lucida Sans" pitchFamily="34" charset="0"/>
                </a:defRPr>
              </a:lvl4pPr>
              <a:lvl5pPr marL="2057400" indent="-228600" eaLnBrk="0" hangingPunct="0">
                <a:defRPr sz="2400">
                  <a:solidFill>
                    <a:schemeClr val="tx1"/>
                  </a:solidFill>
                  <a:latin typeface="Lucida Sans" pitchFamily="34" charset="0"/>
                </a:defRPr>
              </a:lvl5pPr>
              <a:lvl6pPr marL="2514600" indent="-228600" eaLnBrk="0" fontAlgn="base" hangingPunct="0">
                <a:spcBef>
                  <a:spcPct val="0"/>
                </a:spcBef>
                <a:spcAft>
                  <a:spcPct val="0"/>
                </a:spcAft>
                <a:defRPr sz="2400">
                  <a:solidFill>
                    <a:schemeClr val="tx1"/>
                  </a:solidFill>
                  <a:latin typeface="Lucida Sans" pitchFamily="34" charset="0"/>
                </a:defRPr>
              </a:lvl6pPr>
              <a:lvl7pPr marL="2971800" indent="-228600" eaLnBrk="0" fontAlgn="base" hangingPunct="0">
                <a:spcBef>
                  <a:spcPct val="0"/>
                </a:spcBef>
                <a:spcAft>
                  <a:spcPct val="0"/>
                </a:spcAft>
                <a:defRPr sz="2400">
                  <a:solidFill>
                    <a:schemeClr val="tx1"/>
                  </a:solidFill>
                  <a:latin typeface="Lucida Sans" pitchFamily="34" charset="0"/>
                </a:defRPr>
              </a:lvl7pPr>
              <a:lvl8pPr marL="3429000" indent="-228600" eaLnBrk="0" fontAlgn="base" hangingPunct="0">
                <a:spcBef>
                  <a:spcPct val="0"/>
                </a:spcBef>
                <a:spcAft>
                  <a:spcPct val="0"/>
                </a:spcAft>
                <a:defRPr sz="2400">
                  <a:solidFill>
                    <a:schemeClr val="tx1"/>
                  </a:solidFill>
                  <a:latin typeface="Lucida Sans" pitchFamily="34" charset="0"/>
                </a:defRPr>
              </a:lvl8pPr>
              <a:lvl9pPr marL="3886200" indent="-228600" eaLnBrk="0" fontAlgn="base" hangingPunct="0">
                <a:spcBef>
                  <a:spcPct val="0"/>
                </a:spcBef>
                <a:spcAft>
                  <a:spcPct val="0"/>
                </a:spcAft>
                <a:defRPr sz="2400">
                  <a:solidFill>
                    <a:schemeClr val="tx1"/>
                  </a:solidFill>
                  <a:latin typeface="Lucida Sans" pitchFamily="34" charset="0"/>
                </a:defRPr>
              </a:lvl9pPr>
            </a:lstStyle>
            <a:p>
              <a:pPr algn="ctr"/>
              <a:r>
                <a:rPr lang="en-US" altLang="en-US" b="1">
                  <a:latin typeface="Times New Roman" pitchFamily="18" charset="0"/>
                </a:rPr>
                <a:t>All Nutrition</a:t>
              </a:r>
              <a:br>
                <a:rPr lang="en-US" altLang="en-US" b="1">
                  <a:latin typeface="Times New Roman" pitchFamily="18" charset="0"/>
                </a:rPr>
              </a:br>
              <a:r>
                <a:rPr lang="en-US" altLang="en-US" b="1">
                  <a:latin typeface="Times New Roman" pitchFamily="18" charset="0"/>
                </a:rPr>
                <a:t>Research</a:t>
              </a:r>
            </a:p>
          </p:txBody>
        </p:sp>
        <p:sp>
          <p:nvSpPr>
            <p:cNvPr id="19" name="AutoShape 22"/>
            <p:cNvSpPr>
              <a:spLocks noChangeArrowheads="1"/>
            </p:cNvSpPr>
            <p:nvPr/>
          </p:nvSpPr>
          <p:spPr bwMode="auto">
            <a:xfrm>
              <a:off x="1676400" y="1828800"/>
              <a:ext cx="1981200" cy="1066800"/>
            </a:xfrm>
            <a:prstGeom prst="flowChartOffpageConnector">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Lucida Sans" pitchFamily="34" charset="0"/>
                </a:defRPr>
              </a:lvl1pPr>
              <a:lvl2pPr marL="742950" indent="-285750" eaLnBrk="0" hangingPunct="0">
                <a:defRPr sz="2400">
                  <a:solidFill>
                    <a:schemeClr val="tx1"/>
                  </a:solidFill>
                  <a:latin typeface="Lucida Sans" pitchFamily="34" charset="0"/>
                </a:defRPr>
              </a:lvl2pPr>
              <a:lvl3pPr marL="1143000" indent="-228600" eaLnBrk="0" hangingPunct="0">
                <a:defRPr sz="2400">
                  <a:solidFill>
                    <a:schemeClr val="tx1"/>
                  </a:solidFill>
                  <a:latin typeface="Lucida Sans" pitchFamily="34" charset="0"/>
                </a:defRPr>
              </a:lvl3pPr>
              <a:lvl4pPr marL="1600200" indent="-228600" eaLnBrk="0" hangingPunct="0">
                <a:defRPr sz="2400">
                  <a:solidFill>
                    <a:schemeClr val="tx1"/>
                  </a:solidFill>
                  <a:latin typeface="Lucida Sans" pitchFamily="34" charset="0"/>
                </a:defRPr>
              </a:lvl4pPr>
              <a:lvl5pPr marL="2057400" indent="-228600" eaLnBrk="0" hangingPunct="0">
                <a:defRPr sz="2400">
                  <a:solidFill>
                    <a:schemeClr val="tx1"/>
                  </a:solidFill>
                  <a:latin typeface="Lucida Sans" pitchFamily="34" charset="0"/>
                </a:defRPr>
              </a:lvl5pPr>
              <a:lvl6pPr marL="2514600" indent="-228600" eaLnBrk="0" fontAlgn="base" hangingPunct="0">
                <a:spcBef>
                  <a:spcPct val="0"/>
                </a:spcBef>
                <a:spcAft>
                  <a:spcPct val="0"/>
                </a:spcAft>
                <a:defRPr sz="2400">
                  <a:solidFill>
                    <a:schemeClr val="tx1"/>
                  </a:solidFill>
                  <a:latin typeface="Lucida Sans" pitchFamily="34" charset="0"/>
                </a:defRPr>
              </a:lvl6pPr>
              <a:lvl7pPr marL="2971800" indent="-228600" eaLnBrk="0" fontAlgn="base" hangingPunct="0">
                <a:spcBef>
                  <a:spcPct val="0"/>
                </a:spcBef>
                <a:spcAft>
                  <a:spcPct val="0"/>
                </a:spcAft>
                <a:defRPr sz="2400">
                  <a:solidFill>
                    <a:schemeClr val="tx1"/>
                  </a:solidFill>
                  <a:latin typeface="Lucida Sans" pitchFamily="34" charset="0"/>
                </a:defRPr>
              </a:lvl7pPr>
              <a:lvl8pPr marL="3429000" indent="-228600" eaLnBrk="0" fontAlgn="base" hangingPunct="0">
                <a:spcBef>
                  <a:spcPct val="0"/>
                </a:spcBef>
                <a:spcAft>
                  <a:spcPct val="0"/>
                </a:spcAft>
                <a:defRPr sz="2400">
                  <a:solidFill>
                    <a:schemeClr val="tx1"/>
                  </a:solidFill>
                  <a:latin typeface="Lucida Sans" pitchFamily="34" charset="0"/>
                </a:defRPr>
              </a:lvl8pPr>
              <a:lvl9pPr marL="3886200" indent="-228600" eaLnBrk="0" fontAlgn="base" hangingPunct="0">
                <a:spcBef>
                  <a:spcPct val="0"/>
                </a:spcBef>
                <a:spcAft>
                  <a:spcPct val="0"/>
                </a:spcAft>
                <a:defRPr sz="2400">
                  <a:solidFill>
                    <a:schemeClr val="tx1"/>
                  </a:solidFill>
                  <a:latin typeface="Lucida Sans" pitchFamily="34" charset="0"/>
                </a:defRPr>
              </a:lvl9pPr>
            </a:lstStyle>
            <a:p>
              <a:pPr algn="ctr"/>
              <a:r>
                <a:rPr lang="en-US" altLang="en-US" b="1" dirty="0">
                  <a:latin typeface="Times New Roman" pitchFamily="18" charset="0"/>
                </a:rPr>
                <a:t>All Migraine</a:t>
              </a:r>
              <a:br>
                <a:rPr lang="en-US" altLang="en-US" b="1" dirty="0">
                  <a:latin typeface="Times New Roman" pitchFamily="18" charset="0"/>
                </a:rPr>
              </a:br>
              <a:r>
                <a:rPr lang="en-US" altLang="en-US" b="1" dirty="0">
                  <a:latin typeface="Times New Roman" pitchFamily="18" charset="0"/>
                </a:rPr>
                <a:t>Research</a:t>
              </a:r>
            </a:p>
          </p:txBody>
        </p:sp>
      </p:grpSp>
    </p:spTree>
    <p:extLst>
      <p:ext uri="{BB962C8B-B14F-4D97-AF65-F5344CB8AC3E}">
        <p14:creationId xmlns:p14="http://schemas.microsoft.com/office/powerpoint/2010/main" val="441908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Retrieval</a:t>
            </a:r>
          </a:p>
        </p:txBody>
      </p:sp>
      <p:sp>
        <p:nvSpPr>
          <p:cNvPr id="3" name="Content Placeholder 2"/>
          <p:cNvSpPr>
            <a:spLocks noGrp="1"/>
          </p:cNvSpPr>
          <p:nvPr>
            <p:ph idx="1"/>
          </p:nvPr>
        </p:nvSpPr>
        <p:spPr>
          <a:xfrm>
            <a:off x="1981200" y="1600201"/>
            <a:ext cx="3270250" cy="4525963"/>
          </a:xfrm>
        </p:spPr>
        <p:txBody>
          <a:bodyPr/>
          <a:lstStyle/>
          <a:p>
            <a:r>
              <a:rPr lang="en-US" dirty="0">
                <a:solidFill>
                  <a:schemeClr val="tx1"/>
                </a:solidFill>
              </a:rPr>
              <a:t>Goal: find a set of documents that are relevant to a user query</a:t>
            </a:r>
          </a:p>
        </p:txBody>
      </p:sp>
      <p:sp>
        <p:nvSpPr>
          <p:cNvPr id="4" name="Date Placeholder 3"/>
          <p:cNvSpPr>
            <a:spLocks noGrp="1"/>
          </p:cNvSpPr>
          <p:nvPr>
            <p:ph type="dt" sz="half" idx="10"/>
          </p:nvPr>
        </p:nvSpPr>
        <p:spPr/>
        <p:txBody>
          <a:bodyPr/>
          <a:lstStyle/>
          <a:p>
            <a:fld id="{9BF21EDA-4910-43D2-B837-9E7AAC55F317}"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11</a:t>
            </a:fld>
            <a:endParaRPr lang="en-US"/>
          </a:p>
        </p:txBody>
      </p:sp>
      <p:grpSp>
        <p:nvGrpSpPr>
          <p:cNvPr id="14" name="Group 13"/>
          <p:cNvGrpSpPr/>
          <p:nvPr/>
        </p:nvGrpSpPr>
        <p:grpSpPr>
          <a:xfrm>
            <a:off x="5467351" y="1542639"/>
            <a:ext cx="4803775" cy="2549525"/>
            <a:chOff x="3727450" y="2123006"/>
            <a:chExt cx="4803775" cy="2549525"/>
          </a:xfrm>
        </p:grpSpPr>
        <p:sp>
          <p:nvSpPr>
            <p:cNvPr id="7" name="Rectangle 4"/>
            <p:cNvSpPr>
              <a:spLocks noChangeArrowheads="1"/>
            </p:cNvSpPr>
            <p:nvPr/>
          </p:nvSpPr>
          <p:spPr bwMode="auto">
            <a:xfrm>
              <a:off x="6115050" y="3653356"/>
              <a:ext cx="965200" cy="1019175"/>
            </a:xfrm>
            <a:prstGeom prst="rect">
              <a:avLst/>
            </a:prstGeom>
            <a:solidFill>
              <a:srgbClr val="98ED87"/>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8ED87"/>
              </a:extrusionClr>
            </a:sp3d>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flatTx/>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a:latin typeface="Times New Roman" pitchFamily="18" charset="0"/>
                  <a:cs typeface="Times New Roman" pitchFamily="18" charset="0"/>
                </a:rPr>
                <a:t>IR</a:t>
              </a:r>
            </a:p>
            <a:p>
              <a:pPr algn="ctr" eaLnBrk="1" hangingPunct="1"/>
              <a:r>
                <a:rPr lang="en-US" altLang="en-US">
                  <a:latin typeface="Times New Roman" pitchFamily="18" charset="0"/>
                  <a:cs typeface="Times New Roman" pitchFamily="18" charset="0"/>
                </a:rPr>
                <a:t>System</a:t>
              </a:r>
            </a:p>
          </p:txBody>
        </p:sp>
        <p:sp>
          <p:nvSpPr>
            <p:cNvPr id="8" name="AutoShape 5"/>
            <p:cNvSpPr>
              <a:spLocks noChangeArrowheads="1"/>
            </p:cNvSpPr>
            <p:nvPr/>
          </p:nvSpPr>
          <p:spPr bwMode="auto">
            <a:xfrm>
              <a:off x="3727450" y="3724794"/>
              <a:ext cx="1958975" cy="947737"/>
            </a:xfrm>
            <a:prstGeom prst="wedgeRoundRectCallout">
              <a:avLst>
                <a:gd name="adj1" fmla="val 4051"/>
                <a:gd name="adj2" fmla="val 112648"/>
                <a:gd name="adj3" fmla="val 16667"/>
              </a:avLst>
            </a:prstGeom>
            <a:solidFill>
              <a:srgbClr val="11DBD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a:latin typeface="Times New Roman" pitchFamily="18" charset="0"/>
                  <a:cs typeface="Times New Roman" pitchFamily="18" charset="0"/>
                </a:rPr>
                <a:t>Query</a:t>
              </a:r>
            </a:p>
            <a:p>
              <a:pPr eaLnBrk="1" hangingPunct="1"/>
              <a:r>
                <a:rPr lang="en-US" altLang="en-US">
                  <a:latin typeface="Times New Roman" pitchFamily="18" charset="0"/>
                  <a:cs typeface="Times New Roman" pitchFamily="18" charset="0"/>
                </a:rPr>
                <a:t>E.g. </a:t>
              </a:r>
              <a:r>
                <a:rPr lang="en-US" altLang="en-US">
                  <a:solidFill>
                    <a:srgbClr val="E9544F"/>
                  </a:solidFill>
                  <a:latin typeface="Times New Roman" pitchFamily="18" charset="0"/>
                  <a:cs typeface="Times New Roman" pitchFamily="18" charset="0"/>
                </a:rPr>
                <a:t>Spam / Text</a:t>
              </a:r>
            </a:p>
          </p:txBody>
        </p:sp>
        <p:sp>
          <p:nvSpPr>
            <p:cNvPr id="9" name="Line 6"/>
            <p:cNvSpPr>
              <a:spLocks noChangeShapeType="1"/>
            </p:cNvSpPr>
            <p:nvPr/>
          </p:nvSpPr>
          <p:spPr bwMode="auto">
            <a:xfrm>
              <a:off x="5686425" y="4089919"/>
              <a:ext cx="4445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 name="Oval 7"/>
            <p:cNvSpPr>
              <a:spLocks noChangeArrowheads="1"/>
            </p:cNvSpPr>
            <p:nvPr/>
          </p:nvSpPr>
          <p:spPr bwMode="auto">
            <a:xfrm>
              <a:off x="5614988" y="2123006"/>
              <a:ext cx="1873250" cy="946150"/>
            </a:xfrm>
            <a:prstGeom prst="ellipse">
              <a:avLst/>
            </a:prstGeom>
            <a:solidFill>
              <a:srgbClr val="11DBDB"/>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a:latin typeface="Times New Roman" pitchFamily="18" charset="0"/>
                  <a:cs typeface="Times New Roman" pitchFamily="18" charset="0"/>
                </a:rPr>
                <a:t>Documents</a:t>
              </a:r>
            </a:p>
            <a:p>
              <a:pPr algn="ctr" eaLnBrk="1" hangingPunct="1"/>
              <a:r>
                <a:rPr lang="en-US" altLang="en-US">
                  <a:latin typeface="Times New Roman" pitchFamily="18" charset="0"/>
                  <a:cs typeface="Times New Roman" pitchFamily="18" charset="0"/>
                </a:rPr>
                <a:t>source</a:t>
              </a:r>
            </a:p>
          </p:txBody>
        </p:sp>
        <p:sp>
          <p:nvSpPr>
            <p:cNvPr id="11" name="Line 8"/>
            <p:cNvSpPr>
              <a:spLocks noChangeShapeType="1"/>
            </p:cNvSpPr>
            <p:nvPr/>
          </p:nvSpPr>
          <p:spPr bwMode="auto">
            <a:xfrm flipH="1">
              <a:off x="6545263" y="3069156"/>
              <a:ext cx="0" cy="511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12" name="Picture 9" descr="bs0055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5388" y="2269056"/>
              <a:ext cx="98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0"/>
            <p:cNvSpPr>
              <a:spLocks noChangeArrowheads="1"/>
            </p:cNvSpPr>
            <p:nvPr/>
          </p:nvSpPr>
          <p:spPr bwMode="auto">
            <a:xfrm>
              <a:off x="5757863" y="3031334"/>
              <a:ext cx="184731"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endParaRPr lang="en-US" altLang="en-US"/>
            </a:p>
          </p:txBody>
        </p:sp>
      </p:grpSp>
      <p:grpSp>
        <p:nvGrpSpPr>
          <p:cNvPr id="29" name="Group 28"/>
          <p:cNvGrpSpPr/>
          <p:nvPr/>
        </p:nvGrpSpPr>
        <p:grpSpPr>
          <a:xfrm>
            <a:off x="7497763" y="4092164"/>
            <a:ext cx="3003550" cy="2403475"/>
            <a:chOff x="5835650" y="3997325"/>
            <a:chExt cx="3003550" cy="2403475"/>
          </a:xfrm>
        </p:grpSpPr>
        <p:sp>
          <p:nvSpPr>
            <p:cNvPr id="21" name="Oval 12"/>
            <p:cNvSpPr>
              <a:spLocks noChangeArrowheads="1"/>
            </p:cNvSpPr>
            <p:nvPr/>
          </p:nvSpPr>
          <p:spPr bwMode="auto">
            <a:xfrm>
              <a:off x="5835650" y="4870450"/>
              <a:ext cx="1530350" cy="1020763"/>
            </a:xfrm>
            <a:prstGeom prst="ellipse">
              <a:avLst/>
            </a:prstGeom>
            <a:solidFill>
              <a:srgbClr val="11DBDB"/>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a:latin typeface="Times New Roman" pitchFamily="18" charset="0"/>
                  <a:cs typeface="Times New Roman" pitchFamily="18" charset="0"/>
                </a:rPr>
                <a:t>Ranked</a:t>
              </a:r>
            </a:p>
            <a:p>
              <a:pPr algn="ctr" eaLnBrk="1" hangingPunct="1"/>
              <a:r>
                <a:rPr lang="en-US" altLang="en-US">
                  <a:latin typeface="Times New Roman" pitchFamily="18" charset="0"/>
                  <a:cs typeface="Times New Roman" pitchFamily="18" charset="0"/>
                </a:rPr>
                <a:t>Documents</a:t>
              </a:r>
            </a:p>
          </p:txBody>
        </p:sp>
        <p:sp>
          <p:nvSpPr>
            <p:cNvPr id="22" name="Line 13"/>
            <p:cNvSpPr>
              <a:spLocks noChangeShapeType="1"/>
            </p:cNvSpPr>
            <p:nvPr/>
          </p:nvSpPr>
          <p:spPr bwMode="auto">
            <a:xfrm>
              <a:off x="6623050" y="3997325"/>
              <a:ext cx="0" cy="8731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 name="Rectangle 14"/>
            <p:cNvSpPr>
              <a:spLocks noChangeArrowheads="1"/>
            </p:cNvSpPr>
            <p:nvPr/>
          </p:nvSpPr>
          <p:spPr bwMode="auto">
            <a:xfrm>
              <a:off x="7337425" y="4506913"/>
              <a:ext cx="985838" cy="13843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sz="2400">
                <a:latin typeface="Times New Roman" pitchFamily="18" charset="0"/>
                <a:cs typeface="Times New Roman" pitchFamily="18" charset="0"/>
              </a:endParaRPr>
            </a:p>
          </p:txBody>
        </p:sp>
        <p:sp>
          <p:nvSpPr>
            <p:cNvPr id="24" name="Text Box 15"/>
            <p:cNvSpPr txBox="1">
              <a:spLocks noChangeArrowheads="1"/>
            </p:cNvSpPr>
            <p:nvPr/>
          </p:nvSpPr>
          <p:spPr bwMode="auto">
            <a:xfrm>
              <a:off x="7337425" y="4506913"/>
              <a:ext cx="1073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Verdana" pitchFamily="34" charset="0"/>
                </a:defRPr>
              </a:lvl1pPr>
              <a:lvl2pPr marL="914400" indent="-457200" eaLnBrk="0" hangingPunct="0">
                <a:defRPr>
                  <a:solidFill>
                    <a:schemeClr val="tx1"/>
                  </a:solidFill>
                  <a:latin typeface="Verdana" pitchFamily="34" charset="0"/>
                </a:defRPr>
              </a:lvl2pPr>
              <a:lvl3pPr marL="1371600" indent="-457200" eaLnBrk="0" hangingPunct="0">
                <a:defRPr>
                  <a:solidFill>
                    <a:schemeClr val="tx1"/>
                  </a:solidFill>
                  <a:latin typeface="Verdana" pitchFamily="34" charset="0"/>
                </a:defRPr>
              </a:lvl3pPr>
              <a:lvl4pPr marL="1828800" indent="-457200" eaLnBrk="0" hangingPunct="0">
                <a:defRPr>
                  <a:solidFill>
                    <a:schemeClr val="tx1"/>
                  </a:solidFill>
                  <a:latin typeface="Verdana" pitchFamily="34" charset="0"/>
                </a:defRPr>
              </a:lvl4pPr>
              <a:lvl5pPr marL="2286000" indent="-457200" eaLnBrk="0" hangingPunct="0">
                <a:defRPr>
                  <a:solidFill>
                    <a:schemeClr val="tx1"/>
                  </a:solidFill>
                  <a:latin typeface="Verdana" pitchFamily="34" charset="0"/>
                </a:defRPr>
              </a:lvl5pPr>
              <a:lvl6pPr marL="2743200" indent="-457200" eaLnBrk="0" fontAlgn="base" hangingPunct="0">
                <a:spcBef>
                  <a:spcPct val="0"/>
                </a:spcBef>
                <a:spcAft>
                  <a:spcPct val="0"/>
                </a:spcAft>
                <a:defRPr>
                  <a:solidFill>
                    <a:schemeClr val="tx1"/>
                  </a:solidFill>
                  <a:latin typeface="Verdana" pitchFamily="34" charset="0"/>
                </a:defRPr>
              </a:lvl6pPr>
              <a:lvl7pPr marL="3200400" indent="-457200" eaLnBrk="0" fontAlgn="base" hangingPunct="0">
                <a:spcBef>
                  <a:spcPct val="0"/>
                </a:spcBef>
                <a:spcAft>
                  <a:spcPct val="0"/>
                </a:spcAft>
                <a:defRPr>
                  <a:solidFill>
                    <a:schemeClr val="tx1"/>
                  </a:solidFill>
                  <a:latin typeface="Verdana" pitchFamily="34" charset="0"/>
                </a:defRPr>
              </a:lvl7pPr>
              <a:lvl8pPr marL="3657600" indent="-457200" eaLnBrk="0" fontAlgn="base" hangingPunct="0">
                <a:spcBef>
                  <a:spcPct val="0"/>
                </a:spcBef>
                <a:spcAft>
                  <a:spcPct val="0"/>
                </a:spcAft>
                <a:defRPr>
                  <a:solidFill>
                    <a:schemeClr val="tx1"/>
                  </a:solidFill>
                  <a:latin typeface="Verdana" pitchFamily="34" charset="0"/>
                </a:defRPr>
              </a:lvl8pPr>
              <a:lvl9pPr marL="4114800" indent="-4572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400" b="1" dirty="0">
                  <a:latin typeface="Times New Roman" pitchFamily="18" charset="0"/>
                  <a:cs typeface="Times New Roman" pitchFamily="18" charset="0"/>
                </a:rPr>
                <a:t>Document</a:t>
              </a:r>
            </a:p>
          </p:txBody>
        </p:sp>
        <p:sp>
          <p:nvSpPr>
            <p:cNvPr id="25" name="Rectangle 16"/>
            <p:cNvSpPr>
              <a:spLocks noChangeArrowheads="1"/>
            </p:cNvSpPr>
            <p:nvPr/>
          </p:nvSpPr>
          <p:spPr bwMode="auto">
            <a:xfrm>
              <a:off x="7551738" y="4799013"/>
              <a:ext cx="985838" cy="13827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sz="2400">
                <a:latin typeface="Times New Roman" pitchFamily="18" charset="0"/>
                <a:cs typeface="Times New Roman" pitchFamily="18" charset="0"/>
              </a:endParaRPr>
            </a:p>
          </p:txBody>
        </p:sp>
        <p:sp>
          <p:nvSpPr>
            <p:cNvPr id="26" name="Text Box 17"/>
            <p:cNvSpPr txBox="1">
              <a:spLocks noChangeArrowheads="1"/>
            </p:cNvSpPr>
            <p:nvPr/>
          </p:nvSpPr>
          <p:spPr bwMode="auto">
            <a:xfrm>
              <a:off x="7551738" y="4799013"/>
              <a:ext cx="1073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Verdana" pitchFamily="34" charset="0"/>
                </a:defRPr>
              </a:lvl1pPr>
              <a:lvl2pPr marL="914400" indent="-457200" eaLnBrk="0" hangingPunct="0">
                <a:defRPr>
                  <a:solidFill>
                    <a:schemeClr val="tx1"/>
                  </a:solidFill>
                  <a:latin typeface="Verdana" pitchFamily="34" charset="0"/>
                </a:defRPr>
              </a:lvl2pPr>
              <a:lvl3pPr marL="1371600" indent="-457200" eaLnBrk="0" hangingPunct="0">
                <a:defRPr>
                  <a:solidFill>
                    <a:schemeClr val="tx1"/>
                  </a:solidFill>
                  <a:latin typeface="Verdana" pitchFamily="34" charset="0"/>
                </a:defRPr>
              </a:lvl3pPr>
              <a:lvl4pPr marL="1828800" indent="-457200" eaLnBrk="0" hangingPunct="0">
                <a:defRPr>
                  <a:solidFill>
                    <a:schemeClr val="tx1"/>
                  </a:solidFill>
                  <a:latin typeface="Verdana" pitchFamily="34" charset="0"/>
                </a:defRPr>
              </a:lvl4pPr>
              <a:lvl5pPr marL="2286000" indent="-457200" eaLnBrk="0" hangingPunct="0">
                <a:defRPr>
                  <a:solidFill>
                    <a:schemeClr val="tx1"/>
                  </a:solidFill>
                  <a:latin typeface="Verdana" pitchFamily="34" charset="0"/>
                </a:defRPr>
              </a:lvl5pPr>
              <a:lvl6pPr marL="2743200" indent="-457200" eaLnBrk="0" fontAlgn="base" hangingPunct="0">
                <a:spcBef>
                  <a:spcPct val="0"/>
                </a:spcBef>
                <a:spcAft>
                  <a:spcPct val="0"/>
                </a:spcAft>
                <a:defRPr>
                  <a:solidFill>
                    <a:schemeClr val="tx1"/>
                  </a:solidFill>
                  <a:latin typeface="Verdana" pitchFamily="34" charset="0"/>
                </a:defRPr>
              </a:lvl6pPr>
              <a:lvl7pPr marL="3200400" indent="-457200" eaLnBrk="0" fontAlgn="base" hangingPunct="0">
                <a:spcBef>
                  <a:spcPct val="0"/>
                </a:spcBef>
                <a:spcAft>
                  <a:spcPct val="0"/>
                </a:spcAft>
                <a:defRPr>
                  <a:solidFill>
                    <a:schemeClr val="tx1"/>
                  </a:solidFill>
                  <a:latin typeface="Verdana" pitchFamily="34" charset="0"/>
                </a:defRPr>
              </a:lvl7pPr>
              <a:lvl8pPr marL="3657600" indent="-457200" eaLnBrk="0" fontAlgn="base" hangingPunct="0">
                <a:spcBef>
                  <a:spcPct val="0"/>
                </a:spcBef>
                <a:spcAft>
                  <a:spcPct val="0"/>
                </a:spcAft>
                <a:defRPr>
                  <a:solidFill>
                    <a:schemeClr val="tx1"/>
                  </a:solidFill>
                  <a:latin typeface="Verdana" pitchFamily="34" charset="0"/>
                </a:defRPr>
              </a:lvl8pPr>
              <a:lvl9pPr marL="4114800" indent="-4572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400" b="1">
                  <a:latin typeface="Times New Roman" pitchFamily="18" charset="0"/>
                  <a:cs typeface="Times New Roman" pitchFamily="18" charset="0"/>
                </a:rPr>
                <a:t>Document</a:t>
              </a:r>
            </a:p>
          </p:txBody>
        </p:sp>
        <p:sp>
          <p:nvSpPr>
            <p:cNvPr id="27" name="Rectangle 18"/>
            <p:cNvSpPr>
              <a:spLocks noChangeArrowheads="1"/>
            </p:cNvSpPr>
            <p:nvPr/>
          </p:nvSpPr>
          <p:spPr bwMode="auto">
            <a:xfrm>
              <a:off x="7766050" y="5016500"/>
              <a:ext cx="987425" cy="13843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sz="2400">
                <a:latin typeface="Times New Roman" pitchFamily="18" charset="0"/>
                <a:cs typeface="Times New Roman" pitchFamily="18" charset="0"/>
              </a:endParaRPr>
            </a:p>
          </p:txBody>
        </p:sp>
        <p:sp>
          <p:nvSpPr>
            <p:cNvPr id="28" name="Text Box 19"/>
            <p:cNvSpPr txBox="1">
              <a:spLocks noChangeArrowheads="1"/>
            </p:cNvSpPr>
            <p:nvPr/>
          </p:nvSpPr>
          <p:spPr bwMode="auto">
            <a:xfrm>
              <a:off x="7766050" y="5016500"/>
              <a:ext cx="1073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Verdana" pitchFamily="34" charset="0"/>
                </a:defRPr>
              </a:lvl1pPr>
              <a:lvl2pPr marL="914400" indent="-457200" eaLnBrk="0" hangingPunct="0">
                <a:defRPr>
                  <a:solidFill>
                    <a:schemeClr val="tx1"/>
                  </a:solidFill>
                  <a:latin typeface="Verdana" pitchFamily="34" charset="0"/>
                </a:defRPr>
              </a:lvl2pPr>
              <a:lvl3pPr marL="1371600" indent="-457200" eaLnBrk="0" hangingPunct="0">
                <a:defRPr>
                  <a:solidFill>
                    <a:schemeClr val="tx1"/>
                  </a:solidFill>
                  <a:latin typeface="Verdana" pitchFamily="34" charset="0"/>
                </a:defRPr>
              </a:lvl3pPr>
              <a:lvl4pPr marL="1828800" indent="-457200" eaLnBrk="0" hangingPunct="0">
                <a:defRPr>
                  <a:solidFill>
                    <a:schemeClr val="tx1"/>
                  </a:solidFill>
                  <a:latin typeface="Verdana" pitchFamily="34" charset="0"/>
                </a:defRPr>
              </a:lvl4pPr>
              <a:lvl5pPr marL="2286000" indent="-457200" eaLnBrk="0" hangingPunct="0">
                <a:defRPr>
                  <a:solidFill>
                    <a:schemeClr val="tx1"/>
                  </a:solidFill>
                  <a:latin typeface="Verdana" pitchFamily="34" charset="0"/>
                </a:defRPr>
              </a:lvl5pPr>
              <a:lvl6pPr marL="2743200" indent="-457200" eaLnBrk="0" fontAlgn="base" hangingPunct="0">
                <a:spcBef>
                  <a:spcPct val="0"/>
                </a:spcBef>
                <a:spcAft>
                  <a:spcPct val="0"/>
                </a:spcAft>
                <a:defRPr>
                  <a:solidFill>
                    <a:schemeClr val="tx1"/>
                  </a:solidFill>
                  <a:latin typeface="Verdana" pitchFamily="34" charset="0"/>
                </a:defRPr>
              </a:lvl6pPr>
              <a:lvl7pPr marL="3200400" indent="-457200" eaLnBrk="0" fontAlgn="base" hangingPunct="0">
                <a:spcBef>
                  <a:spcPct val="0"/>
                </a:spcBef>
                <a:spcAft>
                  <a:spcPct val="0"/>
                </a:spcAft>
                <a:defRPr>
                  <a:solidFill>
                    <a:schemeClr val="tx1"/>
                  </a:solidFill>
                  <a:latin typeface="Verdana" pitchFamily="34" charset="0"/>
                </a:defRPr>
              </a:lvl7pPr>
              <a:lvl8pPr marL="3657600" indent="-457200" eaLnBrk="0" fontAlgn="base" hangingPunct="0">
                <a:spcBef>
                  <a:spcPct val="0"/>
                </a:spcBef>
                <a:spcAft>
                  <a:spcPct val="0"/>
                </a:spcAft>
                <a:defRPr>
                  <a:solidFill>
                    <a:schemeClr val="tx1"/>
                  </a:solidFill>
                  <a:latin typeface="Verdana" pitchFamily="34" charset="0"/>
                </a:defRPr>
              </a:lvl8pPr>
              <a:lvl9pPr marL="4114800" indent="-4572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400" b="1">
                  <a:latin typeface="Times New Roman" pitchFamily="18" charset="0"/>
                  <a:cs typeface="Times New Roman" pitchFamily="18" charset="0"/>
                </a:rPr>
                <a:t>Document</a:t>
              </a:r>
            </a:p>
          </p:txBody>
        </p:sp>
      </p:grpSp>
    </p:spTree>
    <p:extLst>
      <p:ext uri="{BB962C8B-B14F-4D97-AF65-F5344CB8AC3E}">
        <p14:creationId xmlns:p14="http://schemas.microsoft.com/office/powerpoint/2010/main" val="3423484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Extraction</a:t>
            </a:r>
          </a:p>
        </p:txBody>
      </p:sp>
      <p:sp>
        <p:nvSpPr>
          <p:cNvPr id="3" name="Content Placeholder 2"/>
          <p:cNvSpPr>
            <a:spLocks noGrp="1"/>
          </p:cNvSpPr>
          <p:nvPr>
            <p:ph idx="1"/>
          </p:nvPr>
        </p:nvSpPr>
        <p:spPr>
          <a:xfrm>
            <a:off x="1981200" y="1600201"/>
            <a:ext cx="2971800" cy="4525963"/>
          </a:xfrm>
        </p:spPr>
        <p:txBody>
          <a:bodyPr/>
          <a:lstStyle/>
          <a:p>
            <a:r>
              <a:rPr lang="en-US" dirty="0">
                <a:solidFill>
                  <a:schemeClr val="tx1"/>
                </a:solidFill>
              </a:rPr>
              <a:t>Goal:</a:t>
            </a:r>
          </a:p>
          <a:p>
            <a:pPr lvl="1"/>
            <a:r>
              <a:rPr lang="en-US" dirty="0">
                <a:solidFill>
                  <a:schemeClr val="tx1"/>
                </a:solidFill>
              </a:rPr>
              <a:t>Extract from the documents salient facts about pre-specified types of events, entities or relationships. </a:t>
            </a:r>
          </a:p>
          <a:p>
            <a:pPr lvl="1"/>
            <a:r>
              <a:rPr lang="en-US" dirty="0">
                <a:solidFill>
                  <a:schemeClr val="tx1"/>
                </a:solidFill>
              </a:rPr>
              <a:t>Structuring unstructured information</a:t>
            </a:r>
          </a:p>
        </p:txBody>
      </p:sp>
      <p:sp>
        <p:nvSpPr>
          <p:cNvPr id="4" name="Date Placeholder 3"/>
          <p:cNvSpPr>
            <a:spLocks noGrp="1"/>
          </p:cNvSpPr>
          <p:nvPr>
            <p:ph type="dt" sz="half" idx="10"/>
          </p:nvPr>
        </p:nvSpPr>
        <p:spPr/>
        <p:txBody>
          <a:bodyPr/>
          <a:lstStyle/>
          <a:p>
            <a:fld id="{128739C0-30AA-4FB2-B7E6-1D1E82FBB19B}"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12</a:t>
            </a:fld>
            <a:endParaRPr lang="en-US"/>
          </a:p>
        </p:txBody>
      </p:sp>
      <p:sp>
        <p:nvSpPr>
          <p:cNvPr id="7" name="Rectangle 6"/>
          <p:cNvSpPr/>
          <p:nvPr/>
        </p:nvSpPr>
        <p:spPr>
          <a:xfrm>
            <a:off x="5334000" y="1752601"/>
            <a:ext cx="5257800" cy="4108817"/>
          </a:xfrm>
          <a:prstGeom prst="rect">
            <a:avLst/>
          </a:prstGeom>
        </p:spPr>
        <p:txBody>
          <a:bodyPr wrap="square">
            <a:spAutoFit/>
          </a:bodyPr>
          <a:lstStyle/>
          <a:p>
            <a:pPr>
              <a:lnSpc>
                <a:spcPct val="90000"/>
              </a:lnSpc>
            </a:pPr>
            <a:r>
              <a:rPr lang="en-US" altLang="en-US" sz="1600" b="1" dirty="0"/>
              <a:t>Example: </a:t>
            </a:r>
          </a:p>
          <a:p>
            <a:pPr marL="285750" indent="-285750">
              <a:lnSpc>
                <a:spcPct val="90000"/>
              </a:lnSpc>
              <a:buFont typeface="Arial" panose="020B0604020202020204" pitchFamily="34" charset="0"/>
              <a:buChar char="•"/>
            </a:pPr>
            <a:r>
              <a:rPr lang="en-US" altLang="en-US" sz="1600" b="1" dirty="0"/>
              <a:t>Salvadoran President-elect Alfredo </a:t>
            </a:r>
            <a:r>
              <a:rPr lang="en-US" altLang="en-US" sz="1600" b="1" dirty="0" err="1"/>
              <a:t>Cristiania</a:t>
            </a:r>
            <a:r>
              <a:rPr lang="en-US" altLang="en-US" sz="1600" b="1" dirty="0"/>
              <a:t> condemned the terrorist killing of Attorney General Roberto Garcia Alvarado and accused the </a:t>
            </a:r>
            <a:r>
              <a:rPr lang="en-US" altLang="en-US" sz="1600" b="1" dirty="0" err="1"/>
              <a:t>Farabundo</a:t>
            </a:r>
            <a:r>
              <a:rPr lang="en-US" altLang="en-US" sz="1600" b="1" dirty="0"/>
              <a:t> Marti </a:t>
            </a:r>
            <a:r>
              <a:rPr lang="en-US" altLang="en-US" sz="1600" b="1" dirty="0" err="1"/>
              <a:t>Natinal</a:t>
            </a:r>
            <a:r>
              <a:rPr lang="en-US" altLang="en-US" sz="1600" b="1" dirty="0"/>
              <a:t> Liberation Front (FMLN) of the crime. … Garcia Alvarado, 56, was killed when a bomb placed by urban guerillas on his vehicle exploded as it came to a halt at an intersection in downtown San Salvador. … According to the police and Garcia Alvarado’s driver, who escaped unscathed, the attorney general was traveling with two bodyguards. One of them was injured. </a:t>
            </a:r>
            <a:endParaRPr lang="en-US" altLang="en-US" sz="1600" dirty="0"/>
          </a:p>
          <a:p>
            <a:pPr>
              <a:lnSpc>
                <a:spcPct val="90000"/>
              </a:lnSpc>
            </a:pPr>
            <a:endParaRPr lang="en-US" altLang="en-US" b="1" dirty="0"/>
          </a:p>
          <a:p>
            <a:pPr marL="342900" indent="-342900">
              <a:lnSpc>
                <a:spcPct val="90000"/>
              </a:lnSpc>
              <a:buFont typeface="Arial" panose="020B0604020202020204" pitchFamily="34" charset="0"/>
              <a:buChar char="•"/>
            </a:pPr>
            <a:r>
              <a:rPr lang="en-US" altLang="en-US" sz="1600" b="1" dirty="0"/>
              <a:t>Incident Date: </a:t>
            </a:r>
            <a:r>
              <a:rPr lang="en-US" altLang="en-US" sz="1600" dirty="0">
                <a:solidFill>
                  <a:schemeClr val="accent4">
                    <a:lumMod val="50000"/>
                  </a:schemeClr>
                </a:solidFill>
              </a:rPr>
              <a:t>19 Apr 89 </a:t>
            </a:r>
          </a:p>
          <a:p>
            <a:pPr marL="342900" indent="-342900">
              <a:lnSpc>
                <a:spcPct val="90000"/>
              </a:lnSpc>
              <a:buFont typeface="Arial" panose="020B0604020202020204" pitchFamily="34" charset="0"/>
              <a:buChar char="•"/>
            </a:pPr>
            <a:r>
              <a:rPr lang="en-US" altLang="en-US" sz="1600" b="1" dirty="0"/>
              <a:t>Incident Type: </a:t>
            </a:r>
            <a:r>
              <a:rPr lang="en-US" altLang="en-US" sz="1600" dirty="0">
                <a:solidFill>
                  <a:schemeClr val="accent4">
                    <a:lumMod val="50000"/>
                  </a:schemeClr>
                </a:solidFill>
              </a:rPr>
              <a:t>Bombing </a:t>
            </a:r>
          </a:p>
          <a:p>
            <a:pPr marL="342900" indent="-342900">
              <a:lnSpc>
                <a:spcPct val="90000"/>
              </a:lnSpc>
              <a:buFont typeface="Arial" panose="020B0604020202020204" pitchFamily="34" charset="0"/>
              <a:buChar char="•"/>
            </a:pPr>
            <a:r>
              <a:rPr lang="en-US" altLang="en-US" sz="1600" b="1" dirty="0"/>
              <a:t>Perpetrator Individual ID: </a:t>
            </a:r>
            <a:r>
              <a:rPr lang="en-US" altLang="en-US" sz="1600" dirty="0">
                <a:solidFill>
                  <a:schemeClr val="accent4">
                    <a:lumMod val="50000"/>
                  </a:schemeClr>
                </a:solidFill>
              </a:rPr>
              <a:t>“urban guerillas” </a:t>
            </a:r>
          </a:p>
          <a:p>
            <a:pPr marL="342900" indent="-342900">
              <a:lnSpc>
                <a:spcPct val="90000"/>
              </a:lnSpc>
              <a:buFont typeface="Arial" panose="020B0604020202020204" pitchFamily="34" charset="0"/>
              <a:buChar char="•"/>
            </a:pPr>
            <a:r>
              <a:rPr lang="en-US" altLang="en-US" sz="1600" b="1" dirty="0"/>
              <a:t>Human Target Name: </a:t>
            </a:r>
            <a:r>
              <a:rPr lang="en-US" altLang="en-US" sz="1600" dirty="0">
                <a:solidFill>
                  <a:schemeClr val="accent4">
                    <a:lumMod val="50000"/>
                  </a:schemeClr>
                </a:solidFill>
              </a:rPr>
              <a:t>“Roberto Garcia Alvarado” </a:t>
            </a:r>
          </a:p>
          <a:p>
            <a:pPr marL="342900" indent="-342900">
              <a:lnSpc>
                <a:spcPct val="90000"/>
              </a:lnSpc>
              <a:buFont typeface="Arial" panose="020B0604020202020204" pitchFamily="34" charset="0"/>
              <a:buChar char="•"/>
            </a:pPr>
            <a:r>
              <a:rPr lang="en-US" altLang="en-US" sz="1600" b="1" dirty="0">
                <a:solidFill>
                  <a:srgbClr val="556358"/>
                </a:solidFill>
              </a:rPr>
              <a:t>...</a:t>
            </a:r>
          </a:p>
        </p:txBody>
      </p:sp>
    </p:spTree>
    <p:extLst>
      <p:ext uri="{BB962C8B-B14F-4D97-AF65-F5344CB8AC3E}">
        <p14:creationId xmlns:p14="http://schemas.microsoft.com/office/powerpoint/2010/main" val="133488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Extraction</a:t>
            </a:r>
          </a:p>
        </p:txBody>
      </p:sp>
      <p:sp>
        <p:nvSpPr>
          <p:cNvPr id="4" name="Date Placeholder 3"/>
          <p:cNvSpPr>
            <a:spLocks noGrp="1"/>
          </p:cNvSpPr>
          <p:nvPr>
            <p:ph type="dt" sz="half" idx="10"/>
          </p:nvPr>
        </p:nvSpPr>
        <p:spPr/>
        <p:txBody>
          <a:bodyPr/>
          <a:lstStyle/>
          <a:p>
            <a:fld id="{128739C0-30AA-4FB2-B7E6-1D1E82FBB19B}"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13</a:t>
            </a:fld>
            <a:endParaRPr lang="en-US"/>
          </a:p>
        </p:txBody>
      </p:sp>
      <p:pic>
        <p:nvPicPr>
          <p:cNvPr id="10" name="Picture 9" descr="Diagram&#10;&#10;Description automatically generated">
            <a:extLst>
              <a:ext uri="{FF2B5EF4-FFF2-40B4-BE49-F238E27FC236}">
                <a16:creationId xmlns:a16="http://schemas.microsoft.com/office/drawing/2014/main" id="{D94D6A89-9C72-5B60-6BD7-74D70FEA5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702" y="1813722"/>
            <a:ext cx="7126596" cy="1473198"/>
          </a:xfrm>
          <a:prstGeom prst="rect">
            <a:avLst/>
          </a:prstGeom>
        </p:spPr>
      </p:pic>
      <p:pic>
        <p:nvPicPr>
          <p:cNvPr id="11" name="Picture 10" descr="Diagram&#10;&#10;Description automatically generated">
            <a:extLst>
              <a:ext uri="{FF2B5EF4-FFF2-40B4-BE49-F238E27FC236}">
                <a16:creationId xmlns:a16="http://schemas.microsoft.com/office/drawing/2014/main" id="{E2C3D67B-4124-D123-688F-A8E6A95DB4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8917" y="3559464"/>
            <a:ext cx="4402399" cy="2401308"/>
          </a:xfrm>
          <a:prstGeom prst="rect">
            <a:avLst/>
          </a:prstGeom>
        </p:spPr>
      </p:pic>
    </p:spTree>
    <p:extLst>
      <p:ext uri="{BB962C8B-B14F-4D97-AF65-F5344CB8AC3E}">
        <p14:creationId xmlns:p14="http://schemas.microsoft.com/office/powerpoint/2010/main" val="144882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Extraction</a:t>
            </a:r>
          </a:p>
        </p:txBody>
      </p:sp>
      <p:sp>
        <p:nvSpPr>
          <p:cNvPr id="4" name="Date Placeholder 3"/>
          <p:cNvSpPr>
            <a:spLocks noGrp="1"/>
          </p:cNvSpPr>
          <p:nvPr>
            <p:ph type="dt" sz="half" idx="10"/>
          </p:nvPr>
        </p:nvSpPr>
        <p:spPr/>
        <p:txBody>
          <a:bodyPr/>
          <a:lstStyle/>
          <a:p>
            <a:fld id="{128739C0-30AA-4FB2-B7E6-1D1E82FBB19B}"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14</a:t>
            </a:fld>
            <a:endParaRPr lang="en-US"/>
          </a:p>
        </p:txBody>
      </p:sp>
      <p:pic>
        <p:nvPicPr>
          <p:cNvPr id="3" name="Picture 2">
            <a:extLst>
              <a:ext uri="{FF2B5EF4-FFF2-40B4-BE49-F238E27FC236}">
                <a16:creationId xmlns:a16="http://schemas.microsoft.com/office/drawing/2014/main" id="{72D77990-C2C5-5930-E303-D7A00CC93368}"/>
              </a:ext>
            </a:extLst>
          </p:cNvPr>
          <p:cNvPicPr>
            <a:picLocks noChangeAspect="1"/>
          </p:cNvPicPr>
          <p:nvPr/>
        </p:nvPicPr>
        <p:blipFill>
          <a:blip r:embed="rId2"/>
          <a:stretch>
            <a:fillRect/>
          </a:stretch>
        </p:blipFill>
        <p:spPr>
          <a:xfrm>
            <a:off x="1507660" y="1883729"/>
            <a:ext cx="9023322" cy="3646411"/>
          </a:xfrm>
          <a:prstGeom prst="rect">
            <a:avLst/>
          </a:prstGeom>
        </p:spPr>
      </p:pic>
    </p:spTree>
    <p:extLst>
      <p:ext uri="{BB962C8B-B14F-4D97-AF65-F5344CB8AC3E}">
        <p14:creationId xmlns:p14="http://schemas.microsoft.com/office/powerpoint/2010/main" val="115660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nodeType="clickEffect">
                                  <p:stCondLst>
                                    <p:cond delay="0"/>
                                  </p:stCondLst>
                                  <p:childTnLst>
                                    <p:animEffect transition="out" filter="wipe(down)">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a:t>
            </a:r>
          </a:p>
        </p:txBody>
      </p:sp>
      <p:sp>
        <p:nvSpPr>
          <p:cNvPr id="3" name="Content Placeholder 2"/>
          <p:cNvSpPr>
            <a:spLocks noGrp="1"/>
          </p:cNvSpPr>
          <p:nvPr>
            <p:ph idx="1"/>
          </p:nvPr>
        </p:nvSpPr>
        <p:spPr>
          <a:xfrm>
            <a:off x="1981200" y="1600201"/>
            <a:ext cx="3810000" cy="4525963"/>
          </a:xfrm>
        </p:spPr>
        <p:txBody>
          <a:bodyPr/>
          <a:lstStyle/>
          <a:p>
            <a:r>
              <a:rPr lang="en-US" dirty="0">
                <a:solidFill>
                  <a:schemeClr val="tx1"/>
                </a:solidFill>
              </a:rPr>
              <a:t>Goal:</a:t>
            </a:r>
          </a:p>
          <a:p>
            <a:pPr lvl="1"/>
            <a:r>
              <a:rPr lang="en-US" dirty="0">
                <a:solidFill>
                  <a:schemeClr val="tx1"/>
                </a:solidFill>
              </a:rPr>
              <a:t>Find several clusters of documents that are relevant to each other</a:t>
            </a:r>
          </a:p>
          <a:p>
            <a:r>
              <a:rPr lang="en-US" dirty="0">
                <a:solidFill>
                  <a:schemeClr val="tx1"/>
                </a:solidFill>
              </a:rPr>
              <a:t>Similarity measures</a:t>
            </a:r>
          </a:p>
          <a:p>
            <a:pPr lvl="1"/>
            <a:r>
              <a:rPr lang="en-US" dirty="0">
                <a:solidFill>
                  <a:schemeClr val="tx1"/>
                </a:solidFill>
              </a:rPr>
              <a:t>Many variations</a:t>
            </a:r>
          </a:p>
          <a:p>
            <a:pPr lvl="1"/>
            <a:r>
              <a:rPr lang="en-US" dirty="0">
                <a:solidFill>
                  <a:schemeClr val="tx1"/>
                </a:solidFill>
              </a:rPr>
              <a:t>One example: how many words are common in these documents</a:t>
            </a:r>
          </a:p>
        </p:txBody>
      </p:sp>
      <p:sp>
        <p:nvSpPr>
          <p:cNvPr id="4" name="Date Placeholder 3"/>
          <p:cNvSpPr>
            <a:spLocks noGrp="1"/>
          </p:cNvSpPr>
          <p:nvPr>
            <p:ph type="dt" sz="half" idx="10"/>
          </p:nvPr>
        </p:nvSpPr>
        <p:spPr/>
        <p:txBody>
          <a:bodyPr/>
          <a:lstStyle/>
          <a:p>
            <a:fld id="{9FEEDF9C-6B28-4CA4-B1DD-D9E19DEE9B6A}"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15</a:t>
            </a:fld>
            <a:endParaRPr lang="en-US"/>
          </a:p>
        </p:txBody>
      </p:sp>
      <p:grpSp>
        <p:nvGrpSpPr>
          <p:cNvPr id="7" name="Group 6"/>
          <p:cNvGrpSpPr/>
          <p:nvPr/>
        </p:nvGrpSpPr>
        <p:grpSpPr>
          <a:xfrm>
            <a:off x="5943600" y="1687513"/>
            <a:ext cx="4419600" cy="2438400"/>
            <a:chOff x="4419600" y="1447800"/>
            <a:chExt cx="4419600" cy="2438400"/>
          </a:xfrm>
        </p:grpSpPr>
        <p:sp>
          <p:nvSpPr>
            <p:cNvPr id="8" name="Rectangle 4"/>
            <p:cNvSpPr>
              <a:spLocks noChangeArrowheads="1"/>
            </p:cNvSpPr>
            <p:nvPr/>
          </p:nvSpPr>
          <p:spPr bwMode="auto">
            <a:xfrm>
              <a:off x="6248400" y="2819400"/>
              <a:ext cx="1295400" cy="1066800"/>
            </a:xfrm>
            <a:prstGeom prst="rect">
              <a:avLst/>
            </a:prstGeom>
            <a:solidFill>
              <a:srgbClr val="98ED87"/>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8ED87"/>
              </a:extrusionClr>
            </a:sp3d>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flatTx/>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000">
                  <a:latin typeface="Times New Roman" pitchFamily="18" charset="0"/>
                  <a:cs typeface="Times New Roman" pitchFamily="18" charset="0"/>
                </a:rPr>
                <a:t>Clustering</a:t>
              </a:r>
            </a:p>
            <a:p>
              <a:pPr algn="ctr" eaLnBrk="1" hangingPunct="1"/>
              <a:r>
                <a:rPr lang="en-US" altLang="en-US" sz="2000">
                  <a:latin typeface="Times New Roman" pitchFamily="18" charset="0"/>
                  <a:cs typeface="Times New Roman" pitchFamily="18" charset="0"/>
                </a:rPr>
                <a:t>System</a:t>
              </a:r>
            </a:p>
          </p:txBody>
        </p:sp>
        <p:sp>
          <p:nvSpPr>
            <p:cNvPr id="9" name="AutoShape 5"/>
            <p:cNvSpPr>
              <a:spLocks noChangeArrowheads="1"/>
            </p:cNvSpPr>
            <p:nvPr/>
          </p:nvSpPr>
          <p:spPr bwMode="auto">
            <a:xfrm>
              <a:off x="4419600" y="2819400"/>
              <a:ext cx="1447800" cy="895350"/>
            </a:xfrm>
            <a:prstGeom prst="wedgeRoundRectCallout">
              <a:avLst>
                <a:gd name="adj1" fmla="val -21491"/>
                <a:gd name="adj2" fmla="val 119324"/>
                <a:gd name="adj3" fmla="val 16667"/>
              </a:avLst>
            </a:prstGeom>
            <a:solidFill>
              <a:srgbClr val="11DBD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000">
                  <a:latin typeface="Times New Roman" pitchFamily="18" charset="0"/>
                  <a:cs typeface="Times New Roman" pitchFamily="18" charset="0"/>
                </a:rPr>
                <a:t>Similarity measure</a:t>
              </a:r>
              <a:endParaRPr lang="en-US" altLang="en-US">
                <a:latin typeface="Times New Roman" pitchFamily="18" charset="0"/>
                <a:cs typeface="Times New Roman" pitchFamily="18" charset="0"/>
              </a:endParaRPr>
            </a:p>
          </p:txBody>
        </p:sp>
        <p:sp>
          <p:nvSpPr>
            <p:cNvPr id="10" name="Line 6"/>
            <p:cNvSpPr>
              <a:spLocks noChangeShapeType="1"/>
            </p:cNvSpPr>
            <p:nvPr/>
          </p:nvSpPr>
          <p:spPr bwMode="auto">
            <a:xfrm>
              <a:off x="5867400" y="3276600"/>
              <a:ext cx="3968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Oval 7"/>
            <p:cNvSpPr>
              <a:spLocks noChangeArrowheads="1"/>
            </p:cNvSpPr>
            <p:nvPr/>
          </p:nvSpPr>
          <p:spPr bwMode="auto">
            <a:xfrm>
              <a:off x="5867400" y="1447800"/>
              <a:ext cx="1995488" cy="990600"/>
            </a:xfrm>
            <a:prstGeom prst="ellipse">
              <a:avLst/>
            </a:prstGeom>
            <a:solidFill>
              <a:srgbClr val="11DBDB"/>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000">
                  <a:latin typeface="Times New Roman" pitchFamily="18" charset="0"/>
                  <a:cs typeface="Times New Roman" pitchFamily="18" charset="0"/>
                </a:rPr>
                <a:t>Documents</a:t>
              </a:r>
            </a:p>
            <a:p>
              <a:pPr algn="ctr" eaLnBrk="1" hangingPunct="1"/>
              <a:r>
                <a:rPr lang="en-US" altLang="en-US" sz="2000">
                  <a:latin typeface="Times New Roman" pitchFamily="18" charset="0"/>
                  <a:cs typeface="Times New Roman" pitchFamily="18" charset="0"/>
                </a:rPr>
                <a:t>source</a:t>
              </a:r>
            </a:p>
          </p:txBody>
        </p:sp>
        <p:sp>
          <p:nvSpPr>
            <p:cNvPr id="12" name="Line 8"/>
            <p:cNvSpPr>
              <a:spLocks noChangeShapeType="1"/>
            </p:cNvSpPr>
            <p:nvPr/>
          </p:nvSpPr>
          <p:spPr bwMode="auto">
            <a:xfrm flipH="1">
              <a:off x="6858000" y="2438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13" name="Picture 9" descr="bs0055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61325" y="1687513"/>
              <a:ext cx="77787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0"/>
          <p:cNvGrpSpPr>
            <a:grpSpLocks/>
          </p:cNvGrpSpPr>
          <p:nvPr/>
        </p:nvGrpSpPr>
        <p:grpSpPr bwMode="auto">
          <a:xfrm>
            <a:off x="6705600" y="4137924"/>
            <a:ext cx="3505200" cy="2203450"/>
            <a:chOff x="3264" y="2448"/>
            <a:chExt cx="2208" cy="1388"/>
          </a:xfrm>
        </p:grpSpPr>
        <p:sp>
          <p:nvSpPr>
            <p:cNvPr id="17" name="Line 11"/>
            <p:cNvSpPr>
              <a:spLocks noChangeShapeType="1"/>
            </p:cNvSpPr>
            <p:nvPr/>
          </p:nvSpPr>
          <p:spPr bwMode="auto">
            <a:xfrm>
              <a:off x="4368" y="2448"/>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 name="Oval 12"/>
            <p:cNvSpPr>
              <a:spLocks noChangeArrowheads="1"/>
            </p:cNvSpPr>
            <p:nvPr/>
          </p:nvSpPr>
          <p:spPr bwMode="auto">
            <a:xfrm>
              <a:off x="3264" y="2688"/>
              <a:ext cx="2208" cy="1148"/>
            </a:xfrm>
            <a:prstGeom prst="ellipse">
              <a:avLst/>
            </a:prstGeom>
            <a:solidFill>
              <a:srgbClr val="11DBDB"/>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sz="2400">
                <a:latin typeface="Times New Roman" pitchFamily="18" charset="0"/>
                <a:cs typeface="Times New Roman" pitchFamily="18" charset="0"/>
              </a:endParaRPr>
            </a:p>
          </p:txBody>
        </p:sp>
        <p:grpSp>
          <p:nvGrpSpPr>
            <p:cNvPr id="19" name="Group 13"/>
            <p:cNvGrpSpPr>
              <a:grpSpLocks/>
            </p:cNvGrpSpPr>
            <p:nvPr/>
          </p:nvGrpSpPr>
          <p:grpSpPr bwMode="auto">
            <a:xfrm>
              <a:off x="3469" y="2837"/>
              <a:ext cx="1824" cy="932"/>
              <a:chOff x="3360" y="2831"/>
              <a:chExt cx="1824" cy="932"/>
            </a:xfrm>
          </p:grpSpPr>
          <p:sp>
            <p:nvSpPr>
              <p:cNvPr id="21" name="Rectangle 14"/>
              <p:cNvSpPr>
                <a:spLocks noChangeArrowheads="1"/>
              </p:cNvSpPr>
              <p:nvPr/>
            </p:nvSpPr>
            <p:spPr bwMode="auto">
              <a:xfrm>
                <a:off x="3360" y="3115"/>
                <a:ext cx="261" cy="32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sz="2400">
                  <a:latin typeface="Times New Roman" pitchFamily="18" charset="0"/>
                  <a:cs typeface="Times New Roman" pitchFamily="18" charset="0"/>
                </a:endParaRPr>
              </a:p>
            </p:txBody>
          </p:sp>
          <p:sp>
            <p:nvSpPr>
              <p:cNvPr id="22" name="Text Box 15"/>
              <p:cNvSpPr txBox="1">
                <a:spLocks noChangeArrowheads="1"/>
              </p:cNvSpPr>
              <p:nvPr/>
            </p:nvSpPr>
            <p:spPr bwMode="auto">
              <a:xfrm>
                <a:off x="3360" y="3115"/>
                <a:ext cx="2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Verdana" pitchFamily="34" charset="0"/>
                  </a:defRPr>
                </a:lvl1pPr>
                <a:lvl2pPr marL="914400" indent="-457200" eaLnBrk="0" hangingPunct="0">
                  <a:defRPr>
                    <a:solidFill>
                      <a:schemeClr val="tx1"/>
                    </a:solidFill>
                    <a:latin typeface="Verdana" pitchFamily="34" charset="0"/>
                  </a:defRPr>
                </a:lvl2pPr>
                <a:lvl3pPr marL="1371600" indent="-457200" eaLnBrk="0" hangingPunct="0">
                  <a:defRPr>
                    <a:solidFill>
                      <a:schemeClr val="tx1"/>
                    </a:solidFill>
                    <a:latin typeface="Verdana" pitchFamily="34" charset="0"/>
                  </a:defRPr>
                </a:lvl3pPr>
                <a:lvl4pPr marL="1828800" indent="-457200" eaLnBrk="0" hangingPunct="0">
                  <a:defRPr>
                    <a:solidFill>
                      <a:schemeClr val="tx1"/>
                    </a:solidFill>
                    <a:latin typeface="Verdana" pitchFamily="34" charset="0"/>
                  </a:defRPr>
                </a:lvl4pPr>
                <a:lvl5pPr marL="2286000" indent="-457200" eaLnBrk="0" hangingPunct="0">
                  <a:defRPr>
                    <a:solidFill>
                      <a:schemeClr val="tx1"/>
                    </a:solidFill>
                    <a:latin typeface="Verdana" pitchFamily="34" charset="0"/>
                  </a:defRPr>
                </a:lvl5pPr>
                <a:lvl6pPr marL="2743200" indent="-457200" eaLnBrk="0" fontAlgn="base" hangingPunct="0">
                  <a:spcBef>
                    <a:spcPct val="0"/>
                  </a:spcBef>
                  <a:spcAft>
                    <a:spcPct val="0"/>
                  </a:spcAft>
                  <a:defRPr>
                    <a:solidFill>
                      <a:schemeClr val="tx1"/>
                    </a:solidFill>
                    <a:latin typeface="Verdana" pitchFamily="34" charset="0"/>
                  </a:defRPr>
                </a:lvl6pPr>
                <a:lvl7pPr marL="3200400" indent="-457200" eaLnBrk="0" fontAlgn="base" hangingPunct="0">
                  <a:spcBef>
                    <a:spcPct val="0"/>
                  </a:spcBef>
                  <a:spcAft>
                    <a:spcPct val="0"/>
                  </a:spcAft>
                  <a:defRPr>
                    <a:solidFill>
                      <a:schemeClr val="tx1"/>
                    </a:solidFill>
                    <a:latin typeface="Verdana" pitchFamily="34" charset="0"/>
                  </a:defRPr>
                </a:lvl7pPr>
                <a:lvl8pPr marL="3657600" indent="-457200" eaLnBrk="0" fontAlgn="base" hangingPunct="0">
                  <a:spcBef>
                    <a:spcPct val="0"/>
                  </a:spcBef>
                  <a:spcAft>
                    <a:spcPct val="0"/>
                  </a:spcAft>
                  <a:defRPr>
                    <a:solidFill>
                      <a:schemeClr val="tx1"/>
                    </a:solidFill>
                    <a:latin typeface="Verdana" pitchFamily="34" charset="0"/>
                  </a:defRPr>
                </a:lvl8pPr>
                <a:lvl9pPr marL="4114800" indent="-4572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b="1">
                    <a:latin typeface="Times New Roman" pitchFamily="18" charset="0"/>
                    <a:cs typeface="Times New Roman" pitchFamily="18" charset="0"/>
                  </a:rPr>
                  <a:t>Doc</a:t>
                </a:r>
              </a:p>
            </p:txBody>
          </p:sp>
          <p:sp>
            <p:nvSpPr>
              <p:cNvPr id="23" name="Rectangle 16"/>
              <p:cNvSpPr>
                <a:spLocks noChangeArrowheads="1"/>
              </p:cNvSpPr>
              <p:nvPr/>
            </p:nvSpPr>
            <p:spPr bwMode="auto">
              <a:xfrm>
                <a:off x="3441" y="3196"/>
                <a:ext cx="261" cy="32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sz="1200">
                  <a:latin typeface="Times New Roman" pitchFamily="18" charset="0"/>
                  <a:cs typeface="Times New Roman" pitchFamily="18" charset="0"/>
                </a:endParaRPr>
              </a:p>
            </p:txBody>
          </p:sp>
          <p:sp>
            <p:nvSpPr>
              <p:cNvPr id="24" name="Text Box 17"/>
              <p:cNvSpPr txBox="1">
                <a:spLocks noChangeArrowheads="1"/>
              </p:cNvSpPr>
              <p:nvPr/>
            </p:nvSpPr>
            <p:spPr bwMode="auto">
              <a:xfrm>
                <a:off x="3441" y="3196"/>
                <a:ext cx="28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Verdana" pitchFamily="34" charset="0"/>
                  </a:defRPr>
                </a:lvl1pPr>
                <a:lvl2pPr marL="914400" indent="-457200" eaLnBrk="0" hangingPunct="0">
                  <a:defRPr>
                    <a:solidFill>
                      <a:schemeClr val="tx1"/>
                    </a:solidFill>
                    <a:latin typeface="Verdana" pitchFamily="34" charset="0"/>
                  </a:defRPr>
                </a:lvl2pPr>
                <a:lvl3pPr marL="1371600" indent="-457200" eaLnBrk="0" hangingPunct="0">
                  <a:defRPr>
                    <a:solidFill>
                      <a:schemeClr val="tx1"/>
                    </a:solidFill>
                    <a:latin typeface="Verdana" pitchFamily="34" charset="0"/>
                  </a:defRPr>
                </a:lvl3pPr>
                <a:lvl4pPr marL="1828800" indent="-457200" eaLnBrk="0" hangingPunct="0">
                  <a:defRPr>
                    <a:solidFill>
                      <a:schemeClr val="tx1"/>
                    </a:solidFill>
                    <a:latin typeface="Verdana" pitchFamily="34" charset="0"/>
                  </a:defRPr>
                </a:lvl4pPr>
                <a:lvl5pPr marL="2286000" indent="-457200" eaLnBrk="0" hangingPunct="0">
                  <a:defRPr>
                    <a:solidFill>
                      <a:schemeClr val="tx1"/>
                    </a:solidFill>
                    <a:latin typeface="Verdana" pitchFamily="34" charset="0"/>
                  </a:defRPr>
                </a:lvl5pPr>
                <a:lvl6pPr marL="2743200" indent="-457200" eaLnBrk="0" fontAlgn="base" hangingPunct="0">
                  <a:spcBef>
                    <a:spcPct val="0"/>
                  </a:spcBef>
                  <a:spcAft>
                    <a:spcPct val="0"/>
                  </a:spcAft>
                  <a:defRPr>
                    <a:solidFill>
                      <a:schemeClr val="tx1"/>
                    </a:solidFill>
                    <a:latin typeface="Verdana" pitchFamily="34" charset="0"/>
                  </a:defRPr>
                </a:lvl6pPr>
                <a:lvl7pPr marL="3200400" indent="-457200" eaLnBrk="0" fontAlgn="base" hangingPunct="0">
                  <a:spcBef>
                    <a:spcPct val="0"/>
                  </a:spcBef>
                  <a:spcAft>
                    <a:spcPct val="0"/>
                  </a:spcAft>
                  <a:defRPr>
                    <a:solidFill>
                      <a:schemeClr val="tx1"/>
                    </a:solidFill>
                    <a:latin typeface="Verdana" pitchFamily="34" charset="0"/>
                  </a:defRPr>
                </a:lvl7pPr>
                <a:lvl8pPr marL="3657600" indent="-457200" eaLnBrk="0" fontAlgn="base" hangingPunct="0">
                  <a:spcBef>
                    <a:spcPct val="0"/>
                  </a:spcBef>
                  <a:spcAft>
                    <a:spcPct val="0"/>
                  </a:spcAft>
                  <a:defRPr>
                    <a:solidFill>
                      <a:schemeClr val="tx1"/>
                    </a:solidFill>
                    <a:latin typeface="Verdana" pitchFamily="34" charset="0"/>
                  </a:defRPr>
                </a:lvl8pPr>
                <a:lvl9pPr marL="4114800" indent="-4572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600" b="1">
                    <a:latin typeface="Times New Roman" pitchFamily="18" charset="0"/>
                    <a:cs typeface="Times New Roman" pitchFamily="18" charset="0"/>
                  </a:rPr>
                  <a:t>Doc</a:t>
                </a:r>
                <a:endParaRPr lang="en-US" altLang="en-US" b="1">
                  <a:latin typeface="Times New Roman" pitchFamily="18" charset="0"/>
                  <a:cs typeface="Times New Roman" pitchFamily="18" charset="0"/>
                </a:endParaRPr>
              </a:p>
            </p:txBody>
          </p:sp>
          <p:sp>
            <p:nvSpPr>
              <p:cNvPr id="25" name="Rectangle 18"/>
              <p:cNvSpPr>
                <a:spLocks noChangeArrowheads="1"/>
              </p:cNvSpPr>
              <p:nvPr/>
            </p:nvSpPr>
            <p:spPr bwMode="auto">
              <a:xfrm>
                <a:off x="3522" y="3277"/>
                <a:ext cx="261" cy="32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sz="1200">
                  <a:latin typeface="Times New Roman" pitchFamily="18" charset="0"/>
                  <a:cs typeface="Times New Roman" pitchFamily="18" charset="0"/>
                </a:endParaRPr>
              </a:p>
            </p:txBody>
          </p:sp>
          <p:sp>
            <p:nvSpPr>
              <p:cNvPr id="26" name="Text Box 19"/>
              <p:cNvSpPr txBox="1">
                <a:spLocks noChangeArrowheads="1"/>
              </p:cNvSpPr>
              <p:nvPr/>
            </p:nvSpPr>
            <p:spPr bwMode="auto">
              <a:xfrm>
                <a:off x="3522" y="3277"/>
                <a:ext cx="2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Verdana" pitchFamily="34" charset="0"/>
                  </a:defRPr>
                </a:lvl1pPr>
                <a:lvl2pPr marL="914400" indent="-457200" eaLnBrk="0" hangingPunct="0">
                  <a:defRPr>
                    <a:solidFill>
                      <a:schemeClr val="tx1"/>
                    </a:solidFill>
                    <a:latin typeface="Verdana" pitchFamily="34" charset="0"/>
                  </a:defRPr>
                </a:lvl2pPr>
                <a:lvl3pPr marL="1371600" indent="-457200" eaLnBrk="0" hangingPunct="0">
                  <a:defRPr>
                    <a:solidFill>
                      <a:schemeClr val="tx1"/>
                    </a:solidFill>
                    <a:latin typeface="Verdana" pitchFamily="34" charset="0"/>
                  </a:defRPr>
                </a:lvl3pPr>
                <a:lvl4pPr marL="1828800" indent="-457200" eaLnBrk="0" hangingPunct="0">
                  <a:defRPr>
                    <a:solidFill>
                      <a:schemeClr val="tx1"/>
                    </a:solidFill>
                    <a:latin typeface="Verdana" pitchFamily="34" charset="0"/>
                  </a:defRPr>
                </a:lvl4pPr>
                <a:lvl5pPr marL="2286000" indent="-457200" eaLnBrk="0" hangingPunct="0">
                  <a:defRPr>
                    <a:solidFill>
                      <a:schemeClr val="tx1"/>
                    </a:solidFill>
                    <a:latin typeface="Verdana" pitchFamily="34" charset="0"/>
                  </a:defRPr>
                </a:lvl5pPr>
                <a:lvl6pPr marL="2743200" indent="-457200" eaLnBrk="0" fontAlgn="base" hangingPunct="0">
                  <a:spcBef>
                    <a:spcPct val="0"/>
                  </a:spcBef>
                  <a:spcAft>
                    <a:spcPct val="0"/>
                  </a:spcAft>
                  <a:defRPr>
                    <a:solidFill>
                      <a:schemeClr val="tx1"/>
                    </a:solidFill>
                    <a:latin typeface="Verdana" pitchFamily="34" charset="0"/>
                  </a:defRPr>
                </a:lvl6pPr>
                <a:lvl7pPr marL="3200400" indent="-457200" eaLnBrk="0" fontAlgn="base" hangingPunct="0">
                  <a:spcBef>
                    <a:spcPct val="0"/>
                  </a:spcBef>
                  <a:spcAft>
                    <a:spcPct val="0"/>
                  </a:spcAft>
                  <a:defRPr>
                    <a:solidFill>
                      <a:schemeClr val="tx1"/>
                    </a:solidFill>
                    <a:latin typeface="Verdana" pitchFamily="34" charset="0"/>
                  </a:defRPr>
                </a:lvl7pPr>
                <a:lvl8pPr marL="3657600" indent="-457200" eaLnBrk="0" fontAlgn="base" hangingPunct="0">
                  <a:spcBef>
                    <a:spcPct val="0"/>
                  </a:spcBef>
                  <a:spcAft>
                    <a:spcPct val="0"/>
                  </a:spcAft>
                  <a:defRPr>
                    <a:solidFill>
                      <a:schemeClr val="tx1"/>
                    </a:solidFill>
                    <a:latin typeface="Verdana" pitchFamily="34" charset="0"/>
                  </a:defRPr>
                </a:lvl8pPr>
                <a:lvl9pPr marL="4114800" indent="-4572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b="1">
                    <a:latin typeface="Times New Roman" pitchFamily="18" charset="0"/>
                    <a:cs typeface="Times New Roman" pitchFamily="18" charset="0"/>
                  </a:rPr>
                  <a:t>Doc</a:t>
                </a:r>
              </a:p>
            </p:txBody>
          </p:sp>
          <p:sp>
            <p:nvSpPr>
              <p:cNvPr id="27" name="Rectangle 20"/>
              <p:cNvSpPr>
                <a:spLocks noChangeArrowheads="1"/>
              </p:cNvSpPr>
              <p:nvPr/>
            </p:nvSpPr>
            <p:spPr bwMode="auto">
              <a:xfrm>
                <a:off x="3846" y="2831"/>
                <a:ext cx="261" cy="36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sz="2400">
                  <a:latin typeface="Times New Roman" pitchFamily="18" charset="0"/>
                  <a:cs typeface="Times New Roman" pitchFamily="18" charset="0"/>
                </a:endParaRPr>
              </a:p>
            </p:txBody>
          </p:sp>
          <p:sp>
            <p:nvSpPr>
              <p:cNvPr id="28" name="Text Box 21"/>
              <p:cNvSpPr txBox="1">
                <a:spLocks noChangeArrowheads="1"/>
              </p:cNvSpPr>
              <p:nvPr/>
            </p:nvSpPr>
            <p:spPr bwMode="auto">
              <a:xfrm>
                <a:off x="3846" y="2831"/>
                <a:ext cx="2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Verdana" pitchFamily="34" charset="0"/>
                  </a:defRPr>
                </a:lvl1pPr>
                <a:lvl2pPr marL="914400" indent="-457200" eaLnBrk="0" hangingPunct="0">
                  <a:defRPr>
                    <a:solidFill>
                      <a:schemeClr val="tx1"/>
                    </a:solidFill>
                    <a:latin typeface="Verdana" pitchFamily="34" charset="0"/>
                  </a:defRPr>
                </a:lvl2pPr>
                <a:lvl3pPr marL="1371600" indent="-457200" eaLnBrk="0" hangingPunct="0">
                  <a:defRPr>
                    <a:solidFill>
                      <a:schemeClr val="tx1"/>
                    </a:solidFill>
                    <a:latin typeface="Verdana" pitchFamily="34" charset="0"/>
                  </a:defRPr>
                </a:lvl3pPr>
                <a:lvl4pPr marL="1828800" indent="-457200" eaLnBrk="0" hangingPunct="0">
                  <a:defRPr>
                    <a:solidFill>
                      <a:schemeClr val="tx1"/>
                    </a:solidFill>
                    <a:latin typeface="Verdana" pitchFamily="34" charset="0"/>
                  </a:defRPr>
                </a:lvl4pPr>
                <a:lvl5pPr marL="2286000" indent="-457200" eaLnBrk="0" hangingPunct="0">
                  <a:defRPr>
                    <a:solidFill>
                      <a:schemeClr val="tx1"/>
                    </a:solidFill>
                    <a:latin typeface="Verdana" pitchFamily="34" charset="0"/>
                  </a:defRPr>
                </a:lvl5pPr>
                <a:lvl6pPr marL="2743200" indent="-457200" eaLnBrk="0" fontAlgn="base" hangingPunct="0">
                  <a:spcBef>
                    <a:spcPct val="0"/>
                  </a:spcBef>
                  <a:spcAft>
                    <a:spcPct val="0"/>
                  </a:spcAft>
                  <a:defRPr>
                    <a:solidFill>
                      <a:schemeClr val="tx1"/>
                    </a:solidFill>
                    <a:latin typeface="Verdana" pitchFamily="34" charset="0"/>
                  </a:defRPr>
                </a:lvl6pPr>
                <a:lvl7pPr marL="3200400" indent="-457200" eaLnBrk="0" fontAlgn="base" hangingPunct="0">
                  <a:spcBef>
                    <a:spcPct val="0"/>
                  </a:spcBef>
                  <a:spcAft>
                    <a:spcPct val="0"/>
                  </a:spcAft>
                  <a:defRPr>
                    <a:solidFill>
                      <a:schemeClr val="tx1"/>
                    </a:solidFill>
                    <a:latin typeface="Verdana" pitchFamily="34" charset="0"/>
                  </a:defRPr>
                </a:lvl7pPr>
                <a:lvl8pPr marL="3657600" indent="-457200" eaLnBrk="0" fontAlgn="base" hangingPunct="0">
                  <a:spcBef>
                    <a:spcPct val="0"/>
                  </a:spcBef>
                  <a:spcAft>
                    <a:spcPct val="0"/>
                  </a:spcAft>
                  <a:defRPr>
                    <a:solidFill>
                      <a:schemeClr val="tx1"/>
                    </a:solidFill>
                    <a:latin typeface="Verdana" pitchFamily="34" charset="0"/>
                  </a:defRPr>
                </a:lvl8pPr>
                <a:lvl9pPr marL="4114800" indent="-4572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b="1">
                    <a:latin typeface="Times New Roman" pitchFamily="18" charset="0"/>
                    <a:cs typeface="Times New Roman" pitchFamily="18" charset="0"/>
                  </a:rPr>
                  <a:t>Doc</a:t>
                </a:r>
              </a:p>
            </p:txBody>
          </p:sp>
          <p:sp>
            <p:nvSpPr>
              <p:cNvPr id="29" name="Rectangle 22"/>
              <p:cNvSpPr>
                <a:spLocks noChangeArrowheads="1"/>
              </p:cNvSpPr>
              <p:nvPr/>
            </p:nvSpPr>
            <p:spPr bwMode="auto">
              <a:xfrm>
                <a:off x="4130" y="3398"/>
                <a:ext cx="261" cy="36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sz="2400">
                  <a:latin typeface="Times New Roman" pitchFamily="18" charset="0"/>
                  <a:cs typeface="Times New Roman" pitchFamily="18" charset="0"/>
                </a:endParaRPr>
              </a:p>
            </p:txBody>
          </p:sp>
          <p:sp>
            <p:nvSpPr>
              <p:cNvPr id="30" name="Text Box 23"/>
              <p:cNvSpPr txBox="1">
                <a:spLocks noChangeArrowheads="1"/>
              </p:cNvSpPr>
              <p:nvPr/>
            </p:nvSpPr>
            <p:spPr bwMode="auto">
              <a:xfrm>
                <a:off x="4130" y="3398"/>
                <a:ext cx="2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Verdana" pitchFamily="34" charset="0"/>
                  </a:defRPr>
                </a:lvl1pPr>
                <a:lvl2pPr marL="914400" indent="-457200" eaLnBrk="0" hangingPunct="0">
                  <a:defRPr>
                    <a:solidFill>
                      <a:schemeClr val="tx1"/>
                    </a:solidFill>
                    <a:latin typeface="Verdana" pitchFamily="34" charset="0"/>
                  </a:defRPr>
                </a:lvl2pPr>
                <a:lvl3pPr marL="1371600" indent="-457200" eaLnBrk="0" hangingPunct="0">
                  <a:defRPr>
                    <a:solidFill>
                      <a:schemeClr val="tx1"/>
                    </a:solidFill>
                    <a:latin typeface="Verdana" pitchFamily="34" charset="0"/>
                  </a:defRPr>
                </a:lvl3pPr>
                <a:lvl4pPr marL="1828800" indent="-457200" eaLnBrk="0" hangingPunct="0">
                  <a:defRPr>
                    <a:solidFill>
                      <a:schemeClr val="tx1"/>
                    </a:solidFill>
                    <a:latin typeface="Verdana" pitchFamily="34" charset="0"/>
                  </a:defRPr>
                </a:lvl4pPr>
                <a:lvl5pPr marL="2286000" indent="-457200" eaLnBrk="0" hangingPunct="0">
                  <a:defRPr>
                    <a:solidFill>
                      <a:schemeClr val="tx1"/>
                    </a:solidFill>
                    <a:latin typeface="Verdana" pitchFamily="34" charset="0"/>
                  </a:defRPr>
                </a:lvl5pPr>
                <a:lvl6pPr marL="2743200" indent="-457200" eaLnBrk="0" fontAlgn="base" hangingPunct="0">
                  <a:spcBef>
                    <a:spcPct val="0"/>
                  </a:spcBef>
                  <a:spcAft>
                    <a:spcPct val="0"/>
                  </a:spcAft>
                  <a:defRPr>
                    <a:solidFill>
                      <a:schemeClr val="tx1"/>
                    </a:solidFill>
                    <a:latin typeface="Verdana" pitchFamily="34" charset="0"/>
                  </a:defRPr>
                </a:lvl6pPr>
                <a:lvl7pPr marL="3200400" indent="-457200" eaLnBrk="0" fontAlgn="base" hangingPunct="0">
                  <a:spcBef>
                    <a:spcPct val="0"/>
                  </a:spcBef>
                  <a:spcAft>
                    <a:spcPct val="0"/>
                  </a:spcAft>
                  <a:defRPr>
                    <a:solidFill>
                      <a:schemeClr val="tx1"/>
                    </a:solidFill>
                    <a:latin typeface="Verdana" pitchFamily="34" charset="0"/>
                  </a:defRPr>
                </a:lvl7pPr>
                <a:lvl8pPr marL="3657600" indent="-457200" eaLnBrk="0" fontAlgn="base" hangingPunct="0">
                  <a:spcBef>
                    <a:spcPct val="0"/>
                  </a:spcBef>
                  <a:spcAft>
                    <a:spcPct val="0"/>
                  </a:spcAft>
                  <a:defRPr>
                    <a:solidFill>
                      <a:schemeClr val="tx1"/>
                    </a:solidFill>
                    <a:latin typeface="Verdana" pitchFamily="34" charset="0"/>
                  </a:defRPr>
                </a:lvl8pPr>
                <a:lvl9pPr marL="4114800" indent="-4572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b="1">
                    <a:latin typeface="Times New Roman" pitchFamily="18" charset="0"/>
                    <a:cs typeface="Times New Roman" pitchFamily="18" charset="0"/>
                  </a:rPr>
                  <a:t>Doc</a:t>
                </a:r>
              </a:p>
            </p:txBody>
          </p:sp>
          <p:sp>
            <p:nvSpPr>
              <p:cNvPr id="31" name="Rectangle 24"/>
              <p:cNvSpPr>
                <a:spLocks noChangeArrowheads="1"/>
              </p:cNvSpPr>
              <p:nvPr/>
            </p:nvSpPr>
            <p:spPr bwMode="auto">
              <a:xfrm>
                <a:off x="4819" y="2953"/>
                <a:ext cx="261" cy="36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sz="2400">
                  <a:latin typeface="Times New Roman" pitchFamily="18" charset="0"/>
                  <a:cs typeface="Times New Roman" pitchFamily="18" charset="0"/>
                </a:endParaRPr>
              </a:p>
            </p:txBody>
          </p:sp>
          <p:sp>
            <p:nvSpPr>
              <p:cNvPr id="32" name="Text Box 25"/>
              <p:cNvSpPr txBox="1">
                <a:spLocks noChangeArrowheads="1"/>
              </p:cNvSpPr>
              <p:nvPr/>
            </p:nvSpPr>
            <p:spPr bwMode="auto">
              <a:xfrm>
                <a:off x="4819" y="2953"/>
                <a:ext cx="2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Verdana" pitchFamily="34" charset="0"/>
                  </a:defRPr>
                </a:lvl1pPr>
                <a:lvl2pPr marL="914400" indent="-457200" eaLnBrk="0" hangingPunct="0">
                  <a:defRPr>
                    <a:solidFill>
                      <a:schemeClr val="tx1"/>
                    </a:solidFill>
                    <a:latin typeface="Verdana" pitchFamily="34" charset="0"/>
                  </a:defRPr>
                </a:lvl2pPr>
                <a:lvl3pPr marL="1371600" indent="-457200" eaLnBrk="0" hangingPunct="0">
                  <a:defRPr>
                    <a:solidFill>
                      <a:schemeClr val="tx1"/>
                    </a:solidFill>
                    <a:latin typeface="Verdana" pitchFamily="34" charset="0"/>
                  </a:defRPr>
                </a:lvl3pPr>
                <a:lvl4pPr marL="1828800" indent="-457200" eaLnBrk="0" hangingPunct="0">
                  <a:defRPr>
                    <a:solidFill>
                      <a:schemeClr val="tx1"/>
                    </a:solidFill>
                    <a:latin typeface="Verdana" pitchFamily="34" charset="0"/>
                  </a:defRPr>
                </a:lvl4pPr>
                <a:lvl5pPr marL="2286000" indent="-457200" eaLnBrk="0" hangingPunct="0">
                  <a:defRPr>
                    <a:solidFill>
                      <a:schemeClr val="tx1"/>
                    </a:solidFill>
                    <a:latin typeface="Verdana" pitchFamily="34" charset="0"/>
                  </a:defRPr>
                </a:lvl5pPr>
                <a:lvl6pPr marL="2743200" indent="-457200" eaLnBrk="0" fontAlgn="base" hangingPunct="0">
                  <a:spcBef>
                    <a:spcPct val="0"/>
                  </a:spcBef>
                  <a:spcAft>
                    <a:spcPct val="0"/>
                  </a:spcAft>
                  <a:defRPr>
                    <a:solidFill>
                      <a:schemeClr val="tx1"/>
                    </a:solidFill>
                    <a:latin typeface="Verdana" pitchFamily="34" charset="0"/>
                  </a:defRPr>
                </a:lvl6pPr>
                <a:lvl7pPr marL="3200400" indent="-457200" eaLnBrk="0" fontAlgn="base" hangingPunct="0">
                  <a:spcBef>
                    <a:spcPct val="0"/>
                  </a:spcBef>
                  <a:spcAft>
                    <a:spcPct val="0"/>
                  </a:spcAft>
                  <a:defRPr>
                    <a:solidFill>
                      <a:schemeClr val="tx1"/>
                    </a:solidFill>
                    <a:latin typeface="Verdana" pitchFamily="34" charset="0"/>
                  </a:defRPr>
                </a:lvl7pPr>
                <a:lvl8pPr marL="3657600" indent="-457200" eaLnBrk="0" fontAlgn="base" hangingPunct="0">
                  <a:spcBef>
                    <a:spcPct val="0"/>
                  </a:spcBef>
                  <a:spcAft>
                    <a:spcPct val="0"/>
                  </a:spcAft>
                  <a:defRPr>
                    <a:solidFill>
                      <a:schemeClr val="tx1"/>
                    </a:solidFill>
                    <a:latin typeface="Verdana" pitchFamily="34" charset="0"/>
                  </a:defRPr>
                </a:lvl8pPr>
                <a:lvl9pPr marL="4114800" indent="-4572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b="1">
                    <a:latin typeface="Times New Roman" pitchFamily="18" charset="0"/>
                    <a:cs typeface="Times New Roman" pitchFamily="18" charset="0"/>
                  </a:rPr>
                  <a:t>Doc</a:t>
                </a:r>
              </a:p>
            </p:txBody>
          </p:sp>
          <p:sp>
            <p:nvSpPr>
              <p:cNvPr id="33" name="Rectangle 26"/>
              <p:cNvSpPr>
                <a:spLocks noChangeArrowheads="1"/>
              </p:cNvSpPr>
              <p:nvPr/>
            </p:nvSpPr>
            <p:spPr bwMode="auto">
              <a:xfrm>
                <a:off x="3927" y="2993"/>
                <a:ext cx="261" cy="36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sz="2400">
                  <a:latin typeface="Times New Roman" pitchFamily="18" charset="0"/>
                  <a:cs typeface="Times New Roman" pitchFamily="18" charset="0"/>
                </a:endParaRPr>
              </a:p>
            </p:txBody>
          </p:sp>
          <p:sp>
            <p:nvSpPr>
              <p:cNvPr id="34" name="Text Box 27"/>
              <p:cNvSpPr txBox="1">
                <a:spLocks noChangeArrowheads="1"/>
              </p:cNvSpPr>
              <p:nvPr/>
            </p:nvSpPr>
            <p:spPr bwMode="auto">
              <a:xfrm>
                <a:off x="3927" y="2992"/>
                <a:ext cx="2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Verdana" pitchFamily="34" charset="0"/>
                  </a:defRPr>
                </a:lvl1pPr>
                <a:lvl2pPr marL="914400" indent="-457200" eaLnBrk="0" hangingPunct="0">
                  <a:defRPr>
                    <a:solidFill>
                      <a:schemeClr val="tx1"/>
                    </a:solidFill>
                    <a:latin typeface="Verdana" pitchFamily="34" charset="0"/>
                  </a:defRPr>
                </a:lvl2pPr>
                <a:lvl3pPr marL="1371600" indent="-457200" eaLnBrk="0" hangingPunct="0">
                  <a:defRPr>
                    <a:solidFill>
                      <a:schemeClr val="tx1"/>
                    </a:solidFill>
                    <a:latin typeface="Verdana" pitchFamily="34" charset="0"/>
                  </a:defRPr>
                </a:lvl3pPr>
                <a:lvl4pPr marL="1828800" indent="-457200" eaLnBrk="0" hangingPunct="0">
                  <a:defRPr>
                    <a:solidFill>
                      <a:schemeClr val="tx1"/>
                    </a:solidFill>
                    <a:latin typeface="Verdana" pitchFamily="34" charset="0"/>
                  </a:defRPr>
                </a:lvl4pPr>
                <a:lvl5pPr marL="2286000" indent="-457200" eaLnBrk="0" hangingPunct="0">
                  <a:defRPr>
                    <a:solidFill>
                      <a:schemeClr val="tx1"/>
                    </a:solidFill>
                    <a:latin typeface="Verdana" pitchFamily="34" charset="0"/>
                  </a:defRPr>
                </a:lvl5pPr>
                <a:lvl6pPr marL="2743200" indent="-457200" eaLnBrk="0" fontAlgn="base" hangingPunct="0">
                  <a:spcBef>
                    <a:spcPct val="0"/>
                  </a:spcBef>
                  <a:spcAft>
                    <a:spcPct val="0"/>
                  </a:spcAft>
                  <a:defRPr>
                    <a:solidFill>
                      <a:schemeClr val="tx1"/>
                    </a:solidFill>
                    <a:latin typeface="Verdana" pitchFamily="34" charset="0"/>
                  </a:defRPr>
                </a:lvl6pPr>
                <a:lvl7pPr marL="3200400" indent="-457200" eaLnBrk="0" fontAlgn="base" hangingPunct="0">
                  <a:spcBef>
                    <a:spcPct val="0"/>
                  </a:spcBef>
                  <a:spcAft>
                    <a:spcPct val="0"/>
                  </a:spcAft>
                  <a:defRPr>
                    <a:solidFill>
                      <a:schemeClr val="tx1"/>
                    </a:solidFill>
                    <a:latin typeface="Verdana" pitchFamily="34" charset="0"/>
                  </a:defRPr>
                </a:lvl7pPr>
                <a:lvl8pPr marL="3657600" indent="-457200" eaLnBrk="0" fontAlgn="base" hangingPunct="0">
                  <a:spcBef>
                    <a:spcPct val="0"/>
                  </a:spcBef>
                  <a:spcAft>
                    <a:spcPct val="0"/>
                  </a:spcAft>
                  <a:defRPr>
                    <a:solidFill>
                      <a:schemeClr val="tx1"/>
                    </a:solidFill>
                    <a:latin typeface="Verdana" pitchFamily="34" charset="0"/>
                  </a:defRPr>
                </a:lvl8pPr>
                <a:lvl9pPr marL="4114800" indent="-4572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b="1">
                    <a:latin typeface="Times New Roman" pitchFamily="18" charset="0"/>
                    <a:cs typeface="Times New Roman" pitchFamily="18" charset="0"/>
                  </a:rPr>
                  <a:t>Doc</a:t>
                </a:r>
              </a:p>
            </p:txBody>
          </p:sp>
          <p:sp>
            <p:nvSpPr>
              <p:cNvPr id="35" name="Rectangle 28"/>
              <p:cNvSpPr>
                <a:spLocks noChangeArrowheads="1"/>
              </p:cNvSpPr>
              <p:nvPr/>
            </p:nvSpPr>
            <p:spPr bwMode="auto">
              <a:xfrm>
                <a:off x="3603" y="3358"/>
                <a:ext cx="261" cy="32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sz="2400">
                  <a:latin typeface="Times New Roman" pitchFamily="18" charset="0"/>
                  <a:cs typeface="Times New Roman" pitchFamily="18" charset="0"/>
                </a:endParaRPr>
              </a:p>
            </p:txBody>
          </p:sp>
          <p:sp>
            <p:nvSpPr>
              <p:cNvPr id="36" name="Text Box 29"/>
              <p:cNvSpPr txBox="1">
                <a:spLocks noChangeArrowheads="1"/>
              </p:cNvSpPr>
              <p:nvPr/>
            </p:nvSpPr>
            <p:spPr bwMode="auto">
              <a:xfrm>
                <a:off x="3603" y="3357"/>
                <a:ext cx="2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Verdana" pitchFamily="34" charset="0"/>
                  </a:defRPr>
                </a:lvl1pPr>
                <a:lvl2pPr marL="914400" indent="-457200" eaLnBrk="0" hangingPunct="0">
                  <a:defRPr>
                    <a:solidFill>
                      <a:schemeClr val="tx1"/>
                    </a:solidFill>
                    <a:latin typeface="Verdana" pitchFamily="34" charset="0"/>
                  </a:defRPr>
                </a:lvl2pPr>
                <a:lvl3pPr marL="1371600" indent="-457200" eaLnBrk="0" hangingPunct="0">
                  <a:defRPr>
                    <a:solidFill>
                      <a:schemeClr val="tx1"/>
                    </a:solidFill>
                    <a:latin typeface="Verdana" pitchFamily="34" charset="0"/>
                  </a:defRPr>
                </a:lvl3pPr>
                <a:lvl4pPr marL="1828800" indent="-457200" eaLnBrk="0" hangingPunct="0">
                  <a:defRPr>
                    <a:solidFill>
                      <a:schemeClr val="tx1"/>
                    </a:solidFill>
                    <a:latin typeface="Verdana" pitchFamily="34" charset="0"/>
                  </a:defRPr>
                </a:lvl4pPr>
                <a:lvl5pPr marL="2286000" indent="-457200" eaLnBrk="0" hangingPunct="0">
                  <a:defRPr>
                    <a:solidFill>
                      <a:schemeClr val="tx1"/>
                    </a:solidFill>
                    <a:latin typeface="Verdana" pitchFamily="34" charset="0"/>
                  </a:defRPr>
                </a:lvl5pPr>
                <a:lvl6pPr marL="2743200" indent="-457200" eaLnBrk="0" fontAlgn="base" hangingPunct="0">
                  <a:spcBef>
                    <a:spcPct val="0"/>
                  </a:spcBef>
                  <a:spcAft>
                    <a:spcPct val="0"/>
                  </a:spcAft>
                  <a:defRPr>
                    <a:solidFill>
                      <a:schemeClr val="tx1"/>
                    </a:solidFill>
                    <a:latin typeface="Verdana" pitchFamily="34" charset="0"/>
                  </a:defRPr>
                </a:lvl6pPr>
                <a:lvl7pPr marL="3200400" indent="-457200" eaLnBrk="0" fontAlgn="base" hangingPunct="0">
                  <a:spcBef>
                    <a:spcPct val="0"/>
                  </a:spcBef>
                  <a:spcAft>
                    <a:spcPct val="0"/>
                  </a:spcAft>
                  <a:defRPr>
                    <a:solidFill>
                      <a:schemeClr val="tx1"/>
                    </a:solidFill>
                    <a:latin typeface="Verdana" pitchFamily="34" charset="0"/>
                  </a:defRPr>
                </a:lvl7pPr>
                <a:lvl8pPr marL="3657600" indent="-457200" eaLnBrk="0" fontAlgn="base" hangingPunct="0">
                  <a:spcBef>
                    <a:spcPct val="0"/>
                  </a:spcBef>
                  <a:spcAft>
                    <a:spcPct val="0"/>
                  </a:spcAft>
                  <a:defRPr>
                    <a:solidFill>
                      <a:schemeClr val="tx1"/>
                    </a:solidFill>
                    <a:latin typeface="Verdana" pitchFamily="34" charset="0"/>
                  </a:defRPr>
                </a:lvl8pPr>
                <a:lvl9pPr marL="4114800" indent="-4572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b="1">
                    <a:latin typeface="Times New Roman" pitchFamily="18" charset="0"/>
                    <a:cs typeface="Times New Roman" pitchFamily="18" charset="0"/>
                  </a:rPr>
                  <a:t>Doc</a:t>
                </a:r>
              </a:p>
            </p:txBody>
          </p:sp>
          <p:sp>
            <p:nvSpPr>
              <p:cNvPr id="37" name="Rectangle 30"/>
              <p:cNvSpPr>
                <a:spLocks noChangeArrowheads="1"/>
              </p:cNvSpPr>
              <p:nvPr/>
            </p:nvSpPr>
            <p:spPr bwMode="auto">
              <a:xfrm>
                <a:off x="4900" y="3034"/>
                <a:ext cx="261" cy="36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sz="2400">
                  <a:latin typeface="Times New Roman" pitchFamily="18" charset="0"/>
                  <a:cs typeface="Times New Roman" pitchFamily="18" charset="0"/>
                </a:endParaRPr>
              </a:p>
            </p:txBody>
          </p:sp>
          <p:sp>
            <p:nvSpPr>
              <p:cNvPr id="38" name="Text Box 31"/>
              <p:cNvSpPr txBox="1">
                <a:spLocks noChangeArrowheads="1"/>
              </p:cNvSpPr>
              <p:nvPr/>
            </p:nvSpPr>
            <p:spPr bwMode="auto">
              <a:xfrm>
                <a:off x="4900" y="3034"/>
                <a:ext cx="2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Verdana" pitchFamily="34" charset="0"/>
                  </a:defRPr>
                </a:lvl1pPr>
                <a:lvl2pPr marL="914400" indent="-457200" eaLnBrk="0" hangingPunct="0">
                  <a:defRPr>
                    <a:solidFill>
                      <a:schemeClr val="tx1"/>
                    </a:solidFill>
                    <a:latin typeface="Verdana" pitchFamily="34" charset="0"/>
                  </a:defRPr>
                </a:lvl2pPr>
                <a:lvl3pPr marL="1371600" indent="-457200" eaLnBrk="0" hangingPunct="0">
                  <a:defRPr>
                    <a:solidFill>
                      <a:schemeClr val="tx1"/>
                    </a:solidFill>
                    <a:latin typeface="Verdana" pitchFamily="34" charset="0"/>
                  </a:defRPr>
                </a:lvl3pPr>
                <a:lvl4pPr marL="1828800" indent="-457200" eaLnBrk="0" hangingPunct="0">
                  <a:defRPr>
                    <a:solidFill>
                      <a:schemeClr val="tx1"/>
                    </a:solidFill>
                    <a:latin typeface="Verdana" pitchFamily="34" charset="0"/>
                  </a:defRPr>
                </a:lvl4pPr>
                <a:lvl5pPr marL="2286000" indent="-457200" eaLnBrk="0" hangingPunct="0">
                  <a:defRPr>
                    <a:solidFill>
                      <a:schemeClr val="tx1"/>
                    </a:solidFill>
                    <a:latin typeface="Verdana" pitchFamily="34" charset="0"/>
                  </a:defRPr>
                </a:lvl5pPr>
                <a:lvl6pPr marL="2743200" indent="-457200" eaLnBrk="0" fontAlgn="base" hangingPunct="0">
                  <a:spcBef>
                    <a:spcPct val="0"/>
                  </a:spcBef>
                  <a:spcAft>
                    <a:spcPct val="0"/>
                  </a:spcAft>
                  <a:defRPr>
                    <a:solidFill>
                      <a:schemeClr val="tx1"/>
                    </a:solidFill>
                    <a:latin typeface="Verdana" pitchFamily="34" charset="0"/>
                  </a:defRPr>
                </a:lvl6pPr>
                <a:lvl7pPr marL="3200400" indent="-457200" eaLnBrk="0" fontAlgn="base" hangingPunct="0">
                  <a:spcBef>
                    <a:spcPct val="0"/>
                  </a:spcBef>
                  <a:spcAft>
                    <a:spcPct val="0"/>
                  </a:spcAft>
                  <a:defRPr>
                    <a:solidFill>
                      <a:schemeClr val="tx1"/>
                    </a:solidFill>
                    <a:latin typeface="Verdana" pitchFamily="34" charset="0"/>
                  </a:defRPr>
                </a:lvl7pPr>
                <a:lvl8pPr marL="3657600" indent="-457200" eaLnBrk="0" fontAlgn="base" hangingPunct="0">
                  <a:spcBef>
                    <a:spcPct val="0"/>
                  </a:spcBef>
                  <a:spcAft>
                    <a:spcPct val="0"/>
                  </a:spcAft>
                  <a:defRPr>
                    <a:solidFill>
                      <a:schemeClr val="tx1"/>
                    </a:solidFill>
                    <a:latin typeface="Verdana" pitchFamily="34" charset="0"/>
                  </a:defRPr>
                </a:lvl8pPr>
                <a:lvl9pPr marL="4114800" indent="-4572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b="1">
                    <a:latin typeface="Times New Roman" pitchFamily="18" charset="0"/>
                    <a:cs typeface="Times New Roman" pitchFamily="18" charset="0"/>
                  </a:rPr>
                  <a:t>Doc</a:t>
                </a:r>
              </a:p>
            </p:txBody>
          </p:sp>
          <p:grpSp>
            <p:nvGrpSpPr>
              <p:cNvPr id="39" name="Group 32"/>
              <p:cNvGrpSpPr>
                <a:grpSpLocks/>
              </p:cNvGrpSpPr>
              <p:nvPr/>
            </p:nvGrpSpPr>
            <p:grpSpPr bwMode="auto">
              <a:xfrm>
                <a:off x="4698" y="3155"/>
                <a:ext cx="283" cy="365"/>
                <a:chOff x="4848" y="3264"/>
                <a:chExt cx="336" cy="432"/>
              </a:xfrm>
            </p:grpSpPr>
            <p:sp>
              <p:nvSpPr>
                <p:cNvPr id="40" name="Rectangle 33"/>
                <p:cNvSpPr>
                  <a:spLocks noChangeArrowheads="1"/>
                </p:cNvSpPr>
                <p:nvPr/>
              </p:nvSpPr>
              <p:spPr bwMode="auto">
                <a:xfrm>
                  <a:off x="4848" y="3264"/>
                  <a:ext cx="309" cy="4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sz="2400">
                    <a:latin typeface="Times New Roman" pitchFamily="18" charset="0"/>
                    <a:cs typeface="Times New Roman" pitchFamily="18" charset="0"/>
                  </a:endParaRPr>
                </a:p>
              </p:txBody>
            </p:sp>
            <p:sp>
              <p:nvSpPr>
                <p:cNvPr id="41" name="Text Box 34"/>
                <p:cNvSpPr txBox="1">
                  <a:spLocks noChangeArrowheads="1"/>
                </p:cNvSpPr>
                <p:nvPr/>
              </p:nvSpPr>
              <p:spPr bwMode="auto">
                <a:xfrm>
                  <a:off x="4848" y="3264"/>
                  <a:ext cx="336"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Verdana" pitchFamily="34" charset="0"/>
                    </a:defRPr>
                  </a:lvl1pPr>
                  <a:lvl2pPr marL="914400" indent="-457200" eaLnBrk="0" hangingPunct="0">
                    <a:defRPr>
                      <a:solidFill>
                        <a:schemeClr val="tx1"/>
                      </a:solidFill>
                      <a:latin typeface="Verdana" pitchFamily="34" charset="0"/>
                    </a:defRPr>
                  </a:lvl2pPr>
                  <a:lvl3pPr marL="1371600" indent="-457200" eaLnBrk="0" hangingPunct="0">
                    <a:defRPr>
                      <a:solidFill>
                        <a:schemeClr val="tx1"/>
                      </a:solidFill>
                      <a:latin typeface="Verdana" pitchFamily="34" charset="0"/>
                    </a:defRPr>
                  </a:lvl3pPr>
                  <a:lvl4pPr marL="1828800" indent="-457200" eaLnBrk="0" hangingPunct="0">
                    <a:defRPr>
                      <a:solidFill>
                        <a:schemeClr val="tx1"/>
                      </a:solidFill>
                      <a:latin typeface="Verdana" pitchFamily="34" charset="0"/>
                    </a:defRPr>
                  </a:lvl4pPr>
                  <a:lvl5pPr marL="2286000" indent="-457200" eaLnBrk="0" hangingPunct="0">
                    <a:defRPr>
                      <a:solidFill>
                        <a:schemeClr val="tx1"/>
                      </a:solidFill>
                      <a:latin typeface="Verdana" pitchFamily="34" charset="0"/>
                    </a:defRPr>
                  </a:lvl5pPr>
                  <a:lvl6pPr marL="2743200" indent="-457200" eaLnBrk="0" fontAlgn="base" hangingPunct="0">
                    <a:spcBef>
                      <a:spcPct val="0"/>
                    </a:spcBef>
                    <a:spcAft>
                      <a:spcPct val="0"/>
                    </a:spcAft>
                    <a:defRPr>
                      <a:solidFill>
                        <a:schemeClr val="tx1"/>
                      </a:solidFill>
                      <a:latin typeface="Verdana" pitchFamily="34" charset="0"/>
                    </a:defRPr>
                  </a:lvl6pPr>
                  <a:lvl7pPr marL="3200400" indent="-457200" eaLnBrk="0" fontAlgn="base" hangingPunct="0">
                    <a:spcBef>
                      <a:spcPct val="0"/>
                    </a:spcBef>
                    <a:spcAft>
                      <a:spcPct val="0"/>
                    </a:spcAft>
                    <a:defRPr>
                      <a:solidFill>
                        <a:schemeClr val="tx1"/>
                      </a:solidFill>
                      <a:latin typeface="Verdana" pitchFamily="34" charset="0"/>
                    </a:defRPr>
                  </a:lvl7pPr>
                  <a:lvl8pPr marL="3657600" indent="-457200" eaLnBrk="0" fontAlgn="base" hangingPunct="0">
                    <a:spcBef>
                      <a:spcPct val="0"/>
                    </a:spcBef>
                    <a:spcAft>
                      <a:spcPct val="0"/>
                    </a:spcAft>
                    <a:defRPr>
                      <a:solidFill>
                        <a:schemeClr val="tx1"/>
                      </a:solidFill>
                      <a:latin typeface="Verdana" pitchFamily="34" charset="0"/>
                    </a:defRPr>
                  </a:lvl8pPr>
                  <a:lvl9pPr marL="4114800" indent="-4572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b="1">
                      <a:latin typeface="Times New Roman" pitchFamily="18" charset="0"/>
                      <a:cs typeface="Times New Roman" pitchFamily="18" charset="0"/>
                    </a:rPr>
                    <a:t>Doc</a:t>
                  </a:r>
                </a:p>
              </p:txBody>
            </p:sp>
          </p:grpSp>
        </p:grpSp>
      </p:grpSp>
    </p:spTree>
    <p:extLst>
      <p:ext uri="{BB962C8B-B14F-4D97-AF65-F5344CB8AC3E}">
        <p14:creationId xmlns:p14="http://schemas.microsoft.com/office/powerpoint/2010/main" val="2640967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 Process</a:t>
            </a:r>
          </a:p>
        </p:txBody>
      </p:sp>
      <p:sp>
        <p:nvSpPr>
          <p:cNvPr id="3" name="Content Placeholder 2"/>
          <p:cNvSpPr>
            <a:spLocks noGrp="1"/>
          </p:cNvSpPr>
          <p:nvPr>
            <p:ph idx="1"/>
          </p:nvPr>
        </p:nvSpPr>
        <p:spPr/>
        <p:txBody>
          <a:bodyPr/>
          <a:lstStyle/>
          <a:p>
            <a:r>
              <a:rPr lang="en-US" dirty="0">
                <a:solidFill>
                  <a:schemeClr val="tx1"/>
                </a:solidFill>
              </a:rPr>
              <a:t>Step 1: Establish the </a:t>
            </a:r>
            <a:r>
              <a:rPr lang="en-US" b="1" dirty="0">
                <a:solidFill>
                  <a:schemeClr val="tx1"/>
                </a:solidFill>
              </a:rPr>
              <a:t>corpus</a:t>
            </a:r>
          </a:p>
          <a:p>
            <a:pPr lvl="1"/>
            <a:r>
              <a:rPr lang="en-US" altLang="en-US" dirty="0">
                <a:solidFill>
                  <a:schemeClr val="tx1"/>
                </a:solidFill>
              </a:rPr>
              <a:t>Collect all relevant unstructured data</a:t>
            </a:r>
          </a:p>
          <a:p>
            <a:pPr lvl="2"/>
            <a:r>
              <a:rPr lang="en-US" altLang="en-US" dirty="0">
                <a:solidFill>
                  <a:schemeClr val="tx1"/>
                </a:solidFill>
              </a:rPr>
              <a:t>e.g., textual documents, XML files, emails, Web pages, short notes, voice recordings…</a:t>
            </a:r>
          </a:p>
          <a:p>
            <a:pPr lvl="1"/>
            <a:r>
              <a:rPr lang="en-US" altLang="en-US" dirty="0">
                <a:solidFill>
                  <a:schemeClr val="tx1"/>
                </a:solidFill>
              </a:rPr>
              <a:t>Digitize, standardize the collection</a:t>
            </a:r>
          </a:p>
          <a:p>
            <a:pPr lvl="2"/>
            <a:r>
              <a:rPr lang="en-US" altLang="en-US" dirty="0">
                <a:solidFill>
                  <a:schemeClr val="tx1"/>
                </a:solidFill>
              </a:rPr>
              <a:t>e.g., all in ASCII text files)</a:t>
            </a:r>
          </a:p>
          <a:p>
            <a:pPr lvl="1"/>
            <a:r>
              <a:rPr lang="en-US" altLang="en-US" dirty="0">
                <a:solidFill>
                  <a:schemeClr val="tx1"/>
                </a:solidFill>
              </a:rPr>
              <a:t>Place the collection in a common place</a:t>
            </a:r>
          </a:p>
          <a:p>
            <a:pPr lvl="2"/>
            <a:r>
              <a:rPr lang="en-US" altLang="en-US" dirty="0">
                <a:solidFill>
                  <a:schemeClr val="tx1"/>
                </a:solidFill>
              </a:rPr>
              <a:t>e.g., in a flat file, or in a directory as separate files) </a:t>
            </a:r>
          </a:p>
          <a:p>
            <a:pPr lvl="1"/>
            <a:endParaRPr lang="en-US" b="1" dirty="0">
              <a:solidFill>
                <a:schemeClr val="tx1"/>
              </a:solidFill>
            </a:endParaRPr>
          </a:p>
          <a:p>
            <a:endParaRPr lang="en-US" dirty="0">
              <a:solidFill>
                <a:schemeClr val="tx1"/>
              </a:solidFill>
            </a:endParaRPr>
          </a:p>
        </p:txBody>
      </p:sp>
      <p:sp>
        <p:nvSpPr>
          <p:cNvPr id="4" name="Date Placeholder 3"/>
          <p:cNvSpPr>
            <a:spLocks noGrp="1"/>
          </p:cNvSpPr>
          <p:nvPr>
            <p:ph type="dt" sz="half" idx="10"/>
          </p:nvPr>
        </p:nvSpPr>
        <p:spPr/>
        <p:txBody>
          <a:bodyPr/>
          <a:lstStyle/>
          <a:p>
            <a:fld id="{1C3B3E9C-2E8D-4603-8294-7C57DB8129B7}"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16</a:t>
            </a:fld>
            <a:endParaRPr lang="en-US"/>
          </a:p>
        </p:txBody>
      </p:sp>
      <p:sp>
        <p:nvSpPr>
          <p:cNvPr id="7" name="TextBox 6"/>
          <p:cNvSpPr txBox="1"/>
          <p:nvPr/>
        </p:nvSpPr>
        <p:spPr>
          <a:xfrm>
            <a:off x="4724400" y="6001939"/>
            <a:ext cx="5562600" cy="276999"/>
          </a:xfrm>
          <a:prstGeom prst="rect">
            <a:avLst/>
          </a:prstGeom>
          <a:noFill/>
        </p:spPr>
        <p:txBody>
          <a:bodyPr wrap="square" rtlCol="0">
            <a:spAutoFit/>
          </a:bodyPr>
          <a:lstStyle/>
          <a:p>
            <a:r>
              <a:rPr lang="en-US" sz="1200" dirty="0"/>
              <a:t>Source: Decision Support and Business Intelligence Systems (9</a:t>
            </a:r>
            <a:r>
              <a:rPr lang="en-US" sz="1200" baseline="30000" dirty="0"/>
              <a:t>th</a:t>
            </a:r>
            <a:r>
              <a:rPr lang="en-US" sz="1200" dirty="0"/>
              <a:t> Ed., Prentice Hall)</a:t>
            </a:r>
          </a:p>
        </p:txBody>
      </p:sp>
    </p:spTree>
    <p:extLst>
      <p:ext uri="{BB962C8B-B14F-4D97-AF65-F5344CB8AC3E}">
        <p14:creationId xmlns:p14="http://schemas.microsoft.com/office/powerpoint/2010/main" val="2163588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 Process – Topic detection </a:t>
            </a:r>
          </a:p>
        </p:txBody>
      </p:sp>
      <p:sp>
        <p:nvSpPr>
          <p:cNvPr id="4" name="Date Placeholder 3"/>
          <p:cNvSpPr>
            <a:spLocks noGrp="1"/>
          </p:cNvSpPr>
          <p:nvPr>
            <p:ph type="dt" sz="half" idx="10"/>
          </p:nvPr>
        </p:nvSpPr>
        <p:spPr/>
        <p:txBody>
          <a:bodyPr/>
          <a:lstStyle/>
          <a:p>
            <a:fld id="{1C3B3E9C-2E8D-4603-8294-7C57DB8129B7}"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17</a:t>
            </a:fld>
            <a:endParaRPr lang="en-US"/>
          </a:p>
        </p:txBody>
      </p:sp>
      <p:sp>
        <p:nvSpPr>
          <p:cNvPr id="13" name="TextBox 12">
            <a:extLst>
              <a:ext uri="{FF2B5EF4-FFF2-40B4-BE49-F238E27FC236}">
                <a16:creationId xmlns:a16="http://schemas.microsoft.com/office/drawing/2014/main" id="{579DAA3E-481E-612D-288B-295EF6D5CBF2}"/>
              </a:ext>
            </a:extLst>
          </p:cNvPr>
          <p:cNvSpPr txBox="1"/>
          <p:nvPr/>
        </p:nvSpPr>
        <p:spPr>
          <a:xfrm>
            <a:off x="854765" y="1690688"/>
            <a:ext cx="9829800" cy="1200329"/>
          </a:xfrm>
          <a:prstGeom prst="rect">
            <a:avLst/>
          </a:prstGeom>
          <a:noFill/>
        </p:spPr>
        <p:txBody>
          <a:bodyPr wrap="square">
            <a:spAutoFit/>
          </a:bodyPr>
          <a:lstStyle/>
          <a:p>
            <a:pPr algn="just"/>
            <a:r>
              <a:rPr lang="en-US" dirty="0">
                <a:effectLst/>
                <a:latin typeface="Helvetica" pitchFamily="2" charset="0"/>
              </a:rPr>
              <a:t>Documents consist of topics, and topics are collections of words that occur with different probabilities in statistically meaningful ways. In practice topics are not observable in a corpus (a collection of documents) and can be thought of as latent variables or as hidden semantic meanings of the documents.</a:t>
            </a:r>
          </a:p>
        </p:txBody>
      </p:sp>
      <p:sp>
        <p:nvSpPr>
          <p:cNvPr id="15" name="TextBox 14">
            <a:extLst>
              <a:ext uri="{FF2B5EF4-FFF2-40B4-BE49-F238E27FC236}">
                <a16:creationId xmlns:a16="http://schemas.microsoft.com/office/drawing/2014/main" id="{562C27A4-EE75-31A6-24BC-1F299981A48B}"/>
              </a:ext>
            </a:extLst>
          </p:cNvPr>
          <p:cNvSpPr txBox="1"/>
          <p:nvPr/>
        </p:nvSpPr>
        <p:spPr>
          <a:xfrm>
            <a:off x="838200" y="3016251"/>
            <a:ext cx="10058400" cy="3416320"/>
          </a:xfrm>
          <a:prstGeom prst="rect">
            <a:avLst/>
          </a:prstGeom>
          <a:noFill/>
        </p:spPr>
        <p:txBody>
          <a:bodyPr wrap="square">
            <a:spAutoFit/>
          </a:bodyPr>
          <a:lstStyle/>
          <a:p>
            <a:r>
              <a:rPr lang="en-US" dirty="0">
                <a:effectLst/>
                <a:latin typeface="Helvetica" pitchFamily="2" charset="0"/>
              </a:rPr>
              <a:t>Topic models are the modeling techniques, the algorithms, that are designed to discover hidden topics within a text and identify the latent structure in a large collection of documents. </a:t>
            </a:r>
          </a:p>
          <a:p>
            <a:endParaRPr lang="en-US" dirty="0">
              <a:latin typeface="Helvetica" pitchFamily="2" charset="0"/>
            </a:endParaRPr>
          </a:p>
          <a:p>
            <a:pPr marL="285750" indent="-285750">
              <a:buFont typeface="Arial" panose="020B0604020202020204" pitchFamily="34" charset="0"/>
              <a:buChar char="•"/>
            </a:pPr>
            <a:r>
              <a:rPr lang="en-US" dirty="0">
                <a:effectLst/>
                <a:latin typeface="Helvetica" pitchFamily="2" charset="0"/>
              </a:rPr>
              <a:t>They are a class of text analytic methods that are used when investigating new forms of semantic representation. </a:t>
            </a:r>
          </a:p>
          <a:p>
            <a:pPr marL="285750" indent="-285750">
              <a:buFont typeface="Arial" panose="020B0604020202020204" pitchFamily="34" charset="0"/>
              <a:buChar char="•"/>
            </a:pPr>
            <a:r>
              <a:rPr lang="en-US" dirty="0">
                <a:effectLst/>
                <a:latin typeface="Helvetica" pitchFamily="2" charset="0"/>
              </a:rPr>
              <a:t>No prior knowledge of the meaning of the words in a text is required, instead it is assumed that each document consists of topics. </a:t>
            </a:r>
          </a:p>
          <a:p>
            <a:pPr marL="285750" indent="-285750">
              <a:buFont typeface="Arial" panose="020B0604020202020204" pitchFamily="34" charset="0"/>
              <a:buChar char="•"/>
            </a:pPr>
            <a:r>
              <a:rPr lang="en-US" dirty="0">
                <a:effectLst/>
                <a:latin typeface="Helvetica" pitchFamily="2" charset="0"/>
              </a:rPr>
              <a:t>Topic models scan each document and analyze how words co-occur to decide which clusters of words best characterize them. These clusters are then considered topics. </a:t>
            </a:r>
          </a:p>
          <a:p>
            <a:pPr marL="285750" indent="-285750">
              <a:buFont typeface="Arial" panose="020B0604020202020204" pitchFamily="34" charset="0"/>
              <a:buChar char="•"/>
            </a:pPr>
            <a:r>
              <a:rPr lang="en-US" dirty="0">
                <a:effectLst/>
                <a:latin typeface="Helvetica" pitchFamily="2" charset="0"/>
              </a:rPr>
              <a:t>Since topics are used to represent words, topic models can be thought of as feature-based models of similarity. Words that are characterized by high probabilities for a given topic will tend to co-occur more often together and therefore be highly predictive of one another.</a:t>
            </a:r>
          </a:p>
        </p:txBody>
      </p:sp>
    </p:spTree>
    <p:extLst>
      <p:ext uri="{BB962C8B-B14F-4D97-AF65-F5344CB8AC3E}">
        <p14:creationId xmlns:p14="http://schemas.microsoft.com/office/powerpoint/2010/main" val="3841953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 Process – Topic detection </a:t>
            </a:r>
          </a:p>
        </p:txBody>
      </p:sp>
      <p:sp>
        <p:nvSpPr>
          <p:cNvPr id="4" name="Date Placeholder 3"/>
          <p:cNvSpPr>
            <a:spLocks noGrp="1"/>
          </p:cNvSpPr>
          <p:nvPr>
            <p:ph type="dt" sz="half" idx="10"/>
          </p:nvPr>
        </p:nvSpPr>
        <p:spPr/>
        <p:txBody>
          <a:bodyPr/>
          <a:lstStyle/>
          <a:p>
            <a:fld id="{1C3B3E9C-2E8D-4603-8294-7C57DB8129B7}"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18</a:t>
            </a:fld>
            <a:endParaRPr lang="en-US"/>
          </a:p>
        </p:txBody>
      </p:sp>
      <p:pic>
        <p:nvPicPr>
          <p:cNvPr id="3" name="Picture 2">
            <a:extLst>
              <a:ext uri="{FF2B5EF4-FFF2-40B4-BE49-F238E27FC236}">
                <a16:creationId xmlns:a16="http://schemas.microsoft.com/office/drawing/2014/main" id="{A380D73B-013E-D417-5962-81D48FC24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260" y="2681397"/>
            <a:ext cx="5435600" cy="2324100"/>
          </a:xfrm>
          <a:prstGeom prst="rect">
            <a:avLst/>
          </a:prstGeom>
        </p:spPr>
      </p:pic>
      <p:pic>
        <p:nvPicPr>
          <p:cNvPr id="7" name="Picture 6">
            <a:extLst>
              <a:ext uri="{FF2B5EF4-FFF2-40B4-BE49-F238E27FC236}">
                <a16:creationId xmlns:a16="http://schemas.microsoft.com/office/drawing/2014/main" id="{1C6132C3-1814-B280-3938-680127E9781F}"/>
              </a:ext>
            </a:extLst>
          </p:cNvPr>
          <p:cNvPicPr>
            <a:picLocks noChangeAspect="1"/>
          </p:cNvPicPr>
          <p:nvPr/>
        </p:nvPicPr>
        <p:blipFill rotWithShape="1">
          <a:blip r:embed="rId2">
            <a:extLst>
              <a:ext uri="{28A0092B-C50C-407E-A947-70E740481C1C}">
                <a14:useLocalDpi xmlns:a14="http://schemas.microsoft.com/office/drawing/2010/main" val="0"/>
              </a:ext>
            </a:extLst>
          </a:blip>
          <a:srcRect l="45502" t="37498" r="42037" b="40405"/>
          <a:stretch/>
        </p:blipFill>
        <p:spPr>
          <a:xfrm>
            <a:off x="6051115" y="3586663"/>
            <a:ext cx="677316" cy="513568"/>
          </a:xfrm>
          <a:prstGeom prst="rect">
            <a:avLst/>
          </a:prstGeom>
        </p:spPr>
      </p:pic>
      <p:pic>
        <p:nvPicPr>
          <p:cNvPr id="8" name="Graphic 7" descr="Checklist">
            <a:extLst>
              <a:ext uri="{FF2B5EF4-FFF2-40B4-BE49-F238E27FC236}">
                <a16:creationId xmlns:a16="http://schemas.microsoft.com/office/drawing/2014/main" id="{AE355CED-60B2-2260-F90C-9ACBEF7FE58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17283" y="3927119"/>
            <a:ext cx="914400" cy="914400"/>
          </a:xfrm>
          <a:prstGeom prst="rect">
            <a:avLst/>
          </a:prstGeom>
        </p:spPr>
      </p:pic>
      <p:pic>
        <p:nvPicPr>
          <p:cNvPr id="9" name="Graphic 8" descr="Checklist">
            <a:extLst>
              <a:ext uri="{FF2B5EF4-FFF2-40B4-BE49-F238E27FC236}">
                <a16:creationId xmlns:a16="http://schemas.microsoft.com/office/drawing/2014/main" id="{3ABAB605-B353-E67F-857A-D296B79CF4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17283" y="3010577"/>
            <a:ext cx="914400" cy="914400"/>
          </a:xfrm>
          <a:prstGeom prst="rect">
            <a:avLst/>
          </a:prstGeom>
        </p:spPr>
      </p:pic>
      <p:pic>
        <p:nvPicPr>
          <p:cNvPr id="10" name="Graphic 9" descr="Checklist">
            <a:extLst>
              <a:ext uri="{FF2B5EF4-FFF2-40B4-BE49-F238E27FC236}">
                <a16:creationId xmlns:a16="http://schemas.microsoft.com/office/drawing/2014/main" id="{1696F524-E7D7-88E0-80B4-532C926BDF6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527228" y="3019029"/>
            <a:ext cx="914400" cy="914400"/>
          </a:xfrm>
          <a:prstGeom prst="rect">
            <a:avLst/>
          </a:prstGeom>
        </p:spPr>
      </p:pic>
      <p:pic>
        <p:nvPicPr>
          <p:cNvPr id="11" name="Graphic 10" descr="Checklist">
            <a:extLst>
              <a:ext uri="{FF2B5EF4-FFF2-40B4-BE49-F238E27FC236}">
                <a16:creationId xmlns:a16="http://schemas.microsoft.com/office/drawing/2014/main" id="{F2685BC3-435F-ACE3-D4C3-9922B7843AC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27228" y="3930274"/>
            <a:ext cx="914400" cy="914400"/>
          </a:xfrm>
          <a:prstGeom prst="rect">
            <a:avLst/>
          </a:prstGeom>
        </p:spPr>
      </p:pic>
      <p:sp>
        <p:nvSpPr>
          <p:cNvPr id="12" name="TextBox 11">
            <a:extLst>
              <a:ext uri="{FF2B5EF4-FFF2-40B4-BE49-F238E27FC236}">
                <a16:creationId xmlns:a16="http://schemas.microsoft.com/office/drawing/2014/main" id="{2B54D54A-CDAA-89D5-6977-1F4B6D78B54E}"/>
              </a:ext>
            </a:extLst>
          </p:cNvPr>
          <p:cNvSpPr txBox="1"/>
          <p:nvPr/>
        </p:nvSpPr>
        <p:spPr>
          <a:xfrm>
            <a:off x="1189970" y="1931741"/>
            <a:ext cx="2367423" cy="584775"/>
          </a:xfrm>
          <a:prstGeom prst="rect">
            <a:avLst/>
          </a:prstGeom>
        </p:spPr>
        <p:txBody>
          <a:bodyPr wrap="square">
            <a:spAutoFit/>
          </a:bodyPr>
          <a:lstStyle>
            <a:defPPr>
              <a:defRPr lang="en-US"/>
            </a:defPPr>
            <a:lvl1pPr>
              <a:defRPr sz="2400" b="1">
                <a:solidFill>
                  <a:schemeClr val="accent1">
                    <a:lumMod val="50000"/>
                  </a:schemeClr>
                </a:solidFill>
              </a:defRPr>
            </a:lvl1pPr>
          </a:lstStyle>
          <a:p>
            <a:r>
              <a:rPr lang="en-US" sz="3200" dirty="0"/>
              <a:t>Documents</a:t>
            </a:r>
          </a:p>
        </p:txBody>
      </p:sp>
      <p:sp>
        <p:nvSpPr>
          <p:cNvPr id="14" name="TextBox 13">
            <a:extLst>
              <a:ext uri="{FF2B5EF4-FFF2-40B4-BE49-F238E27FC236}">
                <a16:creationId xmlns:a16="http://schemas.microsoft.com/office/drawing/2014/main" id="{60CEDB98-4A1C-6657-15C6-A26021D176E4}"/>
              </a:ext>
            </a:extLst>
          </p:cNvPr>
          <p:cNvSpPr txBox="1"/>
          <p:nvPr/>
        </p:nvSpPr>
        <p:spPr>
          <a:xfrm>
            <a:off x="4022350" y="1917492"/>
            <a:ext cx="2367423" cy="584775"/>
          </a:xfrm>
          <a:prstGeom prst="rect">
            <a:avLst/>
          </a:prstGeom>
        </p:spPr>
        <p:txBody>
          <a:bodyPr wrap="square">
            <a:spAutoFit/>
          </a:bodyPr>
          <a:lstStyle>
            <a:defPPr>
              <a:defRPr lang="en-US"/>
            </a:defPPr>
            <a:lvl1pPr>
              <a:defRPr sz="2400" b="1">
                <a:solidFill>
                  <a:schemeClr val="accent1">
                    <a:lumMod val="50000"/>
                  </a:schemeClr>
                </a:solidFill>
              </a:defRPr>
            </a:lvl1pPr>
          </a:lstStyle>
          <a:p>
            <a:r>
              <a:rPr lang="en-US" sz="3200" dirty="0"/>
              <a:t>Topics</a:t>
            </a:r>
          </a:p>
        </p:txBody>
      </p:sp>
      <p:sp>
        <p:nvSpPr>
          <p:cNvPr id="16" name="TextBox 15">
            <a:extLst>
              <a:ext uri="{FF2B5EF4-FFF2-40B4-BE49-F238E27FC236}">
                <a16:creationId xmlns:a16="http://schemas.microsoft.com/office/drawing/2014/main" id="{19BCFBBD-4F9F-C412-C60D-346671B5AB00}"/>
              </a:ext>
            </a:extLst>
          </p:cNvPr>
          <p:cNvSpPr txBox="1"/>
          <p:nvPr/>
        </p:nvSpPr>
        <p:spPr>
          <a:xfrm>
            <a:off x="7025467" y="1920764"/>
            <a:ext cx="2367423" cy="584775"/>
          </a:xfrm>
          <a:prstGeom prst="rect">
            <a:avLst/>
          </a:prstGeom>
        </p:spPr>
        <p:txBody>
          <a:bodyPr wrap="square">
            <a:spAutoFit/>
          </a:bodyPr>
          <a:lstStyle>
            <a:defPPr>
              <a:defRPr lang="en-US"/>
            </a:defPPr>
            <a:lvl1pPr>
              <a:defRPr sz="2400" b="1">
                <a:solidFill>
                  <a:schemeClr val="accent1">
                    <a:lumMod val="50000"/>
                  </a:schemeClr>
                </a:solidFill>
              </a:defRPr>
            </a:lvl1pPr>
          </a:lstStyle>
          <a:p>
            <a:r>
              <a:rPr lang="en-US" sz="3200" dirty="0"/>
              <a:t>Words</a:t>
            </a:r>
          </a:p>
        </p:txBody>
      </p:sp>
      <p:sp>
        <p:nvSpPr>
          <p:cNvPr id="17" name="TextBox 16">
            <a:extLst>
              <a:ext uri="{FF2B5EF4-FFF2-40B4-BE49-F238E27FC236}">
                <a16:creationId xmlns:a16="http://schemas.microsoft.com/office/drawing/2014/main" id="{AA0E58D7-C3BA-5E6F-915E-18101D687AF0}"/>
              </a:ext>
            </a:extLst>
          </p:cNvPr>
          <p:cNvSpPr txBox="1"/>
          <p:nvPr/>
        </p:nvSpPr>
        <p:spPr>
          <a:xfrm>
            <a:off x="1112643" y="5335207"/>
            <a:ext cx="9321536" cy="584775"/>
          </a:xfrm>
          <a:prstGeom prst="rect">
            <a:avLst/>
          </a:prstGeom>
        </p:spPr>
        <p:txBody>
          <a:bodyPr wrap="square">
            <a:spAutoFit/>
          </a:bodyPr>
          <a:lstStyle>
            <a:defPPr>
              <a:defRPr lang="en-US"/>
            </a:defPPr>
            <a:lvl1pPr>
              <a:defRPr sz="2400" b="1">
                <a:solidFill>
                  <a:schemeClr val="accent1">
                    <a:lumMod val="50000"/>
                  </a:schemeClr>
                </a:solidFill>
              </a:defRPr>
            </a:lvl1pPr>
          </a:lstStyle>
          <a:p>
            <a:r>
              <a:rPr lang="en-US" sz="3200" dirty="0"/>
              <a:t>Discovers hidden semantic meaning of the documents</a:t>
            </a:r>
          </a:p>
        </p:txBody>
      </p:sp>
    </p:spTree>
    <p:extLst>
      <p:ext uri="{BB962C8B-B14F-4D97-AF65-F5344CB8AC3E}">
        <p14:creationId xmlns:p14="http://schemas.microsoft.com/office/powerpoint/2010/main" val="626923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 Process</a:t>
            </a:r>
          </a:p>
        </p:txBody>
      </p:sp>
      <p:sp>
        <p:nvSpPr>
          <p:cNvPr id="3" name="Content Placeholder 2"/>
          <p:cNvSpPr>
            <a:spLocks noGrp="1"/>
          </p:cNvSpPr>
          <p:nvPr>
            <p:ph idx="1"/>
          </p:nvPr>
        </p:nvSpPr>
        <p:spPr>
          <a:xfrm>
            <a:off x="838200" y="1601458"/>
            <a:ext cx="10515600" cy="4351338"/>
          </a:xfrm>
        </p:spPr>
        <p:txBody>
          <a:bodyPr/>
          <a:lstStyle/>
          <a:p>
            <a:r>
              <a:rPr lang="en-US" altLang="en-US" dirty="0">
                <a:solidFill>
                  <a:schemeClr val="tx1"/>
                </a:solidFill>
              </a:rPr>
              <a:t>Step 2: Create the Document Term/Feature Matrix</a:t>
            </a:r>
          </a:p>
          <a:p>
            <a:endParaRPr lang="en-US" dirty="0">
              <a:solidFill>
                <a:schemeClr val="tx1"/>
              </a:solidFill>
            </a:endParaRPr>
          </a:p>
        </p:txBody>
      </p:sp>
      <p:sp>
        <p:nvSpPr>
          <p:cNvPr id="4" name="Date Placeholder 3"/>
          <p:cNvSpPr>
            <a:spLocks noGrp="1"/>
          </p:cNvSpPr>
          <p:nvPr>
            <p:ph type="dt" sz="half" idx="10"/>
          </p:nvPr>
        </p:nvSpPr>
        <p:spPr/>
        <p:txBody>
          <a:bodyPr/>
          <a:lstStyle/>
          <a:p>
            <a:fld id="{68D7698F-4EA4-4C34-B1EF-498069E2EFC6}"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19</a:t>
            </a:fld>
            <a:endParaRPr lang="en-US"/>
          </a:p>
        </p:txBody>
      </p:sp>
      <p:pic>
        <p:nvPicPr>
          <p:cNvPr id="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057401"/>
            <a:ext cx="6654800"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4760843" y="6140438"/>
            <a:ext cx="5562600" cy="276999"/>
          </a:xfrm>
          <a:prstGeom prst="rect">
            <a:avLst/>
          </a:prstGeom>
          <a:noFill/>
        </p:spPr>
        <p:txBody>
          <a:bodyPr wrap="square" rtlCol="0">
            <a:spAutoFit/>
          </a:bodyPr>
          <a:lstStyle/>
          <a:p>
            <a:r>
              <a:rPr lang="en-US" sz="1200" dirty="0"/>
              <a:t>Source: Decision Support and Business Intelligence Systems (9</a:t>
            </a:r>
            <a:r>
              <a:rPr lang="en-US" sz="1200" baseline="30000" dirty="0"/>
              <a:t>th</a:t>
            </a:r>
            <a:r>
              <a:rPr lang="en-US" sz="1200" dirty="0"/>
              <a:t> Ed., Prentice Hall)</a:t>
            </a:r>
          </a:p>
        </p:txBody>
      </p:sp>
    </p:spTree>
    <p:extLst>
      <p:ext uri="{BB962C8B-B14F-4D97-AF65-F5344CB8AC3E}">
        <p14:creationId xmlns:p14="http://schemas.microsoft.com/office/powerpoint/2010/main" val="747550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altLang="en-US" dirty="0">
                <a:solidFill>
                  <a:schemeClr val="tx1"/>
                </a:solidFill>
              </a:rPr>
              <a:t>Text mining overview</a:t>
            </a:r>
          </a:p>
          <a:p>
            <a:r>
              <a:rPr lang="en-US" altLang="en-US" dirty="0">
                <a:solidFill>
                  <a:schemeClr val="tx1"/>
                </a:solidFill>
              </a:rPr>
              <a:t>Math behind text mining</a:t>
            </a:r>
          </a:p>
          <a:p>
            <a:pPr lvl="1"/>
            <a:r>
              <a:rPr lang="en-US" dirty="0">
                <a:solidFill>
                  <a:schemeClr val="tx1"/>
                </a:solidFill>
              </a:rPr>
              <a:t>Methods for parsing and quantifying Text</a:t>
            </a:r>
          </a:p>
          <a:p>
            <a:pPr lvl="1"/>
            <a:r>
              <a:rPr lang="en-US" dirty="0">
                <a:solidFill>
                  <a:schemeClr val="tx1"/>
                </a:solidFill>
              </a:rPr>
              <a:t>Latent semantic analysis via the singular value decomposition</a:t>
            </a:r>
          </a:p>
          <a:p>
            <a:pPr lvl="1"/>
            <a:r>
              <a:rPr lang="en-US" dirty="0">
                <a:solidFill>
                  <a:schemeClr val="tx1"/>
                </a:solidFill>
              </a:rPr>
              <a:t>Topic modeling</a:t>
            </a:r>
          </a:p>
          <a:p>
            <a:pPr lvl="1"/>
            <a:r>
              <a:rPr lang="en-US" dirty="0">
                <a:solidFill>
                  <a:schemeClr val="tx1"/>
                </a:solidFill>
              </a:rPr>
              <a:t>Similarity measures</a:t>
            </a:r>
          </a:p>
          <a:p>
            <a:r>
              <a:rPr lang="en-US" altLang="en-US" dirty="0">
                <a:solidFill>
                  <a:schemeClr val="tx1"/>
                </a:solidFill>
              </a:rPr>
              <a:t>Python applications</a:t>
            </a:r>
          </a:p>
          <a:p>
            <a:pPr lvl="1"/>
            <a:r>
              <a:rPr lang="en-US" altLang="en-US" dirty="0">
                <a:solidFill>
                  <a:schemeClr val="tx1"/>
                </a:solidFill>
              </a:rPr>
              <a:t>A simple example to illustrate key concepts</a:t>
            </a:r>
          </a:p>
          <a:p>
            <a:pPr lvl="1"/>
            <a:r>
              <a:rPr lang="en-US" altLang="en-US" dirty="0">
                <a:solidFill>
                  <a:schemeClr val="tx1"/>
                </a:solidFill>
              </a:rPr>
              <a:t>A predictive model based on text mining</a:t>
            </a:r>
          </a:p>
          <a:p>
            <a:endParaRPr lang="en-US" dirty="0">
              <a:solidFill>
                <a:schemeClr val="tx1"/>
              </a:solidFill>
            </a:endParaRPr>
          </a:p>
        </p:txBody>
      </p:sp>
      <p:sp>
        <p:nvSpPr>
          <p:cNvPr id="4" name="Date Placeholder 3"/>
          <p:cNvSpPr>
            <a:spLocks noGrp="1"/>
          </p:cNvSpPr>
          <p:nvPr>
            <p:ph type="dt" sz="half" idx="10"/>
          </p:nvPr>
        </p:nvSpPr>
        <p:spPr/>
        <p:txBody>
          <a:bodyPr/>
          <a:lstStyle/>
          <a:p>
            <a:fld id="{0D8B816D-6396-419D-84DB-8C4EC44EEE99}"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2</a:t>
            </a:fld>
            <a:endParaRPr lang="en-US"/>
          </a:p>
        </p:txBody>
      </p:sp>
    </p:spTree>
    <p:extLst>
      <p:ext uri="{BB962C8B-B14F-4D97-AF65-F5344CB8AC3E}">
        <p14:creationId xmlns:p14="http://schemas.microsoft.com/office/powerpoint/2010/main" val="1569259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 Process</a:t>
            </a:r>
          </a:p>
        </p:txBody>
      </p:sp>
      <p:sp>
        <p:nvSpPr>
          <p:cNvPr id="3" name="Content Placeholder 2"/>
          <p:cNvSpPr>
            <a:spLocks noGrp="1"/>
          </p:cNvSpPr>
          <p:nvPr>
            <p:ph idx="1"/>
          </p:nvPr>
        </p:nvSpPr>
        <p:spPr/>
        <p:txBody>
          <a:bodyPr/>
          <a:lstStyle/>
          <a:p>
            <a:r>
              <a:rPr lang="en-US" altLang="en-US" dirty="0">
                <a:solidFill>
                  <a:schemeClr val="tx1"/>
                </a:solidFill>
              </a:rPr>
              <a:t>Step 2: Create the Document Term/Feature Matrix (DTM or DFM)</a:t>
            </a:r>
          </a:p>
          <a:p>
            <a:pPr lvl="1"/>
            <a:r>
              <a:rPr lang="en-US" dirty="0"/>
              <a:t>Also called as “bag-of-words” model</a:t>
            </a:r>
          </a:p>
          <a:p>
            <a:pPr lvl="2"/>
            <a:r>
              <a:rPr lang="en-US" dirty="0"/>
              <a:t>Simplify text into vector representation</a:t>
            </a:r>
          </a:p>
          <a:p>
            <a:pPr lvl="2"/>
            <a:r>
              <a:rPr lang="en-US" dirty="0"/>
              <a:t>Do not consider grammar and even word ordering</a:t>
            </a:r>
          </a:p>
        </p:txBody>
      </p:sp>
      <p:sp>
        <p:nvSpPr>
          <p:cNvPr id="4" name="Date Placeholder 3"/>
          <p:cNvSpPr>
            <a:spLocks noGrp="1"/>
          </p:cNvSpPr>
          <p:nvPr>
            <p:ph type="dt" sz="half" idx="10"/>
          </p:nvPr>
        </p:nvSpPr>
        <p:spPr/>
        <p:txBody>
          <a:bodyPr/>
          <a:lstStyle/>
          <a:p>
            <a:fld id="{B71344CB-E93B-4195-9768-EB7B50475515}"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20</a:t>
            </a:fld>
            <a:endParaRPr lang="en-US"/>
          </a:p>
        </p:txBody>
      </p:sp>
    </p:spTree>
    <p:extLst>
      <p:ext uri="{BB962C8B-B14F-4D97-AF65-F5344CB8AC3E}">
        <p14:creationId xmlns:p14="http://schemas.microsoft.com/office/powerpoint/2010/main" val="1092418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 Process</a:t>
            </a:r>
          </a:p>
        </p:txBody>
      </p:sp>
      <p:sp>
        <p:nvSpPr>
          <p:cNvPr id="4" name="Date Placeholder 3"/>
          <p:cNvSpPr>
            <a:spLocks noGrp="1"/>
          </p:cNvSpPr>
          <p:nvPr>
            <p:ph type="dt" sz="half" idx="10"/>
          </p:nvPr>
        </p:nvSpPr>
        <p:spPr/>
        <p:txBody>
          <a:bodyPr/>
          <a:lstStyle/>
          <a:p>
            <a:fld id="{B71344CB-E93B-4195-9768-EB7B50475515}"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21</a:t>
            </a:fld>
            <a:endParaRPr lang="en-US"/>
          </a:p>
        </p:txBody>
      </p:sp>
      <p:sp>
        <p:nvSpPr>
          <p:cNvPr id="10" name="TextBox 9">
            <a:extLst>
              <a:ext uri="{FF2B5EF4-FFF2-40B4-BE49-F238E27FC236}">
                <a16:creationId xmlns:a16="http://schemas.microsoft.com/office/drawing/2014/main" id="{28C4B17C-766A-276D-945B-04C58180CAB0}"/>
              </a:ext>
            </a:extLst>
          </p:cNvPr>
          <p:cNvSpPr txBox="1"/>
          <p:nvPr/>
        </p:nvSpPr>
        <p:spPr>
          <a:xfrm>
            <a:off x="1066800" y="1690688"/>
            <a:ext cx="10058399" cy="3139321"/>
          </a:xfrm>
          <a:prstGeom prst="rect">
            <a:avLst/>
          </a:prstGeom>
          <a:noFill/>
        </p:spPr>
        <p:txBody>
          <a:bodyPr wrap="square">
            <a:spAutoFit/>
          </a:bodyPr>
          <a:lstStyle/>
          <a:p>
            <a:r>
              <a:rPr lang="en-US" dirty="0">
                <a:effectLst/>
                <a:latin typeface="Helvetica" pitchFamily="2" charset="0"/>
              </a:rPr>
              <a:t>1. </a:t>
            </a:r>
            <a:r>
              <a:rPr lang="en-US" i="1" dirty="0">
                <a:effectLst/>
                <a:latin typeface="Helvetica" pitchFamily="2" charset="0"/>
              </a:rPr>
              <a:t>Text as a bag-of-words. </a:t>
            </a:r>
            <a:r>
              <a:rPr lang="en-US" dirty="0">
                <a:effectLst/>
                <a:latin typeface="Helvetica" pitchFamily="2" charset="0"/>
              </a:rPr>
              <a:t>Words are assumed to be independent of their order, whose semantic meaning is not important. Each of the words in a document is treated as a feature and represented as a dimension in a feature space. Documents are then represented by vectors with components for each word in a document collection. If a word is not present in a document its component will be equal to zero, otherwise it will be some non-negative value. Collections of documents are multidimensional matrices, usually referred to as a TDM (term-document matrix). This is a very popular approach in topic modeling.</a:t>
            </a:r>
          </a:p>
          <a:p>
            <a:endParaRPr lang="en-US" dirty="0">
              <a:latin typeface="Helvetica" pitchFamily="2" charset="0"/>
            </a:endParaRPr>
          </a:p>
          <a:p>
            <a:r>
              <a:rPr lang="en-US" dirty="0">
                <a:effectLst/>
                <a:latin typeface="Helvetica" pitchFamily="2" charset="0"/>
              </a:rPr>
              <a:t>2. </a:t>
            </a:r>
            <a:r>
              <a:rPr lang="en-US" i="1" dirty="0">
                <a:effectLst/>
                <a:latin typeface="Helvetica" pitchFamily="2" charset="0"/>
              </a:rPr>
              <a:t>Text as a set of sequences</a:t>
            </a:r>
            <a:r>
              <a:rPr lang="en-US" dirty="0">
                <a:effectLst/>
                <a:latin typeface="Helvetica" pitchFamily="2" charset="0"/>
              </a:rPr>
              <a:t>. Ordering of words is considered important. Sequences are extracted from the text as strings. This approach is used in modeling that requires semantic interpretation such as language modeling.</a:t>
            </a:r>
          </a:p>
        </p:txBody>
      </p:sp>
    </p:spTree>
    <p:extLst>
      <p:ext uri="{BB962C8B-B14F-4D97-AF65-F5344CB8AC3E}">
        <p14:creationId xmlns:p14="http://schemas.microsoft.com/office/powerpoint/2010/main" val="1028110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 Process</a:t>
            </a:r>
          </a:p>
        </p:txBody>
      </p:sp>
      <p:sp>
        <p:nvSpPr>
          <p:cNvPr id="3" name="Content Placeholder 2"/>
          <p:cNvSpPr>
            <a:spLocks noGrp="1"/>
          </p:cNvSpPr>
          <p:nvPr>
            <p:ph idx="1"/>
          </p:nvPr>
        </p:nvSpPr>
        <p:spPr/>
        <p:txBody>
          <a:bodyPr>
            <a:normAutofit/>
          </a:bodyPr>
          <a:lstStyle/>
          <a:p>
            <a:r>
              <a:rPr lang="en-US" altLang="en-US" dirty="0">
                <a:solidFill>
                  <a:schemeClr val="tx1"/>
                </a:solidFill>
              </a:rPr>
              <a:t>Step 2: Create the Document Term/Feature Matrix (DTM or DFM)</a:t>
            </a:r>
          </a:p>
          <a:p>
            <a:pPr lvl="1"/>
            <a:r>
              <a:rPr lang="en-US" altLang="en-US" dirty="0">
                <a:solidFill>
                  <a:schemeClr val="tx1"/>
                </a:solidFill>
              </a:rPr>
              <a:t>Quantify the contents of a document within the corpus</a:t>
            </a:r>
          </a:p>
          <a:p>
            <a:pPr lvl="1"/>
            <a:r>
              <a:rPr lang="en-US" altLang="en-US" dirty="0">
                <a:solidFill>
                  <a:schemeClr val="tx1"/>
                </a:solidFill>
              </a:rPr>
              <a:t>Quantify how each document is relative to the corpus</a:t>
            </a:r>
          </a:p>
          <a:p>
            <a:pPr lvl="1"/>
            <a:r>
              <a:rPr lang="en-US" altLang="en-US" dirty="0">
                <a:solidFill>
                  <a:schemeClr val="tx1"/>
                </a:solidFill>
              </a:rPr>
              <a:t>Should all terms be included?</a:t>
            </a:r>
          </a:p>
          <a:p>
            <a:pPr lvl="2"/>
            <a:r>
              <a:rPr lang="en-US" altLang="en-US" dirty="0">
                <a:solidFill>
                  <a:schemeClr val="tx1"/>
                </a:solidFill>
              </a:rPr>
              <a:t>Stop words</a:t>
            </a:r>
          </a:p>
          <a:p>
            <a:pPr lvl="2"/>
            <a:r>
              <a:rPr lang="en-US" altLang="en-US" dirty="0">
                <a:solidFill>
                  <a:schemeClr val="tx1"/>
                </a:solidFill>
              </a:rPr>
              <a:t>Stemming</a:t>
            </a:r>
          </a:p>
          <a:p>
            <a:pPr lvl="1"/>
            <a:r>
              <a:rPr lang="en-US" altLang="en-US" dirty="0">
                <a:solidFill>
                  <a:schemeClr val="tx1"/>
                </a:solidFill>
              </a:rPr>
              <a:t>What is the best representation of the indices (values in cells)? </a:t>
            </a:r>
          </a:p>
          <a:p>
            <a:pPr lvl="2"/>
            <a:r>
              <a:rPr lang="en-US" altLang="en-US" dirty="0">
                <a:solidFill>
                  <a:schemeClr val="tx1"/>
                </a:solidFill>
              </a:rPr>
              <a:t>Binary</a:t>
            </a:r>
          </a:p>
          <a:p>
            <a:pPr lvl="2"/>
            <a:r>
              <a:rPr lang="en-US" altLang="en-US" dirty="0">
                <a:solidFill>
                  <a:schemeClr val="tx1"/>
                </a:solidFill>
              </a:rPr>
              <a:t>Count: frequency, log frequency</a:t>
            </a:r>
          </a:p>
          <a:p>
            <a:pPr lvl="2"/>
            <a:r>
              <a:rPr lang="en-US" altLang="en-US" dirty="0">
                <a:solidFill>
                  <a:schemeClr val="tx1"/>
                </a:solidFill>
              </a:rPr>
              <a:t>Weight matrix: </a:t>
            </a:r>
            <a:r>
              <a:rPr lang="en-US" altLang="en-US" dirty="0" err="1">
                <a:solidFill>
                  <a:schemeClr val="tx1"/>
                </a:solidFill>
              </a:rPr>
              <a:t>tf-idf</a:t>
            </a:r>
            <a:endParaRPr lang="en-US" altLang="en-US" dirty="0">
              <a:solidFill>
                <a:schemeClr val="tx1"/>
              </a:solidFill>
            </a:endParaRPr>
          </a:p>
          <a:p>
            <a:pPr lvl="1"/>
            <a:r>
              <a:rPr lang="en-US" altLang="en-US" dirty="0">
                <a:solidFill>
                  <a:schemeClr val="tx1"/>
                </a:solidFill>
              </a:rPr>
              <a:t>How to deal with the curse of dimensionality in the matrix?</a:t>
            </a:r>
          </a:p>
          <a:p>
            <a:endParaRPr lang="en-US" dirty="0">
              <a:solidFill>
                <a:schemeClr val="tx1"/>
              </a:solidFill>
            </a:endParaRPr>
          </a:p>
        </p:txBody>
      </p:sp>
      <p:sp>
        <p:nvSpPr>
          <p:cNvPr id="4" name="Date Placeholder 3"/>
          <p:cNvSpPr>
            <a:spLocks noGrp="1"/>
          </p:cNvSpPr>
          <p:nvPr>
            <p:ph type="dt" sz="half" idx="10"/>
          </p:nvPr>
        </p:nvSpPr>
        <p:spPr/>
        <p:txBody>
          <a:bodyPr/>
          <a:lstStyle/>
          <a:p>
            <a:fld id="{E4E7A45F-4DB9-45C3-9876-3130C6439336}"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22</a:t>
            </a:fld>
            <a:endParaRPr lang="en-US"/>
          </a:p>
        </p:txBody>
      </p:sp>
      <p:sp>
        <p:nvSpPr>
          <p:cNvPr id="7" name="TextBox 6"/>
          <p:cNvSpPr txBox="1"/>
          <p:nvPr/>
        </p:nvSpPr>
        <p:spPr>
          <a:xfrm>
            <a:off x="4724400" y="6001939"/>
            <a:ext cx="5562600" cy="276999"/>
          </a:xfrm>
          <a:prstGeom prst="rect">
            <a:avLst/>
          </a:prstGeom>
          <a:noFill/>
        </p:spPr>
        <p:txBody>
          <a:bodyPr wrap="square" rtlCol="0">
            <a:spAutoFit/>
          </a:bodyPr>
          <a:lstStyle/>
          <a:p>
            <a:r>
              <a:rPr lang="en-US" sz="1200" dirty="0"/>
              <a:t>Source: Decision Support and Business Intelligence Systems (9</a:t>
            </a:r>
            <a:r>
              <a:rPr lang="en-US" sz="1200" baseline="30000" dirty="0"/>
              <a:t>th</a:t>
            </a:r>
            <a:r>
              <a:rPr lang="en-US" sz="1200" dirty="0"/>
              <a:t> Ed., Prentice Hall)</a:t>
            </a:r>
          </a:p>
        </p:txBody>
      </p:sp>
    </p:spTree>
    <p:extLst>
      <p:ext uri="{BB962C8B-B14F-4D97-AF65-F5344CB8AC3E}">
        <p14:creationId xmlns:p14="http://schemas.microsoft.com/office/powerpoint/2010/main" val="3995792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 Process</a:t>
            </a:r>
          </a:p>
        </p:txBody>
      </p:sp>
      <p:sp>
        <p:nvSpPr>
          <p:cNvPr id="4" name="Date Placeholder 3"/>
          <p:cNvSpPr>
            <a:spLocks noGrp="1"/>
          </p:cNvSpPr>
          <p:nvPr>
            <p:ph type="dt" sz="half" idx="10"/>
          </p:nvPr>
        </p:nvSpPr>
        <p:spPr/>
        <p:txBody>
          <a:bodyPr/>
          <a:lstStyle/>
          <a:p>
            <a:fld id="{E4E7A45F-4DB9-45C3-9876-3130C6439336}"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23</a:t>
            </a:fld>
            <a:endParaRPr lang="en-US"/>
          </a:p>
        </p:txBody>
      </p:sp>
      <p:sp>
        <p:nvSpPr>
          <p:cNvPr id="11" name="TextBox 10">
            <a:extLst>
              <a:ext uri="{FF2B5EF4-FFF2-40B4-BE49-F238E27FC236}">
                <a16:creationId xmlns:a16="http://schemas.microsoft.com/office/drawing/2014/main" id="{AAC1D8F0-23AC-85C0-4011-B3027DC193D2}"/>
              </a:ext>
            </a:extLst>
          </p:cNvPr>
          <p:cNvSpPr txBox="1"/>
          <p:nvPr/>
        </p:nvSpPr>
        <p:spPr>
          <a:xfrm>
            <a:off x="838200" y="1555036"/>
            <a:ext cx="10515600" cy="3416320"/>
          </a:xfrm>
          <a:prstGeom prst="rect">
            <a:avLst/>
          </a:prstGeom>
          <a:noFill/>
        </p:spPr>
        <p:txBody>
          <a:bodyPr wrap="square">
            <a:spAutoFit/>
          </a:bodyPr>
          <a:lstStyle/>
          <a:p>
            <a:pPr marL="342900" indent="-342900">
              <a:buAutoNum type="arabicPeriod"/>
            </a:pPr>
            <a:r>
              <a:rPr lang="en-US" i="1" dirty="0">
                <a:effectLst/>
                <a:latin typeface="Helvetica" pitchFamily="2" charset="0"/>
              </a:rPr>
              <a:t>Text extraction</a:t>
            </a:r>
            <a:r>
              <a:rPr lang="en-US" dirty="0">
                <a:effectLst/>
                <a:latin typeface="Helvetica" pitchFamily="2" charset="0"/>
              </a:rPr>
              <a:t>: Identifying text to be analyzed. This step is especially important when working with text from web scrapers (removing tags, etc.).</a:t>
            </a:r>
          </a:p>
          <a:p>
            <a:pPr marL="342900" indent="-342900">
              <a:buAutoNum type="arabicPeriod"/>
            </a:pPr>
            <a:endParaRPr lang="en-US" dirty="0">
              <a:effectLst/>
              <a:latin typeface="Helvetica" pitchFamily="2" charset="0"/>
            </a:endParaRPr>
          </a:p>
          <a:p>
            <a:pPr marL="342900" indent="-342900">
              <a:buAutoNum type="arabicPeriod"/>
            </a:pPr>
            <a:r>
              <a:rPr lang="en-US" i="1" dirty="0">
                <a:effectLst/>
                <a:latin typeface="Helvetica" pitchFamily="2" charset="0"/>
              </a:rPr>
              <a:t>Stop-word removal</a:t>
            </a:r>
            <a:r>
              <a:rPr lang="en-US" dirty="0">
                <a:effectLst/>
                <a:latin typeface="Helvetica" pitchFamily="2" charset="0"/>
              </a:rPr>
              <a:t>: Stop words are frequent words in a text that provide litter or no useful semantic information for the mining process. These are usually articles, prepositions, conjunctions, and common pronouns. There are also language/ analysis specific dictionaries of what might be considered a ”stop-word”. Stop-word removal improves the mining process and reduces the dimensionality of the TDM. This step is very important if data is not to be normalized.</a:t>
            </a:r>
          </a:p>
          <a:p>
            <a:pPr marL="342900" indent="-342900">
              <a:buAutoNum type="arabicPeriod"/>
            </a:pPr>
            <a:endParaRPr lang="en-US" dirty="0">
              <a:effectLst/>
              <a:latin typeface="Helvetica" pitchFamily="2" charset="0"/>
            </a:endParaRPr>
          </a:p>
          <a:p>
            <a:pPr marL="342900" indent="-342900">
              <a:buAutoNum type="arabicPeriod"/>
            </a:pPr>
            <a:r>
              <a:rPr lang="en-US" i="1" dirty="0">
                <a:effectLst/>
                <a:latin typeface="Helvetica" pitchFamily="2" charset="0"/>
              </a:rPr>
              <a:t>Stemming, case-folding, and punctuation</a:t>
            </a:r>
            <a:r>
              <a:rPr lang="en-US" dirty="0">
                <a:effectLst/>
                <a:latin typeface="Helvetica" pitchFamily="2" charset="0"/>
              </a:rPr>
              <a:t>: Identifying words with the same root form and consolidating them (plurality, different tenses, etc.) Some common techniques include semi-automatic lookup tables, suffix stripping and lemmatization (the classical algorithm for</a:t>
            </a:r>
          </a:p>
        </p:txBody>
      </p:sp>
    </p:spTree>
    <p:extLst>
      <p:ext uri="{BB962C8B-B14F-4D97-AF65-F5344CB8AC3E}">
        <p14:creationId xmlns:p14="http://schemas.microsoft.com/office/powerpoint/2010/main" val="2104382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 Process</a:t>
            </a:r>
          </a:p>
        </p:txBody>
      </p:sp>
      <p:sp>
        <p:nvSpPr>
          <p:cNvPr id="4" name="Date Placeholder 3"/>
          <p:cNvSpPr>
            <a:spLocks noGrp="1"/>
          </p:cNvSpPr>
          <p:nvPr>
            <p:ph type="dt" sz="half" idx="10"/>
          </p:nvPr>
        </p:nvSpPr>
        <p:spPr/>
        <p:txBody>
          <a:bodyPr/>
          <a:lstStyle/>
          <a:p>
            <a:fld id="{E4E7A45F-4DB9-45C3-9876-3130C6439336}"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24</a:t>
            </a:fld>
            <a:endParaRPr lang="en-US"/>
          </a:p>
        </p:txBody>
      </p:sp>
      <p:sp>
        <p:nvSpPr>
          <p:cNvPr id="11" name="TextBox 10">
            <a:extLst>
              <a:ext uri="{FF2B5EF4-FFF2-40B4-BE49-F238E27FC236}">
                <a16:creationId xmlns:a16="http://schemas.microsoft.com/office/drawing/2014/main" id="{AAC1D8F0-23AC-85C0-4011-B3027DC193D2}"/>
              </a:ext>
            </a:extLst>
          </p:cNvPr>
          <p:cNvSpPr txBox="1"/>
          <p:nvPr/>
        </p:nvSpPr>
        <p:spPr>
          <a:xfrm>
            <a:off x="838200" y="1555036"/>
            <a:ext cx="10515600" cy="2862322"/>
          </a:xfrm>
          <a:prstGeom prst="rect">
            <a:avLst/>
          </a:prstGeom>
          <a:noFill/>
        </p:spPr>
        <p:txBody>
          <a:bodyPr wrap="square">
            <a:spAutoFit/>
          </a:bodyPr>
          <a:lstStyle/>
          <a:p>
            <a:endParaRPr lang="en-US" dirty="0">
              <a:effectLst/>
              <a:latin typeface="Helvetica" pitchFamily="2" charset="0"/>
            </a:endParaRPr>
          </a:p>
          <a:p>
            <a:pPr marL="342900" indent="-342900">
              <a:buFont typeface="+mj-lt"/>
              <a:buAutoNum type="arabicPeriod" startAt="3"/>
            </a:pPr>
            <a:r>
              <a:rPr lang="en-US" i="1" dirty="0">
                <a:effectLst/>
                <a:latin typeface="Helvetica" pitchFamily="2" charset="0"/>
              </a:rPr>
              <a:t>Stemming, case-folding, and punctuation</a:t>
            </a:r>
            <a:r>
              <a:rPr lang="en-US" dirty="0">
                <a:effectLst/>
                <a:latin typeface="Helvetica" pitchFamily="2" charset="0"/>
              </a:rPr>
              <a:t>: Identifying words with the same root form and consolidating them (plurality, different tenses, etc.) Some common techniques include semi-automatic lookup tables, suffix stripping and lemmatization (the classical algorithm for stemming is Porter’s algorithm). Removing the capitalization of the first letter of the word if it is not important for the semantic meaning of the word (i.e. beginning of the sentence). Parsing punctuation marks in order to</a:t>
            </a:r>
            <a:r>
              <a:rPr lang="en-US" dirty="0">
                <a:latin typeface="Helvetica" pitchFamily="2" charset="0"/>
              </a:rPr>
              <a:t> </a:t>
            </a:r>
            <a:r>
              <a:rPr lang="en-US" dirty="0">
                <a:effectLst/>
                <a:latin typeface="Helvetica" pitchFamily="2" charset="0"/>
              </a:rPr>
              <a:t>tokenize text correctly (i.e. ”dead-end” and ”dead end”).</a:t>
            </a:r>
          </a:p>
          <a:p>
            <a:pPr marL="342900" indent="-342900">
              <a:buFont typeface="+mj-lt"/>
              <a:buAutoNum type="arabicPeriod" startAt="3"/>
            </a:pPr>
            <a:endParaRPr lang="en-US" dirty="0">
              <a:effectLst/>
              <a:latin typeface="Helvetica" pitchFamily="2" charset="0"/>
            </a:endParaRPr>
          </a:p>
          <a:p>
            <a:pPr marL="342900" indent="-342900">
              <a:buFont typeface="+mj-lt"/>
              <a:buAutoNum type="arabicPeriod" startAt="3"/>
            </a:pPr>
            <a:r>
              <a:rPr lang="en-US" i="1" dirty="0">
                <a:effectLst/>
                <a:latin typeface="Helvetica" pitchFamily="2" charset="0"/>
              </a:rPr>
              <a:t>Frequency-based weighting</a:t>
            </a:r>
            <a:r>
              <a:rPr lang="en-US" dirty="0">
                <a:effectLst/>
                <a:latin typeface="Helvetica" pitchFamily="2" charset="0"/>
              </a:rPr>
              <a:t>: i.e. term-frequency inverse document frequency (TF-IDF, see below)</a:t>
            </a:r>
          </a:p>
          <a:p>
            <a:pPr marL="342900" indent="-342900">
              <a:buAutoNum type="arabicPeriod"/>
            </a:pPr>
            <a:endParaRPr lang="en-US" dirty="0">
              <a:effectLst/>
              <a:latin typeface="Helvetica" pitchFamily="2" charset="0"/>
            </a:endParaRPr>
          </a:p>
        </p:txBody>
      </p:sp>
    </p:spTree>
    <p:extLst>
      <p:ext uri="{BB962C8B-B14F-4D97-AF65-F5344CB8AC3E}">
        <p14:creationId xmlns:p14="http://schemas.microsoft.com/office/powerpoint/2010/main" val="2040147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E7A45F-4DB9-45C3-9876-3130C6439336}"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25</a:t>
            </a:fld>
            <a:endParaRPr lang="en-US"/>
          </a:p>
        </p:txBody>
      </p:sp>
      <p:sp>
        <p:nvSpPr>
          <p:cNvPr id="7" name="TextBox 6"/>
          <p:cNvSpPr txBox="1"/>
          <p:nvPr/>
        </p:nvSpPr>
        <p:spPr>
          <a:xfrm>
            <a:off x="4724400" y="6001939"/>
            <a:ext cx="5562600" cy="276999"/>
          </a:xfrm>
          <a:prstGeom prst="rect">
            <a:avLst/>
          </a:prstGeom>
          <a:noFill/>
        </p:spPr>
        <p:txBody>
          <a:bodyPr wrap="square" rtlCol="0">
            <a:spAutoFit/>
          </a:bodyPr>
          <a:lstStyle/>
          <a:p>
            <a:r>
              <a:rPr lang="en-US" sz="1200" dirty="0"/>
              <a:t>https://</a:t>
            </a:r>
            <a:r>
              <a:rPr lang="en-US" sz="1200" dirty="0" err="1"/>
              <a:t>nirajbhoi.medium.com</a:t>
            </a:r>
            <a:r>
              <a:rPr lang="en-US" sz="1200" dirty="0"/>
              <a:t>/stemming-vs-lemmatization-in-nlp-efc280d4e845</a:t>
            </a:r>
          </a:p>
        </p:txBody>
      </p:sp>
      <p:pic>
        <p:nvPicPr>
          <p:cNvPr id="1026" name="Picture 2" descr="Stemming vs Lemmatization in NLP. Words usually have multiple meanings… |  by Niraj Bhoi | Medium">
            <a:extLst>
              <a:ext uri="{FF2B5EF4-FFF2-40B4-BE49-F238E27FC236}">
                <a16:creationId xmlns:a16="http://schemas.microsoft.com/office/drawing/2014/main" id="{7539E6E6-1C2D-AF44-3335-47725DA38B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50" y="680639"/>
            <a:ext cx="9588500" cy="5110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173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TF-IDF</a:t>
            </a:r>
          </a:p>
        </p:txBody>
      </p:sp>
      <p:sp>
        <p:nvSpPr>
          <p:cNvPr id="4" name="Date Placeholder 3"/>
          <p:cNvSpPr>
            <a:spLocks noGrp="1"/>
          </p:cNvSpPr>
          <p:nvPr>
            <p:ph type="dt" sz="half" idx="10"/>
          </p:nvPr>
        </p:nvSpPr>
        <p:spPr/>
        <p:txBody>
          <a:bodyPr/>
          <a:lstStyle/>
          <a:p>
            <a:fld id="{AC48851D-3B9E-4D56-9D92-1606892F132A}"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26</a:t>
            </a:fld>
            <a:endParaRPr lang="en-US"/>
          </a:p>
        </p:txBody>
      </p:sp>
      <p:pic>
        <p:nvPicPr>
          <p:cNvPr id="2050" name="Picture 2">
            <a:extLst>
              <a:ext uri="{FF2B5EF4-FFF2-40B4-BE49-F238E27FC236}">
                <a16:creationId xmlns:a16="http://schemas.microsoft.com/office/drawing/2014/main" id="{A5AA9A30-AEF5-F3F8-26B5-CAF9D78D4C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660945"/>
            <a:ext cx="8382000" cy="236257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DA59616-5FA8-8857-8FCF-58EDB50E91A7}"/>
              </a:ext>
            </a:extLst>
          </p:cNvPr>
          <p:cNvSpPr txBox="1"/>
          <p:nvPr/>
        </p:nvSpPr>
        <p:spPr>
          <a:xfrm>
            <a:off x="3733800" y="689870"/>
            <a:ext cx="7391400" cy="646331"/>
          </a:xfrm>
          <a:prstGeom prst="rect">
            <a:avLst/>
          </a:prstGeom>
          <a:noFill/>
        </p:spPr>
        <p:txBody>
          <a:bodyPr wrap="square" rtlCol="0">
            <a:spAutoFit/>
          </a:bodyPr>
          <a:lstStyle/>
          <a:p>
            <a:r>
              <a:rPr lang="en-US" dirty="0"/>
              <a:t>TF – term frequency</a:t>
            </a:r>
          </a:p>
          <a:p>
            <a:r>
              <a:rPr lang="en-US" dirty="0"/>
              <a:t>IDF – inverse document frequency</a:t>
            </a:r>
          </a:p>
        </p:txBody>
      </p:sp>
      <p:sp>
        <p:nvSpPr>
          <p:cNvPr id="11" name="TextBox 10">
            <a:extLst>
              <a:ext uri="{FF2B5EF4-FFF2-40B4-BE49-F238E27FC236}">
                <a16:creationId xmlns:a16="http://schemas.microsoft.com/office/drawing/2014/main" id="{1D8F25B5-6922-F630-D267-5A3104CD6D94}"/>
              </a:ext>
            </a:extLst>
          </p:cNvPr>
          <p:cNvSpPr txBox="1"/>
          <p:nvPr/>
        </p:nvSpPr>
        <p:spPr>
          <a:xfrm>
            <a:off x="1219200" y="4341199"/>
            <a:ext cx="9605210" cy="1323439"/>
          </a:xfrm>
          <a:prstGeom prst="rect">
            <a:avLst/>
          </a:prstGeom>
          <a:noFill/>
        </p:spPr>
        <p:txBody>
          <a:bodyPr wrap="square">
            <a:spAutoFit/>
          </a:bodyPr>
          <a:lstStyle/>
          <a:p>
            <a:r>
              <a:rPr lang="en-US" sz="1600" dirty="0">
                <a:latin typeface="Helvetica" pitchFamily="2" charset="0"/>
              </a:rPr>
              <a:t>F</a:t>
            </a:r>
            <a:r>
              <a:rPr lang="en-US" sz="1600" dirty="0">
                <a:effectLst/>
                <a:latin typeface="Helvetica" pitchFamily="2" charset="0"/>
              </a:rPr>
              <a:t>avors terms that are frequent in a given document but infrequent across the document collection, since</a:t>
            </a:r>
          </a:p>
          <a:p>
            <a:r>
              <a:rPr lang="en-US" sz="1600" dirty="0">
                <a:effectLst/>
                <a:latin typeface="Helvetica" pitchFamily="2" charset="0"/>
              </a:rPr>
              <a:t>these terms best distinguish the given document from other documents in the collection. Greater weights are given to terms that occur less frequent in the corpus but are more frequently within a subset of documents. Common terms are usually not the most important nor do they provide differentiating semantics for different topics in the document collection.</a:t>
            </a:r>
          </a:p>
        </p:txBody>
      </p:sp>
    </p:spTree>
    <p:extLst>
      <p:ext uri="{BB962C8B-B14F-4D97-AF65-F5344CB8AC3E}">
        <p14:creationId xmlns:p14="http://schemas.microsoft.com/office/powerpoint/2010/main" val="3455103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 Process</a:t>
            </a:r>
          </a:p>
        </p:txBody>
      </p:sp>
      <p:sp>
        <p:nvSpPr>
          <p:cNvPr id="3" name="Content Placeholder 2"/>
          <p:cNvSpPr>
            <a:spLocks noGrp="1"/>
          </p:cNvSpPr>
          <p:nvPr>
            <p:ph idx="1"/>
          </p:nvPr>
        </p:nvSpPr>
        <p:spPr/>
        <p:txBody>
          <a:bodyPr/>
          <a:lstStyle/>
          <a:p>
            <a:r>
              <a:rPr lang="en-US" altLang="en-US" dirty="0">
                <a:solidFill>
                  <a:schemeClr val="tx1"/>
                </a:solidFill>
              </a:rPr>
              <a:t>Step 3: Extract patterns/knowledge</a:t>
            </a:r>
          </a:p>
          <a:p>
            <a:pPr lvl="1"/>
            <a:r>
              <a:rPr lang="en-US" altLang="en-US" dirty="0">
                <a:solidFill>
                  <a:schemeClr val="tx1"/>
                </a:solidFill>
              </a:rPr>
              <a:t>Use </a:t>
            </a:r>
            <a:r>
              <a:rPr lang="en-US" altLang="en-US" b="1" dirty="0">
                <a:solidFill>
                  <a:schemeClr val="tx1"/>
                </a:solidFill>
              </a:rPr>
              <a:t>analytical methods </a:t>
            </a:r>
            <a:r>
              <a:rPr lang="en-US" altLang="en-US" dirty="0">
                <a:solidFill>
                  <a:schemeClr val="tx1"/>
                </a:solidFill>
              </a:rPr>
              <a:t>applied to the structured vector of measurements based on the goals of the analysis,</a:t>
            </a:r>
          </a:p>
          <a:p>
            <a:pPr lvl="2"/>
            <a:r>
              <a:rPr lang="en-US" altLang="en-US" dirty="0">
                <a:solidFill>
                  <a:schemeClr val="tx1"/>
                </a:solidFill>
              </a:rPr>
              <a:t>Text categorization (supervised learning)</a:t>
            </a:r>
          </a:p>
          <a:p>
            <a:pPr lvl="2"/>
            <a:r>
              <a:rPr lang="en-US" altLang="en-US" dirty="0">
                <a:solidFill>
                  <a:schemeClr val="tx1"/>
                </a:solidFill>
              </a:rPr>
              <a:t>Clustering  (unsupervised learning)</a:t>
            </a:r>
          </a:p>
          <a:p>
            <a:pPr lvl="2"/>
            <a:r>
              <a:rPr lang="en-US" altLang="en-US" dirty="0">
                <a:solidFill>
                  <a:schemeClr val="tx1"/>
                </a:solidFill>
              </a:rPr>
              <a:t>Association</a:t>
            </a:r>
          </a:p>
          <a:p>
            <a:pPr lvl="2"/>
            <a:r>
              <a:rPr lang="en-US" altLang="en-US" dirty="0">
                <a:solidFill>
                  <a:schemeClr val="tx1"/>
                </a:solidFill>
              </a:rPr>
              <a:t>Trend Analysis</a:t>
            </a:r>
          </a:p>
          <a:p>
            <a:pPr lvl="2"/>
            <a:r>
              <a:rPr lang="en-US" dirty="0">
                <a:solidFill>
                  <a:schemeClr val="tx1"/>
                </a:solidFill>
              </a:rPr>
              <a:t>…</a:t>
            </a:r>
          </a:p>
        </p:txBody>
      </p:sp>
      <p:sp>
        <p:nvSpPr>
          <p:cNvPr id="4" name="Date Placeholder 3"/>
          <p:cNvSpPr>
            <a:spLocks noGrp="1"/>
          </p:cNvSpPr>
          <p:nvPr>
            <p:ph type="dt" sz="half" idx="10"/>
          </p:nvPr>
        </p:nvSpPr>
        <p:spPr/>
        <p:txBody>
          <a:bodyPr/>
          <a:lstStyle/>
          <a:p>
            <a:fld id="{AC48851D-3B9E-4D56-9D92-1606892F132A}"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27</a:t>
            </a:fld>
            <a:endParaRPr lang="en-US"/>
          </a:p>
        </p:txBody>
      </p:sp>
    </p:spTree>
    <p:extLst>
      <p:ext uri="{BB962C8B-B14F-4D97-AF65-F5344CB8AC3E}">
        <p14:creationId xmlns:p14="http://schemas.microsoft.com/office/powerpoint/2010/main" val="324891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Ambiguity Challenges from Natural Language Processing</a:t>
            </a:r>
          </a:p>
        </p:txBody>
      </p:sp>
      <p:sp>
        <p:nvSpPr>
          <p:cNvPr id="3" name="Content Placeholder 2"/>
          <p:cNvSpPr>
            <a:spLocks noGrp="1"/>
          </p:cNvSpPr>
          <p:nvPr>
            <p:ph idx="1"/>
          </p:nvPr>
        </p:nvSpPr>
        <p:spPr/>
        <p:txBody>
          <a:bodyPr>
            <a:normAutofit/>
          </a:bodyPr>
          <a:lstStyle/>
          <a:p>
            <a:r>
              <a:rPr lang="en-US" altLang="en-US" sz="2000" dirty="0"/>
              <a:t>Word-level ambiguity </a:t>
            </a:r>
          </a:p>
          <a:p>
            <a:pPr lvl="1"/>
            <a:r>
              <a:rPr lang="en-US" altLang="en-US" dirty="0">
                <a:solidFill>
                  <a:schemeClr val="tx1"/>
                </a:solidFill>
              </a:rPr>
              <a:t>“design” can be a noun or a verb</a:t>
            </a:r>
          </a:p>
          <a:p>
            <a:pPr lvl="1"/>
            <a:r>
              <a:rPr lang="en-US" altLang="en-US" dirty="0">
                <a:solidFill>
                  <a:schemeClr val="tx1"/>
                </a:solidFill>
              </a:rPr>
              <a:t>“root” has multiple meanings </a:t>
            </a:r>
          </a:p>
          <a:p>
            <a:r>
              <a:rPr lang="en-US" altLang="en-US" sz="2000" dirty="0"/>
              <a:t>Syntactic ambiguity</a:t>
            </a:r>
          </a:p>
          <a:p>
            <a:pPr lvl="1"/>
            <a:r>
              <a:rPr lang="en-US" altLang="en-US" dirty="0">
                <a:solidFill>
                  <a:schemeClr val="tx1"/>
                </a:solidFill>
              </a:rPr>
              <a:t>“A man saw a boy </a:t>
            </a:r>
            <a:r>
              <a:rPr lang="en-US" altLang="en-US" i="1" u="sng" dirty="0">
                <a:solidFill>
                  <a:schemeClr val="tx1"/>
                </a:solidFill>
              </a:rPr>
              <a:t>with a telescope</a:t>
            </a:r>
            <a:r>
              <a:rPr lang="en-US" altLang="en-US" dirty="0">
                <a:solidFill>
                  <a:schemeClr val="tx1"/>
                </a:solidFill>
              </a:rPr>
              <a:t>.”</a:t>
            </a:r>
          </a:p>
          <a:p>
            <a:r>
              <a:rPr lang="en-US" altLang="en-US" sz="2000" dirty="0"/>
              <a:t>Anaphora resolution</a:t>
            </a:r>
          </a:p>
          <a:p>
            <a:pPr lvl="1"/>
            <a:r>
              <a:rPr lang="en-US" altLang="en-US" dirty="0">
                <a:solidFill>
                  <a:schemeClr val="tx1"/>
                </a:solidFill>
              </a:rPr>
              <a:t>“John persuaded Bill to buy a TV for </a:t>
            </a:r>
            <a:r>
              <a:rPr lang="en-US" altLang="en-US" i="1" u="sng" dirty="0">
                <a:solidFill>
                  <a:schemeClr val="tx1"/>
                </a:solidFill>
              </a:rPr>
              <a:t>himself</a:t>
            </a:r>
            <a:r>
              <a:rPr lang="en-US" altLang="en-US" dirty="0">
                <a:solidFill>
                  <a:schemeClr val="tx1"/>
                </a:solidFill>
              </a:rPr>
              <a:t>.”</a:t>
            </a:r>
          </a:p>
          <a:p>
            <a:pPr lvl="1">
              <a:buNone/>
            </a:pPr>
            <a:r>
              <a:rPr lang="en-US" altLang="en-US" dirty="0">
                <a:solidFill>
                  <a:schemeClr val="tx1"/>
                </a:solidFill>
              </a:rPr>
              <a:t>		(</a:t>
            </a:r>
            <a:r>
              <a:rPr lang="en-US" altLang="en-US" i="1" u="sng" dirty="0">
                <a:solidFill>
                  <a:schemeClr val="tx1"/>
                </a:solidFill>
              </a:rPr>
              <a:t>himself</a:t>
            </a:r>
            <a:r>
              <a:rPr lang="en-US" altLang="en-US" dirty="0">
                <a:solidFill>
                  <a:schemeClr val="tx1"/>
                </a:solidFill>
              </a:rPr>
              <a:t> = John or Bill?)</a:t>
            </a:r>
          </a:p>
          <a:p>
            <a:r>
              <a:rPr lang="en-US" altLang="en-US" sz="2000" dirty="0"/>
              <a:t>Presupposition</a:t>
            </a:r>
          </a:p>
          <a:p>
            <a:pPr lvl="1"/>
            <a:r>
              <a:rPr lang="en-US" altLang="en-US" dirty="0">
                <a:solidFill>
                  <a:schemeClr val="tx1"/>
                </a:solidFill>
              </a:rPr>
              <a:t>“He has quit smoking.” implies that he smoked before.</a:t>
            </a:r>
          </a:p>
        </p:txBody>
      </p:sp>
      <p:sp>
        <p:nvSpPr>
          <p:cNvPr id="4" name="Date Placeholder 3"/>
          <p:cNvSpPr>
            <a:spLocks noGrp="1"/>
          </p:cNvSpPr>
          <p:nvPr>
            <p:ph type="dt" sz="half" idx="10"/>
          </p:nvPr>
        </p:nvSpPr>
        <p:spPr/>
        <p:txBody>
          <a:bodyPr/>
          <a:lstStyle/>
          <a:p>
            <a:fld id="{E2CE0881-95E8-498D-BD8D-A53AF1AD574B}"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28</a:t>
            </a:fld>
            <a:endParaRPr lang="en-US"/>
          </a:p>
        </p:txBody>
      </p:sp>
    </p:spTree>
    <p:extLst>
      <p:ext uri="{BB962C8B-B14F-4D97-AF65-F5344CB8AC3E}">
        <p14:creationId xmlns:p14="http://schemas.microsoft.com/office/powerpoint/2010/main" val="207934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Text Data Quality Challenges</a:t>
            </a:r>
          </a:p>
        </p:txBody>
      </p:sp>
      <p:sp>
        <p:nvSpPr>
          <p:cNvPr id="3" name="Content Placeholder 2"/>
          <p:cNvSpPr>
            <a:spLocks noGrp="1"/>
          </p:cNvSpPr>
          <p:nvPr>
            <p:ph idx="1"/>
          </p:nvPr>
        </p:nvSpPr>
        <p:spPr/>
        <p:txBody>
          <a:bodyPr/>
          <a:lstStyle/>
          <a:p>
            <a:r>
              <a:rPr lang="en-US" altLang="en-US" dirty="0">
                <a:solidFill>
                  <a:schemeClr val="tx1"/>
                </a:solidFill>
              </a:rPr>
              <a:t>Noisy data</a:t>
            </a:r>
          </a:p>
          <a:p>
            <a:pPr lvl="1"/>
            <a:r>
              <a:rPr lang="en-US" altLang="en-US" dirty="0">
                <a:solidFill>
                  <a:schemeClr val="tx1"/>
                </a:solidFill>
              </a:rPr>
              <a:t>Example:  Spelling mistakes</a:t>
            </a:r>
          </a:p>
          <a:p>
            <a:pPr>
              <a:spcBef>
                <a:spcPct val="0"/>
              </a:spcBef>
            </a:pPr>
            <a:r>
              <a:rPr lang="en-US" altLang="en-US" dirty="0">
                <a:solidFill>
                  <a:schemeClr val="tx1"/>
                </a:solidFill>
                <a:hlinkClick r:id="rId2"/>
              </a:rPr>
              <a:t>Not well structured text</a:t>
            </a:r>
            <a:endParaRPr lang="en-US" altLang="en-US" dirty="0">
              <a:solidFill>
                <a:schemeClr val="tx1"/>
              </a:solidFill>
            </a:endParaRPr>
          </a:p>
          <a:p>
            <a:pPr lvl="1">
              <a:spcBef>
                <a:spcPct val="0"/>
              </a:spcBef>
            </a:pPr>
            <a:r>
              <a:rPr lang="en-US" altLang="en-US" dirty="0">
                <a:solidFill>
                  <a:schemeClr val="tx1"/>
                </a:solidFill>
              </a:rPr>
              <a:t>Chat rooms</a:t>
            </a:r>
          </a:p>
          <a:p>
            <a:pPr lvl="2"/>
            <a:r>
              <a:rPr lang="en-US" altLang="en-US" dirty="0">
                <a:solidFill>
                  <a:schemeClr val="tx1"/>
                </a:solidFill>
              </a:rPr>
              <a:t>“r u available ?”</a:t>
            </a:r>
          </a:p>
          <a:p>
            <a:pPr lvl="2"/>
            <a:r>
              <a:rPr lang="en-US" altLang="en-US" dirty="0">
                <a:solidFill>
                  <a:schemeClr val="tx1"/>
                </a:solidFill>
              </a:rPr>
              <a:t>“Hey </a:t>
            </a:r>
            <a:r>
              <a:rPr lang="en-US" altLang="en-US" dirty="0" err="1">
                <a:solidFill>
                  <a:schemeClr val="tx1"/>
                </a:solidFill>
              </a:rPr>
              <a:t>whazzzzzz</a:t>
            </a:r>
            <a:r>
              <a:rPr lang="en-US" altLang="en-US" dirty="0">
                <a:solidFill>
                  <a:schemeClr val="tx1"/>
                </a:solidFill>
              </a:rPr>
              <a:t> up” </a:t>
            </a:r>
          </a:p>
          <a:p>
            <a:pPr lvl="1"/>
            <a:r>
              <a:rPr lang="en-US" altLang="en-US" dirty="0">
                <a:solidFill>
                  <a:schemeClr val="tx1"/>
                </a:solidFill>
              </a:rPr>
              <a:t>Speech</a:t>
            </a:r>
          </a:p>
          <a:p>
            <a:endParaRPr lang="en-US" dirty="0">
              <a:solidFill>
                <a:schemeClr val="tx1"/>
              </a:solidFill>
            </a:endParaRPr>
          </a:p>
        </p:txBody>
      </p:sp>
      <p:sp>
        <p:nvSpPr>
          <p:cNvPr id="4" name="Date Placeholder 3"/>
          <p:cNvSpPr>
            <a:spLocks noGrp="1"/>
          </p:cNvSpPr>
          <p:nvPr>
            <p:ph type="dt" sz="half" idx="10"/>
          </p:nvPr>
        </p:nvSpPr>
        <p:spPr/>
        <p:txBody>
          <a:bodyPr/>
          <a:lstStyle/>
          <a:p>
            <a:fld id="{44BD62D2-35BB-48B2-AE58-226BAEAD8B3E}"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29</a:t>
            </a:fld>
            <a:endParaRPr lang="en-US"/>
          </a:p>
        </p:txBody>
      </p:sp>
    </p:spTree>
    <p:extLst>
      <p:ext uri="{BB962C8B-B14F-4D97-AF65-F5344CB8AC3E}">
        <p14:creationId xmlns:p14="http://schemas.microsoft.com/office/powerpoint/2010/main" val="306320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Text Mining Overview</a:t>
            </a:r>
          </a:p>
        </p:txBody>
      </p:sp>
      <p:sp>
        <p:nvSpPr>
          <p:cNvPr id="4" name="Date Placeholder 3"/>
          <p:cNvSpPr>
            <a:spLocks noGrp="1"/>
          </p:cNvSpPr>
          <p:nvPr>
            <p:ph type="dt" sz="half" idx="10"/>
          </p:nvPr>
        </p:nvSpPr>
        <p:spPr/>
        <p:txBody>
          <a:bodyPr/>
          <a:lstStyle/>
          <a:p>
            <a:fld id="{4F696E63-3FC2-41AF-92D1-985CBC7CDB21}"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2" name="Slide Number Placeholder 1"/>
          <p:cNvSpPr>
            <a:spLocks noGrp="1"/>
          </p:cNvSpPr>
          <p:nvPr>
            <p:ph type="sldNum" sz="quarter" idx="12"/>
          </p:nvPr>
        </p:nvSpPr>
        <p:spPr/>
        <p:txBody>
          <a:bodyPr/>
          <a:lstStyle/>
          <a:p>
            <a:fld id="{997B2FEE-BBFF-4A53-BC74-C7552E41DFB4}" type="slidenum">
              <a:rPr lang="en-US" smtClean="0"/>
              <a:t>3</a:t>
            </a:fld>
            <a:endParaRPr lang="en-US" dirty="0"/>
          </a:p>
        </p:txBody>
      </p:sp>
    </p:spTree>
    <p:extLst>
      <p:ext uri="{BB962C8B-B14F-4D97-AF65-F5344CB8AC3E}">
        <p14:creationId xmlns:p14="http://schemas.microsoft.com/office/powerpoint/2010/main" val="2444876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Parse Text</a:t>
            </a:r>
          </a:p>
        </p:txBody>
      </p:sp>
      <p:sp>
        <p:nvSpPr>
          <p:cNvPr id="4" name="Date Placeholder 3"/>
          <p:cNvSpPr>
            <a:spLocks noGrp="1"/>
          </p:cNvSpPr>
          <p:nvPr>
            <p:ph type="dt" sz="half" idx="10"/>
          </p:nvPr>
        </p:nvSpPr>
        <p:spPr/>
        <p:txBody>
          <a:bodyPr/>
          <a:lstStyle/>
          <a:p>
            <a:fld id="{4370E71F-290D-4083-BBF1-E82B7B4C07D3}"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2" name="Slide Number Placeholder 1"/>
          <p:cNvSpPr>
            <a:spLocks noGrp="1"/>
          </p:cNvSpPr>
          <p:nvPr>
            <p:ph type="sldNum" sz="quarter" idx="12"/>
          </p:nvPr>
        </p:nvSpPr>
        <p:spPr/>
        <p:txBody>
          <a:bodyPr/>
          <a:lstStyle/>
          <a:p>
            <a:fld id="{997B2FEE-BBFF-4A53-BC74-C7552E41DFB4}" type="slidenum">
              <a:rPr lang="en-US" smtClean="0"/>
              <a:t>30</a:t>
            </a:fld>
            <a:endParaRPr lang="en-US" dirty="0"/>
          </a:p>
        </p:txBody>
      </p:sp>
    </p:spTree>
    <p:extLst>
      <p:ext uri="{BB962C8B-B14F-4D97-AF65-F5344CB8AC3E}">
        <p14:creationId xmlns:p14="http://schemas.microsoft.com/office/powerpoint/2010/main" val="432411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Definitions</a:t>
            </a:r>
          </a:p>
        </p:txBody>
      </p:sp>
      <p:sp>
        <p:nvSpPr>
          <p:cNvPr id="3" name="Content Placeholder 2"/>
          <p:cNvSpPr>
            <a:spLocks noGrp="1"/>
          </p:cNvSpPr>
          <p:nvPr>
            <p:ph idx="1"/>
          </p:nvPr>
        </p:nvSpPr>
        <p:spPr/>
        <p:txBody>
          <a:bodyPr>
            <a:normAutofit fontScale="92500" lnSpcReduction="10000"/>
          </a:bodyPr>
          <a:lstStyle/>
          <a:p>
            <a:r>
              <a:rPr lang="en-US" dirty="0">
                <a:solidFill>
                  <a:schemeClr val="tx1"/>
                </a:solidFill>
              </a:rPr>
              <a:t>A corpus</a:t>
            </a:r>
          </a:p>
          <a:p>
            <a:pPr lvl="1"/>
            <a:r>
              <a:rPr lang="en-US" dirty="0">
                <a:solidFill>
                  <a:schemeClr val="tx1"/>
                </a:solidFill>
              </a:rPr>
              <a:t>A collection of documents </a:t>
            </a:r>
          </a:p>
          <a:p>
            <a:r>
              <a:rPr lang="en-US" dirty="0">
                <a:solidFill>
                  <a:schemeClr val="tx1"/>
                </a:solidFill>
              </a:rPr>
              <a:t>A corpora</a:t>
            </a:r>
          </a:p>
          <a:p>
            <a:pPr lvl="1"/>
            <a:r>
              <a:rPr lang="en-US" dirty="0">
                <a:solidFill>
                  <a:schemeClr val="tx1"/>
                </a:solidFill>
              </a:rPr>
              <a:t>One document</a:t>
            </a:r>
          </a:p>
          <a:p>
            <a:r>
              <a:rPr lang="en-US" dirty="0">
                <a:solidFill>
                  <a:schemeClr val="tx1"/>
                </a:solidFill>
              </a:rPr>
              <a:t>A separators</a:t>
            </a:r>
          </a:p>
          <a:p>
            <a:pPr lvl="1"/>
            <a:r>
              <a:rPr lang="en-US" dirty="0">
                <a:solidFill>
                  <a:schemeClr val="tx1"/>
                </a:solidFill>
              </a:rPr>
              <a:t>A special character such as a blank or mark of punctuation</a:t>
            </a:r>
          </a:p>
          <a:p>
            <a:r>
              <a:rPr lang="en-US" dirty="0">
                <a:solidFill>
                  <a:schemeClr val="tx1"/>
                </a:solidFill>
              </a:rPr>
              <a:t>A token</a:t>
            </a:r>
          </a:p>
          <a:p>
            <a:pPr lvl="1"/>
            <a:r>
              <a:rPr lang="en-US" dirty="0">
                <a:solidFill>
                  <a:schemeClr val="tx1"/>
                </a:solidFill>
              </a:rPr>
              <a:t>A contiguous string of characters that does not contain a separator</a:t>
            </a:r>
          </a:p>
          <a:p>
            <a:pPr lvl="1"/>
            <a:r>
              <a:rPr lang="en-US" i="1" dirty="0">
                <a:solidFill>
                  <a:schemeClr val="tx1"/>
                </a:solidFill>
              </a:rPr>
              <a:t>Tokenization</a:t>
            </a:r>
            <a:r>
              <a:rPr lang="en-US" dirty="0">
                <a:solidFill>
                  <a:schemeClr val="tx1"/>
                </a:solidFill>
              </a:rPr>
              <a:t>: identify basic units to be processed in text mining</a:t>
            </a:r>
          </a:p>
          <a:p>
            <a:r>
              <a:rPr lang="en-US" dirty="0">
                <a:solidFill>
                  <a:schemeClr val="tx1"/>
                </a:solidFill>
              </a:rPr>
              <a:t>A term</a:t>
            </a:r>
          </a:p>
          <a:p>
            <a:pPr lvl="1"/>
            <a:r>
              <a:rPr lang="en-US" dirty="0">
                <a:solidFill>
                  <a:schemeClr val="tx1"/>
                </a:solidFill>
              </a:rPr>
              <a:t>A token with a specific meaning in a given language</a:t>
            </a:r>
          </a:p>
        </p:txBody>
      </p:sp>
      <p:sp>
        <p:nvSpPr>
          <p:cNvPr id="4" name="Date Placeholder 3"/>
          <p:cNvSpPr>
            <a:spLocks noGrp="1"/>
          </p:cNvSpPr>
          <p:nvPr>
            <p:ph type="dt" sz="half" idx="10"/>
          </p:nvPr>
        </p:nvSpPr>
        <p:spPr/>
        <p:txBody>
          <a:bodyPr/>
          <a:lstStyle/>
          <a:p>
            <a:fld id="{55D63D49-2F38-4089-AAAB-21EA5D4AD485}"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4DBBD61A-EFF3-4404-A696-2D833F43D294}" type="slidenum">
              <a:rPr lang="en-US" smtClean="0"/>
              <a:t>31</a:t>
            </a:fld>
            <a:endParaRPr lang="en-US"/>
          </a:p>
        </p:txBody>
      </p:sp>
    </p:spTree>
    <p:extLst>
      <p:ext uri="{BB962C8B-B14F-4D97-AF65-F5344CB8AC3E}">
        <p14:creationId xmlns:p14="http://schemas.microsoft.com/office/powerpoint/2010/main" val="1986985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DC37-4B15-984F-BA36-5412B5A2E019}"/>
              </a:ext>
            </a:extLst>
          </p:cNvPr>
          <p:cNvSpPr>
            <a:spLocks noGrp="1"/>
          </p:cNvSpPr>
          <p:nvPr>
            <p:ph type="title"/>
          </p:nvPr>
        </p:nvSpPr>
        <p:spPr/>
        <p:txBody>
          <a:bodyPr>
            <a:normAutofit/>
          </a:bodyPr>
          <a:lstStyle/>
          <a:p>
            <a:r>
              <a:rPr lang="en-US" altLang="zh-CN" dirty="0"/>
              <a:t>Pre-Processing: Tokenization </a:t>
            </a:r>
            <a:endParaRPr lang="en-US" dirty="0"/>
          </a:p>
        </p:txBody>
      </p:sp>
      <p:sp>
        <p:nvSpPr>
          <p:cNvPr id="3" name="Content Placeholder 2">
            <a:extLst>
              <a:ext uri="{FF2B5EF4-FFF2-40B4-BE49-F238E27FC236}">
                <a16:creationId xmlns:a16="http://schemas.microsoft.com/office/drawing/2014/main" id="{9B293FCA-C6F1-DA40-B9AE-6C9B0E3DE8E6}"/>
              </a:ext>
            </a:extLst>
          </p:cNvPr>
          <p:cNvSpPr>
            <a:spLocks noGrp="1"/>
          </p:cNvSpPr>
          <p:nvPr>
            <p:ph idx="1"/>
          </p:nvPr>
        </p:nvSpPr>
        <p:spPr>
          <a:xfrm>
            <a:off x="2152650" y="1671096"/>
            <a:ext cx="8367866" cy="4000432"/>
          </a:xfrm>
        </p:spPr>
        <p:txBody>
          <a:bodyPr>
            <a:normAutofit/>
          </a:bodyPr>
          <a:lstStyle/>
          <a:p>
            <a:pPr>
              <a:buFont typeface="Arial" panose="020B0604020202020204" pitchFamily="34" charset="0"/>
              <a:buChar char="•"/>
            </a:pPr>
            <a:r>
              <a:rPr lang="en-US" altLang="zh-CN" sz="2200" dirty="0"/>
              <a:t>Process</a:t>
            </a:r>
            <a:r>
              <a:rPr lang="zh-CN" altLang="en-US" sz="2200" dirty="0"/>
              <a:t> </a:t>
            </a:r>
            <a:r>
              <a:rPr lang="en-US" altLang="zh-CN" sz="2200" dirty="0"/>
              <a:t>of</a:t>
            </a:r>
            <a:r>
              <a:rPr lang="zh-CN" altLang="en-US" sz="2200" dirty="0"/>
              <a:t> </a:t>
            </a:r>
            <a:r>
              <a:rPr lang="en-US" altLang="zh-CN" sz="2200" dirty="0"/>
              <a:t>breaking</a:t>
            </a:r>
            <a:r>
              <a:rPr lang="zh-CN" altLang="en-US" sz="2200" dirty="0"/>
              <a:t> </a:t>
            </a:r>
            <a:r>
              <a:rPr lang="en-US" altLang="zh-CN" sz="2200" dirty="0"/>
              <a:t>a</a:t>
            </a:r>
            <a:r>
              <a:rPr lang="zh-CN" altLang="en-US" sz="2200" dirty="0"/>
              <a:t> </a:t>
            </a:r>
            <a:r>
              <a:rPr lang="en-US" altLang="zh-CN" sz="2200" u="sng" dirty="0"/>
              <a:t>stream</a:t>
            </a:r>
            <a:r>
              <a:rPr lang="zh-CN" altLang="en-US" sz="2200" u="sng" dirty="0"/>
              <a:t> </a:t>
            </a:r>
            <a:r>
              <a:rPr lang="en-US" altLang="zh-CN" sz="2200" u="sng" dirty="0"/>
              <a:t>of</a:t>
            </a:r>
            <a:r>
              <a:rPr lang="zh-CN" altLang="en-US" sz="2200" u="sng" dirty="0"/>
              <a:t> </a:t>
            </a:r>
            <a:r>
              <a:rPr lang="en-US" altLang="zh-CN" sz="2200" u="sng" dirty="0"/>
              <a:t>text</a:t>
            </a:r>
            <a:r>
              <a:rPr lang="zh-CN" altLang="en-US" sz="2200" u="sng" dirty="0"/>
              <a:t> </a:t>
            </a:r>
            <a:r>
              <a:rPr lang="en-US" altLang="zh-CN" sz="2200" dirty="0"/>
              <a:t>up</a:t>
            </a:r>
            <a:r>
              <a:rPr lang="zh-CN" altLang="en-US" sz="2200" dirty="0"/>
              <a:t> </a:t>
            </a:r>
            <a:r>
              <a:rPr lang="en-US" altLang="zh-CN" sz="2200" dirty="0"/>
              <a:t>into</a:t>
            </a:r>
            <a:r>
              <a:rPr lang="zh-CN" altLang="en-US" sz="2200" dirty="0"/>
              <a:t> </a:t>
            </a:r>
            <a:r>
              <a:rPr lang="en-US" altLang="zh-CN" sz="2200" dirty="0"/>
              <a:t>words,</a:t>
            </a:r>
            <a:r>
              <a:rPr lang="zh-CN" altLang="en-US" sz="2200" dirty="0"/>
              <a:t> </a:t>
            </a:r>
            <a:r>
              <a:rPr lang="en-US" altLang="zh-CN" sz="2200" dirty="0"/>
              <a:t>phrases,</a:t>
            </a:r>
            <a:r>
              <a:rPr lang="zh-CN" altLang="en-US" sz="2200" dirty="0"/>
              <a:t> </a:t>
            </a:r>
            <a:r>
              <a:rPr lang="en-US" altLang="zh-CN" sz="2200" dirty="0"/>
              <a:t>symbols,</a:t>
            </a:r>
            <a:r>
              <a:rPr lang="zh-CN" altLang="en-US" sz="2200" dirty="0"/>
              <a:t> </a:t>
            </a:r>
            <a:r>
              <a:rPr lang="en-US" altLang="zh-CN" sz="2200" dirty="0"/>
              <a:t>or</a:t>
            </a:r>
            <a:r>
              <a:rPr lang="zh-CN" altLang="en-US" sz="2200" dirty="0"/>
              <a:t> </a:t>
            </a:r>
            <a:r>
              <a:rPr lang="en-US" altLang="zh-CN" sz="2200" dirty="0"/>
              <a:t>other</a:t>
            </a:r>
            <a:r>
              <a:rPr lang="zh-CN" altLang="en-US" sz="2200" dirty="0"/>
              <a:t> </a:t>
            </a:r>
            <a:r>
              <a:rPr lang="en-US" altLang="zh-CN" sz="2200" dirty="0"/>
              <a:t>meaningful</a:t>
            </a:r>
            <a:r>
              <a:rPr lang="zh-CN" altLang="en-US" sz="2200" dirty="0"/>
              <a:t> </a:t>
            </a:r>
            <a:r>
              <a:rPr lang="en-US" altLang="zh-CN" sz="2200" dirty="0"/>
              <a:t>elements</a:t>
            </a:r>
            <a:r>
              <a:rPr lang="zh-CN" altLang="en-US" sz="2200" dirty="0"/>
              <a:t> </a:t>
            </a:r>
            <a:r>
              <a:rPr lang="en-US" altLang="zh-CN" sz="2200" dirty="0"/>
              <a:t>called</a:t>
            </a:r>
            <a:r>
              <a:rPr lang="zh-CN" altLang="en-US" sz="2200" dirty="0"/>
              <a:t> </a:t>
            </a:r>
            <a:r>
              <a:rPr lang="en-US" altLang="zh-CN" sz="2200" u="sng" dirty="0"/>
              <a:t>tokens</a:t>
            </a:r>
            <a:r>
              <a:rPr lang="en-US" altLang="zh-CN" sz="2200" dirty="0"/>
              <a:t>.</a:t>
            </a:r>
            <a:r>
              <a:rPr lang="zh-CN" altLang="en-US" sz="2200" dirty="0"/>
              <a:t> </a:t>
            </a:r>
            <a:endParaRPr lang="en-US" altLang="zh-CN" sz="2200" dirty="0"/>
          </a:p>
          <a:p>
            <a:pPr>
              <a:buFont typeface="Arial" panose="020B0604020202020204" pitchFamily="34" charset="0"/>
              <a:buChar char="•"/>
            </a:pPr>
            <a:r>
              <a:rPr lang="en-US" altLang="zh-CN" sz="2200" dirty="0"/>
              <a:t>Typically,</a:t>
            </a:r>
            <a:r>
              <a:rPr lang="zh-CN" altLang="en-US" sz="2200" dirty="0"/>
              <a:t> </a:t>
            </a:r>
            <a:r>
              <a:rPr lang="en-US" altLang="zh-CN" sz="2200" dirty="0"/>
              <a:t>segment</a:t>
            </a:r>
            <a:r>
              <a:rPr lang="zh-CN" altLang="en-US" sz="2200" dirty="0"/>
              <a:t> </a:t>
            </a:r>
            <a:r>
              <a:rPr lang="en-US" altLang="zh-CN" sz="2200" dirty="0"/>
              <a:t>English</a:t>
            </a:r>
            <a:r>
              <a:rPr lang="zh-CN" altLang="en-US" sz="2200" dirty="0"/>
              <a:t> </a:t>
            </a:r>
            <a:r>
              <a:rPr lang="en-US" altLang="zh-CN" sz="2200" dirty="0"/>
              <a:t>text</a:t>
            </a:r>
            <a:r>
              <a:rPr lang="zh-CN" altLang="en-US" sz="2200" dirty="0"/>
              <a:t> </a:t>
            </a:r>
            <a:r>
              <a:rPr lang="en-US" altLang="zh-CN" sz="2200" dirty="0"/>
              <a:t>on</a:t>
            </a:r>
            <a:r>
              <a:rPr lang="zh-CN" altLang="en-US" sz="2200" dirty="0"/>
              <a:t> </a:t>
            </a:r>
            <a:r>
              <a:rPr lang="en-US" altLang="zh-CN" sz="2200" dirty="0"/>
              <a:t>whitespaces</a:t>
            </a:r>
            <a:r>
              <a:rPr lang="zh-CN" altLang="en-US" sz="2200" dirty="0"/>
              <a:t> </a:t>
            </a:r>
            <a:r>
              <a:rPr lang="en-US" altLang="zh-CN" sz="2200" dirty="0"/>
              <a:t>and</a:t>
            </a:r>
            <a:r>
              <a:rPr lang="zh-CN" altLang="en-US" sz="2200" dirty="0"/>
              <a:t> </a:t>
            </a:r>
            <a:r>
              <a:rPr lang="en-US" altLang="zh-CN" sz="2200" dirty="0"/>
              <a:t>punctuation.</a:t>
            </a:r>
            <a:r>
              <a:rPr lang="zh-CN" altLang="en-US" sz="2200" dirty="0"/>
              <a:t> </a:t>
            </a:r>
            <a:endParaRPr lang="en-US" altLang="zh-CN" sz="2200" dirty="0"/>
          </a:p>
          <a:p>
            <a:pPr marL="548640"/>
            <a:endParaRPr lang="en-US" altLang="zh-CN" sz="2400" dirty="0"/>
          </a:p>
        </p:txBody>
      </p:sp>
      <p:pic>
        <p:nvPicPr>
          <p:cNvPr id="115716" name="Picture 4" descr="How to use [HuggingFace's] Transformers Pre-Trained tokenizers? | by  NLPiation | Medium">
            <a:extLst>
              <a:ext uri="{FF2B5EF4-FFF2-40B4-BE49-F238E27FC236}">
                <a16:creationId xmlns:a16="http://schemas.microsoft.com/office/drawing/2014/main" id="{D68B03F4-BA82-7E58-997F-9D8A775012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190" y="3026851"/>
            <a:ext cx="6159251" cy="346244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B7A771E-4355-D21C-0ED3-BAAEC6C776C2}"/>
              </a:ext>
            </a:extLst>
          </p:cNvPr>
          <p:cNvSpPr txBox="1"/>
          <p:nvPr/>
        </p:nvSpPr>
        <p:spPr>
          <a:xfrm>
            <a:off x="3256957" y="6358486"/>
            <a:ext cx="4572000" cy="261610"/>
          </a:xfrm>
          <a:prstGeom prst="rect">
            <a:avLst/>
          </a:prstGeom>
          <a:noFill/>
        </p:spPr>
        <p:txBody>
          <a:bodyPr wrap="square">
            <a:spAutoFit/>
          </a:bodyPr>
          <a:lstStyle/>
          <a:p>
            <a:r>
              <a:rPr lang="en-US" sz="1100" dirty="0"/>
              <a:t>https://</a:t>
            </a:r>
            <a:r>
              <a:rPr lang="en-US" sz="1100" dirty="0" err="1"/>
              <a:t>shaankhosla.substack.com</a:t>
            </a:r>
            <a:r>
              <a:rPr lang="en-US" sz="1100" dirty="0"/>
              <a:t>/p/talking-tokenization</a:t>
            </a:r>
          </a:p>
        </p:txBody>
      </p:sp>
    </p:spTree>
    <p:extLst>
      <p:ext uri="{BB962C8B-B14F-4D97-AF65-F5344CB8AC3E}">
        <p14:creationId xmlns:p14="http://schemas.microsoft.com/office/powerpoint/2010/main" val="90399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n-gram</a:t>
            </a:r>
          </a:p>
        </p:txBody>
      </p:sp>
      <p:sp>
        <p:nvSpPr>
          <p:cNvPr id="3" name="Content Placeholder 2"/>
          <p:cNvSpPr>
            <a:spLocks noGrp="1"/>
          </p:cNvSpPr>
          <p:nvPr>
            <p:ph idx="1"/>
          </p:nvPr>
        </p:nvSpPr>
        <p:spPr/>
        <p:txBody>
          <a:bodyPr/>
          <a:lstStyle/>
          <a:p>
            <a:r>
              <a:rPr lang="en-US" dirty="0"/>
              <a:t>n-gram: a continuous sequence of </a:t>
            </a:r>
            <a:r>
              <a:rPr lang="en-US" b="1" dirty="0"/>
              <a:t>n</a:t>
            </a:r>
            <a:r>
              <a:rPr lang="en-US" dirty="0"/>
              <a:t> tokens from a given text</a:t>
            </a:r>
          </a:p>
          <a:p>
            <a:pPr lvl="1"/>
            <a:r>
              <a:rPr lang="en-US" dirty="0"/>
              <a:t>unigram: </a:t>
            </a:r>
          </a:p>
          <a:p>
            <a:pPr lvl="2"/>
            <a:r>
              <a:rPr lang="en-US" dirty="0"/>
              <a:t>Default</a:t>
            </a:r>
          </a:p>
          <a:p>
            <a:pPr lvl="2"/>
            <a:r>
              <a:rPr lang="en-US" dirty="0"/>
              <a:t>Do not consider the order/sequence of the words</a:t>
            </a:r>
          </a:p>
          <a:p>
            <a:pPr lvl="1"/>
            <a:r>
              <a:rPr lang="en-US" dirty="0"/>
              <a:t>n-gram</a:t>
            </a:r>
          </a:p>
          <a:p>
            <a:pPr lvl="2"/>
            <a:r>
              <a:rPr lang="en-US" dirty="0"/>
              <a:t>Word is affected by its prior local context (last few words)</a:t>
            </a:r>
          </a:p>
          <a:p>
            <a:pPr lvl="2"/>
            <a:r>
              <a:rPr lang="en-US" dirty="0"/>
              <a:t>Larger n: more information about the context of the text (greater discrimination)</a:t>
            </a:r>
          </a:p>
          <a:p>
            <a:pPr lvl="2"/>
            <a:r>
              <a:rPr lang="en-US" dirty="0"/>
              <a:t>Smaller n: more instances in training data (more reliability)</a:t>
            </a:r>
          </a:p>
          <a:p>
            <a:pPr lvl="3"/>
            <a:r>
              <a:rPr lang="en-US" dirty="0"/>
              <a:t>More terms/features in the matrix</a:t>
            </a:r>
          </a:p>
          <a:p>
            <a:pPr lvl="3"/>
            <a:r>
              <a:rPr lang="en-US" dirty="0"/>
              <a:t>Increased sparseness of data</a:t>
            </a:r>
          </a:p>
        </p:txBody>
      </p:sp>
      <p:sp>
        <p:nvSpPr>
          <p:cNvPr id="4" name="Date Placeholder 3"/>
          <p:cNvSpPr>
            <a:spLocks noGrp="1"/>
          </p:cNvSpPr>
          <p:nvPr>
            <p:ph type="dt" sz="half" idx="10"/>
          </p:nvPr>
        </p:nvSpPr>
        <p:spPr/>
        <p:txBody>
          <a:bodyPr/>
          <a:lstStyle/>
          <a:p>
            <a:fld id="{DE133F44-5469-4973-B993-70DF95E2B0B0}"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33</a:t>
            </a:fld>
            <a:endParaRPr lang="en-US"/>
          </a:p>
        </p:txBody>
      </p:sp>
    </p:spTree>
    <p:extLst>
      <p:ext uri="{BB962C8B-B14F-4D97-AF65-F5344CB8AC3E}">
        <p14:creationId xmlns:p14="http://schemas.microsoft.com/office/powerpoint/2010/main" val="3005178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Zipf’s</a:t>
            </a:r>
            <a:r>
              <a:rPr lang="en-US" altLang="en-US" dirty="0"/>
              <a:t> Law</a:t>
            </a:r>
            <a:endParaRPr lang="en-US" dirty="0"/>
          </a:p>
        </p:txBody>
      </p:sp>
      <p:sp>
        <p:nvSpPr>
          <p:cNvPr id="3" name="Content Placeholder 2"/>
          <p:cNvSpPr>
            <a:spLocks noGrp="1"/>
          </p:cNvSpPr>
          <p:nvPr>
            <p:ph idx="1"/>
          </p:nvPr>
        </p:nvSpPr>
        <p:spPr/>
        <p:txBody>
          <a:bodyPr/>
          <a:lstStyle/>
          <a:p>
            <a:pPr>
              <a:defRPr/>
            </a:pPr>
            <a:r>
              <a:rPr lang="en-US" dirty="0">
                <a:solidFill>
                  <a:schemeClr val="tx1"/>
                </a:solidFill>
                <a:hlinkClick r:id="rId2"/>
              </a:rPr>
              <a:t>Purpose: model the distribution of terms</a:t>
            </a:r>
            <a:endParaRPr lang="en-US" dirty="0">
              <a:solidFill>
                <a:schemeClr val="tx1"/>
              </a:solidFill>
            </a:endParaRPr>
          </a:p>
          <a:p>
            <a:pPr lvl="1">
              <a:defRPr/>
            </a:pPr>
            <a:r>
              <a:rPr lang="en-US" dirty="0" err="1">
                <a:solidFill>
                  <a:schemeClr val="tx1"/>
                </a:solidFill>
              </a:rPr>
              <a:t>Zipf’s</a:t>
            </a:r>
            <a:r>
              <a:rPr lang="en-US" dirty="0">
                <a:solidFill>
                  <a:schemeClr val="tx1"/>
                </a:solidFill>
              </a:rPr>
              <a:t> law and its variants help quantify the importance </a:t>
            </a:r>
            <a:br>
              <a:rPr lang="en-US" dirty="0">
                <a:solidFill>
                  <a:schemeClr val="tx1"/>
                </a:solidFill>
              </a:rPr>
            </a:br>
            <a:r>
              <a:rPr lang="en-US" dirty="0">
                <a:solidFill>
                  <a:schemeClr val="tx1"/>
                </a:solidFill>
              </a:rPr>
              <a:t>of terms in a document collection. (</a:t>
            </a:r>
            <a:r>
              <a:rPr lang="en-US" dirty="0" err="1">
                <a:solidFill>
                  <a:schemeClr val="tx1"/>
                </a:solidFill>
              </a:rPr>
              <a:t>Konchady</a:t>
            </a:r>
            <a:r>
              <a:rPr lang="en-US" dirty="0">
                <a:solidFill>
                  <a:schemeClr val="tx1"/>
                </a:solidFill>
              </a:rPr>
              <a:t> 2006)</a:t>
            </a:r>
          </a:p>
          <a:p>
            <a:pPr>
              <a:defRPr/>
            </a:pPr>
            <a:r>
              <a:rPr lang="en-US" dirty="0">
                <a:solidFill>
                  <a:schemeClr val="tx1"/>
                </a:solidFill>
              </a:rPr>
              <a:t>The product of the frequency of words (</a:t>
            </a:r>
            <a:r>
              <a:rPr lang="en-US" i="1" dirty="0">
                <a:solidFill>
                  <a:schemeClr val="tx1"/>
                </a:solidFill>
              </a:rPr>
              <a:t>f</a:t>
            </a:r>
            <a:r>
              <a:rPr lang="en-US" dirty="0">
                <a:solidFill>
                  <a:schemeClr val="tx1"/>
                </a:solidFill>
              </a:rPr>
              <a:t>) and their rank (</a:t>
            </a:r>
            <a:r>
              <a:rPr lang="en-US" i="1" dirty="0">
                <a:solidFill>
                  <a:schemeClr val="tx1"/>
                </a:solidFill>
              </a:rPr>
              <a:t>r</a:t>
            </a:r>
            <a:r>
              <a:rPr lang="en-US" dirty="0">
                <a:solidFill>
                  <a:schemeClr val="tx1"/>
                </a:solidFill>
              </a:rPr>
              <a:t>) is approximately constant</a:t>
            </a:r>
          </a:p>
          <a:p>
            <a:pPr lvl="1">
              <a:defRPr/>
            </a:pPr>
            <a:r>
              <a:rPr lang="en-US" i="1" kern="0" dirty="0">
                <a:solidFill>
                  <a:schemeClr val="tx1"/>
                </a:solidFill>
              </a:rPr>
              <a:t>f * r = k </a:t>
            </a:r>
            <a:r>
              <a:rPr lang="en-US" kern="0" dirty="0">
                <a:solidFill>
                  <a:schemeClr val="tx1"/>
                </a:solidFill>
              </a:rPr>
              <a:t>(k is a constant, a positive integer)</a:t>
            </a:r>
          </a:p>
          <a:p>
            <a:pPr lvl="1">
              <a:defRPr/>
            </a:pPr>
            <a:r>
              <a:rPr lang="en-US" altLang="en-US" dirty="0">
                <a:solidFill>
                  <a:schemeClr val="tx1"/>
                </a:solidFill>
              </a:rPr>
              <a:t>The collection frequency of the </a:t>
            </a:r>
            <a:r>
              <a:rPr lang="en-US" altLang="en-US" i="1" dirty="0" err="1">
                <a:solidFill>
                  <a:schemeClr val="tx1"/>
                </a:solidFill>
              </a:rPr>
              <a:t>r</a:t>
            </a:r>
            <a:r>
              <a:rPr lang="en-US" altLang="en-US" i="1" baseline="-25000" dirty="0" err="1">
                <a:solidFill>
                  <a:schemeClr val="tx1"/>
                </a:solidFill>
              </a:rPr>
              <a:t>th</a:t>
            </a:r>
            <a:r>
              <a:rPr lang="en-US" altLang="en-US" dirty="0">
                <a:solidFill>
                  <a:schemeClr val="tx1"/>
                </a:solidFill>
              </a:rPr>
              <a:t> most common term is proportional to </a:t>
            </a:r>
            <a:r>
              <a:rPr lang="en-US" altLang="en-US" i="1" dirty="0">
                <a:solidFill>
                  <a:schemeClr val="tx1"/>
                </a:solidFill>
              </a:rPr>
              <a:t>1/r</a:t>
            </a:r>
          </a:p>
          <a:p>
            <a:pPr lvl="1">
              <a:defRPr/>
            </a:pPr>
            <a:r>
              <a:rPr lang="en-US" altLang="en-US" dirty="0">
                <a:solidFill>
                  <a:schemeClr val="tx1"/>
                </a:solidFill>
              </a:rPr>
              <a:t>If the most frequent term occurs k, then the second most frequent term has half as many occurrences (</a:t>
            </a:r>
            <a:r>
              <a:rPr lang="en-US" altLang="en-US" i="1" dirty="0">
                <a:solidFill>
                  <a:schemeClr val="tx1"/>
                </a:solidFill>
              </a:rPr>
              <a:t>k/2</a:t>
            </a:r>
            <a:r>
              <a:rPr lang="en-US" altLang="en-US" dirty="0">
                <a:solidFill>
                  <a:schemeClr val="tx1"/>
                </a:solidFill>
              </a:rPr>
              <a:t>), the third most frequent term has a third as many (</a:t>
            </a:r>
            <a:r>
              <a:rPr lang="en-US" altLang="en-US" i="1" dirty="0">
                <a:solidFill>
                  <a:schemeClr val="tx1"/>
                </a:solidFill>
              </a:rPr>
              <a:t>k/3</a:t>
            </a:r>
            <a:r>
              <a:rPr lang="en-US" altLang="en-US" dirty="0">
                <a:solidFill>
                  <a:schemeClr val="tx1"/>
                </a:solidFill>
              </a:rPr>
              <a:t>), etc.</a:t>
            </a:r>
          </a:p>
          <a:p>
            <a:pPr lvl="1">
              <a:defRPr/>
            </a:pPr>
            <a:endParaRPr lang="en-US" altLang="en-US" dirty="0">
              <a:solidFill>
                <a:schemeClr val="tx1"/>
              </a:solidFill>
            </a:endParaRPr>
          </a:p>
          <a:p>
            <a:endParaRPr lang="en-US" dirty="0">
              <a:solidFill>
                <a:schemeClr val="tx1"/>
              </a:solidFill>
            </a:endParaRPr>
          </a:p>
        </p:txBody>
      </p:sp>
      <p:sp>
        <p:nvSpPr>
          <p:cNvPr id="4" name="Date Placeholder 3"/>
          <p:cNvSpPr>
            <a:spLocks noGrp="1"/>
          </p:cNvSpPr>
          <p:nvPr>
            <p:ph type="dt" sz="half" idx="10"/>
          </p:nvPr>
        </p:nvSpPr>
        <p:spPr/>
        <p:txBody>
          <a:bodyPr/>
          <a:lstStyle/>
          <a:p>
            <a:fld id="{E0FFE556-8BA4-4B22-8647-471F7EE50A9D}"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4DBBD61A-EFF3-4404-A696-2D833F43D294}" type="slidenum">
              <a:rPr lang="en-US" smtClean="0"/>
              <a:t>34</a:t>
            </a:fld>
            <a:endParaRPr lang="en-US"/>
          </a:p>
        </p:txBody>
      </p:sp>
    </p:spTree>
    <p:extLst>
      <p:ext uri="{BB962C8B-B14F-4D97-AF65-F5344CB8AC3E}">
        <p14:creationId xmlns:p14="http://schemas.microsoft.com/office/powerpoint/2010/main" val="4159349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Relevance of </a:t>
            </a:r>
            <a:r>
              <a:rPr lang="en-US" altLang="en-US" dirty="0" err="1"/>
              <a:t>Zipf’s</a:t>
            </a:r>
            <a:r>
              <a:rPr lang="en-US" altLang="en-US" dirty="0"/>
              <a:t> Law to Text Mining</a:t>
            </a:r>
            <a:endParaRPr lang="en-US" dirty="0"/>
          </a:p>
        </p:txBody>
      </p:sp>
      <p:sp>
        <p:nvSpPr>
          <p:cNvPr id="3" name="Content Placeholder 2"/>
          <p:cNvSpPr>
            <a:spLocks noGrp="1"/>
          </p:cNvSpPr>
          <p:nvPr>
            <p:ph idx="1"/>
          </p:nvPr>
        </p:nvSpPr>
        <p:spPr/>
        <p:txBody>
          <a:bodyPr>
            <a:normAutofit lnSpcReduction="10000"/>
          </a:bodyPr>
          <a:lstStyle/>
          <a:p>
            <a:pPr>
              <a:defRPr/>
            </a:pPr>
            <a:r>
              <a:rPr lang="en-US" dirty="0">
                <a:solidFill>
                  <a:schemeClr val="tx1"/>
                </a:solidFill>
              </a:rPr>
              <a:t>Typically, there is the following in a document collection:</a:t>
            </a:r>
          </a:p>
          <a:p>
            <a:pPr lvl="1">
              <a:defRPr/>
            </a:pPr>
            <a:r>
              <a:rPr lang="en-US" dirty="0">
                <a:solidFill>
                  <a:schemeClr val="tx1"/>
                </a:solidFill>
              </a:rPr>
              <a:t>a high number of infrequent terms</a:t>
            </a:r>
          </a:p>
          <a:p>
            <a:pPr lvl="1">
              <a:defRPr/>
            </a:pPr>
            <a:r>
              <a:rPr lang="en-US" dirty="0">
                <a:solidFill>
                  <a:schemeClr val="tx1"/>
                </a:solidFill>
              </a:rPr>
              <a:t>an average number of average frequency terms</a:t>
            </a:r>
          </a:p>
          <a:p>
            <a:pPr lvl="1">
              <a:defRPr/>
            </a:pPr>
            <a:r>
              <a:rPr lang="en-US" dirty="0">
                <a:solidFill>
                  <a:schemeClr val="tx1"/>
                </a:solidFill>
              </a:rPr>
              <a:t>a low number of high frequency terms</a:t>
            </a:r>
          </a:p>
          <a:p>
            <a:pPr lvl="1">
              <a:defRPr/>
            </a:pPr>
            <a:endParaRPr lang="en-US" dirty="0">
              <a:solidFill>
                <a:schemeClr val="tx1"/>
              </a:solidFill>
            </a:endParaRPr>
          </a:p>
          <a:p>
            <a:pPr>
              <a:defRPr/>
            </a:pPr>
            <a:r>
              <a:rPr lang="en-US" dirty="0">
                <a:solidFill>
                  <a:schemeClr val="tx1"/>
                </a:solidFill>
              </a:rPr>
              <a:t>Terms that are neither high nor low frequency are the most informative.</a:t>
            </a:r>
          </a:p>
          <a:p>
            <a:endParaRPr lang="en-US" dirty="0">
              <a:solidFill>
                <a:schemeClr val="tx1"/>
              </a:solidFill>
            </a:endParaRPr>
          </a:p>
          <a:p>
            <a:pPr>
              <a:defRPr/>
            </a:pPr>
            <a:r>
              <a:rPr lang="en-US" dirty="0">
                <a:solidFill>
                  <a:schemeClr val="tx1"/>
                </a:solidFill>
              </a:rPr>
              <a:t>Often, a few, very frequent terms are not good discriminators.</a:t>
            </a:r>
          </a:p>
          <a:p>
            <a:pPr lvl="1">
              <a:defRPr/>
            </a:pPr>
            <a:r>
              <a:rPr lang="en-US" i="1" dirty="0">
                <a:solidFill>
                  <a:schemeClr val="tx1"/>
                </a:solidFill>
              </a:rPr>
              <a:t>Stop</a:t>
            </a:r>
            <a:r>
              <a:rPr lang="en-US" dirty="0">
                <a:solidFill>
                  <a:schemeClr val="tx1"/>
                </a:solidFill>
              </a:rPr>
              <a:t>-words, for example, the, and, an, or, of</a:t>
            </a:r>
          </a:p>
          <a:p>
            <a:pPr lvl="1">
              <a:defRPr/>
            </a:pPr>
            <a:endParaRPr lang="en-US" dirty="0">
              <a:solidFill>
                <a:schemeClr val="tx1"/>
              </a:solidFill>
            </a:endParaRPr>
          </a:p>
        </p:txBody>
      </p:sp>
      <p:sp>
        <p:nvSpPr>
          <p:cNvPr id="4" name="Date Placeholder 3"/>
          <p:cNvSpPr>
            <a:spLocks noGrp="1"/>
          </p:cNvSpPr>
          <p:nvPr>
            <p:ph type="dt" sz="half" idx="10"/>
          </p:nvPr>
        </p:nvSpPr>
        <p:spPr/>
        <p:txBody>
          <a:bodyPr/>
          <a:lstStyle/>
          <a:p>
            <a:fld id="{C2CC97AD-0475-4D11-861F-0B61A1F6010D}"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4DBBD61A-EFF3-4404-A696-2D833F43D294}" type="slidenum">
              <a:rPr lang="en-US" smtClean="0"/>
              <a:t>35</a:t>
            </a:fld>
            <a:endParaRPr lang="en-US"/>
          </a:p>
        </p:txBody>
      </p:sp>
    </p:spTree>
    <p:extLst>
      <p:ext uri="{BB962C8B-B14F-4D97-AF65-F5344CB8AC3E}">
        <p14:creationId xmlns:p14="http://schemas.microsoft.com/office/powerpoint/2010/main" val="42704726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Pre-Processing</a:t>
            </a:r>
          </a:p>
        </p:txBody>
      </p:sp>
      <p:sp>
        <p:nvSpPr>
          <p:cNvPr id="3" name="Content Placeholder 2"/>
          <p:cNvSpPr>
            <a:spLocks noGrp="1"/>
          </p:cNvSpPr>
          <p:nvPr>
            <p:ph idx="1"/>
          </p:nvPr>
        </p:nvSpPr>
        <p:spPr/>
        <p:txBody>
          <a:bodyPr/>
          <a:lstStyle/>
          <a:p>
            <a:r>
              <a:rPr lang="en-US" dirty="0"/>
              <a:t>Stop-word removal</a:t>
            </a:r>
          </a:p>
          <a:p>
            <a:pPr lvl="1"/>
            <a:r>
              <a:rPr lang="en-US" dirty="0">
                <a:solidFill>
                  <a:schemeClr val="tx1"/>
                </a:solidFill>
              </a:rPr>
              <a:t>Stop-word list contains </a:t>
            </a:r>
            <a:r>
              <a:rPr lang="en-US" b="1" dirty="0">
                <a:solidFill>
                  <a:schemeClr val="tx1"/>
                </a:solidFill>
              </a:rPr>
              <a:t>low information </a:t>
            </a:r>
            <a:r>
              <a:rPr lang="en-US" dirty="0">
                <a:solidFill>
                  <a:schemeClr val="tx1"/>
                </a:solidFill>
              </a:rPr>
              <a:t>terms that only add </a:t>
            </a:r>
            <a:r>
              <a:rPr lang="en-US" b="1" dirty="0">
                <a:solidFill>
                  <a:schemeClr val="tx1"/>
                </a:solidFill>
              </a:rPr>
              <a:t>noise</a:t>
            </a:r>
            <a:r>
              <a:rPr lang="en-US" dirty="0">
                <a:solidFill>
                  <a:schemeClr val="tx1"/>
                </a:solidFill>
              </a:rPr>
              <a:t> to the analysis. </a:t>
            </a:r>
          </a:p>
          <a:p>
            <a:pPr lvl="1"/>
            <a:r>
              <a:rPr lang="en-US" dirty="0">
                <a:solidFill>
                  <a:schemeClr val="tx1"/>
                </a:solidFill>
              </a:rPr>
              <a:t>Stop-word has no descriptive or predictive value.</a:t>
            </a:r>
          </a:p>
          <a:p>
            <a:endParaRPr lang="en-US" dirty="0"/>
          </a:p>
          <a:p>
            <a:r>
              <a:rPr lang="en-US" dirty="0"/>
              <a:t>Stop-word examples</a:t>
            </a:r>
          </a:p>
          <a:p>
            <a:pPr lvl="1"/>
            <a:r>
              <a:rPr lang="en-US" dirty="0"/>
              <a:t>Articles (the, a, an)</a:t>
            </a:r>
          </a:p>
          <a:p>
            <a:pPr lvl="1"/>
            <a:r>
              <a:rPr lang="en-US" dirty="0"/>
              <a:t>Conjunctions (and, but, or)</a:t>
            </a:r>
          </a:p>
          <a:p>
            <a:pPr lvl="1"/>
            <a:r>
              <a:rPr lang="en-US" dirty="0"/>
              <a:t>Prepositions (of, from, by)</a:t>
            </a:r>
          </a:p>
          <a:p>
            <a:pPr lvl="1"/>
            <a:r>
              <a:rPr lang="en-US" dirty="0"/>
              <a:t>User-defined stop-words</a:t>
            </a:r>
          </a:p>
          <a:p>
            <a:endParaRPr lang="en-US" dirty="0"/>
          </a:p>
        </p:txBody>
      </p:sp>
      <p:sp>
        <p:nvSpPr>
          <p:cNvPr id="4" name="Date Placeholder 3"/>
          <p:cNvSpPr>
            <a:spLocks noGrp="1"/>
          </p:cNvSpPr>
          <p:nvPr>
            <p:ph type="dt" sz="half" idx="10"/>
          </p:nvPr>
        </p:nvSpPr>
        <p:spPr/>
        <p:txBody>
          <a:bodyPr/>
          <a:lstStyle/>
          <a:p>
            <a:fld id="{E354C8FB-1AD5-4219-BDA5-88529946202B}"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36</a:t>
            </a:fld>
            <a:endParaRPr lang="en-US"/>
          </a:p>
        </p:txBody>
      </p:sp>
    </p:spTree>
    <p:extLst>
      <p:ext uri="{BB962C8B-B14F-4D97-AF65-F5344CB8AC3E}">
        <p14:creationId xmlns:p14="http://schemas.microsoft.com/office/powerpoint/2010/main" val="21188367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Pre-Processing</a:t>
            </a:r>
          </a:p>
        </p:txBody>
      </p:sp>
      <p:sp>
        <p:nvSpPr>
          <p:cNvPr id="3" name="Content Placeholder 2"/>
          <p:cNvSpPr>
            <a:spLocks noGrp="1"/>
          </p:cNvSpPr>
          <p:nvPr>
            <p:ph idx="1"/>
          </p:nvPr>
        </p:nvSpPr>
        <p:spPr/>
        <p:txBody>
          <a:bodyPr>
            <a:normAutofit fontScale="85000" lnSpcReduction="20000"/>
          </a:bodyPr>
          <a:lstStyle/>
          <a:p>
            <a:r>
              <a:rPr lang="en-US" dirty="0"/>
              <a:t>Stemming</a:t>
            </a:r>
          </a:p>
          <a:p>
            <a:pPr lvl="1"/>
            <a:r>
              <a:rPr lang="en-US" dirty="0"/>
              <a:t>Documents tend to include words with different forms</a:t>
            </a:r>
          </a:p>
          <a:p>
            <a:pPr lvl="1"/>
            <a:r>
              <a:rPr lang="en-US" dirty="0"/>
              <a:t>Stemming: </a:t>
            </a:r>
          </a:p>
          <a:p>
            <a:pPr lvl="2"/>
            <a:r>
              <a:rPr lang="en-US" dirty="0"/>
              <a:t>A crude heuristic process that chops off the ends of words</a:t>
            </a:r>
          </a:p>
          <a:p>
            <a:pPr lvl="2"/>
            <a:r>
              <a:rPr lang="en-US" dirty="0"/>
              <a:t>Intends to combine words with different forms</a:t>
            </a:r>
          </a:p>
          <a:p>
            <a:pPr lvl="2"/>
            <a:r>
              <a:rPr lang="en-US" dirty="0"/>
              <a:t>Correctly most of the time</a:t>
            </a:r>
          </a:p>
          <a:p>
            <a:endParaRPr lang="en-US" altLang="en-US" dirty="0">
              <a:solidFill>
                <a:schemeClr val="tx1"/>
              </a:solidFill>
            </a:endParaRPr>
          </a:p>
          <a:p>
            <a:r>
              <a:rPr lang="en-US" altLang="en-US" dirty="0"/>
              <a:t>Verb stemming example:</a:t>
            </a:r>
          </a:p>
          <a:p>
            <a:pPr lvl="1"/>
            <a:r>
              <a:rPr lang="en-US" altLang="en-US" dirty="0">
                <a:solidFill>
                  <a:schemeClr val="tx1"/>
                </a:solidFill>
              </a:rPr>
              <a:t>Type, typed, typing, types</a:t>
            </a:r>
          </a:p>
          <a:p>
            <a:pPr lvl="1"/>
            <a:endParaRPr lang="en-US" altLang="en-US" dirty="0">
              <a:solidFill>
                <a:schemeClr val="tx1"/>
              </a:solidFill>
            </a:endParaRPr>
          </a:p>
          <a:p>
            <a:r>
              <a:rPr lang="en-US" altLang="en-US" dirty="0"/>
              <a:t>Noun stemming examples:</a:t>
            </a:r>
          </a:p>
          <a:p>
            <a:pPr lvl="1"/>
            <a:r>
              <a:rPr lang="en-US" altLang="en-US" dirty="0">
                <a:solidFill>
                  <a:schemeClr val="tx1"/>
                </a:solidFill>
              </a:rPr>
              <a:t>house, houses</a:t>
            </a:r>
          </a:p>
          <a:p>
            <a:pPr lvl="1"/>
            <a:r>
              <a:rPr lang="en-US" altLang="en-US" dirty="0">
                <a:solidFill>
                  <a:schemeClr val="tx1"/>
                </a:solidFill>
              </a:rPr>
              <a:t>matrix, matrices</a:t>
            </a:r>
          </a:p>
          <a:p>
            <a:pPr lvl="1"/>
            <a:r>
              <a:rPr lang="en-US" altLang="en-US" dirty="0">
                <a:solidFill>
                  <a:schemeClr val="tx1"/>
                </a:solidFill>
              </a:rPr>
              <a:t>criteria, criterion</a:t>
            </a:r>
          </a:p>
          <a:p>
            <a:endParaRPr lang="en-US" dirty="0">
              <a:solidFill>
                <a:schemeClr val="tx1"/>
              </a:solidFill>
            </a:endParaRPr>
          </a:p>
        </p:txBody>
      </p:sp>
      <p:sp>
        <p:nvSpPr>
          <p:cNvPr id="4" name="Date Placeholder 3"/>
          <p:cNvSpPr>
            <a:spLocks noGrp="1"/>
          </p:cNvSpPr>
          <p:nvPr>
            <p:ph type="dt" sz="half" idx="10"/>
          </p:nvPr>
        </p:nvSpPr>
        <p:spPr/>
        <p:txBody>
          <a:bodyPr/>
          <a:lstStyle/>
          <a:p>
            <a:fld id="{8AE2D904-2AE0-4F54-B0A5-223E2EEF24B7}"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37</a:t>
            </a:fld>
            <a:endParaRPr lang="en-US"/>
          </a:p>
        </p:txBody>
      </p:sp>
    </p:spTree>
    <p:extLst>
      <p:ext uri="{BB962C8B-B14F-4D97-AF65-F5344CB8AC3E}">
        <p14:creationId xmlns:p14="http://schemas.microsoft.com/office/powerpoint/2010/main" val="24533023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1AA-9E6C-57C1-7A01-F87B8AFD94E6}"/>
              </a:ext>
            </a:extLst>
          </p:cNvPr>
          <p:cNvSpPr>
            <a:spLocks noGrp="1"/>
          </p:cNvSpPr>
          <p:nvPr>
            <p:ph type="title"/>
          </p:nvPr>
        </p:nvSpPr>
        <p:spPr/>
        <p:txBody>
          <a:bodyPr/>
          <a:lstStyle/>
          <a:p>
            <a:r>
              <a:rPr lang="en-US" dirty="0"/>
              <a:t>Important Pre-Processing</a:t>
            </a:r>
          </a:p>
        </p:txBody>
      </p:sp>
      <p:sp>
        <p:nvSpPr>
          <p:cNvPr id="3" name="Content Placeholder 2">
            <a:extLst>
              <a:ext uri="{FF2B5EF4-FFF2-40B4-BE49-F238E27FC236}">
                <a16:creationId xmlns:a16="http://schemas.microsoft.com/office/drawing/2014/main" id="{58D0FEC6-4A87-645E-D4FD-D8CEA09D05B2}"/>
              </a:ext>
            </a:extLst>
          </p:cNvPr>
          <p:cNvSpPr>
            <a:spLocks noGrp="1"/>
          </p:cNvSpPr>
          <p:nvPr>
            <p:ph idx="1"/>
          </p:nvPr>
        </p:nvSpPr>
        <p:spPr/>
        <p:txBody>
          <a:bodyPr>
            <a:normAutofit lnSpcReduction="10000"/>
          </a:bodyPr>
          <a:lstStyle/>
          <a:p>
            <a:r>
              <a:rPr lang="en-US" dirty="0"/>
              <a:t>Lemmatization </a:t>
            </a:r>
          </a:p>
          <a:p>
            <a:pPr lvl="1"/>
            <a:r>
              <a:rPr lang="en-US" dirty="0"/>
              <a:t>Alternative to stemming</a:t>
            </a:r>
          </a:p>
          <a:p>
            <a:pPr lvl="1"/>
            <a:r>
              <a:rPr lang="en-US" dirty="0"/>
              <a:t>Consider the context</a:t>
            </a:r>
          </a:p>
          <a:p>
            <a:pPr lvl="1"/>
            <a:r>
              <a:rPr lang="en-US" dirty="0"/>
              <a:t>Convert the word to its meaningful base form called </a:t>
            </a:r>
            <a:r>
              <a:rPr lang="en-US" b="1" i="1" dirty="0"/>
              <a:t>lemma</a:t>
            </a:r>
          </a:p>
          <a:p>
            <a:pPr lvl="1"/>
            <a:endParaRPr lang="en-US" b="1" i="1" dirty="0"/>
          </a:p>
          <a:p>
            <a:r>
              <a:rPr lang="en-US" dirty="0"/>
              <a:t>Example</a:t>
            </a:r>
          </a:p>
          <a:p>
            <a:pPr lvl="1"/>
            <a:r>
              <a:rPr lang="en-US" dirty="0"/>
              <a:t>Stemming: studies </a:t>
            </a:r>
            <a:r>
              <a:rPr lang="en-US" dirty="0">
                <a:sym typeface="Wingdings" pitchFamily="2" charset="2"/>
              </a:rPr>
              <a:t> </a:t>
            </a:r>
            <a:r>
              <a:rPr lang="en-US" dirty="0" err="1">
                <a:sym typeface="Wingdings" pitchFamily="2" charset="2"/>
              </a:rPr>
              <a:t>studi</a:t>
            </a:r>
            <a:endParaRPr lang="en-US" dirty="0">
              <a:sym typeface="Wingdings" pitchFamily="2" charset="2"/>
            </a:endParaRPr>
          </a:p>
          <a:p>
            <a:pPr lvl="1"/>
            <a:r>
              <a:rPr lang="en-US" dirty="0">
                <a:sym typeface="Wingdings" pitchFamily="2" charset="2"/>
              </a:rPr>
              <a:t>Lemmatization: studies  study</a:t>
            </a:r>
          </a:p>
          <a:p>
            <a:endParaRPr lang="en-US" dirty="0">
              <a:sym typeface="Wingdings" pitchFamily="2" charset="2"/>
            </a:endParaRPr>
          </a:p>
          <a:p>
            <a:r>
              <a:rPr lang="en-US" dirty="0">
                <a:sym typeface="Wingdings" pitchFamily="2" charset="2"/>
              </a:rPr>
              <a:t>Computationally expensive</a:t>
            </a:r>
          </a:p>
          <a:p>
            <a:pPr lvl="1"/>
            <a:r>
              <a:rPr lang="en-US" dirty="0">
                <a:sym typeface="Wingdings" pitchFamily="2" charset="2"/>
              </a:rPr>
              <a:t>Need linguistic dictionary to identify lemma</a:t>
            </a:r>
            <a:endParaRPr lang="en-US" dirty="0"/>
          </a:p>
        </p:txBody>
      </p:sp>
      <p:sp>
        <p:nvSpPr>
          <p:cNvPr id="4" name="Date Placeholder 3">
            <a:extLst>
              <a:ext uri="{FF2B5EF4-FFF2-40B4-BE49-F238E27FC236}">
                <a16:creationId xmlns:a16="http://schemas.microsoft.com/office/drawing/2014/main" id="{3D69F41C-4EF2-DAA8-4D31-67B59DDE9178}"/>
              </a:ext>
            </a:extLst>
          </p:cNvPr>
          <p:cNvSpPr>
            <a:spLocks noGrp="1"/>
          </p:cNvSpPr>
          <p:nvPr>
            <p:ph type="dt" sz="half" idx="10"/>
          </p:nvPr>
        </p:nvSpPr>
        <p:spPr/>
        <p:txBody>
          <a:bodyPr/>
          <a:lstStyle/>
          <a:p>
            <a:fld id="{04A61C23-B5CB-43B7-B282-525BF2C991ED}" type="datetime1">
              <a:rPr lang="en-US" smtClean="0"/>
              <a:t>3/12/24</a:t>
            </a:fld>
            <a:endParaRPr lang="en-US"/>
          </a:p>
        </p:txBody>
      </p:sp>
      <p:sp>
        <p:nvSpPr>
          <p:cNvPr id="5" name="Footer Placeholder 4">
            <a:extLst>
              <a:ext uri="{FF2B5EF4-FFF2-40B4-BE49-F238E27FC236}">
                <a16:creationId xmlns:a16="http://schemas.microsoft.com/office/drawing/2014/main" id="{8B909781-90A4-45C3-C601-2E7E5F0741DD}"/>
              </a:ext>
            </a:extLst>
          </p:cNvPr>
          <p:cNvSpPr>
            <a:spLocks noGrp="1"/>
          </p:cNvSpPr>
          <p:nvPr>
            <p:ph type="ftr" sz="quarter" idx="11"/>
          </p:nvPr>
        </p:nvSpPr>
        <p:spPr/>
        <p:txBody>
          <a:bodyPr/>
          <a:lstStyle/>
          <a:p>
            <a:r>
              <a:rPr lang="en-US"/>
              <a:t>UNC Charlotte Fall 2023</a:t>
            </a:r>
          </a:p>
        </p:txBody>
      </p:sp>
      <p:sp>
        <p:nvSpPr>
          <p:cNvPr id="6" name="Slide Number Placeholder 5">
            <a:extLst>
              <a:ext uri="{FF2B5EF4-FFF2-40B4-BE49-F238E27FC236}">
                <a16:creationId xmlns:a16="http://schemas.microsoft.com/office/drawing/2014/main" id="{2FB828C5-463B-A42D-477F-B932D17EEF90}"/>
              </a:ext>
            </a:extLst>
          </p:cNvPr>
          <p:cNvSpPr>
            <a:spLocks noGrp="1"/>
          </p:cNvSpPr>
          <p:nvPr>
            <p:ph type="sldNum" sz="quarter" idx="12"/>
          </p:nvPr>
        </p:nvSpPr>
        <p:spPr/>
        <p:txBody>
          <a:bodyPr/>
          <a:lstStyle/>
          <a:p>
            <a:fld id="{997B2FEE-BBFF-4A53-BC74-C7552E41DFB4}" type="slidenum">
              <a:rPr lang="en-US" smtClean="0"/>
              <a:t>38</a:t>
            </a:fld>
            <a:endParaRPr lang="en-US"/>
          </a:p>
        </p:txBody>
      </p:sp>
    </p:spTree>
    <p:extLst>
      <p:ext uri="{BB962C8B-B14F-4D97-AF65-F5344CB8AC3E}">
        <p14:creationId xmlns:p14="http://schemas.microsoft.com/office/powerpoint/2010/main" val="2212212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Text Summarization</a:t>
            </a:r>
          </a:p>
        </p:txBody>
      </p:sp>
      <p:sp>
        <p:nvSpPr>
          <p:cNvPr id="4" name="Date Placeholder 3"/>
          <p:cNvSpPr>
            <a:spLocks noGrp="1"/>
          </p:cNvSpPr>
          <p:nvPr>
            <p:ph type="dt" sz="half" idx="10"/>
          </p:nvPr>
        </p:nvSpPr>
        <p:spPr/>
        <p:txBody>
          <a:bodyPr/>
          <a:lstStyle/>
          <a:p>
            <a:fld id="{C50A9BAD-E70C-437A-A5E3-CECB343DD92E}"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39</a:t>
            </a:fld>
            <a:endParaRPr lang="en-US"/>
          </a:p>
        </p:txBody>
      </p:sp>
    </p:spTree>
    <p:extLst>
      <p:ext uri="{BB962C8B-B14F-4D97-AF65-F5344CB8AC3E}">
        <p14:creationId xmlns:p14="http://schemas.microsoft.com/office/powerpoint/2010/main" val="4121285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Corporate Knowledge “Ore”</a:t>
            </a:r>
          </a:p>
        </p:txBody>
      </p:sp>
      <p:sp>
        <p:nvSpPr>
          <p:cNvPr id="3" name="Content Placeholder 2"/>
          <p:cNvSpPr>
            <a:spLocks noGrp="1"/>
          </p:cNvSpPr>
          <p:nvPr>
            <p:ph idx="1"/>
          </p:nvPr>
        </p:nvSpPr>
        <p:spPr/>
        <p:txBody>
          <a:bodyPr/>
          <a:lstStyle/>
          <a:p>
            <a:r>
              <a:rPr lang="en-US" altLang="en-US" dirty="0">
                <a:solidFill>
                  <a:schemeClr val="tx1"/>
                </a:solidFill>
              </a:rPr>
              <a:t>Unstructured data not very accessible via standard data-mining</a:t>
            </a:r>
          </a:p>
          <a:p>
            <a:endParaRPr lang="en-US" dirty="0">
              <a:solidFill>
                <a:schemeClr val="tx1"/>
              </a:solidFill>
            </a:endParaRPr>
          </a:p>
        </p:txBody>
      </p:sp>
      <p:sp>
        <p:nvSpPr>
          <p:cNvPr id="4" name="Date Placeholder 3"/>
          <p:cNvSpPr>
            <a:spLocks noGrp="1"/>
          </p:cNvSpPr>
          <p:nvPr>
            <p:ph type="dt" sz="half" idx="10"/>
          </p:nvPr>
        </p:nvSpPr>
        <p:spPr/>
        <p:txBody>
          <a:bodyPr/>
          <a:lstStyle/>
          <a:p>
            <a:fld id="{0F78C1BA-F468-4C1E-B1BD-C2F6D30BBB8E}"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4</a:t>
            </a:fld>
            <a:endParaRPr lang="en-US"/>
          </a:p>
        </p:txBody>
      </p:sp>
      <p:sp>
        <p:nvSpPr>
          <p:cNvPr id="7" name="Rectangle 6"/>
          <p:cNvSpPr/>
          <p:nvPr/>
        </p:nvSpPr>
        <p:spPr>
          <a:xfrm>
            <a:off x="2057400" y="2590801"/>
            <a:ext cx="3581400" cy="2031325"/>
          </a:xfrm>
          <a:prstGeom prst="rect">
            <a:avLst/>
          </a:prstGeom>
        </p:spPr>
        <p:txBody>
          <a:bodyPr wrap="square">
            <a:spAutoFit/>
          </a:bodyPr>
          <a:lstStyle/>
          <a:p>
            <a:pPr marL="285750" indent="-285750" algn="just">
              <a:buFont typeface="Arial" panose="020B0604020202020204" pitchFamily="34" charset="0"/>
              <a:buChar char="•"/>
            </a:pPr>
            <a:r>
              <a:rPr lang="en-US" altLang="en-US" dirty="0">
                <a:cs typeface="Times New Roman" pitchFamily="18" charset="0"/>
              </a:rPr>
              <a:t>Email</a:t>
            </a:r>
          </a:p>
          <a:p>
            <a:pPr marL="285750" indent="-285750" algn="just">
              <a:buFont typeface="Arial" panose="020B0604020202020204" pitchFamily="34" charset="0"/>
              <a:buChar char="•"/>
            </a:pPr>
            <a:r>
              <a:rPr lang="en-US" altLang="en-US" dirty="0">
                <a:cs typeface="Times New Roman" pitchFamily="18" charset="0"/>
              </a:rPr>
              <a:t>Insurance claims</a:t>
            </a:r>
          </a:p>
          <a:p>
            <a:pPr marL="285750" indent="-285750" algn="just">
              <a:buFont typeface="Arial" panose="020B0604020202020204" pitchFamily="34" charset="0"/>
              <a:buChar char="•"/>
            </a:pPr>
            <a:r>
              <a:rPr lang="en-US" altLang="en-US" dirty="0">
                <a:cs typeface="Times New Roman" pitchFamily="18" charset="0"/>
              </a:rPr>
              <a:t>News articles</a:t>
            </a:r>
          </a:p>
          <a:p>
            <a:pPr marL="285750" indent="-285750" algn="just">
              <a:buFont typeface="Arial" panose="020B0604020202020204" pitchFamily="34" charset="0"/>
              <a:buChar char="•"/>
            </a:pPr>
            <a:r>
              <a:rPr lang="en-US" altLang="en-US" dirty="0">
                <a:cs typeface="Times New Roman" pitchFamily="18" charset="0"/>
              </a:rPr>
              <a:t>Web pages</a:t>
            </a:r>
          </a:p>
          <a:p>
            <a:pPr marL="285750" indent="-285750" algn="just">
              <a:buFont typeface="Arial" panose="020B0604020202020204" pitchFamily="34" charset="0"/>
              <a:buChar char="•"/>
            </a:pPr>
            <a:r>
              <a:rPr lang="en-US" altLang="en-US" dirty="0">
                <a:cs typeface="Times New Roman" pitchFamily="18" charset="0"/>
              </a:rPr>
              <a:t>Patent portfolios</a:t>
            </a:r>
          </a:p>
          <a:p>
            <a:pPr marL="285750" indent="-285750" algn="just">
              <a:buFont typeface="Arial" panose="020B0604020202020204" pitchFamily="34" charset="0"/>
              <a:buChar char="•"/>
            </a:pPr>
            <a:r>
              <a:rPr lang="en-US" altLang="en-US" dirty="0">
                <a:cs typeface="Times New Roman" pitchFamily="18" charset="0"/>
              </a:rPr>
              <a:t>IRC</a:t>
            </a:r>
          </a:p>
          <a:p>
            <a:pPr marL="285750" indent="-285750" algn="just">
              <a:buFont typeface="Arial" panose="020B0604020202020204" pitchFamily="34" charset="0"/>
              <a:buChar char="•"/>
            </a:pPr>
            <a:r>
              <a:rPr lang="en-US" altLang="en-US" dirty="0">
                <a:cs typeface="Times New Roman" pitchFamily="18" charset="0"/>
              </a:rPr>
              <a:t>Scientific articles</a:t>
            </a:r>
          </a:p>
        </p:txBody>
      </p:sp>
      <p:sp>
        <p:nvSpPr>
          <p:cNvPr id="8" name="Rectangle 7"/>
          <p:cNvSpPr/>
          <p:nvPr/>
        </p:nvSpPr>
        <p:spPr>
          <a:xfrm>
            <a:off x="5105400" y="2590801"/>
            <a:ext cx="4572000" cy="1200329"/>
          </a:xfrm>
          <a:prstGeom prst="rect">
            <a:avLst/>
          </a:prstGeom>
        </p:spPr>
        <p:txBody>
          <a:bodyPr>
            <a:spAutoFit/>
          </a:bodyPr>
          <a:lstStyle/>
          <a:p>
            <a:pPr marL="285750" indent="-285750">
              <a:buFont typeface="Arial" panose="020B0604020202020204" pitchFamily="34" charset="0"/>
              <a:buChar char="•"/>
            </a:pPr>
            <a:r>
              <a:rPr lang="en-US" altLang="en-US" dirty="0">
                <a:cs typeface="Times New Roman" pitchFamily="18" charset="0"/>
              </a:rPr>
              <a:t>Customer complaint letters</a:t>
            </a:r>
          </a:p>
          <a:p>
            <a:pPr marL="285750" indent="-285750">
              <a:buFont typeface="Arial" panose="020B0604020202020204" pitchFamily="34" charset="0"/>
              <a:buChar char="•"/>
            </a:pPr>
            <a:r>
              <a:rPr lang="en-US" altLang="en-US" dirty="0">
                <a:cs typeface="Times New Roman" pitchFamily="18" charset="0"/>
              </a:rPr>
              <a:t>Contracts</a:t>
            </a:r>
          </a:p>
          <a:p>
            <a:pPr marL="285750" indent="-285750">
              <a:buFont typeface="Arial" panose="020B0604020202020204" pitchFamily="34" charset="0"/>
              <a:buChar char="•"/>
            </a:pPr>
            <a:r>
              <a:rPr lang="en-US" altLang="en-US" dirty="0">
                <a:cs typeface="Times New Roman" pitchFamily="18" charset="0"/>
              </a:rPr>
              <a:t>Transcripts of phone calls with customers</a:t>
            </a:r>
          </a:p>
          <a:p>
            <a:pPr marL="285750" indent="-285750">
              <a:buFont typeface="Arial" panose="020B0604020202020204" pitchFamily="34" charset="0"/>
              <a:buChar char="•"/>
            </a:pPr>
            <a:r>
              <a:rPr lang="en-US" altLang="en-US" dirty="0">
                <a:cs typeface="Times New Roman" pitchFamily="18" charset="0"/>
              </a:rPr>
              <a:t>Technical documents</a:t>
            </a:r>
            <a:endParaRPr lang="en-US" altLang="en-US" dirty="0"/>
          </a:p>
        </p:txBody>
      </p:sp>
    </p:spTree>
    <p:extLst>
      <p:ext uri="{BB962C8B-B14F-4D97-AF65-F5344CB8AC3E}">
        <p14:creationId xmlns:p14="http://schemas.microsoft.com/office/powerpoint/2010/main" val="35574831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Summarization</a:t>
            </a:r>
          </a:p>
        </p:txBody>
      </p:sp>
      <p:sp>
        <p:nvSpPr>
          <p:cNvPr id="4" name="Date Placeholder 3"/>
          <p:cNvSpPr>
            <a:spLocks noGrp="1"/>
          </p:cNvSpPr>
          <p:nvPr>
            <p:ph type="dt" sz="half" idx="10"/>
          </p:nvPr>
        </p:nvSpPr>
        <p:spPr/>
        <p:txBody>
          <a:bodyPr/>
          <a:lstStyle/>
          <a:p>
            <a:fld id="{AD5CCF03-D7AB-49B5-9753-0FC80A987F22}"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40</a:t>
            </a:fld>
            <a:endParaRPr lang="en-US"/>
          </a:p>
        </p:txBody>
      </p:sp>
      <p:pic>
        <p:nvPicPr>
          <p:cNvPr id="9" name="Picture 8">
            <a:extLst>
              <a:ext uri="{FF2B5EF4-FFF2-40B4-BE49-F238E27FC236}">
                <a16:creationId xmlns:a16="http://schemas.microsoft.com/office/drawing/2014/main" id="{36E868E8-BAE0-CA69-13BC-8D01E467EDC5}"/>
              </a:ext>
            </a:extLst>
          </p:cNvPr>
          <p:cNvPicPr>
            <a:picLocks noChangeAspect="1"/>
          </p:cNvPicPr>
          <p:nvPr/>
        </p:nvPicPr>
        <p:blipFill rotWithShape="1">
          <a:blip r:embed="rId2">
            <a:extLst>
              <a:ext uri="{28A0092B-C50C-407E-A947-70E740481C1C}">
                <a14:useLocalDpi xmlns:a14="http://schemas.microsoft.com/office/drawing/2010/main" val="0"/>
              </a:ext>
            </a:extLst>
          </a:blip>
          <a:srcRect r="57760"/>
          <a:stretch/>
        </p:blipFill>
        <p:spPr>
          <a:xfrm>
            <a:off x="229647" y="1506474"/>
            <a:ext cx="2443063" cy="2988502"/>
          </a:xfrm>
          <a:prstGeom prst="rect">
            <a:avLst/>
          </a:prstGeom>
        </p:spPr>
      </p:pic>
      <p:pic>
        <p:nvPicPr>
          <p:cNvPr id="10" name="Picture 9">
            <a:extLst>
              <a:ext uri="{FF2B5EF4-FFF2-40B4-BE49-F238E27FC236}">
                <a16:creationId xmlns:a16="http://schemas.microsoft.com/office/drawing/2014/main" id="{34057247-7146-D7EA-AE79-1FC3FD7B2CFB}"/>
              </a:ext>
            </a:extLst>
          </p:cNvPr>
          <p:cNvPicPr>
            <a:picLocks noChangeAspect="1"/>
          </p:cNvPicPr>
          <p:nvPr/>
        </p:nvPicPr>
        <p:blipFill rotWithShape="1">
          <a:blip r:embed="rId2">
            <a:extLst>
              <a:ext uri="{28A0092B-C50C-407E-A947-70E740481C1C}">
                <a14:useLocalDpi xmlns:a14="http://schemas.microsoft.com/office/drawing/2010/main" val="0"/>
              </a:ext>
            </a:extLst>
          </a:blip>
          <a:srcRect l="40450"/>
          <a:stretch/>
        </p:blipFill>
        <p:spPr>
          <a:xfrm>
            <a:off x="4457395" y="3180473"/>
            <a:ext cx="3444224" cy="2988502"/>
          </a:xfrm>
          <a:prstGeom prst="rect">
            <a:avLst/>
          </a:prstGeom>
        </p:spPr>
      </p:pic>
      <p:sp>
        <p:nvSpPr>
          <p:cNvPr id="11" name="TextBox 10">
            <a:extLst>
              <a:ext uri="{FF2B5EF4-FFF2-40B4-BE49-F238E27FC236}">
                <a16:creationId xmlns:a16="http://schemas.microsoft.com/office/drawing/2014/main" id="{2CCBC801-A5CE-9956-76F7-9CFB767254E2}"/>
              </a:ext>
            </a:extLst>
          </p:cNvPr>
          <p:cNvSpPr txBox="1"/>
          <p:nvPr/>
        </p:nvSpPr>
        <p:spPr>
          <a:xfrm>
            <a:off x="2331450" y="2037915"/>
            <a:ext cx="4632630" cy="1077218"/>
          </a:xfrm>
          <a:prstGeom prst="rect">
            <a:avLst/>
          </a:prstGeom>
          <a:noFill/>
        </p:spPr>
        <p:txBody>
          <a:bodyPr wrap="square" rtlCol="0">
            <a:spAutoFit/>
          </a:bodyPr>
          <a:lstStyle/>
          <a:p>
            <a:pPr algn="just"/>
            <a:r>
              <a:rPr lang="en-US" sz="1600" b="1" dirty="0">
                <a:solidFill>
                  <a:schemeClr val="accent1">
                    <a:lumMod val="75000"/>
                  </a:schemeClr>
                </a:solidFill>
              </a:rPr>
              <a:t>Extractive summarization</a:t>
            </a:r>
            <a:r>
              <a:rPr lang="en-US" sz="1600" dirty="0">
                <a:solidFill>
                  <a:schemeClr val="accent1">
                    <a:lumMod val="75000"/>
                  </a:schemeClr>
                </a:solidFill>
              </a:rPr>
              <a:t> creates the summary by extracting words, phrases, sentences, and blocks of text from the original document without any alteration. </a:t>
            </a:r>
          </a:p>
        </p:txBody>
      </p:sp>
      <p:sp>
        <p:nvSpPr>
          <p:cNvPr id="12" name="TextBox 11">
            <a:extLst>
              <a:ext uri="{FF2B5EF4-FFF2-40B4-BE49-F238E27FC236}">
                <a16:creationId xmlns:a16="http://schemas.microsoft.com/office/drawing/2014/main" id="{740D21FF-0957-AFFF-7372-D185DE845B0D}"/>
              </a:ext>
            </a:extLst>
          </p:cNvPr>
          <p:cNvSpPr txBox="1"/>
          <p:nvPr/>
        </p:nvSpPr>
        <p:spPr>
          <a:xfrm>
            <a:off x="7941186" y="3663979"/>
            <a:ext cx="3336414" cy="830997"/>
          </a:xfrm>
          <a:prstGeom prst="rect">
            <a:avLst/>
          </a:prstGeom>
          <a:noFill/>
        </p:spPr>
        <p:txBody>
          <a:bodyPr wrap="square" rtlCol="0">
            <a:spAutoFit/>
          </a:bodyPr>
          <a:lstStyle>
            <a:defPPr>
              <a:defRPr lang="en-US"/>
            </a:defPPr>
            <a:lvl1pPr algn="just">
              <a:defRPr sz="1600" b="1">
                <a:solidFill>
                  <a:schemeClr val="accent1">
                    <a:lumMod val="75000"/>
                  </a:schemeClr>
                </a:solidFill>
              </a:defRPr>
            </a:lvl1pPr>
          </a:lstStyle>
          <a:p>
            <a:r>
              <a:rPr lang="en-US" dirty="0"/>
              <a:t>Abstractive summarization </a:t>
            </a:r>
            <a:r>
              <a:rPr lang="en-US" b="0" dirty="0"/>
              <a:t>tries to create new unique text to summarize the source text.</a:t>
            </a:r>
          </a:p>
        </p:txBody>
      </p:sp>
    </p:spTree>
    <p:extLst>
      <p:ext uri="{BB962C8B-B14F-4D97-AF65-F5344CB8AC3E}">
        <p14:creationId xmlns:p14="http://schemas.microsoft.com/office/powerpoint/2010/main" val="26792956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Summarization</a:t>
            </a:r>
          </a:p>
        </p:txBody>
      </p:sp>
      <p:sp>
        <p:nvSpPr>
          <p:cNvPr id="4" name="Date Placeholder 3"/>
          <p:cNvSpPr>
            <a:spLocks noGrp="1"/>
          </p:cNvSpPr>
          <p:nvPr>
            <p:ph type="dt" sz="half" idx="10"/>
          </p:nvPr>
        </p:nvSpPr>
        <p:spPr/>
        <p:txBody>
          <a:bodyPr/>
          <a:lstStyle/>
          <a:p>
            <a:fld id="{AD5CCF03-D7AB-49B5-9753-0FC80A987F22}"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41</a:t>
            </a:fld>
            <a:endParaRPr lang="en-US"/>
          </a:p>
        </p:txBody>
      </p:sp>
      <p:sp>
        <p:nvSpPr>
          <p:cNvPr id="7" name="Rectangle 6">
            <a:extLst>
              <a:ext uri="{FF2B5EF4-FFF2-40B4-BE49-F238E27FC236}">
                <a16:creationId xmlns:a16="http://schemas.microsoft.com/office/drawing/2014/main" id="{AEAA3D19-0180-DE7C-5320-4386F85E4F8D}"/>
              </a:ext>
            </a:extLst>
          </p:cNvPr>
          <p:cNvSpPr/>
          <p:nvPr/>
        </p:nvSpPr>
        <p:spPr>
          <a:xfrm>
            <a:off x="6939417" y="1957982"/>
            <a:ext cx="3872948" cy="461665"/>
          </a:xfrm>
          <a:prstGeom prst="rect">
            <a:avLst/>
          </a:prstGeom>
        </p:spPr>
        <p:txBody>
          <a:bodyPr wrap="square">
            <a:spAutoFit/>
          </a:bodyPr>
          <a:lstStyle/>
          <a:p>
            <a:pPr algn="ctr"/>
            <a:r>
              <a:rPr lang="en-US" sz="2400" b="1" dirty="0">
                <a:solidFill>
                  <a:schemeClr val="accent1">
                    <a:lumMod val="50000"/>
                  </a:schemeClr>
                </a:solidFill>
              </a:rPr>
              <a:t>Speech vs. Text  </a:t>
            </a:r>
          </a:p>
        </p:txBody>
      </p:sp>
      <p:pic>
        <p:nvPicPr>
          <p:cNvPr id="8" name="Picture 7" descr="A picture containing indoor&#10;&#10;Description automatically generated">
            <a:extLst>
              <a:ext uri="{FF2B5EF4-FFF2-40B4-BE49-F238E27FC236}">
                <a16:creationId xmlns:a16="http://schemas.microsoft.com/office/drawing/2014/main" id="{A1BB7305-997B-9B74-AED6-19F197B20A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08" y="2147464"/>
            <a:ext cx="6107966" cy="3416644"/>
          </a:xfrm>
          <a:prstGeom prst="rect">
            <a:avLst/>
          </a:prstGeom>
        </p:spPr>
      </p:pic>
      <p:sp>
        <p:nvSpPr>
          <p:cNvPr id="13" name="TextBox 12">
            <a:extLst>
              <a:ext uri="{FF2B5EF4-FFF2-40B4-BE49-F238E27FC236}">
                <a16:creationId xmlns:a16="http://schemas.microsoft.com/office/drawing/2014/main" id="{F76EC642-DC76-37F5-88F5-BE79501F0323}"/>
              </a:ext>
            </a:extLst>
          </p:cNvPr>
          <p:cNvSpPr txBox="1"/>
          <p:nvPr/>
        </p:nvSpPr>
        <p:spPr>
          <a:xfrm>
            <a:off x="7563871" y="2592527"/>
            <a:ext cx="4044549"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accent1">
                    <a:lumMod val="75000"/>
                  </a:schemeClr>
                </a:solidFill>
              </a:rPr>
              <a:t>the level of details</a:t>
            </a:r>
          </a:p>
          <a:p>
            <a:pPr marL="342900" indent="-342900">
              <a:buFont typeface="Arial" panose="020B0604020202020204" pitchFamily="34" charset="0"/>
              <a:buChar char="•"/>
            </a:pPr>
            <a:r>
              <a:rPr lang="en-US" sz="2000" dirty="0">
                <a:solidFill>
                  <a:schemeClr val="accent1">
                    <a:lumMod val="75000"/>
                  </a:schemeClr>
                </a:solidFill>
              </a:rPr>
              <a:t>structure of the sentences </a:t>
            </a:r>
          </a:p>
          <a:p>
            <a:pPr marL="342900" indent="-342900">
              <a:buFont typeface="Arial" panose="020B0604020202020204" pitchFamily="34" charset="0"/>
              <a:buChar char="•"/>
            </a:pPr>
            <a:r>
              <a:rPr lang="en-US" sz="2000" dirty="0">
                <a:solidFill>
                  <a:schemeClr val="accent1">
                    <a:lumMod val="75000"/>
                  </a:schemeClr>
                </a:solidFill>
              </a:rPr>
              <a:t>grammatical correctness </a:t>
            </a:r>
          </a:p>
          <a:p>
            <a:pPr marL="342900" indent="-342900">
              <a:buFont typeface="Arial" panose="020B0604020202020204" pitchFamily="34" charset="0"/>
              <a:buChar char="•"/>
            </a:pPr>
            <a:endParaRPr lang="en-US" sz="2000" dirty="0">
              <a:solidFill>
                <a:schemeClr val="accent1">
                  <a:lumMod val="75000"/>
                </a:schemeClr>
              </a:solidFill>
            </a:endParaRPr>
          </a:p>
        </p:txBody>
      </p:sp>
    </p:spTree>
    <p:extLst>
      <p:ext uri="{BB962C8B-B14F-4D97-AF65-F5344CB8AC3E}">
        <p14:creationId xmlns:p14="http://schemas.microsoft.com/office/powerpoint/2010/main" val="1263419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Sentiment Analysis </a:t>
            </a:r>
          </a:p>
        </p:txBody>
      </p:sp>
      <p:sp>
        <p:nvSpPr>
          <p:cNvPr id="4" name="Date Placeholder 3"/>
          <p:cNvSpPr>
            <a:spLocks noGrp="1"/>
          </p:cNvSpPr>
          <p:nvPr>
            <p:ph type="dt" sz="half" idx="10"/>
          </p:nvPr>
        </p:nvSpPr>
        <p:spPr/>
        <p:txBody>
          <a:bodyPr/>
          <a:lstStyle/>
          <a:p>
            <a:fld id="{AD5CCF03-D7AB-49B5-9753-0FC80A987F22}"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42</a:t>
            </a:fld>
            <a:endParaRPr lang="en-US"/>
          </a:p>
        </p:txBody>
      </p:sp>
      <p:pic>
        <p:nvPicPr>
          <p:cNvPr id="1026" name="Picture 2">
            <a:extLst>
              <a:ext uri="{FF2B5EF4-FFF2-40B4-BE49-F238E27FC236}">
                <a16:creationId xmlns:a16="http://schemas.microsoft.com/office/drawing/2014/main" id="{4F7F509A-F776-0C04-CE1E-FA4FE9A98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401996"/>
            <a:ext cx="9134475" cy="514685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666FC98-B1CE-7EE2-D33F-B54BFE0D8AEF}"/>
              </a:ext>
            </a:extLst>
          </p:cNvPr>
          <p:cNvSpPr txBox="1"/>
          <p:nvPr/>
        </p:nvSpPr>
        <p:spPr>
          <a:xfrm>
            <a:off x="3124200" y="6489562"/>
            <a:ext cx="6097656" cy="215444"/>
          </a:xfrm>
          <a:prstGeom prst="rect">
            <a:avLst/>
          </a:prstGeom>
          <a:noFill/>
        </p:spPr>
        <p:txBody>
          <a:bodyPr wrap="square">
            <a:spAutoFit/>
          </a:bodyPr>
          <a:lstStyle/>
          <a:p>
            <a:r>
              <a:rPr lang="en-US" sz="800" dirty="0"/>
              <a:t>https://</a:t>
            </a:r>
            <a:r>
              <a:rPr lang="en-US" sz="800" dirty="0" err="1"/>
              <a:t>www.linkedin.com</a:t>
            </a:r>
            <a:r>
              <a:rPr lang="en-US" sz="800" dirty="0"/>
              <a:t>/pulse/sentiment-analysis-natural-language-processing-nlp-bushra-khanam/</a:t>
            </a:r>
          </a:p>
        </p:txBody>
      </p:sp>
    </p:spTree>
    <p:extLst>
      <p:ext uri="{BB962C8B-B14F-4D97-AF65-F5344CB8AC3E}">
        <p14:creationId xmlns:p14="http://schemas.microsoft.com/office/powerpoint/2010/main" val="34531201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Quantify Text</a:t>
            </a:r>
          </a:p>
        </p:txBody>
      </p:sp>
      <p:sp>
        <p:nvSpPr>
          <p:cNvPr id="4" name="Date Placeholder 3"/>
          <p:cNvSpPr>
            <a:spLocks noGrp="1"/>
          </p:cNvSpPr>
          <p:nvPr>
            <p:ph type="dt" sz="half" idx="10"/>
          </p:nvPr>
        </p:nvSpPr>
        <p:spPr/>
        <p:txBody>
          <a:bodyPr/>
          <a:lstStyle/>
          <a:p>
            <a:fld id="{C50A9BAD-E70C-437A-A5E3-CECB343DD92E}"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43</a:t>
            </a:fld>
            <a:endParaRPr lang="en-US"/>
          </a:p>
        </p:txBody>
      </p:sp>
    </p:spTree>
    <p:extLst>
      <p:ext uri="{BB962C8B-B14F-4D97-AF65-F5344CB8AC3E}">
        <p14:creationId xmlns:p14="http://schemas.microsoft.com/office/powerpoint/2010/main" val="5063591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Text to Numbers</a:t>
            </a:r>
          </a:p>
        </p:txBody>
      </p:sp>
      <p:sp>
        <p:nvSpPr>
          <p:cNvPr id="3" name="Content Placeholder 2"/>
          <p:cNvSpPr>
            <a:spLocks noGrp="1"/>
          </p:cNvSpPr>
          <p:nvPr>
            <p:ph idx="1"/>
          </p:nvPr>
        </p:nvSpPr>
        <p:spPr/>
        <p:txBody>
          <a:bodyPr>
            <a:normAutofit/>
          </a:bodyPr>
          <a:lstStyle/>
          <a:p>
            <a:r>
              <a:rPr lang="en-US" altLang="en-US" dirty="0">
                <a:solidFill>
                  <a:schemeClr val="tx1"/>
                </a:solidFill>
              </a:rPr>
              <a:t>Basic calculation per document:</a:t>
            </a:r>
          </a:p>
          <a:p>
            <a:pPr lvl="1"/>
            <a:r>
              <a:rPr lang="en-US" altLang="en-US" dirty="0">
                <a:solidFill>
                  <a:schemeClr val="tx1"/>
                </a:solidFill>
              </a:rPr>
              <a:t>Boolean counting (0-1) of terms</a:t>
            </a:r>
          </a:p>
          <a:p>
            <a:pPr lvl="1"/>
            <a:r>
              <a:rPr lang="en-US" altLang="en-US" dirty="0">
                <a:solidFill>
                  <a:schemeClr val="tx1"/>
                </a:solidFill>
              </a:rPr>
              <a:t>Frequency counting of terms</a:t>
            </a:r>
          </a:p>
          <a:p>
            <a:pPr lvl="1"/>
            <a:r>
              <a:rPr lang="en-US" altLang="en-US" dirty="0">
                <a:solidFill>
                  <a:schemeClr val="tx1"/>
                </a:solidFill>
              </a:rPr>
              <a:t>Information theoretic counting of terms (logarithm </a:t>
            </a:r>
            <a:br>
              <a:rPr lang="en-US" altLang="en-US" dirty="0">
                <a:solidFill>
                  <a:schemeClr val="tx1"/>
                </a:solidFill>
              </a:rPr>
            </a:br>
            <a:r>
              <a:rPr lang="en-US" altLang="en-US" dirty="0">
                <a:solidFill>
                  <a:schemeClr val="tx1"/>
                </a:solidFill>
              </a:rPr>
              <a:t>of frequency counts)</a:t>
            </a:r>
          </a:p>
          <a:p>
            <a:endParaRPr lang="en-US" dirty="0">
              <a:solidFill>
                <a:schemeClr val="tx1"/>
              </a:solidFill>
            </a:endParaRPr>
          </a:p>
          <a:p>
            <a:r>
              <a:rPr lang="en-US" altLang="en-US" dirty="0">
                <a:solidFill>
                  <a:schemeClr val="tx1"/>
                </a:solidFill>
              </a:rPr>
              <a:t>Adjusting for document size and corpus size </a:t>
            </a:r>
            <a:r>
              <a:rPr lang="en-US" altLang="en-US" dirty="0">
                <a:solidFill>
                  <a:schemeClr val="tx1"/>
                </a:solidFill>
                <a:sym typeface="Wingdings" pitchFamily="2" charset="2"/>
              </a:rPr>
              <a:t> term weights</a:t>
            </a:r>
            <a:r>
              <a:rPr lang="en-US" altLang="en-US" dirty="0">
                <a:solidFill>
                  <a:schemeClr val="tx1"/>
                </a:solidFill>
              </a:rPr>
              <a:t>:</a:t>
            </a:r>
          </a:p>
          <a:p>
            <a:pPr lvl="1"/>
            <a:r>
              <a:rPr lang="en-US" altLang="en-US" dirty="0" err="1">
                <a:solidFill>
                  <a:schemeClr val="tx1"/>
                </a:solidFill>
              </a:rPr>
              <a:t>Tf-idf</a:t>
            </a:r>
            <a:endParaRPr lang="en-US" altLang="en-US" dirty="0">
              <a:solidFill>
                <a:schemeClr val="tx1"/>
              </a:solidFill>
            </a:endParaRPr>
          </a:p>
          <a:p>
            <a:pPr lvl="1"/>
            <a:r>
              <a:rPr lang="en-US" altLang="en-US" dirty="0">
                <a:solidFill>
                  <a:schemeClr val="tx1"/>
                </a:solidFill>
              </a:rPr>
              <a:t>Others: entropy weights (Shannon information theory)</a:t>
            </a:r>
          </a:p>
          <a:p>
            <a:endParaRPr lang="en-US" dirty="0">
              <a:solidFill>
                <a:schemeClr val="tx1"/>
              </a:solidFill>
            </a:endParaRPr>
          </a:p>
        </p:txBody>
      </p:sp>
      <p:sp>
        <p:nvSpPr>
          <p:cNvPr id="4" name="Date Placeholder 3"/>
          <p:cNvSpPr>
            <a:spLocks noGrp="1"/>
          </p:cNvSpPr>
          <p:nvPr>
            <p:ph type="dt" sz="half" idx="10"/>
          </p:nvPr>
        </p:nvSpPr>
        <p:spPr/>
        <p:txBody>
          <a:bodyPr/>
          <a:lstStyle/>
          <a:p>
            <a:fld id="{AD5CCF03-D7AB-49B5-9753-0FC80A987F22}"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44</a:t>
            </a:fld>
            <a:endParaRPr lang="en-US"/>
          </a:p>
        </p:txBody>
      </p:sp>
    </p:spTree>
    <p:extLst>
      <p:ext uri="{BB962C8B-B14F-4D97-AF65-F5344CB8AC3E}">
        <p14:creationId xmlns:p14="http://schemas.microsoft.com/office/powerpoint/2010/main" val="8087616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Issues with Simple Frequency</a:t>
            </a:r>
          </a:p>
        </p:txBody>
      </p:sp>
      <p:sp>
        <p:nvSpPr>
          <p:cNvPr id="3" name="Content Placeholder 2"/>
          <p:cNvSpPr>
            <a:spLocks noGrp="1"/>
          </p:cNvSpPr>
          <p:nvPr>
            <p:ph idx="1"/>
          </p:nvPr>
        </p:nvSpPr>
        <p:spPr/>
        <p:txBody>
          <a:bodyPr/>
          <a:lstStyle/>
          <a:p>
            <a:r>
              <a:rPr lang="en-US" dirty="0"/>
              <a:t>Issues</a:t>
            </a:r>
          </a:p>
          <a:p>
            <a:pPr lvl="1"/>
            <a:r>
              <a:rPr lang="en-US" dirty="0"/>
              <a:t>Longer documents will tend to have higher term counts</a:t>
            </a:r>
          </a:p>
          <a:p>
            <a:pPr lvl="1"/>
            <a:r>
              <a:rPr lang="en-US" dirty="0"/>
              <a:t>Terms that appear frequently across the corpus aren’t as important.</a:t>
            </a:r>
          </a:p>
          <a:p>
            <a:pPr lvl="1"/>
            <a:endParaRPr lang="en-US" dirty="0"/>
          </a:p>
          <a:p>
            <a:r>
              <a:rPr lang="en-US" dirty="0" err="1"/>
              <a:t>Tf-idf</a:t>
            </a:r>
            <a:endParaRPr lang="en-US" dirty="0"/>
          </a:p>
          <a:p>
            <a:pPr lvl="1"/>
            <a:r>
              <a:rPr lang="en-US" dirty="0"/>
              <a:t>Normalize documents based on their length</a:t>
            </a:r>
          </a:p>
          <a:p>
            <a:pPr lvl="1"/>
            <a:r>
              <a:rPr lang="en-US" dirty="0"/>
              <a:t>Penalize terms that occur frequently across the corpus</a:t>
            </a:r>
          </a:p>
        </p:txBody>
      </p:sp>
      <p:sp>
        <p:nvSpPr>
          <p:cNvPr id="4" name="Date Placeholder 3"/>
          <p:cNvSpPr>
            <a:spLocks noGrp="1"/>
          </p:cNvSpPr>
          <p:nvPr>
            <p:ph type="dt" sz="half" idx="10"/>
          </p:nvPr>
        </p:nvSpPr>
        <p:spPr/>
        <p:txBody>
          <a:bodyPr/>
          <a:lstStyle/>
          <a:p>
            <a:fld id="{5139760E-6DE4-4ECA-A03A-4723658FA78F}"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45</a:t>
            </a:fld>
            <a:endParaRPr lang="en-US"/>
          </a:p>
        </p:txBody>
      </p:sp>
    </p:spTree>
    <p:extLst>
      <p:ext uri="{BB962C8B-B14F-4D97-AF65-F5344CB8AC3E}">
        <p14:creationId xmlns:p14="http://schemas.microsoft.com/office/powerpoint/2010/main" val="38623419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Tf-idf</a:t>
            </a:r>
            <a:endParaRPr lang="en-US" dirty="0"/>
          </a:p>
        </p:txBody>
      </p:sp>
      <p:sp>
        <p:nvSpPr>
          <p:cNvPr id="3" name="Content Placeholder 2"/>
          <p:cNvSpPr>
            <a:spLocks noGrp="1"/>
          </p:cNvSpPr>
          <p:nvPr>
            <p:ph idx="1"/>
          </p:nvPr>
        </p:nvSpPr>
        <p:spPr/>
        <p:txBody>
          <a:bodyPr/>
          <a:lstStyle/>
          <a:p>
            <a:r>
              <a:rPr lang="en-US" dirty="0"/>
              <a:t>Notations:</a:t>
            </a:r>
          </a:p>
          <a:p>
            <a:pPr lvl="1"/>
            <a:r>
              <a:rPr lang="en-US" dirty="0"/>
              <a:t>d: document</a:t>
            </a:r>
          </a:p>
          <a:p>
            <a:pPr lvl="1"/>
            <a:r>
              <a:rPr lang="en-US" dirty="0"/>
              <a:t>t: term</a:t>
            </a:r>
          </a:p>
          <a:p>
            <a:pPr lvl="1"/>
            <a:r>
              <a:rPr lang="en-US" dirty="0"/>
              <a:t>N: number of documents in the corpus</a:t>
            </a:r>
          </a:p>
          <a:p>
            <a:pPr lvl="1"/>
            <a:r>
              <a:rPr lang="en-US" altLang="en-US" dirty="0" err="1">
                <a:ea typeface="ＭＳ Ｐゴシック" panose="020B0600070205080204" pitchFamily="34" charset="-128"/>
              </a:rPr>
              <a:t>tf</a:t>
            </a:r>
            <a:r>
              <a:rPr lang="en-US" altLang="en-US" i="1" baseline="-25000" dirty="0" err="1">
                <a:ea typeface="ＭＳ Ｐゴシック" panose="020B0600070205080204" pitchFamily="34" charset="-128"/>
              </a:rPr>
              <a:t>t,d</a:t>
            </a:r>
            <a:r>
              <a:rPr lang="en-US" altLang="en-US" i="1" baseline="-25000" dirty="0">
                <a:ea typeface="ＭＳ Ｐゴシック" panose="020B0600070205080204" pitchFamily="34" charset="-128"/>
              </a:rPr>
              <a:t> </a:t>
            </a:r>
            <a:r>
              <a:rPr lang="en-US" altLang="en-US" dirty="0">
                <a:ea typeface="ＭＳ Ｐゴシック" panose="020B0600070205080204" pitchFamily="34" charset="-128"/>
              </a:rPr>
              <a:t>: the number of times that term </a:t>
            </a:r>
            <a:r>
              <a:rPr lang="en-US" altLang="en-US" i="1" dirty="0">
                <a:ea typeface="ＭＳ Ｐゴシック" panose="020B0600070205080204" pitchFamily="34" charset="-128"/>
              </a:rPr>
              <a:t>t</a:t>
            </a:r>
            <a:r>
              <a:rPr lang="en-US" altLang="en-US" dirty="0">
                <a:ea typeface="ＭＳ Ｐゴシック" panose="020B0600070205080204" pitchFamily="34" charset="-128"/>
              </a:rPr>
              <a:t> occurs in document </a:t>
            </a:r>
            <a:r>
              <a:rPr lang="en-US" altLang="en-US" i="1" dirty="0">
                <a:ea typeface="ＭＳ Ｐゴシック" panose="020B0600070205080204" pitchFamily="34" charset="-128"/>
              </a:rPr>
              <a:t>d</a:t>
            </a:r>
            <a:endParaRPr lang="en-US" i="1" dirty="0"/>
          </a:p>
          <a:p>
            <a:pPr lvl="1"/>
            <a:r>
              <a:rPr lang="en-US" altLang="en-US" dirty="0" err="1">
                <a:ea typeface="ＭＳ Ｐゴシック" panose="020B0600070205080204" pitchFamily="34" charset="-128"/>
              </a:rPr>
              <a:t>df</a:t>
            </a:r>
            <a:r>
              <a:rPr lang="en-US" altLang="en-US" i="1" baseline="-25000" dirty="0" err="1">
                <a:ea typeface="ＭＳ Ｐゴシック" panose="020B0600070205080204" pitchFamily="34" charset="-128"/>
              </a:rPr>
              <a:t>t</a:t>
            </a:r>
            <a:r>
              <a:rPr lang="en-US" altLang="en-US" dirty="0">
                <a:ea typeface="ＭＳ Ｐゴシック" panose="020B0600070205080204" pitchFamily="34" charset="-128"/>
              </a:rPr>
              <a:t> : the number of documents that contain term </a:t>
            </a:r>
            <a:r>
              <a:rPr lang="en-US" altLang="en-US" i="1" dirty="0">
                <a:ea typeface="ＭＳ Ｐゴシック" panose="020B0600070205080204" pitchFamily="34" charset="-128"/>
              </a:rPr>
              <a:t>t</a:t>
            </a:r>
            <a:endParaRPr lang="en-US" i="1" dirty="0"/>
          </a:p>
        </p:txBody>
      </p:sp>
      <p:sp>
        <p:nvSpPr>
          <p:cNvPr id="4" name="Date Placeholder 3"/>
          <p:cNvSpPr>
            <a:spLocks noGrp="1"/>
          </p:cNvSpPr>
          <p:nvPr>
            <p:ph type="dt" sz="half" idx="10"/>
          </p:nvPr>
        </p:nvSpPr>
        <p:spPr/>
        <p:txBody>
          <a:bodyPr/>
          <a:lstStyle/>
          <a:p>
            <a:fld id="{20736E37-C6EB-4788-87BA-CBDBED3F3A16}"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46</a:t>
            </a:fld>
            <a:endParaRPr lang="en-US"/>
          </a:p>
        </p:txBody>
      </p:sp>
      <p:grpSp>
        <p:nvGrpSpPr>
          <p:cNvPr id="7" name="Group 6"/>
          <p:cNvGrpSpPr/>
          <p:nvPr/>
        </p:nvGrpSpPr>
        <p:grpSpPr>
          <a:xfrm>
            <a:off x="2695483" y="4372708"/>
            <a:ext cx="6801035" cy="1752600"/>
            <a:chOff x="152400" y="1143000"/>
            <a:chExt cx="8839200" cy="2971800"/>
          </a:xfrm>
        </p:grpSpPr>
        <p:sp>
          <p:nvSpPr>
            <p:cNvPr id="8" name="Rectangle 5"/>
            <p:cNvSpPr>
              <a:spLocks noChangeArrowheads="1"/>
            </p:cNvSpPr>
            <p:nvPr/>
          </p:nvSpPr>
          <p:spPr bwMode="auto">
            <a:xfrm>
              <a:off x="152400" y="1676400"/>
              <a:ext cx="2286000" cy="533400"/>
            </a:xfrm>
            <a:prstGeom prst="rect">
              <a:avLst/>
            </a:prstGeom>
            <a:solidFill>
              <a:schemeClr val="bg2">
                <a:lumMod val="20000"/>
                <a:lumOff val="80000"/>
              </a:schemeClr>
            </a:solidFill>
            <a:ln w="28575">
              <a:solidFill>
                <a:schemeClr val="tx1"/>
              </a:solidFill>
              <a:miter lim="800000"/>
              <a:headEnd/>
              <a:tailEnd/>
            </a:ln>
            <a:effectLst/>
          </p:spPr>
          <p:txBody>
            <a:bodyPr wrap="none" anchor="ctr"/>
            <a:lstStyle/>
            <a:p>
              <a:pPr algn="ctr">
                <a:defRPr/>
              </a:pPr>
              <a:r>
                <a:rPr lang="en-US" b="1" dirty="0">
                  <a:latin typeface="Arial"/>
                </a:rPr>
                <a:t>Documents</a:t>
              </a:r>
            </a:p>
          </p:txBody>
        </p:sp>
        <p:sp>
          <p:nvSpPr>
            <p:cNvPr id="9" name="Rectangle 6"/>
            <p:cNvSpPr>
              <a:spLocks noChangeArrowheads="1"/>
            </p:cNvSpPr>
            <p:nvPr/>
          </p:nvSpPr>
          <p:spPr bwMode="auto">
            <a:xfrm>
              <a:off x="152400" y="2209800"/>
              <a:ext cx="2286000" cy="533400"/>
            </a:xfrm>
            <a:prstGeom prst="rect">
              <a:avLst/>
            </a:prstGeom>
            <a:solidFill>
              <a:srgbClr val="FFFFFF"/>
            </a:solidFill>
            <a:ln w="28575">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r>
                <a:rPr lang="en-US" altLang="en-US" sz="1800" dirty="0"/>
                <a:t>Document 1</a:t>
              </a:r>
            </a:p>
          </p:txBody>
        </p:sp>
        <p:sp>
          <p:nvSpPr>
            <p:cNvPr id="10" name="Text Box 7"/>
            <p:cNvSpPr txBox="1">
              <a:spLocks noChangeArrowheads="1"/>
            </p:cNvSpPr>
            <p:nvPr/>
          </p:nvSpPr>
          <p:spPr bwMode="auto">
            <a:xfrm rot="5400000">
              <a:off x="1170161" y="2901666"/>
              <a:ext cx="921992" cy="680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r>
                <a:rPr lang="en-US" altLang="en-US" sz="2800" b="1"/>
                <a:t>…</a:t>
              </a:r>
            </a:p>
          </p:txBody>
        </p:sp>
        <p:sp>
          <p:nvSpPr>
            <p:cNvPr id="11" name="Rectangle 8"/>
            <p:cNvSpPr>
              <a:spLocks noChangeArrowheads="1"/>
            </p:cNvSpPr>
            <p:nvPr/>
          </p:nvSpPr>
          <p:spPr bwMode="auto">
            <a:xfrm>
              <a:off x="152400" y="3581400"/>
              <a:ext cx="2286000" cy="533400"/>
            </a:xfrm>
            <a:prstGeom prst="rect">
              <a:avLst/>
            </a:prstGeom>
            <a:solidFill>
              <a:srgbClr val="FFFFFF"/>
            </a:solidFill>
            <a:ln w="28575">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r>
                <a:rPr lang="en-US" altLang="en-US" sz="1800" dirty="0"/>
                <a:t>Document n</a:t>
              </a:r>
            </a:p>
          </p:txBody>
        </p:sp>
        <p:sp>
          <p:nvSpPr>
            <p:cNvPr id="12" name="Rectangle 9"/>
            <p:cNvSpPr>
              <a:spLocks noChangeArrowheads="1"/>
            </p:cNvSpPr>
            <p:nvPr/>
          </p:nvSpPr>
          <p:spPr bwMode="auto">
            <a:xfrm>
              <a:off x="2438400" y="1676400"/>
              <a:ext cx="1981200" cy="533400"/>
            </a:xfrm>
            <a:prstGeom prst="rect">
              <a:avLst/>
            </a:prstGeom>
            <a:solidFill>
              <a:srgbClr val="FFFFFF"/>
            </a:solidFill>
            <a:ln w="28575">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r>
                <a:rPr lang="en-US" altLang="en-US" sz="1800" dirty="0"/>
                <a:t>Term 1</a:t>
              </a:r>
            </a:p>
          </p:txBody>
        </p:sp>
        <p:sp>
          <p:nvSpPr>
            <p:cNvPr id="13" name="Rectangle 10"/>
            <p:cNvSpPr>
              <a:spLocks noChangeArrowheads="1"/>
            </p:cNvSpPr>
            <p:nvPr/>
          </p:nvSpPr>
          <p:spPr bwMode="auto">
            <a:xfrm>
              <a:off x="2438400" y="1143000"/>
              <a:ext cx="6553200" cy="533400"/>
            </a:xfrm>
            <a:prstGeom prst="rect">
              <a:avLst/>
            </a:prstGeom>
            <a:solidFill>
              <a:srgbClr val="DDDDDD"/>
            </a:solidFill>
            <a:ln w="28575">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r>
                <a:rPr lang="en-US" altLang="en-US" sz="1800" b="1" dirty="0"/>
                <a:t>Term Variables</a:t>
              </a:r>
            </a:p>
          </p:txBody>
        </p:sp>
        <p:sp>
          <p:nvSpPr>
            <p:cNvPr id="14" name="Rectangle 11"/>
            <p:cNvSpPr>
              <a:spLocks noChangeArrowheads="1"/>
            </p:cNvSpPr>
            <p:nvPr/>
          </p:nvSpPr>
          <p:spPr bwMode="auto">
            <a:xfrm>
              <a:off x="4419600" y="1676400"/>
              <a:ext cx="1981200" cy="533400"/>
            </a:xfrm>
            <a:prstGeom prst="rect">
              <a:avLst/>
            </a:prstGeom>
            <a:solidFill>
              <a:srgbClr val="FFFFFF"/>
            </a:solidFill>
            <a:ln w="28575">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r>
                <a:rPr lang="en-US" altLang="en-US" sz="1800" dirty="0"/>
                <a:t>Term 2</a:t>
              </a:r>
            </a:p>
          </p:txBody>
        </p:sp>
        <p:sp>
          <p:nvSpPr>
            <p:cNvPr id="15" name="Text Box 12"/>
            <p:cNvSpPr txBox="1">
              <a:spLocks noChangeArrowheads="1"/>
            </p:cNvSpPr>
            <p:nvPr/>
          </p:nvSpPr>
          <p:spPr bwMode="auto">
            <a:xfrm>
              <a:off x="6470650" y="1523999"/>
              <a:ext cx="706689" cy="887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r>
                <a:rPr lang="en-US" altLang="en-US" sz="2800" b="1" dirty="0"/>
                <a:t>…</a:t>
              </a:r>
            </a:p>
          </p:txBody>
        </p:sp>
        <p:sp>
          <p:nvSpPr>
            <p:cNvPr id="16" name="Rectangle 13"/>
            <p:cNvSpPr>
              <a:spLocks noChangeArrowheads="1"/>
            </p:cNvSpPr>
            <p:nvPr/>
          </p:nvSpPr>
          <p:spPr bwMode="auto">
            <a:xfrm>
              <a:off x="7010400" y="1676400"/>
              <a:ext cx="1981200" cy="533400"/>
            </a:xfrm>
            <a:prstGeom prst="rect">
              <a:avLst/>
            </a:prstGeom>
            <a:solidFill>
              <a:srgbClr val="FFFFFF"/>
            </a:solidFill>
            <a:ln w="28575">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r>
                <a:rPr lang="en-US" altLang="en-US" sz="1800" dirty="0"/>
                <a:t>Term m</a:t>
              </a:r>
            </a:p>
          </p:txBody>
        </p:sp>
        <p:sp>
          <p:nvSpPr>
            <p:cNvPr id="17" name="Rectangle 15"/>
            <p:cNvSpPr>
              <a:spLocks noChangeArrowheads="1"/>
            </p:cNvSpPr>
            <p:nvPr/>
          </p:nvSpPr>
          <p:spPr bwMode="auto">
            <a:xfrm>
              <a:off x="2438400" y="2209800"/>
              <a:ext cx="6553200" cy="1905000"/>
            </a:xfrm>
            <a:prstGeom prst="rect">
              <a:avLst/>
            </a:prstGeom>
            <a:solidFill>
              <a:schemeClr val="bg2"/>
            </a:solidFill>
            <a:ln w="28575">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r>
                <a:rPr lang="en-US" altLang="en-US" dirty="0">
                  <a:solidFill>
                    <a:srgbClr val="FFFFFF"/>
                  </a:solidFill>
                </a:rPr>
                <a:t>Matrix</a:t>
              </a:r>
            </a:p>
          </p:txBody>
        </p:sp>
      </p:grpSp>
    </p:spTree>
    <p:extLst>
      <p:ext uri="{BB962C8B-B14F-4D97-AF65-F5344CB8AC3E}">
        <p14:creationId xmlns:p14="http://schemas.microsoft.com/office/powerpoint/2010/main" val="5988330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 Frequency TF</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Term frequency</a:t>
                </a:r>
              </a:p>
              <a:p>
                <a:pPr lvl="1"/>
                <a:r>
                  <a:rPr lang="en-US" altLang="en-US" dirty="0" err="1">
                    <a:ea typeface="ＭＳ Ｐゴシック" panose="020B0600070205080204" pitchFamily="34" charset="-128"/>
                  </a:rPr>
                  <a:t>tf</a:t>
                </a:r>
                <a:r>
                  <a:rPr lang="en-US" altLang="en-US" i="1" baseline="-25000" dirty="0" err="1">
                    <a:ea typeface="ＭＳ Ｐゴシック" panose="020B0600070205080204" pitchFamily="34" charset="-128"/>
                  </a:rPr>
                  <a:t>t,d</a:t>
                </a:r>
                <a:r>
                  <a:rPr lang="en-US" altLang="en-US" i="1" baseline="-25000" dirty="0">
                    <a:ea typeface="ＭＳ Ｐゴシック" panose="020B0600070205080204" pitchFamily="34" charset="-128"/>
                  </a:rPr>
                  <a:t> </a:t>
                </a:r>
                <a:r>
                  <a:rPr lang="en-US" altLang="en-US" dirty="0">
                    <a:ea typeface="ＭＳ Ｐゴシック" panose="020B0600070205080204" pitchFamily="34" charset="-128"/>
                  </a:rPr>
                  <a:t>: the number of times that term </a:t>
                </a:r>
                <a:r>
                  <a:rPr lang="en-US" altLang="en-US" i="1" dirty="0">
                    <a:ea typeface="ＭＳ Ｐゴシック" panose="020B0600070205080204" pitchFamily="34" charset="-128"/>
                  </a:rPr>
                  <a:t>t</a:t>
                </a:r>
                <a:r>
                  <a:rPr lang="en-US" altLang="en-US" dirty="0">
                    <a:ea typeface="ＭＳ Ｐゴシック" panose="020B0600070205080204" pitchFamily="34" charset="-128"/>
                  </a:rPr>
                  <a:t> occurs in document </a:t>
                </a:r>
                <a:r>
                  <a:rPr lang="en-US" altLang="en-US" i="1" dirty="0">
                    <a:ea typeface="ＭＳ Ｐゴシック" panose="020B0600070205080204" pitchFamily="34" charset="-128"/>
                  </a:rPr>
                  <a:t>d</a:t>
                </a:r>
                <a:endParaRPr lang="en-US" i="1" dirty="0"/>
              </a:p>
              <a:p>
                <a:pPr lvl="1"/>
                <a:r>
                  <a:rPr lang="en-US" altLang="en-US" dirty="0" err="1">
                    <a:ea typeface="ＭＳ Ｐゴシック" panose="020B0600070205080204" pitchFamily="34" charset="-128"/>
                  </a:rPr>
                  <a:t>TF</a:t>
                </a:r>
                <a:r>
                  <a:rPr lang="en-US" altLang="en-US" i="1" baseline="-25000" dirty="0" err="1">
                    <a:ea typeface="ＭＳ Ｐゴシック" panose="020B0600070205080204" pitchFamily="34" charset="-128"/>
                  </a:rPr>
                  <a:t>t,d</a:t>
                </a:r>
                <a:r>
                  <a:rPr lang="en-US" altLang="en-US" i="1" baseline="-25000" dirty="0">
                    <a:ea typeface="ＭＳ Ｐゴシック" panose="020B0600070205080204" pitchFamily="34" charset="-128"/>
                  </a:rPr>
                  <a:t> </a:t>
                </a:r>
                <a:r>
                  <a:rPr lang="en-US" altLang="en-US" dirty="0">
                    <a:ea typeface="ＭＳ Ｐゴシック" panose="020B0600070205080204" pitchFamily="34" charset="-128"/>
                  </a:rPr>
                  <a:t>: the proportion of the count of term </a:t>
                </a:r>
                <a:r>
                  <a:rPr lang="en-US" altLang="en-US" i="1" dirty="0">
                    <a:ea typeface="ＭＳ Ｐゴシック" panose="020B0600070205080204" pitchFamily="34" charset="-128"/>
                  </a:rPr>
                  <a:t>t </a:t>
                </a:r>
                <a:r>
                  <a:rPr lang="en-US" altLang="en-US" dirty="0">
                    <a:ea typeface="ＭＳ Ｐゴシック" panose="020B0600070205080204" pitchFamily="34" charset="-128"/>
                  </a:rPr>
                  <a:t>in document </a:t>
                </a:r>
                <a:r>
                  <a:rPr lang="en-US" altLang="en-US" i="1" dirty="0">
                    <a:ea typeface="ＭＳ Ｐゴシック" panose="020B0600070205080204" pitchFamily="34" charset="-128"/>
                  </a:rPr>
                  <a:t>d</a:t>
                </a:r>
              </a:p>
              <a:p>
                <a:pPr lvl="2"/>
                <a:r>
                  <a:rPr lang="en-US" altLang="en-US" i="1" dirty="0">
                    <a:ea typeface="ＭＳ Ｐゴシック" panose="020B0600070205080204" pitchFamily="34" charset="-128"/>
                  </a:rPr>
                  <a:t>I: the number of distinct terms in document d.</a:t>
                </a:r>
              </a:p>
              <a:p>
                <a:pPr lvl="1"/>
                <a:endParaRPr lang="en-US" i="1" dirty="0">
                  <a:ea typeface="ＭＳ Ｐゴシック" panose="020B0600070205080204" pitchFamily="34" charset="-128"/>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𝑇𝐹</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𝑑</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𝑡𝑓</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𝑑</m:t>
                              </m:r>
                            </m:sub>
                          </m:sSub>
                        </m:num>
                        <m:den>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sub>
                            <m:sup>
                              <m:r>
                                <a:rPr lang="en-US" b="0" i="1" smtClean="0">
                                  <a:latin typeface="Cambria Math" panose="02040503050406030204" pitchFamily="18" charset="0"/>
                                </a:rPr>
                                <m:t>𝐼</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𝑡𝑓</m:t>
                                  </m:r>
                                </m:e>
                                <m:sub>
                                  <m:r>
                                    <a:rPr lang="en-US" b="0" i="1" smtClean="0">
                                      <a:latin typeface="Cambria Math" panose="02040503050406030204" pitchFamily="18" charset="0"/>
                                    </a:rPr>
                                    <m:t>𝑡</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𝑑</m:t>
                                  </m:r>
                                </m:sub>
                              </m:sSub>
                            </m:e>
                          </m:nary>
                        </m:den>
                      </m:f>
                    </m:oMath>
                  </m:oMathPara>
                </a14:m>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44" t="-94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F3EC503-828A-4C04-9403-26B624763BEC}"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47</a:t>
            </a:fld>
            <a:endParaRPr lang="en-US"/>
          </a:p>
        </p:txBody>
      </p:sp>
    </p:spTree>
    <p:extLst>
      <p:ext uri="{BB962C8B-B14F-4D97-AF65-F5344CB8AC3E}">
        <p14:creationId xmlns:p14="http://schemas.microsoft.com/office/powerpoint/2010/main" val="7496970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Inverse Document Frequency</a:t>
            </a:r>
          </a:p>
        </p:txBody>
      </p:sp>
      <p:sp>
        <p:nvSpPr>
          <p:cNvPr id="3" name="Content Placeholder 2"/>
          <p:cNvSpPr>
            <a:spLocks noGrp="1"/>
          </p:cNvSpPr>
          <p:nvPr>
            <p:ph idx="1"/>
          </p:nvPr>
        </p:nvSpPr>
        <p:spPr/>
        <p:txBody>
          <a:bodyPr/>
          <a:lstStyle/>
          <a:p>
            <a:r>
              <a:rPr lang="en-US" altLang="en-US" dirty="0" err="1">
                <a:ea typeface="ＭＳ Ｐゴシック" panose="020B0600070205080204" pitchFamily="34" charset="-128"/>
              </a:rPr>
              <a:t>df</a:t>
            </a:r>
            <a:r>
              <a:rPr lang="en-US" altLang="en-US" i="1" baseline="-25000" dirty="0" err="1">
                <a:ea typeface="ＭＳ Ｐゴシック" panose="020B0600070205080204" pitchFamily="34" charset="-128"/>
              </a:rPr>
              <a:t>t</a:t>
            </a:r>
            <a:r>
              <a:rPr lang="en-US" altLang="en-US" dirty="0">
                <a:ea typeface="ＭＳ Ｐゴシック" panose="020B0600070205080204" pitchFamily="34" charset="-128"/>
              </a:rPr>
              <a:t> : the number of documents in the corpus that contain term </a:t>
            </a:r>
            <a:r>
              <a:rPr lang="en-US" altLang="en-US" i="1" dirty="0">
                <a:ea typeface="ＭＳ Ｐゴシック" panose="020B0600070205080204" pitchFamily="34" charset="-128"/>
              </a:rPr>
              <a:t>t</a:t>
            </a:r>
            <a:endParaRPr lang="en-US" i="1" dirty="0"/>
          </a:p>
          <a:p>
            <a:endParaRPr lang="en-US" dirty="0"/>
          </a:p>
          <a:p>
            <a:r>
              <a:rPr lang="en-US" dirty="0"/>
              <a:t>Inverse Document Frequency (IDF)</a:t>
            </a:r>
          </a:p>
          <a:p>
            <a:endParaRPr lang="en-US" dirty="0"/>
          </a:p>
        </p:txBody>
      </p:sp>
      <p:sp>
        <p:nvSpPr>
          <p:cNvPr id="4" name="Date Placeholder 3"/>
          <p:cNvSpPr>
            <a:spLocks noGrp="1"/>
          </p:cNvSpPr>
          <p:nvPr>
            <p:ph type="dt" sz="half" idx="10"/>
          </p:nvPr>
        </p:nvSpPr>
        <p:spPr/>
        <p:txBody>
          <a:bodyPr/>
          <a:lstStyle/>
          <a:p>
            <a:fld id="{127B0226-DCD6-491A-B942-06FFB25C5BD5}"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48</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4132386" y="3579610"/>
                <a:ext cx="1613069" cy="567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𝐼𝐷𝐹</m:t>
                          </m:r>
                        </m:e>
                        <m:sub>
                          <m:r>
                            <a:rPr lang="en-US" i="1">
                              <a:latin typeface="Cambria Math" panose="02040503050406030204" pitchFamily="18" charset="0"/>
                            </a:rPr>
                            <m:t>𝑡</m:t>
                          </m:r>
                        </m:sub>
                      </m:sSub>
                      <m:r>
                        <a:rPr lang="en-US" i="1">
                          <a:latin typeface="Cambria Math" panose="02040503050406030204" pitchFamily="18" charset="0"/>
                        </a:rPr>
                        <m:t>=</m:t>
                      </m:r>
                      <m:r>
                        <m:rPr>
                          <m:sty m:val="p"/>
                        </m:rPr>
                        <a:rPr lang="en-US">
                          <a:latin typeface="Cambria Math" panose="02040503050406030204" pitchFamily="18" charset="0"/>
                        </a:rPr>
                        <m:t>log</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𝑁</m:t>
                          </m:r>
                        </m:num>
                        <m:den>
                          <m:sSub>
                            <m:sSubPr>
                              <m:ctrlPr>
                                <a:rPr lang="en-US" i="1">
                                  <a:latin typeface="Cambria Math" panose="02040503050406030204" pitchFamily="18" charset="0"/>
                                </a:rPr>
                              </m:ctrlPr>
                            </m:sSubPr>
                            <m:e>
                              <m:r>
                                <a:rPr lang="en-US" i="1">
                                  <a:latin typeface="Cambria Math" panose="02040503050406030204" pitchFamily="18" charset="0"/>
                                </a:rPr>
                                <m:t>𝑑𝑓</m:t>
                              </m:r>
                            </m:e>
                            <m:sub>
                              <m:r>
                                <a:rPr lang="en-US" i="1">
                                  <a:latin typeface="Cambria Math" panose="02040503050406030204" pitchFamily="18" charset="0"/>
                                </a:rPr>
                                <m:t>𝑡</m:t>
                              </m:r>
                            </m:sub>
                          </m:sSub>
                        </m:den>
                      </m:f>
                      <m:r>
                        <a:rPr lang="en-US" i="1">
                          <a:latin typeface="Cambria Math" panose="02040503050406030204" pitchFamily="18" charset="0"/>
                        </a:rPr>
                        <m:t>)</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132386" y="3579610"/>
                <a:ext cx="1613069" cy="567143"/>
              </a:xfrm>
              <a:prstGeom prst="rect">
                <a:avLst/>
              </a:prstGeom>
              <a:blipFill>
                <a:blip r:embed="rId2"/>
                <a:stretch>
                  <a:fillRect l="-2344" t="-2174" r="-4688"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114801" y="4313909"/>
                <a:ext cx="14362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0&lt;</m:t>
                          </m:r>
                          <m:r>
                            <a:rPr lang="en-US" i="1">
                              <a:latin typeface="Cambria Math" panose="02040503050406030204" pitchFamily="18" charset="0"/>
                            </a:rPr>
                            <m:t>𝐼𝐷𝐹</m:t>
                          </m:r>
                        </m:e>
                        <m:sub>
                          <m:r>
                            <a:rPr lang="en-US" i="1">
                              <a:latin typeface="Cambria Math" panose="02040503050406030204" pitchFamily="18" charset="0"/>
                            </a:rPr>
                            <m:t>𝑡</m:t>
                          </m:r>
                        </m:sub>
                      </m:sSub>
                      <m:r>
                        <a:rPr lang="en-US" i="1">
                          <a:latin typeface="Cambria Math" panose="02040503050406030204" pitchFamily="18" charset="0"/>
                        </a:rPr>
                        <m:t>&lt;</m:t>
                      </m:r>
                      <m:r>
                        <a:rPr lang="en-US" i="1">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4114801" y="4313909"/>
                <a:ext cx="1436291" cy="276999"/>
              </a:xfrm>
              <a:prstGeom prst="rect">
                <a:avLst/>
              </a:prstGeom>
              <a:blipFill>
                <a:blip r:embed="rId3"/>
                <a:stretch>
                  <a:fillRect l="-3509" r="-1754" b="-13043"/>
                </a:stretch>
              </a:blipFill>
            </p:spPr>
            <p:txBody>
              <a:bodyPr/>
              <a:lstStyle/>
              <a:p>
                <a:r>
                  <a:rPr lang="en-US">
                    <a:noFill/>
                  </a:rPr>
                  <a:t> </a:t>
                </a:r>
              </a:p>
            </p:txBody>
          </p:sp>
        </mc:Fallback>
      </mc:AlternateContent>
      <p:sp>
        <p:nvSpPr>
          <p:cNvPr id="9" name="TextBox 6"/>
          <p:cNvSpPr txBox="1">
            <a:spLocks noChangeArrowheads="1"/>
          </p:cNvSpPr>
          <p:nvPr/>
        </p:nvSpPr>
        <p:spPr bwMode="auto">
          <a:xfrm>
            <a:off x="2379785" y="4812280"/>
            <a:ext cx="1752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r>
              <a:rPr lang="en-US" altLang="en-US" sz="1800" dirty="0">
                <a:solidFill>
                  <a:schemeClr val="tx2"/>
                </a:solidFill>
                <a:latin typeface="+mn-lt"/>
              </a:rPr>
              <a:t>Low Information</a:t>
            </a:r>
          </a:p>
        </p:txBody>
      </p:sp>
      <p:cxnSp>
        <p:nvCxnSpPr>
          <p:cNvPr id="10" name="Straight Arrow Connector 11"/>
          <p:cNvCxnSpPr>
            <a:cxnSpLocks noChangeShapeType="1"/>
          </p:cNvCxnSpPr>
          <p:nvPr/>
        </p:nvCxnSpPr>
        <p:spPr bwMode="auto">
          <a:xfrm>
            <a:off x="4176919" y="4996946"/>
            <a:ext cx="762000" cy="1588"/>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 name="TextBox 6"/>
          <p:cNvSpPr txBox="1">
            <a:spLocks noChangeArrowheads="1"/>
          </p:cNvSpPr>
          <p:nvPr/>
        </p:nvSpPr>
        <p:spPr bwMode="auto">
          <a:xfrm>
            <a:off x="5418992" y="4825747"/>
            <a:ext cx="18962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r>
              <a:rPr lang="en-US" altLang="en-US" sz="1800" dirty="0">
                <a:solidFill>
                  <a:schemeClr val="tx2"/>
                </a:solidFill>
                <a:latin typeface="+mn-lt"/>
              </a:rPr>
              <a:t>High Information</a:t>
            </a:r>
          </a:p>
        </p:txBody>
      </p:sp>
    </p:spTree>
    <p:extLst>
      <p:ext uri="{BB962C8B-B14F-4D97-AF65-F5344CB8AC3E}">
        <p14:creationId xmlns:p14="http://schemas.microsoft.com/office/powerpoint/2010/main" val="18076073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TF-IDF</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Combine TF and IDF to enhance document-term frequency matrices</a:t>
                </a:r>
              </a:p>
              <a:p>
                <a:endParaRPr lang="en-US" dirty="0"/>
              </a:p>
              <a:p>
                <a:pPr marL="0" indent="0">
                  <a:buNone/>
                </a:pPr>
                <a14:m>
                  <m:oMath xmlns:m="http://schemas.openxmlformats.org/officeDocument/2006/math">
                    <m:r>
                      <a:rPr lang="en-US" b="0" i="1" smtClean="0">
                        <a:latin typeface="Cambria Math" panose="02040503050406030204" pitchFamily="18" charset="0"/>
                      </a:rPr>
                      <m:t>𝑇𝐹</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𝐼𝐷𝐹</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𝑇𝐹</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𝑓</m:t>
                        </m:r>
                      </m:sub>
                    </m:sSub>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𝐼𝐷𝐹</m:t>
                        </m:r>
                      </m:e>
                      <m:sub>
                        <m:r>
                          <a:rPr lang="en-US" i="1">
                            <a:latin typeface="Cambria Math" panose="02040503050406030204" pitchFamily="18" charset="0"/>
                          </a:rPr>
                          <m:t>𝑡</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444" t="-94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1176BFD-380E-45A0-8926-4B226ADF35C6}"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49</a:t>
            </a:fld>
            <a:endParaRPr lang="en-US"/>
          </a:p>
        </p:txBody>
      </p:sp>
    </p:spTree>
    <p:extLst>
      <p:ext uri="{BB962C8B-B14F-4D97-AF65-F5344CB8AC3E}">
        <p14:creationId xmlns:p14="http://schemas.microsoft.com/office/powerpoint/2010/main" val="4108611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Text Mining Definition</a:t>
            </a:r>
          </a:p>
        </p:txBody>
      </p:sp>
      <p:sp>
        <p:nvSpPr>
          <p:cNvPr id="3" name="Content Placeholder 2"/>
          <p:cNvSpPr>
            <a:spLocks noGrp="1"/>
          </p:cNvSpPr>
          <p:nvPr>
            <p:ph idx="1"/>
          </p:nvPr>
        </p:nvSpPr>
        <p:spPr/>
        <p:txBody>
          <a:bodyPr>
            <a:normAutofit/>
          </a:bodyPr>
          <a:lstStyle/>
          <a:p>
            <a:r>
              <a:rPr lang="en-US" altLang="en-US" dirty="0">
                <a:solidFill>
                  <a:schemeClr val="tx1"/>
                </a:solidFill>
              </a:rPr>
              <a:t>Definition</a:t>
            </a:r>
          </a:p>
          <a:p>
            <a:pPr lvl="1"/>
            <a:r>
              <a:rPr lang="en-US" altLang="en-US" dirty="0">
                <a:solidFill>
                  <a:schemeClr val="tx1"/>
                </a:solidFill>
                <a:cs typeface="Times New Roman" pitchFamily="18" charset="0"/>
              </a:rPr>
              <a:t>An exploration and analysis of </a:t>
            </a:r>
            <a:r>
              <a:rPr lang="en-US" altLang="en-US" dirty="0">
                <a:solidFill>
                  <a:schemeClr val="accent4">
                    <a:lumMod val="50000"/>
                  </a:schemeClr>
                </a:solidFill>
                <a:effectLst>
                  <a:outerShdw blurRad="38100" dist="38100" dir="2700000" algn="tl">
                    <a:srgbClr val="C0C0C0"/>
                  </a:outerShdw>
                </a:effectLst>
                <a:cs typeface="Times New Roman" pitchFamily="18" charset="0"/>
              </a:rPr>
              <a:t>textual (natural-language) data</a:t>
            </a:r>
            <a:r>
              <a:rPr lang="en-US" altLang="en-US" dirty="0">
                <a:solidFill>
                  <a:schemeClr val="accent4">
                    <a:lumMod val="50000"/>
                  </a:schemeClr>
                </a:solidFill>
                <a:cs typeface="Times New Roman" pitchFamily="18" charset="0"/>
              </a:rPr>
              <a:t> </a:t>
            </a:r>
            <a:r>
              <a:rPr lang="en-US" altLang="en-US" dirty="0">
                <a:solidFill>
                  <a:schemeClr val="tx1"/>
                </a:solidFill>
                <a:cs typeface="Times New Roman" pitchFamily="18" charset="0"/>
              </a:rPr>
              <a:t>by automatic and semi automatic means to discover new knowledge.</a:t>
            </a:r>
          </a:p>
          <a:p>
            <a:pPr lvl="1"/>
            <a:endParaRPr lang="en-US" altLang="en-US" dirty="0">
              <a:solidFill>
                <a:schemeClr val="tx1"/>
              </a:solidFill>
            </a:endParaRPr>
          </a:p>
          <a:p>
            <a:endParaRPr lang="en-US" dirty="0"/>
          </a:p>
        </p:txBody>
      </p:sp>
      <p:sp>
        <p:nvSpPr>
          <p:cNvPr id="4" name="Date Placeholder 3"/>
          <p:cNvSpPr>
            <a:spLocks noGrp="1"/>
          </p:cNvSpPr>
          <p:nvPr>
            <p:ph type="dt" sz="half" idx="10"/>
          </p:nvPr>
        </p:nvSpPr>
        <p:spPr/>
        <p:txBody>
          <a:bodyPr/>
          <a:lstStyle/>
          <a:p>
            <a:fld id="{A81D1A97-601F-4E2E-9D8B-CE774BB91B82}"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5</a:t>
            </a:fld>
            <a:endParaRPr lang="en-US"/>
          </a:p>
        </p:txBody>
      </p:sp>
      <p:grpSp>
        <p:nvGrpSpPr>
          <p:cNvPr id="7" name="Group 6"/>
          <p:cNvGrpSpPr/>
          <p:nvPr/>
        </p:nvGrpSpPr>
        <p:grpSpPr>
          <a:xfrm>
            <a:off x="2130426" y="2802105"/>
            <a:ext cx="7851775" cy="2819400"/>
            <a:chOff x="606425" y="2514600"/>
            <a:chExt cx="8031163" cy="2895600"/>
          </a:xfrm>
        </p:grpSpPr>
        <p:sp>
          <p:nvSpPr>
            <p:cNvPr id="8" name="Text Box 4"/>
            <p:cNvSpPr txBox="1">
              <a:spLocks noChangeArrowheads="1"/>
            </p:cNvSpPr>
            <p:nvPr/>
          </p:nvSpPr>
          <p:spPr bwMode="auto">
            <a:xfrm>
              <a:off x="2438400" y="4038600"/>
              <a:ext cx="762000" cy="345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lnSpc>
                  <a:spcPts val="1600"/>
                </a:lnSpc>
                <a:buClr>
                  <a:srgbClr val="003399"/>
                </a:buClr>
                <a:buSzPct val="90000"/>
              </a:pPr>
              <a:r>
                <a:rPr lang="en-US" altLang="en-US" sz="3200" b="1">
                  <a:latin typeface="Arial Narrow" pitchFamily="34" charset="0"/>
                </a:rPr>
                <a:t>=</a:t>
              </a:r>
            </a:p>
          </p:txBody>
        </p:sp>
        <p:sp>
          <p:nvSpPr>
            <p:cNvPr id="9" name="Text Box 5"/>
            <p:cNvSpPr txBox="1">
              <a:spLocks noChangeArrowheads="1"/>
            </p:cNvSpPr>
            <p:nvPr/>
          </p:nvSpPr>
          <p:spPr bwMode="auto">
            <a:xfrm>
              <a:off x="4794250" y="3962400"/>
              <a:ext cx="838200" cy="345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lnSpc>
                  <a:spcPts val="1600"/>
                </a:lnSpc>
                <a:buClr>
                  <a:srgbClr val="003399"/>
                </a:buClr>
                <a:buSzPct val="90000"/>
              </a:pPr>
              <a:r>
                <a:rPr lang="en-US" altLang="en-US" sz="3200" b="1">
                  <a:latin typeface="Arial Narrow" pitchFamily="34" charset="0"/>
                </a:rPr>
                <a:t>+</a:t>
              </a:r>
            </a:p>
          </p:txBody>
        </p:sp>
        <p:pic>
          <p:nvPicPr>
            <p:cNvPr id="10" name="Picture 6" descr="skel_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8588" y="3200400"/>
              <a:ext cx="3429000"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padl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850" y="2667000"/>
              <a:ext cx="206692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descr="lightbul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425" y="2514600"/>
              <a:ext cx="194945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9"/>
            <p:cNvSpPr txBox="1">
              <a:spLocks noChangeArrowheads="1"/>
            </p:cNvSpPr>
            <p:nvPr/>
          </p:nvSpPr>
          <p:spPr bwMode="auto">
            <a:xfrm>
              <a:off x="1165505" y="2971800"/>
              <a:ext cx="831291" cy="75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Lst>
          </p:spPr>
          <p:txBody>
            <a:bodyPr wrap="none" lIns="0" tIns="0" rIns="0" bIns="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buClr>
                  <a:srgbClr val="003399"/>
                </a:buClr>
                <a:buSzPct val="90000"/>
              </a:pPr>
              <a:r>
                <a:rPr lang="en-US" altLang="en-US" b="1" dirty="0">
                  <a:latin typeface="Arial Narrow" pitchFamily="34" charset="0"/>
                </a:rPr>
                <a:t>Text</a:t>
              </a:r>
              <a:br>
                <a:rPr lang="en-US" altLang="en-US" b="1" dirty="0">
                  <a:latin typeface="Arial Narrow" pitchFamily="34" charset="0"/>
                </a:rPr>
              </a:br>
              <a:r>
                <a:rPr lang="en-US" altLang="en-US" b="1" dirty="0">
                  <a:latin typeface="Arial Narrow" pitchFamily="34" charset="0"/>
                </a:rPr>
                <a:t>Mining</a:t>
              </a:r>
            </a:p>
          </p:txBody>
        </p:sp>
        <p:sp>
          <p:nvSpPr>
            <p:cNvPr id="14" name="Text Box 10"/>
            <p:cNvSpPr txBox="1">
              <a:spLocks noChangeArrowheads="1"/>
            </p:cNvSpPr>
            <p:nvPr/>
          </p:nvSpPr>
          <p:spPr bwMode="auto">
            <a:xfrm>
              <a:off x="3054350" y="3962400"/>
              <a:ext cx="1464187" cy="379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Lst>
          </p:spPr>
          <p:txBody>
            <a:bodyPr wrap="none" lIns="0" tIns="0" rIns="0" bIns="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buClr>
                  <a:srgbClr val="003399"/>
                </a:buClr>
                <a:buSzPct val="90000"/>
              </a:pPr>
              <a:r>
                <a:rPr lang="en-US" altLang="en-US" b="1">
                  <a:latin typeface="Arial Narrow" pitchFamily="34" charset="0"/>
                </a:rPr>
                <a:t>Data Mining</a:t>
              </a:r>
            </a:p>
          </p:txBody>
        </p:sp>
        <p:sp>
          <p:nvSpPr>
            <p:cNvPr id="15" name="Text Box 11"/>
            <p:cNvSpPr txBox="1">
              <a:spLocks noChangeArrowheads="1"/>
            </p:cNvSpPr>
            <p:nvPr/>
          </p:nvSpPr>
          <p:spPr bwMode="auto">
            <a:xfrm>
              <a:off x="7023172" y="3435350"/>
              <a:ext cx="1393682" cy="1081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Lst>
          </p:spPr>
          <p:txBody>
            <a:bodyPr wrap="none" lIns="0" tIns="0" rIns="0" bIns="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lnSpc>
                  <a:spcPct val="95000"/>
                </a:lnSpc>
                <a:buClr>
                  <a:srgbClr val="003399"/>
                </a:buClr>
                <a:buSzPct val="90000"/>
              </a:pPr>
              <a:r>
                <a:rPr lang="en-US" altLang="en-US" b="1">
                  <a:latin typeface="Arial Narrow" pitchFamily="34" charset="0"/>
                </a:rPr>
                <a:t>Natural</a:t>
              </a:r>
              <a:br>
                <a:rPr lang="en-US" altLang="en-US" b="1">
                  <a:latin typeface="Arial Narrow" pitchFamily="34" charset="0"/>
                </a:rPr>
              </a:br>
              <a:r>
                <a:rPr lang="en-US" altLang="en-US" b="1">
                  <a:latin typeface="Arial Narrow" pitchFamily="34" charset="0"/>
                </a:rPr>
                <a:t>Language</a:t>
              </a:r>
              <a:br>
                <a:rPr lang="en-US" altLang="en-US" b="1">
                  <a:latin typeface="Arial Narrow" pitchFamily="34" charset="0"/>
                </a:rPr>
              </a:br>
              <a:r>
                <a:rPr lang="en-US" altLang="en-US" b="1">
                  <a:latin typeface="Arial Narrow" pitchFamily="34" charset="0"/>
                </a:rPr>
                <a:t>Processing</a:t>
              </a:r>
            </a:p>
          </p:txBody>
        </p:sp>
      </p:grpSp>
    </p:spTree>
    <p:extLst>
      <p:ext uri="{BB962C8B-B14F-4D97-AF65-F5344CB8AC3E}">
        <p14:creationId xmlns:p14="http://schemas.microsoft.com/office/powerpoint/2010/main" val="26368372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800" dirty="0"/>
              <a:t>Latent Semantic Analysis via SVD</a:t>
            </a:r>
          </a:p>
        </p:txBody>
      </p:sp>
      <p:sp>
        <p:nvSpPr>
          <p:cNvPr id="2" name="Date Placeholder 1"/>
          <p:cNvSpPr>
            <a:spLocks noGrp="1"/>
          </p:cNvSpPr>
          <p:nvPr>
            <p:ph type="dt" sz="half" idx="10"/>
          </p:nvPr>
        </p:nvSpPr>
        <p:spPr/>
        <p:txBody>
          <a:bodyPr/>
          <a:lstStyle/>
          <a:p>
            <a:fld id="{4630821D-C7D6-44B1-85CD-36D5B82D5DCF}"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3" name="Slide Number Placeholder 2"/>
          <p:cNvSpPr>
            <a:spLocks noGrp="1"/>
          </p:cNvSpPr>
          <p:nvPr>
            <p:ph type="sldNum" sz="quarter" idx="12"/>
          </p:nvPr>
        </p:nvSpPr>
        <p:spPr/>
        <p:txBody>
          <a:bodyPr/>
          <a:lstStyle/>
          <a:p>
            <a:fld id="{4DBBD61A-EFF3-4404-A696-2D833F43D294}" type="slidenum">
              <a:rPr lang="en-US" smtClean="0"/>
              <a:t>50</a:t>
            </a:fld>
            <a:endParaRPr lang="en-US"/>
          </a:p>
        </p:txBody>
      </p:sp>
    </p:spTree>
    <p:extLst>
      <p:ext uri="{BB962C8B-B14F-4D97-AF65-F5344CB8AC3E}">
        <p14:creationId xmlns:p14="http://schemas.microsoft.com/office/powerpoint/2010/main" val="26986568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Quantifying Text Data</a:t>
            </a:r>
          </a:p>
        </p:txBody>
      </p:sp>
      <p:sp>
        <p:nvSpPr>
          <p:cNvPr id="3" name="Date Placeholder 2"/>
          <p:cNvSpPr>
            <a:spLocks noGrp="1"/>
          </p:cNvSpPr>
          <p:nvPr>
            <p:ph type="dt" sz="half" idx="10"/>
          </p:nvPr>
        </p:nvSpPr>
        <p:spPr/>
        <p:txBody>
          <a:bodyPr/>
          <a:lstStyle/>
          <a:p>
            <a:fld id="{3FEE8C94-F53B-4D83-BE70-52639111075A}"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4" name="Slide Number Placeholder 3"/>
          <p:cNvSpPr>
            <a:spLocks noGrp="1"/>
          </p:cNvSpPr>
          <p:nvPr>
            <p:ph type="sldNum" sz="quarter" idx="12"/>
          </p:nvPr>
        </p:nvSpPr>
        <p:spPr/>
        <p:txBody>
          <a:bodyPr/>
          <a:lstStyle/>
          <a:p>
            <a:fld id="{4DBBD61A-EFF3-4404-A696-2D833F43D294}" type="slidenum">
              <a:rPr lang="en-US" smtClean="0"/>
              <a:t>51</a:t>
            </a:fld>
            <a:endParaRPr lang="en-US"/>
          </a:p>
        </p:txBody>
      </p:sp>
      <p:grpSp>
        <p:nvGrpSpPr>
          <p:cNvPr id="34" name="Group 33"/>
          <p:cNvGrpSpPr/>
          <p:nvPr/>
        </p:nvGrpSpPr>
        <p:grpSpPr>
          <a:xfrm>
            <a:off x="1733365" y="1676401"/>
            <a:ext cx="8839200" cy="4271963"/>
            <a:chOff x="152400" y="1143000"/>
            <a:chExt cx="8839200" cy="4271963"/>
          </a:xfrm>
        </p:grpSpPr>
        <p:sp>
          <p:nvSpPr>
            <p:cNvPr id="19" name="Rectangle 5"/>
            <p:cNvSpPr>
              <a:spLocks noChangeArrowheads="1"/>
            </p:cNvSpPr>
            <p:nvPr/>
          </p:nvSpPr>
          <p:spPr bwMode="auto">
            <a:xfrm>
              <a:off x="152400" y="1676400"/>
              <a:ext cx="2286000" cy="533400"/>
            </a:xfrm>
            <a:prstGeom prst="rect">
              <a:avLst/>
            </a:prstGeom>
            <a:solidFill>
              <a:schemeClr val="bg2">
                <a:lumMod val="20000"/>
                <a:lumOff val="80000"/>
              </a:schemeClr>
            </a:solidFill>
            <a:ln w="28575">
              <a:solidFill>
                <a:schemeClr val="tx1"/>
              </a:solidFill>
              <a:miter lim="800000"/>
              <a:headEnd/>
              <a:tailEnd/>
            </a:ln>
            <a:effectLst/>
          </p:spPr>
          <p:txBody>
            <a:bodyPr wrap="none" anchor="ctr"/>
            <a:lstStyle/>
            <a:p>
              <a:pPr algn="ctr">
                <a:defRPr/>
              </a:pPr>
              <a:r>
                <a:rPr lang="en-US" b="1" dirty="0">
                  <a:latin typeface="Arial"/>
                </a:rPr>
                <a:t>Documents</a:t>
              </a:r>
            </a:p>
          </p:txBody>
        </p:sp>
        <p:sp>
          <p:nvSpPr>
            <p:cNvPr id="20" name="Rectangle 6"/>
            <p:cNvSpPr>
              <a:spLocks noChangeArrowheads="1"/>
            </p:cNvSpPr>
            <p:nvPr/>
          </p:nvSpPr>
          <p:spPr bwMode="auto">
            <a:xfrm>
              <a:off x="152400" y="2209800"/>
              <a:ext cx="2286000" cy="533400"/>
            </a:xfrm>
            <a:prstGeom prst="rect">
              <a:avLst/>
            </a:prstGeom>
            <a:solidFill>
              <a:srgbClr val="FFFFFF"/>
            </a:solidFill>
            <a:ln w="28575">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r>
                <a:rPr lang="en-US" altLang="en-US"/>
                <a:t>Document 1</a:t>
              </a:r>
            </a:p>
          </p:txBody>
        </p:sp>
        <p:sp>
          <p:nvSpPr>
            <p:cNvPr id="21" name="Text Box 7"/>
            <p:cNvSpPr txBox="1">
              <a:spLocks noChangeArrowheads="1"/>
            </p:cNvSpPr>
            <p:nvPr/>
          </p:nvSpPr>
          <p:spPr bwMode="auto">
            <a:xfrm rot="5400000">
              <a:off x="1361282" y="2982118"/>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r>
                <a:rPr lang="en-US" altLang="en-US" sz="2800" b="1"/>
                <a:t>…</a:t>
              </a:r>
            </a:p>
          </p:txBody>
        </p:sp>
        <p:sp>
          <p:nvSpPr>
            <p:cNvPr id="22" name="Rectangle 8"/>
            <p:cNvSpPr>
              <a:spLocks noChangeArrowheads="1"/>
            </p:cNvSpPr>
            <p:nvPr/>
          </p:nvSpPr>
          <p:spPr bwMode="auto">
            <a:xfrm>
              <a:off x="152400" y="3581400"/>
              <a:ext cx="2286000" cy="533400"/>
            </a:xfrm>
            <a:prstGeom prst="rect">
              <a:avLst/>
            </a:prstGeom>
            <a:solidFill>
              <a:srgbClr val="FFFFFF"/>
            </a:solidFill>
            <a:ln w="28575">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r>
                <a:rPr lang="en-US" altLang="en-US"/>
                <a:t>Document 3000</a:t>
              </a:r>
            </a:p>
          </p:txBody>
        </p:sp>
        <p:sp>
          <p:nvSpPr>
            <p:cNvPr id="23" name="Rectangle 9"/>
            <p:cNvSpPr>
              <a:spLocks noChangeArrowheads="1"/>
            </p:cNvSpPr>
            <p:nvPr/>
          </p:nvSpPr>
          <p:spPr bwMode="auto">
            <a:xfrm>
              <a:off x="2438400" y="1676400"/>
              <a:ext cx="1981200" cy="533400"/>
            </a:xfrm>
            <a:prstGeom prst="rect">
              <a:avLst/>
            </a:prstGeom>
            <a:solidFill>
              <a:srgbClr val="FFFFFF"/>
            </a:solidFill>
            <a:ln w="28575">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r>
                <a:rPr lang="en-US" altLang="en-US"/>
                <a:t>Variable 1</a:t>
              </a:r>
            </a:p>
          </p:txBody>
        </p:sp>
        <p:sp>
          <p:nvSpPr>
            <p:cNvPr id="24" name="Rectangle 10"/>
            <p:cNvSpPr>
              <a:spLocks noChangeArrowheads="1"/>
            </p:cNvSpPr>
            <p:nvPr/>
          </p:nvSpPr>
          <p:spPr bwMode="auto">
            <a:xfrm>
              <a:off x="2438400" y="1143000"/>
              <a:ext cx="6553200" cy="533400"/>
            </a:xfrm>
            <a:prstGeom prst="rect">
              <a:avLst/>
            </a:prstGeom>
            <a:solidFill>
              <a:srgbClr val="DDDDDD"/>
            </a:solidFill>
            <a:ln w="28575">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r>
                <a:rPr lang="en-US" altLang="en-US" b="1"/>
                <a:t>Term Variables</a:t>
              </a:r>
            </a:p>
          </p:txBody>
        </p:sp>
        <p:sp>
          <p:nvSpPr>
            <p:cNvPr id="25" name="Rectangle 11"/>
            <p:cNvSpPr>
              <a:spLocks noChangeArrowheads="1"/>
            </p:cNvSpPr>
            <p:nvPr/>
          </p:nvSpPr>
          <p:spPr bwMode="auto">
            <a:xfrm>
              <a:off x="4419600" y="1676400"/>
              <a:ext cx="1981200" cy="533400"/>
            </a:xfrm>
            <a:prstGeom prst="rect">
              <a:avLst/>
            </a:prstGeom>
            <a:solidFill>
              <a:srgbClr val="FFFFFF"/>
            </a:solidFill>
            <a:ln w="28575">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r>
                <a:rPr lang="en-US" altLang="en-US"/>
                <a:t>Variable 2</a:t>
              </a:r>
            </a:p>
          </p:txBody>
        </p:sp>
        <p:sp>
          <p:nvSpPr>
            <p:cNvPr id="26" name="Text Box 12"/>
            <p:cNvSpPr txBox="1">
              <a:spLocks noChangeArrowheads="1"/>
            </p:cNvSpPr>
            <p:nvPr/>
          </p:nvSpPr>
          <p:spPr bwMode="auto">
            <a:xfrm>
              <a:off x="6470650" y="1524000"/>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r>
                <a:rPr lang="en-US" altLang="en-US" sz="2800" b="1"/>
                <a:t>…</a:t>
              </a:r>
            </a:p>
          </p:txBody>
        </p:sp>
        <p:sp>
          <p:nvSpPr>
            <p:cNvPr id="27" name="Rectangle 13"/>
            <p:cNvSpPr>
              <a:spLocks noChangeArrowheads="1"/>
            </p:cNvSpPr>
            <p:nvPr/>
          </p:nvSpPr>
          <p:spPr bwMode="auto">
            <a:xfrm>
              <a:off x="7010400" y="1676400"/>
              <a:ext cx="1981200" cy="533400"/>
            </a:xfrm>
            <a:prstGeom prst="rect">
              <a:avLst/>
            </a:prstGeom>
            <a:solidFill>
              <a:srgbClr val="FFFFFF"/>
            </a:solidFill>
            <a:ln w="28575">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r>
                <a:rPr lang="en-US" altLang="en-US"/>
                <a:t>Variable 5280</a:t>
              </a:r>
            </a:p>
          </p:txBody>
        </p:sp>
        <p:sp>
          <p:nvSpPr>
            <p:cNvPr id="28" name="Rectangle 15"/>
            <p:cNvSpPr>
              <a:spLocks noChangeArrowheads="1"/>
            </p:cNvSpPr>
            <p:nvPr/>
          </p:nvSpPr>
          <p:spPr bwMode="auto">
            <a:xfrm>
              <a:off x="2438400" y="2209800"/>
              <a:ext cx="6553200" cy="1905000"/>
            </a:xfrm>
            <a:prstGeom prst="rect">
              <a:avLst/>
            </a:prstGeom>
            <a:solidFill>
              <a:schemeClr val="bg2"/>
            </a:solidFill>
            <a:ln w="28575">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r>
                <a:rPr lang="en-US" altLang="en-US">
                  <a:solidFill>
                    <a:srgbClr val="FFFFFF"/>
                  </a:solidFill>
                </a:rPr>
                <a:t>Data</a:t>
              </a:r>
            </a:p>
          </p:txBody>
        </p:sp>
        <p:grpSp>
          <p:nvGrpSpPr>
            <p:cNvPr id="29" name="Group 20"/>
            <p:cNvGrpSpPr>
              <a:grpSpLocks/>
            </p:cNvGrpSpPr>
            <p:nvPr/>
          </p:nvGrpSpPr>
          <p:grpSpPr bwMode="auto">
            <a:xfrm>
              <a:off x="3022600" y="4419600"/>
              <a:ext cx="5562600" cy="995363"/>
              <a:chOff x="1904" y="3312"/>
              <a:chExt cx="3504" cy="627"/>
            </a:xfrm>
          </p:grpSpPr>
          <p:sp>
            <p:nvSpPr>
              <p:cNvPr id="30" name="Text Box 16"/>
              <p:cNvSpPr txBox="1">
                <a:spLocks noChangeArrowheads="1"/>
              </p:cNvSpPr>
              <p:nvPr/>
            </p:nvSpPr>
            <p:spPr bwMode="auto">
              <a:xfrm>
                <a:off x="1904" y="3312"/>
                <a:ext cx="9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r>
                  <a:rPr lang="en-US" altLang="en-US"/>
                  <a:t>Problems:</a:t>
                </a:r>
              </a:p>
            </p:txBody>
          </p:sp>
          <p:sp>
            <p:nvSpPr>
              <p:cNvPr id="31" name="Text Box 17"/>
              <p:cNvSpPr txBox="1">
                <a:spLocks noChangeArrowheads="1"/>
              </p:cNvSpPr>
              <p:nvPr/>
            </p:nvSpPr>
            <p:spPr bwMode="auto">
              <a:xfrm>
                <a:off x="3029" y="3312"/>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r>
                  <a:rPr lang="en-US" altLang="en-US"/>
                  <a:t>(1) Too big</a:t>
                </a:r>
              </a:p>
            </p:txBody>
          </p:sp>
          <p:sp>
            <p:nvSpPr>
              <p:cNvPr id="32" name="Text Box 18"/>
              <p:cNvSpPr txBox="1">
                <a:spLocks noChangeArrowheads="1"/>
              </p:cNvSpPr>
              <p:nvPr/>
            </p:nvSpPr>
            <p:spPr bwMode="auto">
              <a:xfrm>
                <a:off x="3018" y="3648"/>
                <a:ext cx="23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r>
                  <a:rPr lang="en-US" altLang="en-US"/>
                  <a:t>(2) Sparse </a:t>
                </a:r>
                <a:r>
                  <a:rPr lang="en-US" altLang="en-US">
                    <a:sym typeface="Wingdings" pitchFamily="2" charset="2"/>
                  </a:rPr>
                  <a:t> </a:t>
                </a:r>
                <a:r>
                  <a:rPr lang="en-US" altLang="en-US"/>
                  <a:t>mostly zeros</a:t>
                </a:r>
              </a:p>
            </p:txBody>
          </p:sp>
        </p:grpSp>
        <p:sp>
          <p:nvSpPr>
            <p:cNvPr id="33" name="Line 19"/>
            <p:cNvSpPr>
              <a:spLocks noChangeShapeType="1"/>
            </p:cNvSpPr>
            <p:nvPr/>
          </p:nvSpPr>
          <p:spPr bwMode="auto">
            <a:xfrm flipV="1">
              <a:off x="5715000" y="3505200"/>
              <a:ext cx="0" cy="838200"/>
            </a:xfrm>
            <a:prstGeom prst="line">
              <a:avLst/>
            </a:prstGeom>
            <a:noFill/>
            <a:ln w="44450">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7949085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Linear Algebra in Text Mining</a:t>
            </a:r>
            <a:endParaRPr lang="en-US" dirty="0"/>
          </a:p>
        </p:txBody>
      </p:sp>
      <p:sp>
        <p:nvSpPr>
          <p:cNvPr id="3" name="Content Placeholder 2"/>
          <p:cNvSpPr>
            <a:spLocks noGrp="1"/>
          </p:cNvSpPr>
          <p:nvPr>
            <p:ph idx="1"/>
          </p:nvPr>
        </p:nvSpPr>
        <p:spPr/>
        <p:txBody>
          <a:bodyPr>
            <a:normAutofit/>
          </a:bodyPr>
          <a:lstStyle/>
          <a:p>
            <a:r>
              <a:rPr lang="en-US" altLang="en-US" dirty="0">
                <a:solidFill>
                  <a:schemeClr val="tx1"/>
                </a:solidFill>
              </a:rPr>
              <a:t>For a document collection, terms are counted in some fashion for each document. </a:t>
            </a:r>
          </a:p>
          <a:p>
            <a:r>
              <a:rPr lang="en-US" altLang="en-US" dirty="0">
                <a:solidFill>
                  <a:schemeClr val="tx1"/>
                </a:solidFill>
                <a:sym typeface="Wingdings" pitchFamily="2" charset="2"/>
              </a:rPr>
              <a:t>With documents as rows (observations) and terms </a:t>
            </a:r>
            <a:br>
              <a:rPr lang="en-US" altLang="en-US" dirty="0">
                <a:solidFill>
                  <a:schemeClr val="tx1"/>
                </a:solidFill>
                <a:sym typeface="Wingdings" pitchFamily="2" charset="2"/>
              </a:rPr>
            </a:br>
            <a:r>
              <a:rPr lang="en-US" altLang="en-US" dirty="0">
                <a:solidFill>
                  <a:schemeClr val="tx1"/>
                </a:solidFill>
                <a:sym typeface="Wingdings" pitchFamily="2" charset="2"/>
              </a:rPr>
              <a:t>as columns (variables), the counts form a matrix. </a:t>
            </a:r>
          </a:p>
          <a:p>
            <a:r>
              <a:rPr lang="en-US" altLang="en-US" dirty="0">
                <a:solidFill>
                  <a:schemeClr val="tx1"/>
                </a:solidFill>
                <a:sym typeface="Wingdings" pitchFamily="2" charset="2"/>
              </a:rPr>
              <a:t>The theory of linear algebra guarantees that every matrix accommodates a </a:t>
            </a:r>
            <a:r>
              <a:rPr lang="en-US" altLang="en-US" b="1" i="1" dirty="0">
                <a:solidFill>
                  <a:schemeClr val="tx1"/>
                </a:solidFill>
                <a:sym typeface="Wingdings" pitchFamily="2" charset="2"/>
                <a:hlinkClick r:id="rId2"/>
              </a:rPr>
              <a:t>singular value decomposition (SVD)</a:t>
            </a:r>
            <a:r>
              <a:rPr lang="en-US" altLang="en-US" dirty="0">
                <a:solidFill>
                  <a:schemeClr val="tx1"/>
                </a:solidFill>
                <a:sym typeface="Wingdings" pitchFamily="2" charset="2"/>
                <a:hlinkClick r:id="rId2"/>
              </a:rPr>
              <a:t>.</a:t>
            </a:r>
            <a:endParaRPr lang="en-US" altLang="en-US" dirty="0">
              <a:solidFill>
                <a:schemeClr val="tx1"/>
              </a:solidFill>
              <a:sym typeface="Wingdings" pitchFamily="2" charset="2"/>
            </a:endParaRPr>
          </a:p>
          <a:p>
            <a:r>
              <a:rPr lang="en-US" altLang="en-US" dirty="0">
                <a:solidFill>
                  <a:schemeClr val="tx1"/>
                </a:solidFill>
                <a:sym typeface="Wingdings" pitchFamily="2" charset="2"/>
              </a:rPr>
              <a:t>The SVD of a document-by-term matrix produces </a:t>
            </a:r>
            <a:br>
              <a:rPr lang="en-US" altLang="en-US" dirty="0">
                <a:solidFill>
                  <a:schemeClr val="tx1"/>
                </a:solidFill>
                <a:sym typeface="Wingdings" pitchFamily="2" charset="2"/>
              </a:rPr>
            </a:br>
            <a:r>
              <a:rPr lang="en-US" altLang="en-US" dirty="0">
                <a:solidFill>
                  <a:schemeClr val="tx1"/>
                </a:solidFill>
                <a:sym typeface="Wingdings" pitchFamily="2" charset="2"/>
              </a:rPr>
              <a:t>a set of coefficients that can be used to derive concepts or topics from the document collection.</a:t>
            </a:r>
          </a:p>
          <a:p>
            <a:endParaRPr lang="en-US" dirty="0">
              <a:solidFill>
                <a:schemeClr val="tx1"/>
              </a:solidFill>
            </a:endParaRPr>
          </a:p>
        </p:txBody>
      </p:sp>
      <p:sp>
        <p:nvSpPr>
          <p:cNvPr id="4" name="Date Placeholder 3"/>
          <p:cNvSpPr>
            <a:spLocks noGrp="1"/>
          </p:cNvSpPr>
          <p:nvPr>
            <p:ph type="dt" sz="half" idx="10"/>
          </p:nvPr>
        </p:nvSpPr>
        <p:spPr/>
        <p:txBody>
          <a:bodyPr/>
          <a:lstStyle/>
          <a:p>
            <a:fld id="{5D288016-3926-445F-94C7-8DE273AECB47}"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4DBBD61A-EFF3-4404-A696-2D833F43D294}" type="slidenum">
              <a:rPr lang="en-US" smtClean="0"/>
              <a:t>52</a:t>
            </a:fld>
            <a:endParaRPr lang="en-US"/>
          </a:p>
        </p:txBody>
      </p:sp>
    </p:spTree>
    <p:extLst>
      <p:ext uri="{BB962C8B-B14F-4D97-AF65-F5344CB8AC3E}">
        <p14:creationId xmlns:p14="http://schemas.microsoft.com/office/powerpoint/2010/main" val="31995849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Motivation</a:t>
            </a:r>
          </a:p>
        </p:txBody>
      </p:sp>
      <p:sp>
        <p:nvSpPr>
          <p:cNvPr id="3" name="Content Placeholder 2"/>
          <p:cNvSpPr>
            <a:spLocks noGrp="1"/>
          </p:cNvSpPr>
          <p:nvPr>
            <p:ph idx="1"/>
          </p:nvPr>
        </p:nvSpPr>
        <p:spPr/>
        <p:txBody>
          <a:bodyPr/>
          <a:lstStyle/>
          <a:p>
            <a:r>
              <a:rPr lang="en-US" dirty="0"/>
              <a:t>Objective 1: Find “concepts”</a:t>
            </a:r>
          </a:p>
          <a:p>
            <a:r>
              <a:rPr lang="en-US" dirty="0"/>
              <a:t>Objective 2: Compression / dimension reduction</a:t>
            </a:r>
          </a:p>
          <a:p>
            <a:endParaRPr lang="en-US" dirty="0"/>
          </a:p>
          <a:p>
            <a:endParaRPr lang="en-US" dirty="0"/>
          </a:p>
          <a:p>
            <a:endParaRPr lang="en-US" dirty="0"/>
          </a:p>
          <a:p>
            <a:endParaRPr lang="en-US" dirty="0"/>
          </a:p>
          <a:p>
            <a:endParaRPr lang="en-US" dirty="0"/>
          </a:p>
          <a:p>
            <a:endParaRPr lang="en-US" dirty="0"/>
          </a:p>
        </p:txBody>
      </p:sp>
      <p:sp>
        <p:nvSpPr>
          <p:cNvPr id="6" name="Date Placeholder 5"/>
          <p:cNvSpPr>
            <a:spLocks noGrp="1"/>
          </p:cNvSpPr>
          <p:nvPr>
            <p:ph type="dt" sz="half" idx="10"/>
          </p:nvPr>
        </p:nvSpPr>
        <p:spPr/>
        <p:txBody>
          <a:bodyPr/>
          <a:lstStyle/>
          <a:p>
            <a:fld id="{627F3B8B-0C8E-4E47-A623-C41F32E79E60}" type="datetime1">
              <a:rPr lang="en-US" smtClean="0"/>
              <a:t>3/12/24</a:t>
            </a:fld>
            <a:endParaRPr lang="en-US"/>
          </a:p>
        </p:txBody>
      </p:sp>
      <p:sp>
        <p:nvSpPr>
          <p:cNvPr id="4" name="Footer Placeholder 3"/>
          <p:cNvSpPr>
            <a:spLocks noGrp="1"/>
          </p:cNvSpPr>
          <p:nvPr>
            <p:ph type="ftr" sz="quarter" idx="11"/>
          </p:nvPr>
        </p:nvSpPr>
        <p:spPr/>
        <p:txBody>
          <a:bodyPr/>
          <a:lstStyle/>
          <a:p>
            <a:r>
              <a:rPr lang="en-US"/>
              <a:t>UNC Charlotte Fall 2023</a:t>
            </a:r>
          </a:p>
        </p:txBody>
      </p:sp>
      <p:sp>
        <p:nvSpPr>
          <p:cNvPr id="7" name="Slide Number Placeholder 6"/>
          <p:cNvSpPr>
            <a:spLocks noGrp="1"/>
          </p:cNvSpPr>
          <p:nvPr>
            <p:ph type="sldNum" sz="quarter" idx="12"/>
          </p:nvPr>
        </p:nvSpPr>
        <p:spPr/>
        <p:txBody>
          <a:bodyPr/>
          <a:lstStyle/>
          <a:p>
            <a:fld id="{4DBBD61A-EFF3-4404-A696-2D833F43D294}" type="slidenum">
              <a:rPr lang="en-US" smtClean="0"/>
              <a:t>53</a:t>
            </a:fld>
            <a:endParaRPr lang="en-US"/>
          </a:p>
        </p:txBody>
      </p:sp>
      <p:pic>
        <p:nvPicPr>
          <p:cNvPr id="5" name="Picture 4" descr="C:\My Documents\Talks-trips\cald2000\full-talk\aux-folder\book\img72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745" y="2899769"/>
            <a:ext cx="4495800" cy="174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1507836" y="6581002"/>
            <a:ext cx="1981200" cy="276999"/>
          </a:xfrm>
          <a:prstGeom prst="rect">
            <a:avLst/>
          </a:prstGeom>
          <a:noFill/>
        </p:spPr>
        <p:txBody>
          <a:bodyPr wrap="square" rtlCol="0">
            <a:spAutoFit/>
          </a:bodyPr>
          <a:lstStyle/>
          <a:p>
            <a:r>
              <a:rPr lang="en-US" altLang="en-US" sz="1200" dirty="0">
                <a:solidFill>
                  <a:schemeClr val="tx2"/>
                </a:solidFill>
              </a:rPr>
              <a:t>Source: C. </a:t>
            </a:r>
            <a:r>
              <a:rPr lang="en-US" altLang="en-US" sz="1200" dirty="0" err="1">
                <a:solidFill>
                  <a:schemeClr val="tx2"/>
                </a:solidFill>
              </a:rPr>
              <a:t>Faloutsos</a:t>
            </a:r>
            <a:r>
              <a:rPr lang="en-US" altLang="en-US" sz="1200" dirty="0">
                <a:solidFill>
                  <a:schemeClr val="tx2"/>
                </a:solidFill>
              </a:rPr>
              <a:t> (2001)</a:t>
            </a:r>
          </a:p>
        </p:txBody>
      </p:sp>
    </p:spTree>
    <p:extLst>
      <p:ext uri="{BB962C8B-B14F-4D97-AF65-F5344CB8AC3E}">
        <p14:creationId xmlns:p14="http://schemas.microsoft.com/office/powerpoint/2010/main" val="13930344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normAutofit/>
          </a:bodyPr>
          <a:lstStyle/>
          <a:p>
            <a:r>
              <a:rPr lang="en-US" altLang="en-US" dirty="0"/>
              <a:t>Matrix Multiplication Review</a:t>
            </a:r>
          </a:p>
        </p:txBody>
      </p:sp>
      <p:sp>
        <p:nvSpPr>
          <p:cNvPr id="4" name="Date Placeholder 3"/>
          <p:cNvSpPr>
            <a:spLocks noGrp="1"/>
          </p:cNvSpPr>
          <p:nvPr>
            <p:ph type="dt" sz="half" idx="10"/>
          </p:nvPr>
        </p:nvSpPr>
        <p:spPr/>
        <p:txBody>
          <a:bodyPr/>
          <a:lstStyle/>
          <a:p>
            <a:fld id="{0E02AB20-7A7F-452F-BA72-8C0EC413F19E}" type="datetime1">
              <a:rPr lang="en-US" smtClean="0"/>
              <a:t>3/12/24</a:t>
            </a:fld>
            <a:endParaRPr lang="en-US"/>
          </a:p>
        </p:txBody>
      </p:sp>
      <p:sp>
        <p:nvSpPr>
          <p:cNvPr id="3" name="Footer Placeholder 2"/>
          <p:cNvSpPr>
            <a:spLocks noGrp="1"/>
          </p:cNvSpPr>
          <p:nvPr>
            <p:ph type="ftr" sz="quarter" idx="11"/>
          </p:nvPr>
        </p:nvSpPr>
        <p:spPr/>
        <p:txBody>
          <a:bodyPr/>
          <a:lstStyle/>
          <a:p>
            <a:r>
              <a:rPr lang="en-US"/>
              <a:t>UNC Charlotte Fall 2023</a:t>
            </a:r>
          </a:p>
        </p:txBody>
      </p:sp>
      <p:sp>
        <p:nvSpPr>
          <p:cNvPr id="5" name="Slide Number Placeholder 4"/>
          <p:cNvSpPr>
            <a:spLocks noGrp="1"/>
          </p:cNvSpPr>
          <p:nvPr>
            <p:ph type="sldNum" sz="quarter" idx="12"/>
          </p:nvPr>
        </p:nvSpPr>
        <p:spPr/>
        <p:txBody>
          <a:bodyPr/>
          <a:lstStyle/>
          <a:p>
            <a:fld id="{4DBBD61A-EFF3-4404-A696-2D833F43D294}" type="slidenum">
              <a:rPr lang="en-US" smtClean="0"/>
              <a:t>54</a:t>
            </a:fld>
            <a:endParaRPr lang="en-US"/>
          </a:p>
        </p:txBody>
      </p:sp>
      <p:grpSp>
        <p:nvGrpSpPr>
          <p:cNvPr id="2" name="Group 1"/>
          <p:cNvGrpSpPr/>
          <p:nvPr/>
        </p:nvGrpSpPr>
        <p:grpSpPr>
          <a:xfrm>
            <a:off x="2468418" y="1922895"/>
            <a:ext cx="4324350" cy="2755900"/>
            <a:chOff x="990600" y="3352800"/>
            <a:chExt cx="4324350" cy="2755900"/>
          </a:xfrm>
        </p:grpSpPr>
        <p:graphicFrame>
          <p:nvGraphicFramePr>
            <p:cNvPr id="14343" name="Object 4"/>
            <p:cNvGraphicFramePr>
              <a:graphicFrameLocks noChangeAspect="1"/>
            </p:cNvGraphicFramePr>
            <p:nvPr/>
          </p:nvGraphicFramePr>
          <p:xfrm>
            <a:off x="990600" y="3429000"/>
            <a:ext cx="1371600" cy="1771650"/>
          </p:xfrm>
          <a:graphic>
            <a:graphicData uri="http://schemas.openxmlformats.org/presentationml/2006/ole">
              <mc:AlternateContent xmlns:mc="http://schemas.openxmlformats.org/markup-compatibility/2006">
                <mc:Choice xmlns:v="urn:schemas-microsoft-com:vml" Requires="v">
                  <p:oleObj name="Document" r:id="rId2" imgW="1374140" imgH="1772920" progId="Word.Document.8">
                    <p:embed/>
                  </p:oleObj>
                </mc:Choice>
                <mc:Fallback>
                  <p:oleObj name="Document" r:id="rId2" imgW="1374140" imgH="1772920" progId="Word.Document.8">
                    <p:embed/>
                    <p:pic>
                      <p:nvPicPr>
                        <p:cNvPr id="14343"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429000"/>
                          <a:ext cx="1371600" cy="177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4" name="Text Box 5"/>
            <p:cNvSpPr txBox="1">
              <a:spLocks noChangeArrowheads="1"/>
            </p:cNvSpPr>
            <p:nvPr/>
          </p:nvSpPr>
          <p:spPr bwMode="auto">
            <a:xfrm>
              <a:off x="2362200" y="3962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a:t>x</a:t>
              </a:r>
            </a:p>
          </p:txBody>
        </p:sp>
        <p:grpSp>
          <p:nvGrpSpPr>
            <p:cNvPr id="14345" name="Group 6"/>
            <p:cNvGrpSpPr>
              <a:grpSpLocks/>
            </p:cNvGrpSpPr>
            <p:nvPr/>
          </p:nvGrpSpPr>
          <p:grpSpPr bwMode="auto">
            <a:xfrm>
              <a:off x="990600" y="3429000"/>
              <a:ext cx="1066800" cy="1676400"/>
              <a:chOff x="624" y="2160"/>
              <a:chExt cx="672" cy="1056"/>
            </a:xfrm>
          </p:grpSpPr>
          <p:sp>
            <p:nvSpPr>
              <p:cNvPr id="14360" name="Freeform 7"/>
              <p:cNvSpPr>
                <a:spLocks/>
              </p:cNvSpPr>
              <p:nvPr/>
            </p:nvSpPr>
            <p:spPr bwMode="auto">
              <a:xfrm>
                <a:off x="624" y="2160"/>
                <a:ext cx="144" cy="1056"/>
              </a:xfrm>
              <a:custGeom>
                <a:avLst/>
                <a:gdLst>
                  <a:gd name="T0" fmla="*/ 144 w 144"/>
                  <a:gd name="T1" fmla="*/ 0 h 1056"/>
                  <a:gd name="T2" fmla="*/ 0 w 144"/>
                  <a:gd name="T3" fmla="*/ 0 h 1056"/>
                  <a:gd name="T4" fmla="*/ 0 w 144"/>
                  <a:gd name="T5" fmla="*/ 1056 h 1056"/>
                  <a:gd name="T6" fmla="*/ 96 w 144"/>
                  <a:gd name="T7" fmla="*/ 1056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1056">
                    <a:moveTo>
                      <a:pt x="144" y="0"/>
                    </a:moveTo>
                    <a:lnTo>
                      <a:pt x="0" y="0"/>
                    </a:lnTo>
                    <a:lnTo>
                      <a:pt x="0" y="1056"/>
                    </a:lnTo>
                    <a:lnTo>
                      <a:pt x="96" y="1056"/>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1" name="Freeform 8"/>
              <p:cNvSpPr>
                <a:spLocks/>
              </p:cNvSpPr>
              <p:nvPr/>
            </p:nvSpPr>
            <p:spPr bwMode="auto">
              <a:xfrm flipH="1">
                <a:off x="1152" y="2160"/>
                <a:ext cx="144" cy="1056"/>
              </a:xfrm>
              <a:custGeom>
                <a:avLst/>
                <a:gdLst>
                  <a:gd name="T0" fmla="*/ 144 w 144"/>
                  <a:gd name="T1" fmla="*/ 0 h 1056"/>
                  <a:gd name="T2" fmla="*/ 0 w 144"/>
                  <a:gd name="T3" fmla="*/ 0 h 1056"/>
                  <a:gd name="T4" fmla="*/ 0 w 144"/>
                  <a:gd name="T5" fmla="*/ 1056 h 1056"/>
                  <a:gd name="T6" fmla="*/ 96 w 144"/>
                  <a:gd name="T7" fmla="*/ 1056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1056">
                    <a:moveTo>
                      <a:pt x="144" y="0"/>
                    </a:moveTo>
                    <a:lnTo>
                      <a:pt x="0" y="0"/>
                    </a:lnTo>
                    <a:lnTo>
                      <a:pt x="0" y="1056"/>
                    </a:lnTo>
                    <a:lnTo>
                      <a:pt x="96" y="1056"/>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346" name="Group 9"/>
            <p:cNvGrpSpPr>
              <a:grpSpLocks/>
            </p:cNvGrpSpPr>
            <p:nvPr/>
          </p:nvGrpSpPr>
          <p:grpSpPr bwMode="auto">
            <a:xfrm>
              <a:off x="2819400" y="3733800"/>
              <a:ext cx="914400" cy="1295400"/>
              <a:chOff x="1776" y="2352"/>
              <a:chExt cx="576" cy="816"/>
            </a:xfrm>
          </p:grpSpPr>
          <p:graphicFrame>
            <p:nvGraphicFramePr>
              <p:cNvPr id="14357" name="Object 10"/>
              <p:cNvGraphicFramePr>
                <a:graphicFrameLocks noChangeAspect="1"/>
              </p:cNvGraphicFramePr>
              <p:nvPr/>
            </p:nvGraphicFramePr>
            <p:xfrm>
              <a:off x="1776" y="2352"/>
              <a:ext cx="576" cy="816"/>
            </p:xfrm>
            <a:graphic>
              <a:graphicData uri="http://schemas.openxmlformats.org/presentationml/2006/ole">
                <mc:AlternateContent xmlns:mc="http://schemas.openxmlformats.org/markup-compatibility/2006">
                  <mc:Choice xmlns:v="urn:schemas-microsoft-com:vml" Requires="v">
                    <p:oleObj name="Document" r:id="rId4" imgW="878840" imgH="1305560" progId="Word.Document.8">
                      <p:embed/>
                    </p:oleObj>
                  </mc:Choice>
                  <mc:Fallback>
                    <p:oleObj name="Document" r:id="rId4" imgW="878840" imgH="1305560" progId="Word.Document.8">
                      <p:embed/>
                      <p:pic>
                        <p:nvPicPr>
                          <p:cNvPr id="14357"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6" y="2352"/>
                            <a:ext cx="576" cy="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8" name="Freeform 11"/>
              <p:cNvSpPr>
                <a:spLocks/>
              </p:cNvSpPr>
              <p:nvPr/>
            </p:nvSpPr>
            <p:spPr bwMode="auto">
              <a:xfrm>
                <a:off x="1776" y="2352"/>
                <a:ext cx="144" cy="684"/>
              </a:xfrm>
              <a:custGeom>
                <a:avLst/>
                <a:gdLst>
                  <a:gd name="T0" fmla="*/ 144 w 96"/>
                  <a:gd name="T1" fmla="*/ 0 h 780"/>
                  <a:gd name="T2" fmla="*/ 0 w 96"/>
                  <a:gd name="T3" fmla="*/ 11 h 780"/>
                  <a:gd name="T4" fmla="*/ 0 w 96"/>
                  <a:gd name="T5" fmla="*/ 684 h 780"/>
                  <a:gd name="T6" fmla="*/ 144 w 96"/>
                  <a:gd name="T7" fmla="*/ 684 h 7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780">
                    <a:moveTo>
                      <a:pt x="96" y="0"/>
                    </a:moveTo>
                    <a:lnTo>
                      <a:pt x="0" y="12"/>
                    </a:lnTo>
                    <a:lnTo>
                      <a:pt x="0" y="780"/>
                    </a:lnTo>
                    <a:lnTo>
                      <a:pt x="96" y="78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9" name="Freeform 12"/>
              <p:cNvSpPr>
                <a:spLocks/>
              </p:cNvSpPr>
              <p:nvPr/>
            </p:nvSpPr>
            <p:spPr bwMode="auto">
              <a:xfrm flipH="1">
                <a:off x="2160" y="2352"/>
                <a:ext cx="144" cy="684"/>
              </a:xfrm>
              <a:custGeom>
                <a:avLst/>
                <a:gdLst>
                  <a:gd name="T0" fmla="*/ 144 w 96"/>
                  <a:gd name="T1" fmla="*/ 0 h 780"/>
                  <a:gd name="T2" fmla="*/ 0 w 96"/>
                  <a:gd name="T3" fmla="*/ 11 h 780"/>
                  <a:gd name="T4" fmla="*/ 0 w 96"/>
                  <a:gd name="T5" fmla="*/ 684 h 780"/>
                  <a:gd name="T6" fmla="*/ 144 w 96"/>
                  <a:gd name="T7" fmla="*/ 684 h 7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780">
                    <a:moveTo>
                      <a:pt x="96" y="0"/>
                    </a:moveTo>
                    <a:lnTo>
                      <a:pt x="0" y="12"/>
                    </a:lnTo>
                    <a:lnTo>
                      <a:pt x="0" y="780"/>
                    </a:lnTo>
                    <a:lnTo>
                      <a:pt x="96" y="78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347" name="Text Box 13"/>
            <p:cNvSpPr txBox="1">
              <a:spLocks noChangeArrowheads="1"/>
            </p:cNvSpPr>
            <p:nvPr/>
          </p:nvSpPr>
          <p:spPr bwMode="auto">
            <a:xfrm>
              <a:off x="1054100" y="5486400"/>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i="1"/>
                <a:t>3 </a:t>
              </a:r>
              <a:r>
                <a:rPr lang="en-US" altLang="en-US"/>
                <a:t>x</a:t>
              </a:r>
              <a:r>
                <a:rPr lang="en-US" altLang="en-US" i="1"/>
                <a:t> 2</a:t>
              </a:r>
              <a:endParaRPr lang="en-US" altLang="en-US"/>
            </a:p>
          </p:txBody>
        </p:sp>
        <p:sp>
          <p:nvSpPr>
            <p:cNvPr id="14348" name="Text Box 14"/>
            <p:cNvSpPr txBox="1">
              <a:spLocks noChangeArrowheads="1"/>
            </p:cNvSpPr>
            <p:nvPr/>
          </p:nvSpPr>
          <p:spPr bwMode="auto">
            <a:xfrm>
              <a:off x="2895600" y="5486400"/>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i="1"/>
                <a:t>2 </a:t>
              </a:r>
              <a:r>
                <a:rPr lang="en-US" altLang="en-US"/>
                <a:t>x</a:t>
              </a:r>
              <a:r>
                <a:rPr lang="en-US" altLang="en-US" i="1"/>
                <a:t> 1</a:t>
              </a:r>
              <a:endParaRPr lang="en-US" altLang="en-US"/>
            </a:p>
          </p:txBody>
        </p:sp>
        <p:sp>
          <p:nvSpPr>
            <p:cNvPr id="14349" name="Text Box 15"/>
            <p:cNvSpPr txBox="1">
              <a:spLocks noChangeArrowheads="1"/>
            </p:cNvSpPr>
            <p:nvPr/>
          </p:nvSpPr>
          <p:spPr bwMode="auto">
            <a:xfrm>
              <a:off x="4038600" y="3962400"/>
              <a:ext cx="38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a:t>=</a:t>
              </a:r>
            </a:p>
          </p:txBody>
        </p:sp>
        <p:graphicFrame>
          <p:nvGraphicFramePr>
            <p:cNvPr id="14350" name="Object 16"/>
            <p:cNvGraphicFramePr>
              <a:graphicFrameLocks noChangeAspect="1"/>
            </p:cNvGraphicFramePr>
            <p:nvPr/>
          </p:nvGraphicFramePr>
          <p:xfrm>
            <a:off x="4495800" y="3429000"/>
            <a:ext cx="685800" cy="1771650"/>
          </p:xfrm>
          <a:graphic>
            <a:graphicData uri="http://schemas.openxmlformats.org/presentationml/2006/ole">
              <mc:AlternateContent xmlns:mc="http://schemas.openxmlformats.org/markup-compatibility/2006">
                <mc:Choice xmlns:v="urn:schemas-microsoft-com:vml" Requires="v">
                  <p:oleObj name="Document" r:id="rId6" imgW="688340" imgH="1772920" progId="Word.Document.8">
                    <p:embed/>
                  </p:oleObj>
                </mc:Choice>
                <mc:Fallback>
                  <p:oleObj name="Document" r:id="rId6" imgW="688340" imgH="1772920" progId="Word.Document.8">
                    <p:embed/>
                    <p:pic>
                      <p:nvPicPr>
                        <p:cNvPr id="1435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3429000"/>
                          <a:ext cx="685800" cy="177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1" name="Freeform 17"/>
            <p:cNvSpPr>
              <a:spLocks/>
            </p:cNvSpPr>
            <p:nvPr/>
          </p:nvSpPr>
          <p:spPr bwMode="auto">
            <a:xfrm>
              <a:off x="4495800" y="3352800"/>
              <a:ext cx="228600" cy="1676400"/>
            </a:xfrm>
            <a:custGeom>
              <a:avLst/>
              <a:gdLst>
                <a:gd name="T0" fmla="*/ 228600 w 144"/>
                <a:gd name="T1" fmla="*/ 0 h 1056"/>
                <a:gd name="T2" fmla="*/ 0 w 144"/>
                <a:gd name="T3" fmla="*/ 0 h 1056"/>
                <a:gd name="T4" fmla="*/ 0 w 144"/>
                <a:gd name="T5" fmla="*/ 1676400 h 1056"/>
                <a:gd name="T6" fmla="*/ 152400 w 144"/>
                <a:gd name="T7" fmla="*/ 1676400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1056">
                  <a:moveTo>
                    <a:pt x="144" y="0"/>
                  </a:moveTo>
                  <a:lnTo>
                    <a:pt x="0" y="0"/>
                  </a:lnTo>
                  <a:lnTo>
                    <a:pt x="0" y="1056"/>
                  </a:lnTo>
                  <a:lnTo>
                    <a:pt x="96" y="1056"/>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2" name="Freeform 18"/>
            <p:cNvSpPr>
              <a:spLocks/>
            </p:cNvSpPr>
            <p:nvPr/>
          </p:nvSpPr>
          <p:spPr bwMode="auto">
            <a:xfrm flipH="1">
              <a:off x="5029200" y="3352800"/>
              <a:ext cx="228600" cy="1676400"/>
            </a:xfrm>
            <a:custGeom>
              <a:avLst/>
              <a:gdLst>
                <a:gd name="T0" fmla="*/ 228600 w 144"/>
                <a:gd name="T1" fmla="*/ 0 h 1056"/>
                <a:gd name="T2" fmla="*/ 0 w 144"/>
                <a:gd name="T3" fmla="*/ 0 h 1056"/>
                <a:gd name="T4" fmla="*/ 0 w 144"/>
                <a:gd name="T5" fmla="*/ 1676400 h 1056"/>
                <a:gd name="T6" fmla="*/ 152400 w 144"/>
                <a:gd name="T7" fmla="*/ 1676400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1056">
                  <a:moveTo>
                    <a:pt x="144" y="0"/>
                  </a:moveTo>
                  <a:lnTo>
                    <a:pt x="0" y="0"/>
                  </a:lnTo>
                  <a:lnTo>
                    <a:pt x="0" y="1056"/>
                  </a:lnTo>
                  <a:lnTo>
                    <a:pt x="96" y="1056"/>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3" name="Text Box 19"/>
            <p:cNvSpPr txBox="1">
              <a:spLocks noChangeArrowheads="1"/>
            </p:cNvSpPr>
            <p:nvPr/>
          </p:nvSpPr>
          <p:spPr bwMode="auto">
            <a:xfrm>
              <a:off x="4419600" y="5486400"/>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i="1" dirty="0"/>
                <a:t>3 </a:t>
              </a:r>
              <a:r>
                <a:rPr lang="en-US" altLang="en-US" dirty="0"/>
                <a:t>x</a:t>
              </a:r>
              <a:r>
                <a:rPr lang="en-US" altLang="en-US" i="1" dirty="0"/>
                <a:t> 1</a:t>
              </a:r>
              <a:endParaRPr lang="en-US" altLang="en-US" dirty="0"/>
            </a:p>
          </p:txBody>
        </p:sp>
        <p:sp>
          <p:nvSpPr>
            <p:cNvPr id="14354" name="Freeform 21"/>
            <p:cNvSpPr>
              <a:spLocks/>
            </p:cNvSpPr>
            <p:nvPr/>
          </p:nvSpPr>
          <p:spPr bwMode="auto">
            <a:xfrm>
              <a:off x="1981200" y="5943600"/>
              <a:ext cx="990600" cy="165100"/>
            </a:xfrm>
            <a:custGeom>
              <a:avLst/>
              <a:gdLst>
                <a:gd name="T0" fmla="*/ 0 w 624"/>
                <a:gd name="T1" fmla="*/ 0 h 104"/>
                <a:gd name="T2" fmla="*/ 457200 w 624"/>
                <a:gd name="T3" fmla="*/ 152400 h 104"/>
                <a:gd name="T4" fmla="*/ 990600 w 624"/>
                <a:gd name="T5" fmla="*/ 76200 h 104"/>
                <a:gd name="T6" fmla="*/ 0 60000 65536"/>
                <a:gd name="T7" fmla="*/ 0 60000 65536"/>
                <a:gd name="T8" fmla="*/ 0 60000 65536"/>
              </a:gdLst>
              <a:ahLst/>
              <a:cxnLst>
                <a:cxn ang="T6">
                  <a:pos x="T0" y="T1"/>
                </a:cxn>
                <a:cxn ang="T7">
                  <a:pos x="T2" y="T3"/>
                </a:cxn>
                <a:cxn ang="T8">
                  <a:pos x="T4" y="T5"/>
                </a:cxn>
              </a:cxnLst>
              <a:rect l="0" t="0" r="r" b="b"/>
              <a:pathLst>
                <a:path w="624" h="104">
                  <a:moveTo>
                    <a:pt x="0" y="0"/>
                  </a:moveTo>
                  <a:cubicBezTo>
                    <a:pt x="92" y="44"/>
                    <a:pt x="184" y="88"/>
                    <a:pt x="288" y="96"/>
                  </a:cubicBezTo>
                  <a:cubicBezTo>
                    <a:pt x="392" y="104"/>
                    <a:pt x="508" y="76"/>
                    <a:pt x="624" y="48"/>
                  </a:cubicBezTo>
                </a:path>
              </a:pathLst>
            </a:custGeom>
            <a:noFill/>
            <a:ln w="15875" cap="flat" cmpd="sng">
              <a:solidFill>
                <a:schemeClr val="tx1"/>
              </a:solidFill>
              <a:prstDash val="solid"/>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5" name="Freeform 22"/>
            <p:cNvSpPr>
              <a:spLocks/>
            </p:cNvSpPr>
            <p:nvPr/>
          </p:nvSpPr>
          <p:spPr bwMode="auto">
            <a:xfrm>
              <a:off x="1219200" y="5397500"/>
              <a:ext cx="3276600" cy="241300"/>
            </a:xfrm>
            <a:custGeom>
              <a:avLst/>
              <a:gdLst>
                <a:gd name="T0" fmla="*/ 0 w 2064"/>
                <a:gd name="T1" fmla="*/ 165100 h 152"/>
                <a:gd name="T2" fmla="*/ 2133600 w 2064"/>
                <a:gd name="T3" fmla="*/ 12700 h 152"/>
                <a:gd name="T4" fmla="*/ 3276600 w 2064"/>
                <a:gd name="T5" fmla="*/ 241300 h 152"/>
                <a:gd name="T6" fmla="*/ 0 60000 65536"/>
                <a:gd name="T7" fmla="*/ 0 60000 65536"/>
                <a:gd name="T8" fmla="*/ 0 60000 65536"/>
              </a:gdLst>
              <a:ahLst/>
              <a:cxnLst>
                <a:cxn ang="T6">
                  <a:pos x="T0" y="T1"/>
                </a:cxn>
                <a:cxn ang="T7">
                  <a:pos x="T2" y="T3"/>
                </a:cxn>
                <a:cxn ang="T8">
                  <a:pos x="T4" y="T5"/>
                </a:cxn>
              </a:cxnLst>
              <a:rect l="0" t="0" r="r" b="b"/>
              <a:pathLst>
                <a:path w="2064" h="152">
                  <a:moveTo>
                    <a:pt x="0" y="104"/>
                  </a:moveTo>
                  <a:cubicBezTo>
                    <a:pt x="500" y="52"/>
                    <a:pt x="1000" y="0"/>
                    <a:pt x="1344" y="8"/>
                  </a:cubicBezTo>
                  <a:cubicBezTo>
                    <a:pt x="1688" y="16"/>
                    <a:pt x="1876" y="84"/>
                    <a:pt x="2064" y="152"/>
                  </a:cubicBezTo>
                </a:path>
              </a:pathLst>
            </a:custGeom>
            <a:noFill/>
            <a:ln w="15875" cap="flat" cmpd="sng">
              <a:solidFill>
                <a:schemeClr val="tx1"/>
              </a:solidFill>
              <a:prstDash val="solid"/>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6" name="Freeform 23"/>
            <p:cNvSpPr>
              <a:spLocks/>
            </p:cNvSpPr>
            <p:nvPr/>
          </p:nvSpPr>
          <p:spPr bwMode="auto">
            <a:xfrm>
              <a:off x="3657600" y="6019800"/>
              <a:ext cx="1371600" cy="76200"/>
            </a:xfrm>
            <a:custGeom>
              <a:avLst/>
              <a:gdLst>
                <a:gd name="T0" fmla="*/ 0 w 864"/>
                <a:gd name="T1" fmla="*/ 0 h 48"/>
                <a:gd name="T2" fmla="*/ 838200 w 864"/>
                <a:gd name="T3" fmla="*/ 76200 h 48"/>
                <a:gd name="T4" fmla="*/ 1371600 w 864"/>
                <a:gd name="T5" fmla="*/ 0 h 48"/>
                <a:gd name="T6" fmla="*/ 0 60000 65536"/>
                <a:gd name="T7" fmla="*/ 0 60000 65536"/>
                <a:gd name="T8" fmla="*/ 0 60000 65536"/>
              </a:gdLst>
              <a:ahLst/>
              <a:cxnLst>
                <a:cxn ang="T6">
                  <a:pos x="T0" y="T1"/>
                </a:cxn>
                <a:cxn ang="T7">
                  <a:pos x="T2" y="T3"/>
                </a:cxn>
                <a:cxn ang="T8">
                  <a:pos x="T4" y="T5"/>
                </a:cxn>
              </a:cxnLst>
              <a:rect l="0" t="0" r="r" b="b"/>
              <a:pathLst>
                <a:path w="864" h="48">
                  <a:moveTo>
                    <a:pt x="0" y="0"/>
                  </a:moveTo>
                  <a:cubicBezTo>
                    <a:pt x="192" y="24"/>
                    <a:pt x="384" y="48"/>
                    <a:pt x="528" y="48"/>
                  </a:cubicBezTo>
                  <a:cubicBezTo>
                    <a:pt x="672" y="48"/>
                    <a:pt x="768" y="24"/>
                    <a:pt x="864" y="0"/>
                  </a:cubicBezTo>
                </a:path>
              </a:pathLst>
            </a:custGeom>
            <a:noFill/>
            <a:ln w="15875" cap="flat" cmpd="sng">
              <a:solidFill>
                <a:schemeClr val="tx1"/>
              </a:solidFill>
              <a:prstDash val="solid"/>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 name="TextBox 27"/>
          <p:cNvSpPr txBox="1"/>
          <p:nvPr/>
        </p:nvSpPr>
        <p:spPr>
          <a:xfrm>
            <a:off x="1507836" y="6581002"/>
            <a:ext cx="1981200" cy="276999"/>
          </a:xfrm>
          <a:prstGeom prst="rect">
            <a:avLst/>
          </a:prstGeom>
          <a:noFill/>
        </p:spPr>
        <p:txBody>
          <a:bodyPr wrap="square" rtlCol="0">
            <a:spAutoFit/>
          </a:bodyPr>
          <a:lstStyle/>
          <a:p>
            <a:r>
              <a:rPr lang="en-US" altLang="en-US" sz="1200" dirty="0">
                <a:solidFill>
                  <a:schemeClr val="tx2"/>
                </a:solidFill>
              </a:rPr>
              <a:t>Source: C. </a:t>
            </a:r>
            <a:r>
              <a:rPr lang="en-US" altLang="en-US" sz="1200" dirty="0" err="1">
                <a:solidFill>
                  <a:schemeClr val="tx2"/>
                </a:solidFill>
              </a:rPr>
              <a:t>Faloutsos</a:t>
            </a:r>
            <a:r>
              <a:rPr lang="en-US" altLang="en-US" sz="1200" dirty="0">
                <a:solidFill>
                  <a:schemeClr val="tx2"/>
                </a:solidFill>
              </a:rPr>
              <a:t> (2001)</a:t>
            </a:r>
          </a:p>
        </p:txBody>
      </p:sp>
    </p:spTree>
    <p:extLst>
      <p:ext uri="{BB962C8B-B14F-4D97-AF65-F5344CB8AC3E}">
        <p14:creationId xmlns:p14="http://schemas.microsoft.com/office/powerpoint/2010/main" val="2815725489"/>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normAutofit/>
          </a:bodyPr>
          <a:lstStyle/>
          <a:p>
            <a:r>
              <a:rPr lang="en-US" altLang="en-US" dirty="0"/>
              <a:t>Matrix Multiplication Review</a:t>
            </a:r>
          </a:p>
        </p:txBody>
      </p:sp>
      <p:sp>
        <p:nvSpPr>
          <p:cNvPr id="4" name="Date Placeholder 3"/>
          <p:cNvSpPr>
            <a:spLocks noGrp="1"/>
          </p:cNvSpPr>
          <p:nvPr>
            <p:ph type="dt" sz="half" idx="10"/>
          </p:nvPr>
        </p:nvSpPr>
        <p:spPr/>
        <p:txBody>
          <a:bodyPr/>
          <a:lstStyle/>
          <a:p>
            <a:fld id="{B707843A-37D8-46CC-BAB1-DE81E7A87F25}" type="datetime1">
              <a:rPr lang="en-US" smtClean="0"/>
              <a:t>3/12/24</a:t>
            </a:fld>
            <a:endParaRPr lang="en-US"/>
          </a:p>
        </p:txBody>
      </p:sp>
      <p:sp>
        <p:nvSpPr>
          <p:cNvPr id="3" name="Footer Placeholder 2"/>
          <p:cNvSpPr>
            <a:spLocks noGrp="1"/>
          </p:cNvSpPr>
          <p:nvPr>
            <p:ph type="ftr" sz="quarter" idx="11"/>
          </p:nvPr>
        </p:nvSpPr>
        <p:spPr/>
        <p:txBody>
          <a:bodyPr/>
          <a:lstStyle/>
          <a:p>
            <a:r>
              <a:rPr lang="en-US"/>
              <a:t>UNC Charlotte Fall 2023</a:t>
            </a:r>
          </a:p>
        </p:txBody>
      </p:sp>
      <p:sp>
        <p:nvSpPr>
          <p:cNvPr id="5" name="Slide Number Placeholder 4"/>
          <p:cNvSpPr>
            <a:spLocks noGrp="1"/>
          </p:cNvSpPr>
          <p:nvPr>
            <p:ph type="sldNum" sz="quarter" idx="12"/>
          </p:nvPr>
        </p:nvSpPr>
        <p:spPr/>
        <p:txBody>
          <a:bodyPr/>
          <a:lstStyle/>
          <a:p>
            <a:fld id="{4DBBD61A-EFF3-4404-A696-2D833F43D294}" type="slidenum">
              <a:rPr lang="en-US" smtClean="0"/>
              <a:t>55</a:t>
            </a:fld>
            <a:endParaRPr lang="en-US"/>
          </a:p>
        </p:txBody>
      </p:sp>
      <p:grpSp>
        <p:nvGrpSpPr>
          <p:cNvPr id="2" name="Group 1"/>
          <p:cNvGrpSpPr/>
          <p:nvPr/>
        </p:nvGrpSpPr>
        <p:grpSpPr>
          <a:xfrm>
            <a:off x="2095500" y="1909402"/>
            <a:ext cx="4705350" cy="2755900"/>
            <a:chOff x="609600" y="3352800"/>
            <a:chExt cx="4705350" cy="2755900"/>
          </a:xfrm>
        </p:grpSpPr>
        <p:graphicFrame>
          <p:nvGraphicFramePr>
            <p:cNvPr id="15367" name="Object 4"/>
            <p:cNvGraphicFramePr>
              <a:graphicFrameLocks noChangeAspect="1"/>
            </p:cNvGraphicFramePr>
            <p:nvPr/>
          </p:nvGraphicFramePr>
          <p:xfrm>
            <a:off x="990600" y="3429000"/>
            <a:ext cx="1371600" cy="1771650"/>
          </p:xfrm>
          <a:graphic>
            <a:graphicData uri="http://schemas.openxmlformats.org/presentationml/2006/ole">
              <mc:AlternateContent xmlns:mc="http://schemas.openxmlformats.org/markup-compatibility/2006">
                <mc:Choice xmlns:v="urn:schemas-microsoft-com:vml" Requires="v">
                  <p:oleObj name="Document" r:id="rId2" imgW="1374140" imgH="1772920" progId="Word.Document.8">
                    <p:embed/>
                  </p:oleObj>
                </mc:Choice>
                <mc:Fallback>
                  <p:oleObj name="Document" r:id="rId2" imgW="1374140" imgH="1772920" progId="Word.Document.8">
                    <p:embed/>
                    <p:pic>
                      <p:nvPicPr>
                        <p:cNvPr id="15367"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429000"/>
                          <a:ext cx="1371600" cy="177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8" name="Text Box 5"/>
            <p:cNvSpPr txBox="1">
              <a:spLocks noChangeArrowheads="1"/>
            </p:cNvSpPr>
            <p:nvPr/>
          </p:nvSpPr>
          <p:spPr bwMode="auto">
            <a:xfrm>
              <a:off x="2362200" y="3962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a:t>x</a:t>
              </a:r>
            </a:p>
          </p:txBody>
        </p:sp>
        <p:grpSp>
          <p:nvGrpSpPr>
            <p:cNvPr id="15369" name="Group 6"/>
            <p:cNvGrpSpPr>
              <a:grpSpLocks/>
            </p:cNvGrpSpPr>
            <p:nvPr/>
          </p:nvGrpSpPr>
          <p:grpSpPr bwMode="auto">
            <a:xfrm>
              <a:off x="990600" y="3429000"/>
              <a:ext cx="1066800" cy="1676400"/>
              <a:chOff x="624" y="2160"/>
              <a:chExt cx="672" cy="1056"/>
            </a:xfrm>
          </p:grpSpPr>
          <p:sp>
            <p:nvSpPr>
              <p:cNvPr id="15386" name="Freeform 7"/>
              <p:cNvSpPr>
                <a:spLocks/>
              </p:cNvSpPr>
              <p:nvPr/>
            </p:nvSpPr>
            <p:spPr bwMode="auto">
              <a:xfrm>
                <a:off x="624" y="2160"/>
                <a:ext cx="144" cy="1056"/>
              </a:xfrm>
              <a:custGeom>
                <a:avLst/>
                <a:gdLst>
                  <a:gd name="T0" fmla="*/ 144 w 144"/>
                  <a:gd name="T1" fmla="*/ 0 h 1056"/>
                  <a:gd name="T2" fmla="*/ 0 w 144"/>
                  <a:gd name="T3" fmla="*/ 0 h 1056"/>
                  <a:gd name="T4" fmla="*/ 0 w 144"/>
                  <a:gd name="T5" fmla="*/ 1056 h 1056"/>
                  <a:gd name="T6" fmla="*/ 96 w 144"/>
                  <a:gd name="T7" fmla="*/ 1056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1056">
                    <a:moveTo>
                      <a:pt x="144" y="0"/>
                    </a:moveTo>
                    <a:lnTo>
                      <a:pt x="0" y="0"/>
                    </a:lnTo>
                    <a:lnTo>
                      <a:pt x="0" y="1056"/>
                    </a:lnTo>
                    <a:lnTo>
                      <a:pt x="96" y="1056"/>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7" name="Freeform 8"/>
              <p:cNvSpPr>
                <a:spLocks/>
              </p:cNvSpPr>
              <p:nvPr/>
            </p:nvSpPr>
            <p:spPr bwMode="auto">
              <a:xfrm flipH="1">
                <a:off x="1152" y="2160"/>
                <a:ext cx="144" cy="1056"/>
              </a:xfrm>
              <a:custGeom>
                <a:avLst/>
                <a:gdLst>
                  <a:gd name="T0" fmla="*/ 144 w 144"/>
                  <a:gd name="T1" fmla="*/ 0 h 1056"/>
                  <a:gd name="T2" fmla="*/ 0 w 144"/>
                  <a:gd name="T3" fmla="*/ 0 h 1056"/>
                  <a:gd name="T4" fmla="*/ 0 w 144"/>
                  <a:gd name="T5" fmla="*/ 1056 h 1056"/>
                  <a:gd name="T6" fmla="*/ 96 w 144"/>
                  <a:gd name="T7" fmla="*/ 1056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1056">
                    <a:moveTo>
                      <a:pt x="144" y="0"/>
                    </a:moveTo>
                    <a:lnTo>
                      <a:pt x="0" y="0"/>
                    </a:lnTo>
                    <a:lnTo>
                      <a:pt x="0" y="1056"/>
                    </a:lnTo>
                    <a:lnTo>
                      <a:pt x="96" y="1056"/>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370" name="Group 9"/>
            <p:cNvGrpSpPr>
              <a:grpSpLocks/>
            </p:cNvGrpSpPr>
            <p:nvPr/>
          </p:nvGrpSpPr>
          <p:grpSpPr bwMode="auto">
            <a:xfrm>
              <a:off x="2819400" y="3733800"/>
              <a:ext cx="914400" cy="1295400"/>
              <a:chOff x="1776" y="2352"/>
              <a:chExt cx="576" cy="816"/>
            </a:xfrm>
          </p:grpSpPr>
          <p:graphicFrame>
            <p:nvGraphicFramePr>
              <p:cNvPr id="15383" name="Object 10"/>
              <p:cNvGraphicFramePr>
                <a:graphicFrameLocks noChangeAspect="1"/>
              </p:cNvGraphicFramePr>
              <p:nvPr/>
            </p:nvGraphicFramePr>
            <p:xfrm>
              <a:off x="1776" y="2352"/>
              <a:ext cx="576" cy="816"/>
            </p:xfrm>
            <a:graphic>
              <a:graphicData uri="http://schemas.openxmlformats.org/presentationml/2006/ole">
                <mc:AlternateContent xmlns:mc="http://schemas.openxmlformats.org/markup-compatibility/2006">
                  <mc:Choice xmlns:v="urn:schemas-microsoft-com:vml" Requires="v">
                    <p:oleObj name="Document" r:id="rId4" imgW="878840" imgH="1305560" progId="Word.Document.8">
                      <p:embed/>
                    </p:oleObj>
                  </mc:Choice>
                  <mc:Fallback>
                    <p:oleObj name="Document" r:id="rId4" imgW="878840" imgH="1305560" progId="Word.Document.8">
                      <p:embed/>
                      <p:pic>
                        <p:nvPicPr>
                          <p:cNvPr id="15383"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6" y="2352"/>
                            <a:ext cx="576" cy="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84" name="Freeform 11"/>
              <p:cNvSpPr>
                <a:spLocks/>
              </p:cNvSpPr>
              <p:nvPr/>
            </p:nvSpPr>
            <p:spPr bwMode="auto">
              <a:xfrm>
                <a:off x="1776" y="2352"/>
                <a:ext cx="144" cy="684"/>
              </a:xfrm>
              <a:custGeom>
                <a:avLst/>
                <a:gdLst>
                  <a:gd name="T0" fmla="*/ 144 w 96"/>
                  <a:gd name="T1" fmla="*/ 0 h 780"/>
                  <a:gd name="T2" fmla="*/ 0 w 96"/>
                  <a:gd name="T3" fmla="*/ 11 h 780"/>
                  <a:gd name="T4" fmla="*/ 0 w 96"/>
                  <a:gd name="T5" fmla="*/ 684 h 780"/>
                  <a:gd name="T6" fmla="*/ 144 w 96"/>
                  <a:gd name="T7" fmla="*/ 684 h 7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780">
                    <a:moveTo>
                      <a:pt x="96" y="0"/>
                    </a:moveTo>
                    <a:lnTo>
                      <a:pt x="0" y="12"/>
                    </a:lnTo>
                    <a:lnTo>
                      <a:pt x="0" y="780"/>
                    </a:lnTo>
                    <a:lnTo>
                      <a:pt x="96" y="78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5" name="Freeform 12"/>
              <p:cNvSpPr>
                <a:spLocks/>
              </p:cNvSpPr>
              <p:nvPr/>
            </p:nvSpPr>
            <p:spPr bwMode="auto">
              <a:xfrm flipH="1">
                <a:off x="2160" y="2352"/>
                <a:ext cx="144" cy="684"/>
              </a:xfrm>
              <a:custGeom>
                <a:avLst/>
                <a:gdLst>
                  <a:gd name="T0" fmla="*/ 144 w 96"/>
                  <a:gd name="T1" fmla="*/ 0 h 780"/>
                  <a:gd name="T2" fmla="*/ 0 w 96"/>
                  <a:gd name="T3" fmla="*/ 11 h 780"/>
                  <a:gd name="T4" fmla="*/ 0 w 96"/>
                  <a:gd name="T5" fmla="*/ 684 h 780"/>
                  <a:gd name="T6" fmla="*/ 144 w 96"/>
                  <a:gd name="T7" fmla="*/ 684 h 7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780">
                    <a:moveTo>
                      <a:pt x="96" y="0"/>
                    </a:moveTo>
                    <a:lnTo>
                      <a:pt x="0" y="12"/>
                    </a:lnTo>
                    <a:lnTo>
                      <a:pt x="0" y="780"/>
                    </a:lnTo>
                    <a:lnTo>
                      <a:pt x="96" y="78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371" name="Text Box 13"/>
            <p:cNvSpPr txBox="1">
              <a:spLocks noChangeArrowheads="1"/>
            </p:cNvSpPr>
            <p:nvPr/>
          </p:nvSpPr>
          <p:spPr bwMode="auto">
            <a:xfrm>
              <a:off x="1054100" y="5486400"/>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i="1"/>
                <a:t>3 </a:t>
              </a:r>
              <a:r>
                <a:rPr lang="en-US" altLang="en-US"/>
                <a:t>x</a:t>
              </a:r>
              <a:r>
                <a:rPr lang="en-US" altLang="en-US" i="1"/>
                <a:t> 2</a:t>
              </a:r>
              <a:endParaRPr lang="en-US" altLang="en-US"/>
            </a:p>
          </p:txBody>
        </p:sp>
        <p:sp>
          <p:nvSpPr>
            <p:cNvPr id="15372" name="Text Box 14"/>
            <p:cNvSpPr txBox="1">
              <a:spLocks noChangeArrowheads="1"/>
            </p:cNvSpPr>
            <p:nvPr/>
          </p:nvSpPr>
          <p:spPr bwMode="auto">
            <a:xfrm>
              <a:off x="2895600" y="5486400"/>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i="1"/>
                <a:t>2 </a:t>
              </a:r>
              <a:r>
                <a:rPr lang="en-US" altLang="en-US"/>
                <a:t>x</a:t>
              </a:r>
              <a:r>
                <a:rPr lang="en-US" altLang="en-US" i="1"/>
                <a:t> 1</a:t>
              </a:r>
              <a:endParaRPr lang="en-US" altLang="en-US"/>
            </a:p>
          </p:txBody>
        </p:sp>
        <p:sp>
          <p:nvSpPr>
            <p:cNvPr id="15373" name="Text Box 15"/>
            <p:cNvSpPr txBox="1">
              <a:spLocks noChangeArrowheads="1"/>
            </p:cNvSpPr>
            <p:nvPr/>
          </p:nvSpPr>
          <p:spPr bwMode="auto">
            <a:xfrm>
              <a:off x="4038600" y="3962400"/>
              <a:ext cx="38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a:t>=</a:t>
              </a:r>
            </a:p>
          </p:txBody>
        </p:sp>
        <p:graphicFrame>
          <p:nvGraphicFramePr>
            <p:cNvPr id="15374" name="Object 16"/>
            <p:cNvGraphicFramePr>
              <a:graphicFrameLocks noChangeAspect="1"/>
            </p:cNvGraphicFramePr>
            <p:nvPr/>
          </p:nvGraphicFramePr>
          <p:xfrm>
            <a:off x="4495800" y="3429000"/>
            <a:ext cx="685800" cy="1771650"/>
          </p:xfrm>
          <a:graphic>
            <a:graphicData uri="http://schemas.openxmlformats.org/presentationml/2006/ole">
              <mc:AlternateContent xmlns:mc="http://schemas.openxmlformats.org/markup-compatibility/2006">
                <mc:Choice xmlns:v="urn:schemas-microsoft-com:vml" Requires="v">
                  <p:oleObj name="Document" r:id="rId6" imgW="688340" imgH="1772920" progId="Word.Document.8">
                    <p:embed/>
                  </p:oleObj>
                </mc:Choice>
                <mc:Fallback>
                  <p:oleObj name="Document" r:id="rId6" imgW="688340" imgH="1772920" progId="Word.Document.8">
                    <p:embed/>
                    <p:pic>
                      <p:nvPicPr>
                        <p:cNvPr id="15374"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3429000"/>
                          <a:ext cx="685800" cy="177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5" name="Freeform 17"/>
            <p:cNvSpPr>
              <a:spLocks/>
            </p:cNvSpPr>
            <p:nvPr/>
          </p:nvSpPr>
          <p:spPr bwMode="auto">
            <a:xfrm>
              <a:off x="4495800" y="3352800"/>
              <a:ext cx="228600" cy="1676400"/>
            </a:xfrm>
            <a:custGeom>
              <a:avLst/>
              <a:gdLst>
                <a:gd name="T0" fmla="*/ 228600 w 144"/>
                <a:gd name="T1" fmla="*/ 0 h 1056"/>
                <a:gd name="T2" fmla="*/ 0 w 144"/>
                <a:gd name="T3" fmla="*/ 0 h 1056"/>
                <a:gd name="T4" fmla="*/ 0 w 144"/>
                <a:gd name="T5" fmla="*/ 1676400 h 1056"/>
                <a:gd name="T6" fmla="*/ 152400 w 144"/>
                <a:gd name="T7" fmla="*/ 1676400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1056">
                  <a:moveTo>
                    <a:pt x="144" y="0"/>
                  </a:moveTo>
                  <a:lnTo>
                    <a:pt x="0" y="0"/>
                  </a:lnTo>
                  <a:lnTo>
                    <a:pt x="0" y="1056"/>
                  </a:lnTo>
                  <a:lnTo>
                    <a:pt x="96" y="1056"/>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6" name="Freeform 18"/>
            <p:cNvSpPr>
              <a:spLocks/>
            </p:cNvSpPr>
            <p:nvPr/>
          </p:nvSpPr>
          <p:spPr bwMode="auto">
            <a:xfrm flipH="1">
              <a:off x="5029200" y="3352800"/>
              <a:ext cx="228600" cy="1676400"/>
            </a:xfrm>
            <a:custGeom>
              <a:avLst/>
              <a:gdLst>
                <a:gd name="T0" fmla="*/ 228600 w 144"/>
                <a:gd name="T1" fmla="*/ 0 h 1056"/>
                <a:gd name="T2" fmla="*/ 0 w 144"/>
                <a:gd name="T3" fmla="*/ 0 h 1056"/>
                <a:gd name="T4" fmla="*/ 0 w 144"/>
                <a:gd name="T5" fmla="*/ 1676400 h 1056"/>
                <a:gd name="T6" fmla="*/ 152400 w 144"/>
                <a:gd name="T7" fmla="*/ 1676400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1056">
                  <a:moveTo>
                    <a:pt x="144" y="0"/>
                  </a:moveTo>
                  <a:lnTo>
                    <a:pt x="0" y="0"/>
                  </a:lnTo>
                  <a:lnTo>
                    <a:pt x="0" y="1056"/>
                  </a:lnTo>
                  <a:lnTo>
                    <a:pt x="96" y="1056"/>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7" name="Text Box 19"/>
            <p:cNvSpPr txBox="1">
              <a:spLocks noChangeArrowheads="1"/>
            </p:cNvSpPr>
            <p:nvPr/>
          </p:nvSpPr>
          <p:spPr bwMode="auto">
            <a:xfrm>
              <a:off x="4419600" y="5486400"/>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i="1"/>
                <a:t>3 </a:t>
              </a:r>
              <a:r>
                <a:rPr lang="en-US" altLang="en-US"/>
                <a:t>x</a:t>
              </a:r>
              <a:r>
                <a:rPr lang="en-US" altLang="en-US" i="1"/>
                <a:t> 1</a:t>
              </a:r>
              <a:endParaRPr lang="en-US" altLang="en-US"/>
            </a:p>
          </p:txBody>
        </p:sp>
        <p:sp>
          <p:nvSpPr>
            <p:cNvPr id="15378" name="Freeform 20"/>
            <p:cNvSpPr>
              <a:spLocks/>
            </p:cNvSpPr>
            <p:nvPr/>
          </p:nvSpPr>
          <p:spPr bwMode="auto">
            <a:xfrm>
              <a:off x="1981200" y="5943600"/>
              <a:ext cx="990600" cy="165100"/>
            </a:xfrm>
            <a:custGeom>
              <a:avLst/>
              <a:gdLst>
                <a:gd name="T0" fmla="*/ 0 w 624"/>
                <a:gd name="T1" fmla="*/ 0 h 104"/>
                <a:gd name="T2" fmla="*/ 457200 w 624"/>
                <a:gd name="T3" fmla="*/ 152400 h 104"/>
                <a:gd name="T4" fmla="*/ 990600 w 624"/>
                <a:gd name="T5" fmla="*/ 76200 h 104"/>
                <a:gd name="T6" fmla="*/ 0 60000 65536"/>
                <a:gd name="T7" fmla="*/ 0 60000 65536"/>
                <a:gd name="T8" fmla="*/ 0 60000 65536"/>
              </a:gdLst>
              <a:ahLst/>
              <a:cxnLst>
                <a:cxn ang="T6">
                  <a:pos x="T0" y="T1"/>
                </a:cxn>
                <a:cxn ang="T7">
                  <a:pos x="T2" y="T3"/>
                </a:cxn>
                <a:cxn ang="T8">
                  <a:pos x="T4" y="T5"/>
                </a:cxn>
              </a:cxnLst>
              <a:rect l="0" t="0" r="r" b="b"/>
              <a:pathLst>
                <a:path w="624" h="104">
                  <a:moveTo>
                    <a:pt x="0" y="0"/>
                  </a:moveTo>
                  <a:cubicBezTo>
                    <a:pt x="92" y="44"/>
                    <a:pt x="184" y="88"/>
                    <a:pt x="288" y="96"/>
                  </a:cubicBezTo>
                  <a:cubicBezTo>
                    <a:pt x="392" y="104"/>
                    <a:pt x="508" y="76"/>
                    <a:pt x="624" y="48"/>
                  </a:cubicBezTo>
                </a:path>
              </a:pathLst>
            </a:custGeom>
            <a:noFill/>
            <a:ln w="15875" cap="flat" cmpd="sng">
              <a:solidFill>
                <a:schemeClr val="tx1"/>
              </a:solidFill>
              <a:prstDash val="solid"/>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9" name="Freeform 21"/>
            <p:cNvSpPr>
              <a:spLocks/>
            </p:cNvSpPr>
            <p:nvPr/>
          </p:nvSpPr>
          <p:spPr bwMode="auto">
            <a:xfrm>
              <a:off x="1219200" y="5397500"/>
              <a:ext cx="3276600" cy="241300"/>
            </a:xfrm>
            <a:custGeom>
              <a:avLst/>
              <a:gdLst>
                <a:gd name="T0" fmla="*/ 0 w 2064"/>
                <a:gd name="T1" fmla="*/ 165100 h 152"/>
                <a:gd name="T2" fmla="*/ 2133600 w 2064"/>
                <a:gd name="T3" fmla="*/ 12700 h 152"/>
                <a:gd name="T4" fmla="*/ 3276600 w 2064"/>
                <a:gd name="T5" fmla="*/ 241300 h 152"/>
                <a:gd name="T6" fmla="*/ 0 60000 65536"/>
                <a:gd name="T7" fmla="*/ 0 60000 65536"/>
                <a:gd name="T8" fmla="*/ 0 60000 65536"/>
              </a:gdLst>
              <a:ahLst/>
              <a:cxnLst>
                <a:cxn ang="T6">
                  <a:pos x="T0" y="T1"/>
                </a:cxn>
                <a:cxn ang="T7">
                  <a:pos x="T2" y="T3"/>
                </a:cxn>
                <a:cxn ang="T8">
                  <a:pos x="T4" y="T5"/>
                </a:cxn>
              </a:cxnLst>
              <a:rect l="0" t="0" r="r" b="b"/>
              <a:pathLst>
                <a:path w="2064" h="152">
                  <a:moveTo>
                    <a:pt x="0" y="104"/>
                  </a:moveTo>
                  <a:cubicBezTo>
                    <a:pt x="500" y="52"/>
                    <a:pt x="1000" y="0"/>
                    <a:pt x="1344" y="8"/>
                  </a:cubicBezTo>
                  <a:cubicBezTo>
                    <a:pt x="1688" y="16"/>
                    <a:pt x="1876" y="84"/>
                    <a:pt x="2064" y="152"/>
                  </a:cubicBezTo>
                </a:path>
              </a:pathLst>
            </a:custGeom>
            <a:noFill/>
            <a:ln w="15875" cap="flat" cmpd="sng">
              <a:solidFill>
                <a:schemeClr val="tx1"/>
              </a:solidFill>
              <a:prstDash val="solid"/>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0" name="Freeform 22"/>
            <p:cNvSpPr>
              <a:spLocks/>
            </p:cNvSpPr>
            <p:nvPr/>
          </p:nvSpPr>
          <p:spPr bwMode="auto">
            <a:xfrm>
              <a:off x="3657600" y="6019800"/>
              <a:ext cx="1371600" cy="76200"/>
            </a:xfrm>
            <a:custGeom>
              <a:avLst/>
              <a:gdLst>
                <a:gd name="T0" fmla="*/ 0 w 864"/>
                <a:gd name="T1" fmla="*/ 0 h 48"/>
                <a:gd name="T2" fmla="*/ 838200 w 864"/>
                <a:gd name="T3" fmla="*/ 76200 h 48"/>
                <a:gd name="T4" fmla="*/ 1371600 w 864"/>
                <a:gd name="T5" fmla="*/ 0 h 48"/>
                <a:gd name="T6" fmla="*/ 0 60000 65536"/>
                <a:gd name="T7" fmla="*/ 0 60000 65536"/>
                <a:gd name="T8" fmla="*/ 0 60000 65536"/>
              </a:gdLst>
              <a:ahLst/>
              <a:cxnLst>
                <a:cxn ang="T6">
                  <a:pos x="T0" y="T1"/>
                </a:cxn>
                <a:cxn ang="T7">
                  <a:pos x="T2" y="T3"/>
                </a:cxn>
                <a:cxn ang="T8">
                  <a:pos x="T4" y="T5"/>
                </a:cxn>
              </a:cxnLst>
              <a:rect l="0" t="0" r="r" b="b"/>
              <a:pathLst>
                <a:path w="864" h="48">
                  <a:moveTo>
                    <a:pt x="0" y="0"/>
                  </a:moveTo>
                  <a:cubicBezTo>
                    <a:pt x="192" y="24"/>
                    <a:pt x="384" y="48"/>
                    <a:pt x="528" y="48"/>
                  </a:cubicBezTo>
                  <a:cubicBezTo>
                    <a:pt x="672" y="48"/>
                    <a:pt x="768" y="24"/>
                    <a:pt x="864" y="0"/>
                  </a:cubicBezTo>
                </a:path>
              </a:pathLst>
            </a:custGeom>
            <a:noFill/>
            <a:ln w="15875" cap="flat" cmpd="sng">
              <a:solidFill>
                <a:schemeClr val="tx1"/>
              </a:solidFill>
              <a:prstDash val="solid"/>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1" name="Line 23"/>
            <p:cNvSpPr>
              <a:spLocks noChangeShapeType="1"/>
            </p:cNvSpPr>
            <p:nvPr/>
          </p:nvSpPr>
          <p:spPr bwMode="auto">
            <a:xfrm>
              <a:off x="609600" y="3581400"/>
              <a:ext cx="1828800" cy="0"/>
            </a:xfrm>
            <a:prstGeom prst="line">
              <a:avLst/>
            </a:prstGeom>
            <a:noFill/>
            <a:ln w="15875">
              <a:solidFill>
                <a:schemeClr val="accent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2" name="Line 24"/>
            <p:cNvSpPr>
              <a:spLocks noChangeShapeType="1"/>
            </p:cNvSpPr>
            <p:nvPr/>
          </p:nvSpPr>
          <p:spPr bwMode="auto">
            <a:xfrm>
              <a:off x="3124200" y="3352800"/>
              <a:ext cx="0" cy="1676400"/>
            </a:xfrm>
            <a:prstGeom prst="line">
              <a:avLst/>
            </a:prstGeom>
            <a:noFill/>
            <a:ln w="15875">
              <a:solidFill>
                <a:schemeClr val="accent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 name="TextBox 28"/>
          <p:cNvSpPr txBox="1"/>
          <p:nvPr/>
        </p:nvSpPr>
        <p:spPr>
          <a:xfrm>
            <a:off x="1507836" y="6581002"/>
            <a:ext cx="1981200" cy="276999"/>
          </a:xfrm>
          <a:prstGeom prst="rect">
            <a:avLst/>
          </a:prstGeom>
          <a:noFill/>
        </p:spPr>
        <p:txBody>
          <a:bodyPr wrap="square" rtlCol="0">
            <a:spAutoFit/>
          </a:bodyPr>
          <a:lstStyle/>
          <a:p>
            <a:r>
              <a:rPr lang="en-US" altLang="en-US" sz="1200" dirty="0">
                <a:solidFill>
                  <a:schemeClr val="tx2"/>
                </a:solidFill>
              </a:rPr>
              <a:t>Source: C. </a:t>
            </a:r>
            <a:r>
              <a:rPr lang="en-US" altLang="en-US" sz="1200" dirty="0" err="1">
                <a:solidFill>
                  <a:schemeClr val="tx2"/>
                </a:solidFill>
              </a:rPr>
              <a:t>Faloutsos</a:t>
            </a:r>
            <a:r>
              <a:rPr lang="en-US" altLang="en-US" sz="1200" dirty="0">
                <a:solidFill>
                  <a:schemeClr val="tx2"/>
                </a:solidFill>
              </a:rPr>
              <a:t> (2001)</a:t>
            </a:r>
          </a:p>
        </p:txBody>
      </p:sp>
    </p:spTree>
    <p:extLst>
      <p:ext uri="{BB962C8B-B14F-4D97-AF65-F5344CB8AC3E}">
        <p14:creationId xmlns:p14="http://schemas.microsoft.com/office/powerpoint/2010/main" val="2742613465"/>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p:txBody>
          <a:bodyPr>
            <a:normAutofit/>
          </a:bodyPr>
          <a:lstStyle/>
          <a:p>
            <a:r>
              <a:rPr lang="en-US" altLang="en-US" dirty="0"/>
              <a:t>Matrix Multiplication Review</a:t>
            </a:r>
          </a:p>
        </p:txBody>
      </p:sp>
      <p:sp>
        <p:nvSpPr>
          <p:cNvPr id="4" name="Date Placeholder 3"/>
          <p:cNvSpPr>
            <a:spLocks noGrp="1"/>
          </p:cNvSpPr>
          <p:nvPr>
            <p:ph type="dt" sz="half" idx="10"/>
          </p:nvPr>
        </p:nvSpPr>
        <p:spPr/>
        <p:txBody>
          <a:bodyPr/>
          <a:lstStyle/>
          <a:p>
            <a:fld id="{82ADB4FF-7C92-4B56-8DC7-9E8398FFC035}" type="datetime1">
              <a:rPr lang="en-US" smtClean="0"/>
              <a:t>3/12/24</a:t>
            </a:fld>
            <a:endParaRPr lang="en-US"/>
          </a:p>
        </p:txBody>
      </p:sp>
      <p:sp>
        <p:nvSpPr>
          <p:cNvPr id="3" name="Footer Placeholder 2"/>
          <p:cNvSpPr>
            <a:spLocks noGrp="1"/>
          </p:cNvSpPr>
          <p:nvPr>
            <p:ph type="ftr" sz="quarter" idx="11"/>
          </p:nvPr>
        </p:nvSpPr>
        <p:spPr/>
        <p:txBody>
          <a:bodyPr/>
          <a:lstStyle/>
          <a:p>
            <a:r>
              <a:rPr lang="en-US"/>
              <a:t>UNC Charlotte Fall 2023</a:t>
            </a:r>
          </a:p>
        </p:txBody>
      </p:sp>
      <p:sp>
        <p:nvSpPr>
          <p:cNvPr id="5" name="Slide Number Placeholder 4"/>
          <p:cNvSpPr>
            <a:spLocks noGrp="1"/>
          </p:cNvSpPr>
          <p:nvPr>
            <p:ph type="sldNum" sz="quarter" idx="12"/>
          </p:nvPr>
        </p:nvSpPr>
        <p:spPr/>
        <p:txBody>
          <a:bodyPr/>
          <a:lstStyle/>
          <a:p>
            <a:fld id="{4DBBD61A-EFF3-4404-A696-2D833F43D294}" type="slidenum">
              <a:rPr lang="en-US" smtClean="0"/>
              <a:t>56</a:t>
            </a:fld>
            <a:endParaRPr lang="en-US"/>
          </a:p>
        </p:txBody>
      </p:sp>
      <p:grpSp>
        <p:nvGrpSpPr>
          <p:cNvPr id="2" name="Group 1"/>
          <p:cNvGrpSpPr/>
          <p:nvPr/>
        </p:nvGrpSpPr>
        <p:grpSpPr>
          <a:xfrm>
            <a:off x="2105602" y="1905000"/>
            <a:ext cx="4705350" cy="2755900"/>
            <a:chOff x="609600" y="3352800"/>
            <a:chExt cx="4705350" cy="2755900"/>
          </a:xfrm>
        </p:grpSpPr>
        <p:graphicFrame>
          <p:nvGraphicFramePr>
            <p:cNvPr id="16391" name="Object 4"/>
            <p:cNvGraphicFramePr>
              <a:graphicFrameLocks noChangeAspect="1"/>
            </p:cNvGraphicFramePr>
            <p:nvPr/>
          </p:nvGraphicFramePr>
          <p:xfrm>
            <a:off x="990600" y="3429000"/>
            <a:ext cx="1371600" cy="1771650"/>
          </p:xfrm>
          <a:graphic>
            <a:graphicData uri="http://schemas.openxmlformats.org/presentationml/2006/ole">
              <mc:AlternateContent xmlns:mc="http://schemas.openxmlformats.org/markup-compatibility/2006">
                <mc:Choice xmlns:v="urn:schemas-microsoft-com:vml" Requires="v">
                  <p:oleObj name="Document" r:id="rId2" imgW="1374140" imgH="1772920" progId="Word.Document.8">
                    <p:embed/>
                  </p:oleObj>
                </mc:Choice>
                <mc:Fallback>
                  <p:oleObj name="Document" r:id="rId2" imgW="1374140" imgH="1772920" progId="Word.Document.8">
                    <p:embed/>
                    <p:pic>
                      <p:nvPicPr>
                        <p:cNvPr id="16391"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429000"/>
                          <a:ext cx="1371600" cy="177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2" name="Text Box 5"/>
            <p:cNvSpPr txBox="1">
              <a:spLocks noChangeArrowheads="1"/>
            </p:cNvSpPr>
            <p:nvPr/>
          </p:nvSpPr>
          <p:spPr bwMode="auto">
            <a:xfrm>
              <a:off x="2362200" y="3962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a:t>x</a:t>
              </a:r>
            </a:p>
          </p:txBody>
        </p:sp>
        <p:grpSp>
          <p:nvGrpSpPr>
            <p:cNvPr id="16393" name="Group 6"/>
            <p:cNvGrpSpPr>
              <a:grpSpLocks/>
            </p:cNvGrpSpPr>
            <p:nvPr/>
          </p:nvGrpSpPr>
          <p:grpSpPr bwMode="auto">
            <a:xfrm>
              <a:off x="990600" y="3429000"/>
              <a:ext cx="1066800" cy="1676400"/>
              <a:chOff x="624" y="2160"/>
              <a:chExt cx="672" cy="1056"/>
            </a:xfrm>
          </p:grpSpPr>
          <p:sp>
            <p:nvSpPr>
              <p:cNvPr id="16410" name="Freeform 7"/>
              <p:cNvSpPr>
                <a:spLocks/>
              </p:cNvSpPr>
              <p:nvPr/>
            </p:nvSpPr>
            <p:spPr bwMode="auto">
              <a:xfrm>
                <a:off x="624" y="2160"/>
                <a:ext cx="144" cy="1056"/>
              </a:xfrm>
              <a:custGeom>
                <a:avLst/>
                <a:gdLst>
                  <a:gd name="T0" fmla="*/ 144 w 144"/>
                  <a:gd name="T1" fmla="*/ 0 h 1056"/>
                  <a:gd name="T2" fmla="*/ 0 w 144"/>
                  <a:gd name="T3" fmla="*/ 0 h 1056"/>
                  <a:gd name="T4" fmla="*/ 0 w 144"/>
                  <a:gd name="T5" fmla="*/ 1056 h 1056"/>
                  <a:gd name="T6" fmla="*/ 96 w 144"/>
                  <a:gd name="T7" fmla="*/ 1056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1056">
                    <a:moveTo>
                      <a:pt x="144" y="0"/>
                    </a:moveTo>
                    <a:lnTo>
                      <a:pt x="0" y="0"/>
                    </a:lnTo>
                    <a:lnTo>
                      <a:pt x="0" y="1056"/>
                    </a:lnTo>
                    <a:lnTo>
                      <a:pt x="96" y="1056"/>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1" name="Freeform 8"/>
              <p:cNvSpPr>
                <a:spLocks/>
              </p:cNvSpPr>
              <p:nvPr/>
            </p:nvSpPr>
            <p:spPr bwMode="auto">
              <a:xfrm flipH="1">
                <a:off x="1152" y="2160"/>
                <a:ext cx="144" cy="1056"/>
              </a:xfrm>
              <a:custGeom>
                <a:avLst/>
                <a:gdLst>
                  <a:gd name="T0" fmla="*/ 144 w 144"/>
                  <a:gd name="T1" fmla="*/ 0 h 1056"/>
                  <a:gd name="T2" fmla="*/ 0 w 144"/>
                  <a:gd name="T3" fmla="*/ 0 h 1056"/>
                  <a:gd name="T4" fmla="*/ 0 w 144"/>
                  <a:gd name="T5" fmla="*/ 1056 h 1056"/>
                  <a:gd name="T6" fmla="*/ 96 w 144"/>
                  <a:gd name="T7" fmla="*/ 1056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1056">
                    <a:moveTo>
                      <a:pt x="144" y="0"/>
                    </a:moveTo>
                    <a:lnTo>
                      <a:pt x="0" y="0"/>
                    </a:lnTo>
                    <a:lnTo>
                      <a:pt x="0" y="1056"/>
                    </a:lnTo>
                    <a:lnTo>
                      <a:pt x="96" y="1056"/>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394" name="Group 9"/>
            <p:cNvGrpSpPr>
              <a:grpSpLocks/>
            </p:cNvGrpSpPr>
            <p:nvPr/>
          </p:nvGrpSpPr>
          <p:grpSpPr bwMode="auto">
            <a:xfrm>
              <a:off x="2819400" y="3733800"/>
              <a:ext cx="914400" cy="1295400"/>
              <a:chOff x="1776" y="2352"/>
              <a:chExt cx="576" cy="816"/>
            </a:xfrm>
          </p:grpSpPr>
          <p:graphicFrame>
            <p:nvGraphicFramePr>
              <p:cNvPr id="16407" name="Object 10"/>
              <p:cNvGraphicFramePr>
                <a:graphicFrameLocks noChangeAspect="1"/>
              </p:cNvGraphicFramePr>
              <p:nvPr/>
            </p:nvGraphicFramePr>
            <p:xfrm>
              <a:off x="1776" y="2352"/>
              <a:ext cx="576" cy="816"/>
            </p:xfrm>
            <a:graphic>
              <a:graphicData uri="http://schemas.openxmlformats.org/presentationml/2006/ole">
                <mc:AlternateContent xmlns:mc="http://schemas.openxmlformats.org/markup-compatibility/2006">
                  <mc:Choice xmlns:v="urn:schemas-microsoft-com:vml" Requires="v">
                    <p:oleObj name="Document" r:id="rId4" imgW="878840" imgH="1305560" progId="Word.Document.8">
                      <p:embed/>
                    </p:oleObj>
                  </mc:Choice>
                  <mc:Fallback>
                    <p:oleObj name="Document" r:id="rId4" imgW="878840" imgH="1305560" progId="Word.Document.8">
                      <p:embed/>
                      <p:pic>
                        <p:nvPicPr>
                          <p:cNvPr id="16407"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6" y="2352"/>
                            <a:ext cx="576" cy="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08" name="Freeform 11"/>
              <p:cNvSpPr>
                <a:spLocks/>
              </p:cNvSpPr>
              <p:nvPr/>
            </p:nvSpPr>
            <p:spPr bwMode="auto">
              <a:xfrm>
                <a:off x="1776" y="2352"/>
                <a:ext cx="144" cy="684"/>
              </a:xfrm>
              <a:custGeom>
                <a:avLst/>
                <a:gdLst>
                  <a:gd name="T0" fmla="*/ 144 w 96"/>
                  <a:gd name="T1" fmla="*/ 0 h 780"/>
                  <a:gd name="T2" fmla="*/ 0 w 96"/>
                  <a:gd name="T3" fmla="*/ 11 h 780"/>
                  <a:gd name="T4" fmla="*/ 0 w 96"/>
                  <a:gd name="T5" fmla="*/ 684 h 780"/>
                  <a:gd name="T6" fmla="*/ 144 w 96"/>
                  <a:gd name="T7" fmla="*/ 684 h 7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780">
                    <a:moveTo>
                      <a:pt x="96" y="0"/>
                    </a:moveTo>
                    <a:lnTo>
                      <a:pt x="0" y="12"/>
                    </a:lnTo>
                    <a:lnTo>
                      <a:pt x="0" y="780"/>
                    </a:lnTo>
                    <a:lnTo>
                      <a:pt x="96" y="78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9" name="Freeform 12"/>
              <p:cNvSpPr>
                <a:spLocks/>
              </p:cNvSpPr>
              <p:nvPr/>
            </p:nvSpPr>
            <p:spPr bwMode="auto">
              <a:xfrm flipH="1">
                <a:off x="2160" y="2352"/>
                <a:ext cx="144" cy="684"/>
              </a:xfrm>
              <a:custGeom>
                <a:avLst/>
                <a:gdLst>
                  <a:gd name="T0" fmla="*/ 144 w 96"/>
                  <a:gd name="T1" fmla="*/ 0 h 780"/>
                  <a:gd name="T2" fmla="*/ 0 w 96"/>
                  <a:gd name="T3" fmla="*/ 11 h 780"/>
                  <a:gd name="T4" fmla="*/ 0 w 96"/>
                  <a:gd name="T5" fmla="*/ 684 h 780"/>
                  <a:gd name="T6" fmla="*/ 144 w 96"/>
                  <a:gd name="T7" fmla="*/ 684 h 7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780">
                    <a:moveTo>
                      <a:pt x="96" y="0"/>
                    </a:moveTo>
                    <a:lnTo>
                      <a:pt x="0" y="12"/>
                    </a:lnTo>
                    <a:lnTo>
                      <a:pt x="0" y="780"/>
                    </a:lnTo>
                    <a:lnTo>
                      <a:pt x="96" y="78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395" name="Text Box 13"/>
            <p:cNvSpPr txBox="1">
              <a:spLocks noChangeArrowheads="1"/>
            </p:cNvSpPr>
            <p:nvPr/>
          </p:nvSpPr>
          <p:spPr bwMode="auto">
            <a:xfrm>
              <a:off x="1054100" y="5486400"/>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i="1"/>
                <a:t>3 </a:t>
              </a:r>
              <a:r>
                <a:rPr lang="en-US" altLang="en-US"/>
                <a:t>x</a:t>
              </a:r>
              <a:r>
                <a:rPr lang="en-US" altLang="en-US" i="1"/>
                <a:t> 2</a:t>
              </a:r>
              <a:endParaRPr lang="en-US" altLang="en-US"/>
            </a:p>
          </p:txBody>
        </p:sp>
        <p:sp>
          <p:nvSpPr>
            <p:cNvPr id="16396" name="Text Box 14"/>
            <p:cNvSpPr txBox="1">
              <a:spLocks noChangeArrowheads="1"/>
            </p:cNvSpPr>
            <p:nvPr/>
          </p:nvSpPr>
          <p:spPr bwMode="auto">
            <a:xfrm>
              <a:off x="2895600" y="5486400"/>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i="1"/>
                <a:t>2 </a:t>
              </a:r>
              <a:r>
                <a:rPr lang="en-US" altLang="en-US"/>
                <a:t>x</a:t>
              </a:r>
              <a:r>
                <a:rPr lang="en-US" altLang="en-US" i="1"/>
                <a:t> 1</a:t>
              </a:r>
              <a:endParaRPr lang="en-US" altLang="en-US"/>
            </a:p>
          </p:txBody>
        </p:sp>
        <p:sp>
          <p:nvSpPr>
            <p:cNvPr id="16397" name="Text Box 15"/>
            <p:cNvSpPr txBox="1">
              <a:spLocks noChangeArrowheads="1"/>
            </p:cNvSpPr>
            <p:nvPr/>
          </p:nvSpPr>
          <p:spPr bwMode="auto">
            <a:xfrm>
              <a:off x="4038600" y="3962400"/>
              <a:ext cx="38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a:t>=</a:t>
              </a:r>
            </a:p>
          </p:txBody>
        </p:sp>
        <p:graphicFrame>
          <p:nvGraphicFramePr>
            <p:cNvPr id="16398" name="Object 16"/>
            <p:cNvGraphicFramePr>
              <a:graphicFrameLocks noChangeAspect="1"/>
            </p:cNvGraphicFramePr>
            <p:nvPr/>
          </p:nvGraphicFramePr>
          <p:xfrm>
            <a:off x="4495800" y="3429000"/>
            <a:ext cx="685800" cy="1771650"/>
          </p:xfrm>
          <a:graphic>
            <a:graphicData uri="http://schemas.openxmlformats.org/presentationml/2006/ole">
              <mc:AlternateContent xmlns:mc="http://schemas.openxmlformats.org/markup-compatibility/2006">
                <mc:Choice xmlns:v="urn:schemas-microsoft-com:vml" Requires="v">
                  <p:oleObj name="Document" r:id="rId6" imgW="688340" imgH="1772920" progId="Word.Document.8">
                    <p:embed/>
                  </p:oleObj>
                </mc:Choice>
                <mc:Fallback>
                  <p:oleObj name="Document" r:id="rId6" imgW="688340" imgH="1772920" progId="Word.Document.8">
                    <p:embed/>
                    <p:pic>
                      <p:nvPicPr>
                        <p:cNvPr id="16398"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3429000"/>
                          <a:ext cx="685800" cy="177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9" name="Freeform 17"/>
            <p:cNvSpPr>
              <a:spLocks/>
            </p:cNvSpPr>
            <p:nvPr/>
          </p:nvSpPr>
          <p:spPr bwMode="auto">
            <a:xfrm>
              <a:off x="4495800" y="3352800"/>
              <a:ext cx="228600" cy="1676400"/>
            </a:xfrm>
            <a:custGeom>
              <a:avLst/>
              <a:gdLst>
                <a:gd name="T0" fmla="*/ 228600 w 144"/>
                <a:gd name="T1" fmla="*/ 0 h 1056"/>
                <a:gd name="T2" fmla="*/ 0 w 144"/>
                <a:gd name="T3" fmla="*/ 0 h 1056"/>
                <a:gd name="T4" fmla="*/ 0 w 144"/>
                <a:gd name="T5" fmla="*/ 1676400 h 1056"/>
                <a:gd name="T6" fmla="*/ 152400 w 144"/>
                <a:gd name="T7" fmla="*/ 1676400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1056">
                  <a:moveTo>
                    <a:pt x="144" y="0"/>
                  </a:moveTo>
                  <a:lnTo>
                    <a:pt x="0" y="0"/>
                  </a:lnTo>
                  <a:lnTo>
                    <a:pt x="0" y="1056"/>
                  </a:lnTo>
                  <a:lnTo>
                    <a:pt x="96" y="1056"/>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0" name="Freeform 18"/>
            <p:cNvSpPr>
              <a:spLocks/>
            </p:cNvSpPr>
            <p:nvPr/>
          </p:nvSpPr>
          <p:spPr bwMode="auto">
            <a:xfrm flipH="1">
              <a:off x="5029200" y="3352800"/>
              <a:ext cx="228600" cy="1676400"/>
            </a:xfrm>
            <a:custGeom>
              <a:avLst/>
              <a:gdLst>
                <a:gd name="T0" fmla="*/ 228600 w 144"/>
                <a:gd name="T1" fmla="*/ 0 h 1056"/>
                <a:gd name="T2" fmla="*/ 0 w 144"/>
                <a:gd name="T3" fmla="*/ 0 h 1056"/>
                <a:gd name="T4" fmla="*/ 0 w 144"/>
                <a:gd name="T5" fmla="*/ 1676400 h 1056"/>
                <a:gd name="T6" fmla="*/ 152400 w 144"/>
                <a:gd name="T7" fmla="*/ 1676400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1056">
                  <a:moveTo>
                    <a:pt x="144" y="0"/>
                  </a:moveTo>
                  <a:lnTo>
                    <a:pt x="0" y="0"/>
                  </a:lnTo>
                  <a:lnTo>
                    <a:pt x="0" y="1056"/>
                  </a:lnTo>
                  <a:lnTo>
                    <a:pt x="96" y="1056"/>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1" name="Text Box 19"/>
            <p:cNvSpPr txBox="1">
              <a:spLocks noChangeArrowheads="1"/>
            </p:cNvSpPr>
            <p:nvPr/>
          </p:nvSpPr>
          <p:spPr bwMode="auto">
            <a:xfrm>
              <a:off x="4419600" y="5486400"/>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i="1"/>
                <a:t>3 </a:t>
              </a:r>
              <a:r>
                <a:rPr lang="en-US" altLang="en-US"/>
                <a:t>x</a:t>
              </a:r>
              <a:r>
                <a:rPr lang="en-US" altLang="en-US" i="1"/>
                <a:t> 1</a:t>
              </a:r>
              <a:endParaRPr lang="en-US" altLang="en-US"/>
            </a:p>
          </p:txBody>
        </p:sp>
        <p:sp>
          <p:nvSpPr>
            <p:cNvPr id="16402" name="Freeform 20"/>
            <p:cNvSpPr>
              <a:spLocks/>
            </p:cNvSpPr>
            <p:nvPr/>
          </p:nvSpPr>
          <p:spPr bwMode="auto">
            <a:xfrm>
              <a:off x="1981200" y="5943600"/>
              <a:ext cx="990600" cy="165100"/>
            </a:xfrm>
            <a:custGeom>
              <a:avLst/>
              <a:gdLst>
                <a:gd name="T0" fmla="*/ 0 w 624"/>
                <a:gd name="T1" fmla="*/ 0 h 104"/>
                <a:gd name="T2" fmla="*/ 457200 w 624"/>
                <a:gd name="T3" fmla="*/ 152400 h 104"/>
                <a:gd name="T4" fmla="*/ 990600 w 624"/>
                <a:gd name="T5" fmla="*/ 76200 h 104"/>
                <a:gd name="T6" fmla="*/ 0 60000 65536"/>
                <a:gd name="T7" fmla="*/ 0 60000 65536"/>
                <a:gd name="T8" fmla="*/ 0 60000 65536"/>
              </a:gdLst>
              <a:ahLst/>
              <a:cxnLst>
                <a:cxn ang="T6">
                  <a:pos x="T0" y="T1"/>
                </a:cxn>
                <a:cxn ang="T7">
                  <a:pos x="T2" y="T3"/>
                </a:cxn>
                <a:cxn ang="T8">
                  <a:pos x="T4" y="T5"/>
                </a:cxn>
              </a:cxnLst>
              <a:rect l="0" t="0" r="r" b="b"/>
              <a:pathLst>
                <a:path w="624" h="104">
                  <a:moveTo>
                    <a:pt x="0" y="0"/>
                  </a:moveTo>
                  <a:cubicBezTo>
                    <a:pt x="92" y="44"/>
                    <a:pt x="184" y="88"/>
                    <a:pt x="288" y="96"/>
                  </a:cubicBezTo>
                  <a:cubicBezTo>
                    <a:pt x="392" y="104"/>
                    <a:pt x="508" y="76"/>
                    <a:pt x="624" y="48"/>
                  </a:cubicBezTo>
                </a:path>
              </a:pathLst>
            </a:custGeom>
            <a:noFill/>
            <a:ln w="15875" cap="flat" cmpd="sng">
              <a:solidFill>
                <a:schemeClr val="tx1"/>
              </a:solidFill>
              <a:prstDash val="solid"/>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3" name="Freeform 21"/>
            <p:cNvSpPr>
              <a:spLocks/>
            </p:cNvSpPr>
            <p:nvPr/>
          </p:nvSpPr>
          <p:spPr bwMode="auto">
            <a:xfrm>
              <a:off x="1219200" y="5397500"/>
              <a:ext cx="3276600" cy="241300"/>
            </a:xfrm>
            <a:custGeom>
              <a:avLst/>
              <a:gdLst>
                <a:gd name="T0" fmla="*/ 0 w 2064"/>
                <a:gd name="T1" fmla="*/ 165100 h 152"/>
                <a:gd name="T2" fmla="*/ 2133600 w 2064"/>
                <a:gd name="T3" fmla="*/ 12700 h 152"/>
                <a:gd name="T4" fmla="*/ 3276600 w 2064"/>
                <a:gd name="T5" fmla="*/ 241300 h 152"/>
                <a:gd name="T6" fmla="*/ 0 60000 65536"/>
                <a:gd name="T7" fmla="*/ 0 60000 65536"/>
                <a:gd name="T8" fmla="*/ 0 60000 65536"/>
              </a:gdLst>
              <a:ahLst/>
              <a:cxnLst>
                <a:cxn ang="T6">
                  <a:pos x="T0" y="T1"/>
                </a:cxn>
                <a:cxn ang="T7">
                  <a:pos x="T2" y="T3"/>
                </a:cxn>
                <a:cxn ang="T8">
                  <a:pos x="T4" y="T5"/>
                </a:cxn>
              </a:cxnLst>
              <a:rect l="0" t="0" r="r" b="b"/>
              <a:pathLst>
                <a:path w="2064" h="152">
                  <a:moveTo>
                    <a:pt x="0" y="104"/>
                  </a:moveTo>
                  <a:cubicBezTo>
                    <a:pt x="500" y="52"/>
                    <a:pt x="1000" y="0"/>
                    <a:pt x="1344" y="8"/>
                  </a:cubicBezTo>
                  <a:cubicBezTo>
                    <a:pt x="1688" y="16"/>
                    <a:pt x="1876" y="84"/>
                    <a:pt x="2064" y="152"/>
                  </a:cubicBezTo>
                </a:path>
              </a:pathLst>
            </a:custGeom>
            <a:noFill/>
            <a:ln w="15875" cap="flat" cmpd="sng">
              <a:solidFill>
                <a:schemeClr val="tx1"/>
              </a:solidFill>
              <a:prstDash val="solid"/>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4" name="Freeform 22"/>
            <p:cNvSpPr>
              <a:spLocks/>
            </p:cNvSpPr>
            <p:nvPr/>
          </p:nvSpPr>
          <p:spPr bwMode="auto">
            <a:xfrm>
              <a:off x="3657600" y="6019800"/>
              <a:ext cx="1371600" cy="76200"/>
            </a:xfrm>
            <a:custGeom>
              <a:avLst/>
              <a:gdLst>
                <a:gd name="T0" fmla="*/ 0 w 864"/>
                <a:gd name="T1" fmla="*/ 0 h 48"/>
                <a:gd name="T2" fmla="*/ 838200 w 864"/>
                <a:gd name="T3" fmla="*/ 76200 h 48"/>
                <a:gd name="T4" fmla="*/ 1371600 w 864"/>
                <a:gd name="T5" fmla="*/ 0 h 48"/>
                <a:gd name="T6" fmla="*/ 0 60000 65536"/>
                <a:gd name="T7" fmla="*/ 0 60000 65536"/>
                <a:gd name="T8" fmla="*/ 0 60000 65536"/>
              </a:gdLst>
              <a:ahLst/>
              <a:cxnLst>
                <a:cxn ang="T6">
                  <a:pos x="T0" y="T1"/>
                </a:cxn>
                <a:cxn ang="T7">
                  <a:pos x="T2" y="T3"/>
                </a:cxn>
                <a:cxn ang="T8">
                  <a:pos x="T4" y="T5"/>
                </a:cxn>
              </a:cxnLst>
              <a:rect l="0" t="0" r="r" b="b"/>
              <a:pathLst>
                <a:path w="864" h="48">
                  <a:moveTo>
                    <a:pt x="0" y="0"/>
                  </a:moveTo>
                  <a:cubicBezTo>
                    <a:pt x="192" y="24"/>
                    <a:pt x="384" y="48"/>
                    <a:pt x="528" y="48"/>
                  </a:cubicBezTo>
                  <a:cubicBezTo>
                    <a:pt x="672" y="48"/>
                    <a:pt x="768" y="24"/>
                    <a:pt x="864" y="0"/>
                  </a:cubicBezTo>
                </a:path>
              </a:pathLst>
            </a:custGeom>
            <a:noFill/>
            <a:ln w="15875" cap="flat" cmpd="sng">
              <a:solidFill>
                <a:schemeClr val="tx1"/>
              </a:solidFill>
              <a:prstDash val="solid"/>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5" name="Line 23"/>
            <p:cNvSpPr>
              <a:spLocks noChangeShapeType="1"/>
            </p:cNvSpPr>
            <p:nvPr/>
          </p:nvSpPr>
          <p:spPr bwMode="auto">
            <a:xfrm>
              <a:off x="609600" y="4191000"/>
              <a:ext cx="1828800" cy="0"/>
            </a:xfrm>
            <a:prstGeom prst="line">
              <a:avLst/>
            </a:prstGeom>
            <a:noFill/>
            <a:ln w="15875">
              <a:solidFill>
                <a:schemeClr val="accent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6" name="Line 24"/>
            <p:cNvSpPr>
              <a:spLocks noChangeShapeType="1"/>
            </p:cNvSpPr>
            <p:nvPr/>
          </p:nvSpPr>
          <p:spPr bwMode="auto">
            <a:xfrm>
              <a:off x="3124200" y="3352800"/>
              <a:ext cx="0" cy="1676400"/>
            </a:xfrm>
            <a:prstGeom prst="line">
              <a:avLst/>
            </a:prstGeom>
            <a:noFill/>
            <a:ln w="15875">
              <a:solidFill>
                <a:schemeClr val="accent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 name="TextBox 28"/>
          <p:cNvSpPr txBox="1"/>
          <p:nvPr/>
        </p:nvSpPr>
        <p:spPr>
          <a:xfrm>
            <a:off x="1507836" y="6581002"/>
            <a:ext cx="1981200" cy="276999"/>
          </a:xfrm>
          <a:prstGeom prst="rect">
            <a:avLst/>
          </a:prstGeom>
          <a:noFill/>
        </p:spPr>
        <p:txBody>
          <a:bodyPr wrap="square" rtlCol="0">
            <a:spAutoFit/>
          </a:bodyPr>
          <a:lstStyle/>
          <a:p>
            <a:r>
              <a:rPr lang="en-US" altLang="en-US" sz="1200" dirty="0">
                <a:solidFill>
                  <a:schemeClr val="tx2"/>
                </a:solidFill>
              </a:rPr>
              <a:t>Source: C. </a:t>
            </a:r>
            <a:r>
              <a:rPr lang="en-US" altLang="en-US" sz="1200" dirty="0" err="1">
                <a:solidFill>
                  <a:schemeClr val="tx2"/>
                </a:solidFill>
              </a:rPr>
              <a:t>Faloutsos</a:t>
            </a:r>
            <a:r>
              <a:rPr lang="en-US" altLang="en-US" sz="1200" dirty="0">
                <a:solidFill>
                  <a:schemeClr val="tx2"/>
                </a:solidFill>
              </a:rPr>
              <a:t> (2001)</a:t>
            </a:r>
          </a:p>
        </p:txBody>
      </p:sp>
    </p:spTree>
    <p:extLst>
      <p:ext uri="{BB962C8B-B14F-4D97-AF65-F5344CB8AC3E}">
        <p14:creationId xmlns:p14="http://schemas.microsoft.com/office/powerpoint/2010/main" val="330725594"/>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normAutofit/>
          </a:bodyPr>
          <a:lstStyle/>
          <a:p>
            <a:r>
              <a:rPr lang="en-US" altLang="en-US" dirty="0"/>
              <a:t>Matrix Multiplication Review</a:t>
            </a:r>
          </a:p>
        </p:txBody>
      </p:sp>
      <p:sp>
        <p:nvSpPr>
          <p:cNvPr id="4" name="Date Placeholder 3"/>
          <p:cNvSpPr>
            <a:spLocks noGrp="1"/>
          </p:cNvSpPr>
          <p:nvPr>
            <p:ph type="dt" sz="half" idx="10"/>
          </p:nvPr>
        </p:nvSpPr>
        <p:spPr/>
        <p:txBody>
          <a:bodyPr/>
          <a:lstStyle/>
          <a:p>
            <a:fld id="{442A9FF0-3418-494A-88D1-11716742B56A}" type="datetime1">
              <a:rPr lang="en-US" smtClean="0"/>
              <a:t>3/12/24</a:t>
            </a:fld>
            <a:endParaRPr lang="en-US"/>
          </a:p>
        </p:txBody>
      </p:sp>
      <p:sp>
        <p:nvSpPr>
          <p:cNvPr id="3" name="Footer Placeholder 2"/>
          <p:cNvSpPr>
            <a:spLocks noGrp="1"/>
          </p:cNvSpPr>
          <p:nvPr>
            <p:ph type="ftr" sz="quarter" idx="11"/>
          </p:nvPr>
        </p:nvSpPr>
        <p:spPr/>
        <p:txBody>
          <a:bodyPr/>
          <a:lstStyle/>
          <a:p>
            <a:r>
              <a:rPr lang="en-US"/>
              <a:t>UNC Charlotte Fall 2023</a:t>
            </a:r>
          </a:p>
        </p:txBody>
      </p:sp>
      <p:sp>
        <p:nvSpPr>
          <p:cNvPr id="5" name="Slide Number Placeholder 4"/>
          <p:cNvSpPr>
            <a:spLocks noGrp="1"/>
          </p:cNvSpPr>
          <p:nvPr>
            <p:ph type="sldNum" sz="quarter" idx="12"/>
          </p:nvPr>
        </p:nvSpPr>
        <p:spPr/>
        <p:txBody>
          <a:bodyPr/>
          <a:lstStyle/>
          <a:p>
            <a:fld id="{4DBBD61A-EFF3-4404-A696-2D833F43D294}" type="slidenum">
              <a:rPr lang="en-US" smtClean="0"/>
              <a:t>57</a:t>
            </a:fld>
            <a:endParaRPr lang="en-US"/>
          </a:p>
        </p:txBody>
      </p:sp>
      <p:grpSp>
        <p:nvGrpSpPr>
          <p:cNvPr id="2" name="Group 1"/>
          <p:cNvGrpSpPr/>
          <p:nvPr/>
        </p:nvGrpSpPr>
        <p:grpSpPr>
          <a:xfrm>
            <a:off x="2514600" y="1910773"/>
            <a:ext cx="4267200" cy="1847850"/>
            <a:chOff x="990600" y="3352800"/>
            <a:chExt cx="4267200" cy="1847850"/>
          </a:xfrm>
        </p:grpSpPr>
        <p:graphicFrame>
          <p:nvGraphicFramePr>
            <p:cNvPr id="17415" name="Object 4"/>
            <p:cNvGraphicFramePr>
              <a:graphicFrameLocks noChangeAspect="1"/>
            </p:cNvGraphicFramePr>
            <p:nvPr/>
          </p:nvGraphicFramePr>
          <p:xfrm>
            <a:off x="990600" y="3429000"/>
            <a:ext cx="1371600" cy="1771650"/>
          </p:xfrm>
          <a:graphic>
            <a:graphicData uri="http://schemas.openxmlformats.org/presentationml/2006/ole">
              <mc:AlternateContent xmlns:mc="http://schemas.openxmlformats.org/markup-compatibility/2006">
                <mc:Choice xmlns:v="urn:schemas-microsoft-com:vml" Requires="v">
                  <p:oleObj name="Document" r:id="rId2" imgW="1374140" imgH="1772920" progId="Word.Document.8">
                    <p:embed/>
                  </p:oleObj>
                </mc:Choice>
                <mc:Fallback>
                  <p:oleObj name="Document" r:id="rId2" imgW="1374140" imgH="1772920" progId="Word.Document.8">
                    <p:embed/>
                    <p:pic>
                      <p:nvPicPr>
                        <p:cNvPr id="1741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429000"/>
                          <a:ext cx="1371600" cy="177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6" name="Text Box 5"/>
            <p:cNvSpPr txBox="1">
              <a:spLocks noChangeArrowheads="1"/>
            </p:cNvSpPr>
            <p:nvPr/>
          </p:nvSpPr>
          <p:spPr bwMode="auto">
            <a:xfrm>
              <a:off x="2362200" y="3962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a:t>x</a:t>
              </a:r>
            </a:p>
          </p:txBody>
        </p:sp>
        <p:grpSp>
          <p:nvGrpSpPr>
            <p:cNvPr id="17417" name="Group 6"/>
            <p:cNvGrpSpPr>
              <a:grpSpLocks/>
            </p:cNvGrpSpPr>
            <p:nvPr/>
          </p:nvGrpSpPr>
          <p:grpSpPr bwMode="auto">
            <a:xfrm>
              <a:off x="990600" y="3429000"/>
              <a:ext cx="1066800" cy="1676400"/>
              <a:chOff x="624" y="2160"/>
              <a:chExt cx="672" cy="1056"/>
            </a:xfrm>
          </p:grpSpPr>
          <p:sp>
            <p:nvSpPr>
              <p:cNvPr id="17426" name="Freeform 7"/>
              <p:cNvSpPr>
                <a:spLocks/>
              </p:cNvSpPr>
              <p:nvPr/>
            </p:nvSpPr>
            <p:spPr bwMode="auto">
              <a:xfrm>
                <a:off x="624" y="2160"/>
                <a:ext cx="144" cy="1056"/>
              </a:xfrm>
              <a:custGeom>
                <a:avLst/>
                <a:gdLst>
                  <a:gd name="T0" fmla="*/ 144 w 144"/>
                  <a:gd name="T1" fmla="*/ 0 h 1056"/>
                  <a:gd name="T2" fmla="*/ 0 w 144"/>
                  <a:gd name="T3" fmla="*/ 0 h 1056"/>
                  <a:gd name="T4" fmla="*/ 0 w 144"/>
                  <a:gd name="T5" fmla="*/ 1056 h 1056"/>
                  <a:gd name="T6" fmla="*/ 96 w 144"/>
                  <a:gd name="T7" fmla="*/ 1056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1056">
                    <a:moveTo>
                      <a:pt x="144" y="0"/>
                    </a:moveTo>
                    <a:lnTo>
                      <a:pt x="0" y="0"/>
                    </a:lnTo>
                    <a:lnTo>
                      <a:pt x="0" y="1056"/>
                    </a:lnTo>
                    <a:lnTo>
                      <a:pt x="96" y="1056"/>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7" name="Freeform 8"/>
              <p:cNvSpPr>
                <a:spLocks/>
              </p:cNvSpPr>
              <p:nvPr/>
            </p:nvSpPr>
            <p:spPr bwMode="auto">
              <a:xfrm flipH="1">
                <a:off x="1152" y="2160"/>
                <a:ext cx="144" cy="1056"/>
              </a:xfrm>
              <a:custGeom>
                <a:avLst/>
                <a:gdLst>
                  <a:gd name="T0" fmla="*/ 144 w 144"/>
                  <a:gd name="T1" fmla="*/ 0 h 1056"/>
                  <a:gd name="T2" fmla="*/ 0 w 144"/>
                  <a:gd name="T3" fmla="*/ 0 h 1056"/>
                  <a:gd name="T4" fmla="*/ 0 w 144"/>
                  <a:gd name="T5" fmla="*/ 1056 h 1056"/>
                  <a:gd name="T6" fmla="*/ 96 w 144"/>
                  <a:gd name="T7" fmla="*/ 1056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1056">
                    <a:moveTo>
                      <a:pt x="144" y="0"/>
                    </a:moveTo>
                    <a:lnTo>
                      <a:pt x="0" y="0"/>
                    </a:lnTo>
                    <a:lnTo>
                      <a:pt x="0" y="1056"/>
                    </a:lnTo>
                    <a:lnTo>
                      <a:pt x="96" y="1056"/>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418" name="Group 9"/>
            <p:cNvGrpSpPr>
              <a:grpSpLocks/>
            </p:cNvGrpSpPr>
            <p:nvPr/>
          </p:nvGrpSpPr>
          <p:grpSpPr bwMode="auto">
            <a:xfrm>
              <a:off x="2819400" y="3733800"/>
              <a:ext cx="914400" cy="1295400"/>
              <a:chOff x="1776" y="2352"/>
              <a:chExt cx="576" cy="816"/>
            </a:xfrm>
          </p:grpSpPr>
          <p:graphicFrame>
            <p:nvGraphicFramePr>
              <p:cNvPr id="17423" name="Object 10"/>
              <p:cNvGraphicFramePr>
                <a:graphicFrameLocks noChangeAspect="1"/>
              </p:cNvGraphicFramePr>
              <p:nvPr/>
            </p:nvGraphicFramePr>
            <p:xfrm>
              <a:off x="1776" y="2352"/>
              <a:ext cx="576" cy="816"/>
            </p:xfrm>
            <a:graphic>
              <a:graphicData uri="http://schemas.openxmlformats.org/presentationml/2006/ole">
                <mc:AlternateContent xmlns:mc="http://schemas.openxmlformats.org/markup-compatibility/2006">
                  <mc:Choice xmlns:v="urn:schemas-microsoft-com:vml" Requires="v">
                    <p:oleObj name="Document" r:id="rId4" imgW="878840" imgH="1305560" progId="Word.Document.8">
                      <p:embed/>
                    </p:oleObj>
                  </mc:Choice>
                  <mc:Fallback>
                    <p:oleObj name="Document" r:id="rId4" imgW="878840" imgH="1305560" progId="Word.Document.8">
                      <p:embed/>
                      <p:pic>
                        <p:nvPicPr>
                          <p:cNvPr id="17423"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6" y="2352"/>
                            <a:ext cx="576" cy="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4" name="Freeform 11"/>
              <p:cNvSpPr>
                <a:spLocks/>
              </p:cNvSpPr>
              <p:nvPr/>
            </p:nvSpPr>
            <p:spPr bwMode="auto">
              <a:xfrm>
                <a:off x="1776" y="2352"/>
                <a:ext cx="144" cy="684"/>
              </a:xfrm>
              <a:custGeom>
                <a:avLst/>
                <a:gdLst>
                  <a:gd name="T0" fmla="*/ 144 w 96"/>
                  <a:gd name="T1" fmla="*/ 0 h 780"/>
                  <a:gd name="T2" fmla="*/ 0 w 96"/>
                  <a:gd name="T3" fmla="*/ 11 h 780"/>
                  <a:gd name="T4" fmla="*/ 0 w 96"/>
                  <a:gd name="T5" fmla="*/ 684 h 780"/>
                  <a:gd name="T6" fmla="*/ 144 w 96"/>
                  <a:gd name="T7" fmla="*/ 684 h 7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780">
                    <a:moveTo>
                      <a:pt x="96" y="0"/>
                    </a:moveTo>
                    <a:lnTo>
                      <a:pt x="0" y="12"/>
                    </a:lnTo>
                    <a:lnTo>
                      <a:pt x="0" y="780"/>
                    </a:lnTo>
                    <a:lnTo>
                      <a:pt x="96" y="78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5" name="Freeform 12"/>
              <p:cNvSpPr>
                <a:spLocks/>
              </p:cNvSpPr>
              <p:nvPr/>
            </p:nvSpPr>
            <p:spPr bwMode="auto">
              <a:xfrm flipH="1">
                <a:off x="2160" y="2352"/>
                <a:ext cx="144" cy="684"/>
              </a:xfrm>
              <a:custGeom>
                <a:avLst/>
                <a:gdLst>
                  <a:gd name="T0" fmla="*/ 144 w 96"/>
                  <a:gd name="T1" fmla="*/ 0 h 780"/>
                  <a:gd name="T2" fmla="*/ 0 w 96"/>
                  <a:gd name="T3" fmla="*/ 11 h 780"/>
                  <a:gd name="T4" fmla="*/ 0 w 96"/>
                  <a:gd name="T5" fmla="*/ 684 h 780"/>
                  <a:gd name="T6" fmla="*/ 144 w 96"/>
                  <a:gd name="T7" fmla="*/ 684 h 7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780">
                    <a:moveTo>
                      <a:pt x="96" y="0"/>
                    </a:moveTo>
                    <a:lnTo>
                      <a:pt x="0" y="12"/>
                    </a:lnTo>
                    <a:lnTo>
                      <a:pt x="0" y="780"/>
                    </a:lnTo>
                    <a:lnTo>
                      <a:pt x="96" y="78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419" name="Text Box 15"/>
            <p:cNvSpPr txBox="1">
              <a:spLocks noChangeArrowheads="1"/>
            </p:cNvSpPr>
            <p:nvPr/>
          </p:nvSpPr>
          <p:spPr bwMode="auto">
            <a:xfrm>
              <a:off x="4038600" y="3962400"/>
              <a:ext cx="38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a:t>=</a:t>
              </a:r>
            </a:p>
          </p:txBody>
        </p:sp>
        <p:graphicFrame>
          <p:nvGraphicFramePr>
            <p:cNvPr id="17420" name="Object 16"/>
            <p:cNvGraphicFramePr>
              <a:graphicFrameLocks noChangeAspect="1"/>
            </p:cNvGraphicFramePr>
            <p:nvPr/>
          </p:nvGraphicFramePr>
          <p:xfrm>
            <a:off x="4495800" y="3429000"/>
            <a:ext cx="685800" cy="1771650"/>
          </p:xfrm>
          <a:graphic>
            <a:graphicData uri="http://schemas.openxmlformats.org/presentationml/2006/ole">
              <mc:AlternateContent xmlns:mc="http://schemas.openxmlformats.org/markup-compatibility/2006">
                <mc:Choice xmlns:v="urn:schemas-microsoft-com:vml" Requires="v">
                  <p:oleObj name="Document" r:id="rId6" imgW="688340" imgH="1772920" progId="Word.Document.8">
                    <p:embed/>
                  </p:oleObj>
                </mc:Choice>
                <mc:Fallback>
                  <p:oleObj name="Document" r:id="rId6" imgW="688340" imgH="1772920" progId="Word.Document.8">
                    <p:embed/>
                    <p:pic>
                      <p:nvPicPr>
                        <p:cNvPr id="1742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3429000"/>
                          <a:ext cx="685800" cy="177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1" name="Freeform 17"/>
            <p:cNvSpPr>
              <a:spLocks/>
            </p:cNvSpPr>
            <p:nvPr/>
          </p:nvSpPr>
          <p:spPr bwMode="auto">
            <a:xfrm>
              <a:off x="4495800" y="3352800"/>
              <a:ext cx="228600" cy="1676400"/>
            </a:xfrm>
            <a:custGeom>
              <a:avLst/>
              <a:gdLst>
                <a:gd name="T0" fmla="*/ 228600 w 144"/>
                <a:gd name="T1" fmla="*/ 0 h 1056"/>
                <a:gd name="T2" fmla="*/ 0 w 144"/>
                <a:gd name="T3" fmla="*/ 0 h 1056"/>
                <a:gd name="T4" fmla="*/ 0 w 144"/>
                <a:gd name="T5" fmla="*/ 1676400 h 1056"/>
                <a:gd name="T6" fmla="*/ 152400 w 144"/>
                <a:gd name="T7" fmla="*/ 1676400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1056">
                  <a:moveTo>
                    <a:pt x="144" y="0"/>
                  </a:moveTo>
                  <a:lnTo>
                    <a:pt x="0" y="0"/>
                  </a:lnTo>
                  <a:lnTo>
                    <a:pt x="0" y="1056"/>
                  </a:lnTo>
                  <a:lnTo>
                    <a:pt x="96" y="1056"/>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2" name="Freeform 18"/>
            <p:cNvSpPr>
              <a:spLocks/>
            </p:cNvSpPr>
            <p:nvPr/>
          </p:nvSpPr>
          <p:spPr bwMode="auto">
            <a:xfrm flipH="1">
              <a:off x="5029200" y="3352800"/>
              <a:ext cx="228600" cy="1676400"/>
            </a:xfrm>
            <a:custGeom>
              <a:avLst/>
              <a:gdLst>
                <a:gd name="T0" fmla="*/ 228600 w 144"/>
                <a:gd name="T1" fmla="*/ 0 h 1056"/>
                <a:gd name="T2" fmla="*/ 0 w 144"/>
                <a:gd name="T3" fmla="*/ 0 h 1056"/>
                <a:gd name="T4" fmla="*/ 0 w 144"/>
                <a:gd name="T5" fmla="*/ 1676400 h 1056"/>
                <a:gd name="T6" fmla="*/ 152400 w 144"/>
                <a:gd name="T7" fmla="*/ 1676400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1056">
                  <a:moveTo>
                    <a:pt x="144" y="0"/>
                  </a:moveTo>
                  <a:lnTo>
                    <a:pt x="0" y="0"/>
                  </a:lnTo>
                  <a:lnTo>
                    <a:pt x="0" y="1056"/>
                  </a:lnTo>
                  <a:lnTo>
                    <a:pt x="96" y="1056"/>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 name="TextBox 20"/>
          <p:cNvSpPr txBox="1"/>
          <p:nvPr/>
        </p:nvSpPr>
        <p:spPr>
          <a:xfrm>
            <a:off x="1507836" y="6581002"/>
            <a:ext cx="1981200" cy="276999"/>
          </a:xfrm>
          <a:prstGeom prst="rect">
            <a:avLst/>
          </a:prstGeom>
          <a:noFill/>
        </p:spPr>
        <p:txBody>
          <a:bodyPr wrap="square" rtlCol="0">
            <a:spAutoFit/>
          </a:bodyPr>
          <a:lstStyle/>
          <a:p>
            <a:r>
              <a:rPr lang="en-US" altLang="en-US" sz="1200" dirty="0">
                <a:solidFill>
                  <a:schemeClr val="tx2"/>
                </a:solidFill>
              </a:rPr>
              <a:t>Source: C. </a:t>
            </a:r>
            <a:r>
              <a:rPr lang="en-US" altLang="en-US" sz="1200" dirty="0" err="1">
                <a:solidFill>
                  <a:schemeClr val="tx2"/>
                </a:solidFill>
              </a:rPr>
              <a:t>Faloutsos</a:t>
            </a:r>
            <a:r>
              <a:rPr lang="en-US" altLang="en-US" sz="1200" dirty="0">
                <a:solidFill>
                  <a:schemeClr val="tx2"/>
                </a:solidFill>
              </a:rPr>
              <a:t> (2001)</a:t>
            </a:r>
          </a:p>
        </p:txBody>
      </p:sp>
    </p:spTree>
    <p:extLst>
      <p:ext uri="{BB962C8B-B14F-4D97-AF65-F5344CB8AC3E}">
        <p14:creationId xmlns:p14="http://schemas.microsoft.com/office/powerpoint/2010/main" val="3282050556"/>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Definition</a:t>
            </a:r>
          </a:p>
        </p:txBody>
      </p:sp>
      <p:sp>
        <p:nvSpPr>
          <p:cNvPr id="3" name="Content Placeholder 2"/>
          <p:cNvSpPr>
            <a:spLocks noGrp="1"/>
          </p:cNvSpPr>
          <p:nvPr>
            <p:ph idx="1"/>
          </p:nvPr>
        </p:nvSpPr>
        <p:spPr>
          <a:xfrm>
            <a:off x="2152650" y="1725436"/>
            <a:ext cx="7886700" cy="695336"/>
          </a:xfrm>
        </p:spPr>
        <p:txBody>
          <a:bodyPr/>
          <a:lstStyle/>
          <a:p>
            <a:pPr>
              <a:lnSpc>
                <a:spcPct val="90000"/>
              </a:lnSpc>
              <a:buFontTx/>
              <a:buNone/>
            </a:pPr>
            <a:r>
              <a:rPr lang="en-US" altLang="en-US" sz="3600" b="1" dirty="0"/>
              <a:t>A</a:t>
            </a:r>
            <a:r>
              <a:rPr lang="en-US" altLang="en-US" sz="3600" b="1" baseline="-25000" dirty="0"/>
              <a:t>[n x m]</a:t>
            </a:r>
            <a:r>
              <a:rPr lang="en-US" altLang="en-US" sz="3600" dirty="0"/>
              <a:t> = </a:t>
            </a:r>
            <a:r>
              <a:rPr lang="en-US" altLang="en-US" sz="3600" b="1" dirty="0"/>
              <a:t>U</a:t>
            </a:r>
            <a:r>
              <a:rPr lang="en-US" altLang="en-US" sz="3600" b="1" baseline="-25000" dirty="0"/>
              <a:t>[n x r]</a:t>
            </a:r>
            <a:r>
              <a:rPr lang="en-US" altLang="en-US" sz="3600" dirty="0"/>
              <a:t> </a:t>
            </a:r>
            <a:r>
              <a:rPr lang="en-US" altLang="en-US" sz="3600" b="1" dirty="0">
                <a:latin typeface="Symbol" pitchFamily="18" charset="2"/>
              </a:rPr>
              <a:t>L </a:t>
            </a:r>
            <a:r>
              <a:rPr lang="en-US" altLang="en-US" sz="3600" b="1" baseline="-25000" dirty="0">
                <a:latin typeface="Symbol" pitchFamily="18" charset="2"/>
              </a:rPr>
              <a:t>[ </a:t>
            </a:r>
            <a:r>
              <a:rPr lang="en-US" altLang="en-US" sz="3600" b="1" baseline="-25000" dirty="0"/>
              <a:t>r x r]</a:t>
            </a:r>
            <a:r>
              <a:rPr lang="en-US" altLang="en-US" sz="3600" dirty="0"/>
              <a:t> (</a:t>
            </a:r>
            <a:r>
              <a:rPr lang="en-US" altLang="en-US" sz="3600" b="1" dirty="0"/>
              <a:t>V</a:t>
            </a:r>
            <a:r>
              <a:rPr lang="en-US" altLang="en-US" sz="3600" b="1" baseline="-25000" dirty="0"/>
              <a:t>[m x r]</a:t>
            </a:r>
            <a:r>
              <a:rPr lang="en-US" altLang="en-US" sz="3600" b="1" dirty="0"/>
              <a:t>)</a:t>
            </a:r>
            <a:r>
              <a:rPr lang="en-US" altLang="en-US" sz="3600" baseline="30000" dirty="0"/>
              <a:t>T</a:t>
            </a:r>
          </a:p>
          <a:p>
            <a:pPr>
              <a:lnSpc>
                <a:spcPct val="90000"/>
              </a:lnSpc>
            </a:pPr>
            <a:endParaRPr lang="en-US" altLang="en-US" b="1" dirty="0"/>
          </a:p>
          <a:p>
            <a:endParaRPr lang="en-US" dirty="0"/>
          </a:p>
        </p:txBody>
      </p:sp>
      <p:sp>
        <p:nvSpPr>
          <p:cNvPr id="5" name="TextBox 4"/>
          <p:cNvSpPr txBox="1"/>
          <p:nvPr/>
        </p:nvSpPr>
        <p:spPr>
          <a:xfrm>
            <a:off x="1507836" y="6581002"/>
            <a:ext cx="1981200" cy="276999"/>
          </a:xfrm>
          <a:prstGeom prst="rect">
            <a:avLst/>
          </a:prstGeom>
          <a:noFill/>
        </p:spPr>
        <p:txBody>
          <a:bodyPr wrap="square" rtlCol="0">
            <a:spAutoFit/>
          </a:bodyPr>
          <a:lstStyle/>
          <a:p>
            <a:r>
              <a:rPr lang="en-US" altLang="en-US" sz="1200" dirty="0">
                <a:solidFill>
                  <a:schemeClr val="tx2"/>
                </a:solidFill>
              </a:rPr>
              <a:t>Source: C. </a:t>
            </a:r>
            <a:r>
              <a:rPr lang="en-US" altLang="en-US" sz="1200" dirty="0" err="1">
                <a:solidFill>
                  <a:schemeClr val="tx2"/>
                </a:solidFill>
              </a:rPr>
              <a:t>Faloutsos</a:t>
            </a:r>
            <a:r>
              <a:rPr lang="en-US" altLang="en-US" sz="1200" dirty="0">
                <a:solidFill>
                  <a:schemeClr val="tx2"/>
                </a:solidFill>
              </a:rPr>
              <a:t> (2001)</a:t>
            </a:r>
          </a:p>
        </p:txBody>
      </p:sp>
      <p:sp>
        <p:nvSpPr>
          <p:cNvPr id="6" name="Rectangle 4"/>
          <p:cNvSpPr>
            <a:spLocks noChangeArrowheads="1"/>
          </p:cNvSpPr>
          <p:nvPr/>
        </p:nvSpPr>
        <p:spPr bwMode="auto">
          <a:xfrm>
            <a:off x="2152650" y="1582572"/>
            <a:ext cx="6449483" cy="838200"/>
          </a:xfrm>
          <a:prstGeom prst="rect">
            <a:avLst/>
          </a:prstGeom>
          <a:noFill/>
          <a:ln w="57150" cmpd="thickThin">
            <a:solidFill>
              <a:schemeClr val="accent1"/>
            </a:solidFill>
            <a:miter lim="800000"/>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endParaRPr lang="en-US" altLang="en-US"/>
          </a:p>
        </p:txBody>
      </p:sp>
      <p:pic>
        <p:nvPicPr>
          <p:cNvPr id="9" name="Picture 8" descr="Chart, diagram&#10;&#10;Description automatically generated with medium confidence">
            <a:extLst>
              <a:ext uri="{FF2B5EF4-FFF2-40B4-BE49-F238E27FC236}">
                <a16:creationId xmlns:a16="http://schemas.microsoft.com/office/drawing/2014/main" id="{82017AF7-58CA-C44F-B699-C11E82DF9607}"/>
              </a:ext>
            </a:extLst>
          </p:cNvPr>
          <p:cNvPicPr>
            <a:picLocks noChangeAspect="1"/>
          </p:cNvPicPr>
          <p:nvPr/>
        </p:nvPicPr>
        <p:blipFill>
          <a:blip r:embed="rId3"/>
          <a:stretch>
            <a:fillRect/>
          </a:stretch>
        </p:blipFill>
        <p:spPr>
          <a:xfrm>
            <a:off x="2766003" y="2898350"/>
            <a:ext cx="6449483" cy="3448882"/>
          </a:xfrm>
          <a:prstGeom prst="rect">
            <a:avLst/>
          </a:prstGeom>
        </p:spPr>
      </p:pic>
    </p:spTree>
    <p:extLst>
      <p:ext uri="{BB962C8B-B14F-4D97-AF65-F5344CB8AC3E}">
        <p14:creationId xmlns:p14="http://schemas.microsoft.com/office/powerpoint/2010/main" val="11304529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Definition</a:t>
            </a:r>
          </a:p>
        </p:txBody>
      </p:sp>
      <p:sp>
        <p:nvSpPr>
          <p:cNvPr id="3" name="Content Placeholder 2"/>
          <p:cNvSpPr>
            <a:spLocks noGrp="1"/>
          </p:cNvSpPr>
          <p:nvPr>
            <p:ph idx="1"/>
          </p:nvPr>
        </p:nvSpPr>
        <p:spPr/>
        <p:txBody>
          <a:bodyPr/>
          <a:lstStyle/>
          <a:p>
            <a:pPr>
              <a:lnSpc>
                <a:spcPct val="90000"/>
              </a:lnSpc>
              <a:buFontTx/>
              <a:buNone/>
            </a:pPr>
            <a:r>
              <a:rPr lang="en-US" altLang="en-US" sz="3600" b="1" dirty="0"/>
              <a:t>A</a:t>
            </a:r>
            <a:r>
              <a:rPr lang="en-US" altLang="en-US" sz="3600" b="1" baseline="-25000" dirty="0"/>
              <a:t>[n x m]</a:t>
            </a:r>
            <a:r>
              <a:rPr lang="en-US" altLang="en-US" sz="3600" dirty="0"/>
              <a:t> = </a:t>
            </a:r>
            <a:r>
              <a:rPr lang="en-US" altLang="en-US" sz="3600" b="1" dirty="0"/>
              <a:t>U</a:t>
            </a:r>
            <a:r>
              <a:rPr lang="en-US" altLang="en-US" sz="3600" b="1" baseline="-25000" dirty="0"/>
              <a:t>[n x r]</a:t>
            </a:r>
            <a:r>
              <a:rPr lang="en-US" altLang="en-US" sz="3600" dirty="0"/>
              <a:t> </a:t>
            </a:r>
            <a:r>
              <a:rPr lang="en-US" altLang="en-US" sz="3600" b="1" dirty="0">
                <a:latin typeface="Symbol" pitchFamily="18" charset="2"/>
              </a:rPr>
              <a:t>L </a:t>
            </a:r>
            <a:r>
              <a:rPr lang="en-US" altLang="en-US" sz="3600" b="1" baseline="-25000" dirty="0">
                <a:latin typeface="Symbol" pitchFamily="18" charset="2"/>
              </a:rPr>
              <a:t>[ </a:t>
            </a:r>
            <a:r>
              <a:rPr lang="en-US" altLang="en-US" sz="3600" b="1" baseline="-25000" dirty="0"/>
              <a:t>r x r]</a:t>
            </a:r>
            <a:r>
              <a:rPr lang="en-US" altLang="en-US" sz="3600" dirty="0"/>
              <a:t> (</a:t>
            </a:r>
            <a:r>
              <a:rPr lang="en-US" altLang="en-US" sz="3600" b="1" dirty="0"/>
              <a:t>V</a:t>
            </a:r>
            <a:r>
              <a:rPr lang="en-US" altLang="en-US" sz="3600" b="1" baseline="-25000" dirty="0"/>
              <a:t>[m x r]</a:t>
            </a:r>
            <a:r>
              <a:rPr lang="en-US" altLang="en-US" sz="3600" b="1" dirty="0"/>
              <a:t>)</a:t>
            </a:r>
            <a:r>
              <a:rPr lang="en-US" altLang="en-US" sz="3600" baseline="30000" dirty="0"/>
              <a:t>T</a:t>
            </a:r>
          </a:p>
          <a:p>
            <a:pPr>
              <a:lnSpc>
                <a:spcPct val="90000"/>
              </a:lnSpc>
            </a:pPr>
            <a:endParaRPr lang="en-US" altLang="en-US" b="1" dirty="0"/>
          </a:p>
          <a:p>
            <a:pPr>
              <a:lnSpc>
                <a:spcPct val="90000"/>
              </a:lnSpc>
            </a:pPr>
            <a:r>
              <a:rPr lang="en-US" altLang="en-US" b="1" dirty="0"/>
              <a:t>A</a:t>
            </a:r>
            <a:r>
              <a:rPr lang="en-US" altLang="en-US" dirty="0"/>
              <a:t>: n x m matrix (</a:t>
            </a:r>
            <a:r>
              <a:rPr lang="en-US" altLang="en-US" dirty="0" err="1"/>
              <a:t>eg</a:t>
            </a:r>
            <a:r>
              <a:rPr lang="en-US" altLang="en-US" dirty="0"/>
              <a:t>., n documents, m terms)</a:t>
            </a:r>
          </a:p>
          <a:p>
            <a:pPr>
              <a:lnSpc>
                <a:spcPct val="90000"/>
              </a:lnSpc>
            </a:pPr>
            <a:r>
              <a:rPr lang="en-US" altLang="en-US" b="1" dirty="0"/>
              <a:t>U</a:t>
            </a:r>
            <a:r>
              <a:rPr lang="en-US" altLang="en-US" dirty="0"/>
              <a:t>: n x r matrix (n documents, r concepts)</a:t>
            </a:r>
          </a:p>
          <a:p>
            <a:pPr>
              <a:lnSpc>
                <a:spcPct val="90000"/>
              </a:lnSpc>
            </a:pPr>
            <a:r>
              <a:rPr lang="en-US" altLang="en-US" b="1" dirty="0">
                <a:latin typeface="Symbol" pitchFamily="18" charset="2"/>
              </a:rPr>
              <a:t>L</a:t>
            </a:r>
            <a:r>
              <a:rPr lang="en-US" altLang="en-US" dirty="0"/>
              <a:t>: r x r diagonal matrix (strength of each ‘concept’) (r : rank of the matrix)</a:t>
            </a:r>
          </a:p>
          <a:p>
            <a:pPr>
              <a:lnSpc>
                <a:spcPct val="90000"/>
              </a:lnSpc>
            </a:pPr>
            <a:r>
              <a:rPr lang="en-US" altLang="en-US" b="1" dirty="0"/>
              <a:t>V</a:t>
            </a:r>
            <a:r>
              <a:rPr lang="en-US" altLang="en-US" dirty="0"/>
              <a:t>: m x r matrix (m terms, r concepts)</a:t>
            </a:r>
          </a:p>
          <a:p>
            <a:endParaRPr lang="en-US" dirty="0"/>
          </a:p>
        </p:txBody>
      </p:sp>
      <p:sp>
        <p:nvSpPr>
          <p:cNvPr id="7" name="Date Placeholder 6"/>
          <p:cNvSpPr>
            <a:spLocks noGrp="1"/>
          </p:cNvSpPr>
          <p:nvPr>
            <p:ph type="dt" sz="half" idx="10"/>
          </p:nvPr>
        </p:nvSpPr>
        <p:spPr/>
        <p:txBody>
          <a:bodyPr/>
          <a:lstStyle/>
          <a:p>
            <a:fld id="{05D4C5F3-4CEF-4498-9A77-C878787726B6}" type="datetime1">
              <a:rPr lang="en-US" smtClean="0"/>
              <a:t>3/12/24</a:t>
            </a:fld>
            <a:endParaRPr lang="en-US"/>
          </a:p>
        </p:txBody>
      </p:sp>
      <p:sp>
        <p:nvSpPr>
          <p:cNvPr id="4" name="Footer Placeholder 3"/>
          <p:cNvSpPr>
            <a:spLocks noGrp="1"/>
          </p:cNvSpPr>
          <p:nvPr>
            <p:ph type="ftr" sz="quarter" idx="11"/>
          </p:nvPr>
        </p:nvSpPr>
        <p:spPr/>
        <p:txBody>
          <a:bodyPr/>
          <a:lstStyle/>
          <a:p>
            <a:r>
              <a:rPr lang="en-US"/>
              <a:t>UNC Charlotte Fall 2023</a:t>
            </a:r>
          </a:p>
        </p:txBody>
      </p:sp>
      <p:sp>
        <p:nvSpPr>
          <p:cNvPr id="8" name="Slide Number Placeholder 7"/>
          <p:cNvSpPr>
            <a:spLocks noGrp="1"/>
          </p:cNvSpPr>
          <p:nvPr>
            <p:ph type="sldNum" sz="quarter" idx="12"/>
          </p:nvPr>
        </p:nvSpPr>
        <p:spPr/>
        <p:txBody>
          <a:bodyPr/>
          <a:lstStyle/>
          <a:p>
            <a:fld id="{4DBBD61A-EFF3-4404-A696-2D833F43D294}" type="slidenum">
              <a:rPr lang="en-US" smtClean="0"/>
              <a:t>59</a:t>
            </a:fld>
            <a:endParaRPr lang="en-US"/>
          </a:p>
        </p:txBody>
      </p:sp>
      <p:sp>
        <p:nvSpPr>
          <p:cNvPr id="5" name="TextBox 4"/>
          <p:cNvSpPr txBox="1"/>
          <p:nvPr/>
        </p:nvSpPr>
        <p:spPr>
          <a:xfrm>
            <a:off x="1507836" y="6581002"/>
            <a:ext cx="1981200" cy="276999"/>
          </a:xfrm>
          <a:prstGeom prst="rect">
            <a:avLst/>
          </a:prstGeom>
          <a:noFill/>
        </p:spPr>
        <p:txBody>
          <a:bodyPr wrap="square" rtlCol="0">
            <a:spAutoFit/>
          </a:bodyPr>
          <a:lstStyle/>
          <a:p>
            <a:r>
              <a:rPr lang="en-US" altLang="en-US" sz="1200" dirty="0">
                <a:solidFill>
                  <a:schemeClr val="tx2"/>
                </a:solidFill>
              </a:rPr>
              <a:t>Source: C. </a:t>
            </a:r>
            <a:r>
              <a:rPr lang="en-US" altLang="en-US" sz="1200" dirty="0" err="1">
                <a:solidFill>
                  <a:schemeClr val="tx2"/>
                </a:solidFill>
              </a:rPr>
              <a:t>Faloutsos</a:t>
            </a:r>
            <a:r>
              <a:rPr lang="en-US" altLang="en-US" sz="1200" dirty="0">
                <a:solidFill>
                  <a:schemeClr val="tx2"/>
                </a:solidFill>
              </a:rPr>
              <a:t> (2001)</a:t>
            </a:r>
          </a:p>
        </p:txBody>
      </p:sp>
      <p:sp>
        <p:nvSpPr>
          <p:cNvPr id="6" name="Rectangle 4"/>
          <p:cNvSpPr>
            <a:spLocks noChangeArrowheads="1"/>
          </p:cNvSpPr>
          <p:nvPr/>
        </p:nvSpPr>
        <p:spPr bwMode="auto">
          <a:xfrm>
            <a:off x="1752600" y="1600200"/>
            <a:ext cx="6172200" cy="838200"/>
          </a:xfrm>
          <a:prstGeom prst="rect">
            <a:avLst/>
          </a:prstGeom>
          <a:noFill/>
          <a:ln w="57150" cmpd="thickThin">
            <a:solidFill>
              <a:schemeClr val="accent1"/>
            </a:solidFill>
            <a:miter lim="800000"/>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endParaRPr lang="en-US" altLang="en-US"/>
          </a:p>
        </p:txBody>
      </p:sp>
    </p:spTree>
    <p:extLst>
      <p:ext uri="{BB962C8B-B14F-4D97-AF65-F5344CB8AC3E}">
        <p14:creationId xmlns:p14="http://schemas.microsoft.com/office/powerpoint/2010/main" val="44568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 vs. Text Mining</a:t>
            </a:r>
          </a:p>
        </p:txBody>
      </p:sp>
      <p:sp>
        <p:nvSpPr>
          <p:cNvPr id="3" name="Content Placeholder 2"/>
          <p:cNvSpPr>
            <a:spLocks noGrp="1"/>
          </p:cNvSpPr>
          <p:nvPr>
            <p:ph idx="1"/>
          </p:nvPr>
        </p:nvSpPr>
        <p:spPr/>
        <p:txBody>
          <a:bodyPr/>
          <a:lstStyle/>
          <a:p>
            <a:r>
              <a:rPr lang="en-US" altLang="en-US" dirty="0">
                <a:solidFill>
                  <a:schemeClr val="tx1"/>
                </a:solidFill>
              </a:rPr>
              <a:t>Both seek for novel and useful patterns</a:t>
            </a:r>
          </a:p>
          <a:p>
            <a:r>
              <a:rPr lang="en-US" altLang="en-US" dirty="0">
                <a:solidFill>
                  <a:schemeClr val="tx1"/>
                </a:solidFill>
              </a:rPr>
              <a:t>Both are semi-automated processes</a:t>
            </a:r>
          </a:p>
          <a:p>
            <a:r>
              <a:rPr lang="en-US" altLang="en-US" dirty="0">
                <a:solidFill>
                  <a:schemeClr val="tx1"/>
                </a:solidFill>
              </a:rPr>
              <a:t>Difference is the nature of the data: </a:t>
            </a:r>
          </a:p>
          <a:p>
            <a:pPr lvl="1"/>
            <a:r>
              <a:rPr lang="en-US" altLang="en-US" dirty="0">
                <a:solidFill>
                  <a:schemeClr val="tx1"/>
                </a:solidFill>
              </a:rPr>
              <a:t>Structured versus unstructured data</a:t>
            </a:r>
          </a:p>
          <a:p>
            <a:pPr lvl="1"/>
            <a:r>
              <a:rPr lang="en-US" altLang="en-US" dirty="0">
                <a:solidFill>
                  <a:schemeClr val="tx1"/>
                </a:solidFill>
              </a:rPr>
              <a:t>Structured data: in databases</a:t>
            </a:r>
          </a:p>
          <a:p>
            <a:pPr lvl="1"/>
            <a:r>
              <a:rPr lang="en-US" altLang="en-US" dirty="0">
                <a:solidFill>
                  <a:schemeClr val="tx1"/>
                </a:solidFill>
              </a:rPr>
              <a:t>Unstructured data: Word documents, PDF files, text excerpts, XML files, and so on</a:t>
            </a:r>
          </a:p>
          <a:p>
            <a:r>
              <a:rPr lang="en-US" altLang="en-US" dirty="0">
                <a:solidFill>
                  <a:schemeClr val="tx1"/>
                </a:solidFill>
              </a:rPr>
              <a:t>Text mining – first, impose structure to the data, then mine the structured data </a:t>
            </a:r>
          </a:p>
          <a:p>
            <a:endParaRPr lang="en-US" dirty="0">
              <a:solidFill>
                <a:schemeClr val="tx1"/>
              </a:solidFill>
            </a:endParaRPr>
          </a:p>
        </p:txBody>
      </p:sp>
      <p:sp>
        <p:nvSpPr>
          <p:cNvPr id="4" name="Date Placeholder 3"/>
          <p:cNvSpPr>
            <a:spLocks noGrp="1"/>
          </p:cNvSpPr>
          <p:nvPr>
            <p:ph type="dt" sz="half" idx="10"/>
          </p:nvPr>
        </p:nvSpPr>
        <p:spPr/>
        <p:txBody>
          <a:bodyPr/>
          <a:lstStyle/>
          <a:p>
            <a:fld id="{2844FC9E-46BF-4219-BD4B-8E0D99B77992}"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6</a:t>
            </a:fld>
            <a:endParaRPr lang="en-US"/>
          </a:p>
        </p:txBody>
      </p:sp>
    </p:spTree>
    <p:extLst>
      <p:ext uri="{BB962C8B-B14F-4D97-AF65-F5344CB8AC3E}">
        <p14:creationId xmlns:p14="http://schemas.microsoft.com/office/powerpoint/2010/main" val="7885905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 Properties </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10BD0E2-2C4A-9C46-A57D-A53AB8A6E26C}"/>
                  </a:ext>
                </a:extLst>
              </p:cNvPr>
              <p:cNvSpPr>
                <a:spLocks noGrp="1"/>
              </p:cNvSpPr>
              <p:nvPr>
                <p:ph idx="1"/>
              </p:nvPr>
            </p:nvSpPr>
            <p:spPr/>
            <p:txBody>
              <a:bodyPr/>
              <a:lstStyle/>
              <a:p>
                <a:r>
                  <a:rPr lang="en-US" dirty="0"/>
                  <a:t> </a:t>
                </a:r>
                <a:r>
                  <a:rPr lang="en-US" b="1" dirty="0"/>
                  <a:t>Theorem </a:t>
                </a:r>
                <a:r>
                  <a:rPr lang="en-US" sz="2000" dirty="0"/>
                  <a:t>(e.g., Eckart and Young 1936): </a:t>
                </a:r>
              </a:p>
              <a:p>
                <a:pPr marL="457200" indent="0">
                  <a:lnSpc>
                    <a:spcPct val="100000"/>
                  </a:lnSpc>
                  <a:buNone/>
                </a:pPr>
                <a:r>
                  <a:rPr lang="en-US" dirty="0"/>
                  <a:t>Always possible to decompose matrix A into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𝑈</m:t>
                    </m:r>
                    <m:r>
                      <m:rPr>
                        <m:sty m:val="p"/>
                      </m:rPr>
                      <a:rPr lang="el-GR" b="0" i="1" smtClean="0">
                        <a:latin typeface="Cambria Math" panose="02040503050406030204" pitchFamily="18" charset="0"/>
                        <a:ea typeface="Cambria Math" panose="02040503050406030204" pitchFamily="18" charset="0"/>
                      </a:rPr>
                      <m:t>Λ</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𝑉</m:t>
                        </m:r>
                      </m:e>
                      <m:sup>
                        <m:r>
                          <a:rPr lang="en-US" b="0" i="1" smtClean="0">
                            <a:latin typeface="Cambria Math" panose="02040503050406030204" pitchFamily="18" charset="0"/>
                            <a:ea typeface="Cambria Math" panose="02040503050406030204" pitchFamily="18" charset="0"/>
                          </a:rPr>
                          <m:t>𝑇</m:t>
                        </m:r>
                      </m:sup>
                    </m:sSup>
                  </m:oMath>
                </a14:m>
                <a:r>
                  <a:rPr lang="en-US" dirty="0"/>
                  <a:t> </a:t>
                </a:r>
              </a:p>
              <a:p>
                <a:pPr marL="914400" indent="-457200">
                  <a:lnSpc>
                    <a:spcPct val="100000"/>
                  </a:lnSpc>
                </a:pPr>
                <a:r>
                  <a:rPr lang="en-US" dirty="0"/>
                  <a:t>U, </a:t>
                </a:r>
                <a14:m>
                  <m:oMath xmlns:m="http://schemas.openxmlformats.org/officeDocument/2006/math">
                    <m:r>
                      <m:rPr>
                        <m:sty m:val="p"/>
                      </m:rPr>
                      <a:rPr lang="el-GR" i="1">
                        <a:latin typeface="Cambria Math" panose="02040503050406030204" pitchFamily="18" charset="0"/>
                        <a:ea typeface="Cambria Math" panose="02040503050406030204" pitchFamily="18" charset="0"/>
                      </a:rPr>
                      <m:t>Λ</m:t>
                    </m:r>
                    <m:r>
                      <a:rPr lang="el-GR" i="1">
                        <a:latin typeface="Cambria Math" panose="02040503050406030204" pitchFamily="18" charset="0"/>
                        <a:ea typeface="Cambria Math" panose="02040503050406030204" pitchFamily="18" charset="0"/>
                      </a:rPr>
                      <m:t> </m:t>
                    </m:r>
                  </m:oMath>
                </a14:m>
                <a:r>
                  <a:rPr lang="en-US" dirty="0"/>
                  <a:t> and V are unique</a:t>
                </a:r>
              </a:p>
              <a:p>
                <a:pPr marL="914400" indent="-457200">
                  <a:lnSpc>
                    <a:spcPct val="100000"/>
                  </a:lnSpc>
                </a:pPr>
                <a:r>
                  <a:rPr lang="en-US" dirty="0"/>
                  <a:t>U and V are </a:t>
                </a:r>
                <a:r>
                  <a:rPr lang="en-US" b="1" dirty="0"/>
                  <a:t>orthonormal </a:t>
                </a:r>
                <a:r>
                  <a:rPr lang="en-US" dirty="0"/>
                  <a:t>(</a:t>
                </a:r>
                <a14:m>
                  <m:oMath xmlns:m="http://schemas.openxmlformats.org/officeDocument/2006/math">
                    <m:r>
                      <a:rPr lang="en-US" b="0" i="1" smtClean="0">
                        <a:latin typeface="Cambria Math" panose="02040503050406030204" pitchFamily="18" charset="0"/>
                      </a:rPr>
                      <m:t>𝑈</m:t>
                    </m:r>
                    <m:sSup>
                      <m:sSupPr>
                        <m:ctrlPr>
                          <a:rPr lang="en-US" i="1" smtClean="0">
                            <a:latin typeface="Cambria Math" panose="02040503050406030204" pitchFamily="18" charset="0"/>
                          </a:rPr>
                        </m:ctrlPr>
                      </m:sSupPr>
                      <m:e>
                        <m:r>
                          <a:rPr lang="en-US" b="0" i="1" smtClean="0">
                            <a:latin typeface="Cambria Math" panose="02040503050406030204" pitchFamily="18" charset="0"/>
                          </a:rPr>
                          <m:t>𝑈</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oMath>
                </a14:m>
                <a:endParaRPr lang="en-US" dirty="0"/>
              </a:p>
              <a:p>
                <a:pPr marL="914400" indent="-457200">
                  <a:lnSpc>
                    <a:spcPct val="100000"/>
                  </a:lnSpc>
                </a:pPr>
                <a14:m>
                  <m:oMath xmlns:m="http://schemas.openxmlformats.org/officeDocument/2006/math">
                    <m:r>
                      <m:rPr>
                        <m:sty m:val="p"/>
                      </m:rPr>
                      <a:rPr lang="el-GR" i="1">
                        <a:latin typeface="Cambria Math" panose="02040503050406030204" pitchFamily="18" charset="0"/>
                        <a:ea typeface="Cambria Math" panose="02040503050406030204" pitchFamily="18" charset="0"/>
                      </a:rPr>
                      <m:t>Λ</m:t>
                    </m:r>
                  </m:oMath>
                </a14:m>
                <a:r>
                  <a:rPr lang="en-US" b="1" dirty="0"/>
                  <a:t> </a:t>
                </a:r>
                <a:r>
                  <a:rPr lang="en-US" dirty="0"/>
                  <a:t>diagonal matrix with non-negative diagonal entries, sorted in decreasing order </a:t>
                </a:r>
              </a:p>
              <a:p>
                <a:pPr marL="457200" indent="0">
                  <a:lnSpc>
                    <a:spcPct val="100000"/>
                  </a:lnSpc>
                  <a:buNone/>
                </a:pPr>
                <a:endParaRPr lang="en-US" dirty="0"/>
              </a:p>
            </p:txBody>
          </p:sp>
        </mc:Choice>
        <mc:Fallback xmlns="">
          <p:sp>
            <p:nvSpPr>
              <p:cNvPr id="7" name="Content Placeholder 6">
                <a:extLst>
                  <a:ext uri="{FF2B5EF4-FFF2-40B4-BE49-F238E27FC236}">
                    <a16:creationId xmlns:a16="http://schemas.microsoft.com/office/drawing/2014/main" id="{710BD0E2-2C4A-9C46-A57D-A53AB8A6E26C}"/>
                  </a:ext>
                </a:extLst>
              </p:cNvPr>
              <p:cNvSpPr>
                <a:spLocks noGrp="1" noRot="1" noChangeAspect="1" noMove="1" noResize="1" noEditPoints="1" noAdjustHandles="1" noChangeArrowheads="1" noChangeShapeType="1" noTextEdit="1"/>
              </p:cNvSpPr>
              <p:nvPr>
                <p:ph idx="1"/>
              </p:nvPr>
            </p:nvSpPr>
            <p:spPr>
              <a:blipFill>
                <a:blip r:embed="rId3"/>
                <a:stretch>
                  <a:fillRect l="-1447" t="-2524" r="-161"/>
                </a:stretch>
              </a:blipFill>
            </p:spPr>
            <p:txBody>
              <a:bodyPr/>
              <a:lstStyle/>
              <a:p>
                <a:r>
                  <a:rPr lang="en-US">
                    <a:noFill/>
                  </a:rPr>
                  <a:t> </a:t>
                </a:r>
              </a:p>
            </p:txBody>
          </p:sp>
        </mc:Fallback>
      </mc:AlternateContent>
    </p:spTree>
    <p:extLst>
      <p:ext uri="{BB962C8B-B14F-4D97-AF65-F5344CB8AC3E}">
        <p14:creationId xmlns:p14="http://schemas.microsoft.com/office/powerpoint/2010/main" val="20909968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p:txBody>
          <a:bodyPr/>
          <a:lstStyle/>
          <a:p>
            <a:r>
              <a:rPr lang="en-US" altLang="en-US"/>
              <a:t>SVD - Example</a:t>
            </a:r>
          </a:p>
        </p:txBody>
      </p:sp>
      <p:sp>
        <p:nvSpPr>
          <p:cNvPr id="21510" name="Rectangle 3"/>
          <p:cNvSpPr>
            <a:spLocks noGrp="1" noChangeArrowheads="1"/>
          </p:cNvSpPr>
          <p:nvPr>
            <p:ph idx="1"/>
          </p:nvPr>
        </p:nvSpPr>
        <p:spPr>
          <a:xfrm>
            <a:off x="2209800" y="1752600"/>
            <a:ext cx="7772400" cy="4114800"/>
          </a:xfrm>
        </p:spPr>
        <p:txBody>
          <a:bodyPr/>
          <a:lstStyle/>
          <a:p>
            <a:pPr>
              <a:lnSpc>
                <a:spcPct val="90000"/>
              </a:lnSpc>
            </a:pPr>
            <a:r>
              <a:rPr lang="en-US" altLang="en-US" b="1" dirty="0"/>
              <a:t>A</a:t>
            </a:r>
            <a:r>
              <a:rPr lang="en-US" altLang="en-US" dirty="0"/>
              <a:t> = </a:t>
            </a:r>
            <a:r>
              <a:rPr lang="en-US" altLang="en-US" b="1" dirty="0"/>
              <a:t>U</a:t>
            </a:r>
            <a:r>
              <a:rPr lang="en-US" altLang="en-US" dirty="0"/>
              <a:t> </a:t>
            </a:r>
            <a:r>
              <a:rPr lang="en-US" altLang="en-US" b="1" dirty="0">
                <a:latin typeface="Symbol" pitchFamily="18" charset="2"/>
              </a:rPr>
              <a:t>L</a:t>
            </a:r>
            <a:r>
              <a:rPr lang="en-US" altLang="en-US" dirty="0"/>
              <a:t> </a:t>
            </a:r>
            <a:r>
              <a:rPr lang="en-US" altLang="en-US" b="1" dirty="0"/>
              <a:t>V</a:t>
            </a:r>
            <a:r>
              <a:rPr lang="en-US" altLang="en-US" baseline="30000" dirty="0"/>
              <a:t>T </a:t>
            </a:r>
            <a:r>
              <a:rPr lang="en-US" altLang="en-US" dirty="0"/>
              <a:t>- example:</a:t>
            </a:r>
          </a:p>
          <a:p>
            <a:pPr>
              <a:lnSpc>
                <a:spcPct val="90000"/>
              </a:lnSpc>
            </a:pPr>
            <a:endParaRPr lang="en-US" altLang="en-US" dirty="0"/>
          </a:p>
        </p:txBody>
      </p:sp>
      <p:sp>
        <p:nvSpPr>
          <p:cNvPr id="4" name="Date Placeholder 3"/>
          <p:cNvSpPr>
            <a:spLocks noGrp="1"/>
          </p:cNvSpPr>
          <p:nvPr>
            <p:ph type="dt" sz="half" idx="10"/>
          </p:nvPr>
        </p:nvSpPr>
        <p:spPr/>
        <p:txBody>
          <a:bodyPr/>
          <a:lstStyle/>
          <a:p>
            <a:fld id="{E658647C-0E6A-4A06-97AC-70CBADECB868}" type="datetime1">
              <a:rPr lang="en-US" smtClean="0"/>
              <a:t>3/12/24</a:t>
            </a:fld>
            <a:endParaRPr lang="en-US"/>
          </a:p>
        </p:txBody>
      </p:sp>
      <p:sp>
        <p:nvSpPr>
          <p:cNvPr id="3" name="Footer Placeholder 2"/>
          <p:cNvSpPr>
            <a:spLocks noGrp="1"/>
          </p:cNvSpPr>
          <p:nvPr>
            <p:ph type="ftr" sz="quarter" idx="11"/>
          </p:nvPr>
        </p:nvSpPr>
        <p:spPr/>
        <p:txBody>
          <a:bodyPr/>
          <a:lstStyle/>
          <a:p>
            <a:r>
              <a:rPr lang="en-US"/>
              <a:t>UNC Charlotte Fall 2023</a:t>
            </a:r>
          </a:p>
        </p:txBody>
      </p:sp>
      <p:sp>
        <p:nvSpPr>
          <p:cNvPr id="5" name="Slide Number Placeholder 4"/>
          <p:cNvSpPr>
            <a:spLocks noGrp="1"/>
          </p:cNvSpPr>
          <p:nvPr>
            <p:ph type="sldNum" sz="quarter" idx="12"/>
          </p:nvPr>
        </p:nvSpPr>
        <p:spPr/>
        <p:txBody>
          <a:bodyPr/>
          <a:lstStyle/>
          <a:p>
            <a:fld id="{4DBBD61A-EFF3-4404-A696-2D833F43D294}" type="slidenum">
              <a:rPr lang="en-US" smtClean="0"/>
              <a:t>61</a:t>
            </a:fld>
            <a:endParaRPr lang="en-US"/>
          </a:p>
        </p:txBody>
      </p:sp>
      <p:grpSp>
        <p:nvGrpSpPr>
          <p:cNvPr id="2" name="Group 1"/>
          <p:cNvGrpSpPr/>
          <p:nvPr/>
        </p:nvGrpSpPr>
        <p:grpSpPr>
          <a:xfrm>
            <a:off x="1564698" y="2289393"/>
            <a:ext cx="8782050" cy="3464635"/>
            <a:chOff x="0" y="2805990"/>
            <a:chExt cx="8782050" cy="3464635"/>
          </a:xfrm>
        </p:grpSpPr>
        <p:graphicFrame>
          <p:nvGraphicFramePr>
            <p:cNvPr id="21511" name="Object 6"/>
            <p:cNvGraphicFramePr>
              <a:graphicFrameLocks noChangeAspect="1"/>
            </p:cNvGraphicFramePr>
            <p:nvPr/>
          </p:nvGraphicFramePr>
          <p:xfrm>
            <a:off x="914400" y="3429000"/>
            <a:ext cx="2065338" cy="2571750"/>
          </p:xfrm>
          <a:graphic>
            <a:graphicData uri="http://schemas.openxmlformats.org/presentationml/2006/ole">
              <mc:AlternateContent xmlns:mc="http://schemas.openxmlformats.org/markup-compatibility/2006">
                <mc:Choice xmlns:v="urn:schemas-microsoft-com:vml" Requires="v">
                  <p:oleObj name="Document" r:id="rId2" imgW="3261360" imgH="4058920" progId="Word.Document.8">
                    <p:embed/>
                  </p:oleObj>
                </mc:Choice>
                <mc:Fallback>
                  <p:oleObj name="Document" r:id="rId2" imgW="3261360" imgH="4058920" progId="Word.Document.8">
                    <p:embed/>
                    <p:pic>
                      <p:nvPicPr>
                        <p:cNvPr id="21511"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4290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2" name="Freeform 8"/>
            <p:cNvSpPr>
              <a:spLocks/>
            </p:cNvSpPr>
            <p:nvPr/>
          </p:nvSpPr>
          <p:spPr bwMode="auto">
            <a:xfrm>
              <a:off x="838200" y="3352800"/>
              <a:ext cx="228600" cy="2590800"/>
            </a:xfrm>
            <a:custGeom>
              <a:avLst/>
              <a:gdLst>
                <a:gd name="T0" fmla="*/ 228600 w 264"/>
                <a:gd name="T1" fmla="*/ 0 h 2220"/>
                <a:gd name="T2" fmla="*/ 0 w 264"/>
                <a:gd name="T3" fmla="*/ 14004 h 2220"/>
                <a:gd name="T4" fmla="*/ 0 w 264"/>
                <a:gd name="T5" fmla="*/ 2590800 h 2220"/>
                <a:gd name="T6" fmla="*/ 197427 w 264"/>
                <a:gd name="T7" fmla="*/ 25908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3" name="Freeform 11"/>
            <p:cNvSpPr>
              <a:spLocks/>
            </p:cNvSpPr>
            <p:nvPr/>
          </p:nvSpPr>
          <p:spPr bwMode="auto">
            <a:xfrm flipH="1">
              <a:off x="2590800" y="3352800"/>
              <a:ext cx="228600" cy="2590800"/>
            </a:xfrm>
            <a:custGeom>
              <a:avLst/>
              <a:gdLst>
                <a:gd name="T0" fmla="*/ 228600 w 264"/>
                <a:gd name="T1" fmla="*/ 0 h 2220"/>
                <a:gd name="T2" fmla="*/ 0 w 264"/>
                <a:gd name="T3" fmla="*/ 14004 h 2220"/>
                <a:gd name="T4" fmla="*/ 0 w 264"/>
                <a:gd name="T5" fmla="*/ 2590800 h 2220"/>
                <a:gd name="T6" fmla="*/ 197427 w 264"/>
                <a:gd name="T7" fmla="*/ 25908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4" name="Text Box 12"/>
            <p:cNvSpPr txBox="1">
              <a:spLocks noChangeArrowheads="1"/>
            </p:cNvSpPr>
            <p:nvPr/>
          </p:nvSpPr>
          <p:spPr bwMode="auto">
            <a:xfrm>
              <a:off x="692150" y="2817910"/>
              <a:ext cx="48442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1400" dirty="0"/>
                <a:t>data</a:t>
              </a:r>
            </a:p>
          </p:txBody>
        </p:sp>
        <p:sp>
          <p:nvSpPr>
            <p:cNvPr id="21515" name="Text Box 13"/>
            <p:cNvSpPr txBox="1">
              <a:spLocks noChangeArrowheads="1"/>
            </p:cNvSpPr>
            <p:nvPr/>
          </p:nvSpPr>
          <p:spPr bwMode="auto">
            <a:xfrm>
              <a:off x="1107223" y="2818729"/>
              <a:ext cx="42832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1400" dirty="0"/>
                <a:t>inf.</a:t>
              </a:r>
            </a:p>
          </p:txBody>
        </p:sp>
        <p:sp>
          <p:nvSpPr>
            <p:cNvPr id="21516" name="Text Box 14"/>
            <p:cNvSpPr txBox="1">
              <a:spLocks noChangeArrowheads="1"/>
            </p:cNvSpPr>
            <p:nvPr/>
          </p:nvSpPr>
          <p:spPr bwMode="auto">
            <a:xfrm>
              <a:off x="1394458" y="2810312"/>
              <a:ext cx="7825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1400" dirty="0"/>
                <a:t>retrieval</a:t>
              </a:r>
            </a:p>
          </p:txBody>
        </p:sp>
        <p:sp>
          <p:nvSpPr>
            <p:cNvPr id="21517" name="Text Box 15"/>
            <p:cNvSpPr txBox="1">
              <a:spLocks noChangeArrowheads="1"/>
            </p:cNvSpPr>
            <p:nvPr/>
          </p:nvSpPr>
          <p:spPr bwMode="auto">
            <a:xfrm>
              <a:off x="2009734" y="2805991"/>
              <a:ext cx="55335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1400" dirty="0"/>
                <a:t>brain</a:t>
              </a:r>
            </a:p>
          </p:txBody>
        </p:sp>
        <p:sp>
          <p:nvSpPr>
            <p:cNvPr id="21518" name="Text Box 16"/>
            <p:cNvSpPr txBox="1">
              <a:spLocks noChangeArrowheads="1"/>
            </p:cNvSpPr>
            <p:nvPr/>
          </p:nvSpPr>
          <p:spPr bwMode="auto">
            <a:xfrm>
              <a:off x="2437104" y="2805990"/>
              <a:ext cx="5036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1400" dirty="0"/>
                <a:t>lung</a:t>
              </a:r>
            </a:p>
          </p:txBody>
        </p:sp>
        <p:sp>
          <p:nvSpPr>
            <p:cNvPr id="21519" name="Line 17"/>
            <p:cNvSpPr>
              <a:spLocks noChangeShapeType="1"/>
            </p:cNvSpPr>
            <p:nvPr/>
          </p:nvSpPr>
          <p:spPr bwMode="auto">
            <a:xfrm>
              <a:off x="1792678" y="3113767"/>
              <a:ext cx="0" cy="304800"/>
            </a:xfrm>
            <a:prstGeom prst="line">
              <a:avLst/>
            </a:prstGeom>
            <a:noFill/>
            <a:ln w="158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aphicFrame>
          <p:nvGraphicFramePr>
            <p:cNvPr id="21520" name="Object 18"/>
            <p:cNvGraphicFramePr>
              <a:graphicFrameLocks noChangeAspect="1"/>
            </p:cNvGraphicFramePr>
            <p:nvPr/>
          </p:nvGraphicFramePr>
          <p:xfrm>
            <a:off x="3429000" y="3352800"/>
            <a:ext cx="1244600" cy="2762250"/>
          </p:xfrm>
          <a:graphic>
            <a:graphicData uri="http://schemas.openxmlformats.org/presentationml/2006/ole">
              <mc:AlternateContent xmlns:mc="http://schemas.openxmlformats.org/markup-compatibility/2006">
                <mc:Choice xmlns:v="urn:schemas-microsoft-com:vml" Requires="v">
                  <p:oleObj name="Document" r:id="rId4" imgW="1831340" imgH="4058920" progId="Word.Document.8">
                    <p:embed/>
                  </p:oleObj>
                </mc:Choice>
                <mc:Fallback>
                  <p:oleObj name="Document" r:id="rId4" imgW="1831340" imgH="4058920" progId="Word.Document.8">
                    <p:embed/>
                    <p:pic>
                      <p:nvPicPr>
                        <p:cNvPr id="2152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352800"/>
                          <a:ext cx="1244600"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1" name="Freeform 19"/>
            <p:cNvSpPr>
              <a:spLocks/>
            </p:cNvSpPr>
            <p:nvPr/>
          </p:nvSpPr>
          <p:spPr bwMode="auto">
            <a:xfrm flipH="1">
              <a:off x="4572000" y="3352800"/>
              <a:ext cx="152400" cy="2590800"/>
            </a:xfrm>
            <a:custGeom>
              <a:avLst/>
              <a:gdLst>
                <a:gd name="T0" fmla="*/ 152400 w 264"/>
                <a:gd name="T1" fmla="*/ 0 h 2220"/>
                <a:gd name="T2" fmla="*/ 0 w 264"/>
                <a:gd name="T3" fmla="*/ 14004 h 2220"/>
                <a:gd name="T4" fmla="*/ 0 w 264"/>
                <a:gd name="T5" fmla="*/ 2590800 h 2220"/>
                <a:gd name="T6" fmla="*/ 131618 w 264"/>
                <a:gd name="T7" fmla="*/ 25908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2" name="Freeform 20"/>
            <p:cNvSpPr>
              <a:spLocks/>
            </p:cNvSpPr>
            <p:nvPr/>
          </p:nvSpPr>
          <p:spPr bwMode="auto">
            <a:xfrm>
              <a:off x="3276600" y="3352800"/>
              <a:ext cx="228600" cy="2590800"/>
            </a:xfrm>
            <a:custGeom>
              <a:avLst/>
              <a:gdLst>
                <a:gd name="T0" fmla="*/ 228600 w 264"/>
                <a:gd name="T1" fmla="*/ 0 h 2220"/>
                <a:gd name="T2" fmla="*/ 0 w 264"/>
                <a:gd name="T3" fmla="*/ 14004 h 2220"/>
                <a:gd name="T4" fmla="*/ 0 w 264"/>
                <a:gd name="T5" fmla="*/ 2590800 h 2220"/>
                <a:gd name="T6" fmla="*/ 197427 w 264"/>
                <a:gd name="T7" fmla="*/ 25908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3" name="Text Box 21"/>
            <p:cNvSpPr txBox="1">
              <a:spLocks noChangeArrowheads="1"/>
            </p:cNvSpPr>
            <p:nvPr/>
          </p:nvSpPr>
          <p:spPr bwMode="auto">
            <a:xfrm>
              <a:off x="2895600" y="4267200"/>
              <a:ext cx="38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a:t>=</a:t>
              </a:r>
            </a:p>
          </p:txBody>
        </p:sp>
        <p:sp>
          <p:nvSpPr>
            <p:cNvPr id="21524" name="Line 22"/>
            <p:cNvSpPr>
              <a:spLocks noChangeShapeType="1"/>
            </p:cNvSpPr>
            <p:nvPr/>
          </p:nvSpPr>
          <p:spPr bwMode="auto">
            <a:xfrm flipV="1">
              <a:off x="304800" y="3352800"/>
              <a:ext cx="0" cy="533400"/>
            </a:xfrm>
            <a:prstGeom prst="line">
              <a:avLst/>
            </a:prstGeom>
            <a:noFill/>
            <a:ln w="158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5" name="Text Box 23"/>
            <p:cNvSpPr txBox="1">
              <a:spLocks noChangeArrowheads="1"/>
            </p:cNvSpPr>
            <p:nvPr/>
          </p:nvSpPr>
          <p:spPr bwMode="auto">
            <a:xfrm>
              <a:off x="73025" y="3884761"/>
              <a:ext cx="5613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2400" dirty="0"/>
                <a:t>CS</a:t>
              </a:r>
            </a:p>
          </p:txBody>
        </p:sp>
        <p:sp>
          <p:nvSpPr>
            <p:cNvPr id="21526" name="Text Box 25"/>
            <p:cNvSpPr txBox="1">
              <a:spLocks noChangeArrowheads="1"/>
            </p:cNvSpPr>
            <p:nvPr/>
          </p:nvSpPr>
          <p:spPr bwMode="auto">
            <a:xfrm>
              <a:off x="0" y="5286524"/>
              <a:ext cx="6815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2400" dirty="0"/>
                <a:t>MD</a:t>
              </a:r>
            </a:p>
          </p:txBody>
        </p:sp>
        <p:sp>
          <p:nvSpPr>
            <p:cNvPr id="21527" name="Line 26"/>
            <p:cNvSpPr>
              <a:spLocks noChangeShapeType="1"/>
            </p:cNvSpPr>
            <p:nvPr/>
          </p:nvSpPr>
          <p:spPr bwMode="auto">
            <a:xfrm>
              <a:off x="304800" y="44196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8" name="Line 27"/>
            <p:cNvSpPr>
              <a:spLocks noChangeShapeType="1"/>
            </p:cNvSpPr>
            <p:nvPr/>
          </p:nvSpPr>
          <p:spPr bwMode="auto">
            <a:xfrm flipV="1">
              <a:off x="304800" y="4876800"/>
              <a:ext cx="0" cy="4572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9" name="Line 28"/>
            <p:cNvSpPr>
              <a:spLocks noChangeShapeType="1"/>
            </p:cNvSpPr>
            <p:nvPr/>
          </p:nvSpPr>
          <p:spPr bwMode="auto">
            <a:xfrm>
              <a:off x="304800" y="57150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1530" name="Object 29"/>
            <p:cNvGraphicFramePr>
              <a:graphicFrameLocks noChangeAspect="1"/>
            </p:cNvGraphicFramePr>
            <p:nvPr/>
          </p:nvGraphicFramePr>
          <p:xfrm>
            <a:off x="5334000" y="4114800"/>
            <a:ext cx="1219200" cy="911225"/>
          </p:xfrm>
          <a:graphic>
            <a:graphicData uri="http://schemas.openxmlformats.org/presentationml/2006/ole">
              <mc:AlternateContent xmlns:mc="http://schemas.openxmlformats.org/markup-compatibility/2006">
                <mc:Choice xmlns:v="urn:schemas-microsoft-com:vml" Requires="v">
                  <p:oleObj name="Document" r:id="rId6" imgW="1816100" imgH="1361440" progId="Word.Document.8">
                    <p:embed/>
                  </p:oleObj>
                </mc:Choice>
                <mc:Fallback>
                  <p:oleObj name="Document" r:id="rId6" imgW="1816100" imgH="1361440" progId="Word.Document.8">
                    <p:embed/>
                    <p:pic>
                      <p:nvPicPr>
                        <p:cNvPr id="21530"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4114800"/>
                          <a:ext cx="121920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31" name="Freeform 30"/>
            <p:cNvSpPr>
              <a:spLocks/>
            </p:cNvSpPr>
            <p:nvPr/>
          </p:nvSpPr>
          <p:spPr bwMode="auto">
            <a:xfrm>
              <a:off x="5181600" y="4038600"/>
              <a:ext cx="228600" cy="990600"/>
            </a:xfrm>
            <a:custGeom>
              <a:avLst/>
              <a:gdLst>
                <a:gd name="T0" fmla="*/ 228600 w 264"/>
                <a:gd name="T1" fmla="*/ 0 h 2220"/>
                <a:gd name="T2" fmla="*/ 0 w 264"/>
                <a:gd name="T3" fmla="*/ 5355 h 2220"/>
                <a:gd name="T4" fmla="*/ 0 w 264"/>
                <a:gd name="T5" fmla="*/ 990600 h 2220"/>
                <a:gd name="T6" fmla="*/ 197427 w 264"/>
                <a:gd name="T7" fmla="*/ 9906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2" name="Freeform 31"/>
            <p:cNvSpPr>
              <a:spLocks/>
            </p:cNvSpPr>
            <p:nvPr/>
          </p:nvSpPr>
          <p:spPr bwMode="auto">
            <a:xfrm flipH="1">
              <a:off x="6400800" y="4038600"/>
              <a:ext cx="228600" cy="990600"/>
            </a:xfrm>
            <a:custGeom>
              <a:avLst/>
              <a:gdLst>
                <a:gd name="T0" fmla="*/ 228600 w 264"/>
                <a:gd name="T1" fmla="*/ 0 h 2220"/>
                <a:gd name="T2" fmla="*/ 0 w 264"/>
                <a:gd name="T3" fmla="*/ 5355 h 2220"/>
                <a:gd name="T4" fmla="*/ 0 w 264"/>
                <a:gd name="T5" fmla="*/ 990600 h 2220"/>
                <a:gd name="T6" fmla="*/ 197427 w 264"/>
                <a:gd name="T7" fmla="*/ 9906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3" name="Text Box 32"/>
            <p:cNvSpPr txBox="1">
              <a:spLocks noChangeArrowheads="1"/>
            </p:cNvSpPr>
            <p:nvPr/>
          </p:nvSpPr>
          <p:spPr bwMode="auto">
            <a:xfrm>
              <a:off x="48006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a:t>x</a:t>
              </a:r>
            </a:p>
          </p:txBody>
        </p:sp>
        <p:graphicFrame>
          <p:nvGraphicFramePr>
            <p:cNvPr id="21534" name="Object 34"/>
            <p:cNvGraphicFramePr>
              <a:graphicFrameLocks noChangeAspect="1"/>
            </p:cNvGraphicFramePr>
            <p:nvPr/>
          </p:nvGraphicFramePr>
          <p:xfrm>
            <a:off x="5562600" y="5334000"/>
            <a:ext cx="3219450" cy="936625"/>
          </p:xfrm>
          <a:graphic>
            <a:graphicData uri="http://schemas.openxmlformats.org/presentationml/2006/ole">
              <mc:AlternateContent xmlns:mc="http://schemas.openxmlformats.org/markup-compatibility/2006">
                <mc:Choice xmlns:v="urn:schemas-microsoft-com:vml" Requires="v">
                  <p:oleObj name="Document" r:id="rId8" imgW="4650740" imgH="1361440" progId="Word.Document.8">
                    <p:embed/>
                  </p:oleObj>
                </mc:Choice>
                <mc:Fallback>
                  <p:oleObj name="Document" r:id="rId8" imgW="4650740" imgH="1361440" progId="Word.Document.8">
                    <p:embed/>
                    <p:pic>
                      <p:nvPicPr>
                        <p:cNvPr id="21534" name="Object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2600" y="5334000"/>
                          <a:ext cx="321945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35" name="Text Box 35"/>
            <p:cNvSpPr txBox="1">
              <a:spLocks noChangeArrowheads="1"/>
            </p:cNvSpPr>
            <p:nvPr/>
          </p:nvSpPr>
          <p:spPr bwMode="auto">
            <a:xfrm>
              <a:off x="68580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a:t>x</a:t>
              </a:r>
            </a:p>
          </p:txBody>
        </p:sp>
        <p:sp>
          <p:nvSpPr>
            <p:cNvPr id="21536" name="Freeform 36"/>
            <p:cNvSpPr>
              <a:spLocks/>
            </p:cNvSpPr>
            <p:nvPr/>
          </p:nvSpPr>
          <p:spPr bwMode="auto">
            <a:xfrm>
              <a:off x="5562600" y="5334000"/>
              <a:ext cx="152400" cy="762000"/>
            </a:xfrm>
            <a:custGeom>
              <a:avLst/>
              <a:gdLst>
                <a:gd name="T0" fmla="*/ 152400 w 264"/>
                <a:gd name="T1" fmla="*/ 0 h 2220"/>
                <a:gd name="T2" fmla="*/ 0 w 264"/>
                <a:gd name="T3" fmla="*/ 4119 h 2220"/>
                <a:gd name="T4" fmla="*/ 0 w 264"/>
                <a:gd name="T5" fmla="*/ 762000 h 2220"/>
                <a:gd name="T6" fmla="*/ 131618 w 264"/>
                <a:gd name="T7" fmla="*/ 7620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7" name="Freeform 37"/>
            <p:cNvSpPr>
              <a:spLocks/>
            </p:cNvSpPr>
            <p:nvPr/>
          </p:nvSpPr>
          <p:spPr bwMode="auto">
            <a:xfrm flipH="1">
              <a:off x="8534400" y="5410200"/>
              <a:ext cx="152400" cy="762000"/>
            </a:xfrm>
            <a:custGeom>
              <a:avLst/>
              <a:gdLst>
                <a:gd name="T0" fmla="*/ 152400 w 264"/>
                <a:gd name="T1" fmla="*/ 0 h 2220"/>
                <a:gd name="T2" fmla="*/ 0 w 264"/>
                <a:gd name="T3" fmla="*/ 4119 h 2220"/>
                <a:gd name="T4" fmla="*/ 0 w 264"/>
                <a:gd name="T5" fmla="*/ 762000 h 2220"/>
                <a:gd name="T6" fmla="*/ 131618 w 264"/>
                <a:gd name="T7" fmla="*/ 7620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 name="TextBox 33"/>
          <p:cNvSpPr txBox="1"/>
          <p:nvPr/>
        </p:nvSpPr>
        <p:spPr>
          <a:xfrm>
            <a:off x="1507836" y="6581002"/>
            <a:ext cx="1981200" cy="276999"/>
          </a:xfrm>
          <a:prstGeom prst="rect">
            <a:avLst/>
          </a:prstGeom>
          <a:noFill/>
        </p:spPr>
        <p:txBody>
          <a:bodyPr wrap="square" rtlCol="0">
            <a:spAutoFit/>
          </a:bodyPr>
          <a:lstStyle/>
          <a:p>
            <a:r>
              <a:rPr lang="en-US" altLang="en-US" sz="1200" dirty="0">
                <a:solidFill>
                  <a:schemeClr val="tx2"/>
                </a:solidFill>
              </a:rPr>
              <a:t>Source: C. </a:t>
            </a:r>
            <a:r>
              <a:rPr lang="en-US" altLang="en-US" sz="1200" dirty="0" err="1">
                <a:solidFill>
                  <a:schemeClr val="tx2"/>
                </a:solidFill>
              </a:rPr>
              <a:t>Faloutsos</a:t>
            </a:r>
            <a:r>
              <a:rPr lang="en-US" altLang="en-US" sz="1200" dirty="0">
                <a:solidFill>
                  <a:schemeClr val="tx2"/>
                </a:solidFill>
              </a:rPr>
              <a:t> (2001)</a:t>
            </a:r>
          </a:p>
        </p:txBody>
      </p:sp>
    </p:spTree>
    <p:extLst>
      <p:ext uri="{BB962C8B-B14F-4D97-AF65-F5344CB8AC3E}">
        <p14:creationId xmlns:p14="http://schemas.microsoft.com/office/powerpoint/2010/main" val="953236107"/>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r>
              <a:rPr lang="en-US" altLang="en-US"/>
              <a:t>SVD - Example</a:t>
            </a:r>
          </a:p>
        </p:txBody>
      </p:sp>
      <p:sp>
        <p:nvSpPr>
          <p:cNvPr id="22534" name="Rectangle 3"/>
          <p:cNvSpPr>
            <a:spLocks noGrp="1" noChangeArrowheads="1"/>
          </p:cNvSpPr>
          <p:nvPr>
            <p:ph idx="1"/>
          </p:nvPr>
        </p:nvSpPr>
        <p:spPr>
          <a:xfrm>
            <a:off x="2209800" y="1752600"/>
            <a:ext cx="7772400" cy="4114800"/>
          </a:xfrm>
        </p:spPr>
        <p:txBody>
          <a:bodyPr/>
          <a:lstStyle/>
          <a:p>
            <a:pPr>
              <a:lnSpc>
                <a:spcPct val="90000"/>
              </a:lnSpc>
            </a:pPr>
            <a:r>
              <a:rPr lang="en-US" altLang="en-US" b="1" dirty="0"/>
              <a:t>A</a:t>
            </a:r>
            <a:r>
              <a:rPr lang="en-US" altLang="en-US" dirty="0"/>
              <a:t> = </a:t>
            </a:r>
            <a:r>
              <a:rPr lang="en-US" altLang="en-US" b="1" dirty="0"/>
              <a:t>U</a:t>
            </a:r>
            <a:r>
              <a:rPr lang="en-US" altLang="en-US" dirty="0"/>
              <a:t> </a:t>
            </a:r>
            <a:r>
              <a:rPr lang="en-US" altLang="en-US" b="1" dirty="0">
                <a:latin typeface="Symbol" pitchFamily="18" charset="2"/>
              </a:rPr>
              <a:t>L</a:t>
            </a:r>
            <a:r>
              <a:rPr lang="en-US" altLang="en-US" dirty="0"/>
              <a:t> </a:t>
            </a:r>
            <a:r>
              <a:rPr lang="en-US" altLang="en-US" b="1" dirty="0"/>
              <a:t>V</a:t>
            </a:r>
            <a:r>
              <a:rPr lang="en-US" altLang="en-US" baseline="30000" dirty="0"/>
              <a:t>T </a:t>
            </a:r>
            <a:r>
              <a:rPr lang="en-US" altLang="en-US" dirty="0"/>
              <a:t>- example:</a:t>
            </a:r>
          </a:p>
          <a:p>
            <a:pPr>
              <a:lnSpc>
                <a:spcPct val="90000"/>
              </a:lnSpc>
            </a:pPr>
            <a:endParaRPr lang="en-US" altLang="en-US" dirty="0"/>
          </a:p>
        </p:txBody>
      </p:sp>
      <p:sp>
        <p:nvSpPr>
          <p:cNvPr id="3" name="Date Placeholder 2"/>
          <p:cNvSpPr>
            <a:spLocks noGrp="1"/>
          </p:cNvSpPr>
          <p:nvPr>
            <p:ph type="dt" sz="half" idx="10"/>
          </p:nvPr>
        </p:nvSpPr>
        <p:spPr/>
        <p:txBody>
          <a:bodyPr/>
          <a:lstStyle/>
          <a:p>
            <a:fld id="{64F99409-5B8B-450E-98F9-2EA58D852BBA}" type="datetime1">
              <a:rPr lang="en-US" smtClean="0"/>
              <a:t>3/12/24</a:t>
            </a:fld>
            <a:endParaRPr lang="en-US"/>
          </a:p>
        </p:txBody>
      </p:sp>
      <p:sp>
        <p:nvSpPr>
          <p:cNvPr id="2" name="Footer Placeholder 1"/>
          <p:cNvSpPr>
            <a:spLocks noGrp="1"/>
          </p:cNvSpPr>
          <p:nvPr>
            <p:ph type="ftr" sz="quarter" idx="11"/>
          </p:nvPr>
        </p:nvSpPr>
        <p:spPr/>
        <p:txBody>
          <a:bodyPr/>
          <a:lstStyle/>
          <a:p>
            <a:r>
              <a:rPr lang="en-US"/>
              <a:t>UNC Charlotte Fall 2023</a:t>
            </a:r>
          </a:p>
        </p:txBody>
      </p:sp>
      <p:sp>
        <p:nvSpPr>
          <p:cNvPr id="4" name="Slide Number Placeholder 3"/>
          <p:cNvSpPr>
            <a:spLocks noGrp="1"/>
          </p:cNvSpPr>
          <p:nvPr>
            <p:ph type="sldNum" sz="quarter" idx="12"/>
          </p:nvPr>
        </p:nvSpPr>
        <p:spPr/>
        <p:txBody>
          <a:bodyPr/>
          <a:lstStyle/>
          <a:p>
            <a:fld id="{4DBBD61A-EFF3-4404-A696-2D833F43D294}" type="slidenum">
              <a:rPr lang="en-US" smtClean="0"/>
              <a:t>62</a:t>
            </a:fld>
            <a:endParaRPr lang="en-US"/>
          </a:p>
        </p:txBody>
      </p:sp>
      <p:grpSp>
        <p:nvGrpSpPr>
          <p:cNvPr id="38" name="Group 37"/>
          <p:cNvGrpSpPr/>
          <p:nvPr/>
        </p:nvGrpSpPr>
        <p:grpSpPr>
          <a:xfrm>
            <a:off x="1564698" y="2289393"/>
            <a:ext cx="8782050" cy="3464635"/>
            <a:chOff x="0" y="2805990"/>
            <a:chExt cx="8782050" cy="3464635"/>
          </a:xfrm>
        </p:grpSpPr>
        <p:graphicFrame>
          <p:nvGraphicFramePr>
            <p:cNvPr id="39" name="Object 6"/>
            <p:cNvGraphicFramePr>
              <a:graphicFrameLocks noChangeAspect="1"/>
            </p:cNvGraphicFramePr>
            <p:nvPr/>
          </p:nvGraphicFramePr>
          <p:xfrm>
            <a:off x="914400" y="3429000"/>
            <a:ext cx="2065338" cy="2571750"/>
          </p:xfrm>
          <a:graphic>
            <a:graphicData uri="http://schemas.openxmlformats.org/presentationml/2006/ole">
              <mc:AlternateContent xmlns:mc="http://schemas.openxmlformats.org/markup-compatibility/2006">
                <mc:Choice xmlns:v="urn:schemas-microsoft-com:vml" Requires="v">
                  <p:oleObj name="Document" r:id="rId2" imgW="3261360" imgH="4058920" progId="Word.Document.8">
                    <p:embed/>
                  </p:oleObj>
                </mc:Choice>
                <mc:Fallback>
                  <p:oleObj name="Document" r:id="rId2" imgW="3261360" imgH="4058920" progId="Word.Document.8">
                    <p:embed/>
                    <p:pic>
                      <p:nvPicPr>
                        <p:cNvPr id="39"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4290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Freeform 8"/>
            <p:cNvSpPr>
              <a:spLocks/>
            </p:cNvSpPr>
            <p:nvPr/>
          </p:nvSpPr>
          <p:spPr bwMode="auto">
            <a:xfrm>
              <a:off x="838200" y="3352800"/>
              <a:ext cx="228600" cy="2590800"/>
            </a:xfrm>
            <a:custGeom>
              <a:avLst/>
              <a:gdLst>
                <a:gd name="T0" fmla="*/ 228600 w 264"/>
                <a:gd name="T1" fmla="*/ 0 h 2220"/>
                <a:gd name="T2" fmla="*/ 0 w 264"/>
                <a:gd name="T3" fmla="*/ 14004 h 2220"/>
                <a:gd name="T4" fmla="*/ 0 w 264"/>
                <a:gd name="T5" fmla="*/ 2590800 h 2220"/>
                <a:gd name="T6" fmla="*/ 197427 w 264"/>
                <a:gd name="T7" fmla="*/ 25908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Freeform 11"/>
            <p:cNvSpPr>
              <a:spLocks/>
            </p:cNvSpPr>
            <p:nvPr/>
          </p:nvSpPr>
          <p:spPr bwMode="auto">
            <a:xfrm flipH="1">
              <a:off x="2590800" y="3352800"/>
              <a:ext cx="228600" cy="2590800"/>
            </a:xfrm>
            <a:custGeom>
              <a:avLst/>
              <a:gdLst>
                <a:gd name="T0" fmla="*/ 228600 w 264"/>
                <a:gd name="T1" fmla="*/ 0 h 2220"/>
                <a:gd name="T2" fmla="*/ 0 w 264"/>
                <a:gd name="T3" fmla="*/ 14004 h 2220"/>
                <a:gd name="T4" fmla="*/ 0 w 264"/>
                <a:gd name="T5" fmla="*/ 2590800 h 2220"/>
                <a:gd name="T6" fmla="*/ 197427 w 264"/>
                <a:gd name="T7" fmla="*/ 25908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Text Box 12"/>
            <p:cNvSpPr txBox="1">
              <a:spLocks noChangeArrowheads="1"/>
            </p:cNvSpPr>
            <p:nvPr/>
          </p:nvSpPr>
          <p:spPr bwMode="auto">
            <a:xfrm>
              <a:off x="692150" y="2817910"/>
              <a:ext cx="48442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1400" dirty="0"/>
                <a:t>data</a:t>
              </a:r>
            </a:p>
          </p:txBody>
        </p:sp>
        <p:sp>
          <p:nvSpPr>
            <p:cNvPr id="43" name="Text Box 13"/>
            <p:cNvSpPr txBox="1">
              <a:spLocks noChangeArrowheads="1"/>
            </p:cNvSpPr>
            <p:nvPr/>
          </p:nvSpPr>
          <p:spPr bwMode="auto">
            <a:xfrm>
              <a:off x="1107223" y="2818729"/>
              <a:ext cx="42832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1400" dirty="0"/>
                <a:t>inf.</a:t>
              </a:r>
            </a:p>
          </p:txBody>
        </p:sp>
        <p:sp>
          <p:nvSpPr>
            <p:cNvPr id="44" name="Text Box 14"/>
            <p:cNvSpPr txBox="1">
              <a:spLocks noChangeArrowheads="1"/>
            </p:cNvSpPr>
            <p:nvPr/>
          </p:nvSpPr>
          <p:spPr bwMode="auto">
            <a:xfrm>
              <a:off x="1394458" y="2810312"/>
              <a:ext cx="7825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1400" dirty="0"/>
                <a:t>retrieval</a:t>
              </a:r>
            </a:p>
          </p:txBody>
        </p:sp>
        <p:sp>
          <p:nvSpPr>
            <p:cNvPr id="45" name="Text Box 15"/>
            <p:cNvSpPr txBox="1">
              <a:spLocks noChangeArrowheads="1"/>
            </p:cNvSpPr>
            <p:nvPr/>
          </p:nvSpPr>
          <p:spPr bwMode="auto">
            <a:xfrm>
              <a:off x="2009734" y="2805991"/>
              <a:ext cx="55335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1400" dirty="0"/>
                <a:t>brain</a:t>
              </a:r>
            </a:p>
          </p:txBody>
        </p:sp>
        <p:sp>
          <p:nvSpPr>
            <p:cNvPr id="46" name="Text Box 16"/>
            <p:cNvSpPr txBox="1">
              <a:spLocks noChangeArrowheads="1"/>
            </p:cNvSpPr>
            <p:nvPr/>
          </p:nvSpPr>
          <p:spPr bwMode="auto">
            <a:xfrm>
              <a:off x="2437104" y="2805990"/>
              <a:ext cx="5036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1400" dirty="0"/>
                <a:t>lung</a:t>
              </a:r>
            </a:p>
          </p:txBody>
        </p:sp>
        <p:sp>
          <p:nvSpPr>
            <p:cNvPr id="47" name="Line 17"/>
            <p:cNvSpPr>
              <a:spLocks noChangeShapeType="1"/>
            </p:cNvSpPr>
            <p:nvPr/>
          </p:nvSpPr>
          <p:spPr bwMode="auto">
            <a:xfrm>
              <a:off x="1792678" y="3113767"/>
              <a:ext cx="0" cy="304800"/>
            </a:xfrm>
            <a:prstGeom prst="line">
              <a:avLst/>
            </a:prstGeom>
            <a:noFill/>
            <a:ln w="158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aphicFrame>
          <p:nvGraphicFramePr>
            <p:cNvPr id="48" name="Object 18"/>
            <p:cNvGraphicFramePr>
              <a:graphicFrameLocks noChangeAspect="1"/>
            </p:cNvGraphicFramePr>
            <p:nvPr/>
          </p:nvGraphicFramePr>
          <p:xfrm>
            <a:off x="3429000" y="3352800"/>
            <a:ext cx="1244600" cy="2762250"/>
          </p:xfrm>
          <a:graphic>
            <a:graphicData uri="http://schemas.openxmlformats.org/presentationml/2006/ole">
              <mc:AlternateContent xmlns:mc="http://schemas.openxmlformats.org/markup-compatibility/2006">
                <mc:Choice xmlns:v="urn:schemas-microsoft-com:vml" Requires="v">
                  <p:oleObj name="Document" r:id="rId4" imgW="1831340" imgH="4058920" progId="Word.Document.8">
                    <p:embed/>
                  </p:oleObj>
                </mc:Choice>
                <mc:Fallback>
                  <p:oleObj name="Document" r:id="rId4" imgW="1831340" imgH="4058920" progId="Word.Document.8">
                    <p:embed/>
                    <p:pic>
                      <p:nvPicPr>
                        <p:cNvPr id="48"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352800"/>
                          <a:ext cx="1244600"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 name="Freeform 19"/>
            <p:cNvSpPr>
              <a:spLocks/>
            </p:cNvSpPr>
            <p:nvPr/>
          </p:nvSpPr>
          <p:spPr bwMode="auto">
            <a:xfrm flipH="1">
              <a:off x="4572000" y="3352800"/>
              <a:ext cx="152400" cy="2590800"/>
            </a:xfrm>
            <a:custGeom>
              <a:avLst/>
              <a:gdLst>
                <a:gd name="T0" fmla="*/ 152400 w 264"/>
                <a:gd name="T1" fmla="*/ 0 h 2220"/>
                <a:gd name="T2" fmla="*/ 0 w 264"/>
                <a:gd name="T3" fmla="*/ 14004 h 2220"/>
                <a:gd name="T4" fmla="*/ 0 w 264"/>
                <a:gd name="T5" fmla="*/ 2590800 h 2220"/>
                <a:gd name="T6" fmla="*/ 131618 w 264"/>
                <a:gd name="T7" fmla="*/ 25908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Freeform 20"/>
            <p:cNvSpPr>
              <a:spLocks/>
            </p:cNvSpPr>
            <p:nvPr/>
          </p:nvSpPr>
          <p:spPr bwMode="auto">
            <a:xfrm>
              <a:off x="3276600" y="3352800"/>
              <a:ext cx="228600" cy="2590800"/>
            </a:xfrm>
            <a:custGeom>
              <a:avLst/>
              <a:gdLst>
                <a:gd name="T0" fmla="*/ 228600 w 264"/>
                <a:gd name="T1" fmla="*/ 0 h 2220"/>
                <a:gd name="T2" fmla="*/ 0 w 264"/>
                <a:gd name="T3" fmla="*/ 14004 h 2220"/>
                <a:gd name="T4" fmla="*/ 0 w 264"/>
                <a:gd name="T5" fmla="*/ 2590800 h 2220"/>
                <a:gd name="T6" fmla="*/ 197427 w 264"/>
                <a:gd name="T7" fmla="*/ 25908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Text Box 21"/>
            <p:cNvSpPr txBox="1">
              <a:spLocks noChangeArrowheads="1"/>
            </p:cNvSpPr>
            <p:nvPr/>
          </p:nvSpPr>
          <p:spPr bwMode="auto">
            <a:xfrm>
              <a:off x="2895600" y="4267200"/>
              <a:ext cx="38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a:t>=</a:t>
              </a:r>
            </a:p>
          </p:txBody>
        </p:sp>
        <p:sp>
          <p:nvSpPr>
            <p:cNvPr id="52" name="Line 22"/>
            <p:cNvSpPr>
              <a:spLocks noChangeShapeType="1"/>
            </p:cNvSpPr>
            <p:nvPr/>
          </p:nvSpPr>
          <p:spPr bwMode="auto">
            <a:xfrm flipV="1">
              <a:off x="304800" y="3352800"/>
              <a:ext cx="0" cy="533400"/>
            </a:xfrm>
            <a:prstGeom prst="line">
              <a:avLst/>
            </a:prstGeom>
            <a:noFill/>
            <a:ln w="158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Text Box 23"/>
            <p:cNvSpPr txBox="1">
              <a:spLocks noChangeArrowheads="1"/>
            </p:cNvSpPr>
            <p:nvPr/>
          </p:nvSpPr>
          <p:spPr bwMode="auto">
            <a:xfrm>
              <a:off x="73025" y="3884761"/>
              <a:ext cx="5613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2400" dirty="0"/>
                <a:t>CS</a:t>
              </a:r>
            </a:p>
          </p:txBody>
        </p:sp>
        <p:sp>
          <p:nvSpPr>
            <p:cNvPr id="54" name="Text Box 25"/>
            <p:cNvSpPr txBox="1">
              <a:spLocks noChangeArrowheads="1"/>
            </p:cNvSpPr>
            <p:nvPr/>
          </p:nvSpPr>
          <p:spPr bwMode="auto">
            <a:xfrm>
              <a:off x="0" y="5286524"/>
              <a:ext cx="6815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2400" dirty="0"/>
                <a:t>MD</a:t>
              </a:r>
            </a:p>
          </p:txBody>
        </p:sp>
        <p:sp>
          <p:nvSpPr>
            <p:cNvPr id="55" name="Line 26"/>
            <p:cNvSpPr>
              <a:spLocks noChangeShapeType="1"/>
            </p:cNvSpPr>
            <p:nvPr/>
          </p:nvSpPr>
          <p:spPr bwMode="auto">
            <a:xfrm>
              <a:off x="304800" y="44196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27"/>
            <p:cNvSpPr>
              <a:spLocks noChangeShapeType="1"/>
            </p:cNvSpPr>
            <p:nvPr/>
          </p:nvSpPr>
          <p:spPr bwMode="auto">
            <a:xfrm flipV="1">
              <a:off x="304800" y="4876800"/>
              <a:ext cx="0" cy="4572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28"/>
            <p:cNvSpPr>
              <a:spLocks noChangeShapeType="1"/>
            </p:cNvSpPr>
            <p:nvPr/>
          </p:nvSpPr>
          <p:spPr bwMode="auto">
            <a:xfrm>
              <a:off x="304800" y="57150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8" name="Object 29"/>
            <p:cNvGraphicFramePr>
              <a:graphicFrameLocks noChangeAspect="1"/>
            </p:cNvGraphicFramePr>
            <p:nvPr/>
          </p:nvGraphicFramePr>
          <p:xfrm>
            <a:off x="5334000" y="4114800"/>
            <a:ext cx="1219200" cy="911225"/>
          </p:xfrm>
          <a:graphic>
            <a:graphicData uri="http://schemas.openxmlformats.org/presentationml/2006/ole">
              <mc:AlternateContent xmlns:mc="http://schemas.openxmlformats.org/markup-compatibility/2006">
                <mc:Choice xmlns:v="urn:schemas-microsoft-com:vml" Requires="v">
                  <p:oleObj name="Document" r:id="rId6" imgW="1816100" imgH="1361440" progId="Word.Document.8">
                    <p:embed/>
                  </p:oleObj>
                </mc:Choice>
                <mc:Fallback>
                  <p:oleObj name="Document" r:id="rId6" imgW="1816100" imgH="1361440" progId="Word.Document.8">
                    <p:embed/>
                    <p:pic>
                      <p:nvPicPr>
                        <p:cNvPr id="58"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4114800"/>
                          <a:ext cx="121920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 name="Freeform 30"/>
            <p:cNvSpPr>
              <a:spLocks/>
            </p:cNvSpPr>
            <p:nvPr/>
          </p:nvSpPr>
          <p:spPr bwMode="auto">
            <a:xfrm>
              <a:off x="5181600" y="4038600"/>
              <a:ext cx="228600" cy="990600"/>
            </a:xfrm>
            <a:custGeom>
              <a:avLst/>
              <a:gdLst>
                <a:gd name="T0" fmla="*/ 228600 w 264"/>
                <a:gd name="T1" fmla="*/ 0 h 2220"/>
                <a:gd name="T2" fmla="*/ 0 w 264"/>
                <a:gd name="T3" fmla="*/ 5355 h 2220"/>
                <a:gd name="T4" fmla="*/ 0 w 264"/>
                <a:gd name="T5" fmla="*/ 990600 h 2220"/>
                <a:gd name="T6" fmla="*/ 197427 w 264"/>
                <a:gd name="T7" fmla="*/ 9906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Freeform 31"/>
            <p:cNvSpPr>
              <a:spLocks/>
            </p:cNvSpPr>
            <p:nvPr/>
          </p:nvSpPr>
          <p:spPr bwMode="auto">
            <a:xfrm flipH="1">
              <a:off x="6400800" y="4038600"/>
              <a:ext cx="228600" cy="990600"/>
            </a:xfrm>
            <a:custGeom>
              <a:avLst/>
              <a:gdLst>
                <a:gd name="T0" fmla="*/ 228600 w 264"/>
                <a:gd name="T1" fmla="*/ 0 h 2220"/>
                <a:gd name="T2" fmla="*/ 0 w 264"/>
                <a:gd name="T3" fmla="*/ 5355 h 2220"/>
                <a:gd name="T4" fmla="*/ 0 w 264"/>
                <a:gd name="T5" fmla="*/ 990600 h 2220"/>
                <a:gd name="T6" fmla="*/ 197427 w 264"/>
                <a:gd name="T7" fmla="*/ 9906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Text Box 32"/>
            <p:cNvSpPr txBox="1">
              <a:spLocks noChangeArrowheads="1"/>
            </p:cNvSpPr>
            <p:nvPr/>
          </p:nvSpPr>
          <p:spPr bwMode="auto">
            <a:xfrm>
              <a:off x="48006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a:t>x</a:t>
              </a:r>
            </a:p>
          </p:txBody>
        </p:sp>
        <p:graphicFrame>
          <p:nvGraphicFramePr>
            <p:cNvPr id="62" name="Object 34"/>
            <p:cNvGraphicFramePr>
              <a:graphicFrameLocks noChangeAspect="1"/>
            </p:cNvGraphicFramePr>
            <p:nvPr/>
          </p:nvGraphicFramePr>
          <p:xfrm>
            <a:off x="5562600" y="5334000"/>
            <a:ext cx="3219450" cy="936625"/>
          </p:xfrm>
          <a:graphic>
            <a:graphicData uri="http://schemas.openxmlformats.org/presentationml/2006/ole">
              <mc:AlternateContent xmlns:mc="http://schemas.openxmlformats.org/markup-compatibility/2006">
                <mc:Choice xmlns:v="urn:schemas-microsoft-com:vml" Requires="v">
                  <p:oleObj name="Document" r:id="rId8" imgW="4650740" imgH="1361440" progId="Word.Document.8">
                    <p:embed/>
                  </p:oleObj>
                </mc:Choice>
                <mc:Fallback>
                  <p:oleObj name="Document" r:id="rId8" imgW="4650740" imgH="1361440" progId="Word.Document.8">
                    <p:embed/>
                    <p:pic>
                      <p:nvPicPr>
                        <p:cNvPr id="62" name="Object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2600" y="5334000"/>
                          <a:ext cx="321945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 name="Text Box 35"/>
            <p:cNvSpPr txBox="1">
              <a:spLocks noChangeArrowheads="1"/>
            </p:cNvSpPr>
            <p:nvPr/>
          </p:nvSpPr>
          <p:spPr bwMode="auto">
            <a:xfrm>
              <a:off x="68580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a:t>x</a:t>
              </a:r>
            </a:p>
          </p:txBody>
        </p:sp>
        <p:sp>
          <p:nvSpPr>
            <p:cNvPr id="64" name="Freeform 36"/>
            <p:cNvSpPr>
              <a:spLocks/>
            </p:cNvSpPr>
            <p:nvPr/>
          </p:nvSpPr>
          <p:spPr bwMode="auto">
            <a:xfrm>
              <a:off x="5562600" y="5334000"/>
              <a:ext cx="152400" cy="762000"/>
            </a:xfrm>
            <a:custGeom>
              <a:avLst/>
              <a:gdLst>
                <a:gd name="T0" fmla="*/ 152400 w 264"/>
                <a:gd name="T1" fmla="*/ 0 h 2220"/>
                <a:gd name="T2" fmla="*/ 0 w 264"/>
                <a:gd name="T3" fmla="*/ 4119 h 2220"/>
                <a:gd name="T4" fmla="*/ 0 w 264"/>
                <a:gd name="T5" fmla="*/ 762000 h 2220"/>
                <a:gd name="T6" fmla="*/ 131618 w 264"/>
                <a:gd name="T7" fmla="*/ 7620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Freeform 37"/>
            <p:cNvSpPr>
              <a:spLocks/>
            </p:cNvSpPr>
            <p:nvPr/>
          </p:nvSpPr>
          <p:spPr bwMode="auto">
            <a:xfrm flipH="1">
              <a:off x="8534400" y="5410200"/>
              <a:ext cx="152400" cy="762000"/>
            </a:xfrm>
            <a:custGeom>
              <a:avLst/>
              <a:gdLst>
                <a:gd name="T0" fmla="*/ 152400 w 264"/>
                <a:gd name="T1" fmla="*/ 0 h 2220"/>
                <a:gd name="T2" fmla="*/ 0 w 264"/>
                <a:gd name="T3" fmla="*/ 4119 h 2220"/>
                <a:gd name="T4" fmla="*/ 0 w 264"/>
                <a:gd name="T5" fmla="*/ 762000 h 2220"/>
                <a:gd name="T6" fmla="*/ 131618 w 264"/>
                <a:gd name="T7" fmla="*/ 7620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 name="TextBox 69"/>
          <p:cNvSpPr txBox="1"/>
          <p:nvPr/>
        </p:nvSpPr>
        <p:spPr>
          <a:xfrm>
            <a:off x="1507836" y="6581002"/>
            <a:ext cx="1981200" cy="276999"/>
          </a:xfrm>
          <a:prstGeom prst="rect">
            <a:avLst/>
          </a:prstGeom>
          <a:noFill/>
        </p:spPr>
        <p:txBody>
          <a:bodyPr wrap="square" rtlCol="0">
            <a:spAutoFit/>
          </a:bodyPr>
          <a:lstStyle/>
          <a:p>
            <a:r>
              <a:rPr lang="en-US" altLang="en-US" sz="1200" dirty="0">
                <a:solidFill>
                  <a:schemeClr val="tx2"/>
                </a:solidFill>
              </a:rPr>
              <a:t>Source: C. </a:t>
            </a:r>
            <a:r>
              <a:rPr lang="en-US" altLang="en-US" sz="1200" dirty="0" err="1">
                <a:solidFill>
                  <a:schemeClr val="tx2"/>
                </a:solidFill>
              </a:rPr>
              <a:t>Faloutsos</a:t>
            </a:r>
            <a:r>
              <a:rPr lang="en-US" altLang="en-US" sz="1200" dirty="0">
                <a:solidFill>
                  <a:schemeClr val="tx2"/>
                </a:solidFill>
              </a:rPr>
              <a:t> (2001)</a:t>
            </a:r>
          </a:p>
        </p:txBody>
      </p:sp>
      <p:sp>
        <p:nvSpPr>
          <p:cNvPr id="72" name="Text Box 35"/>
          <p:cNvSpPr txBox="1">
            <a:spLocks noChangeArrowheads="1"/>
          </p:cNvSpPr>
          <p:nvPr/>
        </p:nvSpPr>
        <p:spPr bwMode="auto">
          <a:xfrm>
            <a:off x="6248978" y="2289392"/>
            <a:ext cx="26967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2000" dirty="0">
                <a:solidFill>
                  <a:schemeClr val="accent1"/>
                </a:solidFill>
              </a:rPr>
              <a:t>‘strength’ of CS-concept</a:t>
            </a:r>
          </a:p>
        </p:txBody>
      </p:sp>
      <p:sp>
        <p:nvSpPr>
          <p:cNvPr id="73" name="Line 36"/>
          <p:cNvSpPr>
            <a:spLocks noChangeShapeType="1"/>
          </p:cNvSpPr>
          <p:nvPr/>
        </p:nvSpPr>
        <p:spPr bwMode="auto">
          <a:xfrm>
            <a:off x="7203498" y="2689502"/>
            <a:ext cx="0" cy="762000"/>
          </a:xfrm>
          <a:prstGeom prst="line">
            <a:avLst/>
          </a:prstGeom>
          <a:noFill/>
          <a:ln w="158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37"/>
          <p:cNvSpPr>
            <a:spLocks noChangeArrowheads="1"/>
          </p:cNvSpPr>
          <p:nvPr/>
        </p:nvSpPr>
        <p:spPr bwMode="auto">
          <a:xfrm>
            <a:off x="6898698" y="3498178"/>
            <a:ext cx="609600" cy="457200"/>
          </a:xfrm>
          <a:prstGeom prst="ellipse">
            <a:avLst/>
          </a:prstGeom>
          <a:noFill/>
          <a:ln w="38100">
            <a:solidFill>
              <a:schemeClr val="accent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endParaRPr lang="en-US" altLang="en-US"/>
          </a:p>
        </p:txBody>
      </p:sp>
    </p:spTree>
    <p:extLst>
      <p:ext uri="{BB962C8B-B14F-4D97-AF65-F5344CB8AC3E}">
        <p14:creationId xmlns:p14="http://schemas.microsoft.com/office/powerpoint/2010/main" val="367349143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r>
              <a:rPr lang="en-US" altLang="en-US"/>
              <a:t>SVD - Example</a:t>
            </a:r>
          </a:p>
        </p:txBody>
      </p:sp>
      <p:sp>
        <p:nvSpPr>
          <p:cNvPr id="22534" name="Rectangle 3"/>
          <p:cNvSpPr>
            <a:spLocks noGrp="1" noChangeArrowheads="1"/>
          </p:cNvSpPr>
          <p:nvPr>
            <p:ph idx="1"/>
          </p:nvPr>
        </p:nvSpPr>
        <p:spPr>
          <a:xfrm>
            <a:off x="2209800" y="1752600"/>
            <a:ext cx="7772400" cy="4114800"/>
          </a:xfrm>
        </p:spPr>
        <p:txBody>
          <a:bodyPr/>
          <a:lstStyle/>
          <a:p>
            <a:pPr>
              <a:lnSpc>
                <a:spcPct val="90000"/>
              </a:lnSpc>
            </a:pPr>
            <a:r>
              <a:rPr lang="en-US" altLang="en-US" b="1"/>
              <a:t>A</a:t>
            </a:r>
            <a:r>
              <a:rPr lang="en-US" altLang="en-US"/>
              <a:t> = </a:t>
            </a:r>
            <a:r>
              <a:rPr lang="en-US" altLang="en-US" b="1"/>
              <a:t>U</a:t>
            </a:r>
            <a:r>
              <a:rPr lang="en-US" altLang="en-US"/>
              <a:t> </a:t>
            </a:r>
            <a:r>
              <a:rPr lang="en-US" altLang="en-US" b="1">
                <a:latin typeface="Symbol" pitchFamily="18" charset="2"/>
              </a:rPr>
              <a:t>L</a:t>
            </a:r>
            <a:r>
              <a:rPr lang="en-US" altLang="en-US"/>
              <a:t> </a:t>
            </a:r>
            <a:r>
              <a:rPr lang="en-US" altLang="en-US" b="1"/>
              <a:t>V</a:t>
            </a:r>
            <a:r>
              <a:rPr lang="en-US" altLang="en-US" baseline="30000"/>
              <a:t>T </a:t>
            </a:r>
            <a:r>
              <a:rPr lang="en-US" altLang="en-US"/>
              <a:t>- example:</a:t>
            </a:r>
          </a:p>
          <a:p>
            <a:pPr>
              <a:lnSpc>
                <a:spcPct val="90000"/>
              </a:lnSpc>
            </a:pPr>
            <a:endParaRPr lang="en-US" altLang="en-US"/>
          </a:p>
        </p:txBody>
      </p:sp>
      <p:sp>
        <p:nvSpPr>
          <p:cNvPr id="3" name="Date Placeholder 2"/>
          <p:cNvSpPr>
            <a:spLocks noGrp="1"/>
          </p:cNvSpPr>
          <p:nvPr>
            <p:ph type="dt" sz="half" idx="10"/>
          </p:nvPr>
        </p:nvSpPr>
        <p:spPr/>
        <p:txBody>
          <a:bodyPr/>
          <a:lstStyle/>
          <a:p>
            <a:fld id="{8472CEE2-E36D-4391-A2BF-7B85DF3278AA}" type="datetime1">
              <a:rPr lang="en-US" smtClean="0"/>
              <a:t>3/12/24</a:t>
            </a:fld>
            <a:endParaRPr lang="en-US"/>
          </a:p>
        </p:txBody>
      </p:sp>
      <p:sp>
        <p:nvSpPr>
          <p:cNvPr id="2" name="Footer Placeholder 1"/>
          <p:cNvSpPr>
            <a:spLocks noGrp="1"/>
          </p:cNvSpPr>
          <p:nvPr>
            <p:ph type="ftr" sz="quarter" idx="11"/>
          </p:nvPr>
        </p:nvSpPr>
        <p:spPr/>
        <p:txBody>
          <a:bodyPr/>
          <a:lstStyle/>
          <a:p>
            <a:r>
              <a:rPr lang="en-US"/>
              <a:t>UNC Charlotte Fall 2023</a:t>
            </a:r>
          </a:p>
        </p:txBody>
      </p:sp>
      <p:sp>
        <p:nvSpPr>
          <p:cNvPr id="4" name="Slide Number Placeholder 3"/>
          <p:cNvSpPr>
            <a:spLocks noGrp="1"/>
          </p:cNvSpPr>
          <p:nvPr>
            <p:ph type="sldNum" sz="quarter" idx="12"/>
          </p:nvPr>
        </p:nvSpPr>
        <p:spPr/>
        <p:txBody>
          <a:bodyPr/>
          <a:lstStyle/>
          <a:p>
            <a:fld id="{4DBBD61A-EFF3-4404-A696-2D833F43D294}" type="slidenum">
              <a:rPr lang="en-US" smtClean="0"/>
              <a:t>63</a:t>
            </a:fld>
            <a:endParaRPr lang="en-US"/>
          </a:p>
        </p:txBody>
      </p:sp>
      <p:grpSp>
        <p:nvGrpSpPr>
          <p:cNvPr id="38" name="Group 37"/>
          <p:cNvGrpSpPr/>
          <p:nvPr/>
        </p:nvGrpSpPr>
        <p:grpSpPr>
          <a:xfrm>
            <a:off x="1564698" y="2289393"/>
            <a:ext cx="8782050" cy="3464635"/>
            <a:chOff x="0" y="2805990"/>
            <a:chExt cx="8782050" cy="3464635"/>
          </a:xfrm>
        </p:grpSpPr>
        <p:graphicFrame>
          <p:nvGraphicFramePr>
            <p:cNvPr id="39" name="Object 6"/>
            <p:cNvGraphicFramePr>
              <a:graphicFrameLocks noChangeAspect="1"/>
            </p:cNvGraphicFramePr>
            <p:nvPr/>
          </p:nvGraphicFramePr>
          <p:xfrm>
            <a:off x="914400" y="3429000"/>
            <a:ext cx="2065338" cy="2571750"/>
          </p:xfrm>
          <a:graphic>
            <a:graphicData uri="http://schemas.openxmlformats.org/presentationml/2006/ole">
              <mc:AlternateContent xmlns:mc="http://schemas.openxmlformats.org/markup-compatibility/2006">
                <mc:Choice xmlns:v="urn:schemas-microsoft-com:vml" Requires="v">
                  <p:oleObj name="Document" r:id="rId2" imgW="3261360" imgH="4058920" progId="Word.Document.8">
                    <p:embed/>
                  </p:oleObj>
                </mc:Choice>
                <mc:Fallback>
                  <p:oleObj name="Document" r:id="rId2" imgW="3261360" imgH="4058920" progId="Word.Document.8">
                    <p:embed/>
                    <p:pic>
                      <p:nvPicPr>
                        <p:cNvPr id="39"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4290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Freeform 8"/>
            <p:cNvSpPr>
              <a:spLocks/>
            </p:cNvSpPr>
            <p:nvPr/>
          </p:nvSpPr>
          <p:spPr bwMode="auto">
            <a:xfrm>
              <a:off x="838200" y="3352800"/>
              <a:ext cx="228600" cy="2590800"/>
            </a:xfrm>
            <a:custGeom>
              <a:avLst/>
              <a:gdLst>
                <a:gd name="T0" fmla="*/ 228600 w 264"/>
                <a:gd name="T1" fmla="*/ 0 h 2220"/>
                <a:gd name="T2" fmla="*/ 0 w 264"/>
                <a:gd name="T3" fmla="*/ 14004 h 2220"/>
                <a:gd name="T4" fmla="*/ 0 w 264"/>
                <a:gd name="T5" fmla="*/ 2590800 h 2220"/>
                <a:gd name="T6" fmla="*/ 197427 w 264"/>
                <a:gd name="T7" fmla="*/ 25908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Freeform 11"/>
            <p:cNvSpPr>
              <a:spLocks/>
            </p:cNvSpPr>
            <p:nvPr/>
          </p:nvSpPr>
          <p:spPr bwMode="auto">
            <a:xfrm flipH="1">
              <a:off x="2590800" y="3352800"/>
              <a:ext cx="228600" cy="2590800"/>
            </a:xfrm>
            <a:custGeom>
              <a:avLst/>
              <a:gdLst>
                <a:gd name="T0" fmla="*/ 228600 w 264"/>
                <a:gd name="T1" fmla="*/ 0 h 2220"/>
                <a:gd name="T2" fmla="*/ 0 w 264"/>
                <a:gd name="T3" fmla="*/ 14004 h 2220"/>
                <a:gd name="T4" fmla="*/ 0 w 264"/>
                <a:gd name="T5" fmla="*/ 2590800 h 2220"/>
                <a:gd name="T6" fmla="*/ 197427 w 264"/>
                <a:gd name="T7" fmla="*/ 25908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Text Box 12"/>
            <p:cNvSpPr txBox="1">
              <a:spLocks noChangeArrowheads="1"/>
            </p:cNvSpPr>
            <p:nvPr/>
          </p:nvSpPr>
          <p:spPr bwMode="auto">
            <a:xfrm>
              <a:off x="692150" y="2817910"/>
              <a:ext cx="48442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1400" dirty="0"/>
                <a:t>data</a:t>
              </a:r>
            </a:p>
          </p:txBody>
        </p:sp>
        <p:sp>
          <p:nvSpPr>
            <p:cNvPr id="43" name="Text Box 13"/>
            <p:cNvSpPr txBox="1">
              <a:spLocks noChangeArrowheads="1"/>
            </p:cNvSpPr>
            <p:nvPr/>
          </p:nvSpPr>
          <p:spPr bwMode="auto">
            <a:xfrm>
              <a:off x="1107223" y="2818729"/>
              <a:ext cx="42832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1400" dirty="0"/>
                <a:t>inf.</a:t>
              </a:r>
            </a:p>
          </p:txBody>
        </p:sp>
        <p:sp>
          <p:nvSpPr>
            <p:cNvPr id="44" name="Text Box 14"/>
            <p:cNvSpPr txBox="1">
              <a:spLocks noChangeArrowheads="1"/>
            </p:cNvSpPr>
            <p:nvPr/>
          </p:nvSpPr>
          <p:spPr bwMode="auto">
            <a:xfrm>
              <a:off x="1394458" y="2810312"/>
              <a:ext cx="7825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1400" dirty="0"/>
                <a:t>retrieval</a:t>
              </a:r>
            </a:p>
          </p:txBody>
        </p:sp>
        <p:sp>
          <p:nvSpPr>
            <p:cNvPr id="45" name="Text Box 15"/>
            <p:cNvSpPr txBox="1">
              <a:spLocks noChangeArrowheads="1"/>
            </p:cNvSpPr>
            <p:nvPr/>
          </p:nvSpPr>
          <p:spPr bwMode="auto">
            <a:xfrm>
              <a:off x="2009734" y="2805991"/>
              <a:ext cx="55335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1400" dirty="0"/>
                <a:t>brain</a:t>
              </a:r>
            </a:p>
          </p:txBody>
        </p:sp>
        <p:sp>
          <p:nvSpPr>
            <p:cNvPr id="46" name="Text Box 16"/>
            <p:cNvSpPr txBox="1">
              <a:spLocks noChangeArrowheads="1"/>
            </p:cNvSpPr>
            <p:nvPr/>
          </p:nvSpPr>
          <p:spPr bwMode="auto">
            <a:xfrm>
              <a:off x="2437104" y="2805990"/>
              <a:ext cx="5036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1400" dirty="0"/>
                <a:t>lung</a:t>
              </a:r>
            </a:p>
          </p:txBody>
        </p:sp>
        <p:sp>
          <p:nvSpPr>
            <p:cNvPr id="47" name="Line 17"/>
            <p:cNvSpPr>
              <a:spLocks noChangeShapeType="1"/>
            </p:cNvSpPr>
            <p:nvPr/>
          </p:nvSpPr>
          <p:spPr bwMode="auto">
            <a:xfrm>
              <a:off x="1792678" y="3113767"/>
              <a:ext cx="0" cy="304800"/>
            </a:xfrm>
            <a:prstGeom prst="line">
              <a:avLst/>
            </a:prstGeom>
            <a:noFill/>
            <a:ln w="158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aphicFrame>
          <p:nvGraphicFramePr>
            <p:cNvPr id="48" name="Object 18"/>
            <p:cNvGraphicFramePr>
              <a:graphicFrameLocks noChangeAspect="1"/>
            </p:cNvGraphicFramePr>
            <p:nvPr/>
          </p:nvGraphicFramePr>
          <p:xfrm>
            <a:off x="3429000" y="3352800"/>
            <a:ext cx="1244600" cy="2762250"/>
          </p:xfrm>
          <a:graphic>
            <a:graphicData uri="http://schemas.openxmlformats.org/presentationml/2006/ole">
              <mc:AlternateContent xmlns:mc="http://schemas.openxmlformats.org/markup-compatibility/2006">
                <mc:Choice xmlns:v="urn:schemas-microsoft-com:vml" Requires="v">
                  <p:oleObj name="Document" r:id="rId4" imgW="1831340" imgH="4058920" progId="Word.Document.8">
                    <p:embed/>
                  </p:oleObj>
                </mc:Choice>
                <mc:Fallback>
                  <p:oleObj name="Document" r:id="rId4" imgW="1831340" imgH="4058920" progId="Word.Document.8">
                    <p:embed/>
                    <p:pic>
                      <p:nvPicPr>
                        <p:cNvPr id="48"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352800"/>
                          <a:ext cx="1244600"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 name="Freeform 19"/>
            <p:cNvSpPr>
              <a:spLocks/>
            </p:cNvSpPr>
            <p:nvPr/>
          </p:nvSpPr>
          <p:spPr bwMode="auto">
            <a:xfrm flipH="1">
              <a:off x="4572000" y="3352800"/>
              <a:ext cx="152400" cy="2590800"/>
            </a:xfrm>
            <a:custGeom>
              <a:avLst/>
              <a:gdLst>
                <a:gd name="T0" fmla="*/ 152400 w 264"/>
                <a:gd name="T1" fmla="*/ 0 h 2220"/>
                <a:gd name="T2" fmla="*/ 0 w 264"/>
                <a:gd name="T3" fmla="*/ 14004 h 2220"/>
                <a:gd name="T4" fmla="*/ 0 w 264"/>
                <a:gd name="T5" fmla="*/ 2590800 h 2220"/>
                <a:gd name="T6" fmla="*/ 131618 w 264"/>
                <a:gd name="T7" fmla="*/ 25908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Freeform 20"/>
            <p:cNvSpPr>
              <a:spLocks/>
            </p:cNvSpPr>
            <p:nvPr/>
          </p:nvSpPr>
          <p:spPr bwMode="auto">
            <a:xfrm>
              <a:off x="3276600" y="3352800"/>
              <a:ext cx="228600" cy="2590800"/>
            </a:xfrm>
            <a:custGeom>
              <a:avLst/>
              <a:gdLst>
                <a:gd name="T0" fmla="*/ 228600 w 264"/>
                <a:gd name="T1" fmla="*/ 0 h 2220"/>
                <a:gd name="T2" fmla="*/ 0 w 264"/>
                <a:gd name="T3" fmla="*/ 14004 h 2220"/>
                <a:gd name="T4" fmla="*/ 0 w 264"/>
                <a:gd name="T5" fmla="*/ 2590800 h 2220"/>
                <a:gd name="T6" fmla="*/ 197427 w 264"/>
                <a:gd name="T7" fmla="*/ 25908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Text Box 21"/>
            <p:cNvSpPr txBox="1">
              <a:spLocks noChangeArrowheads="1"/>
            </p:cNvSpPr>
            <p:nvPr/>
          </p:nvSpPr>
          <p:spPr bwMode="auto">
            <a:xfrm>
              <a:off x="2895600" y="4267200"/>
              <a:ext cx="38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a:t>=</a:t>
              </a:r>
            </a:p>
          </p:txBody>
        </p:sp>
        <p:sp>
          <p:nvSpPr>
            <p:cNvPr id="52" name="Line 22"/>
            <p:cNvSpPr>
              <a:spLocks noChangeShapeType="1"/>
            </p:cNvSpPr>
            <p:nvPr/>
          </p:nvSpPr>
          <p:spPr bwMode="auto">
            <a:xfrm flipV="1">
              <a:off x="304800" y="3352800"/>
              <a:ext cx="0" cy="533400"/>
            </a:xfrm>
            <a:prstGeom prst="line">
              <a:avLst/>
            </a:prstGeom>
            <a:noFill/>
            <a:ln w="158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Text Box 23"/>
            <p:cNvSpPr txBox="1">
              <a:spLocks noChangeArrowheads="1"/>
            </p:cNvSpPr>
            <p:nvPr/>
          </p:nvSpPr>
          <p:spPr bwMode="auto">
            <a:xfrm>
              <a:off x="73025" y="3884761"/>
              <a:ext cx="5613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2400" dirty="0"/>
                <a:t>CS</a:t>
              </a:r>
            </a:p>
          </p:txBody>
        </p:sp>
        <p:sp>
          <p:nvSpPr>
            <p:cNvPr id="54" name="Text Box 25"/>
            <p:cNvSpPr txBox="1">
              <a:spLocks noChangeArrowheads="1"/>
            </p:cNvSpPr>
            <p:nvPr/>
          </p:nvSpPr>
          <p:spPr bwMode="auto">
            <a:xfrm>
              <a:off x="0" y="5286524"/>
              <a:ext cx="6815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2400" dirty="0"/>
                <a:t>MD</a:t>
              </a:r>
            </a:p>
          </p:txBody>
        </p:sp>
        <p:sp>
          <p:nvSpPr>
            <p:cNvPr id="55" name="Line 26"/>
            <p:cNvSpPr>
              <a:spLocks noChangeShapeType="1"/>
            </p:cNvSpPr>
            <p:nvPr/>
          </p:nvSpPr>
          <p:spPr bwMode="auto">
            <a:xfrm>
              <a:off x="304800" y="44196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27"/>
            <p:cNvSpPr>
              <a:spLocks noChangeShapeType="1"/>
            </p:cNvSpPr>
            <p:nvPr/>
          </p:nvSpPr>
          <p:spPr bwMode="auto">
            <a:xfrm flipV="1">
              <a:off x="304800" y="4876800"/>
              <a:ext cx="0" cy="4572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28"/>
            <p:cNvSpPr>
              <a:spLocks noChangeShapeType="1"/>
            </p:cNvSpPr>
            <p:nvPr/>
          </p:nvSpPr>
          <p:spPr bwMode="auto">
            <a:xfrm>
              <a:off x="304800" y="57150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8" name="Object 29"/>
            <p:cNvGraphicFramePr>
              <a:graphicFrameLocks noChangeAspect="1"/>
            </p:cNvGraphicFramePr>
            <p:nvPr/>
          </p:nvGraphicFramePr>
          <p:xfrm>
            <a:off x="5334000" y="4114800"/>
            <a:ext cx="1219200" cy="911225"/>
          </p:xfrm>
          <a:graphic>
            <a:graphicData uri="http://schemas.openxmlformats.org/presentationml/2006/ole">
              <mc:AlternateContent xmlns:mc="http://schemas.openxmlformats.org/markup-compatibility/2006">
                <mc:Choice xmlns:v="urn:schemas-microsoft-com:vml" Requires="v">
                  <p:oleObj name="Document" r:id="rId6" imgW="1816100" imgH="1361440" progId="Word.Document.8">
                    <p:embed/>
                  </p:oleObj>
                </mc:Choice>
                <mc:Fallback>
                  <p:oleObj name="Document" r:id="rId6" imgW="1816100" imgH="1361440" progId="Word.Document.8">
                    <p:embed/>
                    <p:pic>
                      <p:nvPicPr>
                        <p:cNvPr id="58"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4114800"/>
                          <a:ext cx="121920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 name="Freeform 30"/>
            <p:cNvSpPr>
              <a:spLocks/>
            </p:cNvSpPr>
            <p:nvPr/>
          </p:nvSpPr>
          <p:spPr bwMode="auto">
            <a:xfrm>
              <a:off x="5181600" y="4038600"/>
              <a:ext cx="228600" cy="990600"/>
            </a:xfrm>
            <a:custGeom>
              <a:avLst/>
              <a:gdLst>
                <a:gd name="T0" fmla="*/ 228600 w 264"/>
                <a:gd name="T1" fmla="*/ 0 h 2220"/>
                <a:gd name="T2" fmla="*/ 0 w 264"/>
                <a:gd name="T3" fmla="*/ 5355 h 2220"/>
                <a:gd name="T4" fmla="*/ 0 w 264"/>
                <a:gd name="T5" fmla="*/ 990600 h 2220"/>
                <a:gd name="T6" fmla="*/ 197427 w 264"/>
                <a:gd name="T7" fmla="*/ 9906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Freeform 31"/>
            <p:cNvSpPr>
              <a:spLocks/>
            </p:cNvSpPr>
            <p:nvPr/>
          </p:nvSpPr>
          <p:spPr bwMode="auto">
            <a:xfrm flipH="1">
              <a:off x="6400800" y="4038600"/>
              <a:ext cx="228600" cy="990600"/>
            </a:xfrm>
            <a:custGeom>
              <a:avLst/>
              <a:gdLst>
                <a:gd name="T0" fmla="*/ 228600 w 264"/>
                <a:gd name="T1" fmla="*/ 0 h 2220"/>
                <a:gd name="T2" fmla="*/ 0 w 264"/>
                <a:gd name="T3" fmla="*/ 5355 h 2220"/>
                <a:gd name="T4" fmla="*/ 0 w 264"/>
                <a:gd name="T5" fmla="*/ 990600 h 2220"/>
                <a:gd name="T6" fmla="*/ 197427 w 264"/>
                <a:gd name="T7" fmla="*/ 9906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Text Box 32"/>
            <p:cNvSpPr txBox="1">
              <a:spLocks noChangeArrowheads="1"/>
            </p:cNvSpPr>
            <p:nvPr/>
          </p:nvSpPr>
          <p:spPr bwMode="auto">
            <a:xfrm>
              <a:off x="48006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a:t>x</a:t>
              </a:r>
            </a:p>
          </p:txBody>
        </p:sp>
        <p:graphicFrame>
          <p:nvGraphicFramePr>
            <p:cNvPr id="62" name="Object 34"/>
            <p:cNvGraphicFramePr>
              <a:graphicFrameLocks noChangeAspect="1"/>
            </p:cNvGraphicFramePr>
            <p:nvPr/>
          </p:nvGraphicFramePr>
          <p:xfrm>
            <a:off x="5562600" y="5334000"/>
            <a:ext cx="3219450" cy="936625"/>
          </p:xfrm>
          <a:graphic>
            <a:graphicData uri="http://schemas.openxmlformats.org/presentationml/2006/ole">
              <mc:AlternateContent xmlns:mc="http://schemas.openxmlformats.org/markup-compatibility/2006">
                <mc:Choice xmlns:v="urn:schemas-microsoft-com:vml" Requires="v">
                  <p:oleObj name="Document" r:id="rId8" imgW="4650740" imgH="1361440" progId="Word.Document.8">
                    <p:embed/>
                  </p:oleObj>
                </mc:Choice>
                <mc:Fallback>
                  <p:oleObj name="Document" r:id="rId8" imgW="4650740" imgH="1361440" progId="Word.Document.8">
                    <p:embed/>
                    <p:pic>
                      <p:nvPicPr>
                        <p:cNvPr id="62" name="Object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2600" y="5334000"/>
                          <a:ext cx="321945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 name="Text Box 35"/>
            <p:cNvSpPr txBox="1">
              <a:spLocks noChangeArrowheads="1"/>
            </p:cNvSpPr>
            <p:nvPr/>
          </p:nvSpPr>
          <p:spPr bwMode="auto">
            <a:xfrm>
              <a:off x="68580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a:t>x</a:t>
              </a:r>
            </a:p>
          </p:txBody>
        </p:sp>
        <p:sp>
          <p:nvSpPr>
            <p:cNvPr id="64" name="Freeform 36"/>
            <p:cNvSpPr>
              <a:spLocks/>
            </p:cNvSpPr>
            <p:nvPr/>
          </p:nvSpPr>
          <p:spPr bwMode="auto">
            <a:xfrm>
              <a:off x="5562600" y="5334000"/>
              <a:ext cx="152400" cy="762000"/>
            </a:xfrm>
            <a:custGeom>
              <a:avLst/>
              <a:gdLst>
                <a:gd name="T0" fmla="*/ 152400 w 264"/>
                <a:gd name="T1" fmla="*/ 0 h 2220"/>
                <a:gd name="T2" fmla="*/ 0 w 264"/>
                <a:gd name="T3" fmla="*/ 4119 h 2220"/>
                <a:gd name="T4" fmla="*/ 0 w 264"/>
                <a:gd name="T5" fmla="*/ 762000 h 2220"/>
                <a:gd name="T6" fmla="*/ 131618 w 264"/>
                <a:gd name="T7" fmla="*/ 7620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Freeform 37"/>
            <p:cNvSpPr>
              <a:spLocks/>
            </p:cNvSpPr>
            <p:nvPr/>
          </p:nvSpPr>
          <p:spPr bwMode="auto">
            <a:xfrm flipH="1">
              <a:off x="8534400" y="5410200"/>
              <a:ext cx="152400" cy="762000"/>
            </a:xfrm>
            <a:custGeom>
              <a:avLst/>
              <a:gdLst>
                <a:gd name="T0" fmla="*/ 152400 w 264"/>
                <a:gd name="T1" fmla="*/ 0 h 2220"/>
                <a:gd name="T2" fmla="*/ 0 w 264"/>
                <a:gd name="T3" fmla="*/ 4119 h 2220"/>
                <a:gd name="T4" fmla="*/ 0 w 264"/>
                <a:gd name="T5" fmla="*/ 762000 h 2220"/>
                <a:gd name="T6" fmla="*/ 131618 w 264"/>
                <a:gd name="T7" fmla="*/ 7620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 name="Text Box 31"/>
          <p:cNvSpPr txBox="1">
            <a:spLocks noChangeArrowheads="1"/>
          </p:cNvSpPr>
          <p:nvPr/>
        </p:nvSpPr>
        <p:spPr bwMode="auto">
          <a:xfrm>
            <a:off x="4623521" y="2127930"/>
            <a:ext cx="13805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2000" dirty="0">
                <a:solidFill>
                  <a:schemeClr val="accent1"/>
                </a:solidFill>
              </a:rPr>
              <a:t>CS-concept</a:t>
            </a:r>
          </a:p>
        </p:txBody>
      </p:sp>
      <p:sp>
        <p:nvSpPr>
          <p:cNvPr id="67" name="Text Box 32"/>
          <p:cNvSpPr txBox="1">
            <a:spLocks noChangeArrowheads="1"/>
          </p:cNvSpPr>
          <p:nvPr/>
        </p:nvSpPr>
        <p:spPr bwMode="auto">
          <a:xfrm>
            <a:off x="6223721" y="2432730"/>
            <a:ext cx="14798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2000" dirty="0">
                <a:solidFill>
                  <a:schemeClr val="accent1"/>
                </a:solidFill>
              </a:rPr>
              <a:t>MD-concept</a:t>
            </a:r>
          </a:p>
        </p:txBody>
      </p:sp>
      <p:sp>
        <p:nvSpPr>
          <p:cNvPr id="68" name="Line 33"/>
          <p:cNvSpPr>
            <a:spLocks noChangeShapeType="1"/>
          </p:cNvSpPr>
          <p:nvPr/>
        </p:nvSpPr>
        <p:spPr bwMode="auto">
          <a:xfrm>
            <a:off x="5298497" y="2456019"/>
            <a:ext cx="0" cy="381000"/>
          </a:xfrm>
          <a:prstGeom prst="line">
            <a:avLst/>
          </a:prstGeom>
          <a:noFill/>
          <a:ln w="15875">
            <a:solidFill>
              <a:schemeClr val="accent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Line 34"/>
          <p:cNvSpPr>
            <a:spLocks noChangeShapeType="1"/>
          </p:cNvSpPr>
          <p:nvPr/>
        </p:nvSpPr>
        <p:spPr bwMode="auto">
          <a:xfrm flipH="1">
            <a:off x="5894964" y="2718540"/>
            <a:ext cx="304800" cy="228600"/>
          </a:xfrm>
          <a:prstGeom prst="line">
            <a:avLst/>
          </a:prstGeom>
          <a:noFill/>
          <a:ln w="15875">
            <a:solidFill>
              <a:schemeClr val="accent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TextBox 69"/>
          <p:cNvSpPr txBox="1"/>
          <p:nvPr/>
        </p:nvSpPr>
        <p:spPr>
          <a:xfrm>
            <a:off x="1507836" y="6581002"/>
            <a:ext cx="1981200" cy="276999"/>
          </a:xfrm>
          <a:prstGeom prst="rect">
            <a:avLst/>
          </a:prstGeom>
          <a:noFill/>
        </p:spPr>
        <p:txBody>
          <a:bodyPr wrap="square" rtlCol="0">
            <a:spAutoFit/>
          </a:bodyPr>
          <a:lstStyle/>
          <a:p>
            <a:r>
              <a:rPr lang="en-US" altLang="en-US" sz="1200" dirty="0">
                <a:solidFill>
                  <a:schemeClr val="tx2"/>
                </a:solidFill>
              </a:rPr>
              <a:t>Source: C. </a:t>
            </a:r>
            <a:r>
              <a:rPr lang="en-US" altLang="en-US" sz="1200" dirty="0" err="1">
                <a:solidFill>
                  <a:schemeClr val="tx2"/>
                </a:solidFill>
              </a:rPr>
              <a:t>Faloutsos</a:t>
            </a:r>
            <a:r>
              <a:rPr lang="en-US" altLang="en-US" sz="1200" dirty="0">
                <a:solidFill>
                  <a:schemeClr val="tx2"/>
                </a:solidFill>
              </a:rPr>
              <a:t> (2001)</a:t>
            </a:r>
          </a:p>
        </p:txBody>
      </p:sp>
    </p:spTree>
    <p:extLst>
      <p:ext uri="{BB962C8B-B14F-4D97-AF65-F5344CB8AC3E}">
        <p14:creationId xmlns:p14="http://schemas.microsoft.com/office/powerpoint/2010/main" val="2906574305"/>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r>
              <a:rPr lang="en-US" altLang="en-US"/>
              <a:t>SVD - Example</a:t>
            </a:r>
          </a:p>
        </p:txBody>
      </p:sp>
      <p:sp>
        <p:nvSpPr>
          <p:cNvPr id="22534" name="Rectangle 3"/>
          <p:cNvSpPr>
            <a:spLocks noGrp="1" noChangeArrowheads="1"/>
          </p:cNvSpPr>
          <p:nvPr>
            <p:ph idx="1"/>
          </p:nvPr>
        </p:nvSpPr>
        <p:spPr>
          <a:xfrm>
            <a:off x="2209800" y="1752600"/>
            <a:ext cx="7772400" cy="4114800"/>
          </a:xfrm>
        </p:spPr>
        <p:txBody>
          <a:bodyPr/>
          <a:lstStyle/>
          <a:p>
            <a:pPr>
              <a:lnSpc>
                <a:spcPct val="90000"/>
              </a:lnSpc>
            </a:pPr>
            <a:r>
              <a:rPr lang="en-US" altLang="en-US" b="1" dirty="0"/>
              <a:t>A</a:t>
            </a:r>
            <a:r>
              <a:rPr lang="en-US" altLang="en-US" dirty="0"/>
              <a:t> = </a:t>
            </a:r>
            <a:r>
              <a:rPr lang="en-US" altLang="en-US" b="1" dirty="0"/>
              <a:t>U</a:t>
            </a:r>
            <a:r>
              <a:rPr lang="en-US" altLang="en-US" dirty="0"/>
              <a:t> </a:t>
            </a:r>
            <a:r>
              <a:rPr lang="en-US" altLang="en-US" b="1" dirty="0">
                <a:latin typeface="Symbol" pitchFamily="18" charset="2"/>
              </a:rPr>
              <a:t>L</a:t>
            </a:r>
            <a:r>
              <a:rPr lang="en-US" altLang="en-US" dirty="0"/>
              <a:t> </a:t>
            </a:r>
            <a:r>
              <a:rPr lang="en-US" altLang="en-US" b="1" dirty="0"/>
              <a:t>V</a:t>
            </a:r>
            <a:r>
              <a:rPr lang="en-US" altLang="en-US" baseline="30000" dirty="0"/>
              <a:t>T </a:t>
            </a:r>
            <a:r>
              <a:rPr lang="en-US" altLang="en-US" dirty="0"/>
              <a:t>- example:</a:t>
            </a:r>
          </a:p>
          <a:p>
            <a:pPr>
              <a:lnSpc>
                <a:spcPct val="90000"/>
              </a:lnSpc>
            </a:pPr>
            <a:endParaRPr lang="en-US" altLang="en-US" dirty="0"/>
          </a:p>
        </p:txBody>
      </p:sp>
      <p:sp>
        <p:nvSpPr>
          <p:cNvPr id="4" name="Date Placeholder 3"/>
          <p:cNvSpPr>
            <a:spLocks noGrp="1"/>
          </p:cNvSpPr>
          <p:nvPr>
            <p:ph type="dt" sz="half" idx="10"/>
          </p:nvPr>
        </p:nvSpPr>
        <p:spPr/>
        <p:txBody>
          <a:bodyPr/>
          <a:lstStyle/>
          <a:p>
            <a:fld id="{B7B416C3-B050-4BF6-B426-4A765AED84E6}" type="datetime1">
              <a:rPr lang="en-US" smtClean="0"/>
              <a:t>3/12/24</a:t>
            </a:fld>
            <a:endParaRPr lang="en-US"/>
          </a:p>
        </p:txBody>
      </p:sp>
      <p:sp>
        <p:nvSpPr>
          <p:cNvPr id="3" name="Footer Placeholder 2"/>
          <p:cNvSpPr>
            <a:spLocks noGrp="1"/>
          </p:cNvSpPr>
          <p:nvPr>
            <p:ph type="ftr" sz="quarter" idx="11"/>
          </p:nvPr>
        </p:nvSpPr>
        <p:spPr/>
        <p:txBody>
          <a:bodyPr/>
          <a:lstStyle/>
          <a:p>
            <a:r>
              <a:rPr lang="en-US"/>
              <a:t>UNC Charlotte Fall 2023</a:t>
            </a:r>
          </a:p>
        </p:txBody>
      </p:sp>
      <p:sp>
        <p:nvSpPr>
          <p:cNvPr id="5" name="Slide Number Placeholder 4"/>
          <p:cNvSpPr>
            <a:spLocks noGrp="1"/>
          </p:cNvSpPr>
          <p:nvPr>
            <p:ph type="sldNum" sz="quarter" idx="12"/>
          </p:nvPr>
        </p:nvSpPr>
        <p:spPr/>
        <p:txBody>
          <a:bodyPr/>
          <a:lstStyle/>
          <a:p>
            <a:fld id="{4DBBD61A-EFF3-4404-A696-2D833F43D294}" type="slidenum">
              <a:rPr lang="en-US" smtClean="0"/>
              <a:t>64</a:t>
            </a:fld>
            <a:endParaRPr lang="en-US"/>
          </a:p>
        </p:txBody>
      </p:sp>
      <p:grpSp>
        <p:nvGrpSpPr>
          <p:cNvPr id="38" name="Group 37"/>
          <p:cNvGrpSpPr/>
          <p:nvPr/>
        </p:nvGrpSpPr>
        <p:grpSpPr>
          <a:xfrm>
            <a:off x="1564698" y="2289393"/>
            <a:ext cx="8782050" cy="3464635"/>
            <a:chOff x="0" y="2805990"/>
            <a:chExt cx="8782050" cy="3464635"/>
          </a:xfrm>
        </p:grpSpPr>
        <p:graphicFrame>
          <p:nvGraphicFramePr>
            <p:cNvPr id="39" name="Object 6"/>
            <p:cNvGraphicFramePr>
              <a:graphicFrameLocks noChangeAspect="1"/>
            </p:cNvGraphicFramePr>
            <p:nvPr/>
          </p:nvGraphicFramePr>
          <p:xfrm>
            <a:off x="914400" y="3429000"/>
            <a:ext cx="2065338" cy="2571750"/>
          </p:xfrm>
          <a:graphic>
            <a:graphicData uri="http://schemas.openxmlformats.org/presentationml/2006/ole">
              <mc:AlternateContent xmlns:mc="http://schemas.openxmlformats.org/markup-compatibility/2006">
                <mc:Choice xmlns:v="urn:schemas-microsoft-com:vml" Requires="v">
                  <p:oleObj name="Document" r:id="rId2" imgW="3261360" imgH="4058920" progId="Word.Document.8">
                    <p:embed/>
                  </p:oleObj>
                </mc:Choice>
                <mc:Fallback>
                  <p:oleObj name="Document" r:id="rId2" imgW="3261360" imgH="4058920" progId="Word.Document.8">
                    <p:embed/>
                    <p:pic>
                      <p:nvPicPr>
                        <p:cNvPr id="39"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4290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Freeform 8"/>
            <p:cNvSpPr>
              <a:spLocks/>
            </p:cNvSpPr>
            <p:nvPr/>
          </p:nvSpPr>
          <p:spPr bwMode="auto">
            <a:xfrm>
              <a:off x="838200" y="3352800"/>
              <a:ext cx="228600" cy="2590800"/>
            </a:xfrm>
            <a:custGeom>
              <a:avLst/>
              <a:gdLst>
                <a:gd name="T0" fmla="*/ 228600 w 264"/>
                <a:gd name="T1" fmla="*/ 0 h 2220"/>
                <a:gd name="T2" fmla="*/ 0 w 264"/>
                <a:gd name="T3" fmla="*/ 14004 h 2220"/>
                <a:gd name="T4" fmla="*/ 0 w 264"/>
                <a:gd name="T5" fmla="*/ 2590800 h 2220"/>
                <a:gd name="T6" fmla="*/ 197427 w 264"/>
                <a:gd name="T7" fmla="*/ 25908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Freeform 11"/>
            <p:cNvSpPr>
              <a:spLocks/>
            </p:cNvSpPr>
            <p:nvPr/>
          </p:nvSpPr>
          <p:spPr bwMode="auto">
            <a:xfrm flipH="1">
              <a:off x="2590800" y="3352800"/>
              <a:ext cx="228600" cy="2590800"/>
            </a:xfrm>
            <a:custGeom>
              <a:avLst/>
              <a:gdLst>
                <a:gd name="T0" fmla="*/ 228600 w 264"/>
                <a:gd name="T1" fmla="*/ 0 h 2220"/>
                <a:gd name="T2" fmla="*/ 0 w 264"/>
                <a:gd name="T3" fmla="*/ 14004 h 2220"/>
                <a:gd name="T4" fmla="*/ 0 w 264"/>
                <a:gd name="T5" fmla="*/ 2590800 h 2220"/>
                <a:gd name="T6" fmla="*/ 197427 w 264"/>
                <a:gd name="T7" fmla="*/ 25908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Text Box 12"/>
            <p:cNvSpPr txBox="1">
              <a:spLocks noChangeArrowheads="1"/>
            </p:cNvSpPr>
            <p:nvPr/>
          </p:nvSpPr>
          <p:spPr bwMode="auto">
            <a:xfrm>
              <a:off x="692150" y="2817910"/>
              <a:ext cx="48442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1400" dirty="0"/>
                <a:t>data</a:t>
              </a:r>
            </a:p>
          </p:txBody>
        </p:sp>
        <p:sp>
          <p:nvSpPr>
            <p:cNvPr id="43" name="Text Box 13"/>
            <p:cNvSpPr txBox="1">
              <a:spLocks noChangeArrowheads="1"/>
            </p:cNvSpPr>
            <p:nvPr/>
          </p:nvSpPr>
          <p:spPr bwMode="auto">
            <a:xfrm>
              <a:off x="1107223" y="2818729"/>
              <a:ext cx="42832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1400" dirty="0"/>
                <a:t>inf.</a:t>
              </a:r>
            </a:p>
          </p:txBody>
        </p:sp>
        <p:sp>
          <p:nvSpPr>
            <p:cNvPr id="44" name="Text Box 14"/>
            <p:cNvSpPr txBox="1">
              <a:spLocks noChangeArrowheads="1"/>
            </p:cNvSpPr>
            <p:nvPr/>
          </p:nvSpPr>
          <p:spPr bwMode="auto">
            <a:xfrm>
              <a:off x="1394458" y="2810312"/>
              <a:ext cx="7825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1400" dirty="0"/>
                <a:t>retrieval</a:t>
              </a:r>
            </a:p>
          </p:txBody>
        </p:sp>
        <p:sp>
          <p:nvSpPr>
            <p:cNvPr id="45" name="Text Box 15"/>
            <p:cNvSpPr txBox="1">
              <a:spLocks noChangeArrowheads="1"/>
            </p:cNvSpPr>
            <p:nvPr/>
          </p:nvSpPr>
          <p:spPr bwMode="auto">
            <a:xfrm>
              <a:off x="2009734" y="2805991"/>
              <a:ext cx="55335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1400" dirty="0"/>
                <a:t>brain</a:t>
              </a:r>
            </a:p>
          </p:txBody>
        </p:sp>
        <p:sp>
          <p:nvSpPr>
            <p:cNvPr id="46" name="Text Box 16"/>
            <p:cNvSpPr txBox="1">
              <a:spLocks noChangeArrowheads="1"/>
            </p:cNvSpPr>
            <p:nvPr/>
          </p:nvSpPr>
          <p:spPr bwMode="auto">
            <a:xfrm>
              <a:off x="2437104" y="2805990"/>
              <a:ext cx="5036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1400" dirty="0"/>
                <a:t>lung</a:t>
              </a:r>
            </a:p>
          </p:txBody>
        </p:sp>
        <p:sp>
          <p:nvSpPr>
            <p:cNvPr id="47" name="Line 17"/>
            <p:cNvSpPr>
              <a:spLocks noChangeShapeType="1"/>
            </p:cNvSpPr>
            <p:nvPr/>
          </p:nvSpPr>
          <p:spPr bwMode="auto">
            <a:xfrm>
              <a:off x="1792678" y="3113767"/>
              <a:ext cx="0" cy="304800"/>
            </a:xfrm>
            <a:prstGeom prst="line">
              <a:avLst/>
            </a:prstGeom>
            <a:noFill/>
            <a:ln w="158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aphicFrame>
          <p:nvGraphicFramePr>
            <p:cNvPr id="48" name="Object 18"/>
            <p:cNvGraphicFramePr>
              <a:graphicFrameLocks noChangeAspect="1"/>
            </p:cNvGraphicFramePr>
            <p:nvPr/>
          </p:nvGraphicFramePr>
          <p:xfrm>
            <a:off x="3429000" y="3352800"/>
            <a:ext cx="1244600" cy="2762250"/>
          </p:xfrm>
          <a:graphic>
            <a:graphicData uri="http://schemas.openxmlformats.org/presentationml/2006/ole">
              <mc:AlternateContent xmlns:mc="http://schemas.openxmlformats.org/markup-compatibility/2006">
                <mc:Choice xmlns:v="urn:schemas-microsoft-com:vml" Requires="v">
                  <p:oleObj name="Document" r:id="rId4" imgW="1831340" imgH="4058920" progId="Word.Document.8">
                    <p:embed/>
                  </p:oleObj>
                </mc:Choice>
                <mc:Fallback>
                  <p:oleObj name="Document" r:id="rId4" imgW="1831340" imgH="4058920" progId="Word.Document.8">
                    <p:embed/>
                    <p:pic>
                      <p:nvPicPr>
                        <p:cNvPr id="48"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352800"/>
                          <a:ext cx="1244600"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 name="Freeform 19"/>
            <p:cNvSpPr>
              <a:spLocks/>
            </p:cNvSpPr>
            <p:nvPr/>
          </p:nvSpPr>
          <p:spPr bwMode="auto">
            <a:xfrm flipH="1">
              <a:off x="4572000" y="3352800"/>
              <a:ext cx="152400" cy="2590800"/>
            </a:xfrm>
            <a:custGeom>
              <a:avLst/>
              <a:gdLst>
                <a:gd name="T0" fmla="*/ 152400 w 264"/>
                <a:gd name="T1" fmla="*/ 0 h 2220"/>
                <a:gd name="T2" fmla="*/ 0 w 264"/>
                <a:gd name="T3" fmla="*/ 14004 h 2220"/>
                <a:gd name="T4" fmla="*/ 0 w 264"/>
                <a:gd name="T5" fmla="*/ 2590800 h 2220"/>
                <a:gd name="T6" fmla="*/ 131618 w 264"/>
                <a:gd name="T7" fmla="*/ 25908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Freeform 20"/>
            <p:cNvSpPr>
              <a:spLocks/>
            </p:cNvSpPr>
            <p:nvPr/>
          </p:nvSpPr>
          <p:spPr bwMode="auto">
            <a:xfrm>
              <a:off x="3276600" y="3352800"/>
              <a:ext cx="228600" cy="2590800"/>
            </a:xfrm>
            <a:custGeom>
              <a:avLst/>
              <a:gdLst>
                <a:gd name="T0" fmla="*/ 228600 w 264"/>
                <a:gd name="T1" fmla="*/ 0 h 2220"/>
                <a:gd name="T2" fmla="*/ 0 w 264"/>
                <a:gd name="T3" fmla="*/ 14004 h 2220"/>
                <a:gd name="T4" fmla="*/ 0 w 264"/>
                <a:gd name="T5" fmla="*/ 2590800 h 2220"/>
                <a:gd name="T6" fmla="*/ 197427 w 264"/>
                <a:gd name="T7" fmla="*/ 25908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Text Box 21"/>
            <p:cNvSpPr txBox="1">
              <a:spLocks noChangeArrowheads="1"/>
            </p:cNvSpPr>
            <p:nvPr/>
          </p:nvSpPr>
          <p:spPr bwMode="auto">
            <a:xfrm>
              <a:off x="2895600" y="4267200"/>
              <a:ext cx="38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a:t>=</a:t>
              </a:r>
            </a:p>
          </p:txBody>
        </p:sp>
        <p:sp>
          <p:nvSpPr>
            <p:cNvPr id="52" name="Line 22"/>
            <p:cNvSpPr>
              <a:spLocks noChangeShapeType="1"/>
            </p:cNvSpPr>
            <p:nvPr/>
          </p:nvSpPr>
          <p:spPr bwMode="auto">
            <a:xfrm flipV="1">
              <a:off x="304800" y="3352800"/>
              <a:ext cx="0" cy="533400"/>
            </a:xfrm>
            <a:prstGeom prst="line">
              <a:avLst/>
            </a:prstGeom>
            <a:noFill/>
            <a:ln w="158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Text Box 23"/>
            <p:cNvSpPr txBox="1">
              <a:spLocks noChangeArrowheads="1"/>
            </p:cNvSpPr>
            <p:nvPr/>
          </p:nvSpPr>
          <p:spPr bwMode="auto">
            <a:xfrm>
              <a:off x="73025" y="3884761"/>
              <a:ext cx="5613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2400" dirty="0"/>
                <a:t>CS</a:t>
              </a:r>
            </a:p>
          </p:txBody>
        </p:sp>
        <p:sp>
          <p:nvSpPr>
            <p:cNvPr id="54" name="Text Box 25"/>
            <p:cNvSpPr txBox="1">
              <a:spLocks noChangeArrowheads="1"/>
            </p:cNvSpPr>
            <p:nvPr/>
          </p:nvSpPr>
          <p:spPr bwMode="auto">
            <a:xfrm>
              <a:off x="0" y="5286524"/>
              <a:ext cx="6815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2400" dirty="0"/>
                <a:t>MD</a:t>
              </a:r>
            </a:p>
          </p:txBody>
        </p:sp>
        <p:sp>
          <p:nvSpPr>
            <p:cNvPr id="55" name="Line 26"/>
            <p:cNvSpPr>
              <a:spLocks noChangeShapeType="1"/>
            </p:cNvSpPr>
            <p:nvPr/>
          </p:nvSpPr>
          <p:spPr bwMode="auto">
            <a:xfrm>
              <a:off x="304800" y="44196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27"/>
            <p:cNvSpPr>
              <a:spLocks noChangeShapeType="1"/>
            </p:cNvSpPr>
            <p:nvPr/>
          </p:nvSpPr>
          <p:spPr bwMode="auto">
            <a:xfrm flipV="1">
              <a:off x="304800" y="4876800"/>
              <a:ext cx="0" cy="4572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28"/>
            <p:cNvSpPr>
              <a:spLocks noChangeShapeType="1"/>
            </p:cNvSpPr>
            <p:nvPr/>
          </p:nvSpPr>
          <p:spPr bwMode="auto">
            <a:xfrm>
              <a:off x="304800" y="57150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8" name="Object 29"/>
            <p:cNvGraphicFramePr>
              <a:graphicFrameLocks noChangeAspect="1"/>
            </p:cNvGraphicFramePr>
            <p:nvPr/>
          </p:nvGraphicFramePr>
          <p:xfrm>
            <a:off x="5334000" y="4114800"/>
            <a:ext cx="1219200" cy="911225"/>
          </p:xfrm>
          <a:graphic>
            <a:graphicData uri="http://schemas.openxmlformats.org/presentationml/2006/ole">
              <mc:AlternateContent xmlns:mc="http://schemas.openxmlformats.org/markup-compatibility/2006">
                <mc:Choice xmlns:v="urn:schemas-microsoft-com:vml" Requires="v">
                  <p:oleObj name="Document" r:id="rId6" imgW="1816100" imgH="1361440" progId="Word.Document.8">
                    <p:embed/>
                  </p:oleObj>
                </mc:Choice>
                <mc:Fallback>
                  <p:oleObj name="Document" r:id="rId6" imgW="1816100" imgH="1361440" progId="Word.Document.8">
                    <p:embed/>
                    <p:pic>
                      <p:nvPicPr>
                        <p:cNvPr id="58"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4114800"/>
                          <a:ext cx="121920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 name="Freeform 30"/>
            <p:cNvSpPr>
              <a:spLocks/>
            </p:cNvSpPr>
            <p:nvPr/>
          </p:nvSpPr>
          <p:spPr bwMode="auto">
            <a:xfrm>
              <a:off x="5181600" y="4038600"/>
              <a:ext cx="228600" cy="990600"/>
            </a:xfrm>
            <a:custGeom>
              <a:avLst/>
              <a:gdLst>
                <a:gd name="T0" fmla="*/ 228600 w 264"/>
                <a:gd name="T1" fmla="*/ 0 h 2220"/>
                <a:gd name="T2" fmla="*/ 0 w 264"/>
                <a:gd name="T3" fmla="*/ 5355 h 2220"/>
                <a:gd name="T4" fmla="*/ 0 w 264"/>
                <a:gd name="T5" fmla="*/ 990600 h 2220"/>
                <a:gd name="T6" fmla="*/ 197427 w 264"/>
                <a:gd name="T7" fmla="*/ 9906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Freeform 31"/>
            <p:cNvSpPr>
              <a:spLocks/>
            </p:cNvSpPr>
            <p:nvPr/>
          </p:nvSpPr>
          <p:spPr bwMode="auto">
            <a:xfrm flipH="1">
              <a:off x="6400800" y="4038600"/>
              <a:ext cx="228600" cy="990600"/>
            </a:xfrm>
            <a:custGeom>
              <a:avLst/>
              <a:gdLst>
                <a:gd name="T0" fmla="*/ 228600 w 264"/>
                <a:gd name="T1" fmla="*/ 0 h 2220"/>
                <a:gd name="T2" fmla="*/ 0 w 264"/>
                <a:gd name="T3" fmla="*/ 5355 h 2220"/>
                <a:gd name="T4" fmla="*/ 0 w 264"/>
                <a:gd name="T5" fmla="*/ 990600 h 2220"/>
                <a:gd name="T6" fmla="*/ 197427 w 264"/>
                <a:gd name="T7" fmla="*/ 9906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Text Box 32"/>
            <p:cNvSpPr txBox="1">
              <a:spLocks noChangeArrowheads="1"/>
            </p:cNvSpPr>
            <p:nvPr/>
          </p:nvSpPr>
          <p:spPr bwMode="auto">
            <a:xfrm>
              <a:off x="48006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a:t>x</a:t>
              </a:r>
            </a:p>
          </p:txBody>
        </p:sp>
        <p:graphicFrame>
          <p:nvGraphicFramePr>
            <p:cNvPr id="62" name="Object 34"/>
            <p:cNvGraphicFramePr>
              <a:graphicFrameLocks noChangeAspect="1"/>
            </p:cNvGraphicFramePr>
            <p:nvPr/>
          </p:nvGraphicFramePr>
          <p:xfrm>
            <a:off x="5562600" y="5334000"/>
            <a:ext cx="3219450" cy="936625"/>
          </p:xfrm>
          <a:graphic>
            <a:graphicData uri="http://schemas.openxmlformats.org/presentationml/2006/ole">
              <mc:AlternateContent xmlns:mc="http://schemas.openxmlformats.org/markup-compatibility/2006">
                <mc:Choice xmlns:v="urn:schemas-microsoft-com:vml" Requires="v">
                  <p:oleObj name="Document" r:id="rId8" imgW="4650740" imgH="1361440" progId="Word.Document.8">
                    <p:embed/>
                  </p:oleObj>
                </mc:Choice>
                <mc:Fallback>
                  <p:oleObj name="Document" r:id="rId8" imgW="4650740" imgH="1361440" progId="Word.Document.8">
                    <p:embed/>
                    <p:pic>
                      <p:nvPicPr>
                        <p:cNvPr id="62" name="Object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2600" y="5334000"/>
                          <a:ext cx="321945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 name="Text Box 35"/>
            <p:cNvSpPr txBox="1">
              <a:spLocks noChangeArrowheads="1"/>
            </p:cNvSpPr>
            <p:nvPr/>
          </p:nvSpPr>
          <p:spPr bwMode="auto">
            <a:xfrm>
              <a:off x="68580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a:t>x</a:t>
              </a:r>
            </a:p>
          </p:txBody>
        </p:sp>
        <p:sp>
          <p:nvSpPr>
            <p:cNvPr id="64" name="Freeform 36"/>
            <p:cNvSpPr>
              <a:spLocks/>
            </p:cNvSpPr>
            <p:nvPr/>
          </p:nvSpPr>
          <p:spPr bwMode="auto">
            <a:xfrm>
              <a:off x="5562600" y="5334000"/>
              <a:ext cx="152400" cy="762000"/>
            </a:xfrm>
            <a:custGeom>
              <a:avLst/>
              <a:gdLst>
                <a:gd name="T0" fmla="*/ 152400 w 264"/>
                <a:gd name="T1" fmla="*/ 0 h 2220"/>
                <a:gd name="T2" fmla="*/ 0 w 264"/>
                <a:gd name="T3" fmla="*/ 4119 h 2220"/>
                <a:gd name="T4" fmla="*/ 0 w 264"/>
                <a:gd name="T5" fmla="*/ 762000 h 2220"/>
                <a:gd name="T6" fmla="*/ 131618 w 264"/>
                <a:gd name="T7" fmla="*/ 7620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Freeform 37"/>
            <p:cNvSpPr>
              <a:spLocks/>
            </p:cNvSpPr>
            <p:nvPr/>
          </p:nvSpPr>
          <p:spPr bwMode="auto">
            <a:xfrm flipH="1">
              <a:off x="8534400" y="5410200"/>
              <a:ext cx="152400" cy="762000"/>
            </a:xfrm>
            <a:custGeom>
              <a:avLst/>
              <a:gdLst>
                <a:gd name="T0" fmla="*/ 152400 w 264"/>
                <a:gd name="T1" fmla="*/ 0 h 2220"/>
                <a:gd name="T2" fmla="*/ 0 w 264"/>
                <a:gd name="T3" fmla="*/ 4119 h 2220"/>
                <a:gd name="T4" fmla="*/ 0 w 264"/>
                <a:gd name="T5" fmla="*/ 762000 h 2220"/>
                <a:gd name="T6" fmla="*/ 131618 w 264"/>
                <a:gd name="T7" fmla="*/ 7620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 name="Text Box 31"/>
          <p:cNvSpPr txBox="1">
            <a:spLocks noChangeArrowheads="1"/>
          </p:cNvSpPr>
          <p:nvPr/>
        </p:nvSpPr>
        <p:spPr bwMode="auto">
          <a:xfrm>
            <a:off x="4623521" y="2127930"/>
            <a:ext cx="13805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2000" dirty="0"/>
              <a:t>CS-concept</a:t>
            </a:r>
          </a:p>
        </p:txBody>
      </p:sp>
      <p:sp>
        <p:nvSpPr>
          <p:cNvPr id="67" name="Text Box 32"/>
          <p:cNvSpPr txBox="1">
            <a:spLocks noChangeArrowheads="1"/>
          </p:cNvSpPr>
          <p:nvPr/>
        </p:nvSpPr>
        <p:spPr bwMode="auto">
          <a:xfrm>
            <a:off x="6223721" y="2432730"/>
            <a:ext cx="14798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2000" dirty="0"/>
              <a:t>MD-concept</a:t>
            </a:r>
          </a:p>
        </p:txBody>
      </p:sp>
      <p:sp>
        <p:nvSpPr>
          <p:cNvPr id="68" name="Line 33"/>
          <p:cNvSpPr>
            <a:spLocks noChangeShapeType="1"/>
          </p:cNvSpPr>
          <p:nvPr/>
        </p:nvSpPr>
        <p:spPr bwMode="auto">
          <a:xfrm>
            <a:off x="5298497" y="2456019"/>
            <a:ext cx="0" cy="381000"/>
          </a:xfrm>
          <a:prstGeom prst="line">
            <a:avLst/>
          </a:prstGeom>
          <a:noFill/>
          <a:ln w="158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Line 34"/>
          <p:cNvSpPr>
            <a:spLocks noChangeShapeType="1"/>
          </p:cNvSpPr>
          <p:nvPr/>
        </p:nvSpPr>
        <p:spPr bwMode="auto">
          <a:xfrm flipH="1">
            <a:off x="5894964" y="2718540"/>
            <a:ext cx="304800" cy="228600"/>
          </a:xfrm>
          <a:prstGeom prst="line">
            <a:avLst/>
          </a:prstGeom>
          <a:noFill/>
          <a:ln w="158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TextBox 69"/>
          <p:cNvSpPr txBox="1"/>
          <p:nvPr/>
        </p:nvSpPr>
        <p:spPr>
          <a:xfrm>
            <a:off x="1507836" y="6581002"/>
            <a:ext cx="1981200" cy="276999"/>
          </a:xfrm>
          <a:prstGeom prst="rect">
            <a:avLst/>
          </a:prstGeom>
          <a:noFill/>
        </p:spPr>
        <p:txBody>
          <a:bodyPr wrap="square" rtlCol="0">
            <a:spAutoFit/>
          </a:bodyPr>
          <a:lstStyle/>
          <a:p>
            <a:r>
              <a:rPr lang="en-US" altLang="en-US" sz="1200" dirty="0">
                <a:solidFill>
                  <a:schemeClr val="tx2"/>
                </a:solidFill>
              </a:rPr>
              <a:t>Source: C. </a:t>
            </a:r>
            <a:r>
              <a:rPr lang="en-US" altLang="en-US" sz="1200" dirty="0" err="1">
                <a:solidFill>
                  <a:schemeClr val="tx2"/>
                </a:solidFill>
              </a:rPr>
              <a:t>Faloutsos</a:t>
            </a:r>
            <a:r>
              <a:rPr lang="en-US" altLang="en-US" sz="1200" dirty="0">
                <a:solidFill>
                  <a:schemeClr val="tx2"/>
                </a:solidFill>
              </a:rPr>
              <a:t> (2001)</a:t>
            </a:r>
          </a:p>
        </p:txBody>
      </p:sp>
      <p:sp>
        <p:nvSpPr>
          <p:cNvPr id="71" name="Oval 35"/>
          <p:cNvSpPr>
            <a:spLocks noChangeArrowheads="1"/>
          </p:cNvSpPr>
          <p:nvPr/>
        </p:nvSpPr>
        <p:spPr bwMode="auto">
          <a:xfrm>
            <a:off x="4983307" y="2792641"/>
            <a:ext cx="685800" cy="457200"/>
          </a:xfrm>
          <a:prstGeom prst="ellipse">
            <a:avLst/>
          </a:prstGeom>
          <a:noFill/>
          <a:ln w="38100">
            <a:solidFill>
              <a:schemeClr val="accent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endParaRPr lang="en-US" altLang="en-US"/>
          </a:p>
        </p:txBody>
      </p:sp>
      <p:sp>
        <p:nvSpPr>
          <p:cNvPr id="2" name="Rectangle 1"/>
          <p:cNvSpPr/>
          <p:nvPr/>
        </p:nvSpPr>
        <p:spPr>
          <a:xfrm>
            <a:off x="6136147" y="1690374"/>
            <a:ext cx="2286000" cy="707886"/>
          </a:xfrm>
          <a:prstGeom prst="rect">
            <a:avLst/>
          </a:prstGeom>
        </p:spPr>
        <p:txBody>
          <a:bodyPr wrap="square">
            <a:spAutoFit/>
          </a:bodyPr>
          <a:lstStyle/>
          <a:p>
            <a:r>
              <a:rPr lang="en-US" altLang="en-US" sz="2000" dirty="0">
                <a:solidFill>
                  <a:schemeClr val="accent1"/>
                </a:solidFill>
              </a:rPr>
              <a:t>doc-to-concept </a:t>
            </a:r>
          </a:p>
          <a:p>
            <a:r>
              <a:rPr lang="en-US" altLang="en-US" sz="2000" dirty="0">
                <a:solidFill>
                  <a:schemeClr val="accent1"/>
                </a:solidFill>
              </a:rPr>
              <a:t>similarity matrix</a:t>
            </a:r>
          </a:p>
        </p:txBody>
      </p:sp>
    </p:spTree>
    <p:extLst>
      <p:ext uri="{BB962C8B-B14F-4D97-AF65-F5344CB8AC3E}">
        <p14:creationId xmlns:p14="http://schemas.microsoft.com/office/powerpoint/2010/main" val="561471295"/>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r>
              <a:rPr lang="en-US" altLang="en-US"/>
              <a:t>SVD - Example</a:t>
            </a:r>
          </a:p>
        </p:txBody>
      </p:sp>
      <p:sp>
        <p:nvSpPr>
          <p:cNvPr id="22534" name="Rectangle 3"/>
          <p:cNvSpPr>
            <a:spLocks noGrp="1" noChangeArrowheads="1"/>
          </p:cNvSpPr>
          <p:nvPr>
            <p:ph idx="1"/>
          </p:nvPr>
        </p:nvSpPr>
        <p:spPr>
          <a:xfrm>
            <a:off x="2209800" y="1752600"/>
            <a:ext cx="7772400" cy="4114800"/>
          </a:xfrm>
        </p:spPr>
        <p:txBody>
          <a:bodyPr/>
          <a:lstStyle/>
          <a:p>
            <a:pPr>
              <a:lnSpc>
                <a:spcPct val="90000"/>
              </a:lnSpc>
            </a:pPr>
            <a:r>
              <a:rPr lang="en-US" altLang="en-US" b="1" dirty="0"/>
              <a:t>A</a:t>
            </a:r>
            <a:r>
              <a:rPr lang="en-US" altLang="en-US" dirty="0"/>
              <a:t> = </a:t>
            </a:r>
            <a:r>
              <a:rPr lang="en-US" altLang="en-US" b="1" dirty="0"/>
              <a:t>U</a:t>
            </a:r>
            <a:r>
              <a:rPr lang="en-US" altLang="en-US" dirty="0"/>
              <a:t> </a:t>
            </a:r>
            <a:r>
              <a:rPr lang="en-US" altLang="en-US" b="1" dirty="0">
                <a:latin typeface="Symbol" pitchFamily="18" charset="2"/>
              </a:rPr>
              <a:t>L</a:t>
            </a:r>
            <a:r>
              <a:rPr lang="en-US" altLang="en-US" dirty="0"/>
              <a:t> </a:t>
            </a:r>
            <a:r>
              <a:rPr lang="en-US" altLang="en-US" b="1" dirty="0"/>
              <a:t>V</a:t>
            </a:r>
            <a:r>
              <a:rPr lang="en-US" altLang="en-US" baseline="30000" dirty="0"/>
              <a:t>T </a:t>
            </a:r>
            <a:r>
              <a:rPr lang="en-US" altLang="en-US" dirty="0"/>
              <a:t>- example:</a:t>
            </a:r>
          </a:p>
          <a:p>
            <a:pPr>
              <a:lnSpc>
                <a:spcPct val="90000"/>
              </a:lnSpc>
            </a:pPr>
            <a:endParaRPr lang="en-US" altLang="en-US" dirty="0"/>
          </a:p>
        </p:txBody>
      </p:sp>
      <p:sp>
        <p:nvSpPr>
          <p:cNvPr id="3" name="Date Placeholder 2"/>
          <p:cNvSpPr>
            <a:spLocks noGrp="1"/>
          </p:cNvSpPr>
          <p:nvPr>
            <p:ph type="dt" sz="half" idx="10"/>
          </p:nvPr>
        </p:nvSpPr>
        <p:spPr/>
        <p:txBody>
          <a:bodyPr/>
          <a:lstStyle/>
          <a:p>
            <a:fld id="{3C5F8AB0-AA29-4714-871A-15F0896C7B04}" type="datetime1">
              <a:rPr lang="en-US" smtClean="0"/>
              <a:t>3/12/24</a:t>
            </a:fld>
            <a:endParaRPr lang="en-US"/>
          </a:p>
        </p:txBody>
      </p:sp>
      <p:sp>
        <p:nvSpPr>
          <p:cNvPr id="2" name="Footer Placeholder 1"/>
          <p:cNvSpPr>
            <a:spLocks noGrp="1"/>
          </p:cNvSpPr>
          <p:nvPr>
            <p:ph type="ftr" sz="quarter" idx="11"/>
          </p:nvPr>
        </p:nvSpPr>
        <p:spPr/>
        <p:txBody>
          <a:bodyPr/>
          <a:lstStyle/>
          <a:p>
            <a:r>
              <a:rPr lang="en-US"/>
              <a:t>UNC Charlotte Fall 2023</a:t>
            </a:r>
          </a:p>
        </p:txBody>
      </p:sp>
      <p:sp>
        <p:nvSpPr>
          <p:cNvPr id="4" name="Slide Number Placeholder 3"/>
          <p:cNvSpPr>
            <a:spLocks noGrp="1"/>
          </p:cNvSpPr>
          <p:nvPr>
            <p:ph type="sldNum" sz="quarter" idx="12"/>
          </p:nvPr>
        </p:nvSpPr>
        <p:spPr/>
        <p:txBody>
          <a:bodyPr/>
          <a:lstStyle/>
          <a:p>
            <a:fld id="{4DBBD61A-EFF3-4404-A696-2D833F43D294}" type="slidenum">
              <a:rPr lang="en-US" smtClean="0"/>
              <a:t>65</a:t>
            </a:fld>
            <a:endParaRPr lang="en-US"/>
          </a:p>
        </p:txBody>
      </p:sp>
      <p:grpSp>
        <p:nvGrpSpPr>
          <p:cNvPr id="38" name="Group 37"/>
          <p:cNvGrpSpPr/>
          <p:nvPr/>
        </p:nvGrpSpPr>
        <p:grpSpPr>
          <a:xfrm>
            <a:off x="1564698" y="2289393"/>
            <a:ext cx="8782050" cy="3464635"/>
            <a:chOff x="0" y="2805990"/>
            <a:chExt cx="8782050" cy="3464635"/>
          </a:xfrm>
        </p:grpSpPr>
        <p:graphicFrame>
          <p:nvGraphicFramePr>
            <p:cNvPr id="39" name="Object 6"/>
            <p:cNvGraphicFramePr>
              <a:graphicFrameLocks noChangeAspect="1"/>
            </p:cNvGraphicFramePr>
            <p:nvPr/>
          </p:nvGraphicFramePr>
          <p:xfrm>
            <a:off x="914400" y="3429000"/>
            <a:ext cx="2065338" cy="2571750"/>
          </p:xfrm>
          <a:graphic>
            <a:graphicData uri="http://schemas.openxmlformats.org/presentationml/2006/ole">
              <mc:AlternateContent xmlns:mc="http://schemas.openxmlformats.org/markup-compatibility/2006">
                <mc:Choice xmlns:v="urn:schemas-microsoft-com:vml" Requires="v">
                  <p:oleObj name="Document" r:id="rId2" imgW="3261360" imgH="4058920" progId="Word.Document.8">
                    <p:embed/>
                  </p:oleObj>
                </mc:Choice>
                <mc:Fallback>
                  <p:oleObj name="Document" r:id="rId2" imgW="3261360" imgH="4058920" progId="Word.Document.8">
                    <p:embed/>
                    <p:pic>
                      <p:nvPicPr>
                        <p:cNvPr id="39"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4290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Freeform 8"/>
            <p:cNvSpPr>
              <a:spLocks/>
            </p:cNvSpPr>
            <p:nvPr/>
          </p:nvSpPr>
          <p:spPr bwMode="auto">
            <a:xfrm>
              <a:off x="838200" y="3352800"/>
              <a:ext cx="228600" cy="2590800"/>
            </a:xfrm>
            <a:custGeom>
              <a:avLst/>
              <a:gdLst>
                <a:gd name="T0" fmla="*/ 228600 w 264"/>
                <a:gd name="T1" fmla="*/ 0 h 2220"/>
                <a:gd name="T2" fmla="*/ 0 w 264"/>
                <a:gd name="T3" fmla="*/ 14004 h 2220"/>
                <a:gd name="T4" fmla="*/ 0 w 264"/>
                <a:gd name="T5" fmla="*/ 2590800 h 2220"/>
                <a:gd name="T6" fmla="*/ 197427 w 264"/>
                <a:gd name="T7" fmla="*/ 25908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Freeform 11"/>
            <p:cNvSpPr>
              <a:spLocks/>
            </p:cNvSpPr>
            <p:nvPr/>
          </p:nvSpPr>
          <p:spPr bwMode="auto">
            <a:xfrm flipH="1">
              <a:off x="2590800" y="3352800"/>
              <a:ext cx="228600" cy="2590800"/>
            </a:xfrm>
            <a:custGeom>
              <a:avLst/>
              <a:gdLst>
                <a:gd name="T0" fmla="*/ 228600 w 264"/>
                <a:gd name="T1" fmla="*/ 0 h 2220"/>
                <a:gd name="T2" fmla="*/ 0 w 264"/>
                <a:gd name="T3" fmla="*/ 14004 h 2220"/>
                <a:gd name="T4" fmla="*/ 0 w 264"/>
                <a:gd name="T5" fmla="*/ 2590800 h 2220"/>
                <a:gd name="T6" fmla="*/ 197427 w 264"/>
                <a:gd name="T7" fmla="*/ 25908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Text Box 12"/>
            <p:cNvSpPr txBox="1">
              <a:spLocks noChangeArrowheads="1"/>
            </p:cNvSpPr>
            <p:nvPr/>
          </p:nvSpPr>
          <p:spPr bwMode="auto">
            <a:xfrm>
              <a:off x="692150" y="2817910"/>
              <a:ext cx="48442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1400" dirty="0"/>
                <a:t>data</a:t>
              </a:r>
            </a:p>
          </p:txBody>
        </p:sp>
        <p:sp>
          <p:nvSpPr>
            <p:cNvPr id="43" name="Text Box 13"/>
            <p:cNvSpPr txBox="1">
              <a:spLocks noChangeArrowheads="1"/>
            </p:cNvSpPr>
            <p:nvPr/>
          </p:nvSpPr>
          <p:spPr bwMode="auto">
            <a:xfrm>
              <a:off x="1107223" y="2818729"/>
              <a:ext cx="42832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1400" dirty="0"/>
                <a:t>inf.</a:t>
              </a:r>
            </a:p>
          </p:txBody>
        </p:sp>
        <p:sp>
          <p:nvSpPr>
            <p:cNvPr id="44" name="Text Box 14"/>
            <p:cNvSpPr txBox="1">
              <a:spLocks noChangeArrowheads="1"/>
            </p:cNvSpPr>
            <p:nvPr/>
          </p:nvSpPr>
          <p:spPr bwMode="auto">
            <a:xfrm>
              <a:off x="1394458" y="2810312"/>
              <a:ext cx="7825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1400" dirty="0"/>
                <a:t>retrieval</a:t>
              </a:r>
            </a:p>
          </p:txBody>
        </p:sp>
        <p:sp>
          <p:nvSpPr>
            <p:cNvPr id="45" name="Text Box 15"/>
            <p:cNvSpPr txBox="1">
              <a:spLocks noChangeArrowheads="1"/>
            </p:cNvSpPr>
            <p:nvPr/>
          </p:nvSpPr>
          <p:spPr bwMode="auto">
            <a:xfrm>
              <a:off x="2009734" y="2805991"/>
              <a:ext cx="55335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1400" dirty="0"/>
                <a:t>brain</a:t>
              </a:r>
            </a:p>
          </p:txBody>
        </p:sp>
        <p:sp>
          <p:nvSpPr>
            <p:cNvPr id="46" name="Text Box 16"/>
            <p:cNvSpPr txBox="1">
              <a:spLocks noChangeArrowheads="1"/>
            </p:cNvSpPr>
            <p:nvPr/>
          </p:nvSpPr>
          <p:spPr bwMode="auto">
            <a:xfrm>
              <a:off x="2437104" y="2805990"/>
              <a:ext cx="5036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1400" dirty="0"/>
                <a:t>lung</a:t>
              </a:r>
            </a:p>
          </p:txBody>
        </p:sp>
        <p:sp>
          <p:nvSpPr>
            <p:cNvPr id="47" name="Line 17"/>
            <p:cNvSpPr>
              <a:spLocks noChangeShapeType="1"/>
            </p:cNvSpPr>
            <p:nvPr/>
          </p:nvSpPr>
          <p:spPr bwMode="auto">
            <a:xfrm>
              <a:off x="1792678" y="3113767"/>
              <a:ext cx="0" cy="304800"/>
            </a:xfrm>
            <a:prstGeom prst="line">
              <a:avLst/>
            </a:prstGeom>
            <a:noFill/>
            <a:ln w="158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aphicFrame>
          <p:nvGraphicFramePr>
            <p:cNvPr id="48" name="Object 18"/>
            <p:cNvGraphicFramePr>
              <a:graphicFrameLocks noChangeAspect="1"/>
            </p:cNvGraphicFramePr>
            <p:nvPr/>
          </p:nvGraphicFramePr>
          <p:xfrm>
            <a:off x="3429000" y="3352800"/>
            <a:ext cx="1244600" cy="2762250"/>
          </p:xfrm>
          <a:graphic>
            <a:graphicData uri="http://schemas.openxmlformats.org/presentationml/2006/ole">
              <mc:AlternateContent xmlns:mc="http://schemas.openxmlformats.org/markup-compatibility/2006">
                <mc:Choice xmlns:v="urn:schemas-microsoft-com:vml" Requires="v">
                  <p:oleObj name="Document" r:id="rId4" imgW="1831340" imgH="4058920" progId="Word.Document.8">
                    <p:embed/>
                  </p:oleObj>
                </mc:Choice>
                <mc:Fallback>
                  <p:oleObj name="Document" r:id="rId4" imgW="1831340" imgH="4058920" progId="Word.Document.8">
                    <p:embed/>
                    <p:pic>
                      <p:nvPicPr>
                        <p:cNvPr id="48"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352800"/>
                          <a:ext cx="1244600"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 name="Freeform 19"/>
            <p:cNvSpPr>
              <a:spLocks/>
            </p:cNvSpPr>
            <p:nvPr/>
          </p:nvSpPr>
          <p:spPr bwMode="auto">
            <a:xfrm flipH="1">
              <a:off x="4572000" y="3352800"/>
              <a:ext cx="152400" cy="2590800"/>
            </a:xfrm>
            <a:custGeom>
              <a:avLst/>
              <a:gdLst>
                <a:gd name="T0" fmla="*/ 152400 w 264"/>
                <a:gd name="T1" fmla="*/ 0 h 2220"/>
                <a:gd name="T2" fmla="*/ 0 w 264"/>
                <a:gd name="T3" fmla="*/ 14004 h 2220"/>
                <a:gd name="T4" fmla="*/ 0 w 264"/>
                <a:gd name="T5" fmla="*/ 2590800 h 2220"/>
                <a:gd name="T6" fmla="*/ 131618 w 264"/>
                <a:gd name="T7" fmla="*/ 25908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Freeform 20"/>
            <p:cNvSpPr>
              <a:spLocks/>
            </p:cNvSpPr>
            <p:nvPr/>
          </p:nvSpPr>
          <p:spPr bwMode="auto">
            <a:xfrm>
              <a:off x="3276600" y="3352800"/>
              <a:ext cx="228600" cy="2590800"/>
            </a:xfrm>
            <a:custGeom>
              <a:avLst/>
              <a:gdLst>
                <a:gd name="T0" fmla="*/ 228600 w 264"/>
                <a:gd name="T1" fmla="*/ 0 h 2220"/>
                <a:gd name="T2" fmla="*/ 0 w 264"/>
                <a:gd name="T3" fmla="*/ 14004 h 2220"/>
                <a:gd name="T4" fmla="*/ 0 w 264"/>
                <a:gd name="T5" fmla="*/ 2590800 h 2220"/>
                <a:gd name="T6" fmla="*/ 197427 w 264"/>
                <a:gd name="T7" fmla="*/ 25908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Text Box 21"/>
            <p:cNvSpPr txBox="1">
              <a:spLocks noChangeArrowheads="1"/>
            </p:cNvSpPr>
            <p:nvPr/>
          </p:nvSpPr>
          <p:spPr bwMode="auto">
            <a:xfrm>
              <a:off x="2895600" y="4267200"/>
              <a:ext cx="38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a:t>=</a:t>
              </a:r>
            </a:p>
          </p:txBody>
        </p:sp>
        <p:sp>
          <p:nvSpPr>
            <p:cNvPr id="52" name="Line 22"/>
            <p:cNvSpPr>
              <a:spLocks noChangeShapeType="1"/>
            </p:cNvSpPr>
            <p:nvPr/>
          </p:nvSpPr>
          <p:spPr bwMode="auto">
            <a:xfrm flipV="1">
              <a:off x="304800" y="3352800"/>
              <a:ext cx="0" cy="533400"/>
            </a:xfrm>
            <a:prstGeom prst="line">
              <a:avLst/>
            </a:prstGeom>
            <a:noFill/>
            <a:ln w="158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Text Box 23"/>
            <p:cNvSpPr txBox="1">
              <a:spLocks noChangeArrowheads="1"/>
            </p:cNvSpPr>
            <p:nvPr/>
          </p:nvSpPr>
          <p:spPr bwMode="auto">
            <a:xfrm>
              <a:off x="73025" y="3884761"/>
              <a:ext cx="5613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2400" dirty="0"/>
                <a:t>CS</a:t>
              </a:r>
            </a:p>
          </p:txBody>
        </p:sp>
        <p:sp>
          <p:nvSpPr>
            <p:cNvPr id="54" name="Text Box 25"/>
            <p:cNvSpPr txBox="1">
              <a:spLocks noChangeArrowheads="1"/>
            </p:cNvSpPr>
            <p:nvPr/>
          </p:nvSpPr>
          <p:spPr bwMode="auto">
            <a:xfrm>
              <a:off x="0" y="5286524"/>
              <a:ext cx="6815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2400" dirty="0"/>
                <a:t>MD</a:t>
              </a:r>
            </a:p>
          </p:txBody>
        </p:sp>
        <p:sp>
          <p:nvSpPr>
            <p:cNvPr id="55" name="Line 26"/>
            <p:cNvSpPr>
              <a:spLocks noChangeShapeType="1"/>
            </p:cNvSpPr>
            <p:nvPr/>
          </p:nvSpPr>
          <p:spPr bwMode="auto">
            <a:xfrm>
              <a:off x="304800" y="44196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27"/>
            <p:cNvSpPr>
              <a:spLocks noChangeShapeType="1"/>
            </p:cNvSpPr>
            <p:nvPr/>
          </p:nvSpPr>
          <p:spPr bwMode="auto">
            <a:xfrm flipV="1">
              <a:off x="304800" y="4876800"/>
              <a:ext cx="0" cy="4572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28"/>
            <p:cNvSpPr>
              <a:spLocks noChangeShapeType="1"/>
            </p:cNvSpPr>
            <p:nvPr/>
          </p:nvSpPr>
          <p:spPr bwMode="auto">
            <a:xfrm>
              <a:off x="304800" y="57150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8" name="Object 29"/>
            <p:cNvGraphicFramePr>
              <a:graphicFrameLocks noChangeAspect="1"/>
            </p:cNvGraphicFramePr>
            <p:nvPr/>
          </p:nvGraphicFramePr>
          <p:xfrm>
            <a:off x="5334000" y="4114800"/>
            <a:ext cx="1219200" cy="911225"/>
          </p:xfrm>
          <a:graphic>
            <a:graphicData uri="http://schemas.openxmlformats.org/presentationml/2006/ole">
              <mc:AlternateContent xmlns:mc="http://schemas.openxmlformats.org/markup-compatibility/2006">
                <mc:Choice xmlns:v="urn:schemas-microsoft-com:vml" Requires="v">
                  <p:oleObj name="Document" r:id="rId6" imgW="1816100" imgH="1361440" progId="Word.Document.8">
                    <p:embed/>
                  </p:oleObj>
                </mc:Choice>
                <mc:Fallback>
                  <p:oleObj name="Document" r:id="rId6" imgW="1816100" imgH="1361440" progId="Word.Document.8">
                    <p:embed/>
                    <p:pic>
                      <p:nvPicPr>
                        <p:cNvPr id="58"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4114800"/>
                          <a:ext cx="121920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 name="Freeform 30"/>
            <p:cNvSpPr>
              <a:spLocks/>
            </p:cNvSpPr>
            <p:nvPr/>
          </p:nvSpPr>
          <p:spPr bwMode="auto">
            <a:xfrm>
              <a:off x="5181600" y="4038600"/>
              <a:ext cx="228600" cy="990600"/>
            </a:xfrm>
            <a:custGeom>
              <a:avLst/>
              <a:gdLst>
                <a:gd name="T0" fmla="*/ 228600 w 264"/>
                <a:gd name="T1" fmla="*/ 0 h 2220"/>
                <a:gd name="T2" fmla="*/ 0 w 264"/>
                <a:gd name="T3" fmla="*/ 5355 h 2220"/>
                <a:gd name="T4" fmla="*/ 0 w 264"/>
                <a:gd name="T5" fmla="*/ 990600 h 2220"/>
                <a:gd name="T6" fmla="*/ 197427 w 264"/>
                <a:gd name="T7" fmla="*/ 9906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Freeform 31"/>
            <p:cNvSpPr>
              <a:spLocks/>
            </p:cNvSpPr>
            <p:nvPr/>
          </p:nvSpPr>
          <p:spPr bwMode="auto">
            <a:xfrm flipH="1">
              <a:off x="6400800" y="4038600"/>
              <a:ext cx="228600" cy="990600"/>
            </a:xfrm>
            <a:custGeom>
              <a:avLst/>
              <a:gdLst>
                <a:gd name="T0" fmla="*/ 228600 w 264"/>
                <a:gd name="T1" fmla="*/ 0 h 2220"/>
                <a:gd name="T2" fmla="*/ 0 w 264"/>
                <a:gd name="T3" fmla="*/ 5355 h 2220"/>
                <a:gd name="T4" fmla="*/ 0 w 264"/>
                <a:gd name="T5" fmla="*/ 990600 h 2220"/>
                <a:gd name="T6" fmla="*/ 197427 w 264"/>
                <a:gd name="T7" fmla="*/ 9906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Text Box 32"/>
            <p:cNvSpPr txBox="1">
              <a:spLocks noChangeArrowheads="1"/>
            </p:cNvSpPr>
            <p:nvPr/>
          </p:nvSpPr>
          <p:spPr bwMode="auto">
            <a:xfrm>
              <a:off x="48006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a:t>x</a:t>
              </a:r>
            </a:p>
          </p:txBody>
        </p:sp>
        <p:graphicFrame>
          <p:nvGraphicFramePr>
            <p:cNvPr id="62" name="Object 34"/>
            <p:cNvGraphicFramePr>
              <a:graphicFrameLocks noChangeAspect="1"/>
            </p:cNvGraphicFramePr>
            <p:nvPr/>
          </p:nvGraphicFramePr>
          <p:xfrm>
            <a:off x="5562600" y="5334000"/>
            <a:ext cx="3219450" cy="936625"/>
          </p:xfrm>
          <a:graphic>
            <a:graphicData uri="http://schemas.openxmlformats.org/presentationml/2006/ole">
              <mc:AlternateContent xmlns:mc="http://schemas.openxmlformats.org/markup-compatibility/2006">
                <mc:Choice xmlns:v="urn:schemas-microsoft-com:vml" Requires="v">
                  <p:oleObj name="Document" r:id="rId8" imgW="4650740" imgH="1361440" progId="Word.Document.8">
                    <p:embed/>
                  </p:oleObj>
                </mc:Choice>
                <mc:Fallback>
                  <p:oleObj name="Document" r:id="rId8" imgW="4650740" imgH="1361440" progId="Word.Document.8">
                    <p:embed/>
                    <p:pic>
                      <p:nvPicPr>
                        <p:cNvPr id="62" name="Object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2600" y="5334000"/>
                          <a:ext cx="321945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 name="Text Box 35"/>
            <p:cNvSpPr txBox="1">
              <a:spLocks noChangeArrowheads="1"/>
            </p:cNvSpPr>
            <p:nvPr/>
          </p:nvSpPr>
          <p:spPr bwMode="auto">
            <a:xfrm>
              <a:off x="68580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a:t>x</a:t>
              </a:r>
            </a:p>
          </p:txBody>
        </p:sp>
        <p:sp>
          <p:nvSpPr>
            <p:cNvPr id="64" name="Freeform 36"/>
            <p:cNvSpPr>
              <a:spLocks/>
            </p:cNvSpPr>
            <p:nvPr/>
          </p:nvSpPr>
          <p:spPr bwMode="auto">
            <a:xfrm>
              <a:off x="5562600" y="5334000"/>
              <a:ext cx="152400" cy="762000"/>
            </a:xfrm>
            <a:custGeom>
              <a:avLst/>
              <a:gdLst>
                <a:gd name="T0" fmla="*/ 152400 w 264"/>
                <a:gd name="T1" fmla="*/ 0 h 2220"/>
                <a:gd name="T2" fmla="*/ 0 w 264"/>
                <a:gd name="T3" fmla="*/ 4119 h 2220"/>
                <a:gd name="T4" fmla="*/ 0 w 264"/>
                <a:gd name="T5" fmla="*/ 762000 h 2220"/>
                <a:gd name="T6" fmla="*/ 131618 w 264"/>
                <a:gd name="T7" fmla="*/ 7620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Freeform 37"/>
            <p:cNvSpPr>
              <a:spLocks/>
            </p:cNvSpPr>
            <p:nvPr/>
          </p:nvSpPr>
          <p:spPr bwMode="auto">
            <a:xfrm flipH="1">
              <a:off x="8534400" y="5410200"/>
              <a:ext cx="152400" cy="762000"/>
            </a:xfrm>
            <a:custGeom>
              <a:avLst/>
              <a:gdLst>
                <a:gd name="T0" fmla="*/ 152400 w 264"/>
                <a:gd name="T1" fmla="*/ 0 h 2220"/>
                <a:gd name="T2" fmla="*/ 0 w 264"/>
                <a:gd name="T3" fmla="*/ 4119 h 2220"/>
                <a:gd name="T4" fmla="*/ 0 w 264"/>
                <a:gd name="T5" fmla="*/ 762000 h 2220"/>
                <a:gd name="T6" fmla="*/ 131618 w 264"/>
                <a:gd name="T7" fmla="*/ 7620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 name="TextBox 69"/>
          <p:cNvSpPr txBox="1"/>
          <p:nvPr/>
        </p:nvSpPr>
        <p:spPr>
          <a:xfrm>
            <a:off x="1507836" y="6581002"/>
            <a:ext cx="1981200" cy="276999"/>
          </a:xfrm>
          <a:prstGeom prst="rect">
            <a:avLst/>
          </a:prstGeom>
          <a:noFill/>
        </p:spPr>
        <p:txBody>
          <a:bodyPr wrap="square" rtlCol="0">
            <a:spAutoFit/>
          </a:bodyPr>
          <a:lstStyle/>
          <a:p>
            <a:r>
              <a:rPr lang="en-US" altLang="en-US" sz="1200" dirty="0">
                <a:solidFill>
                  <a:schemeClr val="tx2"/>
                </a:solidFill>
              </a:rPr>
              <a:t>Source: C. </a:t>
            </a:r>
            <a:r>
              <a:rPr lang="en-US" altLang="en-US" sz="1200" dirty="0" err="1">
                <a:solidFill>
                  <a:schemeClr val="tx2"/>
                </a:solidFill>
              </a:rPr>
              <a:t>Faloutsos</a:t>
            </a:r>
            <a:r>
              <a:rPr lang="en-US" altLang="en-US" sz="1200" dirty="0">
                <a:solidFill>
                  <a:schemeClr val="tx2"/>
                </a:solidFill>
              </a:rPr>
              <a:t> (2001)</a:t>
            </a:r>
          </a:p>
        </p:txBody>
      </p:sp>
      <p:sp>
        <p:nvSpPr>
          <p:cNvPr id="37" name="Text Box 31"/>
          <p:cNvSpPr txBox="1">
            <a:spLocks noChangeArrowheads="1"/>
          </p:cNvSpPr>
          <p:nvPr/>
        </p:nvSpPr>
        <p:spPr bwMode="auto">
          <a:xfrm>
            <a:off x="7277101" y="2192407"/>
            <a:ext cx="189346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pPr algn="l"/>
            <a:r>
              <a:rPr lang="en-US" altLang="en-US" sz="2000" dirty="0">
                <a:solidFill>
                  <a:schemeClr val="accent1"/>
                </a:solidFill>
              </a:rPr>
              <a:t>term-to-concept</a:t>
            </a:r>
          </a:p>
          <a:p>
            <a:pPr algn="l"/>
            <a:r>
              <a:rPr lang="en-US" altLang="en-US" sz="2000" dirty="0">
                <a:solidFill>
                  <a:schemeClr val="accent1"/>
                </a:solidFill>
              </a:rPr>
              <a:t>similarity matrix</a:t>
            </a:r>
          </a:p>
        </p:txBody>
      </p:sp>
      <p:sp>
        <p:nvSpPr>
          <p:cNvPr id="66" name="Text Box 34"/>
          <p:cNvSpPr txBox="1">
            <a:spLocks noChangeArrowheads="1"/>
          </p:cNvSpPr>
          <p:nvPr/>
        </p:nvSpPr>
        <p:spPr bwMode="auto">
          <a:xfrm>
            <a:off x="6559262" y="2890321"/>
            <a:ext cx="13805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r>
              <a:rPr lang="en-US" altLang="en-US" sz="2000" dirty="0">
                <a:solidFill>
                  <a:schemeClr val="accent1"/>
                </a:solidFill>
              </a:rPr>
              <a:t>CS-concept</a:t>
            </a:r>
          </a:p>
        </p:txBody>
      </p:sp>
      <p:sp>
        <p:nvSpPr>
          <p:cNvPr id="67" name="Freeform 35"/>
          <p:cNvSpPr>
            <a:spLocks/>
          </p:cNvSpPr>
          <p:nvPr/>
        </p:nvSpPr>
        <p:spPr bwMode="auto">
          <a:xfrm>
            <a:off x="6670098" y="3276600"/>
            <a:ext cx="381000" cy="1676400"/>
          </a:xfrm>
          <a:custGeom>
            <a:avLst/>
            <a:gdLst>
              <a:gd name="T0" fmla="*/ 0 w 240"/>
              <a:gd name="T1" fmla="*/ 0 h 1056"/>
              <a:gd name="T2" fmla="*/ 0 w 240"/>
              <a:gd name="T3" fmla="*/ 1676400 h 1056"/>
              <a:gd name="T4" fmla="*/ 381000 w 240"/>
              <a:gd name="T5" fmla="*/ 1676400 h 1056"/>
              <a:gd name="T6" fmla="*/ 0 60000 65536"/>
              <a:gd name="T7" fmla="*/ 0 60000 65536"/>
              <a:gd name="T8" fmla="*/ 0 60000 65536"/>
            </a:gdLst>
            <a:ahLst/>
            <a:cxnLst>
              <a:cxn ang="T6">
                <a:pos x="T0" y="T1"/>
              </a:cxn>
              <a:cxn ang="T7">
                <a:pos x="T2" y="T3"/>
              </a:cxn>
              <a:cxn ang="T8">
                <a:pos x="T4" y="T5"/>
              </a:cxn>
            </a:cxnLst>
            <a:rect l="0" t="0" r="r" b="b"/>
            <a:pathLst>
              <a:path w="240" h="1056">
                <a:moveTo>
                  <a:pt x="0" y="0"/>
                </a:moveTo>
                <a:lnTo>
                  <a:pt x="0" y="1056"/>
                </a:lnTo>
                <a:lnTo>
                  <a:pt x="240" y="1056"/>
                </a:lnTo>
              </a:path>
            </a:pathLst>
          </a:custGeom>
          <a:noFill/>
          <a:ln w="15875" cap="flat" cmpd="sng">
            <a:solidFill>
              <a:schemeClr val="accent1"/>
            </a:solidFill>
            <a:prstDash val="solid"/>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Line 36"/>
          <p:cNvSpPr>
            <a:spLocks noChangeShapeType="1"/>
          </p:cNvSpPr>
          <p:nvPr/>
        </p:nvSpPr>
        <p:spPr bwMode="auto">
          <a:xfrm>
            <a:off x="2498437" y="2624401"/>
            <a:ext cx="4736331" cy="2209800"/>
          </a:xfrm>
          <a:prstGeom prst="line">
            <a:avLst/>
          </a:prstGeom>
          <a:noFill/>
          <a:ln w="15875">
            <a:solidFill>
              <a:schemeClr val="accent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Oval 36"/>
          <p:cNvSpPr>
            <a:spLocks noChangeArrowheads="1"/>
          </p:cNvSpPr>
          <p:nvPr/>
        </p:nvSpPr>
        <p:spPr bwMode="auto">
          <a:xfrm>
            <a:off x="7203498" y="4741202"/>
            <a:ext cx="609600" cy="533400"/>
          </a:xfrm>
          <a:prstGeom prst="ellipse">
            <a:avLst/>
          </a:prstGeom>
          <a:noFill/>
          <a:ln w="38100">
            <a:solidFill>
              <a:schemeClr val="accent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endParaRPr lang="en-US" altLang="en-US"/>
          </a:p>
        </p:txBody>
      </p:sp>
    </p:spTree>
    <p:extLst>
      <p:ext uri="{BB962C8B-B14F-4D97-AF65-F5344CB8AC3E}">
        <p14:creationId xmlns:p14="http://schemas.microsoft.com/office/powerpoint/2010/main" val="1855694552"/>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Interpretation</a:t>
            </a:r>
          </a:p>
        </p:txBody>
      </p:sp>
      <p:sp>
        <p:nvSpPr>
          <p:cNvPr id="7" name="Date Placeholder 6"/>
          <p:cNvSpPr>
            <a:spLocks noGrp="1"/>
          </p:cNvSpPr>
          <p:nvPr>
            <p:ph type="dt" sz="half" idx="10"/>
          </p:nvPr>
        </p:nvSpPr>
        <p:spPr/>
        <p:txBody>
          <a:bodyPr/>
          <a:lstStyle/>
          <a:p>
            <a:fld id="{2D36E0B6-AE18-4834-BEA3-DA9E3CF69BB9}" type="datetime1">
              <a:rPr lang="en-US" smtClean="0"/>
              <a:t>3/12/24</a:t>
            </a:fld>
            <a:endParaRPr lang="en-US"/>
          </a:p>
        </p:txBody>
      </p:sp>
      <p:sp>
        <p:nvSpPr>
          <p:cNvPr id="4" name="Footer Placeholder 3"/>
          <p:cNvSpPr>
            <a:spLocks noGrp="1"/>
          </p:cNvSpPr>
          <p:nvPr>
            <p:ph type="ftr" sz="quarter" idx="11"/>
          </p:nvPr>
        </p:nvSpPr>
        <p:spPr/>
        <p:txBody>
          <a:bodyPr/>
          <a:lstStyle/>
          <a:p>
            <a:r>
              <a:rPr lang="en-US"/>
              <a:t>UNC Charlotte Fall 2023</a:t>
            </a:r>
          </a:p>
        </p:txBody>
      </p:sp>
      <p:sp>
        <p:nvSpPr>
          <p:cNvPr id="8" name="Slide Number Placeholder 7"/>
          <p:cNvSpPr>
            <a:spLocks noGrp="1"/>
          </p:cNvSpPr>
          <p:nvPr>
            <p:ph type="sldNum" sz="quarter" idx="12"/>
          </p:nvPr>
        </p:nvSpPr>
        <p:spPr/>
        <p:txBody>
          <a:bodyPr/>
          <a:lstStyle/>
          <a:p>
            <a:fld id="{4DBBD61A-EFF3-4404-A696-2D833F43D294}" type="slidenum">
              <a:rPr lang="en-US" smtClean="0"/>
              <a:t>66</a:t>
            </a:fld>
            <a:endParaRPr lang="en-US"/>
          </a:p>
        </p:txBody>
      </p:sp>
      <p:sp>
        <p:nvSpPr>
          <p:cNvPr id="5" name="Content Placeholder 2"/>
          <p:cNvSpPr txBox="1">
            <a:spLocks/>
          </p:cNvSpPr>
          <p:nvPr/>
        </p:nvSpPr>
        <p:spPr>
          <a:xfrm>
            <a:off x="1905000" y="1595536"/>
            <a:ext cx="87630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a:lstStyle>
          <a:p>
            <a:pPr>
              <a:lnSpc>
                <a:spcPct val="90000"/>
              </a:lnSpc>
              <a:buFontTx/>
              <a:buNone/>
            </a:pPr>
            <a:r>
              <a:rPr lang="en-US" altLang="en-US" sz="3600" b="1" dirty="0"/>
              <a:t>A</a:t>
            </a:r>
            <a:r>
              <a:rPr lang="en-US" altLang="en-US" sz="3600" b="1" baseline="-25000" dirty="0"/>
              <a:t>[n x m]</a:t>
            </a:r>
            <a:r>
              <a:rPr lang="en-US" altLang="en-US" sz="3600" dirty="0"/>
              <a:t> = </a:t>
            </a:r>
            <a:r>
              <a:rPr lang="en-US" altLang="en-US" sz="3600" b="1" dirty="0"/>
              <a:t>U</a:t>
            </a:r>
            <a:r>
              <a:rPr lang="en-US" altLang="en-US" sz="3600" b="1" baseline="-25000" dirty="0"/>
              <a:t>[n x r]</a:t>
            </a:r>
            <a:r>
              <a:rPr lang="en-US" altLang="en-US" sz="3600" dirty="0"/>
              <a:t> </a:t>
            </a:r>
            <a:r>
              <a:rPr lang="en-US" altLang="en-US" sz="3600" b="1" dirty="0">
                <a:latin typeface="Symbol" pitchFamily="18" charset="2"/>
              </a:rPr>
              <a:t>L </a:t>
            </a:r>
            <a:r>
              <a:rPr lang="en-US" altLang="en-US" sz="3600" b="1" baseline="-25000" dirty="0">
                <a:latin typeface="Symbol" pitchFamily="18" charset="2"/>
              </a:rPr>
              <a:t>[ </a:t>
            </a:r>
            <a:r>
              <a:rPr lang="en-US" altLang="en-US" sz="3600" b="1" baseline="-25000" dirty="0"/>
              <a:t>r x r]</a:t>
            </a:r>
            <a:r>
              <a:rPr lang="en-US" altLang="en-US" sz="3600" dirty="0"/>
              <a:t> (</a:t>
            </a:r>
            <a:r>
              <a:rPr lang="en-US" altLang="en-US" sz="3600" b="1" dirty="0"/>
              <a:t>V</a:t>
            </a:r>
            <a:r>
              <a:rPr lang="en-US" altLang="en-US" sz="3600" b="1" baseline="-25000" dirty="0"/>
              <a:t>[m x r]</a:t>
            </a:r>
            <a:r>
              <a:rPr lang="en-US" altLang="en-US" sz="3600" b="1" dirty="0"/>
              <a:t>)</a:t>
            </a:r>
            <a:r>
              <a:rPr lang="en-US" altLang="en-US" sz="3600" baseline="30000" dirty="0"/>
              <a:t>T</a:t>
            </a:r>
          </a:p>
          <a:p>
            <a:pPr marL="0" indent="0">
              <a:lnSpc>
                <a:spcPct val="90000"/>
              </a:lnSpc>
              <a:buNone/>
            </a:pPr>
            <a:endParaRPr lang="en-US" altLang="en-US" dirty="0"/>
          </a:p>
          <a:p>
            <a:pPr>
              <a:lnSpc>
                <a:spcPct val="90000"/>
              </a:lnSpc>
            </a:pPr>
            <a:r>
              <a:rPr lang="en-US" altLang="en-US" b="1" dirty="0"/>
              <a:t>Documents, terms, and concepts</a:t>
            </a:r>
          </a:p>
          <a:p>
            <a:pPr>
              <a:lnSpc>
                <a:spcPct val="90000"/>
              </a:lnSpc>
            </a:pPr>
            <a:r>
              <a:rPr lang="en-US" altLang="en-US" b="1" dirty="0"/>
              <a:t>U</a:t>
            </a:r>
            <a:r>
              <a:rPr lang="en-US" altLang="en-US" dirty="0"/>
              <a:t>: document-to-concept similarity matrix</a:t>
            </a:r>
          </a:p>
          <a:p>
            <a:pPr>
              <a:lnSpc>
                <a:spcPct val="90000"/>
              </a:lnSpc>
            </a:pPr>
            <a:r>
              <a:rPr lang="en-US" altLang="en-US" b="1" dirty="0">
                <a:latin typeface="Symbol" pitchFamily="18" charset="2"/>
              </a:rPr>
              <a:t>L</a:t>
            </a:r>
            <a:r>
              <a:rPr lang="en-US" altLang="en-US" dirty="0"/>
              <a:t>: its diagonal elements represent the strength of each concept</a:t>
            </a:r>
          </a:p>
          <a:p>
            <a:pPr>
              <a:lnSpc>
                <a:spcPct val="90000"/>
              </a:lnSpc>
            </a:pPr>
            <a:r>
              <a:rPr lang="en-US" altLang="en-US" b="1" dirty="0"/>
              <a:t>V</a:t>
            </a:r>
            <a:r>
              <a:rPr lang="en-US" altLang="en-US" dirty="0"/>
              <a:t>: term-to-concept similarity matrix</a:t>
            </a:r>
          </a:p>
          <a:p>
            <a:endParaRPr lang="en-US" dirty="0"/>
          </a:p>
        </p:txBody>
      </p:sp>
      <p:sp>
        <p:nvSpPr>
          <p:cNvPr id="6" name="Rectangle 4"/>
          <p:cNvSpPr>
            <a:spLocks noChangeArrowheads="1"/>
          </p:cNvSpPr>
          <p:nvPr/>
        </p:nvSpPr>
        <p:spPr bwMode="auto">
          <a:xfrm>
            <a:off x="1752600" y="1600200"/>
            <a:ext cx="6172200" cy="838200"/>
          </a:xfrm>
          <a:prstGeom prst="rect">
            <a:avLst/>
          </a:prstGeom>
          <a:noFill/>
          <a:ln w="57150" cmpd="thickThin">
            <a:solidFill>
              <a:schemeClr val="accent1"/>
            </a:solidFill>
            <a:miter lim="800000"/>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charset="0"/>
              </a:defRPr>
            </a:lvl1pPr>
            <a:lvl2pPr marL="742950" indent="-285750">
              <a:defRPr sz="2800">
                <a:solidFill>
                  <a:schemeClr val="tx1"/>
                </a:solidFill>
                <a:latin typeface="Times New Roman" charset="0"/>
              </a:defRPr>
            </a:lvl2pPr>
            <a:lvl3pPr marL="1143000" indent="-228600">
              <a:defRPr sz="2800">
                <a:solidFill>
                  <a:schemeClr val="tx1"/>
                </a:solidFill>
                <a:latin typeface="Times New Roman" charset="0"/>
              </a:defRPr>
            </a:lvl3pPr>
            <a:lvl4pPr marL="1600200" indent="-228600">
              <a:defRPr sz="2800">
                <a:solidFill>
                  <a:schemeClr val="tx1"/>
                </a:solidFill>
                <a:latin typeface="Times New Roman" charset="0"/>
              </a:defRPr>
            </a:lvl4pPr>
            <a:lvl5pPr marL="2057400" indent="-228600">
              <a:defRPr sz="2800">
                <a:solidFill>
                  <a:schemeClr val="tx1"/>
                </a:solidFill>
                <a:latin typeface="Times New Roman" charset="0"/>
              </a:defRPr>
            </a:lvl5pPr>
            <a:lvl6pPr marL="2514600" indent="-228600" algn="ctr" eaLnBrk="0" fontAlgn="base" hangingPunct="0">
              <a:spcBef>
                <a:spcPct val="0"/>
              </a:spcBef>
              <a:spcAft>
                <a:spcPct val="0"/>
              </a:spcAft>
              <a:defRPr sz="2800">
                <a:solidFill>
                  <a:schemeClr val="tx1"/>
                </a:solidFill>
                <a:latin typeface="Times New Roman" charset="0"/>
              </a:defRPr>
            </a:lvl6pPr>
            <a:lvl7pPr marL="2971800" indent="-228600" algn="ctr" eaLnBrk="0" fontAlgn="base" hangingPunct="0">
              <a:spcBef>
                <a:spcPct val="0"/>
              </a:spcBef>
              <a:spcAft>
                <a:spcPct val="0"/>
              </a:spcAft>
              <a:defRPr sz="2800">
                <a:solidFill>
                  <a:schemeClr val="tx1"/>
                </a:solidFill>
                <a:latin typeface="Times New Roman" charset="0"/>
              </a:defRPr>
            </a:lvl7pPr>
            <a:lvl8pPr marL="3429000" indent="-228600" algn="ctr" eaLnBrk="0" fontAlgn="base" hangingPunct="0">
              <a:spcBef>
                <a:spcPct val="0"/>
              </a:spcBef>
              <a:spcAft>
                <a:spcPct val="0"/>
              </a:spcAft>
              <a:defRPr sz="2800">
                <a:solidFill>
                  <a:schemeClr val="tx1"/>
                </a:solidFill>
                <a:latin typeface="Times New Roman" charset="0"/>
              </a:defRPr>
            </a:lvl8pPr>
            <a:lvl9pPr marL="3886200" indent="-228600" algn="ctr" eaLnBrk="0" fontAlgn="base" hangingPunct="0">
              <a:spcBef>
                <a:spcPct val="0"/>
              </a:spcBef>
              <a:spcAft>
                <a:spcPct val="0"/>
              </a:spcAft>
              <a:defRPr sz="2800">
                <a:solidFill>
                  <a:schemeClr val="tx1"/>
                </a:solidFill>
                <a:latin typeface="Times New Roman" charset="0"/>
              </a:defRPr>
            </a:lvl9pPr>
          </a:lstStyle>
          <a:p>
            <a:endParaRPr lang="en-US" altLang="en-US"/>
          </a:p>
        </p:txBody>
      </p:sp>
      <p:pic>
        <p:nvPicPr>
          <p:cNvPr id="3" name="Picture 2"/>
          <p:cNvPicPr>
            <a:picLocks noChangeAspect="1"/>
          </p:cNvPicPr>
          <p:nvPr/>
        </p:nvPicPr>
        <p:blipFill>
          <a:blip r:embed="rId2"/>
          <a:stretch>
            <a:fillRect/>
          </a:stretch>
        </p:blipFill>
        <p:spPr>
          <a:xfrm>
            <a:off x="3090862" y="4276909"/>
            <a:ext cx="5291138" cy="2483800"/>
          </a:xfrm>
          <a:prstGeom prst="rect">
            <a:avLst/>
          </a:prstGeom>
        </p:spPr>
      </p:pic>
    </p:spTree>
    <p:extLst>
      <p:ext uri="{BB962C8B-B14F-4D97-AF65-F5344CB8AC3E}">
        <p14:creationId xmlns:p14="http://schemas.microsoft.com/office/powerpoint/2010/main" val="16827654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Dimensionality Reduction</a:t>
            </a:r>
            <a:endParaRPr lang="en-US" dirty="0"/>
          </a:p>
        </p:txBody>
      </p:sp>
      <p:sp>
        <p:nvSpPr>
          <p:cNvPr id="3" name="Content Placeholder 2"/>
          <p:cNvSpPr>
            <a:spLocks noGrp="1"/>
          </p:cNvSpPr>
          <p:nvPr>
            <p:ph idx="1"/>
          </p:nvPr>
        </p:nvSpPr>
        <p:spPr/>
        <p:txBody>
          <a:bodyPr>
            <a:normAutofit lnSpcReduction="10000"/>
          </a:bodyPr>
          <a:lstStyle/>
          <a:p>
            <a:pPr>
              <a:spcBef>
                <a:spcPts val="800"/>
              </a:spcBef>
            </a:pPr>
            <a:r>
              <a:rPr lang="en-US" altLang="en-US" dirty="0">
                <a:solidFill>
                  <a:schemeClr val="tx1"/>
                </a:solidFill>
              </a:rPr>
              <a:t>There are as many SVD dimensions as there are kept terms in the document collection. </a:t>
            </a:r>
          </a:p>
          <a:p>
            <a:pPr lvl="1">
              <a:spcBef>
                <a:spcPts val="800"/>
              </a:spcBef>
            </a:pPr>
            <a:r>
              <a:rPr lang="en-US" altLang="en-US" dirty="0">
                <a:solidFill>
                  <a:schemeClr val="tx1"/>
                </a:solidFill>
              </a:rPr>
              <a:t>For example, if there are 5,280 kept terms (Keep Status=Yes), then there are 5,280 SVD columns.</a:t>
            </a:r>
          </a:p>
          <a:p>
            <a:pPr>
              <a:spcBef>
                <a:spcPts val="800"/>
              </a:spcBef>
            </a:pPr>
            <a:r>
              <a:rPr lang="en-US" altLang="en-US" dirty="0">
                <a:solidFill>
                  <a:schemeClr val="tx1"/>
                </a:solidFill>
              </a:rPr>
              <a:t>The SVD algorithm derives SVD weights in order of importance.</a:t>
            </a:r>
          </a:p>
          <a:p>
            <a:pPr lvl="1">
              <a:spcBef>
                <a:spcPts val="800"/>
              </a:spcBef>
            </a:pPr>
            <a:r>
              <a:rPr lang="en-US" altLang="en-US" dirty="0">
                <a:solidFill>
                  <a:schemeClr val="tx1"/>
                </a:solidFill>
              </a:rPr>
              <a:t>Thus, the concept represented by _SVD_1 is more important than the concept represented by _SVD_2, and so on.</a:t>
            </a:r>
          </a:p>
          <a:p>
            <a:pPr>
              <a:spcBef>
                <a:spcPts val="800"/>
              </a:spcBef>
            </a:pPr>
            <a:r>
              <a:rPr lang="en-US" altLang="en-US" dirty="0">
                <a:solidFill>
                  <a:schemeClr val="tx1"/>
                </a:solidFill>
              </a:rPr>
              <a:t>There is a cutoff </a:t>
            </a:r>
            <a:r>
              <a:rPr lang="en-US" altLang="en-US" i="1" dirty="0">
                <a:solidFill>
                  <a:schemeClr val="tx1"/>
                </a:solidFill>
              </a:rPr>
              <a:t>k</a:t>
            </a:r>
            <a:r>
              <a:rPr lang="en-US" altLang="en-US" dirty="0">
                <a:solidFill>
                  <a:schemeClr val="tx1"/>
                </a:solidFill>
              </a:rPr>
              <a:t> such that SVD concepts beyond the first </a:t>
            </a:r>
            <a:r>
              <a:rPr lang="en-US" altLang="en-US" i="1" dirty="0">
                <a:solidFill>
                  <a:schemeClr val="tx1"/>
                </a:solidFill>
              </a:rPr>
              <a:t>k</a:t>
            </a:r>
            <a:r>
              <a:rPr lang="en-US" altLang="en-US" dirty="0">
                <a:solidFill>
                  <a:schemeClr val="tx1"/>
                </a:solidFill>
              </a:rPr>
              <a:t> are not important. The value </a:t>
            </a:r>
            <a:r>
              <a:rPr lang="en-US" altLang="en-US" i="1" dirty="0">
                <a:solidFill>
                  <a:schemeClr val="tx1"/>
                </a:solidFill>
              </a:rPr>
              <a:t>k</a:t>
            </a:r>
            <a:r>
              <a:rPr lang="en-US" altLang="en-US" dirty="0">
                <a:solidFill>
                  <a:schemeClr val="tx1"/>
                </a:solidFill>
              </a:rPr>
              <a:t> is usually much smaller than the total number of terms.</a:t>
            </a:r>
          </a:p>
          <a:p>
            <a:pPr lvl="1">
              <a:spcBef>
                <a:spcPts val="800"/>
              </a:spcBef>
            </a:pPr>
            <a:r>
              <a:rPr lang="en-US" altLang="en-US" dirty="0">
                <a:solidFill>
                  <a:schemeClr val="tx1"/>
                </a:solidFill>
              </a:rPr>
              <a:t>Set the smallest singular values to zero.</a:t>
            </a:r>
          </a:p>
          <a:p>
            <a:endParaRPr lang="en-US" dirty="0">
              <a:solidFill>
                <a:schemeClr val="tx1"/>
              </a:solidFill>
            </a:endParaRPr>
          </a:p>
        </p:txBody>
      </p:sp>
      <p:sp>
        <p:nvSpPr>
          <p:cNvPr id="4" name="Date Placeholder 3"/>
          <p:cNvSpPr>
            <a:spLocks noGrp="1"/>
          </p:cNvSpPr>
          <p:nvPr>
            <p:ph type="dt" sz="half" idx="10"/>
          </p:nvPr>
        </p:nvSpPr>
        <p:spPr/>
        <p:txBody>
          <a:bodyPr/>
          <a:lstStyle/>
          <a:p>
            <a:fld id="{B2300735-268E-4C3D-99E0-161BBBAA60C3}"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4DBBD61A-EFF3-4404-A696-2D833F43D294}" type="slidenum">
              <a:rPr lang="en-US" smtClean="0"/>
              <a:t>67</a:t>
            </a:fld>
            <a:endParaRPr lang="en-US"/>
          </a:p>
        </p:txBody>
      </p:sp>
    </p:spTree>
    <p:extLst>
      <p:ext uri="{BB962C8B-B14F-4D97-AF65-F5344CB8AC3E}">
        <p14:creationId xmlns:p14="http://schemas.microsoft.com/office/powerpoint/2010/main" val="17981134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 Reduction</a:t>
            </a:r>
          </a:p>
        </p:txBody>
      </p:sp>
      <p:sp>
        <p:nvSpPr>
          <p:cNvPr id="3" name="Date Placeholder 2"/>
          <p:cNvSpPr>
            <a:spLocks noGrp="1"/>
          </p:cNvSpPr>
          <p:nvPr>
            <p:ph type="dt" sz="half" idx="10"/>
          </p:nvPr>
        </p:nvSpPr>
        <p:spPr/>
        <p:txBody>
          <a:bodyPr/>
          <a:lstStyle/>
          <a:p>
            <a:fld id="{0DCFE55E-3FED-424F-B155-E2EFC1859802}" type="datetime1">
              <a:rPr lang="en-US" smtClean="0"/>
              <a:t>3/12/24</a:t>
            </a:fld>
            <a:endParaRPr lang="en-US"/>
          </a:p>
        </p:txBody>
      </p:sp>
      <p:sp>
        <p:nvSpPr>
          <p:cNvPr id="4" name="Footer Placeholder 3"/>
          <p:cNvSpPr>
            <a:spLocks noGrp="1"/>
          </p:cNvSpPr>
          <p:nvPr>
            <p:ph type="ftr" sz="quarter" idx="11"/>
          </p:nvPr>
        </p:nvSpPr>
        <p:spPr/>
        <p:txBody>
          <a:bodyPr/>
          <a:lstStyle/>
          <a:p>
            <a:r>
              <a:rPr lang="en-US"/>
              <a:t>UNC Charlotte Fall 2023</a:t>
            </a:r>
          </a:p>
        </p:txBody>
      </p:sp>
      <p:sp>
        <p:nvSpPr>
          <p:cNvPr id="27" name="Slide Number Placeholder 26"/>
          <p:cNvSpPr>
            <a:spLocks noGrp="1"/>
          </p:cNvSpPr>
          <p:nvPr>
            <p:ph type="sldNum" sz="quarter" idx="12"/>
          </p:nvPr>
        </p:nvSpPr>
        <p:spPr/>
        <p:txBody>
          <a:bodyPr/>
          <a:lstStyle/>
          <a:p>
            <a:fld id="{4DBBD61A-EFF3-4404-A696-2D833F43D294}" type="slidenum">
              <a:rPr lang="en-US" smtClean="0"/>
              <a:t>68</a:t>
            </a:fld>
            <a:endParaRPr lang="en-US"/>
          </a:p>
        </p:txBody>
      </p:sp>
      <p:grpSp>
        <p:nvGrpSpPr>
          <p:cNvPr id="26" name="Group 25"/>
          <p:cNvGrpSpPr/>
          <p:nvPr/>
        </p:nvGrpSpPr>
        <p:grpSpPr>
          <a:xfrm>
            <a:off x="2133600" y="1828801"/>
            <a:ext cx="7943850" cy="3070225"/>
            <a:chOff x="609600" y="1828800"/>
            <a:chExt cx="7943850" cy="3070225"/>
          </a:xfrm>
        </p:grpSpPr>
        <p:graphicFrame>
          <p:nvGraphicFramePr>
            <p:cNvPr id="5" name="Object 4"/>
            <p:cNvGraphicFramePr>
              <a:graphicFrameLocks noChangeAspect="1"/>
            </p:cNvGraphicFramePr>
            <p:nvPr/>
          </p:nvGraphicFramePr>
          <p:xfrm>
            <a:off x="685800" y="2057400"/>
            <a:ext cx="2065338" cy="2571750"/>
          </p:xfrm>
          <a:graphic>
            <a:graphicData uri="http://schemas.openxmlformats.org/presentationml/2006/ole">
              <mc:AlternateContent xmlns:mc="http://schemas.openxmlformats.org/markup-compatibility/2006">
                <mc:Choice xmlns:v="urn:schemas-microsoft-com:vml" Requires="v">
                  <p:oleObj name="Document" r:id="rId2" imgW="3261360" imgH="4058920" progId="Word.Document.8">
                    <p:embed/>
                  </p:oleObj>
                </mc:Choice>
                <mc:Fallback>
                  <p:oleObj name="Document" r:id="rId2" imgW="3261360" imgH="4058920" progId="Word.Document.8">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0574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Freeform 5"/>
            <p:cNvSpPr>
              <a:spLocks/>
            </p:cNvSpPr>
            <p:nvPr/>
          </p:nvSpPr>
          <p:spPr bwMode="auto">
            <a:xfrm>
              <a:off x="609600" y="1981200"/>
              <a:ext cx="228600" cy="2590800"/>
            </a:xfrm>
            <a:custGeom>
              <a:avLst/>
              <a:gdLst>
                <a:gd name="T0" fmla="*/ 197946818 w 264"/>
                <a:gd name="T1" fmla="*/ 0 h 2220"/>
                <a:gd name="T2" fmla="*/ 0 w 264"/>
                <a:gd name="T3" fmla="*/ 16343046 h 2220"/>
                <a:gd name="T4" fmla="*/ 0 w 264"/>
                <a:gd name="T5" fmla="*/ 2147483647 h 2220"/>
                <a:gd name="T6" fmla="*/ 170953834 w 264"/>
                <a:gd name="T7" fmla="*/ 2147483647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Freeform 6"/>
            <p:cNvSpPr>
              <a:spLocks/>
            </p:cNvSpPr>
            <p:nvPr/>
          </p:nvSpPr>
          <p:spPr bwMode="auto">
            <a:xfrm flipH="1">
              <a:off x="2362200" y="1981200"/>
              <a:ext cx="228600" cy="2590800"/>
            </a:xfrm>
            <a:custGeom>
              <a:avLst/>
              <a:gdLst>
                <a:gd name="T0" fmla="*/ 197946818 w 264"/>
                <a:gd name="T1" fmla="*/ 0 h 2220"/>
                <a:gd name="T2" fmla="*/ 0 w 264"/>
                <a:gd name="T3" fmla="*/ 16343046 h 2220"/>
                <a:gd name="T4" fmla="*/ 0 w 264"/>
                <a:gd name="T5" fmla="*/ 2147483647 h 2220"/>
                <a:gd name="T6" fmla="*/ 170953834 w 264"/>
                <a:gd name="T7" fmla="*/ 2147483647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8" name="Object 7"/>
            <p:cNvGraphicFramePr>
              <a:graphicFrameLocks noChangeAspect="1"/>
            </p:cNvGraphicFramePr>
            <p:nvPr/>
          </p:nvGraphicFramePr>
          <p:xfrm>
            <a:off x="3200400" y="1981200"/>
            <a:ext cx="1244600" cy="2762250"/>
          </p:xfrm>
          <a:graphic>
            <a:graphicData uri="http://schemas.openxmlformats.org/presentationml/2006/ole">
              <mc:AlternateContent xmlns:mc="http://schemas.openxmlformats.org/markup-compatibility/2006">
                <mc:Choice xmlns:v="urn:schemas-microsoft-com:vml" Requires="v">
                  <p:oleObj name="Document" r:id="rId4" imgW="1831340" imgH="4058920" progId="Word.Document.8">
                    <p:embed/>
                  </p:oleObj>
                </mc:Choice>
                <mc:Fallback>
                  <p:oleObj name="Document" r:id="rId4" imgW="1831340" imgH="4058920" progId="Word.Document.8">
                    <p:embed/>
                    <p:pic>
                      <p:nvPicPr>
                        <p:cNvPr id="8"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1981200"/>
                          <a:ext cx="1244600"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Freeform 8"/>
            <p:cNvSpPr>
              <a:spLocks/>
            </p:cNvSpPr>
            <p:nvPr/>
          </p:nvSpPr>
          <p:spPr bwMode="auto">
            <a:xfrm flipH="1">
              <a:off x="4343400" y="1981200"/>
              <a:ext cx="152400" cy="2590800"/>
            </a:xfrm>
            <a:custGeom>
              <a:avLst/>
              <a:gdLst>
                <a:gd name="T0" fmla="*/ 87976364 w 264"/>
                <a:gd name="T1" fmla="*/ 0 h 2220"/>
                <a:gd name="T2" fmla="*/ 0 w 264"/>
                <a:gd name="T3" fmla="*/ 16343046 h 2220"/>
                <a:gd name="T4" fmla="*/ 0 w 264"/>
                <a:gd name="T5" fmla="*/ 2147483647 h 2220"/>
                <a:gd name="T6" fmla="*/ 75979482 w 264"/>
                <a:gd name="T7" fmla="*/ 2147483647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Freeform 9"/>
            <p:cNvSpPr>
              <a:spLocks/>
            </p:cNvSpPr>
            <p:nvPr/>
          </p:nvSpPr>
          <p:spPr bwMode="auto">
            <a:xfrm>
              <a:off x="3048000" y="1981200"/>
              <a:ext cx="228600" cy="2590800"/>
            </a:xfrm>
            <a:custGeom>
              <a:avLst/>
              <a:gdLst>
                <a:gd name="T0" fmla="*/ 197946818 w 264"/>
                <a:gd name="T1" fmla="*/ 0 h 2220"/>
                <a:gd name="T2" fmla="*/ 0 w 264"/>
                <a:gd name="T3" fmla="*/ 16343046 h 2220"/>
                <a:gd name="T4" fmla="*/ 0 w 264"/>
                <a:gd name="T5" fmla="*/ 2147483647 h 2220"/>
                <a:gd name="T6" fmla="*/ 170953834 w 264"/>
                <a:gd name="T7" fmla="*/ 2147483647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10"/>
            <p:cNvSpPr txBox="1">
              <a:spLocks noChangeArrowheads="1"/>
            </p:cNvSpPr>
            <p:nvPr/>
          </p:nvSpPr>
          <p:spPr bwMode="auto">
            <a:xfrm>
              <a:off x="2670175" y="2895600"/>
              <a:ext cx="376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a:spcBef>
                  <a:spcPct val="20000"/>
                </a:spcBef>
                <a:buChar char="•"/>
                <a:defRPr sz="3200">
                  <a:solidFill>
                    <a:schemeClr val="tx1"/>
                  </a:solidFill>
                  <a:latin typeface="Times New Roman" panose="02020603050405020304" pitchFamily="18" charset="0"/>
                </a:defRPr>
              </a:lvl1pPr>
              <a:lvl2pPr marL="742950" indent="-285750" algn="l">
                <a:spcBef>
                  <a:spcPct val="20000"/>
                </a:spcBef>
                <a:buChar char="–"/>
                <a:defRPr sz="2800">
                  <a:solidFill>
                    <a:schemeClr val="tx1"/>
                  </a:solidFill>
                  <a:latin typeface="Times New Roman" panose="02020603050405020304" pitchFamily="18" charset="0"/>
                </a:defRPr>
              </a:lvl2pPr>
              <a:lvl3pPr marL="1143000" indent="-228600" algn="l">
                <a:spcBef>
                  <a:spcPct val="20000"/>
                </a:spcBef>
                <a:buChar char="•"/>
                <a:defRPr sz="2400">
                  <a:solidFill>
                    <a:schemeClr val="tx1"/>
                  </a:solidFill>
                  <a:latin typeface="Times New Roman" panose="02020603050405020304" pitchFamily="18" charset="0"/>
                </a:defRPr>
              </a:lvl3pPr>
              <a:lvl4pPr marL="1600200" indent="-228600" algn="l">
                <a:spcBef>
                  <a:spcPct val="20000"/>
                </a:spcBef>
                <a:buChar char="–"/>
                <a:defRPr sz="2000">
                  <a:solidFill>
                    <a:schemeClr val="tx1"/>
                  </a:solidFill>
                  <a:latin typeface="Times New Roman" panose="02020603050405020304" pitchFamily="18" charset="0"/>
                </a:defRPr>
              </a:lvl4pPr>
              <a:lvl5pPr marL="2057400" indent="-228600" algn="l">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800"/>
                <a:t>~</a:t>
              </a:r>
            </a:p>
          </p:txBody>
        </p:sp>
        <p:graphicFrame>
          <p:nvGraphicFramePr>
            <p:cNvPr id="12" name="Object 11"/>
            <p:cNvGraphicFramePr>
              <a:graphicFrameLocks noChangeAspect="1"/>
            </p:cNvGraphicFramePr>
            <p:nvPr/>
          </p:nvGraphicFramePr>
          <p:xfrm>
            <a:off x="5105400" y="2743200"/>
            <a:ext cx="1219200" cy="911225"/>
          </p:xfrm>
          <a:graphic>
            <a:graphicData uri="http://schemas.openxmlformats.org/presentationml/2006/ole">
              <mc:AlternateContent xmlns:mc="http://schemas.openxmlformats.org/markup-compatibility/2006">
                <mc:Choice xmlns:v="urn:schemas-microsoft-com:vml" Requires="v">
                  <p:oleObj name="Document" r:id="rId6" imgW="1816100" imgH="1361440" progId="Word.Document.8">
                    <p:embed/>
                  </p:oleObj>
                </mc:Choice>
                <mc:Fallback>
                  <p:oleObj name="Document" r:id="rId6" imgW="1816100" imgH="1361440" progId="Word.Document.8">
                    <p:embed/>
                    <p:pic>
                      <p:nvPicPr>
                        <p:cNvPr id="12"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2743200"/>
                          <a:ext cx="121920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Freeform 12"/>
            <p:cNvSpPr>
              <a:spLocks/>
            </p:cNvSpPr>
            <p:nvPr/>
          </p:nvSpPr>
          <p:spPr bwMode="auto">
            <a:xfrm>
              <a:off x="4953000" y="2667000"/>
              <a:ext cx="228600" cy="990600"/>
            </a:xfrm>
            <a:custGeom>
              <a:avLst/>
              <a:gdLst>
                <a:gd name="T0" fmla="*/ 197946818 w 264"/>
                <a:gd name="T1" fmla="*/ 0 h 2220"/>
                <a:gd name="T2" fmla="*/ 0 w 264"/>
                <a:gd name="T3" fmla="*/ 2389488 h 2220"/>
                <a:gd name="T4" fmla="*/ 0 w 264"/>
                <a:gd name="T5" fmla="*/ 442021784 h 2220"/>
                <a:gd name="T6" fmla="*/ 170953834 w 264"/>
                <a:gd name="T7" fmla="*/ 442021784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Freeform 13"/>
            <p:cNvSpPr>
              <a:spLocks/>
            </p:cNvSpPr>
            <p:nvPr/>
          </p:nvSpPr>
          <p:spPr bwMode="auto">
            <a:xfrm flipH="1">
              <a:off x="6172200" y="2667000"/>
              <a:ext cx="228600" cy="990600"/>
            </a:xfrm>
            <a:custGeom>
              <a:avLst/>
              <a:gdLst>
                <a:gd name="T0" fmla="*/ 197946818 w 264"/>
                <a:gd name="T1" fmla="*/ 0 h 2220"/>
                <a:gd name="T2" fmla="*/ 0 w 264"/>
                <a:gd name="T3" fmla="*/ 2389488 h 2220"/>
                <a:gd name="T4" fmla="*/ 0 w 264"/>
                <a:gd name="T5" fmla="*/ 442021784 h 2220"/>
                <a:gd name="T6" fmla="*/ 170953834 w 264"/>
                <a:gd name="T7" fmla="*/ 442021784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14"/>
            <p:cNvSpPr txBox="1">
              <a:spLocks noChangeArrowheads="1"/>
            </p:cNvSpPr>
            <p:nvPr/>
          </p:nvSpPr>
          <p:spPr bwMode="auto">
            <a:xfrm>
              <a:off x="4572000" y="2819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a:spcBef>
                  <a:spcPct val="20000"/>
                </a:spcBef>
                <a:buChar char="•"/>
                <a:defRPr sz="3200">
                  <a:solidFill>
                    <a:schemeClr val="tx1"/>
                  </a:solidFill>
                  <a:latin typeface="Times New Roman" panose="02020603050405020304" pitchFamily="18" charset="0"/>
                </a:defRPr>
              </a:lvl1pPr>
              <a:lvl2pPr marL="742950" indent="-285750" algn="l">
                <a:spcBef>
                  <a:spcPct val="20000"/>
                </a:spcBef>
                <a:buChar char="–"/>
                <a:defRPr sz="2800">
                  <a:solidFill>
                    <a:schemeClr val="tx1"/>
                  </a:solidFill>
                  <a:latin typeface="Times New Roman" panose="02020603050405020304" pitchFamily="18" charset="0"/>
                </a:defRPr>
              </a:lvl2pPr>
              <a:lvl3pPr marL="1143000" indent="-228600" algn="l">
                <a:spcBef>
                  <a:spcPct val="20000"/>
                </a:spcBef>
                <a:buChar char="•"/>
                <a:defRPr sz="2400">
                  <a:solidFill>
                    <a:schemeClr val="tx1"/>
                  </a:solidFill>
                  <a:latin typeface="Times New Roman" panose="02020603050405020304" pitchFamily="18" charset="0"/>
                </a:defRPr>
              </a:lvl3pPr>
              <a:lvl4pPr marL="1600200" indent="-228600" algn="l">
                <a:spcBef>
                  <a:spcPct val="20000"/>
                </a:spcBef>
                <a:buChar char="–"/>
                <a:defRPr sz="2000">
                  <a:solidFill>
                    <a:schemeClr val="tx1"/>
                  </a:solidFill>
                  <a:latin typeface="Times New Roman" panose="02020603050405020304" pitchFamily="18" charset="0"/>
                </a:defRPr>
              </a:lvl4pPr>
              <a:lvl5pPr marL="2057400" indent="-228600" algn="l">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800"/>
                <a:t>x</a:t>
              </a:r>
            </a:p>
          </p:txBody>
        </p:sp>
        <p:graphicFrame>
          <p:nvGraphicFramePr>
            <p:cNvPr id="16" name="Object 15"/>
            <p:cNvGraphicFramePr>
              <a:graphicFrameLocks noChangeAspect="1"/>
            </p:cNvGraphicFramePr>
            <p:nvPr/>
          </p:nvGraphicFramePr>
          <p:xfrm>
            <a:off x="5334000" y="3962400"/>
            <a:ext cx="3219450" cy="936625"/>
          </p:xfrm>
          <a:graphic>
            <a:graphicData uri="http://schemas.openxmlformats.org/presentationml/2006/ole">
              <mc:AlternateContent xmlns:mc="http://schemas.openxmlformats.org/markup-compatibility/2006">
                <mc:Choice xmlns:v="urn:schemas-microsoft-com:vml" Requires="v">
                  <p:oleObj name="Document" r:id="rId8" imgW="4650740" imgH="1361440" progId="Word.Document.8">
                    <p:embed/>
                  </p:oleObj>
                </mc:Choice>
                <mc:Fallback>
                  <p:oleObj name="Document" r:id="rId8" imgW="4650740" imgH="1361440" progId="Word.Document.8">
                    <p:embed/>
                    <p:pic>
                      <p:nvPicPr>
                        <p:cNvPr id="16"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0" y="3962400"/>
                          <a:ext cx="321945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Text Box 16"/>
            <p:cNvSpPr txBox="1">
              <a:spLocks noChangeArrowheads="1"/>
            </p:cNvSpPr>
            <p:nvPr/>
          </p:nvSpPr>
          <p:spPr bwMode="auto">
            <a:xfrm>
              <a:off x="6629400" y="2819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a:spcBef>
                  <a:spcPct val="20000"/>
                </a:spcBef>
                <a:buChar char="•"/>
                <a:defRPr sz="3200">
                  <a:solidFill>
                    <a:schemeClr val="tx1"/>
                  </a:solidFill>
                  <a:latin typeface="Times New Roman" panose="02020603050405020304" pitchFamily="18" charset="0"/>
                </a:defRPr>
              </a:lvl1pPr>
              <a:lvl2pPr marL="742950" indent="-285750" algn="l">
                <a:spcBef>
                  <a:spcPct val="20000"/>
                </a:spcBef>
                <a:buChar char="–"/>
                <a:defRPr sz="2800">
                  <a:solidFill>
                    <a:schemeClr val="tx1"/>
                  </a:solidFill>
                  <a:latin typeface="Times New Roman" panose="02020603050405020304" pitchFamily="18" charset="0"/>
                </a:defRPr>
              </a:lvl2pPr>
              <a:lvl3pPr marL="1143000" indent="-228600" algn="l">
                <a:spcBef>
                  <a:spcPct val="20000"/>
                </a:spcBef>
                <a:buChar char="•"/>
                <a:defRPr sz="2400">
                  <a:solidFill>
                    <a:schemeClr val="tx1"/>
                  </a:solidFill>
                  <a:latin typeface="Times New Roman" panose="02020603050405020304" pitchFamily="18" charset="0"/>
                </a:defRPr>
              </a:lvl3pPr>
              <a:lvl4pPr marL="1600200" indent="-228600" algn="l">
                <a:spcBef>
                  <a:spcPct val="20000"/>
                </a:spcBef>
                <a:buChar char="–"/>
                <a:defRPr sz="2000">
                  <a:solidFill>
                    <a:schemeClr val="tx1"/>
                  </a:solidFill>
                  <a:latin typeface="Times New Roman" panose="02020603050405020304" pitchFamily="18" charset="0"/>
                </a:defRPr>
              </a:lvl4pPr>
              <a:lvl5pPr marL="2057400" indent="-228600" algn="l">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800"/>
                <a:t>x</a:t>
              </a:r>
            </a:p>
          </p:txBody>
        </p:sp>
        <p:sp>
          <p:nvSpPr>
            <p:cNvPr id="18" name="Freeform 17"/>
            <p:cNvSpPr>
              <a:spLocks/>
            </p:cNvSpPr>
            <p:nvPr/>
          </p:nvSpPr>
          <p:spPr bwMode="auto">
            <a:xfrm>
              <a:off x="5334000" y="3962400"/>
              <a:ext cx="152400" cy="762000"/>
            </a:xfrm>
            <a:custGeom>
              <a:avLst/>
              <a:gdLst>
                <a:gd name="T0" fmla="*/ 87976364 w 264"/>
                <a:gd name="T1" fmla="*/ 0 h 2220"/>
                <a:gd name="T2" fmla="*/ 0 w 264"/>
                <a:gd name="T3" fmla="*/ 1413819 h 2220"/>
                <a:gd name="T4" fmla="*/ 0 w 264"/>
                <a:gd name="T5" fmla="*/ 261551351 h 2220"/>
                <a:gd name="T6" fmla="*/ 75979482 w 264"/>
                <a:gd name="T7" fmla="*/ 261551351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Freeform 18"/>
            <p:cNvSpPr>
              <a:spLocks/>
            </p:cNvSpPr>
            <p:nvPr/>
          </p:nvSpPr>
          <p:spPr bwMode="auto">
            <a:xfrm flipH="1">
              <a:off x="8305800" y="4038600"/>
              <a:ext cx="152400" cy="762000"/>
            </a:xfrm>
            <a:custGeom>
              <a:avLst/>
              <a:gdLst>
                <a:gd name="T0" fmla="*/ 87976364 w 264"/>
                <a:gd name="T1" fmla="*/ 0 h 2220"/>
                <a:gd name="T2" fmla="*/ 0 w 264"/>
                <a:gd name="T3" fmla="*/ 1413819 h 2220"/>
                <a:gd name="T4" fmla="*/ 0 w 264"/>
                <a:gd name="T5" fmla="*/ 261551351 h 2220"/>
                <a:gd name="T6" fmla="*/ 75979482 w 264"/>
                <a:gd name="T7" fmla="*/ 261551351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9"/>
            <p:cNvSpPr>
              <a:spLocks noChangeShapeType="1"/>
            </p:cNvSpPr>
            <p:nvPr/>
          </p:nvSpPr>
          <p:spPr bwMode="auto">
            <a:xfrm flipV="1">
              <a:off x="5867400" y="2971800"/>
              <a:ext cx="533400" cy="609600"/>
            </a:xfrm>
            <a:prstGeom prst="line">
              <a:avLst/>
            </a:prstGeom>
            <a:noFill/>
            <a:ln w="38100">
              <a:solidFill>
                <a:schemeClr val="accent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0"/>
            <p:cNvSpPr>
              <a:spLocks noChangeShapeType="1"/>
            </p:cNvSpPr>
            <p:nvPr/>
          </p:nvSpPr>
          <p:spPr bwMode="auto">
            <a:xfrm>
              <a:off x="5791200" y="3124200"/>
              <a:ext cx="609600" cy="457200"/>
            </a:xfrm>
            <a:prstGeom prst="line">
              <a:avLst/>
            </a:prstGeom>
            <a:noFill/>
            <a:ln w="38100">
              <a:solidFill>
                <a:schemeClr val="accent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1"/>
            <p:cNvSpPr>
              <a:spLocks noChangeShapeType="1"/>
            </p:cNvSpPr>
            <p:nvPr/>
          </p:nvSpPr>
          <p:spPr bwMode="auto">
            <a:xfrm>
              <a:off x="3886200" y="1828800"/>
              <a:ext cx="381000" cy="3048000"/>
            </a:xfrm>
            <a:prstGeom prst="line">
              <a:avLst/>
            </a:prstGeom>
            <a:noFill/>
            <a:ln w="38100">
              <a:solidFill>
                <a:schemeClr val="accent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2"/>
            <p:cNvSpPr>
              <a:spLocks noChangeShapeType="1"/>
            </p:cNvSpPr>
            <p:nvPr/>
          </p:nvSpPr>
          <p:spPr bwMode="auto">
            <a:xfrm flipV="1">
              <a:off x="5181600" y="4419600"/>
              <a:ext cx="3352800" cy="228600"/>
            </a:xfrm>
            <a:prstGeom prst="line">
              <a:avLst/>
            </a:prstGeom>
            <a:noFill/>
            <a:ln w="38100">
              <a:solidFill>
                <a:schemeClr val="accent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3"/>
            <p:cNvSpPr>
              <a:spLocks noChangeShapeType="1"/>
            </p:cNvSpPr>
            <p:nvPr/>
          </p:nvSpPr>
          <p:spPr bwMode="auto">
            <a:xfrm>
              <a:off x="5181600" y="4343400"/>
              <a:ext cx="3276600" cy="381000"/>
            </a:xfrm>
            <a:prstGeom prst="line">
              <a:avLst/>
            </a:prstGeom>
            <a:noFill/>
            <a:ln w="38100">
              <a:solidFill>
                <a:schemeClr val="accent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4"/>
            <p:cNvSpPr>
              <a:spLocks noChangeShapeType="1"/>
            </p:cNvSpPr>
            <p:nvPr/>
          </p:nvSpPr>
          <p:spPr bwMode="auto">
            <a:xfrm flipV="1">
              <a:off x="3810000" y="1828800"/>
              <a:ext cx="381000" cy="2819400"/>
            </a:xfrm>
            <a:prstGeom prst="line">
              <a:avLst/>
            </a:prstGeom>
            <a:noFill/>
            <a:ln w="38100">
              <a:solidFill>
                <a:schemeClr val="accent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6126116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 Reduction</a:t>
            </a:r>
          </a:p>
        </p:txBody>
      </p:sp>
      <p:sp>
        <p:nvSpPr>
          <p:cNvPr id="3" name="Date Placeholder 2"/>
          <p:cNvSpPr>
            <a:spLocks noGrp="1"/>
          </p:cNvSpPr>
          <p:nvPr>
            <p:ph type="dt" sz="half" idx="10"/>
          </p:nvPr>
        </p:nvSpPr>
        <p:spPr/>
        <p:txBody>
          <a:bodyPr/>
          <a:lstStyle/>
          <a:p>
            <a:fld id="{BD3EA5B4-DABB-4B65-9D0B-0DC82596D140}" type="datetime1">
              <a:rPr lang="en-US" smtClean="0"/>
              <a:t>3/12/24</a:t>
            </a:fld>
            <a:endParaRPr lang="en-US"/>
          </a:p>
        </p:txBody>
      </p:sp>
      <p:sp>
        <p:nvSpPr>
          <p:cNvPr id="4" name="Footer Placeholder 3"/>
          <p:cNvSpPr>
            <a:spLocks noGrp="1"/>
          </p:cNvSpPr>
          <p:nvPr>
            <p:ph type="ftr" sz="quarter" idx="11"/>
          </p:nvPr>
        </p:nvSpPr>
        <p:spPr/>
        <p:txBody>
          <a:bodyPr/>
          <a:lstStyle/>
          <a:p>
            <a:r>
              <a:rPr lang="en-US"/>
              <a:t>UNC Charlotte Fall 2023</a:t>
            </a:r>
          </a:p>
        </p:txBody>
      </p:sp>
      <p:sp>
        <p:nvSpPr>
          <p:cNvPr id="15" name="Slide Number Placeholder 14"/>
          <p:cNvSpPr>
            <a:spLocks noGrp="1"/>
          </p:cNvSpPr>
          <p:nvPr>
            <p:ph type="sldNum" sz="quarter" idx="12"/>
          </p:nvPr>
        </p:nvSpPr>
        <p:spPr/>
        <p:txBody>
          <a:bodyPr/>
          <a:lstStyle/>
          <a:p>
            <a:fld id="{4DBBD61A-EFF3-4404-A696-2D833F43D294}" type="slidenum">
              <a:rPr lang="en-US" smtClean="0"/>
              <a:t>69</a:t>
            </a:fld>
            <a:endParaRPr lang="en-US"/>
          </a:p>
        </p:txBody>
      </p:sp>
      <p:grpSp>
        <p:nvGrpSpPr>
          <p:cNvPr id="14" name="Group 13"/>
          <p:cNvGrpSpPr/>
          <p:nvPr/>
        </p:nvGrpSpPr>
        <p:grpSpPr>
          <a:xfrm>
            <a:off x="2735262" y="1981200"/>
            <a:ext cx="4808538" cy="2647950"/>
            <a:chOff x="1211262" y="1981200"/>
            <a:chExt cx="4808538" cy="2647950"/>
          </a:xfrm>
        </p:grpSpPr>
        <p:grpSp>
          <p:nvGrpSpPr>
            <p:cNvPr id="5" name="Group 23"/>
            <p:cNvGrpSpPr>
              <a:grpSpLocks/>
            </p:cNvGrpSpPr>
            <p:nvPr/>
          </p:nvGrpSpPr>
          <p:grpSpPr bwMode="auto">
            <a:xfrm>
              <a:off x="1211262" y="1981200"/>
              <a:ext cx="2141538" cy="2647950"/>
              <a:chOff x="528" y="2112"/>
              <a:chExt cx="1349" cy="1668"/>
            </a:xfrm>
          </p:grpSpPr>
          <p:graphicFrame>
            <p:nvGraphicFramePr>
              <p:cNvPr id="6" name="Object 4"/>
              <p:cNvGraphicFramePr>
                <a:graphicFrameLocks noChangeAspect="1"/>
              </p:cNvGraphicFramePr>
              <p:nvPr/>
            </p:nvGraphicFramePr>
            <p:xfrm>
              <a:off x="576" y="2160"/>
              <a:ext cx="1301" cy="1620"/>
            </p:xfrm>
            <a:graphic>
              <a:graphicData uri="http://schemas.openxmlformats.org/presentationml/2006/ole">
                <mc:AlternateContent xmlns:mc="http://schemas.openxmlformats.org/markup-compatibility/2006">
                  <mc:Choice xmlns:v="urn:schemas-microsoft-com:vml" Requires="v">
                    <p:oleObj name="Document" r:id="rId2" imgW="3261360" imgH="4058920" progId="Word.Document.8">
                      <p:embed/>
                    </p:oleObj>
                  </mc:Choice>
                  <mc:Fallback>
                    <p:oleObj name="Document" r:id="rId2" imgW="3261360" imgH="4058920" progId="Word.Document.8">
                      <p:embed/>
                      <p:pic>
                        <p:nvPicPr>
                          <p:cNvPr id="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 y="2160"/>
                            <a:ext cx="1301" cy="1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Freeform 5"/>
              <p:cNvSpPr>
                <a:spLocks/>
              </p:cNvSpPr>
              <p:nvPr/>
            </p:nvSpPr>
            <p:spPr bwMode="auto">
              <a:xfrm>
                <a:off x="528" y="2112"/>
                <a:ext cx="144" cy="1632"/>
              </a:xfrm>
              <a:custGeom>
                <a:avLst/>
                <a:gdLst>
                  <a:gd name="T0" fmla="*/ 79 w 264"/>
                  <a:gd name="T1" fmla="*/ 0 h 2220"/>
                  <a:gd name="T2" fmla="*/ 0 w 264"/>
                  <a:gd name="T3" fmla="*/ 7 h 2220"/>
                  <a:gd name="T4" fmla="*/ 0 w 264"/>
                  <a:gd name="T5" fmla="*/ 1200 h 2220"/>
                  <a:gd name="T6" fmla="*/ 68 w 264"/>
                  <a:gd name="T7" fmla="*/ 12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Freeform 6"/>
              <p:cNvSpPr>
                <a:spLocks/>
              </p:cNvSpPr>
              <p:nvPr/>
            </p:nvSpPr>
            <p:spPr bwMode="auto">
              <a:xfrm flipH="1">
                <a:off x="1632" y="2112"/>
                <a:ext cx="144" cy="1632"/>
              </a:xfrm>
              <a:custGeom>
                <a:avLst/>
                <a:gdLst>
                  <a:gd name="T0" fmla="*/ 79 w 264"/>
                  <a:gd name="T1" fmla="*/ 0 h 2220"/>
                  <a:gd name="T2" fmla="*/ 0 w 264"/>
                  <a:gd name="T3" fmla="*/ 7 h 2220"/>
                  <a:gd name="T4" fmla="*/ 0 w 264"/>
                  <a:gd name="T5" fmla="*/ 1200 h 2220"/>
                  <a:gd name="T6" fmla="*/ 68 w 264"/>
                  <a:gd name="T7" fmla="*/ 1200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 name="Text Box 10"/>
            <p:cNvSpPr txBox="1">
              <a:spLocks noChangeArrowheads="1"/>
            </p:cNvSpPr>
            <p:nvPr/>
          </p:nvSpPr>
          <p:spPr bwMode="auto">
            <a:xfrm>
              <a:off x="3271837" y="2895600"/>
              <a:ext cx="376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a:spcBef>
                  <a:spcPct val="20000"/>
                </a:spcBef>
                <a:buChar char="•"/>
                <a:defRPr sz="3200">
                  <a:solidFill>
                    <a:schemeClr val="tx1"/>
                  </a:solidFill>
                  <a:latin typeface="Times New Roman" panose="02020603050405020304" pitchFamily="18" charset="0"/>
                </a:defRPr>
              </a:lvl1pPr>
              <a:lvl2pPr marL="742950" indent="-285750" algn="l">
                <a:spcBef>
                  <a:spcPct val="20000"/>
                </a:spcBef>
                <a:buChar char="–"/>
                <a:defRPr sz="2800">
                  <a:solidFill>
                    <a:schemeClr val="tx1"/>
                  </a:solidFill>
                  <a:latin typeface="Times New Roman" panose="02020603050405020304" pitchFamily="18" charset="0"/>
                </a:defRPr>
              </a:lvl2pPr>
              <a:lvl3pPr marL="1143000" indent="-228600" algn="l">
                <a:spcBef>
                  <a:spcPct val="20000"/>
                </a:spcBef>
                <a:buChar char="•"/>
                <a:defRPr sz="2400">
                  <a:solidFill>
                    <a:schemeClr val="tx1"/>
                  </a:solidFill>
                  <a:latin typeface="Times New Roman" panose="02020603050405020304" pitchFamily="18" charset="0"/>
                </a:defRPr>
              </a:lvl3pPr>
              <a:lvl4pPr marL="1600200" indent="-228600" algn="l">
                <a:spcBef>
                  <a:spcPct val="20000"/>
                </a:spcBef>
                <a:buChar char="–"/>
                <a:defRPr sz="2000">
                  <a:solidFill>
                    <a:schemeClr val="tx1"/>
                  </a:solidFill>
                  <a:latin typeface="Times New Roman" panose="02020603050405020304" pitchFamily="18" charset="0"/>
                </a:defRPr>
              </a:lvl4pPr>
              <a:lvl5pPr marL="2057400" indent="-228600" algn="l">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800"/>
                <a:t>~</a:t>
              </a:r>
            </a:p>
          </p:txBody>
        </p:sp>
        <p:graphicFrame>
          <p:nvGraphicFramePr>
            <p:cNvPr id="10" name="Object 25"/>
            <p:cNvGraphicFramePr>
              <a:graphicFrameLocks noChangeAspect="1"/>
            </p:cNvGraphicFramePr>
            <p:nvPr/>
          </p:nvGraphicFramePr>
          <p:xfrm>
            <a:off x="3954462" y="2057400"/>
            <a:ext cx="2065338" cy="2571750"/>
          </p:xfrm>
          <a:graphic>
            <a:graphicData uri="http://schemas.openxmlformats.org/presentationml/2006/ole">
              <mc:AlternateContent xmlns:mc="http://schemas.openxmlformats.org/markup-compatibility/2006">
                <mc:Choice xmlns:v="urn:schemas-microsoft-com:vml" Requires="v">
                  <p:oleObj name="Document" r:id="rId4" imgW="3261360" imgH="4058920" progId="Word.Document.8">
                    <p:embed/>
                  </p:oleObj>
                </mc:Choice>
                <mc:Fallback>
                  <p:oleObj name="Document" r:id="rId4" imgW="3261360" imgH="4058920" progId="Word.Document.8">
                    <p:embed/>
                    <p:pic>
                      <p:nvPicPr>
                        <p:cNvPr id="1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4462" y="20574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Freeform 26"/>
            <p:cNvSpPr>
              <a:spLocks/>
            </p:cNvSpPr>
            <p:nvPr/>
          </p:nvSpPr>
          <p:spPr bwMode="auto">
            <a:xfrm>
              <a:off x="3878262" y="1981200"/>
              <a:ext cx="228600" cy="2590800"/>
            </a:xfrm>
            <a:custGeom>
              <a:avLst/>
              <a:gdLst>
                <a:gd name="T0" fmla="*/ 197946818 w 264"/>
                <a:gd name="T1" fmla="*/ 0 h 2220"/>
                <a:gd name="T2" fmla="*/ 0 w 264"/>
                <a:gd name="T3" fmla="*/ 16343046 h 2220"/>
                <a:gd name="T4" fmla="*/ 0 w 264"/>
                <a:gd name="T5" fmla="*/ 2147483647 h 2220"/>
                <a:gd name="T6" fmla="*/ 170953834 w 264"/>
                <a:gd name="T7" fmla="*/ 2147483647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Freeform 27"/>
            <p:cNvSpPr>
              <a:spLocks/>
            </p:cNvSpPr>
            <p:nvPr/>
          </p:nvSpPr>
          <p:spPr bwMode="auto">
            <a:xfrm flipH="1">
              <a:off x="5668962" y="1981200"/>
              <a:ext cx="228600" cy="2590800"/>
            </a:xfrm>
            <a:custGeom>
              <a:avLst/>
              <a:gdLst>
                <a:gd name="T0" fmla="*/ 197946818 w 264"/>
                <a:gd name="T1" fmla="*/ 0 h 2220"/>
                <a:gd name="T2" fmla="*/ 0 w 264"/>
                <a:gd name="T3" fmla="*/ 16343046 h 2220"/>
                <a:gd name="T4" fmla="*/ 0 w 264"/>
                <a:gd name="T5" fmla="*/ 2147483647 h 2220"/>
                <a:gd name="T6" fmla="*/ 170953834 w 264"/>
                <a:gd name="T7" fmla="*/ 2147483647 h 2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28"/>
            <p:cNvSpPr>
              <a:spLocks noChangeArrowheads="1"/>
            </p:cNvSpPr>
            <p:nvPr/>
          </p:nvSpPr>
          <p:spPr bwMode="auto">
            <a:xfrm>
              <a:off x="5166519" y="3505200"/>
              <a:ext cx="609600" cy="990600"/>
            </a:xfrm>
            <a:prstGeom prst="rect">
              <a:avLst/>
            </a:prstGeom>
            <a:noFill/>
            <a:ln w="38100">
              <a:solidFill>
                <a:schemeClr val="accent1"/>
              </a:solidFill>
              <a:miter lim="800000"/>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har char="•"/>
                <a:defRPr sz="3200">
                  <a:solidFill>
                    <a:schemeClr val="tx1"/>
                  </a:solidFill>
                  <a:latin typeface="Times New Roman" panose="02020603050405020304" pitchFamily="18" charset="0"/>
                </a:defRPr>
              </a:lvl1pPr>
              <a:lvl2pPr marL="742950" indent="-285750" algn="l">
                <a:spcBef>
                  <a:spcPct val="20000"/>
                </a:spcBef>
                <a:buChar char="–"/>
                <a:defRPr sz="2800">
                  <a:solidFill>
                    <a:schemeClr val="tx1"/>
                  </a:solidFill>
                  <a:latin typeface="Times New Roman" panose="02020603050405020304" pitchFamily="18" charset="0"/>
                </a:defRPr>
              </a:lvl2pPr>
              <a:lvl3pPr marL="1143000" indent="-228600" algn="l">
                <a:spcBef>
                  <a:spcPct val="20000"/>
                </a:spcBef>
                <a:buChar char="•"/>
                <a:defRPr sz="2400">
                  <a:solidFill>
                    <a:schemeClr val="tx1"/>
                  </a:solidFill>
                  <a:latin typeface="Times New Roman" panose="02020603050405020304" pitchFamily="18" charset="0"/>
                </a:defRPr>
              </a:lvl3pPr>
              <a:lvl4pPr marL="1600200" indent="-228600" algn="l">
                <a:spcBef>
                  <a:spcPct val="20000"/>
                </a:spcBef>
                <a:buChar char="–"/>
                <a:defRPr sz="2000">
                  <a:solidFill>
                    <a:schemeClr val="tx1"/>
                  </a:solidFill>
                  <a:latin typeface="Times New Roman" panose="02020603050405020304" pitchFamily="18" charset="0"/>
                </a:defRPr>
              </a:lvl4pPr>
              <a:lvl5pPr marL="2057400" indent="-228600" algn="l">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800"/>
            </a:p>
          </p:txBody>
        </p:sp>
      </p:grpSp>
    </p:spTree>
    <p:extLst>
      <p:ext uri="{BB962C8B-B14F-4D97-AF65-F5344CB8AC3E}">
        <p14:creationId xmlns:p14="http://schemas.microsoft.com/office/powerpoint/2010/main" val="257744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a:t>
            </a:r>
          </a:p>
        </p:txBody>
      </p:sp>
      <p:sp>
        <p:nvSpPr>
          <p:cNvPr id="3" name="Content Placeholder 2"/>
          <p:cNvSpPr>
            <a:spLocks noGrp="1"/>
          </p:cNvSpPr>
          <p:nvPr>
            <p:ph idx="1"/>
          </p:nvPr>
        </p:nvSpPr>
        <p:spPr/>
        <p:txBody>
          <a:bodyPr/>
          <a:lstStyle/>
          <a:p>
            <a:pPr>
              <a:defRPr/>
            </a:pPr>
            <a:r>
              <a:rPr lang="en-US" altLang="en-US" dirty="0">
                <a:solidFill>
                  <a:schemeClr val="tx1"/>
                </a:solidFill>
              </a:rPr>
              <a:t>What is </a:t>
            </a:r>
            <a:r>
              <a:rPr lang="en-US" altLang="en-US" dirty="0">
                <a:solidFill>
                  <a:schemeClr val="accent4">
                    <a:lumMod val="50000"/>
                  </a:schemeClr>
                </a:solidFill>
                <a:effectLst>
                  <a:outerShdw blurRad="38100" dist="38100" dir="2700000" algn="tl">
                    <a:srgbClr val="C0C0C0"/>
                  </a:outerShdw>
                </a:effectLst>
              </a:rPr>
              <a:t>“</a:t>
            </a:r>
            <a:r>
              <a:rPr lang="en-US" altLang="en-US" sz="2600" i="1" dirty="0">
                <a:solidFill>
                  <a:schemeClr val="accent4">
                    <a:lumMod val="50000"/>
                  </a:schemeClr>
                </a:solidFill>
                <a:effectLst>
                  <a:outerShdw blurRad="38100" dist="38100" dir="2700000" algn="tl">
                    <a:srgbClr val="C0C0C0"/>
                  </a:outerShdw>
                </a:effectLst>
              </a:rPr>
              <a:t>previously unknown”</a:t>
            </a:r>
            <a:r>
              <a:rPr lang="en-US" altLang="en-US" sz="2600" i="1" dirty="0">
                <a:solidFill>
                  <a:schemeClr val="accent4">
                    <a:lumMod val="50000"/>
                  </a:schemeClr>
                </a:solidFill>
              </a:rPr>
              <a:t> </a:t>
            </a:r>
            <a:r>
              <a:rPr lang="en-US" altLang="en-US" sz="2600" dirty="0"/>
              <a:t>information ?</a:t>
            </a:r>
          </a:p>
          <a:p>
            <a:pPr lvl="1">
              <a:defRPr/>
            </a:pPr>
            <a:r>
              <a:rPr lang="en-US" altLang="en-US" dirty="0">
                <a:solidFill>
                  <a:schemeClr val="tx1"/>
                </a:solidFill>
              </a:rPr>
              <a:t>Lenient definition</a:t>
            </a:r>
          </a:p>
          <a:p>
            <a:pPr lvl="2">
              <a:defRPr/>
            </a:pPr>
            <a:r>
              <a:rPr lang="en-US" altLang="en-US" sz="2000" dirty="0"/>
              <a:t>Rediscover the information that the author encoded in the text</a:t>
            </a:r>
          </a:p>
          <a:p>
            <a:pPr lvl="2">
              <a:defRPr/>
            </a:pPr>
            <a:r>
              <a:rPr lang="en-US" altLang="en-US" sz="2000" dirty="0"/>
              <a:t>e.g., Automatically extracting a product’s name from a web-page</a:t>
            </a:r>
          </a:p>
          <a:p>
            <a:pPr lvl="1">
              <a:defRPr/>
            </a:pPr>
            <a:r>
              <a:rPr lang="en-US" altLang="en-US" dirty="0">
                <a:solidFill>
                  <a:schemeClr val="tx1"/>
                </a:solidFill>
              </a:rPr>
              <a:t>Strict definition</a:t>
            </a:r>
          </a:p>
          <a:p>
            <a:pPr lvl="2">
              <a:defRPr/>
            </a:pPr>
            <a:r>
              <a:rPr lang="en-US" altLang="en-US" sz="2000" dirty="0"/>
              <a:t>Information that not even the writer knows.</a:t>
            </a:r>
          </a:p>
          <a:p>
            <a:pPr lvl="2">
              <a:defRPr/>
            </a:pPr>
            <a:r>
              <a:rPr lang="en-US" altLang="en-US" sz="2000" dirty="0"/>
              <a:t>e.g., Discovering a new method for a hair growth that is described as a side effect for a different procedure</a:t>
            </a:r>
          </a:p>
          <a:p>
            <a:pPr lvl="1">
              <a:defRPr/>
            </a:pPr>
            <a:endParaRPr lang="en-US" altLang="en-US" dirty="0">
              <a:solidFill>
                <a:schemeClr val="tx1"/>
              </a:solidFill>
            </a:endParaRPr>
          </a:p>
          <a:p>
            <a:endParaRPr lang="en-US" dirty="0">
              <a:solidFill>
                <a:schemeClr val="tx1"/>
              </a:solidFill>
            </a:endParaRPr>
          </a:p>
        </p:txBody>
      </p:sp>
      <p:sp>
        <p:nvSpPr>
          <p:cNvPr id="4" name="Date Placeholder 3"/>
          <p:cNvSpPr>
            <a:spLocks noGrp="1"/>
          </p:cNvSpPr>
          <p:nvPr>
            <p:ph type="dt" sz="half" idx="10"/>
          </p:nvPr>
        </p:nvSpPr>
        <p:spPr/>
        <p:txBody>
          <a:bodyPr/>
          <a:lstStyle/>
          <a:p>
            <a:fld id="{684BF38B-8ECE-48B1-936E-1B7CC23C617B}"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7</a:t>
            </a:fld>
            <a:endParaRPr lang="en-US"/>
          </a:p>
        </p:txBody>
      </p:sp>
    </p:spTree>
    <p:extLst>
      <p:ext uri="{BB962C8B-B14F-4D97-AF65-F5344CB8AC3E}">
        <p14:creationId xmlns:p14="http://schemas.microsoft.com/office/powerpoint/2010/main" val="313525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 Example 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document-term matrix A is: </a:t>
                </a:r>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0</m:t>
                                  </m:r>
                                </m:e>
                                <m:e>
                                  <m:r>
                                    <a:rPr lang="en-US" b="0" i="1" smtClean="0">
                                      <a:latin typeface="Cambria Math" panose="02040503050406030204" pitchFamily="18" charset="0"/>
                                    </a:rPr>
                                    <m:t>20</m:t>
                                  </m:r>
                                </m:e>
                                <m:e>
                                  <m:r>
                                    <a:rPr lang="en-US" b="0" i="1" smtClean="0">
                                      <a:latin typeface="Cambria Math" panose="02040503050406030204" pitchFamily="18" charset="0"/>
                                    </a:rPr>
                                    <m:t>10</m:t>
                                  </m:r>
                                </m:e>
                              </m:mr>
                              <m:mr>
                                <m:e>
                                  <m:r>
                                    <a:rPr lang="en-US" b="0" i="1" smtClean="0">
                                      <a:latin typeface="Cambria Math" panose="02040503050406030204" pitchFamily="18" charset="0"/>
                                    </a:rPr>
                                    <m:t>2</m:t>
                                  </m:r>
                                </m:e>
                                <m:e>
                                  <m:r>
                                    <a:rPr lang="en-US" b="0" i="1" smtClean="0">
                                      <a:latin typeface="Cambria Math" panose="02040503050406030204" pitchFamily="18" charset="0"/>
                                    </a:rPr>
                                    <m:t>5</m:t>
                                  </m:r>
                                </m:e>
                                <m:e>
                                  <m:r>
                                    <a:rPr lang="en-US" b="0" i="1" smtClean="0">
                                      <a:latin typeface="Cambria Math" panose="02040503050406030204" pitchFamily="18" charset="0"/>
                                    </a:rPr>
                                    <m:t>2</m:t>
                                  </m:r>
                                </m:e>
                              </m:mr>
                              <m:mr>
                                <m:e>
                                  <m:r>
                                    <a:rPr lang="en-US" b="0" i="1" smtClean="0">
                                      <a:latin typeface="Cambria Math" panose="02040503050406030204" pitchFamily="18" charset="0"/>
                                    </a:rPr>
                                    <m:t>8</m:t>
                                  </m:r>
                                </m:e>
                                <m:e>
                                  <m:r>
                                    <a:rPr lang="en-US" b="0" i="1" smtClean="0">
                                      <a:latin typeface="Cambria Math" panose="02040503050406030204" pitchFamily="18" charset="0"/>
                                    </a:rPr>
                                    <m:t>17</m:t>
                                  </m:r>
                                </m:e>
                                <m:e>
                                  <m:r>
                                    <a:rPr lang="en-US" b="0" i="1" smtClean="0">
                                      <a:latin typeface="Cambria Math" panose="02040503050406030204" pitchFamily="18" charset="0"/>
                                    </a:rPr>
                                    <m:t>7</m:t>
                                  </m:r>
                                </m:e>
                              </m:mr>
                            </m:m>
                          </m:e>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9</m:t>
                                  </m:r>
                                </m:e>
                                <m:e>
                                  <m:r>
                                    <a:rPr lang="en-US" b="0" i="1" smtClean="0">
                                      <a:latin typeface="Cambria Math" panose="02040503050406030204" pitchFamily="18" charset="0"/>
                                    </a:rPr>
                                    <m:t>20</m:t>
                                  </m:r>
                                </m:e>
                                <m:e>
                                  <m:r>
                                    <a:rPr lang="en-US" b="0" i="1" smtClean="0">
                                      <a:latin typeface="Cambria Math" panose="02040503050406030204" pitchFamily="18" charset="0"/>
                                    </a:rPr>
                                    <m:t>10</m:t>
                                  </m:r>
                                </m:e>
                              </m:mr>
                              <m:mr>
                                <m:e>
                                  <m:r>
                                    <a:rPr lang="en-US" b="0" i="1" smtClean="0">
                                      <a:latin typeface="Cambria Math" panose="02040503050406030204" pitchFamily="18" charset="0"/>
                                    </a:rPr>
                                    <m:t>12</m:t>
                                  </m:r>
                                </m:e>
                                <m:e>
                                  <m:r>
                                    <a:rPr lang="en-US" b="0" i="1" smtClean="0">
                                      <a:latin typeface="Cambria Math" panose="02040503050406030204" pitchFamily="18" charset="0"/>
                                    </a:rPr>
                                    <m:t>22</m:t>
                                  </m:r>
                                </m:e>
                                <m:e>
                                  <m:r>
                                    <a:rPr lang="en-US" b="0" i="1" smtClean="0">
                                      <a:latin typeface="Cambria Math" panose="02040503050406030204" pitchFamily="18" charset="0"/>
                                    </a:rPr>
                                    <m:t>11</m:t>
                                  </m:r>
                                </m:e>
                              </m:mr>
                            </m:m>
                          </m:e>
                        </m:eqArr>
                      </m:e>
                    </m:d>
                  </m:oMath>
                </a14:m>
                <a:endParaRPr lang="en-US" dirty="0"/>
              </a:p>
              <a:p>
                <a:pPr lvl="1"/>
                <a:r>
                  <a:rPr lang="en-US" dirty="0"/>
                  <a:t>What patterns can you observe?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44"/>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F668CB78-C0A1-43E3-8E7A-4C1CDBFDDE00}" type="datetime1">
              <a:rPr lang="en-US" smtClean="0"/>
              <a:t>3/12/24</a:t>
            </a:fld>
            <a:endParaRPr lang="en-US"/>
          </a:p>
        </p:txBody>
      </p:sp>
      <p:sp>
        <p:nvSpPr>
          <p:cNvPr id="4" name="Footer Placeholder 3"/>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4DBBD61A-EFF3-4404-A696-2D833F43D294}" type="slidenum">
              <a:rPr lang="en-US" smtClean="0"/>
              <a:t>70</a:t>
            </a:fld>
            <a:endParaRPr lang="en-US"/>
          </a:p>
        </p:txBody>
      </p:sp>
    </p:spTree>
    <p:extLst>
      <p:ext uri="{BB962C8B-B14F-4D97-AF65-F5344CB8AC3E}">
        <p14:creationId xmlns:p14="http://schemas.microsoft.com/office/powerpoint/2010/main" val="20150378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 Example 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d>
                      <m:dPr>
                        <m:begChr m:val="["/>
                        <m:endChr m:val="]"/>
                        <m:ctrlPr>
                          <a:rPr lang="en-US" i="1" smtClean="0">
                            <a:latin typeface="Cambria Math" panose="02040503050406030204" pitchFamily="18" charset="0"/>
                          </a:rPr>
                        </m:ctrlPr>
                      </m:dPr>
                      <m:e>
                        <m:eqArr>
                          <m:eqArrPr>
                            <m:ctrlPr>
                              <a:rPr lang="en-US" i="1">
                                <a:latin typeface="Cambria Math" panose="02040503050406030204" pitchFamily="18" charset="0"/>
                              </a:rPr>
                            </m:ctrlPr>
                          </m:eqArr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r>
                                    <a:rPr lang="en-US" i="1">
                                      <a:latin typeface="Cambria Math" panose="02040503050406030204" pitchFamily="18" charset="0"/>
                                    </a:rPr>
                                    <m:t>0</m:t>
                                  </m:r>
                                </m:e>
                                <m:e>
                                  <m:r>
                                    <a:rPr lang="en-US" i="1">
                                      <a:latin typeface="Cambria Math" panose="02040503050406030204" pitchFamily="18" charset="0"/>
                                    </a:rPr>
                                    <m:t>20</m:t>
                                  </m:r>
                                </m:e>
                                <m:e>
                                  <m:r>
                                    <a:rPr lang="en-US" i="1">
                                      <a:latin typeface="Cambria Math" panose="02040503050406030204" pitchFamily="18" charset="0"/>
                                    </a:rPr>
                                    <m:t>10</m:t>
                                  </m:r>
                                </m:e>
                              </m:mr>
                              <m:mr>
                                <m:e>
                                  <m:r>
                                    <a:rPr lang="en-US" i="1">
                                      <a:latin typeface="Cambria Math" panose="02040503050406030204" pitchFamily="18" charset="0"/>
                                    </a:rPr>
                                    <m:t>2</m:t>
                                  </m:r>
                                </m:e>
                                <m:e>
                                  <m:r>
                                    <a:rPr lang="en-US" i="1">
                                      <a:latin typeface="Cambria Math" panose="02040503050406030204" pitchFamily="18" charset="0"/>
                                    </a:rPr>
                                    <m:t>5</m:t>
                                  </m:r>
                                </m:e>
                                <m:e>
                                  <m:r>
                                    <a:rPr lang="en-US" i="1">
                                      <a:latin typeface="Cambria Math" panose="02040503050406030204" pitchFamily="18" charset="0"/>
                                    </a:rPr>
                                    <m:t>2</m:t>
                                  </m:r>
                                </m:e>
                              </m:mr>
                              <m:mr>
                                <m:e>
                                  <m:r>
                                    <a:rPr lang="en-US" i="1">
                                      <a:latin typeface="Cambria Math" panose="02040503050406030204" pitchFamily="18" charset="0"/>
                                    </a:rPr>
                                    <m:t>8</m:t>
                                  </m:r>
                                </m:e>
                                <m:e>
                                  <m:r>
                                    <a:rPr lang="en-US" i="1">
                                      <a:latin typeface="Cambria Math" panose="02040503050406030204" pitchFamily="18" charset="0"/>
                                    </a:rPr>
                                    <m:t>17</m:t>
                                  </m:r>
                                </m:e>
                                <m:e>
                                  <m:r>
                                    <a:rPr lang="en-US" i="1">
                                      <a:latin typeface="Cambria Math" panose="02040503050406030204" pitchFamily="18" charset="0"/>
                                    </a:rPr>
                                    <m:t>7</m:t>
                                  </m:r>
                                </m:e>
                              </m:mr>
                            </m:m>
                          </m:e>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9</m:t>
                                  </m:r>
                                </m:e>
                                <m:e>
                                  <m:r>
                                    <a:rPr lang="en-US" i="1">
                                      <a:latin typeface="Cambria Math" panose="02040503050406030204" pitchFamily="18" charset="0"/>
                                    </a:rPr>
                                    <m:t>20</m:t>
                                  </m:r>
                                </m:e>
                                <m:e>
                                  <m:r>
                                    <a:rPr lang="en-US" i="1">
                                      <a:latin typeface="Cambria Math" panose="02040503050406030204" pitchFamily="18" charset="0"/>
                                    </a:rPr>
                                    <m:t>10</m:t>
                                  </m:r>
                                </m:e>
                              </m:mr>
                              <m:mr>
                                <m:e>
                                  <m:r>
                                    <a:rPr lang="en-US" i="1">
                                      <a:latin typeface="Cambria Math" panose="02040503050406030204" pitchFamily="18" charset="0"/>
                                    </a:rPr>
                                    <m:t>12</m:t>
                                  </m:r>
                                </m:e>
                                <m:e>
                                  <m:r>
                                    <a:rPr lang="en-US" i="1">
                                      <a:latin typeface="Cambria Math" panose="02040503050406030204" pitchFamily="18" charset="0"/>
                                    </a:rPr>
                                    <m:t>22</m:t>
                                  </m:r>
                                </m:e>
                                <m:e>
                                  <m:r>
                                    <a:rPr lang="en-US" i="1">
                                      <a:latin typeface="Cambria Math" panose="02040503050406030204" pitchFamily="18" charset="0"/>
                                    </a:rPr>
                                    <m:t>11</m:t>
                                  </m:r>
                                </m:e>
                              </m:mr>
                            </m:m>
                          </m:e>
                        </m:eqArr>
                      </m:e>
                    </m:d>
                  </m:oMath>
                </a14:m>
                <a:r>
                  <a:rPr lang="en-US" dirty="0"/>
                  <a:t> = </a:t>
                </a:r>
                <a14:m>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m>
                              <m:mPr>
                                <m:mcs>
                                  <m:mc>
                                    <m:mcPr>
                                      <m:count m:val="3"/>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.50</m:t>
                                  </m:r>
                                </m:e>
                                <m:e>
                                  <m:r>
                                    <a:rPr lang="en-US" b="0" i="1" smtClean="0">
                                      <a:latin typeface="Cambria Math" panose="02040503050406030204" pitchFamily="18" charset="0"/>
                                    </a:rPr>
                                    <m:t>0.14</m:t>
                                  </m:r>
                                </m:e>
                                <m:e>
                                  <m:r>
                                    <a:rPr lang="en-US" b="0" i="1" smtClean="0">
                                      <a:latin typeface="Cambria Math" panose="02040503050406030204" pitchFamily="18" charset="0"/>
                                    </a:rPr>
                                    <m:t>−0.19</m:t>
                                  </m:r>
                                </m:e>
                              </m:mr>
                              <m:mr>
                                <m:e>
                                  <m:r>
                                    <a:rPr lang="en-US" b="0" i="1" smtClean="0">
                                      <a:latin typeface="Cambria Math" panose="02040503050406030204" pitchFamily="18" charset="0"/>
                                    </a:rPr>
                                    <m:t>0.12</m:t>
                                  </m:r>
                                </m:e>
                                <m:e>
                                  <m:r>
                                    <a:rPr lang="en-US" b="0" i="1" smtClean="0">
                                      <a:latin typeface="Cambria Math" panose="02040503050406030204" pitchFamily="18" charset="0"/>
                                    </a:rPr>
                                    <m:t>−0.35</m:t>
                                  </m:r>
                                </m:e>
                                <m:e>
                                  <m:r>
                                    <a:rPr lang="en-US" b="0" i="1" smtClean="0">
                                      <a:latin typeface="Cambria Math" panose="02040503050406030204" pitchFamily="18" charset="0"/>
                                    </a:rPr>
                                    <m:t>0.07</m:t>
                                  </m:r>
                                </m:e>
                              </m:mr>
                              <m:mr>
                                <m:e>
                                  <m:r>
                                    <a:rPr lang="en-US" b="0" i="1" smtClean="0">
                                      <a:latin typeface="Cambria Math" panose="02040503050406030204" pitchFamily="18" charset="0"/>
                                    </a:rPr>
                                    <m:t>0.41</m:t>
                                  </m:r>
                                </m:e>
                                <m:e>
                                  <m:r>
                                    <a:rPr lang="en-US" b="0" i="1" smtClean="0">
                                      <a:latin typeface="Cambria Math" panose="02040503050406030204" pitchFamily="18" charset="0"/>
                                    </a:rPr>
                                    <m:t>−0.54</m:t>
                                  </m:r>
                                </m:e>
                                <m:e>
                                  <m:r>
                                    <a:rPr lang="en-US" b="0" i="1" smtClean="0">
                                      <a:latin typeface="Cambria Math" panose="02040503050406030204" pitchFamily="18" charset="0"/>
                                    </a:rPr>
                                    <m:t>0.66</m:t>
                                  </m:r>
                                </m:e>
                              </m:mr>
                            </m:m>
                          </m:e>
                          <m:e>
                            <m:m>
                              <m:mPr>
                                <m:mcs>
                                  <m:mc>
                                    <m:mcPr>
                                      <m:count m:val="3"/>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.49</m:t>
                                  </m:r>
                                </m:e>
                                <m:e>
                                  <m:r>
                                    <a:rPr lang="en-US" b="0" i="1" smtClean="0">
                                      <a:latin typeface="Cambria Math" panose="02040503050406030204" pitchFamily="18" charset="0"/>
                                    </a:rPr>
                                    <m:t>−0.35</m:t>
                                  </m:r>
                                </m:e>
                                <m:e>
                                  <m:r>
                                    <a:rPr lang="en-US" b="0" i="1" smtClean="0">
                                      <a:latin typeface="Cambria Math" panose="02040503050406030204" pitchFamily="18" charset="0"/>
                                    </a:rPr>
                                    <m:t>−0.67</m:t>
                                  </m:r>
                                </m:e>
                              </m:mr>
                              <m:mr>
                                <m:e>
                                  <m:r>
                                    <a:rPr lang="en-US" b="0" i="1" smtClean="0">
                                      <a:latin typeface="Cambria Math" panose="02040503050406030204" pitchFamily="18" charset="0"/>
                                    </a:rPr>
                                    <m:t>0.56</m:t>
                                  </m:r>
                                </m:e>
                                <m:e>
                                  <m:r>
                                    <a:rPr lang="en-US" b="0" i="1" smtClean="0">
                                      <a:latin typeface="Cambria Math" panose="02040503050406030204" pitchFamily="18" charset="0"/>
                                    </a:rPr>
                                    <m:t>0.66</m:t>
                                  </m:r>
                                </m:e>
                                <m:e>
                                  <m:r>
                                    <a:rPr lang="en-US" b="0" i="1" smtClean="0">
                                      <a:latin typeface="Cambria Math" panose="02040503050406030204" pitchFamily="18" charset="0"/>
                                    </a:rPr>
                                    <m:t>0.27</m:t>
                                  </m:r>
                                </m:e>
                              </m:mr>
                            </m:m>
                          </m:e>
                        </m:eqArr>
                      </m:e>
                    </m:d>
                  </m:oMath>
                </a14:m>
                <a:r>
                  <a:rPr lang="en-US" dirty="0"/>
                  <a:t> * </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4</m:t>
                              </m:r>
                              <m:r>
                                <a:rPr lang="en-US" b="0" i="1" smtClean="0">
                                  <a:latin typeface="Cambria Math" panose="02040503050406030204" pitchFamily="18" charset="0"/>
                                </a:rPr>
                                <m:t>8.6</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1.5</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1.2</m:t>
                              </m:r>
                            </m:e>
                          </m:mr>
                        </m:m>
                      </m:e>
                    </m:d>
                  </m:oMath>
                </a14:m>
                <a:endParaRPr lang="en-US" dirty="0"/>
              </a:p>
              <a:p>
                <a:pPr marL="0" indent="0">
                  <a:buNone/>
                </a:pPr>
                <a:r>
                  <a:rPr lang="en-US" dirty="0"/>
                  <a:t>                                 * </a:t>
                </a:r>
                <a14:m>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b="0" i="1" smtClean="0">
                                  <a:latin typeface="Cambria Math" panose="02040503050406030204" pitchFamily="18" charset="0"/>
                                </a:rPr>
                                <m:t>0.41</m:t>
                              </m:r>
                            </m:e>
                            <m:e>
                              <m:r>
                                <a:rPr lang="en-US" b="0" i="1" smtClean="0">
                                  <a:latin typeface="Cambria Math" panose="02040503050406030204" pitchFamily="18" charset="0"/>
                                </a:rPr>
                                <m:t>0.82</m:t>
                              </m:r>
                            </m:e>
                            <m:e>
                              <m:r>
                                <a:rPr lang="en-US" b="0" i="1" smtClean="0">
                                  <a:latin typeface="Cambria Math" panose="02040503050406030204" pitchFamily="18" charset="0"/>
                                </a:rPr>
                                <m:t>0.4</m:t>
                              </m:r>
                              <m:r>
                                <a:rPr lang="en-US" i="1">
                                  <a:latin typeface="Cambria Math" panose="02040503050406030204" pitchFamily="18" charset="0"/>
                                </a:rPr>
                                <m:t>0</m:t>
                              </m:r>
                            </m:e>
                          </m:mr>
                          <m:mr>
                            <m:e>
                              <m:r>
                                <a:rPr lang="en-US" b="0" i="1" smtClean="0">
                                  <a:latin typeface="Cambria Math" panose="02040503050406030204" pitchFamily="18" charset="0"/>
                                </a:rPr>
                                <m:t>0.73</m:t>
                              </m:r>
                            </m:e>
                            <m:e>
                              <m:r>
                                <a:rPr lang="en-US" b="0" i="1" smtClean="0">
                                  <a:latin typeface="Cambria Math" panose="02040503050406030204" pitchFamily="18" charset="0"/>
                                </a:rPr>
                                <m:t>−0.56</m:t>
                              </m:r>
                            </m:e>
                            <m:e>
                              <m:r>
                                <a:rPr lang="en-US" b="0" i="1" smtClean="0">
                                  <a:latin typeface="Cambria Math" panose="02040503050406030204" pitchFamily="18" charset="0"/>
                                </a:rPr>
                                <m:t>0.41</m:t>
                              </m:r>
                            </m:e>
                          </m:mr>
                          <m:mr>
                            <m:e>
                              <m:r>
                                <a:rPr lang="en-US" b="0" i="1" smtClean="0">
                                  <a:latin typeface="Cambria Math" panose="02040503050406030204" pitchFamily="18" charset="0"/>
                                </a:rPr>
                                <m:t>0.55</m:t>
                              </m:r>
                            </m:e>
                            <m:e>
                              <m:r>
                                <a:rPr lang="en-US" b="0" i="1" smtClean="0">
                                  <a:latin typeface="Cambria Math" panose="02040503050406030204" pitchFamily="18" charset="0"/>
                                </a:rPr>
                                <m:t>0.12</m:t>
                              </m:r>
                            </m:e>
                            <m:e>
                              <m:r>
                                <a:rPr lang="en-US" b="0" i="1" smtClean="0">
                                  <a:latin typeface="Cambria Math" panose="02040503050406030204" pitchFamily="18" charset="0"/>
                                </a:rPr>
                                <m:t>−0.82</m:t>
                              </m:r>
                            </m:e>
                          </m:mr>
                        </m:m>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8E0E2B1F-7563-4BE9-BE89-74B289F3CAD2}" type="datetime1">
              <a:rPr lang="en-US" smtClean="0"/>
              <a:t>3/12/24</a:t>
            </a:fld>
            <a:endParaRPr lang="en-US"/>
          </a:p>
        </p:txBody>
      </p:sp>
      <p:sp>
        <p:nvSpPr>
          <p:cNvPr id="4" name="Footer Placeholder 3"/>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4DBBD61A-EFF3-4404-A696-2D833F43D294}" type="slidenum">
              <a:rPr lang="en-US" smtClean="0"/>
              <a:t>71</a:t>
            </a:fld>
            <a:endParaRPr lang="en-US"/>
          </a:p>
        </p:txBody>
      </p:sp>
    </p:spTree>
    <p:extLst>
      <p:ext uri="{BB962C8B-B14F-4D97-AF65-F5344CB8AC3E}">
        <p14:creationId xmlns:p14="http://schemas.microsoft.com/office/powerpoint/2010/main" val="40207347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a:t>
            </a:r>
          </a:p>
        </p:txBody>
      </p:sp>
      <p:sp>
        <p:nvSpPr>
          <p:cNvPr id="5" name="Date Placeholder 4"/>
          <p:cNvSpPr>
            <a:spLocks noGrp="1"/>
          </p:cNvSpPr>
          <p:nvPr>
            <p:ph type="dt" sz="half" idx="10"/>
          </p:nvPr>
        </p:nvSpPr>
        <p:spPr/>
        <p:txBody>
          <a:bodyPr/>
          <a:lstStyle/>
          <a:p>
            <a:fld id="{8E0E2B1F-7563-4BE9-BE89-74B289F3CAD2}" type="datetime1">
              <a:rPr lang="en-US" smtClean="0"/>
              <a:t>3/12/24</a:t>
            </a:fld>
            <a:endParaRPr lang="en-US"/>
          </a:p>
        </p:txBody>
      </p:sp>
      <p:sp>
        <p:nvSpPr>
          <p:cNvPr id="4" name="Footer Placeholder 3"/>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4DBBD61A-EFF3-4404-A696-2D833F43D294}" type="slidenum">
              <a:rPr lang="en-US" smtClean="0"/>
              <a:t>72</a:t>
            </a:fld>
            <a:endParaRPr lang="en-US"/>
          </a:p>
        </p:txBody>
      </p:sp>
      <p:sp>
        <p:nvSpPr>
          <p:cNvPr id="9" name="Rectangle 8">
            <a:extLst>
              <a:ext uri="{FF2B5EF4-FFF2-40B4-BE49-F238E27FC236}">
                <a16:creationId xmlns:a16="http://schemas.microsoft.com/office/drawing/2014/main" id="{826E09E6-31A6-22B4-B540-1B4C9139F548}"/>
              </a:ext>
            </a:extLst>
          </p:cNvPr>
          <p:cNvSpPr/>
          <p:nvPr/>
        </p:nvSpPr>
        <p:spPr>
          <a:xfrm>
            <a:off x="563578" y="2420554"/>
            <a:ext cx="2010773" cy="923122"/>
          </a:xfrm>
          <a:prstGeom prst="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Data Collection</a:t>
            </a:r>
          </a:p>
        </p:txBody>
      </p:sp>
      <p:sp>
        <p:nvSpPr>
          <p:cNvPr id="10" name="Rectangle 9">
            <a:extLst>
              <a:ext uri="{FF2B5EF4-FFF2-40B4-BE49-F238E27FC236}">
                <a16:creationId xmlns:a16="http://schemas.microsoft.com/office/drawing/2014/main" id="{7110A5EB-4B30-8858-6D2A-4E2E0A1948F0}"/>
              </a:ext>
            </a:extLst>
          </p:cNvPr>
          <p:cNvSpPr/>
          <p:nvPr/>
        </p:nvSpPr>
        <p:spPr>
          <a:xfrm>
            <a:off x="3015648" y="2420554"/>
            <a:ext cx="1790711" cy="923122"/>
          </a:xfrm>
          <a:prstGeom prst="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Text Preprocessing</a:t>
            </a:r>
          </a:p>
        </p:txBody>
      </p:sp>
      <p:sp>
        <p:nvSpPr>
          <p:cNvPr id="11" name="Rectangle 10">
            <a:extLst>
              <a:ext uri="{FF2B5EF4-FFF2-40B4-BE49-F238E27FC236}">
                <a16:creationId xmlns:a16="http://schemas.microsoft.com/office/drawing/2014/main" id="{E95BEBAD-9F0F-5351-EDA3-FC5DB3964C5D}"/>
              </a:ext>
            </a:extLst>
          </p:cNvPr>
          <p:cNvSpPr/>
          <p:nvPr/>
        </p:nvSpPr>
        <p:spPr>
          <a:xfrm>
            <a:off x="5330121" y="4604709"/>
            <a:ext cx="1611344" cy="889227"/>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optimal # of concepts</a:t>
            </a:r>
          </a:p>
        </p:txBody>
      </p:sp>
      <p:sp>
        <p:nvSpPr>
          <p:cNvPr id="12" name="Rectangle 11">
            <a:extLst>
              <a:ext uri="{FF2B5EF4-FFF2-40B4-BE49-F238E27FC236}">
                <a16:creationId xmlns:a16="http://schemas.microsoft.com/office/drawing/2014/main" id="{FA10C85D-6EBF-0EB5-F418-BC6833132BE2}"/>
              </a:ext>
            </a:extLst>
          </p:cNvPr>
          <p:cNvSpPr/>
          <p:nvPr/>
        </p:nvSpPr>
        <p:spPr>
          <a:xfrm>
            <a:off x="7702404" y="2457795"/>
            <a:ext cx="1611344" cy="923122"/>
          </a:xfrm>
          <a:prstGeom prst="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Cluster Analysis</a:t>
            </a:r>
          </a:p>
        </p:txBody>
      </p:sp>
      <p:sp>
        <p:nvSpPr>
          <p:cNvPr id="13" name="Rectangle 12">
            <a:extLst>
              <a:ext uri="{FF2B5EF4-FFF2-40B4-BE49-F238E27FC236}">
                <a16:creationId xmlns:a16="http://schemas.microsoft.com/office/drawing/2014/main" id="{A4652AE8-C77F-7919-EFC5-10AD2B07F200}"/>
              </a:ext>
            </a:extLst>
          </p:cNvPr>
          <p:cNvSpPr/>
          <p:nvPr/>
        </p:nvSpPr>
        <p:spPr>
          <a:xfrm>
            <a:off x="5330121" y="2420553"/>
            <a:ext cx="1611344" cy="923122"/>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Dimensionality reduction</a:t>
            </a:r>
          </a:p>
        </p:txBody>
      </p:sp>
      <p:cxnSp>
        <p:nvCxnSpPr>
          <p:cNvPr id="14" name="Straight Arrow Connector 13">
            <a:extLst>
              <a:ext uri="{FF2B5EF4-FFF2-40B4-BE49-F238E27FC236}">
                <a16:creationId xmlns:a16="http://schemas.microsoft.com/office/drawing/2014/main" id="{6545EC7C-D329-DD9E-DBF4-EC905D06AA7E}"/>
              </a:ext>
            </a:extLst>
          </p:cNvPr>
          <p:cNvCxnSpPr>
            <a:cxnSpLocks/>
            <a:stCxn id="9" idx="3"/>
            <a:endCxn id="10" idx="1"/>
          </p:cNvCxnSpPr>
          <p:nvPr/>
        </p:nvCxnSpPr>
        <p:spPr>
          <a:xfrm>
            <a:off x="2574351" y="2882115"/>
            <a:ext cx="441297" cy="0"/>
          </a:xfrm>
          <a:prstGeom prst="straightConnector1">
            <a:avLst/>
          </a:prstGeom>
          <a:ln w="3810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81D5196-7FA5-9185-7B07-622CC7FF64CD}"/>
              </a:ext>
            </a:extLst>
          </p:cNvPr>
          <p:cNvCxnSpPr>
            <a:cxnSpLocks/>
            <a:stCxn id="10" idx="3"/>
            <a:endCxn id="13" idx="1"/>
          </p:cNvCxnSpPr>
          <p:nvPr/>
        </p:nvCxnSpPr>
        <p:spPr>
          <a:xfrm flipV="1">
            <a:off x="4806359" y="2882114"/>
            <a:ext cx="523762" cy="1"/>
          </a:xfrm>
          <a:prstGeom prst="straightConnector1">
            <a:avLst/>
          </a:prstGeom>
          <a:ln w="3810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DF52986-69A8-AC3D-5362-D4420ABB98D0}"/>
              </a:ext>
            </a:extLst>
          </p:cNvPr>
          <p:cNvCxnSpPr>
            <a:cxnSpLocks/>
          </p:cNvCxnSpPr>
          <p:nvPr/>
        </p:nvCxnSpPr>
        <p:spPr>
          <a:xfrm>
            <a:off x="6954279" y="2879261"/>
            <a:ext cx="724745" cy="0"/>
          </a:xfrm>
          <a:prstGeom prst="straightConnector1">
            <a:avLst/>
          </a:prstGeom>
          <a:ln w="3810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6DF36F3-D5C5-0758-D61E-155DCDB23CB8}"/>
              </a:ext>
            </a:extLst>
          </p:cNvPr>
          <p:cNvCxnSpPr>
            <a:cxnSpLocks/>
            <a:stCxn id="10" idx="3"/>
            <a:endCxn id="11" idx="1"/>
          </p:cNvCxnSpPr>
          <p:nvPr/>
        </p:nvCxnSpPr>
        <p:spPr>
          <a:xfrm>
            <a:off x="4806359" y="2882115"/>
            <a:ext cx="523762" cy="2167208"/>
          </a:xfrm>
          <a:prstGeom prst="straightConnector1">
            <a:avLst/>
          </a:prstGeom>
          <a:ln w="3810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696967E-7B60-16F1-5077-A71D167EC8B8}"/>
              </a:ext>
            </a:extLst>
          </p:cNvPr>
          <p:cNvSpPr/>
          <p:nvPr/>
        </p:nvSpPr>
        <p:spPr>
          <a:xfrm>
            <a:off x="9752961" y="3566547"/>
            <a:ext cx="1734845" cy="889227"/>
          </a:xfrm>
          <a:prstGeom prst="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Topic identification</a:t>
            </a:r>
          </a:p>
        </p:txBody>
      </p:sp>
      <p:cxnSp>
        <p:nvCxnSpPr>
          <p:cNvPr id="19" name="Straight Connector 18">
            <a:extLst>
              <a:ext uri="{FF2B5EF4-FFF2-40B4-BE49-F238E27FC236}">
                <a16:creationId xmlns:a16="http://schemas.microsoft.com/office/drawing/2014/main" id="{EEB34940-25E3-0544-2E33-7E2E4A31597B}"/>
              </a:ext>
            </a:extLst>
          </p:cNvPr>
          <p:cNvCxnSpPr>
            <a:cxnSpLocks/>
            <a:stCxn id="12" idx="3"/>
            <a:endCxn id="18" idx="0"/>
          </p:cNvCxnSpPr>
          <p:nvPr/>
        </p:nvCxnSpPr>
        <p:spPr>
          <a:xfrm>
            <a:off x="9313748" y="2919356"/>
            <a:ext cx="1306636" cy="647191"/>
          </a:xfrm>
          <a:prstGeom prst="line">
            <a:avLst/>
          </a:prstGeom>
          <a:ln w="3810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63B3B65-1152-7912-30B5-0886B3654B33}"/>
              </a:ext>
            </a:extLst>
          </p:cNvPr>
          <p:cNvCxnSpPr>
            <a:cxnSpLocks/>
            <a:stCxn id="11" idx="0"/>
            <a:endCxn id="13" idx="2"/>
          </p:cNvCxnSpPr>
          <p:nvPr/>
        </p:nvCxnSpPr>
        <p:spPr>
          <a:xfrm flipV="1">
            <a:off x="6135793" y="3343675"/>
            <a:ext cx="0" cy="1261034"/>
          </a:xfrm>
          <a:prstGeom prst="straightConnector1">
            <a:avLst/>
          </a:prstGeom>
          <a:ln w="3810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01FBE29-9970-868B-8F47-A6C3686A98BA}"/>
              </a:ext>
            </a:extLst>
          </p:cNvPr>
          <p:cNvSpPr/>
          <p:nvPr/>
        </p:nvSpPr>
        <p:spPr>
          <a:xfrm>
            <a:off x="7694923" y="4639752"/>
            <a:ext cx="1611344" cy="889227"/>
          </a:xfrm>
          <a:prstGeom prst="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optimal # of clusters</a:t>
            </a:r>
          </a:p>
        </p:txBody>
      </p:sp>
      <p:cxnSp>
        <p:nvCxnSpPr>
          <p:cNvPr id="22" name="Straight Arrow Connector 21">
            <a:extLst>
              <a:ext uri="{FF2B5EF4-FFF2-40B4-BE49-F238E27FC236}">
                <a16:creationId xmlns:a16="http://schemas.microsoft.com/office/drawing/2014/main" id="{8344E7BB-4FFA-BBFF-0490-45FC647E34A4}"/>
              </a:ext>
            </a:extLst>
          </p:cNvPr>
          <p:cNvCxnSpPr>
            <a:cxnSpLocks/>
            <a:stCxn id="13" idx="3"/>
            <a:endCxn id="21" idx="1"/>
          </p:cNvCxnSpPr>
          <p:nvPr/>
        </p:nvCxnSpPr>
        <p:spPr>
          <a:xfrm>
            <a:off x="6941465" y="2882114"/>
            <a:ext cx="753458" cy="2202252"/>
          </a:xfrm>
          <a:prstGeom prst="straightConnector1">
            <a:avLst/>
          </a:prstGeom>
          <a:ln w="3810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9112424-66E1-10F4-49E5-A19F36D86801}"/>
              </a:ext>
            </a:extLst>
          </p:cNvPr>
          <p:cNvCxnSpPr>
            <a:cxnSpLocks/>
            <a:stCxn id="21" idx="0"/>
            <a:endCxn id="12" idx="2"/>
          </p:cNvCxnSpPr>
          <p:nvPr/>
        </p:nvCxnSpPr>
        <p:spPr>
          <a:xfrm flipV="1">
            <a:off x="8500595" y="3380917"/>
            <a:ext cx="7481" cy="1258835"/>
          </a:xfrm>
          <a:prstGeom prst="straightConnector1">
            <a:avLst/>
          </a:prstGeom>
          <a:ln w="3810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1DD2271-E74B-5779-5DC5-ACD287CC0818}"/>
              </a:ext>
            </a:extLst>
          </p:cNvPr>
          <p:cNvSpPr/>
          <p:nvPr/>
        </p:nvSpPr>
        <p:spPr>
          <a:xfrm>
            <a:off x="7184272" y="1825693"/>
            <a:ext cx="5035310" cy="42969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Chart, bar chart, histogram&#10;&#10;Description automatically generated">
            <a:extLst>
              <a:ext uri="{FF2B5EF4-FFF2-40B4-BE49-F238E27FC236}">
                <a16:creationId xmlns:a16="http://schemas.microsoft.com/office/drawing/2014/main" id="{5D947485-03DC-6AB4-5621-6C9B2ECF62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8101" y="2575069"/>
            <a:ext cx="3773285" cy="3073799"/>
          </a:xfrm>
          <a:prstGeom prst="rect">
            <a:avLst/>
          </a:prstGeom>
        </p:spPr>
      </p:pic>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C707382F-C9C1-88FF-3C02-2292AE3F251A}"/>
                  </a:ext>
                </a:extLst>
              </p:cNvPr>
              <p:cNvSpPr/>
              <p:nvPr/>
            </p:nvSpPr>
            <p:spPr>
              <a:xfrm>
                <a:off x="381964" y="1963469"/>
                <a:ext cx="4658875" cy="42969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m:t>
                      </m:r>
                      <m:r>
                        <a:rPr lang="el-GR" i="1" smtClean="0">
                          <a:latin typeface="Cambria Math" panose="02040503050406030204" pitchFamily="18" charset="0"/>
                        </a:rPr>
                        <m:t>𝜋</m:t>
                      </m:r>
                      <m:sSup>
                        <m:sSupPr>
                          <m:ctrlPr>
                            <a:rPr lang="en-US" i="1" smtClean="0">
                              <a:latin typeface="Cambria Math" panose="02040503050406030204" pitchFamily="18" charset="0"/>
                            </a:rPr>
                          </m:ctrlPr>
                        </m:sSupPr>
                        <m:e>
                          <m:r>
                            <a:rPr lang="en-US" i="1" smtClean="0">
                              <a:latin typeface="Cambria Math" panose="02040503050406030204" pitchFamily="18" charset="0"/>
                            </a:rPr>
                            <m:t>𝑟</m:t>
                          </m:r>
                        </m:e>
                        <m:sup>
                          <m:r>
                            <a:rPr lang="en-US" i="1" smtClean="0">
                              <a:latin typeface="Cambria Math" panose="02040503050406030204" pitchFamily="18" charset="0"/>
                            </a:rPr>
                            <m:t>2</m:t>
                          </m:r>
                        </m:sup>
                      </m:sSup>
                      <m:r>
                        <a:rPr lang="en-US" b="0" i="1" smtClean="0">
                          <a:latin typeface="Cambria Math" panose="02040503050406030204" pitchFamily="18" charset="0"/>
                        </a:rPr>
                        <m:t>𝐴</m:t>
                      </m:r>
                      <m:r>
                        <a:rPr lang="en-US" b="0" i="1" smtClean="0">
                          <a:latin typeface="Cambria Math" panose="02040503050406030204" pitchFamily="18" charset="0"/>
                        </a:rPr>
                        <m:t>= </m:t>
                      </m:r>
                    </m:oMath>
                  </m:oMathPara>
                </a14:m>
                <a:endParaRPr lang="en-US" dirty="0"/>
              </a:p>
            </p:txBody>
          </p:sp>
        </mc:Choice>
        <mc:Fallback xmlns="">
          <p:sp>
            <p:nvSpPr>
              <p:cNvPr id="26" name="Rectangle 25">
                <a:extLst>
                  <a:ext uri="{FF2B5EF4-FFF2-40B4-BE49-F238E27FC236}">
                    <a16:creationId xmlns:a16="http://schemas.microsoft.com/office/drawing/2014/main" id="{C707382F-C9C1-88FF-3C02-2292AE3F251A}"/>
                  </a:ext>
                </a:extLst>
              </p:cNvPr>
              <p:cNvSpPr>
                <a:spLocks noRot="1" noChangeAspect="1" noMove="1" noResize="1" noEditPoints="1" noAdjustHandles="1" noChangeArrowheads="1" noChangeShapeType="1" noTextEdit="1"/>
              </p:cNvSpPr>
              <p:nvPr/>
            </p:nvSpPr>
            <p:spPr>
              <a:xfrm>
                <a:off x="381964" y="1963469"/>
                <a:ext cx="4658875" cy="4296997"/>
              </a:xfrm>
              <a:prstGeom prst="rect">
                <a:avLst/>
              </a:prstGeom>
              <a:blipFill>
                <a:blip r:embed="rId3"/>
                <a:stretch>
                  <a:fillRect/>
                </a:stretch>
              </a:blipFill>
              <a:ln>
                <a:solidFill>
                  <a:schemeClr val="bg1"/>
                </a:solidFill>
              </a:ln>
            </p:spPr>
            <p:txBody>
              <a:bodyPr/>
              <a:lstStyle/>
              <a:p>
                <a:r>
                  <a:rPr lang="en-US">
                    <a:noFill/>
                  </a:rPr>
                  <a:t> </a:t>
                </a:r>
              </a:p>
            </p:txBody>
          </p:sp>
        </mc:Fallback>
      </mc:AlternateContent>
      <p:pic>
        <p:nvPicPr>
          <p:cNvPr id="27" name="Picture 26" descr="Chart, line chart&#10;&#10;Description automatically generated">
            <a:extLst>
              <a:ext uri="{FF2B5EF4-FFF2-40B4-BE49-F238E27FC236}">
                <a16:creationId xmlns:a16="http://schemas.microsoft.com/office/drawing/2014/main" id="{FDDCB2D6-582D-08C2-7065-F2B15E381E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573" y="2554015"/>
            <a:ext cx="3739207" cy="3094853"/>
          </a:xfrm>
          <a:prstGeom prst="rect">
            <a:avLst/>
          </a:prstGeom>
        </p:spPr>
      </p:pic>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F716D7CC-8CAC-A2D2-E10A-88D2144C194E}"/>
                  </a:ext>
                </a:extLst>
              </p:cNvPr>
              <p:cNvSpPr/>
              <p:nvPr/>
            </p:nvSpPr>
            <p:spPr>
              <a:xfrm>
                <a:off x="4138946" y="3418806"/>
                <a:ext cx="4078121" cy="835422"/>
              </a:xfrm>
              <a:prstGeom prst="rect">
                <a:avLst/>
              </a:prstGeom>
            </p:spPr>
            <p:txBody>
              <a:bodyPr wrap="square">
                <a:spAutoFit/>
              </a:bodyPr>
              <a:lstStyle/>
              <a:p>
                <a:r>
                  <a:rPr lang="en-US" sz="1600" b="1" dirty="0">
                    <a:solidFill>
                      <a:schemeClr val="accent1">
                        <a:lumMod val="50000"/>
                      </a:schemeClr>
                    </a:solidFill>
                  </a:rPr>
                  <a:t> LSA - Singular Value Decomposition (SVD)</a:t>
                </a:r>
                <a14:m>
                  <m:oMath xmlns:m="http://schemas.openxmlformats.org/officeDocument/2006/math">
                    <m:r>
                      <a:rPr lang="en-US" sz="1600" b="1" i="0" smtClean="0">
                        <a:solidFill>
                          <a:schemeClr val="accent1">
                            <a:lumMod val="50000"/>
                          </a:schemeClr>
                        </a:solidFill>
                        <a:latin typeface="Cambria Math" panose="02040503050406030204" pitchFamily="18" charset="0"/>
                      </a:rPr>
                      <m:t> </m:t>
                    </m:r>
                  </m:oMath>
                </a14:m>
                <a:endParaRPr lang="en-US" sz="1600" b="1" i="0" dirty="0">
                  <a:solidFill>
                    <a:schemeClr val="accent1">
                      <a:lumMod val="50000"/>
                    </a:schemeClr>
                  </a:solidFill>
                  <a:latin typeface="Cambria Math" panose="02040503050406030204" pitchFamily="18" charset="0"/>
                </a:endParaRPr>
              </a:p>
              <a:p>
                <a:endParaRPr lang="en-US" sz="1600" b="1" i="1" dirty="0">
                  <a:solidFill>
                    <a:schemeClr val="accent1">
                      <a:lumMod val="50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b="1" i="1" smtClean="0">
                          <a:solidFill>
                            <a:schemeClr val="accent1">
                              <a:lumMod val="50000"/>
                            </a:schemeClr>
                          </a:solidFill>
                          <a:latin typeface="Cambria Math" panose="02040503050406030204" pitchFamily="18" charset="0"/>
                        </a:rPr>
                        <m:t>𝑨</m:t>
                      </m:r>
                      <m:r>
                        <a:rPr lang="en-US" sz="1600" b="1" i="1" smtClean="0">
                          <a:solidFill>
                            <a:schemeClr val="accent1">
                              <a:lumMod val="50000"/>
                            </a:schemeClr>
                          </a:solidFill>
                          <a:latin typeface="Cambria Math" panose="02040503050406030204" pitchFamily="18" charset="0"/>
                        </a:rPr>
                        <m:t>=</m:t>
                      </m:r>
                      <m:r>
                        <a:rPr lang="en-US" sz="1600" b="1" i="1" smtClean="0">
                          <a:solidFill>
                            <a:schemeClr val="accent1">
                              <a:lumMod val="50000"/>
                            </a:schemeClr>
                          </a:solidFill>
                          <a:latin typeface="Cambria Math" panose="02040503050406030204" pitchFamily="18" charset="0"/>
                        </a:rPr>
                        <m:t>𝑼𝑫</m:t>
                      </m:r>
                      <m:sSup>
                        <m:sSupPr>
                          <m:ctrlPr>
                            <a:rPr lang="en-US" sz="1600" b="1" i="1" smtClean="0">
                              <a:solidFill>
                                <a:schemeClr val="accent1">
                                  <a:lumMod val="50000"/>
                                </a:schemeClr>
                              </a:solidFill>
                              <a:latin typeface="Cambria Math" panose="02040503050406030204" pitchFamily="18" charset="0"/>
                            </a:rPr>
                          </m:ctrlPr>
                        </m:sSupPr>
                        <m:e>
                          <m:r>
                            <a:rPr lang="en-US" sz="1600" b="1" i="1" smtClean="0">
                              <a:solidFill>
                                <a:schemeClr val="accent1">
                                  <a:lumMod val="50000"/>
                                </a:schemeClr>
                              </a:solidFill>
                              <a:latin typeface="Cambria Math" panose="02040503050406030204" pitchFamily="18" charset="0"/>
                            </a:rPr>
                            <m:t>𝑽</m:t>
                          </m:r>
                        </m:e>
                        <m:sup>
                          <m:r>
                            <a:rPr lang="en-US" sz="1600" b="1" i="1" smtClean="0">
                              <a:solidFill>
                                <a:schemeClr val="accent1">
                                  <a:lumMod val="50000"/>
                                </a:schemeClr>
                              </a:solidFill>
                              <a:latin typeface="Cambria Math" panose="02040503050406030204" pitchFamily="18" charset="0"/>
                            </a:rPr>
                            <m:t>𝑻</m:t>
                          </m:r>
                        </m:sup>
                      </m:sSup>
                    </m:oMath>
                  </m:oMathPara>
                </a14:m>
                <a:endParaRPr lang="en-US" sz="1600" b="1" dirty="0">
                  <a:solidFill>
                    <a:schemeClr val="accent1">
                      <a:lumMod val="50000"/>
                    </a:schemeClr>
                  </a:solidFill>
                </a:endParaRPr>
              </a:p>
            </p:txBody>
          </p:sp>
        </mc:Choice>
        <mc:Fallback xmlns="">
          <p:sp>
            <p:nvSpPr>
              <p:cNvPr id="28" name="Rectangle 27">
                <a:extLst>
                  <a:ext uri="{FF2B5EF4-FFF2-40B4-BE49-F238E27FC236}">
                    <a16:creationId xmlns:a16="http://schemas.microsoft.com/office/drawing/2014/main" id="{F716D7CC-8CAC-A2D2-E10A-88D2144C194E}"/>
                  </a:ext>
                </a:extLst>
              </p:cNvPr>
              <p:cNvSpPr>
                <a:spLocks noRot="1" noChangeAspect="1" noMove="1" noResize="1" noEditPoints="1" noAdjustHandles="1" noChangeArrowheads="1" noChangeShapeType="1" noTextEdit="1"/>
              </p:cNvSpPr>
              <p:nvPr/>
            </p:nvSpPr>
            <p:spPr>
              <a:xfrm>
                <a:off x="4138946" y="3418806"/>
                <a:ext cx="4078121" cy="835422"/>
              </a:xfrm>
              <a:prstGeom prst="rect">
                <a:avLst/>
              </a:prstGeom>
              <a:blipFill>
                <a:blip r:embed="rId5"/>
                <a:stretch>
                  <a:fillRect t="-2985"/>
                </a:stretch>
              </a:blipFill>
            </p:spPr>
            <p:txBody>
              <a:bodyPr/>
              <a:lstStyle/>
              <a:p>
                <a:r>
                  <a:rPr lang="en-US">
                    <a:noFill/>
                  </a:rPr>
                  <a:t> </a:t>
                </a:r>
              </a:p>
            </p:txBody>
          </p:sp>
        </mc:Fallback>
      </mc:AlternateContent>
      <p:sp>
        <p:nvSpPr>
          <p:cNvPr id="29" name="Rectangle 28">
            <a:extLst>
              <a:ext uri="{FF2B5EF4-FFF2-40B4-BE49-F238E27FC236}">
                <a16:creationId xmlns:a16="http://schemas.microsoft.com/office/drawing/2014/main" id="{B8B353BA-7672-7E95-6968-0E62B9939263}"/>
              </a:ext>
            </a:extLst>
          </p:cNvPr>
          <p:cNvSpPr/>
          <p:nvPr/>
        </p:nvSpPr>
        <p:spPr>
          <a:xfrm>
            <a:off x="9303165" y="5617880"/>
            <a:ext cx="663901" cy="276999"/>
          </a:xfrm>
          <a:prstGeom prst="rect">
            <a:avLst/>
          </a:prstGeom>
        </p:spPr>
        <p:txBody>
          <a:bodyPr wrap="square">
            <a:spAutoFit/>
          </a:bodyPr>
          <a:lstStyle/>
          <a:p>
            <a:r>
              <a:rPr lang="en-US" sz="1200" dirty="0"/>
              <a:t>date</a:t>
            </a:r>
          </a:p>
        </p:txBody>
      </p:sp>
      <p:cxnSp>
        <p:nvCxnSpPr>
          <p:cNvPr id="30" name="Straight Connector 29">
            <a:extLst>
              <a:ext uri="{FF2B5EF4-FFF2-40B4-BE49-F238E27FC236}">
                <a16:creationId xmlns:a16="http://schemas.microsoft.com/office/drawing/2014/main" id="{787560E7-23F8-24A7-4860-650F7A8027C2}"/>
              </a:ext>
            </a:extLst>
          </p:cNvPr>
          <p:cNvCxnSpPr/>
          <p:nvPr/>
        </p:nvCxnSpPr>
        <p:spPr>
          <a:xfrm>
            <a:off x="1099335" y="3020602"/>
            <a:ext cx="313361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00450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Topic Modeling</a:t>
            </a:r>
          </a:p>
        </p:txBody>
      </p:sp>
      <p:sp>
        <p:nvSpPr>
          <p:cNvPr id="4" name="Date Placeholder 3"/>
          <p:cNvSpPr>
            <a:spLocks noGrp="1"/>
          </p:cNvSpPr>
          <p:nvPr>
            <p:ph type="dt" sz="half" idx="10"/>
          </p:nvPr>
        </p:nvSpPr>
        <p:spPr/>
        <p:txBody>
          <a:bodyPr/>
          <a:lstStyle/>
          <a:p>
            <a:fld id="{9F05D45B-4DC2-4B3E-8F60-E3C85B33E067}"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73</a:t>
            </a:fld>
            <a:endParaRPr lang="en-US"/>
          </a:p>
        </p:txBody>
      </p:sp>
    </p:spTree>
    <p:extLst>
      <p:ext uri="{BB962C8B-B14F-4D97-AF65-F5344CB8AC3E}">
        <p14:creationId xmlns:p14="http://schemas.microsoft.com/office/powerpoint/2010/main" val="34460392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Modeling</a:t>
            </a:r>
          </a:p>
        </p:txBody>
      </p:sp>
      <p:sp>
        <p:nvSpPr>
          <p:cNvPr id="3" name="Content Placeholder 2"/>
          <p:cNvSpPr>
            <a:spLocks noGrp="1"/>
          </p:cNvSpPr>
          <p:nvPr>
            <p:ph idx="1"/>
          </p:nvPr>
        </p:nvSpPr>
        <p:spPr/>
        <p:txBody>
          <a:bodyPr>
            <a:normAutofit fontScale="92500" lnSpcReduction="20000"/>
          </a:bodyPr>
          <a:lstStyle/>
          <a:p>
            <a:r>
              <a:rPr lang="en-US" dirty="0"/>
              <a:t>Topic modeling: automatically classifying sets of documents into topics or themes</a:t>
            </a:r>
          </a:p>
          <a:p>
            <a:endParaRPr lang="en-US" dirty="0"/>
          </a:p>
          <a:p>
            <a:r>
              <a:rPr lang="en-US" dirty="0"/>
              <a:t>Algorithm</a:t>
            </a:r>
          </a:p>
          <a:p>
            <a:pPr lvl="1"/>
            <a:r>
              <a:rPr lang="en-US" dirty="0"/>
              <a:t>Latent </a:t>
            </a:r>
            <a:r>
              <a:rPr lang="en-US" dirty="0" err="1"/>
              <a:t>Dirichlet</a:t>
            </a:r>
            <a:r>
              <a:rPr lang="en-US" dirty="0"/>
              <a:t> Allocation (LDA)</a:t>
            </a:r>
          </a:p>
          <a:p>
            <a:pPr lvl="1"/>
            <a:r>
              <a:rPr lang="en-US" dirty="0"/>
              <a:t>Adjust the relative importance of topics in documents and words in topics iteratively.</a:t>
            </a:r>
          </a:p>
          <a:p>
            <a:pPr lvl="1"/>
            <a:endParaRPr lang="en-US" dirty="0"/>
          </a:p>
          <a:p>
            <a:r>
              <a:rPr lang="en-US" dirty="0"/>
              <a:t>References:</a:t>
            </a:r>
          </a:p>
          <a:p>
            <a:r>
              <a:rPr lang="en-US" dirty="0">
                <a:hlinkClick r:id="rId2"/>
              </a:rPr>
              <a:t>https://eight2late.wordpress.com/2015/09/29/a-gentle-introduction-to-topic-modeling-using-r/</a:t>
            </a:r>
            <a:endParaRPr lang="en-US" dirty="0"/>
          </a:p>
          <a:p>
            <a:r>
              <a:rPr lang="en-US" dirty="0">
                <a:hlinkClick r:id="rId3"/>
              </a:rPr>
              <a:t>https://www.quora.com/What-is-a-good-explanation-of-Latent-Dirichlet-Allocation</a:t>
            </a:r>
            <a:endParaRPr lang="en-US" dirty="0"/>
          </a:p>
          <a:p>
            <a:endParaRPr lang="en-US" dirty="0"/>
          </a:p>
        </p:txBody>
      </p:sp>
      <p:sp>
        <p:nvSpPr>
          <p:cNvPr id="4" name="Date Placeholder 3"/>
          <p:cNvSpPr>
            <a:spLocks noGrp="1"/>
          </p:cNvSpPr>
          <p:nvPr>
            <p:ph type="dt" sz="half" idx="10"/>
          </p:nvPr>
        </p:nvSpPr>
        <p:spPr/>
        <p:txBody>
          <a:bodyPr/>
          <a:lstStyle/>
          <a:p>
            <a:fld id="{FC0C9113-8399-4E22-B621-C4DE69C70A74}"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74</a:t>
            </a:fld>
            <a:endParaRPr lang="en-US"/>
          </a:p>
        </p:txBody>
      </p:sp>
    </p:spTree>
    <p:extLst>
      <p:ext uri="{BB962C8B-B14F-4D97-AF65-F5344CB8AC3E}">
        <p14:creationId xmlns:p14="http://schemas.microsoft.com/office/powerpoint/2010/main" val="32144338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LDA</a:t>
            </a:r>
          </a:p>
        </p:txBody>
      </p:sp>
      <p:sp>
        <p:nvSpPr>
          <p:cNvPr id="4" name="Date Placeholder 3"/>
          <p:cNvSpPr>
            <a:spLocks noGrp="1"/>
          </p:cNvSpPr>
          <p:nvPr>
            <p:ph type="dt" sz="half" idx="10"/>
          </p:nvPr>
        </p:nvSpPr>
        <p:spPr/>
        <p:txBody>
          <a:bodyPr/>
          <a:lstStyle/>
          <a:p>
            <a:fld id="{3ECBD026-2818-4044-B49B-011CE896E3D3}"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75</a:t>
            </a:fld>
            <a:endParaRPr lang="en-US"/>
          </a:p>
        </p:txBody>
      </p:sp>
      <p:pic>
        <p:nvPicPr>
          <p:cNvPr id="3074" name="Picture 2" descr="Topic modelling with Latent Dirichlet Allocation (LDA) in Pyspark | by  Soumya Ghosh | Medium">
            <a:extLst>
              <a:ext uri="{FF2B5EF4-FFF2-40B4-BE49-F238E27FC236}">
                <a16:creationId xmlns:a16="http://schemas.microsoft.com/office/drawing/2014/main" id="{BBDE1B24-EAFA-DAAA-F180-5BD26FAA78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4200" y="1524000"/>
            <a:ext cx="8128000" cy="44196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B0B2191-D849-D08F-9ED0-15B560496037}"/>
              </a:ext>
            </a:extLst>
          </p:cNvPr>
          <p:cNvSpPr txBox="1"/>
          <p:nvPr/>
        </p:nvSpPr>
        <p:spPr>
          <a:xfrm>
            <a:off x="3429000" y="6127654"/>
            <a:ext cx="6100010" cy="215444"/>
          </a:xfrm>
          <a:prstGeom prst="rect">
            <a:avLst/>
          </a:prstGeom>
          <a:noFill/>
        </p:spPr>
        <p:txBody>
          <a:bodyPr wrap="square">
            <a:spAutoFit/>
          </a:bodyPr>
          <a:lstStyle/>
          <a:p>
            <a:r>
              <a:rPr lang="en-US" sz="800" dirty="0"/>
              <a:t>https://</a:t>
            </a:r>
            <a:r>
              <a:rPr lang="en-US" sz="800" dirty="0" err="1"/>
              <a:t>medium.com</a:t>
            </a:r>
            <a:r>
              <a:rPr lang="en-US" sz="800" dirty="0"/>
              <a:t>/@</a:t>
            </a:r>
            <a:r>
              <a:rPr lang="en-US" sz="800" dirty="0" err="1"/>
              <a:t>connectwithghosh</a:t>
            </a:r>
            <a:r>
              <a:rPr lang="en-US" sz="800" dirty="0"/>
              <a:t>/topic-modelling-with-latent-dirichlet-allocation-lda-in-pyspark-2cb3ebd5678e</a:t>
            </a:r>
          </a:p>
        </p:txBody>
      </p:sp>
    </p:spTree>
    <p:extLst>
      <p:ext uri="{BB962C8B-B14F-4D97-AF65-F5344CB8AC3E}">
        <p14:creationId xmlns:p14="http://schemas.microsoft.com/office/powerpoint/2010/main" val="21567858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LDA</a:t>
            </a:r>
          </a:p>
        </p:txBody>
      </p:sp>
      <p:sp>
        <p:nvSpPr>
          <p:cNvPr id="4" name="Date Placeholder 3"/>
          <p:cNvSpPr>
            <a:spLocks noGrp="1"/>
          </p:cNvSpPr>
          <p:nvPr>
            <p:ph type="dt" sz="half" idx="10"/>
          </p:nvPr>
        </p:nvSpPr>
        <p:spPr/>
        <p:txBody>
          <a:bodyPr/>
          <a:lstStyle/>
          <a:p>
            <a:fld id="{3ECBD026-2818-4044-B49B-011CE896E3D3}"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76</a:t>
            </a:fld>
            <a:endParaRPr lang="en-US"/>
          </a:p>
        </p:txBody>
      </p:sp>
      <p:sp>
        <p:nvSpPr>
          <p:cNvPr id="10" name="TextBox 9">
            <a:extLst>
              <a:ext uri="{FF2B5EF4-FFF2-40B4-BE49-F238E27FC236}">
                <a16:creationId xmlns:a16="http://schemas.microsoft.com/office/drawing/2014/main" id="{5B0B2191-D849-D08F-9ED0-15B560496037}"/>
              </a:ext>
            </a:extLst>
          </p:cNvPr>
          <p:cNvSpPr txBox="1"/>
          <p:nvPr/>
        </p:nvSpPr>
        <p:spPr>
          <a:xfrm>
            <a:off x="3429000" y="6127654"/>
            <a:ext cx="6100010" cy="215444"/>
          </a:xfrm>
          <a:prstGeom prst="rect">
            <a:avLst/>
          </a:prstGeom>
          <a:noFill/>
        </p:spPr>
        <p:txBody>
          <a:bodyPr wrap="square">
            <a:spAutoFit/>
          </a:bodyPr>
          <a:lstStyle/>
          <a:p>
            <a:r>
              <a:rPr lang="en-US" sz="800" dirty="0"/>
              <a:t>https://</a:t>
            </a:r>
            <a:r>
              <a:rPr lang="en-US" sz="800" dirty="0" err="1"/>
              <a:t>www.linkedin.com</a:t>
            </a:r>
            <a:r>
              <a:rPr lang="en-US" sz="800" dirty="0"/>
              <a:t>/pulse/topic-modeling-python-using-latent-dirichlet-lda-prashanth-srinivasan/</a:t>
            </a:r>
          </a:p>
        </p:txBody>
      </p:sp>
      <p:pic>
        <p:nvPicPr>
          <p:cNvPr id="5122" name="Picture 2" descr="Topic Modeling in Python : Using Latent Dirichlet Allocation (LDA)">
            <a:extLst>
              <a:ext uri="{FF2B5EF4-FFF2-40B4-BE49-F238E27FC236}">
                <a16:creationId xmlns:a16="http://schemas.microsoft.com/office/drawing/2014/main" id="{C2FDA5D7-7EE9-952D-0EE0-41F4C9602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358445"/>
            <a:ext cx="7786966" cy="440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2871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Modeling</a:t>
            </a:r>
          </a:p>
        </p:txBody>
      </p:sp>
      <p:sp>
        <p:nvSpPr>
          <p:cNvPr id="3" name="Content Placeholder 2"/>
          <p:cNvSpPr>
            <a:spLocks noGrp="1"/>
          </p:cNvSpPr>
          <p:nvPr>
            <p:ph idx="1"/>
          </p:nvPr>
        </p:nvSpPr>
        <p:spPr>
          <a:xfrm>
            <a:off x="1981200" y="1600201"/>
            <a:ext cx="8229600" cy="5121275"/>
          </a:xfrm>
        </p:spPr>
        <p:txBody>
          <a:bodyPr>
            <a:normAutofit fontScale="70000" lnSpcReduction="20000"/>
          </a:bodyPr>
          <a:lstStyle/>
          <a:p>
            <a:r>
              <a:rPr lang="en-US" dirty="0"/>
              <a:t>Go through each document, and randomly assign each word in the document to one of the K topics. </a:t>
            </a:r>
          </a:p>
          <a:p>
            <a:pPr lvl="1"/>
            <a:r>
              <a:rPr lang="en-US" i="1" dirty="0"/>
              <a:t>Note</a:t>
            </a:r>
            <a:r>
              <a:rPr lang="en-US" dirty="0"/>
              <a:t>: One of the shortcomings of LDA is that one has to specify the number of topics, denoted by K, upfront. </a:t>
            </a:r>
          </a:p>
          <a:p>
            <a:pPr lvl="1"/>
            <a:r>
              <a:rPr lang="en-US" dirty="0"/>
              <a:t>This assignment already gives you both topic representations of all the documents and word distributions of all the topics (albeit not very good ones).</a:t>
            </a:r>
          </a:p>
          <a:p>
            <a:r>
              <a:rPr lang="en-US" dirty="0"/>
              <a:t>So to improve on them, for each document d…</a:t>
            </a:r>
          </a:p>
          <a:p>
            <a:pPr lvl="1"/>
            <a:r>
              <a:rPr lang="en-US" dirty="0"/>
              <a:t>Go through each word w in d…</a:t>
            </a:r>
          </a:p>
          <a:p>
            <a:pPr lvl="1"/>
            <a:r>
              <a:rPr lang="en-US" dirty="0"/>
              <a:t>And for each topic t, compute two things: 1) p(topic t | document d) = the proportion of words in document d that are currently assigned to topic t, and 2) p(word w | topic t) = the proportion of assignments to topic t over all documents that come from this word w. </a:t>
            </a:r>
          </a:p>
          <a:p>
            <a:pPr lvl="1"/>
            <a:r>
              <a:rPr lang="en-US" dirty="0"/>
              <a:t>Reassign w a new topic, where you choose topic t with probability p(topic t | document d) * p(word w | topic t) (the probability that topic t generated word w). </a:t>
            </a:r>
          </a:p>
          <a:p>
            <a:r>
              <a:rPr lang="en-US" dirty="0"/>
              <a:t>After repeating the previous step a large number of times, you’ll eventually reach a roughly steady state where your assignments are pretty good. </a:t>
            </a:r>
          </a:p>
          <a:p>
            <a:pPr lvl="1"/>
            <a:r>
              <a:rPr lang="en-US" dirty="0"/>
              <a:t>Estimate the topic mixtures of each document </a:t>
            </a:r>
          </a:p>
          <a:p>
            <a:pPr lvl="1"/>
            <a:r>
              <a:rPr lang="en-US" dirty="0"/>
              <a:t>Estimate the words associated to each topic</a:t>
            </a:r>
          </a:p>
        </p:txBody>
      </p:sp>
      <p:sp>
        <p:nvSpPr>
          <p:cNvPr id="4" name="Date Placeholder 3"/>
          <p:cNvSpPr>
            <a:spLocks noGrp="1"/>
          </p:cNvSpPr>
          <p:nvPr>
            <p:ph type="dt" sz="half" idx="10"/>
          </p:nvPr>
        </p:nvSpPr>
        <p:spPr/>
        <p:txBody>
          <a:bodyPr/>
          <a:lstStyle/>
          <a:p>
            <a:fld id="{3ECBD026-2818-4044-B49B-011CE896E3D3}"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77</a:t>
            </a:fld>
            <a:endParaRPr lang="en-US"/>
          </a:p>
        </p:txBody>
      </p:sp>
    </p:spTree>
    <p:extLst>
      <p:ext uri="{BB962C8B-B14F-4D97-AF65-F5344CB8AC3E}">
        <p14:creationId xmlns:p14="http://schemas.microsoft.com/office/powerpoint/2010/main" val="12948297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Modeling</a:t>
            </a:r>
          </a:p>
        </p:txBody>
      </p:sp>
      <p:sp>
        <p:nvSpPr>
          <p:cNvPr id="4" name="Date Placeholder 3"/>
          <p:cNvSpPr>
            <a:spLocks noGrp="1"/>
          </p:cNvSpPr>
          <p:nvPr>
            <p:ph type="dt" sz="half" idx="10"/>
          </p:nvPr>
        </p:nvSpPr>
        <p:spPr/>
        <p:txBody>
          <a:bodyPr/>
          <a:lstStyle/>
          <a:p>
            <a:fld id="{3ECBD026-2818-4044-B49B-011CE896E3D3}"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78</a:t>
            </a:fld>
            <a:endParaRPr lang="en-US"/>
          </a:p>
        </p:txBody>
      </p:sp>
      <p:pic>
        <p:nvPicPr>
          <p:cNvPr id="9" name="Picture 8" descr="Graphical user interface, text&#10;&#10;Description automatically generated">
            <a:extLst>
              <a:ext uri="{FF2B5EF4-FFF2-40B4-BE49-F238E27FC236}">
                <a16:creationId xmlns:a16="http://schemas.microsoft.com/office/drawing/2014/main" id="{DF1A4A62-0AA3-16EA-96E4-F64E2F01D655}"/>
              </a:ext>
            </a:extLst>
          </p:cNvPr>
          <p:cNvPicPr>
            <a:picLocks noChangeAspect="1"/>
          </p:cNvPicPr>
          <p:nvPr/>
        </p:nvPicPr>
        <p:blipFill rotWithShape="1">
          <a:blip r:embed="rId2">
            <a:extLst>
              <a:ext uri="{28A0092B-C50C-407E-A947-70E740481C1C}">
                <a14:useLocalDpi xmlns:a14="http://schemas.microsoft.com/office/drawing/2010/main" val="0"/>
              </a:ext>
            </a:extLst>
          </a:blip>
          <a:srcRect t="1070"/>
          <a:stretch/>
        </p:blipFill>
        <p:spPr>
          <a:xfrm>
            <a:off x="1320800" y="2551480"/>
            <a:ext cx="10033000" cy="2801784"/>
          </a:xfrm>
          <a:prstGeom prst="rect">
            <a:avLst/>
          </a:prstGeom>
        </p:spPr>
      </p:pic>
      <p:sp>
        <p:nvSpPr>
          <p:cNvPr id="10" name="TextBox 9">
            <a:extLst>
              <a:ext uri="{FF2B5EF4-FFF2-40B4-BE49-F238E27FC236}">
                <a16:creationId xmlns:a16="http://schemas.microsoft.com/office/drawing/2014/main" id="{5A146487-9099-DFC7-78E3-0F998D49C52A}"/>
              </a:ext>
            </a:extLst>
          </p:cNvPr>
          <p:cNvSpPr txBox="1"/>
          <p:nvPr/>
        </p:nvSpPr>
        <p:spPr>
          <a:xfrm>
            <a:off x="613774" y="2044938"/>
            <a:ext cx="2104374" cy="338554"/>
          </a:xfrm>
          <a:prstGeom prst="rect">
            <a:avLst/>
          </a:prstGeom>
          <a:noFill/>
        </p:spPr>
        <p:txBody>
          <a:bodyPr wrap="square" rtlCol="0">
            <a:spAutoFit/>
          </a:bodyPr>
          <a:lstStyle/>
          <a:p>
            <a:r>
              <a:rPr lang="en-US" sz="1600" dirty="0">
                <a:solidFill>
                  <a:srgbClr val="FF0000"/>
                </a:solidFill>
              </a:rPr>
              <a:t>highest # in document </a:t>
            </a:r>
          </a:p>
        </p:txBody>
      </p:sp>
      <p:sp>
        <p:nvSpPr>
          <p:cNvPr id="11" name="TextBox 10">
            <a:extLst>
              <a:ext uri="{FF2B5EF4-FFF2-40B4-BE49-F238E27FC236}">
                <a16:creationId xmlns:a16="http://schemas.microsoft.com/office/drawing/2014/main" id="{DC05AA19-17B3-8328-65AA-6DD7C7B6D6FB}"/>
              </a:ext>
            </a:extLst>
          </p:cNvPr>
          <p:cNvSpPr txBox="1"/>
          <p:nvPr/>
        </p:nvSpPr>
        <p:spPr>
          <a:xfrm>
            <a:off x="3181607" y="2044938"/>
            <a:ext cx="4434214" cy="338554"/>
          </a:xfrm>
          <a:prstGeom prst="rect">
            <a:avLst/>
          </a:prstGeom>
          <a:noFill/>
        </p:spPr>
        <p:txBody>
          <a:bodyPr wrap="square" rtlCol="0">
            <a:spAutoFit/>
          </a:bodyPr>
          <a:lstStyle>
            <a:defPPr>
              <a:defRPr lang="en-US"/>
            </a:defPPr>
            <a:lvl1pPr>
              <a:defRPr sz="1600">
                <a:solidFill>
                  <a:srgbClr val="FF0000"/>
                </a:solidFill>
              </a:defRPr>
            </a:lvl1pPr>
          </a:lstStyle>
          <a:p>
            <a:r>
              <a:rPr lang="en-US" dirty="0"/>
              <a:t>in-cluster frequency</a:t>
            </a:r>
          </a:p>
        </p:txBody>
      </p:sp>
      <p:sp>
        <p:nvSpPr>
          <p:cNvPr id="12" name="Oval 11">
            <a:extLst>
              <a:ext uri="{FF2B5EF4-FFF2-40B4-BE49-F238E27FC236}">
                <a16:creationId xmlns:a16="http://schemas.microsoft.com/office/drawing/2014/main" id="{AAF75894-4068-3AE1-1178-59ADEC81CE3C}"/>
              </a:ext>
            </a:extLst>
          </p:cNvPr>
          <p:cNvSpPr/>
          <p:nvPr/>
        </p:nvSpPr>
        <p:spPr>
          <a:xfrm>
            <a:off x="2555310" y="2893512"/>
            <a:ext cx="275571" cy="15031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B16B825-F6B6-835D-A07F-505532C85490}"/>
              </a:ext>
            </a:extLst>
          </p:cNvPr>
          <p:cNvSpPr/>
          <p:nvPr/>
        </p:nvSpPr>
        <p:spPr>
          <a:xfrm>
            <a:off x="2854947" y="3845317"/>
            <a:ext cx="326660" cy="21833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5B78AACD-23F9-4FDE-5E5D-15FE65627E1A}"/>
              </a:ext>
            </a:extLst>
          </p:cNvPr>
          <p:cNvCxnSpPr>
            <a:cxnSpLocks/>
            <a:stCxn id="10" idx="2"/>
          </p:cNvCxnSpPr>
          <p:nvPr/>
        </p:nvCxnSpPr>
        <p:spPr>
          <a:xfrm>
            <a:off x="1665961" y="2383492"/>
            <a:ext cx="889349" cy="4974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3004981-3ABC-0FAD-DA6A-66E6DBF39BB1}"/>
              </a:ext>
            </a:extLst>
          </p:cNvPr>
          <p:cNvCxnSpPr>
            <a:cxnSpLocks/>
          </p:cNvCxnSpPr>
          <p:nvPr/>
        </p:nvCxnSpPr>
        <p:spPr>
          <a:xfrm flipH="1">
            <a:off x="3063309" y="2346544"/>
            <a:ext cx="1007646" cy="14703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6575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Similarity Measures</a:t>
            </a:r>
          </a:p>
        </p:txBody>
      </p:sp>
      <p:sp>
        <p:nvSpPr>
          <p:cNvPr id="4" name="Date Placeholder 3"/>
          <p:cNvSpPr>
            <a:spLocks noGrp="1"/>
          </p:cNvSpPr>
          <p:nvPr>
            <p:ph type="dt" sz="half" idx="10"/>
          </p:nvPr>
        </p:nvSpPr>
        <p:spPr/>
        <p:txBody>
          <a:bodyPr/>
          <a:lstStyle/>
          <a:p>
            <a:fld id="{DF241836-9DDE-4E34-807D-ABE0B67E7D96}"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79</a:t>
            </a:fld>
            <a:endParaRPr lang="en-US"/>
          </a:p>
        </p:txBody>
      </p:sp>
    </p:spTree>
    <p:extLst>
      <p:ext uri="{BB962C8B-B14F-4D97-AF65-F5344CB8AC3E}">
        <p14:creationId xmlns:p14="http://schemas.microsoft.com/office/powerpoint/2010/main" val="2975508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Unknown Pattern: </a:t>
            </a:r>
            <a:br>
              <a:rPr lang="en-US" dirty="0"/>
            </a:br>
            <a:r>
              <a:rPr lang="en-US" altLang="en-US" dirty="0"/>
              <a:t>Don Swanson’s Medical Work</a:t>
            </a:r>
            <a:endParaRPr lang="en-US" dirty="0"/>
          </a:p>
        </p:txBody>
      </p:sp>
      <p:sp>
        <p:nvSpPr>
          <p:cNvPr id="3" name="Content Placeholder 2"/>
          <p:cNvSpPr>
            <a:spLocks noGrp="1"/>
          </p:cNvSpPr>
          <p:nvPr>
            <p:ph idx="1"/>
          </p:nvPr>
        </p:nvSpPr>
        <p:spPr/>
        <p:txBody>
          <a:bodyPr>
            <a:normAutofit lnSpcReduction="10000"/>
          </a:bodyPr>
          <a:lstStyle/>
          <a:p>
            <a:r>
              <a:rPr lang="en-US" altLang="en-US" dirty="0">
                <a:solidFill>
                  <a:schemeClr val="tx1"/>
                </a:solidFill>
              </a:rPr>
              <a:t>Given </a:t>
            </a:r>
          </a:p>
          <a:p>
            <a:pPr lvl="1"/>
            <a:r>
              <a:rPr lang="en-US" altLang="en-US" dirty="0">
                <a:solidFill>
                  <a:schemeClr val="tx1"/>
                </a:solidFill>
              </a:rPr>
              <a:t>medical titles and abstracts</a:t>
            </a:r>
          </a:p>
          <a:p>
            <a:pPr lvl="1"/>
            <a:r>
              <a:rPr lang="en-US" altLang="en-US" dirty="0">
                <a:solidFill>
                  <a:schemeClr val="tx1"/>
                </a:solidFill>
              </a:rPr>
              <a:t>a problem (incurable rare disease)</a:t>
            </a:r>
          </a:p>
          <a:p>
            <a:pPr lvl="1"/>
            <a:r>
              <a:rPr lang="en-US" altLang="en-US" dirty="0">
                <a:solidFill>
                  <a:schemeClr val="tx1"/>
                </a:solidFill>
              </a:rPr>
              <a:t>some medical expertise</a:t>
            </a:r>
          </a:p>
          <a:p>
            <a:r>
              <a:rPr lang="en-US" altLang="en-US" dirty="0">
                <a:solidFill>
                  <a:schemeClr val="tx1"/>
                </a:solidFill>
              </a:rPr>
              <a:t>Find causal links among titles</a:t>
            </a:r>
          </a:p>
          <a:p>
            <a:pPr lvl="1"/>
            <a:r>
              <a:rPr lang="en-US" altLang="en-US" dirty="0">
                <a:solidFill>
                  <a:schemeClr val="tx1"/>
                </a:solidFill>
              </a:rPr>
              <a:t>symptoms</a:t>
            </a:r>
          </a:p>
          <a:p>
            <a:pPr lvl="1"/>
            <a:r>
              <a:rPr lang="en-US" altLang="en-US" dirty="0">
                <a:solidFill>
                  <a:schemeClr val="tx1"/>
                </a:solidFill>
              </a:rPr>
              <a:t>drugs</a:t>
            </a:r>
          </a:p>
          <a:p>
            <a:pPr lvl="1"/>
            <a:r>
              <a:rPr lang="en-US" altLang="en-US" dirty="0">
                <a:solidFill>
                  <a:schemeClr val="tx1"/>
                </a:solidFill>
              </a:rPr>
              <a:t>results </a:t>
            </a:r>
          </a:p>
          <a:p>
            <a:r>
              <a:rPr lang="en-US" altLang="en-US" dirty="0">
                <a:solidFill>
                  <a:schemeClr val="tx1"/>
                </a:solidFill>
              </a:rPr>
              <a:t>E.g.: Magnesium deficiency related to migraine</a:t>
            </a:r>
          </a:p>
          <a:p>
            <a:pPr lvl="1"/>
            <a:r>
              <a:rPr lang="en-US" altLang="en-US" dirty="0">
                <a:solidFill>
                  <a:schemeClr val="tx1"/>
                </a:solidFill>
              </a:rPr>
              <a:t>This was found by extracting features from medical literature on migraines and nutrition</a:t>
            </a:r>
          </a:p>
          <a:p>
            <a:endParaRPr lang="en-US" dirty="0">
              <a:solidFill>
                <a:schemeClr val="tx1"/>
              </a:solidFill>
            </a:endParaRPr>
          </a:p>
        </p:txBody>
      </p:sp>
      <p:sp>
        <p:nvSpPr>
          <p:cNvPr id="4" name="Date Placeholder 3"/>
          <p:cNvSpPr>
            <a:spLocks noGrp="1"/>
          </p:cNvSpPr>
          <p:nvPr>
            <p:ph type="dt" sz="half" idx="10"/>
          </p:nvPr>
        </p:nvSpPr>
        <p:spPr/>
        <p:txBody>
          <a:bodyPr/>
          <a:lstStyle/>
          <a:p>
            <a:fld id="{07EE034D-82F7-4205-A07B-065147CF5AC5}"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endParaRPr lang="en-US" dirty="0"/>
          </a:p>
        </p:txBody>
      </p:sp>
      <p:sp>
        <p:nvSpPr>
          <p:cNvPr id="6" name="Slide Number Placeholder 5"/>
          <p:cNvSpPr>
            <a:spLocks noGrp="1"/>
          </p:cNvSpPr>
          <p:nvPr>
            <p:ph type="sldNum" sz="quarter" idx="12"/>
          </p:nvPr>
        </p:nvSpPr>
        <p:spPr/>
        <p:txBody>
          <a:bodyPr/>
          <a:lstStyle/>
          <a:p>
            <a:fld id="{997B2FEE-BBFF-4A53-BC74-C7552E41DFB4}" type="slidenum">
              <a:rPr lang="en-US" smtClean="0"/>
              <a:t>8</a:t>
            </a:fld>
            <a:endParaRPr lang="en-US"/>
          </a:p>
        </p:txBody>
      </p:sp>
    </p:spTree>
    <p:extLst>
      <p:ext uri="{BB962C8B-B14F-4D97-AF65-F5344CB8AC3E}">
        <p14:creationId xmlns:p14="http://schemas.microsoft.com/office/powerpoint/2010/main" val="26835859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 Two Documents</a:t>
            </a:r>
          </a:p>
        </p:txBody>
      </p:sp>
      <p:sp>
        <p:nvSpPr>
          <p:cNvPr id="3" name="Content Placeholder 2"/>
          <p:cNvSpPr>
            <a:spLocks noGrp="1"/>
          </p:cNvSpPr>
          <p:nvPr>
            <p:ph idx="1"/>
          </p:nvPr>
        </p:nvSpPr>
        <p:spPr/>
        <p:txBody>
          <a:bodyPr/>
          <a:lstStyle/>
          <a:p>
            <a:r>
              <a:rPr lang="en-US" dirty="0"/>
              <a:t>View two documents as two vectors</a:t>
            </a:r>
          </a:p>
          <a:p>
            <a:r>
              <a:rPr lang="en-US" dirty="0"/>
              <a:t>Similarity can be measure by</a:t>
            </a:r>
          </a:p>
          <a:p>
            <a:pPr lvl="1"/>
            <a:r>
              <a:rPr lang="en-US" dirty="0"/>
              <a:t>Correlation</a:t>
            </a:r>
          </a:p>
          <a:p>
            <a:pPr lvl="1"/>
            <a:r>
              <a:rPr lang="en-US" dirty="0"/>
              <a:t>Euclidean distance</a:t>
            </a:r>
          </a:p>
          <a:p>
            <a:pPr lvl="1"/>
            <a:r>
              <a:rPr lang="en-US" dirty="0"/>
              <a:t>Cosine similarity (implemented in the </a:t>
            </a:r>
            <a:r>
              <a:rPr lang="en-US" dirty="0" err="1"/>
              <a:t>Gensim</a:t>
            </a:r>
            <a:r>
              <a:rPr lang="en-US" dirty="0"/>
              <a:t> library)</a:t>
            </a:r>
          </a:p>
          <a:p>
            <a:pPr lvl="1"/>
            <a:r>
              <a:rPr lang="en-US" dirty="0"/>
              <a:t>Others</a:t>
            </a:r>
          </a:p>
          <a:p>
            <a:r>
              <a:rPr lang="en-US" dirty="0"/>
              <a:t>We can perform hierarchical clustering based on distance measures</a:t>
            </a:r>
          </a:p>
          <a:p>
            <a:pPr lvl="1"/>
            <a:endParaRPr lang="en-US" dirty="0"/>
          </a:p>
        </p:txBody>
      </p:sp>
      <p:sp>
        <p:nvSpPr>
          <p:cNvPr id="4" name="Date Placeholder 3"/>
          <p:cNvSpPr>
            <a:spLocks noGrp="1"/>
          </p:cNvSpPr>
          <p:nvPr>
            <p:ph type="dt" sz="half" idx="10"/>
          </p:nvPr>
        </p:nvSpPr>
        <p:spPr/>
        <p:txBody>
          <a:bodyPr/>
          <a:lstStyle/>
          <a:p>
            <a:fld id="{5E8718F3-6AAE-4EF1-AF64-53BF871BFE5A}"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80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125920395"/>
              </p:ext>
            </p:extLst>
          </p:nvPr>
        </p:nvGraphicFramePr>
        <p:xfrm>
          <a:off x="2209800" y="4800600"/>
          <a:ext cx="7467600" cy="1112520"/>
        </p:xfrm>
        <a:graphic>
          <a:graphicData uri="http://schemas.openxmlformats.org/drawingml/2006/table">
            <a:tbl>
              <a:tblPr firstRow="1" bandRow="1">
                <a:tableStyleId>{5C22544A-7EE6-4342-B048-85BDC9FD1C3A}</a:tableStyleId>
              </a:tblPr>
              <a:tblGrid>
                <a:gridCol w="1493520">
                  <a:extLst>
                    <a:ext uri="{9D8B030D-6E8A-4147-A177-3AD203B41FA5}">
                      <a16:colId xmlns:a16="http://schemas.microsoft.com/office/drawing/2014/main" val="4292240549"/>
                    </a:ext>
                  </a:extLst>
                </a:gridCol>
                <a:gridCol w="1493520">
                  <a:extLst>
                    <a:ext uri="{9D8B030D-6E8A-4147-A177-3AD203B41FA5}">
                      <a16:colId xmlns:a16="http://schemas.microsoft.com/office/drawing/2014/main" val="2824379484"/>
                    </a:ext>
                  </a:extLst>
                </a:gridCol>
                <a:gridCol w="1493520">
                  <a:extLst>
                    <a:ext uri="{9D8B030D-6E8A-4147-A177-3AD203B41FA5}">
                      <a16:colId xmlns:a16="http://schemas.microsoft.com/office/drawing/2014/main" val="1118363362"/>
                    </a:ext>
                  </a:extLst>
                </a:gridCol>
                <a:gridCol w="1493520">
                  <a:extLst>
                    <a:ext uri="{9D8B030D-6E8A-4147-A177-3AD203B41FA5}">
                      <a16:colId xmlns:a16="http://schemas.microsoft.com/office/drawing/2014/main" val="3736868562"/>
                    </a:ext>
                  </a:extLst>
                </a:gridCol>
                <a:gridCol w="1493520">
                  <a:extLst>
                    <a:ext uri="{9D8B030D-6E8A-4147-A177-3AD203B41FA5}">
                      <a16:colId xmlns:a16="http://schemas.microsoft.com/office/drawing/2014/main" val="289954296"/>
                    </a:ext>
                  </a:extLst>
                </a:gridCol>
              </a:tblGrid>
              <a:tr h="370840">
                <a:tc>
                  <a:txBody>
                    <a:bodyPr/>
                    <a:lstStyle/>
                    <a:p>
                      <a:endParaRPr lang="en-US" dirty="0"/>
                    </a:p>
                  </a:txBody>
                  <a:tcPr/>
                </a:tc>
                <a:tc>
                  <a:txBody>
                    <a:bodyPr/>
                    <a:lstStyle/>
                    <a:p>
                      <a:r>
                        <a:rPr lang="en-US" dirty="0"/>
                        <a:t>Term 1</a:t>
                      </a:r>
                    </a:p>
                  </a:txBody>
                  <a:tcPr/>
                </a:tc>
                <a:tc>
                  <a:txBody>
                    <a:bodyPr/>
                    <a:lstStyle/>
                    <a:p>
                      <a:r>
                        <a:rPr lang="en-US" dirty="0"/>
                        <a:t>Term 2</a:t>
                      </a:r>
                    </a:p>
                  </a:txBody>
                  <a:tcPr/>
                </a:tc>
                <a:tc>
                  <a:txBody>
                    <a:bodyPr/>
                    <a:lstStyle/>
                    <a:p>
                      <a:r>
                        <a:rPr lang="en-US" dirty="0"/>
                        <a:t>…</a:t>
                      </a:r>
                    </a:p>
                  </a:txBody>
                  <a:tcPr/>
                </a:tc>
                <a:tc>
                  <a:txBody>
                    <a:bodyPr/>
                    <a:lstStyle/>
                    <a:p>
                      <a:r>
                        <a:rPr lang="en-US" dirty="0"/>
                        <a:t>Term m</a:t>
                      </a:r>
                    </a:p>
                  </a:txBody>
                  <a:tcPr/>
                </a:tc>
                <a:extLst>
                  <a:ext uri="{0D108BD9-81ED-4DB2-BD59-A6C34878D82A}">
                    <a16:rowId xmlns:a16="http://schemas.microsoft.com/office/drawing/2014/main" val="1479785537"/>
                  </a:ext>
                </a:extLst>
              </a:tr>
              <a:tr h="370840">
                <a:tc>
                  <a:txBody>
                    <a:bodyPr/>
                    <a:lstStyle/>
                    <a:p>
                      <a:r>
                        <a:rPr lang="en-US" dirty="0"/>
                        <a:t>Document 1</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14433248"/>
                  </a:ext>
                </a:extLst>
              </a:tr>
              <a:tr h="370840">
                <a:tc>
                  <a:txBody>
                    <a:bodyPr/>
                    <a:lstStyle/>
                    <a:p>
                      <a:r>
                        <a:rPr lang="en-US" dirty="0"/>
                        <a:t>Document 2</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904576162"/>
                  </a:ext>
                </a:extLst>
              </a:tr>
            </a:tbl>
          </a:graphicData>
        </a:graphic>
      </p:graphicFrame>
    </p:spTree>
    <p:extLst>
      <p:ext uri="{BB962C8B-B14F-4D97-AF65-F5344CB8AC3E}">
        <p14:creationId xmlns:p14="http://schemas.microsoft.com/office/powerpoint/2010/main" val="31373660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Cosine Similarity</a:t>
            </a:r>
          </a:p>
        </p:txBody>
      </p:sp>
      <p:sp>
        <p:nvSpPr>
          <p:cNvPr id="3" name="Content Placeholder 2"/>
          <p:cNvSpPr>
            <a:spLocks noGrp="1"/>
          </p:cNvSpPr>
          <p:nvPr>
            <p:ph idx="1"/>
          </p:nvPr>
        </p:nvSpPr>
        <p:spPr/>
        <p:txBody>
          <a:bodyPr/>
          <a:lstStyle/>
          <a:p>
            <a:r>
              <a:rPr lang="en-US" dirty="0"/>
              <a:t>Cosine similarity: similarity of vectors d1 and d2 measured by the cosine of the angle x between them</a:t>
            </a:r>
          </a:p>
        </p:txBody>
      </p:sp>
      <p:sp>
        <p:nvSpPr>
          <p:cNvPr id="4" name="Date Placeholder 3"/>
          <p:cNvSpPr>
            <a:spLocks noGrp="1"/>
          </p:cNvSpPr>
          <p:nvPr>
            <p:ph type="dt" sz="half" idx="10"/>
          </p:nvPr>
        </p:nvSpPr>
        <p:spPr/>
        <p:txBody>
          <a:bodyPr/>
          <a:lstStyle/>
          <a:p>
            <a:fld id="{4500B9A0-1E0B-4653-A7FC-FC15CF58831A}"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81</a:t>
            </a:fld>
            <a:endParaRPr lang="en-US"/>
          </a:p>
        </p:txBody>
      </p:sp>
      <p:grpSp>
        <p:nvGrpSpPr>
          <p:cNvPr id="7" name="Group 4"/>
          <p:cNvGrpSpPr>
            <a:grpSpLocks/>
          </p:cNvGrpSpPr>
          <p:nvPr/>
        </p:nvGrpSpPr>
        <p:grpSpPr bwMode="auto">
          <a:xfrm>
            <a:off x="4953000" y="3016251"/>
            <a:ext cx="3124200" cy="2309812"/>
            <a:chOff x="2160" y="2313"/>
            <a:chExt cx="1968" cy="1455"/>
          </a:xfrm>
        </p:grpSpPr>
        <p:cxnSp>
          <p:nvCxnSpPr>
            <p:cNvPr id="8" name="AutoShape 5"/>
            <p:cNvCxnSpPr>
              <a:cxnSpLocks noChangeShapeType="1"/>
            </p:cNvCxnSpPr>
            <p:nvPr/>
          </p:nvCxnSpPr>
          <p:spPr bwMode="auto">
            <a:xfrm>
              <a:off x="2448" y="3561"/>
              <a:ext cx="168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AutoShape 6"/>
            <p:cNvCxnSpPr>
              <a:cxnSpLocks noChangeShapeType="1"/>
            </p:cNvCxnSpPr>
            <p:nvPr/>
          </p:nvCxnSpPr>
          <p:spPr bwMode="auto">
            <a:xfrm flipV="1">
              <a:off x="2448" y="2361"/>
              <a:ext cx="0" cy="1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8"/>
            <p:cNvCxnSpPr>
              <a:cxnSpLocks noChangeShapeType="1"/>
            </p:cNvCxnSpPr>
            <p:nvPr/>
          </p:nvCxnSpPr>
          <p:spPr bwMode="auto">
            <a:xfrm flipV="1">
              <a:off x="2448" y="3129"/>
              <a:ext cx="1200" cy="432"/>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9"/>
            <p:cNvCxnSpPr>
              <a:cxnSpLocks noChangeShapeType="1"/>
            </p:cNvCxnSpPr>
            <p:nvPr/>
          </p:nvCxnSpPr>
          <p:spPr bwMode="auto">
            <a:xfrm flipV="1">
              <a:off x="2448" y="2601"/>
              <a:ext cx="576" cy="96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 Box 10"/>
            <p:cNvSpPr txBox="1">
              <a:spLocks noChangeArrowheads="1"/>
            </p:cNvSpPr>
            <p:nvPr/>
          </p:nvSpPr>
          <p:spPr bwMode="auto">
            <a:xfrm>
              <a:off x="3782" y="3537"/>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Times New Roman" panose="02020603050405020304" pitchFamily="18" charset="0"/>
                </a:rPr>
                <a:t>t </a:t>
              </a:r>
              <a:r>
                <a:rPr lang="en-US" altLang="en-US" baseline="-25000">
                  <a:latin typeface="Times New Roman" panose="02020603050405020304" pitchFamily="18" charset="0"/>
                </a:rPr>
                <a:t>1</a:t>
              </a:r>
            </a:p>
          </p:txBody>
        </p:sp>
        <p:sp>
          <p:nvSpPr>
            <p:cNvPr id="14" name="Text Box 11"/>
            <p:cNvSpPr txBox="1">
              <a:spLocks noChangeArrowheads="1"/>
            </p:cNvSpPr>
            <p:nvPr/>
          </p:nvSpPr>
          <p:spPr bwMode="auto">
            <a:xfrm>
              <a:off x="3024" y="2409"/>
              <a:ext cx="2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a:latin typeface="Times New Roman" panose="02020603050405020304" pitchFamily="18" charset="0"/>
                </a:rPr>
                <a:t>d</a:t>
              </a:r>
              <a:r>
                <a:rPr lang="en-US" altLang="en-US" baseline="-25000">
                  <a:latin typeface="Times New Roman" panose="02020603050405020304" pitchFamily="18" charset="0"/>
                </a:rPr>
                <a:t> 2</a:t>
              </a:r>
            </a:p>
          </p:txBody>
        </p:sp>
        <p:sp>
          <p:nvSpPr>
            <p:cNvPr id="15" name="Text Box 12"/>
            <p:cNvSpPr txBox="1">
              <a:spLocks noChangeArrowheads="1"/>
            </p:cNvSpPr>
            <p:nvPr/>
          </p:nvSpPr>
          <p:spPr bwMode="auto">
            <a:xfrm>
              <a:off x="3600" y="2985"/>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Times New Roman" panose="02020603050405020304" pitchFamily="18" charset="0"/>
                </a:rPr>
                <a:t>d </a:t>
              </a:r>
              <a:r>
                <a:rPr lang="en-US" altLang="en-US" baseline="-25000">
                  <a:latin typeface="Times New Roman" panose="02020603050405020304" pitchFamily="18" charset="0"/>
                </a:rPr>
                <a:t>1</a:t>
              </a:r>
            </a:p>
          </p:txBody>
        </p:sp>
        <p:sp>
          <p:nvSpPr>
            <p:cNvPr id="16" name="Text Box 13"/>
            <p:cNvSpPr txBox="1">
              <a:spLocks noChangeArrowheads="1"/>
            </p:cNvSpPr>
            <p:nvPr/>
          </p:nvSpPr>
          <p:spPr bwMode="auto">
            <a:xfrm>
              <a:off x="2160" y="2313"/>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latin typeface="Times New Roman" panose="02020603050405020304" pitchFamily="18" charset="0"/>
                </a:rPr>
                <a:t>t </a:t>
              </a:r>
              <a:r>
                <a:rPr lang="en-US" altLang="en-US" baseline="-25000" dirty="0">
                  <a:latin typeface="Times New Roman" panose="02020603050405020304" pitchFamily="18" charset="0"/>
                </a:rPr>
                <a:t>2</a:t>
              </a:r>
            </a:p>
          </p:txBody>
        </p:sp>
        <p:sp>
          <p:nvSpPr>
            <p:cNvPr id="18" name="Freeform 15"/>
            <p:cNvSpPr>
              <a:spLocks/>
            </p:cNvSpPr>
            <p:nvPr/>
          </p:nvSpPr>
          <p:spPr bwMode="auto">
            <a:xfrm>
              <a:off x="2592" y="3312"/>
              <a:ext cx="144" cy="153"/>
            </a:xfrm>
            <a:custGeom>
              <a:avLst/>
              <a:gdLst>
                <a:gd name="T0" fmla="*/ 0 w 144"/>
                <a:gd name="T1" fmla="*/ 16 h 112"/>
                <a:gd name="T2" fmla="*/ 96 w 144"/>
                <a:gd name="T3" fmla="*/ 16 h 112"/>
                <a:gd name="T4" fmla="*/ 144 w 144"/>
                <a:gd name="T5" fmla="*/ 112 h 112"/>
              </a:gdLst>
              <a:ahLst/>
              <a:cxnLst>
                <a:cxn ang="0">
                  <a:pos x="T0" y="T1"/>
                </a:cxn>
                <a:cxn ang="0">
                  <a:pos x="T2" y="T3"/>
                </a:cxn>
                <a:cxn ang="0">
                  <a:pos x="T4" y="T5"/>
                </a:cxn>
              </a:cxnLst>
              <a:rect l="0" t="0" r="r" b="b"/>
              <a:pathLst>
                <a:path w="144" h="112">
                  <a:moveTo>
                    <a:pt x="0" y="16"/>
                  </a:moveTo>
                  <a:cubicBezTo>
                    <a:pt x="36" y="8"/>
                    <a:pt x="72" y="0"/>
                    <a:pt x="96" y="16"/>
                  </a:cubicBezTo>
                  <a:cubicBezTo>
                    <a:pt x="120" y="32"/>
                    <a:pt x="136" y="96"/>
                    <a:pt x="144" y="112"/>
                  </a:cubicBezTo>
                </a:path>
              </a:pathLst>
            </a:custGeom>
            <a:noFill/>
            <a:ln w="9525">
              <a:solidFill>
                <a:srgbClr val="33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6"/>
            <p:cNvSpPr txBox="1">
              <a:spLocks noChangeArrowheads="1"/>
            </p:cNvSpPr>
            <p:nvPr/>
          </p:nvSpPr>
          <p:spPr bwMode="auto">
            <a:xfrm>
              <a:off x="2688" y="3225"/>
              <a:ext cx="1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600" i="1">
                  <a:latin typeface="Lucida Sans Unicode" panose="020B0602030504020204" pitchFamily="34" charset="0"/>
                  <a:cs typeface="Lucida Sans Unicode" panose="020B0602030504020204" pitchFamily="34" charset="0"/>
                </a:rPr>
                <a:t>θ</a:t>
              </a:r>
            </a:p>
          </p:txBody>
        </p:sp>
      </p:grpSp>
    </p:spTree>
    <p:extLst>
      <p:ext uri="{BB962C8B-B14F-4D97-AF65-F5344CB8AC3E}">
        <p14:creationId xmlns:p14="http://schemas.microsoft.com/office/powerpoint/2010/main" val="26192756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 Two Terms</a:t>
            </a:r>
          </a:p>
        </p:txBody>
      </p:sp>
      <p:sp>
        <p:nvSpPr>
          <p:cNvPr id="3" name="Content Placeholder 2"/>
          <p:cNvSpPr>
            <a:spLocks noGrp="1"/>
          </p:cNvSpPr>
          <p:nvPr>
            <p:ph idx="1"/>
          </p:nvPr>
        </p:nvSpPr>
        <p:spPr/>
        <p:txBody>
          <a:bodyPr/>
          <a:lstStyle/>
          <a:p>
            <a:r>
              <a:rPr lang="en-US" dirty="0"/>
              <a:t>View two documents as two vectors</a:t>
            </a:r>
          </a:p>
          <a:p>
            <a:r>
              <a:rPr lang="en-US" dirty="0"/>
              <a:t>Similarity can be measure by</a:t>
            </a:r>
          </a:p>
          <a:p>
            <a:pPr lvl="1"/>
            <a:r>
              <a:rPr lang="en-US" dirty="0"/>
              <a:t>Correlation</a:t>
            </a:r>
          </a:p>
          <a:p>
            <a:pPr lvl="1"/>
            <a:r>
              <a:rPr lang="en-US" dirty="0"/>
              <a:t>Euclidean distance</a:t>
            </a:r>
          </a:p>
          <a:p>
            <a:pPr lvl="1"/>
            <a:r>
              <a:rPr lang="en-US" dirty="0"/>
              <a:t>Cosine similarity </a:t>
            </a:r>
          </a:p>
          <a:p>
            <a:pPr lvl="1"/>
            <a:r>
              <a:rPr lang="en-US" dirty="0"/>
              <a:t>Others</a:t>
            </a:r>
          </a:p>
          <a:p>
            <a:pPr marL="0" indent="0">
              <a:buNone/>
            </a:pPr>
            <a:endParaRPr lang="en-US" dirty="0"/>
          </a:p>
        </p:txBody>
      </p:sp>
      <p:sp>
        <p:nvSpPr>
          <p:cNvPr id="4" name="Date Placeholder 3"/>
          <p:cNvSpPr>
            <a:spLocks noGrp="1"/>
          </p:cNvSpPr>
          <p:nvPr>
            <p:ph type="dt" sz="half" idx="10"/>
          </p:nvPr>
        </p:nvSpPr>
        <p:spPr/>
        <p:txBody>
          <a:bodyPr/>
          <a:lstStyle/>
          <a:p>
            <a:fld id="{B92F508A-B330-4977-B8D9-9D7ECAD27EAC}"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82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624629761"/>
              </p:ext>
            </p:extLst>
          </p:nvPr>
        </p:nvGraphicFramePr>
        <p:xfrm>
          <a:off x="2209800" y="4800600"/>
          <a:ext cx="7467600" cy="1112520"/>
        </p:xfrm>
        <a:graphic>
          <a:graphicData uri="http://schemas.openxmlformats.org/drawingml/2006/table">
            <a:tbl>
              <a:tblPr firstRow="1" bandRow="1">
                <a:tableStyleId>{5C22544A-7EE6-4342-B048-85BDC9FD1C3A}</a:tableStyleId>
              </a:tblPr>
              <a:tblGrid>
                <a:gridCol w="1493520">
                  <a:extLst>
                    <a:ext uri="{9D8B030D-6E8A-4147-A177-3AD203B41FA5}">
                      <a16:colId xmlns:a16="http://schemas.microsoft.com/office/drawing/2014/main" val="4292240549"/>
                    </a:ext>
                  </a:extLst>
                </a:gridCol>
                <a:gridCol w="1493520">
                  <a:extLst>
                    <a:ext uri="{9D8B030D-6E8A-4147-A177-3AD203B41FA5}">
                      <a16:colId xmlns:a16="http://schemas.microsoft.com/office/drawing/2014/main" val="2824379484"/>
                    </a:ext>
                  </a:extLst>
                </a:gridCol>
                <a:gridCol w="1493520">
                  <a:extLst>
                    <a:ext uri="{9D8B030D-6E8A-4147-A177-3AD203B41FA5}">
                      <a16:colId xmlns:a16="http://schemas.microsoft.com/office/drawing/2014/main" val="1118363362"/>
                    </a:ext>
                  </a:extLst>
                </a:gridCol>
                <a:gridCol w="1493520">
                  <a:extLst>
                    <a:ext uri="{9D8B030D-6E8A-4147-A177-3AD203B41FA5}">
                      <a16:colId xmlns:a16="http://schemas.microsoft.com/office/drawing/2014/main" val="3736868562"/>
                    </a:ext>
                  </a:extLst>
                </a:gridCol>
                <a:gridCol w="1493520">
                  <a:extLst>
                    <a:ext uri="{9D8B030D-6E8A-4147-A177-3AD203B41FA5}">
                      <a16:colId xmlns:a16="http://schemas.microsoft.com/office/drawing/2014/main" val="289954296"/>
                    </a:ext>
                  </a:extLst>
                </a:gridCol>
              </a:tblGrid>
              <a:tr h="370840">
                <a:tc>
                  <a:txBody>
                    <a:bodyPr/>
                    <a:lstStyle/>
                    <a:p>
                      <a:endParaRPr lang="en-US" dirty="0"/>
                    </a:p>
                  </a:txBody>
                  <a:tcPr/>
                </a:tc>
                <a:tc>
                  <a:txBody>
                    <a:bodyPr/>
                    <a:lstStyle/>
                    <a:p>
                      <a:r>
                        <a:rPr lang="en-US" dirty="0"/>
                        <a:t>Doc 1</a:t>
                      </a:r>
                    </a:p>
                  </a:txBody>
                  <a:tcPr/>
                </a:tc>
                <a:tc>
                  <a:txBody>
                    <a:bodyPr/>
                    <a:lstStyle/>
                    <a:p>
                      <a:r>
                        <a:rPr lang="en-US" dirty="0"/>
                        <a:t>Doc 2</a:t>
                      </a:r>
                    </a:p>
                  </a:txBody>
                  <a:tcPr/>
                </a:tc>
                <a:tc>
                  <a:txBody>
                    <a:bodyPr/>
                    <a:lstStyle/>
                    <a:p>
                      <a:r>
                        <a:rPr lang="en-US" dirty="0"/>
                        <a:t>…</a:t>
                      </a:r>
                    </a:p>
                  </a:txBody>
                  <a:tcPr/>
                </a:tc>
                <a:tc>
                  <a:txBody>
                    <a:bodyPr/>
                    <a:lstStyle/>
                    <a:p>
                      <a:r>
                        <a:rPr lang="en-US" dirty="0"/>
                        <a:t>Doc n</a:t>
                      </a:r>
                    </a:p>
                  </a:txBody>
                  <a:tcPr/>
                </a:tc>
                <a:extLst>
                  <a:ext uri="{0D108BD9-81ED-4DB2-BD59-A6C34878D82A}">
                    <a16:rowId xmlns:a16="http://schemas.microsoft.com/office/drawing/2014/main" val="1479785537"/>
                  </a:ext>
                </a:extLst>
              </a:tr>
              <a:tr h="370840">
                <a:tc>
                  <a:txBody>
                    <a:bodyPr/>
                    <a:lstStyle/>
                    <a:p>
                      <a:r>
                        <a:rPr lang="en-US" dirty="0"/>
                        <a:t>Term 1</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14433248"/>
                  </a:ext>
                </a:extLst>
              </a:tr>
              <a:tr h="370840">
                <a:tc>
                  <a:txBody>
                    <a:bodyPr/>
                    <a:lstStyle/>
                    <a:p>
                      <a:r>
                        <a:rPr lang="en-US" dirty="0"/>
                        <a:t>Term 2</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904576162"/>
                  </a:ext>
                </a:extLst>
              </a:tr>
            </a:tbl>
          </a:graphicData>
        </a:graphic>
      </p:graphicFrame>
    </p:spTree>
    <p:extLst>
      <p:ext uri="{BB962C8B-B14F-4D97-AF65-F5344CB8AC3E}">
        <p14:creationId xmlns:p14="http://schemas.microsoft.com/office/powerpoint/2010/main" val="8044650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21D8C-1B58-0AA0-301A-84E7A095DC7C}"/>
              </a:ext>
            </a:extLst>
          </p:cNvPr>
          <p:cNvSpPr>
            <a:spLocks noGrp="1"/>
          </p:cNvSpPr>
          <p:nvPr>
            <p:ph type="title"/>
          </p:nvPr>
        </p:nvSpPr>
        <p:spPr/>
        <p:txBody>
          <a:bodyPr/>
          <a:lstStyle/>
          <a:p>
            <a:r>
              <a:rPr lang="en-US" dirty="0"/>
              <a:t>Compare Two Terms</a:t>
            </a:r>
          </a:p>
        </p:txBody>
      </p:sp>
      <p:sp>
        <p:nvSpPr>
          <p:cNvPr id="3" name="Content Placeholder 2">
            <a:extLst>
              <a:ext uri="{FF2B5EF4-FFF2-40B4-BE49-F238E27FC236}">
                <a16:creationId xmlns:a16="http://schemas.microsoft.com/office/drawing/2014/main" id="{CFC42F24-A525-2C72-7D10-5962EBB8B5F5}"/>
              </a:ext>
            </a:extLst>
          </p:cNvPr>
          <p:cNvSpPr>
            <a:spLocks noGrp="1"/>
          </p:cNvSpPr>
          <p:nvPr>
            <p:ph idx="1"/>
          </p:nvPr>
        </p:nvSpPr>
        <p:spPr/>
        <p:txBody>
          <a:bodyPr/>
          <a:lstStyle/>
          <a:p>
            <a:r>
              <a:rPr lang="en-US" dirty="0"/>
              <a:t>Word embedding model (Word2vec)</a:t>
            </a:r>
          </a:p>
          <a:p>
            <a:pPr lvl="1"/>
            <a:r>
              <a:rPr lang="en-US" dirty="0"/>
              <a:t>A neural network-based model</a:t>
            </a:r>
          </a:p>
          <a:p>
            <a:pPr lvl="1"/>
            <a:r>
              <a:rPr lang="en-US" dirty="0"/>
              <a:t>Input: a large corpus of text</a:t>
            </a:r>
          </a:p>
          <a:p>
            <a:pPr lvl="1"/>
            <a:r>
              <a:rPr lang="en-US" dirty="0"/>
              <a:t>Output: a vector space with several hundred dimensions</a:t>
            </a:r>
          </a:p>
          <a:p>
            <a:pPr lvl="2"/>
            <a:r>
              <a:rPr lang="en-US" dirty="0"/>
              <a:t>Each word is assigned a vector</a:t>
            </a:r>
          </a:p>
          <a:p>
            <a:pPr lvl="2"/>
            <a:r>
              <a:rPr lang="en-US" dirty="0"/>
              <a:t>Words sharing common contexts are located close to one another in the vector space</a:t>
            </a:r>
          </a:p>
        </p:txBody>
      </p:sp>
      <p:sp>
        <p:nvSpPr>
          <p:cNvPr id="4" name="Date Placeholder 3">
            <a:extLst>
              <a:ext uri="{FF2B5EF4-FFF2-40B4-BE49-F238E27FC236}">
                <a16:creationId xmlns:a16="http://schemas.microsoft.com/office/drawing/2014/main" id="{8A541C68-4CD4-5FBC-EA10-6BDF3704E40E}"/>
              </a:ext>
            </a:extLst>
          </p:cNvPr>
          <p:cNvSpPr>
            <a:spLocks noGrp="1"/>
          </p:cNvSpPr>
          <p:nvPr>
            <p:ph type="dt" sz="half" idx="10"/>
          </p:nvPr>
        </p:nvSpPr>
        <p:spPr/>
        <p:txBody>
          <a:bodyPr/>
          <a:lstStyle/>
          <a:p>
            <a:fld id="{D188DB39-469D-441A-926B-029FD5ECF8B0}" type="datetime1">
              <a:rPr lang="en-US" smtClean="0"/>
              <a:t>3/12/24</a:t>
            </a:fld>
            <a:endParaRPr lang="en-US"/>
          </a:p>
        </p:txBody>
      </p:sp>
      <p:sp>
        <p:nvSpPr>
          <p:cNvPr id="5" name="Footer Placeholder 4">
            <a:extLst>
              <a:ext uri="{FF2B5EF4-FFF2-40B4-BE49-F238E27FC236}">
                <a16:creationId xmlns:a16="http://schemas.microsoft.com/office/drawing/2014/main" id="{59EF722B-0A40-8338-6022-22F20C839FD7}"/>
              </a:ext>
            </a:extLst>
          </p:cNvPr>
          <p:cNvSpPr>
            <a:spLocks noGrp="1"/>
          </p:cNvSpPr>
          <p:nvPr>
            <p:ph type="ftr" sz="quarter" idx="11"/>
          </p:nvPr>
        </p:nvSpPr>
        <p:spPr/>
        <p:txBody>
          <a:bodyPr/>
          <a:lstStyle/>
          <a:p>
            <a:r>
              <a:rPr lang="en-US"/>
              <a:t>UNC Charlotte Fall 2023</a:t>
            </a:r>
          </a:p>
        </p:txBody>
      </p:sp>
      <p:sp>
        <p:nvSpPr>
          <p:cNvPr id="6" name="Slide Number Placeholder 5">
            <a:extLst>
              <a:ext uri="{FF2B5EF4-FFF2-40B4-BE49-F238E27FC236}">
                <a16:creationId xmlns:a16="http://schemas.microsoft.com/office/drawing/2014/main" id="{A62FED04-6039-F119-8BF0-092B39DA1DF6}"/>
              </a:ext>
            </a:extLst>
          </p:cNvPr>
          <p:cNvSpPr>
            <a:spLocks noGrp="1"/>
          </p:cNvSpPr>
          <p:nvPr>
            <p:ph type="sldNum" sz="quarter" idx="12"/>
          </p:nvPr>
        </p:nvSpPr>
        <p:spPr/>
        <p:txBody>
          <a:bodyPr/>
          <a:lstStyle/>
          <a:p>
            <a:fld id="{997B2FEE-BBFF-4A53-BC74-C7552E41DFB4}" type="slidenum">
              <a:rPr lang="en-US" smtClean="0"/>
              <a:t>83</a:t>
            </a:fld>
            <a:endParaRPr lang="en-US"/>
          </a:p>
        </p:txBody>
      </p:sp>
    </p:spTree>
    <p:extLst>
      <p:ext uri="{BB962C8B-B14F-4D97-AF65-F5344CB8AC3E}">
        <p14:creationId xmlns:p14="http://schemas.microsoft.com/office/powerpoint/2010/main" val="56899536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Examples</a:t>
            </a:r>
          </a:p>
        </p:txBody>
      </p:sp>
      <p:sp>
        <p:nvSpPr>
          <p:cNvPr id="4" name="Date Placeholder 3"/>
          <p:cNvSpPr>
            <a:spLocks noGrp="1"/>
          </p:cNvSpPr>
          <p:nvPr>
            <p:ph type="dt" sz="half" idx="10"/>
          </p:nvPr>
        </p:nvSpPr>
        <p:spPr/>
        <p:txBody>
          <a:bodyPr/>
          <a:lstStyle/>
          <a:p>
            <a:fld id="{88CC6750-BE48-4D4C-863E-9319752324AB}"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2" name="Slide Number Placeholder 1"/>
          <p:cNvSpPr>
            <a:spLocks noGrp="1"/>
          </p:cNvSpPr>
          <p:nvPr>
            <p:ph type="sldNum" sz="quarter" idx="12"/>
          </p:nvPr>
        </p:nvSpPr>
        <p:spPr/>
        <p:txBody>
          <a:bodyPr/>
          <a:lstStyle/>
          <a:p>
            <a:fld id="{997B2FEE-BBFF-4A53-BC74-C7552E41DFB4}" type="slidenum">
              <a:rPr lang="en-US" smtClean="0"/>
              <a:t>84</a:t>
            </a:fld>
            <a:endParaRPr lang="en-US"/>
          </a:p>
        </p:txBody>
      </p:sp>
    </p:spTree>
    <p:extLst>
      <p:ext uri="{BB962C8B-B14F-4D97-AF65-F5344CB8AC3E}">
        <p14:creationId xmlns:p14="http://schemas.microsoft.com/office/powerpoint/2010/main" val="7997700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Stylometry</a:t>
            </a:r>
            <a:endParaRPr lang="en-US" dirty="0"/>
          </a:p>
        </p:txBody>
      </p:sp>
      <p:sp>
        <p:nvSpPr>
          <p:cNvPr id="3" name="Content Placeholder 2"/>
          <p:cNvSpPr>
            <a:spLocks noGrp="1"/>
          </p:cNvSpPr>
          <p:nvPr>
            <p:ph idx="1"/>
          </p:nvPr>
        </p:nvSpPr>
        <p:spPr/>
        <p:txBody>
          <a:bodyPr/>
          <a:lstStyle/>
          <a:p>
            <a:r>
              <a:rPr lang="en-US" dirty="0">
                <a:solidFill>
                  <a:schemeClr val="tx1"/>
                </a:solidFill>
              </a:rPr>
              <a:t>Alexander Hamilton, James Madison, and John Jay wrote a series of essays in 1787 and 1788 to try to convince the citizens of the state of New York to ratify the new constitution of the United States. These essays are collectively called </a:t>
            </a:r>
            <a:r>
              <a:rPr lang="en-US" i="1" dirty="0">
                <a:solidFill>
                  <a:schemeClr val="tx1"/>
                </a:solidFill>
              </a:rPr>
              <a:t>The Federalist: A Collection of Essays</a:t>
            </a:r>
            <a:r>
              <a:rPr lang="en-US" dirty="0">
                <a:solidFill>
                  <a:schemeClr val="tx1"/>
                </a:solidFill>
              </a:rPr>
              <a:t>.</a:t>
            </a:r>
          </a:p>
        </p:txBody>
      </p:sp>
      <p:sp>
        <p:nvSpPr>
          <p:cNvPr id="4" name="Date Placeholder 3"/>
          <p:cNvSpPr>
            <a:spLocks noGrp="1"/>
          </p:cNvSpPr>
          <p:nvPr>
            <p:ph type="dt" sz="half" idx="10"/>
          </p:nvPr>
        </p:nvSpPr>
        <p:spPr/>
        <p:txBody>
          <a:bodyPr/>
          <a:lstStyle/>
          <a:p>
            <a:fld id="{0CD8A4B2-284A-4BBB-B5E0-DC4F1FC3142D}"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85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178141080"/>
              </p:ext>
            </p:extLst>
          </p:nvPr>
        </p:nvGraphicFramePr>
        <p:xfrm>
          <a:off x="2942492" y="3680937"/>
          <a:ext cx="6172200" cy="2560320"/>
        </p:xfrm>
        <a:graphic>
          <a:graphicData uri="http://schemas.openxmlformats.org/drawingml/2006/table">
            <a:tbl>
              <a:tblPr firstRow="1" bandRow="1">
                <a:tableStyleId>{46F890A9-2807-4EBB-B81D-B2AA78EC7F39}</a:tableStyleId>
              </a:tblPr>
              <a:tblGrid>
                <a:gridCol w="3086100">
                  <a:extLst>
                    <a:ext uri="{9D8B030D-6E8A-4147-A177-3AD203B41FA5}">
                      <a16:colId xmlns:a16="http://schemas.microsoft.com/office/drawing/2014/main" val="20000"/>
                    </a:ext>
                  </a:extLst>
                </a:gridCol>
                <a:gridCol w="3086100">
                  <a:extLst>
                    <a:ext uri="{9D8B030D-6E8A-4147-A177-3AD203B41FA5}">
                      <a16:colId xmlns:a16="http://schemas.microsoft.com/office/drawing/2014/main" val="20001"/>
                    </a:ext>
                  </a:extLst>
                </a:gridCol>
              </a:tblGrid>
              <a:tr h="337457">
                <a:tc>
                  <a:txBody>
                    <a:bodyPr/>
                    <a:lstStyle/>
                    <a:p>
                      <a:pPr algn="ctr"/>
                      <a:r>
                        <a:rPr lang="en-US" sz="1800" b="1" i="0" dirty="0">
                          <a:solidFill>
                            <a:srgbClr val="FFFFFF"/>
                          </a:solidFill>
                          <a:latin typeface="Arial"/>
                        </a:rPr>
                        <a:t>Author</a:t>
                      </a:r>
                    </a:p>
                  </a:txBody>
                  <a:tcPr>
                    <a:lnL w="12700" cap="flat" cmpd="sng" algn="ctr">
                      <a:solidFill>
                        <a:srgbClr val="FFFFFF"/>
                      </a:solidFill>
                      <a:prstDash val="solid"/>
                      <a:round/>
                      <a:headEnd type="none" w="med" len="med"/>
                      <a:tailEnd type="none" w="med" len="med"/>
                    </a:lnL>
                    <a:lnR w="12700">
                      <a:solidFill>
                        <a:srgbClr val="FFFFFF"/>
                      </a:solidFill>
                    </a:lnR>
                    <a:lnT w="12700" cap="flat" cmpd="sng" algn="ctr">
                      <a:solidFill>
                        <a:srgbClr val="FFFFFF"/>
                      </a:solidFill>
                      <a:prstDash val="solid"/>
                      <a:round/>
                      <a:headEnd type="none" w="med" len="med"/>
                      <a:tailEnd type="none" w="med" len="med"/>
                    </a:lnT>
                    <a:lnB w="12700">
                      <a:solidFill>
                        <a:srgbClr val="FFFFFF"/>
                      </a:solidFill>
                    </a:lnB>
                    <a:solidFill>
                      <a:srgbClr val="003399"/>
                    </a:solidFill>
                  </a:tcPr>
                </a:tc>
                <a:tc>
                  <a:txBody>
                    <a:bodyPr/>
                    <a:lstStyle/>
                    <a:p>
                      <a:pPr algn="ctr"/>
                      <a:r>
                        <a:rPr lang="en-US" sz="1800" b="1" i="0" dirty="0">
                          <a:solidFill>
                            <a:srgbClr val="FFFFFF"/>
                          </a:solidFill>
                          <a:latin typeface="Arial"/>
                        </a:rPr>
                        <a:t>Number of Essays</a:t>
                      </a:r>
                    </a:p>
                  </a:txBody>
                  <a:tcPr>
                    <a:lnL w="12700">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lnB>
                    <a:solidFill>
                      <a:srgbClr val="003399"/>
                    </a:solidFill>
                  </a:tcPr>
                </a:tc>
                <a:extLst>
                  <a:ext uri="{0D108BD9-81ED-4DB2-BD59-A6C34878D82A}">
                    <a16:rowId xmlns:a16="http://schemas.microsoft.com/office/drawing/2014/main" val="10000"/>
                  </a:ext>
                </a:extLst>
              </a:tr>
              <a:tr h="337457">
                <a:tc>
                  <a:txBody>
                    <a:bodyPr/>
                    <a:lstStyle/>
                    <a:p>
                      <a:pPr algn="l"/>
                      <a:r>
                        <a:rPr lang="en-US" sz="1800" b="0" i="0" dirty="0">
                          <a:solidFill>
                            <a:srgbClr val="000000"/>
                          </a:solidFill>
                          <a:latin typeface="Arial"/>
                        </a:rPr>
                        <a:t>Alexander Hamilton</a:t>
                      </a:r>
                    </a:p>
                  </a:txBody>
                  <a:tcPr>
                    <a:lnL w="12700" cap="flat" cmpd="sng" algn="ctr">
                      <a:solidFill>
                        <a:srgbClr val="FFFFFF"/>
                      </a:solidFill>
                      <a:prstDash val="solid"/>
                      <a:round/>
                      <a:headEnd type="none" w="med" len="med"/>
                      <a:tailEnd type="none" w="med" len="med"/>
                    </a:lnL>
                    <a:lnR w="12700">
                      <a:solidFill>
                        <a:srgbClr val="FFFFFF"/>
                      </a:solidFill>
                    </a:lnR>
                    <a:lnT w="12700">
                      <a:solidFill>
                        <a:srgbClr val="FFFFFF"/>
                      </a:solidFill>
                    </a:lnT>
                    <a:lnB w="12700">
                      <a:solidFill>
                        <a:srgbClr val="FFFFFF"/>
                      </a:solidFill>
                    </a:lnB>
                    <a:solidFill>
                      <a:srgbClr val="F2F2F2"/>
                    </a:solidFill>
                  </a:tcPr>
                </a:tc>
                <a:tc>
                  <a:txBody>
                    <a:bodyPr/>
                    <a:lstStyle/>
                    <a:p>
                      <a:pPr algn="r"/>
                      <a:r>
                        <a:rPr lang="en-US" sz="1800" b="0" i="0" dirty="0">
                          <a:solidFill>
                            <a:srgbClr val="000000"/>
                          </a:solidFill>
                          <a:latin typeface="Arial"/>
                        </a:rPr>
                        <a:t>51</a:t>
                      </a:r>
                    </a:p>
                  </a:txBody>
                  <a:tcPr>
                    <a:lnL w="12700">
                      <a:solidFill>
                        <a:srgbClr val="FFFFFF"/>
                      </a:solidFill>
                    </a:lnL>
                    <a:lnR w="12700" cap="flat" cmpd="sng" algn="ctr">
                      <a:solidFill>
                        <a:srgbClr val="FFFFFF"/>
                      </a:solidFill>
                      <a:prstDash val="solid"/>
                      <a:round/>
                      <a:headEnd type="none" w="med" len="med"/>
                      <a:tailEnd type="none" w="med" len="med"/>
                    </a:lnR>
                    <a:lnT w="12700">
                      <a:solidFill>
                        <a:srgbClr val="FFFFFF"/>
                      </a:solidFill>
                    </a:lnT>
                    <a:lnB w="12700">
                      <a:solidFill>
                        <a:srgbClr val="FFFFFF"/>
                      </a:solidFill>
                    </a:lnB>
                    <a:solidFill>
                      <a:srgbClr val="F2F2F2"/>
                    </a:solidFill>
                  </a:tcPr>
                </a:tc>
                <a:extLst>
                  <a:ext uri="{0D108BD9-81ED-4DB2-BD59-A6C34878D82A}">
                    <a16:rowId xmlns:a16="http://schemas.microsoft.com/office/drawing/2014/main" val="10001"/>
                  </a:ext>
                </a:extLst>
              </a:tr>
              <a:tr h="337457">
                <a:tc>
                  <a:txBody>
                    <a:bodyPr/>
                    <a:lstStyle/>
                    <a:p>
                      <a:pPr algn="l"/>
                      <a:r>
                        <a:rPr lang="en-US" sz="1800" b="0" i="0" dirty="0">
                          <a:solidFill>
                            <a:srgbClr val="000000"/>
                          </a:solidFill>
                          <a:latin typeface="Arial"/>
                        </a:rPr>
                        <a:t>James Madison</a:t>
                      </a:r>
                    </a:p>
                  </a:txBody>
                  <a:tcPr>
                    <a:lnL w="12700" cap="flat" cmpd="sng" algn="ctr">
                      <a:solidFill>
                        <a:srgbClr val="FFFFFF"/>
                      </a:solidFill>
                      <a:prstDash val="solid"/>
                      <a:round/>
                      <a:headEnd type="none" w="med" len="med"/>
                      <a:tailEnd type="none" w="med" len="med"/>
                    </a:lnL>
                    <a:lnR w="12700">
                      <a:solidFill>
                        <a:srgbClr val="FFFFFF"/>
                      </a:solidFill>
                    </a:lnR>
                    <a:lnT w="12700">
                      <a:solidFill>
                        <a:srgbClr val="FFFFFF"/>
                      </a:solidFill>
                    </a:lnT>
                    <a:lnB w="12700">
                      <a:solidFill>
                        <a:srgbClr val="FFFFFF"/>
                      </a:solidFill>
                    </a:lnB>
                    <a:solidFill>
                      <a:srgbClr val="CCCCCC"/>
                    </a:solidFill>
                  </a:tcPr>
                </a:tc>
                <a:tc>
                  <a:txBody>
                    <a:bodyPr/>
                    <a:lstStyle/>
                    <a:p>
                      <a:pPr algn="r"/>
                      <a:r>
                        <a:rPr lang="en-US" sz="1800" b="0" i="0" dirty="0">
                          <a:solidFill>
                            <a:srgbClr val="000000"/>
                          </a:solidFill>
                          <a:latin typeface="Arial"/>
                        </a:rPr>
                        <a:t>14</a:t>
                      </a:r>
                    </a:p>
                  </a:txBody>
                  <a:tcPr>
                    <a:lnL w="12700">
                      <a:solidFill>
                        <a:srgbClr val="FFFFFF"/>
                      </a:solidFill>
                    </a:lnL>
                    <a:lnR w="12700" cap="flat" cmpd="sng" algn="ctr">
                      <a:solidFill>
                        <a:srgbClr val="FFFFFF"/>
                      </a:solidFill>
                      <a:prstDash val="solid"/>
                      <a:round/>
                      <a:headEnd type="none" w="med" len="med"/>
                      <a:tailEnd type="none" w="med" len="med"/>
                    </a:lnR>
                    <a:lnT w="12700">
                      <a:solidFill>
                        <a:srgbClr val="FFFFFF"/>
                      </a:solidFill>
                    </a:lnT>
                    <a:lnB w="12700">
                      <a:solidFill>
                        <a:srgbClr val="FFFFFF"/>
                      </a:solidFill>
                    </a:lnB>
                    <a:solidFill>
                      <a:srgbClr val="CCCCCC"/>
                    </a:solidFill>
                  </a:tcPr>
                </a:tc>
                <a:extLst>
                  <a:ext uri="{0D108BD9-81ED-4DB2-BD59-A6C34878D82A}">
                    <a16:rowId xmlns:a16="http://schemas.microsoft.com/office/drawing/2014/main" val="10002"/>
                  </a:ext>
                </a:extLst>
              </a:tr>
              <a:tr h="337457">
                <a:tc>
                  <a:txBody>
                    <a:bodyPr/>
                    <a:lstStyle/>
                    <a:p>
                      <a:pPr algn="l"/>
                      <a:r>
                        <a:rPr lang="en-US" sz="1800" b="0" i="0" dirty="0">
                          <a:solidFill>
                            <a:srgbClr val="000000"/>
                          </a:solidFill>
                          <a:latin typeface="Arial"/>
                        </a:rPr>
                        <a:t>John Jay</a:t>
                      </a:r>
                    </a:p>
                  </a:txBody>
                  <a:tcPr>
                    <a:lnL w="12700" cap="flat" cmpd="sng" algn="ctr">
                      <a:solidFill>
                        <a:srgbClr val="FFFFFF"/>
                      </a:solidFill>
                      <a:prstDash val="solid"/>
                      <a:round/>
                      <a:headEnd type="none" w="med" len="med"/>
                      <a:tailEnd type="none" w="med" len="med"/>
                    </a:lnL>
                    <a:lnR w="12700">
                      <a:solidFill>
                        <a:srgbClr val="FFFFFF"/>
                      </a:solidFill>
                    </a:lnR>
                    <a:lnT w="12700">
                      <a:solidFill>
                        <a:srgbClr val="FFFFFF"/>
                      </a:solidFill>
                    </a:lnT>
                    <a:lnB w="12700">
                      <a:solidFill>
                        <a:srgbClr val="FFFFFF"/>
                      </a:solidFill>
                    </a:lnB>
                    <a:solidFill>
                      <a:srgbClr val="F2F2F2"/>
                    </a:solidFill>
                  </a:tcPr>
                </a:tc>
                <a:tc>
                  <a:txBody>
                    <a:bodyPr/>
                    <a:lstStyle/>
                    <a:p>
                      <a:pPr algn="r"/>
                      <a:r>
                        <a:rPr lang="en-US" sz="1800" b="0" i="0" dirty="0">
                          <a:solidFill>
                            <a:srgbClr val="000000"/>
                          </a:solidFill>
                          <a:latin typeface="Arial"/>
                        </a:rPr>
                        <a:t>5</a:t>
                      </a:r>
                    </a:p>
                  </a:txBody>
                  <a:tcPr>
                    <a:lnL w="12700">
                      <a:solidFill>
                        <a:srgbClr val="FFFFFF"/>
                      </a:solidFill>
                    </a:lnL>
                    <a:lnR w="12700" cap="flat" cmpd="sng" algn="ctr">
                      <a:solidFill>
                        <a:srgbClr val="FFFFFF"/>
                      </a:solidFill>
                      <a:prstDash val="solid"/>
                      <a:round/>
                      <a:headEnd type="none" w="med" len="med"/>
                      <a:tailEnd type="none" w="med" len="med"/>
                    </a:lnR>
                    <a:lnT w="12700">
                      <a:solidFill>
                        <a:srgbClr val="FFFFFF"/>
                      </a:solidFill>
                    </a:lnT>
                    <a:lnB w="12700">
                      <a:solidFill>
                        <a:srgbClr val="FFFFFF"/>
                      </a:solidFill>
                    </a:lnB>
                    <a:solidFill>
                      <a:srgbClr val="F2F2F2"/>
                    </a:solidFill>
                  </a:tcPr>
                </a:tc>
                <a:extLst>
                  <a:ext uri="{0D108BD9-81ED-4DB2-BD59-A6C34878D82A}">
                    <a16:rowId xmlns:a16="http://schemas.microsoft.com/office/drawing/2014/main" val="10003"/>
                  </a:ext>
                </a:extLst>
              </a:tr>
              <a:tr h="337457">
                <a:tc>
                  <a:txBody>
                    <a:bodyPr/>
                    <a:lstStyle/>
                    <a:p>
                      <a:pPr algn="l"/>
                      <a:r>
                        <a:rPr lang="en-US" sz="1800" b="0" i="0" dirty="0">
                          <a:solidFill>
                            <a:srgbClr val="000000"/>
                          </a:solidFill>
                          <a:latin typeface="Arial"/>
                        </a:rPr>
                        <a:t>Hamilton and Madison</a:t>
                      </a:r>
                    </a:p>
                  </a:txBody>
                  <a:tcPr>
                    <a:lnL w="12700" cap="flat" cmpd="sng" algn="ctr">
                      <a:solidFill>
                        <a:srgbClr val="FFFFFF"/>
                      </a:solidFill>
                      <a:prstDash val="solid"/>
                      <a:round/>
                      <a:headEnd type="none" w="med" len="med"/>
                      <a:tailEnd type="none" w="med" len="med"/>
                    </a:lnL>
                    <a:lnR w="12700">
                      <a:solidFill>
                        <a:srgbClr val="FFFFFF"/>
                      </a:solidFill>
                    </a:lnR>
                    <a:lnT w="12700">
                      <a:solidFill>
                        <a:srgbClr val="FFFFFF"/>
                      </a:solidFill>
                    </a:lnT>
                    <a:lnB w="12700">
                      <a:solidFill>
                        <a:srgbClr val="FFFFFF"/>
                      </a:solidFill>
                    </a:lnB>
                    <a:solidFill>
                      <a:srgbClr val="CCCCCC"/>
                    </a:solidFill>
                  </a:tcPr>
                </a:tc>
                <a:tc>
                  <a:txBody>
                    <a:bodyPr/>
                    <a:lstStyle/>
                    <a:p>
                      <a:pPr algn="r"/>
                      <a:r>
                        <a:rPr lang="en-US" sz="1800" b="0" i="0" dirty="0">
                          <a:solidFill>
                            <a:srgbClr val="000000"/>
                          </a:solidFill>
                          <a:latin typeface="Arial"/>
                        </a:rPr>
                        <a:t>3</a:t>
                      </a:r>
                    </a:p>
                  </a:txBody>
                  <a:tcPr>
                    <a:lnL w="12700">
                      <a:solidFill>
                        <a:srgbClr val="FFFFFF"/>
                      </a:solidFill>
                    </a:lnL>
                    <a:lnR w="12700" cap="flat" cmpd="sng" algn="ctr">
                      <a:solidFill>
                        <a:srgbClr val="FFFFFF"/>
                      </a:solidFill>
                      <a:prstDash val="solid"/>
                      <a:round/>
                      <a:headEnd type="none" w="med" len="med"/>
                      <a:tailEnd type="none" w="med" len="med"/>
                    </a:lnR>
                    <a:lnT w="12700">
                      <a:solidFill>
                        <a:srgbClr val="FFFFFF"/>
                      </a:solidFill>
                    </a:lnT>
                    <a:lnB w="12700">
                      <a:solidFill>
                        <a:srgbClr val="FFFFFF"/>
                      </a:solidFill>
                    </a:lnB>
                    <a:solidFill>
                      <a:srgbClr val="CCCCCC"/>
                    </a:solidFill>
                  </a:tcPr>
                </a:tc>
                <a:extLst>
                  <a:ext uri="{0D108BD9-81ED-4DB2-BD59-A6C34878D82A}">
                    <a16:rowId xmlns:a16="http://schemas.microsoft.com/office/drawing/2014/main" val="10004"/>
                  </a:ext>
                </a:extLst>
              </a:tr>
              <a:tr h="337457">
                <a:tc>
                  <a:txBody>
                    <a:bodyPr/>
                    <a:lstStyle/>
                    <a:p>
                      <a:pPr algn="l"/>
                      <a:r>
                        <a:rPr lang="en-US" sz="1800" b="0" i="0" dirty="0">
                          <a:solidFill>
                            <a:srgbClr val="000000"/>
                          </a:solidFill>
                          <a:latin typeface="Arial"/>
                        </a:rPr>
                        <a:t>Unattributed</a:t>
                      </a:r>
                    </a:p>
                  </a:txBody>
                  <a:tcPr>
                    <a:lnL w="12700" cap="flat" cmpd="sng" algn="ctr">
                      <a:solidFill>
                        <a:srgbClr val="FFFFFF"/>
                      </a:solidFill>
                      <a:prstDash val="solid"/>
                      <a:round/>
                      <a:headEnd type="none" w="med" len="med"/>
                      <a:tailEnd type="none" w="med" len="med"/>
                    </a:lnL>
                    <a:lnR w="12700">
                      <a:solidFill>
                        <a:srgbClr val="FFFFFF"/>
                      </a:solidFill>
                    </a:lnR>
                    <a:lnT w="12700">
                      <a:solidFill>
                        <a:srgbClr val="FFFFFF"/>
                      </a:solidFill>
                    </a:lnT>
                    <a:lnB w="12700">
                      <a:solidFill>
                        <a:srgbClr val="FFFFFF"/>
                      </a:solidFill>
                    </a:lnB>
                    <a:solidFill>
                      <a:srgbClr val="F2F2F2"/>
                    </a:solidFill>
                  </a:tcPr>
                </a:tc>
                <a:tc>
                  <a:txBody>
                    <a:bodyPr/>
                    <a:lstStyle/>
                    <a:p>
                      <a:pPr algn="r"/>
                      <a:r>
                        <a:rPr lang="en-US" sz="1800" b="0" i="0" dirty="0">
                          <a:solidFill>
                            <a:srgbClr val="000000"/>
                          </a:solidFill>
                          <a:latin typeface="Arial"/>
                        </a:rPr>
                        <a:t>12</a:t>
                      </a:r>
                    </a:p>
                  </a:txBody>
                  <a:tcPr>
                    <a:lnL w="12700">
                      <a:solidFill>
                        <a:srgbClr val="FFFFFF"/>
                      </a:solidFill>
                    </a:lnL>
                    <a:lnR w="12700" cap="flat" cmpd="sng" algn="ctr">
                      <a:solidFill>
                        <a:srgbClr val="FFFFFF"/>
                      </a:solidFill>
                      <a:prstDash val="solid"/>
                      <a:round/>
                      <a:headEnd type="none" w="med" len="med"/>
                      <a:tailEnd type="none" w="med" len="med"/>
                    </a:lnR>
                    <a:lnT w="12700">
                      <a:solidFill>
                        <a:srgbClr val="FFFFFF"/>
                      </a:solidFill>
                    </a:lnT>
                    <a:lnB w="12700">
                      <a:solidFill>
                        <a:srgbClr val="FFFFFF"/>
                      </a:solidFill>
                    </a:lnB>
                    <a:solidFill>
                      <a:srgbClr val="F2F2F2"/>
                    </a:solidFill>
                  </a:tcPr>
                </a:tc>
                <a:extLst>
                  <a:ext uri="{0D108BD9-81ED-4DB2-BD59-A6C34878D82A}">
                    <a16:rowId xmlns:a16="http://schemas.microsoft.com/office/drawing/2014/main" val="10005"/>
                  </a:ext>
                </a:extLst>
              </a:tr>
              <a:tr h="337457">
                <a:tc>
                  <a:txBody>
                    <a:bodyPr/>
                    <a:lstStyle/>
                    <a:p>
                      <a:pPr algn="l"/>
                      <a:r>
                        <a:rPr lang="en-US" sz="1800" b="0" i="0" dirty="0">
                          <a:solidFill>
                            <a:srgbClr val="000000"/>
                          </a:solidFill>
                          <a:latin typeface="Arial"/>
                        </a:rPr>
                        <a:t>Total</a:t>
                      </a:r>
                    </a:p>
                  </a:txBody>
                  <a:tcPr>
                    <a:lnL w="12700" cap="flat" cmpd="sng" algn="ctr">
                      <a:solidFill>
                        <a:srgbClr val="FFFFFF"/>
                      </a:solidFill>
                      <a:prstDash val="solid"/>
                      <a:round/>
                      <a:headEnd type="none" w="med" len="med"/>
                      <a:tailEnd type="none" w="med" len="med"/>
                    </a:lnL>
                    <a:lnR w="12700">
                      <a:solidFill>
                        <a:srgbClr val="FFFFFF"/>
                      </a:solidFill>
                    </a:lnR>
                    <a:lnT w="12700">
                      <a:solidFill>
                        <a:srgbClr val="FFFFFF"/>
                      </a:solidFill>
                    </a:lnT>
                    <a:lnB w="12700" cap="flat" cmpd="sng" algn="ctr">
                      <a:solidFill>
                        <a:srgbClr val="FFFFFF"/>
                      </a:solidFill>
                      <a:prstDash val="solid"/>
                      <a:round/>
                      <a:headEnd type="none" w="med" len="med"/>
                      <a:tailEnd type="none" w="med" len="med"/>
                    </a:lnB>
                    <a:solidFill>
                      <a:srgbClr val="CCCCCC"/>
                    </a:solidFill>
                  </a:tcPr>
                </a:tc>
                <a:tc>
                  <a:txBody>
                    <a:bodyPr/>
                    <a:lstStyle/>
                    <a:p>
                      <a:pPr algn="r"/>
                      <a:r>
                        <a:rPr lang="en-US" sz="1800" b="0" i="0" dirty="0">
                          <a:solidFill>
                            <a:srgbClr val="000000"/>
                          </a:solidFill>
                          <a:latin typeface="Arial"/>
                        </a:rPr>
                        <a:t>85</a:t>
                      </a:r>
                    </a:p>
                  </a:txBody>
                  <a:tcPr>
                    <a:lnL w="12700">
                      <a:solidFill>
                        <a:srgbClr val="FFFFFF"/>
                      </a:solidFill>
                    </a:lnL>
                    <a:lnR w="12700" cap="flat" cmpd="sng" algn="ctr">
                      <a:solidFill>
                        <a:srgbClr val="FFFFFF"/>
                      </a:solidFill>
                      <a:prstDash val="solid"/>
                      <a:round/>
                      <a:headEnd type="none" w="med" len="med"/>
                      <a:tailEnd type="none" w="med" len="med"/>
                    </a:lnR>
                    <a:lnT w="12700">
                      <a:solidFill>
                        <a:srgbClr val="FFFFFF"/>
                      </a:solidFill>
                    </a:lnT>
                    <a:lnB w="12700"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06261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Unknown Pattern: </a:t>
            </a:r>
            <a:br>
              <a:rPr lang="en-US" dirty="0"/>
            </a:br>
            <a:r>
              <a:rPr lang="en-US" altLang="en-US" dirty="0"/>
              <a:t>Don Swanson’s Medical Work</a:t>
            </a:r>
            <a:endParaRPr lang="en-US" dirty="0"/>
          </a:p>
        </p:txBody>
      </p:sp>
      <p:sp>
        <p:nvSpPr>
          <p:cNvPr id="3" name="Content Placeholder 2"/>
          <p:cNvSpPr>
            <a:spLocks noGrp="1"/>
          </p:cNvSpPr>
          <p:nvPr>
            <p:ph idx="1"/>
          </p:nvPr>
        </p:nvSpPr>
        <p:spPr/>
        <p:txBody>
          <a:bodyPr>
            <a:normAutofit/>
          </a:bodyPr>
          <a:lstStyle/>
          <a:p>
            <a:r>
              <a:rPr lang="en-US" altLang="en-US" dirty="0">
                <a:solidFill>
                  <a:schemeClr val="tx1"/>
                </a:solidFill>
              </a:rPr>
              <a:t>All extracted from medical journal titles and abstracts</a:t>
            </a:r>
          </a:p>
          <a:p>
            <a:r>
              <a:rPr lang="en-US" altLang="en-US" dirty="0">
                <a:solidFill>
                  <a:schemeClr val="tx1"/>
                </a:solidFill>
              </a:rPr>
              <a:t>Problem: Migraine headaches (M)</a:t>
            </a:r>
          </a:p>
          <a:p>
            <a:pPr lvl="1"/>
            <a:r>
              <a:rPr lang="en-US" altLang="en-US" sz="2200" dirty="0"/>
              <a:t>Stress is associated with migraines;</a:t>
            </a:r>
          </a:p>
          <a:p>
            <a:pPr lvl="1"/>
            <a:r>
              <a:rPr lang="en-US" altLang="en-US" sz="2200" dirty="0"/>
              <a:t>Stress can lead to a loss of magnesium;</a:t>
            </a:r>
          </a:p>
          <a:p>
            <a:pPr lvl="1"/>
            <a:r>
              <a:rPr lang="en-US" altLang="en-US" sz="2200" dirty="0"/>
              <a:t>Calcium channel blockers prevent some migraines</a:t>
            </a:r>
          </a:p>
          <a:p>
            <a:pPr lvl="1"/>
            <a:r>
              <a:rPr lang="en-US" altLang="en-US" sz="2200" dirty="0"/>
              <a:t>Magnesium is a natural calcium channel blocker;</a:t>
            </a:r>
          </a:p>
          <a:p>
            <a:pPr lvl="1"/>
            <a:r>
              <a:rPr lang="en-US" altLang="en-US" sz="2200" dirty="0"/>
              <a:t>Spreading cortical depression (SCD) is implicated in some migraines;</a:t>
            </a:r>
          </a:p>
          <a:p>
            <a:pPr lvl="1"/>
            <a:r>
              <a:rPr lang="en-US" altLang="en-US" sz="2200" dirty="0"/>
              <a:t>High levels of magnesium inhibit SCD;</a:t>
            </a:r>
          </a:p>
          <a:p>
            <a:pPr lvl="1"/>
            <a:r>
              <a:rPr lang="en-US" altLang="en-US" sz="2200" dirty="0"/>
              <a:t>Migraine patients have high platelet </a:t>
            </a:r>
            <a:r>
              <a:rPr lang="en-US" altLang="en-US" sz="2200" dirty="0" err="1"/>
              <a:t>aggregability</a:t>
            </a:r>
            <a:r>
              <a:rPr lang="en-US" altLang="en-US" sz="2200" dirty="0"/>
              <a:t>;</a:t>
            </a:r>
          </a:p>
          <a:p>
            <a:pPr lvl="1"/>
            <a:r>
              <a:rPr lang="en-US" altLang="en-US" sz="2200" dirty="0"/>
              <a:t>Magnesium can suppress platelet </a:t>
            </a:r>
            <a:r>
              <a:rPr lang="en-US" altLang="en-US" sz="2200" dirty="0" err="1"/>
              <a:t>aggregability</a:t>
            </a:r>
            <a:r>
              <a:rPr lang="en-US" altLang="en-US" sz="2200" dirty="0"/>
              <a:t>.</a:t>
            </a:r>
          </a:p>
          <a:p>
            <a:endParaRPr lang="en-US" dirty="0">
              <a:solidFill>
                <a:schemeClr val="tx1"/>
              </a:solidFill>
            </a:endParaRPr>
          </a:p>
        </p:txBody>
      </p:sp>
      <p:sp>
        <p:nvSpPr>
          <p:cNvPr id="4" name="Date Placeholder 3"/>
          <p:cNvSpPr>
            <a:spLocks noGrp="1"/>
          </p:cNvSpPr>
          <p:nvPr>
            <p:ph type="dt" sz="half" idx="10"/>
          </p:nvPr>
        </p:nvSpPr>
        <p:spPr/>
        <p:txBody>
          <a:bodyPr/>
          <a:lstStyle/>
          <a:p>
            <a:fld id="{63131A94-C52E-4724-9F27-C971E5C4ED3F}" type="datetime1">
              <a:rPr lang="en-US" smtClean="0"/>
              <a:t>3/12/24</a:t>
            </a:fld>
            <a:endParaRPr lang="en-US"/>
          </a:p>
        </p:txBody>
      </p:sp>
      <p:sp>
        <p:nvSpPr>
          <p:cNvPr id="5" name="Footer Placeholder 4"/>
          <p:cNvSpPr>
            <a:spLocks noGrp="1"/>
          </p:cNvSpPr>
          <p:nvPr>
            <p:ph type="ftr" sz="quarter" idx="11"/>
          </p:nvPr>
        </p:nvSpPr>
        <p:spPr/>
        <p:txBody>
          <a:bodyPr/>
          <a:lstStyle/>
          <a:p>
            <a:r>
              <a:rPr lang="en-US"/>
              <a:t>UNC Charlotte Fall 2023</a:t>
            </a:r>
          </a:p>
        </p:txBody>
      </p:sp>
      <p:sp>
        <p:nvSpPr>
          <p:cNvPr id="6" name="Slide Number Placeholder 5"/>
          <p:cNvSpPr>
            <a:spLocks noGrp="1"/>
          </p:cNvSpPr>
          <p:nvPr>
            <p:ph type="sldNum" sz="quarter" idx="12"/>
          </p:nvPr>
        </p:nvSpPr>
        <p:spPr/>
        <p:txBody>
          <a:bodyPr/>
          <a:lstStyle/>
          <a:p>
            <a:fld id="{997B2FEE-BBFF-4A53-BC74-C7552E41DFB4}" type="slidenum">
              <a:rPr lang="en-US" smtClean="0"/>
              <a:t>9</a:t>
            </a:fld>
            <a:endParaRPr lang="en-US"/>
          </a:p>
        </p:txBody>
      </p:sp>
    </p:spTree>
    <p:extLst>
      <p:ext uri="{BB962C8B-B14F-4D97-AF65-F5344CB8AC3E}">
        <p14:creationId xmlns:p14="http://schemas.microsoft.com/office/powerpoint/2010/main" val="42463711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 2013 - 2022</Template>
  <TotalTime>3691</TotalTime>
  <Words>4544</Words>
  <Application>Microsoft Macintosh PowerPoint</Application>
  <PresentationFormat>Widescreen</PresentationFormat>
  <Paragraphs>890</Paragraphs>
  <Slides>85</Slides>
  <Notes>8</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85</vt:i4>
      </vt:variant>
    </vt:vector>
  </HeadingPairs>
  <TitlesOfParts>
    <vt:vector size="98" baseType="lpstr">
      <vt:lpstr>ＭＳ Ｐゴシック</vt:lpstr>
      <vt:lpstr>Arial</vt:lpstr>
      <vt:lpstr>Arial Narrow</vt:lpstr>
      <vt:lpstr>Calibri</vt:lpstr>
      <vt:lpstr>Calibri Light</vt:lpstr>
      <vt:lpstr>Cambria Math</vt:lpstr>
      <vt:lpstr>Helvetica</vt:lpstr>
      <vt:lpstr>Lucida Sans Unicode</vt:lpstr>
      <vt:lpstr>Symbol</vt:lpstr>
      <vt:lpstr>Times New Roman</vt:lpstr>
      <vt:lpstr>Wingdings</vt:lpstr>
      <vt:lpstr>Office Theme</vt:lpstr>
      <vt:lpstr>Document</vt:lpstr>
      <vt:lpstr>Text Mining</vt:lpstr>
      <vt:lpstr>Objectives</vt:lpstr>
      <vt:lpstr>Text Mining Overview</vt:lpstr>
      <vt:lpstr>Corporate Knowledge “Ore”</vt:lpstr>
      <vt:lpstr>Text Mining Definition</vt:lpstr>
      <vt:lpstr>Data Mining vs. Text Mining</vt:lpstr>
      <vt:lpstr>Text Mining</vt:lpstr>
      <vt:lpstr>Unknown Pattern:  Don Swanson’s Medical Work</vt:lpstr>
      <vt:lpstr>Unknown Pattern:  Don Swanson’s Medical Work</vt:lpstr>
      <vt:lpstr>Unknown Pattern:  Don Swanson’s Medical Work</vt:lpstr>
      <vt:lpstr>Information Retrieval</vt:lpstr>
      <vt:lpstr>Information Extraction</vt:lpstr>
      <vt:lpstr>Information Extraction</vt:lpstr>
      <vt:lpstr>Information Extraction</vt:lpstr>
      <vt:lpstr>Clustering</vt:lpstr>
      <vt:lpstr>Text Mining Process</vt:lpstr>
      <vt:lpstr>Text Mining Process – Topic detection </vt:lpstr>
      <vt:lpstr>Text Mining Process – Topic detection </vt:lpstr>
      <vt:lpstr>Text Mining Process</vt:lpstr>
      <vt:lpstr>Text Mining Process</vt:lpstr>
      <vt:lpstr>Text Mining Process</vt:lpstr>
      <vt:lpstr>Text Mining Process</vt:lpstr>
      <vt:lpstr>Text Mining Process</vt:lpstr>
      <vt:lpstr>Text Mining Process</vt:lpstr>
      <vt:lpstr>PowerPoint Presentation</vt:lpstr>
      <vt:lpstr>TF-IDF</vt:lpstr>
      <vt:lpstr>Text Mining Process</vt:lpstr>
      <vt:lpstr>Ambiguity Challenges from Natural Language Processing</vt:lpstr>
      <vt:lpstr>Text Data Quality Challenges</vt:lpstr>
      <vt:lpstr>Parse Text</vt:lpstr>
      <vt:lpstr>Key Definitions</vt:lpstr>
      <vt:lpstr>Pre-Processing: Tokenization </vt:lpstr>
      <vt:lpstr>n-gram</vt:lpstr>
      <vt:lpstr>Zipf’s Law</vt:lpstr>
      <vt:lpstr>Relevance of Zipf’s Law to Text Mining</vt:lpstr>
      <vt:lpstr>Important Pre-Processing</vt:lpstr>
      <vt:lpstr>Important Pre-Processing</vt:lpstr>
      <vt:lpstr>Important Pre-Processing</vt:lpstr>
      <vt:lpstr>Text Summarization</vt:lpstr>
      <vt:lpstr>Text Summarization</vt:lpstr>
      <vt:lpstr>Text Summarization</vt:lpstr>
      <vt:lpstr>Sentiment Analysis </vt:lpstr>
      <vt:lpstr>Quantify Text</vt:lpstr>
      <vt:lpstr>From Text to Numbers</vt:lpstr>
      <vt:lpstr>Issues with Simple Frequency</vt:lpstr>
      <vt:lpstr>Tf-idf</vt:lpstr>
      <vt:lpstr>Term Frequency TF</vt:lpstr>
      <vt:lpstr>Inverse Document Frequency</vt:lpstr>
      <vt:lpstr>TF-IDF</vt:lpstr>
      <vt:lpstr>Latent Semantic Analysis via SVD</vt:lpstr>
      <vt:lpstr>Quantifying Text Data</vt:lpstr>
      <vt:lpstr>Linear Algebra in Text Mining</vt:lpstr>
      <vt:lpstr>SVD Motivation</vt:lpstr>
      <vt:lpstr>Matrix Multiplication Review</vt:lpstr>
      <vt:lpstr>Matrix Multiplication Review</vt:lpstr>
      <vt:lpstr>Matrix Multiplication Review</vt:lpstr>
      <vt:lpstr>Matrix Multiplication Review</vt:lpstr>
      <vt:lpstr>SVD Definition</vt:lpstr>
      <vt:lpstr>SVD Definition</vt:lpstr>
      <vt:lpstr>SVD – Properties </vt:lpstr>
      <vt:lpstr>SVD - Example</vt:lpstr>
      <vt:lpstr>SVD - Example</vt:lpstr>
      <vt:lpstr>SVD - Example</vt:lpstr>
      <vt:lpstr>SVD - Example</vt:lpstr>
      <vt:lpstr>SVD - Example</vt:lpstr>
      <vt:lpstr>SVD Interpretation</vt:lpstr>
      <vt:lpstr>Dimensionality Reduction</vt:lpstr>
      <vt:lpstr>Dimension Reduction</vt:lpstr>
      <vt:lpstr>Dimension Reduction</vt:lpstr>
      <vt:lpstr>SVD – Example 2</vt:lpstr>
      <vt:lpstr>SVD – Example 2</vt:lpstr>
      <vt:lpstr>SVD</vt:lpstr>
      <vt:lpstr>Topic Modeling</vt:lpstr>
      <vt:lpstr>Topic Modeling</vt:lpstr>
      <vt:lpstr>LDA</vt:lpstr>
      <vt:lpstr>LDA</vt:lpstr>
      <vt:lpstr>Topic Modeling</vt:lpstr>
      <vt:lpstr>Topic Modeling</vt:lpstr>
      <vt:lpstr>Similarity Measures</vt:lpstr>
      <vt:lpstr>Compare Two Documents</vt:lpstr>
      <vt:lpstr>Cosine Similarity</vt:lpstr>
      <vt:lpstr>Compare Two Terms</vt:lpstr>
      <vt:lpstr>Compare Two Terms</vt:lpstr>
      <vt:lpstr>Examples</vt:lpstr>
      <vt:lpstr>Stylometry</vt:lpstr>
    </vt:vector>
  </TitlesOfParts>
  <Company>UNC Charlotte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test</dc:creator>
  <cp:lastModifiedBy>Kornelia Bastin</cp:lastModifiedBy>
  <cp:revision>332</cp:revision>
  <dcterms:created xsi:type="dcterms:W3CDTF">2014-03-10T17:33:36Z</dcterms:created>
  <dcterms:modified xsi:type="dcterms:W3CDTF">2024-03-12T20:28:36Z</dcterms:modified>
</cp:coreProperties>
</file>