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sldIdLst>
    <p:sldId id="259" r:id="rId2"/>
    <p:sldId id="257" r:id="rId3"/>
    <p:sldId id="258" r:id="rId4"/>
    <p:sldId id="1033" r:id="rId5"/>
    <p:sldId id="1051" r:id="rId6"/>
    <p:sldId id="1052" r:id="rId7"/>
    <p:sldId id="260" r:id="rId8"/>
    <p:sldId id="1053" r:id="rId9"/>
    <p:sldId id="262" r:id="rId10"/>
    <p:sldId id="1060" r:id="rId11"/>
    <p:sldId id="1041" r:id="rId12"/>
    <p:sldId id="1042" r:id="rId13"/>
    <p:sldId id="1059" r:id="rId14"/>
    <p:sldId id="1056" r:id="rId15"/>
    <p:sldId id="1057" r:id="rId16"/>
    <p:sldId id="1058" r:id="rId17"/>
    <p:sldId id="261" r:id="rId18"/>
    <p:sldId id="264" r:id="rId19"/>
    <p:sldId id="265" r:id="rId20"/>
    <p:sldId id="267" r:id="rId21"/>
    <p:sldId id="268" r:id="rId22"/>
    <p:sldId id="1061" r:id="rId23"/>
    <p:sldId id="1062" r:id="rId24"/>
    <p:sldId id="1063" r:id="rId25"/>
    <p:sldId id="269" r:id="rId26"/>
    <p:sldId id="1035" r:id="rId2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e Guo" initials="XG" lastIdx="3" clrIdx="0">
    <p:extLst>
      <p:ext uri="{19B8F6BF-5375-455C-9EA6-DF929625EA0E}">
        <p15:presenceInfo xmlns:p15="http://schemas.microsoft.com/office/powerpoint/2012/main" userId="Xue Gu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D7EE"/>
    <a:srgbClr val="5B9BD5"/>
    <a:srgbClr val="C00000"/>
    <a:srgbClr val="4473C5"/>
    <a:srgbClr val="4472C4"/>
    <a:srgbClr val="CC1B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59"/>
    <p:restoredTop sz="77415"/>
  </p:normalViewPr>
  <p:slideViewPr>
    <p:cSldViewPr snapToGrid="0" snapToObjects="1">
      <p:cViewPr varScale="1">
        <p:scale>
          <a:sx n="97" d="100"/>
          <a:sy n="97" d="100"/>
        </p:scale>
        <p:origin x="984" y="200"/>
      </p:cViewPr>
      <p:guideLst/>
    </p:cSldViewPr>
  </p:slideViewPr>
  <p:outlineViewPr>
    <p:cViewPr>
      <p:scale>
        <a:sx n="33" d="100"/>
        <a:sy n="33" d="100"/>
      </p:scale>
      <p:origin x="0" y="-3056"/>
    </p:cViewPr>
  </p:outlineViewPr>
  <p:notesTextViewPr>
    <p:cViewPr>
      <p:scale>
        <a:sx n="114" d="100"/>
        <a:sy n="114" d="100"/>
      </p:scale>
      <p:origin x="0" y="0"/>
    </p:cViewPr>
  </p:notesTextViewPr>
  <p:sorterViewPr>
    <p:cViewPr>
      <p:scale>
        <a:sx n="66" d="100"/>
        <a:sy n="66" d="100"/>
      </p:scale>
      <p:origin x="0" y="0"/>
    </p:cViewPr>
  </p:sorterViewPr>
  <p:notesViewPr>
    <p:cSldViewPr snapToGrid="0" snapToObjects="1">
      <p:cViewPr varScale="1">
        <p:scale>
          <a:sx n="87" d="100"/>
          <a:sy n="87" d="100"/>
        </p:scale>
        <p:origin x="3424"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Users/xueguo/Dropbox%20(UNC%20Charlotte)/DSBA6211_Spring2021/Data/cereal_std.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xueguo/Dropbox%20(UNC%20Charlotte)/DSBA6211_Spring2021/Data/cereal_std.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xueguo/Dropbox%20(UNC%20Charlotte)/DSBA6211_Spring2021/Data/cereal_std.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xueguo/Dropbox%20(UNC%20Charlotte)/DSBA6211_Spring2021/Data/cereal_std.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xueguo/Dropbox%20(UNC%20Charlotte)/DSBA6211_Spring2021/Data/cereal_std.csv"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cereal_std!$L$1</c:f>
              <c:strCache>
                <c:ptCount val="1"/>
                <c:pt idx="0">
                  <c:v>potassium</c:v>
                </c:pt>
              </c:strCache>
            </c:strRef>
          </c:tx>
          <c:spPr>
            <a:ln w="19050" cap="rnd">
              <a:noFill/>
              <a:round/>
            </a:ln>
            <a:effectLst/>
          </c:spPr>
          <c:marker>
            <c:symbol val="circle"/>
            <c:size val="5"/>
            <c:spPr>
              <a:solidFill>
                <a:schemeClr val="accent1"/>
              </a:solidFill>
              <a:ln w="9525">
                <a:solidFill>
                  <a:schemeClr val="accent1"/>
                </a:solidFill>
              </a:ln>
              <a:effectLst/>
            </c:spPr>
          </c:marker>
          <c:xVal>
            <c:numRef>
              <c:f>cereal_std!$I$2:$I$78</c:f>
              <c:numCache>
                <c:formatCode>General</c:formatCode>
                <c:ptCount val="77"/>
                <c:pt idx="0">
                  <c:v>-0.27354112157841198</c:v>
                </c:pt>
                <c:pt idx="1">
                  <c:v>-6.3753608017279403E-2</c:v>
                </c:pt>
                <c:pt idx="2">
                  <c:v>-6.3753608017279403E-2</c:v>
                </c:pt>
                <c:pt idx="3">
                  <c:v>-0.90290366226181096</c:v>
                </c:pt>
                <c:pt idx="4">
                  <c:v>-6.3753608017279403E-2</c:v>
                </c:pt>
                <c:pt idx="5">
                  <c:v>-0.90290366226181096</c:v>
                </c:pt>
                <c:pt idx="6">
                  <c:v>-0.90290366226181096</c:v>
                </c:pt>
                <c:pt idx="7">
                  <c:v>-6.3753608017279403E-2</c:v>
                </c:pt>
                <c:pt idx="8">
                  <c:v>-0.90290366226181096</c:v>
                </c:pt>
                <c:pt idx="9">
                  <c:v>-0.27354112157841198</c:v>
                </c:pt>
                <c:pt idx="10">
                  <c:v>-0.90290366226181096</c:v>
                </c:pt>
                <c:pt idx="11">
                  <c:v>-0.90290366226181096</c:v>
                </c:pt>
                <c:pt idx="12">
                  <c:v>-6.3753608017279403E-2</c:v>
                </c:pt>
                <c:pt idx="13">
                  <c:v>-0.27354112157841198</c:v>
                </c:pt>
                <c:pt idx="14">
                  <c:v>0.14603390554385401</c:v>
                </c:pt>
                <c:pt idx="15">
                  <c:v>-0.90290366226181096</c:v>
                </c:pt>
                <c:pt idx="16">
                  <c:v>0.77539644622725201</c:v>
                </c:pt>
                <c:pt idx="17">
                  <c:v>0.35582141910498599</c:v>
                </c:pt>
                <c:pt idx="18">
                  <c:v>-0.90290366226181096</c:v>
                </c:pt>
                <c:pt idx="19">
                  <c:v>-0.90290366226181096</c:v>
                </c:pt>
                <c:pt idx="20">
                  <c:v>0.35582141910498599</c:v>
                </c:pt>
                <c:pt idx="21">
                  <c:v>-0.48332863513954499</c:v>
                </c:pt>
                <c:pt idx="22">
                  <c:v>2.8732715818385799</c:v>
                </c:pt>
                <c:pt idx="23">
                  <c:v>4.9711467174499102</c:v>
                </c:pt>
                <c:pt idx="24">
                  <c:v>-0.48332863513954499</c:v>
                </c:pt>
                <c:pt idx="25">
                  <c:v>-0.48332863513954499</c:v>
                </c:pt>
                <c:pt idx="26">
                  <c:v>-0.48332863513954499</c:v>
                </c:pt>
                <c:pt idx="27">
                  <c:v>0.77539644622725201</c:v>
                </c:pt>
                <c:pt idx="28">
                  <c:v>-0.48332863513954499</c:v>
                </c:pt>
                <c:pt idx="29">
                  <c:v>-0.48332863513954499</c:v>
                </c:pt>
                <c:pt idx="30">
                  <c:v>-0.48332863513954499</c:v>
                </c:pt>
                <c:pt idx="31">
                  <c:v>0.35582141910498599</c:v>
                </c:pt>
                <c:pt idx="32">
                  <c:v>1.19497147334952</c:v>
                </c:pt>
                <c:pt idx="33">
                  <c:v>-0.48332863513954499</c:v>
                </c:pt>
                <c:pt idx="34">
                  <c:v>-6.3753608017279403E-2</c:v>
                </c:pt>
                <c:pt idx="35">
                  <c:v>0.35582141910498599</c:v>
                </c:pt>
                <c:pt idx="36">
                  <c:v>-0.90290366226181096</c:v>
                </c:pt>
                <c:pt idx="37">
                  <c:v>0.35582141910498599</c:v>
                </c:pt>
                <c:pt idx="38">
                  <c:v>0.35582141910498599</c:v>
                </c:pt>
                <c:pt idx="39">
                  <c:v>-0.48332863513954499</c:v>
                </c:pt>
                <c:pt idx="40">
                  <c:v>1.19497147334952</c:v>
                </c:pt>
                <c:pt idx="41">
                  <c:v>-6.3753608017279403E-2</c:v>
                </c:pt>
                <c:pt idx="42">
                  <c:v>-0.90290366226181096</c:v>
                </c:pt>
                <c:pt idx="43">
                  <c:v>-0.48332863513954499</c:v>
                </c:pt>
                <c:pt idx="44">
                  <c:v>-0.48332863513954499</c:v>
                </c:pt>
                <c:pt idx="45">
                  <c:v>3.2928466089608501</c:v>
                </c:pt>
                <c:pt idx="46">
                  <c:v>0.35582141910498599</c:v>
                </c:pt>
                <c:pt idx="47">
                  <c:v>0.77539644622725201</c:v>
                </c:pt>
                <c:pt idx="48">
                  <c:v>0.35582141910498599</c:v>
                </c:pt>
                <c:pt idx="49">
                  <c:v>0.35582141910498599</c:v>
                </c:pt>
                <c:pt idx="50">
                  <c:v>1.19497147334952</c:v>
                </c:pt>
                <c:pt idx="51">
                  <c:v>1.19497147334952</c:v>
                </c:pt>
                <c:pt idx="52">
                  <c:v>-0.90290366226181096</c:v>
                </c:pt>
                <c:pt idx="53">
                  <c:v>-0.90290366226181096</c:v>
                </c:pt>
                <c:pt idx="54">
                  <c:v>0.35582141910498599</c:v>
                </c:pt>
                <c:pt idx="55">
                  <c:v>0.35582141910498599</c:v>
                </c:pt>
                <c:pt idx="56">
                  <c:v>0.35582141910498599</c:v>
                </c:pt>
                <c:pt idx="57">
                  <c:v>-0.90290366226181096</c:v>
                </c:pt>
                <c:pt idx="58">
                  <c:v>1.6145465004717801</c:v>
                </c:pt>
                <c:pt idx="59">
                  <c:v>-6.3753608017279403E-2</c:v>
                </c:pt>
                <c:pt idx="60">
                  <c:v>-0.90290366226181096</c:v>
                </c:pt>
                <c:pt idx="61">
                  <c:v>-0.48332863513954499</c:v>
                </c:pt>
                <c:pt idx="62">
                  <c:v>-6.3753608017279403E-2</c:v>
                </c:pt>
                <c:pt idx="63">
                  <c:v>-0.90290366226181096</c:v>
                </c:pt>
                <c:pt idx="64">
                  <c:v>-0.48332863513954499</c:v>
                </c:pt>
                <c:pt idx="65">
                  <c:v>-6.3753608017279403E-2</c:v>
                </c:pt>
                <c:pt idx="66">
                  <c:v>-0.48332863513954499</c:v>
                </c:pt>
                <c:pt idx="67">
                  <c:v>0.77539644622725201</c:v>
                </c:pt>
                <c:pt idx="68">
                  <c:v>-0.90290366226181096</c:v>
                </c:pt>
                <c:pt idx="69">
                  <c:v>-0.48332863513954499</c:v>
                </c:pt>
                <c:pt idx="70">
                  <c:v>0.35582141910498599</c:v>
                </c:pt>
                <c:pt idx="71">
                  <c:v>0.35582141910498599</c:v>
                </c:pt>
                <c:pt idx="72">
                  <c:v>-0.90290366226181096</c:v>
                </c:pt>
                <c:pt idx="73">
                  <c:v>0.35582141910498599</c:v>
                </c:pt>
                <c:pt idx="74">
                  <c:v>-0.90290366226181096</c:v>
                </c:pt>
                <c:pt idx="75">
                  <c:v>-0.48332863513954499</c:v>
                </c:pt>
                <c:pt idx="76">
                  <c:v>0.229948910968307</c:v>
                </c:pt>
              </c:numCache>
            </c:numRef>
          </c:xVal>
          <c:yVal>
            <c:numRef>
              <c:f>cereal_std!$L$2:$L$78</c:f>
              <c:numCache>
                <c:formatCode>General</c:formatCode>
                <c:ptCount val="77"/>
                <c:pt idx="0">
                  <c:v>-0.365816918445243</c:v>
                </c:pt>
                <c:pt idx="1">
                  <c:v>5.5018281558995699E-2</c:v>
                </c:pt>
                <c:pt idx="2">
                  <c:v>0.12515748155970199</c:v>
                </c:pt>
                <c:pt idx="3">
                  <c:v>-0.71651291844877596</c:v>
                </c:pt>
                <c:pt idx="4">
                  <c:v>0.12515748155970199</c:v>
                </c:pt>
                <c:pt idx="5">
                  <c:v>-0.57623451844736295</c:v>
                </c:pt>
                <c:pt idx="6">
                  <c:v>-0.43595611844595</c:v>
                </c:pt>
                <c:pt idx="7">
                  <c:v>0.33557508156182198</c:v>
                </c:pt>
                <c:pt idx="8">
                  <c:v>-0.71651291844877596</c:v>
                </c:pt>
                <c:pt idx="9">
                  <c:v>-8.5260118442417293E-2</c:v>
                </c:pt>
                <c:pt idx="10">
                  <c:v>-0.78665211844948202</c:v>
                </c:pt>
                <c:pt idx="11">
                  <c:v>-0.57623451844736295</c:v>
                </c:pt>
                <c:pt idx="12">
                  <c:v>-8.5260118442417293E-2</c:v>
                </c:pt>
                <c:pt idx="13">
                  <c:v>0.33557508156182198</c:v>
                </c:pt>
                <c:pt idx="14">
                  <c:v>0.61613188156464704</c:v>
                </c:pt>
                <c:pt idx="15">
                  <c:v>-0.85679131845018897</c:v>
                </c:pt>
                <c:pt idx="16">
                  <c:v>1.8786374815773601</c:v>
                </c:pt>
                <c:pt idx="17">
                  <c:v>0.195296681560409</c:v>
                </c:pt>
                <c:pt idx="18">
                  <c:v>-0.50609531844665601</c:v>
                </c:pt>
                <c:pt idx="19">
                  <c:v>-0.99706971845160097</c:v>
                </c:pt>
                <c:pt idx="20">
                  <c:v>0.195296681560409</c:v>
                </c:pt>
                <c:pt idx="21">
                  <c:v>-0.50609531844665601</c:v>
                </c:pt>
                <c:pt idx="22">
                  <c:v>3.14114308159008</c:v>
                </c:pt>
                <c:pt idx="23">
                  <c:v>3.2814214815914902</c:v>
                </c:pt>
                <c:pt idx="24">
                  <c:v>-0.92693051845089502</c:v>
                </c:pt>
                <c:pt idx="25">
                  <c:v>-0.85679131845018897</c:v>
                </c:pt>
                <c:pt idx="26">
                  <c:v>-1.0672089184523099</c:v>
                </c:pt>
                <c:pt idx="27">
                  <c:v>0.89668868156747294</c:v>
                </c:pt>
                <c:pt idx="28">
                  <c:v>-0.92693051845089502</c:v>
                </c:pt>
                <c:pt idx="29">
                  <c:v>-0.92693051845089502</c:v>
                </c:pt>
                <c:pt idx="30">
                  <c:v>-0.99706971845160097</c:v>
                </c:pt>
                <c:pt idx="31">
                  <c:v>5.5018281558995699E-2</c:v>
                </c:pt>
                <c:pt idx="32">
                  <c:v>1.3175238815717101</c:v>
                </c:pt>
                <c:pt idx="33">
                  <c:v>-0.50609531844665601</c:v>
                </c:pt>
                <c:pt idx="34">
                  <c:v>-1.51209184417108E-2</c:v>
                </c:pt>
                <c:pt idx="35">
                  <c:v>0.89668868156747294</c:v>
                </c:pt>
                <c:pt idx="36">
                  <c:v>-0.78665211844948202</c:v>
                </c:pt>
                <c:pt idx="37">
                  <c:v>0.47585348156323498</c:v>
                </c:pt>
                <c:pt idx="38">
                  <c:v>-8.5260118442417293E-2</c:v>
                </c:pt>
                <c:pt idx="39">
                  <c:v>-0.71651291844877596</c:v>
                </c:pt>
                <c:pt idx="40">
                  <c:v>2.01891588157878</c:v>
                </c:pt>
                <c:pt idx="41">
                  <c:v>0.195296681560409</c:v>
                </c:pt>
                <c:pt idx="42">
                  <c:v>-0.85679131845018897</c:v>
                </c:pt>
                <c:pt idx="43">
                  <c:v>-0.78665211844948202</c:v>
                </c:pt>
                <c:pt idx="44">
                  <c:v>-0.57623451844736295</c:v>
                </c:pt>
                <c:pt idx="45">
                  <c:v>2.5800294815844298</c:v>
                </c:pt>
                <c:pt idx="46">
                  <c:v>-1.51209184417108E-2</c:v>
                </c:pt>
                <c:pt idx="47">
                  <c:v>0.61613188156464704</c:v>
                </c:pt>
                <c:pt idx="48">
                  <c:v>0.33557508156182198</c:v>
                </c:pt>
                <c:pt idx="49">
                  <c:v>-8.5260118442417293E-2</c:v>
                </c:pt>
                <c:pt idx="50">
                  <c:v>1.3175238815717101</c:v>
                </c:pt>
                <c:pt idx="51">
                  <c:v>1.45780228157313</c:v>
                </c:pt>
                <c:pt idx="52">
                  <c:v>-0.99706971845160097</c:v>
                </c:pt>
                <c:pt idx="53">
                  <c:v>-0.78665211844948202</c:v>
                </c:pt>
                <c:pt idx="54">
                  <c:v>-0.15539931844312399</c:v>
                </c:pt>
                <c:pt idx="55">
                  <c:v>-8.5260118442417293E-2</c:v>
                </c:pt>
                <c:pt idx="56">
                  <c:v>5.5018281558995699E-2</c:v>
                </c:pt>
                <c:pt idx="57">
                  <c:v>-0.85679131845018897</c:v>
                </c:pt>
                <c:pt idx="58">
                  <c:v>2.2994726815815998</c:v>
                </c:pt>
                <c:pt idx="59">
                  <c:v>0.54599268156394098</c:v>
                </c:pt>
                <c:pt idx="60">
                  <c:v>-0.85679131845018897</c:v>
                </c:pt>
                <c:pt idx="61">
                  <c:v>-0.71651291844877596</c:v>
                </c:pt>
                <c:pt idx="62">
                  <c:v>-1.51209184417108E-2</c:v>
                </c:pt>
                <c:pt idx="63">
                  <c:v>-1.1373481184530101</c:v>
                </c:pt>
                <c:pt idx="64">
                  <c:v>-0.64637371844806901</c:v>
                </c:pt>
                <c:pt idx="65">
                  <c:v>0.195296681560409</c:v>
                </c:pt>
                <c:pt idx="66">
                  <c:v>-1.3617935584552801</c:v>
                </c:pt>
                <c:pt idx="67">
                  <c:v>0.40571428156252798</c:v>
                </c:pt>
                <c:pt idx="68">
                  <c:v>-0.99706971845160097</c:v>
                </c:pt>
                <c:pt idx="69">
                  <c:v>-0.22553851844382999</c:v>
                </c:pt>
                <c:pt idx="70">
                  <c:v>1.0369670815688901</c:v>
                </c:pt>
                <c:pt idx="71">
                  <c:v>1.0369670815688901</c:v>
                </c:pt>
                <c:pt idx="72">
                  <c:v>-0.92693051845089502</c:v>
                </c:pt>
                <c:pt idx="73">
                  <c:v>0.26543588156111497</c:v>
                </c:pt>
                <c:pt idx="74">
                  <c:v>-1.51209184417108E-2</c:v>
                </c:pt>
                <c:pt idx="75">
                  <c:v>-1.3617935584552801</c:v>
                </c:pt>
                <c:pt idx="76">
                  <c:v>0.195296681560409</c:v>
                </c:pt>
              </c:numCache>
            </c:numRef>
          </c:yVal>
          <c:smooth val="0"/>
          <c:extLst>
            <c:ext xmlns:c16="http://schemas.microsoft.com/office/drawing/2014/chart" uri="{C3380CC4-5D6E-409C-BE32-E72D297353CC}">
              <c16:uniqueId val="{00000000-478E-8D4D-A934-6ACDE1A28488}"/>
            </c:ext>
          </c:extLst>
        </c:ser>
        <c:dLbls>
          <c:showLegendKey val="0"/>
          <c:showVal val="0"/>
          <c:showCatName val="0"/>
          <c:showSerName val="0"/>
          <c:showPercent val="0"/>
          <c:showBubbleSize val="0"/>
        </c:dLbls>
        <c:axId val="1746359311"/>
        <c:axId val="1745901071"/>
      </c:scatterChart>
      <c:valAx>
        <c:axId val="1746359311"/>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sz="1400" dirty="0"/>
                  <a:t>Fiber</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745901071"/>
        <c:crosses val="autoZero"/>
        <c:crossBetween val="midCat"/>
      </c:valAx>
      <c:valAx>
        <c:axId val="17459010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sz="1400" dirty="0"/>
                  <a:t>Potassium</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7463593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cereal_std!$L$1</c:f>
              <c:strCache>
                <c:ptCount val="1"/>
                <c:pt idx="0">
                  <c:v>potassium</c:v>
                </c:pt>
              </c:strCache>
            </c:strRef>
          </c:tx>
          <c:spPr>
            <a:ln w="19050" cap="rnd">
              <a:noFill/>
              <a:round/>
            </a:ln>
            <a:effectLst/>
          </c:spPr>
          <c:marker>
            <c:symbol val="circle"/>
            <c:size val="5"/>
            <c:spPr>
              <a:solidFill>
                <a:schemeClr val="accent1"/>
              </a:solidFill>
              <a:ln w="9525">
                <a:solidFill>
                  <a:schemeClr val="accent1"/>
                </a:solidFill>
              </a:ln>
              <a:effectLst/>
            </c:spPr>
          </c:marker>
          <c:xVal>
            <c:numRef>
              <c:f>cereal_std!$I$2:$I$78</c:f>
              <c:numCache>
                <c:formatCode>General</c:formatCode>
                <c:ptCount val="77"/>
                <c:pt idx="0">
                  <c:v>-0.27354112157841198</c:v>
                </c:pt>
                <c:pt idx="1">
                  <c:v>-6.3753608017279403E-2</c:v>
                </c:pt>
                <c:pt idx="2">
                  <c:v>-6.3753608017279403E-2</c:v>
                </c:pt>
                <c:pt idx="3">
                  <c:v>-0.90290366226181096</c:v>
                </c:pt>
                <c:pt idx="4">
                  <c:v>-6.3753608017279403E-2</c:v>
                </c:pt>
                <c:pt idx="5">
                  <c:v>-0.90290366226181096</c:v>
                </c:pt>
                <c:pt idx="6">
                  <c:v>-0.90290366226181096</c:v>
                </c:pt>
                <c:pt idx="7">
                  <c:v>-6.3753608017279403E-2</c:v>
                </c:pt>
                <c:pt idx="8">
                  <c:v>-0.90290366226181096</c:v>
                </c:pt>
                <c:pt idx="9">
                  <c:v>-0.27354112157841198</c:v>
                </c:pt>
                <c:pt idx="10">
                  <c:v>-0.90290366226181096</c:v>
                </c:pt>
                <c:pt idx="11">
                  <c:v>-0.90290366226181096</c:v>
                </c:pt>
                <c:pt idx="12">
                  <c:v>-6.3753608017279403E-2</c:v>
                </c:pt>
                <c:pt idx="13">
                  <c:v>-0.27354112157841198</c:v>
                </c:pt>
                <c:pt idx="14">
                  <c:v>0.14603390554385401</c:v>
                </c:pt>
                <c:pt idx="15">
                  <c:v>-0.90290366226181096</c:v>
                </c:pt>
                <c:pt idx="16">
                  <c:v>0.77539644622725201</c:v>
                </c:pt>
                <c:pt idx="17">
                  <c:v>0.35582141910498599</c:v>
                </c:pt>
                <c:pt idx="18">
                  <c:v>-0.90290366226181096</c:v>
                </c:pt>
                <c:pt idx="19">
                  <c:v>-0.90290366226181096</c:v>
                </c:pt>
                <c:pt idx="20">
                  <c:v>0.35582141910498599</c:v>
                </c:pt>
                <c:pt idx="21">
                  <c:v>-0.48332863513954499</c:v>
                </c:pt>
                <c:pt idx="22">
                  <c:v>2.8732715818385799</c:v>
                </c:pt>
                <c:pt idx="23">
                  <c:v>4.9711467174499102</c:v>
                </c:pt>
                <c:pt idx="24">
                  <c:v>-0.48332863513954499</c:v>
                </c:pt>
                <c:pt idx="25">
                  <c:v>-0.48332863513954499</c:v>
                </c:pt>
                <c:pt idx="26">
                  <c:v>-0.48332863513954499</c:v>
                </c:pt>
                <c:pt idx="27">
                  <c:v>0.77539644622725201</c:v>
                </c:pt>
                <c:pt idx="28">
                  <c:v>-0.48332863513954499</c:v>
                </c:pt>
                <c:pt idx="29">
                  <c:v>-0.48332863513954499</c:v>
                </c:pt>
                <c:pt idx="30">
                  <c:v>-0.48332863513954499</c:v>
                </c:pt>
                <c:pt idx="31">
                  <c:v>0.35582141910498599</c:v>
                </c:pt>
                <c:pt idx="32">
                  <c:v>1.19497147334952</c:v>
                </c:pt>
                <c:pt idx="33">
                  <c:v>-0.48332863513954499</c:v>
                </c:pt>
                <c:pt idx="34">
                  <c:v>-6.3753608017279403E-2</c:v>
                </c:pt>
                <c:pt idx="35">
                  <c:v>0.35582141910498599</c:v>
                </c:pt>
                <c:pt idx="36">
                  <c:v>-0.90290366226181096</c:v>
                </c:pt>
                <c:pt idx="37">
                  <c:v>0.35582141910498599</c:v>
                </c:pt>
                <c:pt idx="38">
                  <c:v>0.35582141910498599</c:v>
                </c:pt>
                <c:pt idx="39">
                  <c:v>-0.48332863513954499</c:v>
                </c:pt>
                <c:pt idx="40">
                  <c:v>1.19497147334952</c:v>
                </c:pt>
                <c:pt idx="41">
                  <c:v>-6.3753608017279403E-2</c:v>
                </c:pt>
                <c:pt idx="42">
                  <c:v>-0.90290366226181096</c:v>
                </c:pt>
                <c:pt idx="43">
                  <c:v>-0.48332863513954499</c:v>
                </c:pt>
                <c:pt idx="44">
                  <c:v>-0.48332863513954499</c:v>
                </c:pt>
                <c:pt idx="45">
                  <c:v>3.2928466089608501</c:v>
                </c:pt>
                <c:pt idx="46">
                  <c:v>0.35582141910498599</c:v>
                </c:pt>
                <c:pt idx="47">
                  <c:v>0.77539644622725201</c:v>
                </c:pt>
                <c:pt idx="48">
                  <c:v>0.35582141910498599</c:v>
                </c:pt>
                <c:pt idx="49">
                  <c:v>0.35582141910498599</c:v>
                </c:pt>
                <c:pt idx="50">
                  <c:v>1.19497147334952</c:v>
                </c:pt>
                <c:pt idx="51">
                  <c:v>1.19497147334952</c:v>
                </c:pt>
                <c:pt idx="52">
                  <c:v>-0.90290366226181096</c:v>
                </c:pt>
                <c:pt idx="53">
                  <c:v>-0.90290366226181096</c:v>
                </c:pt>
                <c:pt idx="54">
                  <c:v>0.35582141910498599</c:v>
                </c:pt>
                <c:pt idx="55">
                  <c:v>0.35582141910498599</c:v>
                </c:pt>
                <c:pt idx="56">
                  <c:v>0.35582141910498599</c:v>
                </c:pt>
                <c:pt idx="57">
                  <c:v>-0.90290366226181096</c:v>
                </c:pt>
                <c:pt idx="58">
                  <c:v>1.6145465004717801</c:v>
                </c:pt>
                <c:pt idx="59">
                  <c:v>-6.3753608017279403E-2</c:v>
                </c:pt>
                <c:pt idx="60">
                  <c:v>-0.90290366226181096</c:v>
                </c:pt>
                <c:pt idx="61">
                  <c:v>-0.48332863513954499</c:v>
                </c:pt>
                <c:pt idx="62">
                  <c:v>-6.3753608017279403E-2</c:v>
                </c:pt>
                <c:pt idx="63">
                  <c:v>-0.90290366226181096</c:v>
                </c:pt>
                <c:pt idx="64">
                  <c:v>-0.48332863513954499</c:v>
                </c:pt>
                <c:pt idx="65">
                  <c:v>-6.3753608017279403E-2</c:v>
                </c:pt>
                <c:pt idx="66">
                  <c:v>-0.48332863513954499</c:v>
                </c:pt>
                <c:pt idx="67">
                  <c:v>0.77539644622725201</c:v>
                </c:pt>
                <c:pt idx="68">
                  <c:v>-0.90290366226181096</c:v>
                </c:pt>
                <c:pt idx="69">
                  <c:v>-0.48332863513954499</c:v>
                </c:pt>
                <c:pt idx="70">
                  <c:v>0.35582141910498599</c:v>
                </c:pt>
                <c:pt idx="71">
                  <c:v>0.35582141910498599</c:v>
                </c:pt>
                <c:pt idx="72">
                  <c:v>-0.90290366226181096</c:v>
                </c:pt>
                <c:pt idx="73">
                  <c:v>0.35582141910498599</c:v>
                </c:pt>
                <c:pt idx="74">
                  <c:v>-0.90290366226181096</c:v>
                </c:pt>
                <c:pt idx="75">
                  <c:v>-0.48332863513954499</c:v>
                </c:pt>
                <c:pt idx="76">
                  <c:v>0.229948910968307</c:v>
                </c:pt>
              </c:numCache>
            </c:numRef>
          </c:xVal>
          <c:yVal>
            <c:numRef>
              <c:f>cereal_std!$L$2:$L$78</c:f>
              <c:numCache>
                <c:formatCode>General</c:formatCode>
                <c:ptCount val="77"/>
                <c:pt idx="0">
                  <c:v>-0.365816918445243</c:v>
                </c:pt>
                <c:pt idx="1">
                  <c:v>5.5018281558995699E-2</c:v>
                </c:pt>
                <c:pt idx="2">
                  <c:v>0.12515748155970199</c:v>
                </c:pt>
                <c:pt idx="3">
                  <c:v>-0.71651291844877596</c:v>
                </c:pt>
                <c:pt idx="4">
                  <c:v>0.12515748155970199</c:v>
                </c:pt>
                <c:pt idx="5">
                  <c:v>-0.57623451844736295</c:v>
                </c:pt>
                <c:pt idx="6">
                  <c:v>-0.43595611844595</c:v>
                </c:pt>
                <c:pt idx="7">
                  <c:v>0.33557508156182198</c:v>
                </c:pt>
                <c:pt idx="8">
                  <c:v>-0.71651291844877596</c:v>
                </c:pt>
                <c:pt idx="9">
                  <c:v>-8.5260118442417293E-2</c:v>
                </c:pt>
                <c:pt idx="10">
                  <c:v>-0.78665211844948202</c:v>
                </c:pt>
                <c:pt idx="11">
                  <c:v>-0.57623451844736295</c:v>
                </c:pt>
                <c:pt idx="12">
                  <c:v>-8.5260118442417293E-2</c:v>
                </c:pt>
                <c:pt idx="13">
                  <c:v>0.33557508156182198</c:v>
                </c:pt>
                <c:pt idx="14">
                  <c:v>0.61613188156464704</c:v>
                </c:pt>
                <c:pt idx="15">
                  <c:v>-0.85679131845018897</c:v>
                </c:pt>
                <c:pt idx="16">
                  <c:v>1.8786374815773601</c:v>
                </c:pt>
                <c:pt idx="17">
                  <c:v>0.195296681560409</c:v>
                </c:pt>
                <c:pt idx="18">
                  <c:v>-0.50609531844665601</c:v>
                </c:pt>
                <c:pt idx="19">
                  <c:v>-0.99706971845160097</c:v>
                </c:pt>
                <c:pt idx="20">
                  <c:v>0.195296681560409</c:v>
                </c:pt>
                <c:pt idx="21">
                  <c:v>-0.50609531844665601</c:v>
                </c:pt>
                <c:pt idx="22">
                  <c:v>3.14114308159008</c:v>
                </c:pt>
                <c:pt idx="23">
                  <c:v>3.2814214815914902</c:v>
                </c:pt>
                <c:pt idx="24">
                  <c:v>-0.92693051845089502</c:v>
                </c:pt>
                <c:pt idx="25">
                  <c:v>-0.85679131845018897</c:v>
                </c:pt>
                <c:pt idx="26">
                  <c:v>-1.0672089184523099</c:v>
                </c:pt>
                <c:pt idx="27">
                  <c:v>0.89668868156747294</c:v>
                </c:pt>
                <c:pt idx="28">
                  <c:v>-0.92693051845089502</c:v>
                </c:pt>
                <c:pt idx="29">
                  <c:v>-0.92693051845089502</c:v>
                </c:pt>
                <c:pt idx="30">
                  <c:v>-0.99706971845160097</c:v>
                </c:pt>
                <c:pt idx="31">
                  <c:v>5.5018281558995699E-2</c:v>
                </c:pt>
                <c:pt idx="32">
                  <c:v>1.3175238815717101</c:v>
                </c:pt>
                <c:pt idx="33">
                  <c:v>-0.50609531844665601</c:v>
                </c:pt>
                <c:pt idx="34">
                  <c:v>-1.51209184417108E-2</c:v>
                </c:pt>
                <c:pt idx="35">
                  <c:v>0.89668868156747294</c:v>
                </c:pt>
                <c:pt idx="36">
                  <c:v>-0.78665211844948202</c:v>
                </c:pt>
                <c:pt idx="37">
                  <c:v>0.47585348156323498</c:v>
                </c:pt>
                <c:pt idx="38">
                  <c:v>-8.5260118442417293E-2</c:v>
                </c:pt>
                <c:pt idx="39">
                  <c:v>-0.71651291844877596</c:v>
                </c:pt>
                <c:pt idx="40">
                  <c:v>2.01891588157878</c:v>
                </c:pt>
                <c:pt idx="41">
                  <c:v>0.195296681560409</c:v>
                </c:pt>
                <c:pt idx="42">
                  <c:v>-0.85679131845018897</c:v>
                </c:pt>
                <c:pt idx="43">
                  <c:v>-0.78665211844948202</c:v>
                </c:pt>
                <c:pt idx="44">
                  <c:v>-0.57623451844736295</c:v>
                </c:pt>
                <c:pt idx="45">
                  <c:v>2.5800294815844298</c:v>
                </c:pt>
                <c:pt idx="46">
                  <c:v>-1.51209184417108E-2</c:v>
                </c:pt>
                <c:pt idx="47">
                  <c:v>0.61613188156464704</c:v>
                </c:pt>
                <c:pt idx="48">
                  <c:v>0.33557508156182198</c:v>
                </c:pt>
                <c:pt idx="49">
                  <c:v>-8.5260118442417293E-2</c:v>
                </c:pt>
                <c:pt idx="50">
                  <c:v>1.3175238815717101</c:v>
                </c:pt>
                <c:pt idx="51">
                  <c:v>1.45780228157313</c:v>
                </c:pt>
                <c:pt idx="52">
                  <c:v>-0.99706971845160097</c:v>
                </c:pt>
                <c:pt idx="53">
                  <c:v>-0.78665211844948202</c:v>
                </c:pt>
                <c:pt idx="54">
                  <c:v>-0.15539931844312399</c:v>
                </c:pt>
                <c:pt idx="55">
                  <c:v>-8.5260118442417293E-2</c:v>
                </c:pt>
                <c:pt idx="56">
                  <c:v>5.5018281558995699E-2</c:v>
                </c:pt>
                <c:pt idx="57">
                  <c:v>-0.85679131845018897</c:v>
                </c:pt>
                <c:pt idx="58">
                  <c:v>2.2994726815815998</c:v>
                </c:pt>
                <c:pt idx="59">
                  <c:v>0.54599268156394098</c:v>
                </c:pt>
                <c:pt idx="60">
                  <c:v>-0.85679131845018897</c:v>
                </c:pt>
                <c:pt idx="61">
                  <c:v>-0.71651291844877596</c:v>
                </c:pt>
                <c:pt idx="62">
                  <c:v>-1.51209184417108E-2</c:v>
                </c:pt>
                <c:pt idx="63">
                  <c:v>-1.1373481184530101</c:v>
                </c:pt>
                <c:pt idx="64">
                  <c:v>-0.64637371844806901</c:v>
                </c:pt>
                <c:pt idx="65">
                  <c:v>0.195296681560409</c:v>
                </c:pt>
                <c:pt idx="66">
                  <c:v>-1.3617935584552801</c:v>
                </c:pt>
                <c:pt idx="67">
                  <c:v>0.40571428156252798</c:v>
                </c:pt>
                <c:pt idx="68">
                  <c:v>-0.99706971845160097</c:v>
                </c:pt>
                <c:pt idx="69">
                  <c:v>-0.22553851844382999</c:v>
                </c:pt>
                <c:pt idx="70">
                  <c:v>1.0369670815688901</c:v>
                </c:pt>
                <c:pt idx="71">
                  <c:v>1.0369670815688901</c:v>
                </c:pt>
                <c:pt idx="72">
                  <c:v>-0.92693051845089502</c:v>
                </c:pt>
                <c:pt idx="73">
                  <c:v>0.26543588156111497</c:v>
                </c:pt>
                <c:pt idx="74">
                  <c:v>-1.51209184417108E-2</c:v>
                </c:pt>
                <c:pt idx="75">
                  <c:v>-1.3617935584552801</c:v>
                </c:pt>
                <c:pt idx="76">
                  <c:v>0.195296681560409</c:v>
                </c:pt>
              </c:numCache>
            </c:numRef>
          </c:yVal>
          <c:smooth val="0"/>
          <c:extLst>
            <c:ext xmlns:c16="http://schemas.microsoft.com/office/drawing/2014/chart" uri="{C3380CC4-5D6E-409C-BE32-E72D297353CC}">
              <c16:uniqueId val="{00000000-478E-8D4D-A934-6ACDE1A28488}"/>
            </c:ext>
          </c:extLst>
        </c:ser>
        <c:dLbls>
          <c:showLegendKey val="0"/>
          <c:showVal val="0"/>
          <c:showCatName val="0"/>
          <c:showSerName val="0"/>
          <c:showPercent val="0"/>
          <c:showBubbleSize val="0"/>
        </c:dLbls>
        <c:axId val="1746359311"/>
        <c:axId val="1745901071"/>
      </c:scatterChart>
      <c:valAx>
        <c:axId val="1746359311"/>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sz="1400" dirty="0"/>
                  <a:t>Fiber</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745901071"/>
        <c:crosses val="autoZero"/>
        <c:crossBetween val="midCat"/>
      </c:valAx>
      <c:valAx>
        <c:axId val="17459010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sz="1400" dirty="0"/>
                  <a:t>Potassium</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7463593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cereal_std!$L$1</c:f>
              <c:strCache>
                <c:ptCount val="1"/>
                <c:pt idx="0">
                  <c:v>potassium</c:v>
                </c:pt>
              </c:strCache>
            </c:strRef>
          </c:tx>
          <c:spPr>
            <a:ln w="19050" cap="rnd">
              <a:noFill/>
              <a:round/>
            </a:ln>
            <a:effectLst/>
          </c:spPr>
          <c:marker>
            <c:symbol val="circle"/>
            <c:size val="5"/>
            <c:spPr>
              <a:solidFill>
                <a:schemeClr val="accent1"/>
              </a:solidFill>
              <a:ln w="9525">
                <a:solidFill>
                  <a:schemeClr val="accent1"/>
                </a:solidFill>
              </a:ln>
              <a:effectLst/>
            </c:spPr>
          </c:marker>
          <c:xVal>
            <c:numRef>
              <c:f>cereal_std!$I$2:$I$78</c:f>
              <c:numCache>
                <c:formatCode>General</c:formatCode>
                <c:ptCount val="77"/>
                <c:pt idx="0">
                  <c:v>-0.27354112157841198</c:v>
                </c:pt>
                <c:pt idx="1">
                  <c:v>-6.3753608017279403E-2</c:v>
                </c:pt>
                <c:pt idx="2">
                  <c:v>-6.3753608017279403E-2</c:v>
                </c:pt>
                <c:pt idx="3">
                  <c:v>-0.90290366226181096</c:v>
                </c:pt>
                <c:pt idx="4">
                  <c:v>-6.3753608017279403E-2</c:v>
                </c:pt>
                <c:pt idx="5">
                  <c:v>-0.90290366226181096</c:v>
                </c:pt>
                <c:pt idx="6">
                  <c:v>-0.90290366226181096</c:v>
                </c:pt>
                <c:pt idx="7">
                  <c:v>-6.3753608017279403E-2</c:v>
                </c:pt>
                <c:pt idx="8">
                  <c:v>-0.90290366226181096</c:v>
                </c:pt>
                <c:pt idx="9">
                  <c:v>-0.27354112157841198</c:v>
                </c:pt>
                <c:pt idx="10">
                  <c:v>-0.90290366226181096</c:v>
                </c:pt>
                <c:pt idx="11">
                  <c:v>-0.90290366226181096</c:v>
                </c:pt>
                <c:pt idx="12">
                  <c:v>-6.3753608017279403E-2</c:v>
                </c:pt>
                <c:pt idx="13">
                  <c:v>-0.27354112157841198</c:v>
                </c:pt>
                <c:pt idx="14">
                  <c:v>0.14603390554385401</c:v>
                </c:pt>
                <c:pt idx="15">
                  <c:v>-0.90290366226181096</c:v>
                </c:pt>
                <c:pt idx="16">
                  <c:v>0.77539644622725201</c:v>
                </c:pt>
                <c:pt idx="17">
                  <c:v>0.35582141910498599</c:v>
                </c:pt>
                <c:pt idx="18">
                  <c:v>-0.90290366226181096</c:v>
                </c:pt>
                <c:pt idx="19">
                  <c:v>-0.90290366226181096</c:v>
                </c:pt>
                <c:pt idx="20">
                  <c:v>0.35582141910498599</c:v>
                </c:pt>
                <c:pt idx="21">
                  <c:v>-0.48332863513954499</c:v>
                </c:pt>
                <c:pt idx="22">
                  <c:v>2.8732715818385799</c:v>
                </c:pt>
                <c:pt idx="23">
                  <c:v>4.9711467174499102</c:v>
                </c:pt>
                <c:pt idx="24">
                  <c:v>-0.48332863513954499</c:v>
                </c:pt>
                <c:pt idx="25">
                  <c:v>-0.48332863513954499</c:v>
                </c:pt>
                <c:pt idx="26">
                  <c:v>-0.48332863513954499</c:v>
                </c:pt>
                <c:pt idx="27">
                  <c:v>0.77539644622725201</c:v>
                </c:pt>
                <c:pt idx="28">
                  <c:v>-0.48332863513954499</c:v>
                </c:pt>
                <c:pt idx="29">
                  <c:v>-0.48332863513954499</c:v>
                </c:pt>
                <c:pt idx="30">
                  <c:v>-0.48332863513954499</c:v>
                </c:pt>
                <c:pt idx="31">
                  <c:v>0.35582141910498599</c:v>
                </c:pt>
                <c:pt idx="32">
                  <c:v>1.19497147334952</c:v>
                </c:pt>
                <c:pt idx="33">
                  <c:v>-0.48332863513954499</c:v>
                </c:pt>
                <c:pt idx="34">
                  <c:v>-6.3753608017279403E-2</c:v>
                </c:pt>
                <c:pt idx="35">
                  <c:v>0.35582141910498599</c:v>
                </c:pt>
                <c:pt idx="36">
                  <c:v>-0.90290366226181096</c:v>
                </c:pt>
                <c:pt idx="37">
                  <c:v>0.35582141910498599</c:v>
                </c:pt>
                <c:pt idx="38">
                  <c:v>0.35582141910498599</c:v>
                </c:pt>
                <c:pt idx="39">
                  <c:v>-0.48332863513954499</c:v>
                </c:pt>
                <c:pt idx="40">
                  <c:v>1.19497147334952</c:v>
                </c:pt>
                <c:pt idx="41">
                  <c:v>-6.3753608017279403E-2</c:v>
                </c:pt>
                <c:pt idx="42">
                  <c:v>-0.90290366226181096</c:v>
                </c:pt>
                <c:pt idx="43">
                  <c:v>-0.48332863513954499</c:v>
                </c:pt>
                <c:pt idx="44">
                  <c:v>-0.48332863513954499</c:v>
                </c:pt>
                <c:pt idx="45">
                  <c:v>3.2928466089608501</c:v>
                </c:pt>
                <c:pt idx="46">
                  <c:v>0.35582141910498599</c:v>
                </c:pt>
                <c:pt idx="47">
                  <c:v>0.77539644622725201</c:v>
                </c:pt>
                <c:pt idx="48">
                  <c:v>0.35582141910498599</c:v>
                </c:pt>
                <c:pt idx="49">
                  <c:v>0.35582141910498599</c:v>
                </c:pt>
                <c:pt idx="50">
                  <c:v>1.19497147334952</c:v>
                </c:pt>
                <c:pt idx="51">
                  <c:v>1.19497147334952</c:v>
                </c:pt>
                <c:pt idx="52">
                  <c:v>-0.90290366226181096</c:v>
                </c:pt>
                <c:pt idx="53">
                  <c:v>-0.90290366226181096</c:v>
                </c:pt>
                <c:pt idx="54">
                  <c:v>0.35582141910498599</c:v>
                </c:pt>
                <c:pt idx="55">
                  <c:v>0.35582141910498599</c:v>
                </c:pt>
                <c:pt idx="56">
                  <c:v>0.35582141910498599</c:v>
                </c:pt>
                <c:pt idx="57">
                  <c:v>-0.90290366226181096</c:v>
                </c:pt>
                <c:pt idx="58">
                  <c:v>1.6145465004717801</c:v>
                </c:pt>
                <c:pt idx="59">
                  <c:v>-6.3753608017279403E-2</c:v>
                </c:pt>
                <c:pt idx="60">
                  <c:v>-0.90290366226181096</c:v>
                </c:pt>
                <c:pt idx="61">
                  <c:v>-0.48332863513954499</c:v>
                </c:pt>
                <c:pt idx="62">
                  <c:v>-6.3753608017279403E-2</c:v>
                </c:pt>
                <c:pt idx="63">
                  <c:v>-0.90290366226181096</c:v>
                </c:pt>
                <c:pt idx="64">
                  <c:v>-0.48332863513954499</c:v>
                </c:pt>
                <c:pt idx="65">
                  <c:v>-6.3753608017279403E-2</c:v>
                </c:pt>
                <c:pt idx="66">
                  <c:v>-0.48332863513954499</c:v>
                </c:pt>
                <c:pt idx="67">
                  <c:v>0.77539644622725201</c:v>
                </c:pt>
                <c:pt idx="68">
                  <c:v>-0.90290366226181096</c:v>
                </c:pt>
                <c:pt idx="69">
                  <c:v>-0.48332863513954499</c:v>
                </c:pt>
                <c:pt idx="70">
                  <c:v>0.35582141910498599</c:v>
                </c:pt>
                <c:pt idx="71">
                  <c:v>0.35582141910498599</c:v>
                </c:pt>
                <c:pt idx="72">
                  <c:v>-0.90290366226181096</c:v>
                </c:pt>
                <c:pt idx="73">
                  <c:v>0.35582141910498599</c:v>
                </c:pt>
                <c:pt idx="74">
                  <c:v>-0.90290366226181096</c:v>
                </c:pt>
                <c:pt idx="75">
                  <c:v>-0.48332863513954499</c:v>
                </c:pt>
                <c:pt idx="76">
                  <c:v>0.229948910968307</c:v>
                </c:pt>
              </c:numCache>
            </c:numRef>
          </c:xVal>
          <c:yVal>
            <c:numRef>
              <c:f>cereal_std!$L$2:$L$78</c:f>
              <c:numCache>
                <c:formatCode>General</c:formatCode>
                <c:ptCount val="77"/>
                <c:pt idx="0">
                  <c:v>-0.365816918445243</c:v>
                </c:pt>
                <c:pt idx="1">
                  <c:v>5.5018281558995699E-2</c:v>
                </c:pt>
                <c:pt idx="2">
                  <c:v>0.12515748155970199</c:v>
                </c:pt>
                <c:pt idx="3">
                  <c:v>-0.71651291844877596</c:v>
                </c:pt>
                <c:pt idx="4">
                  <c:v>0.12515748155970199</c:v>
                </c:pt>
                <c:pt idx="5">
                  <c:v>-0.57623451844736295</c:v>
                </c:pt>
                <c:pt idx="6">
                  <c:v>-0.43595611844595</c:v>
                </c:pt>
                <c:pt idx="7">
                  <c:v>0.33557508156182198</c:v>
                </c:pt>
                <c:pt idx="8">
                  <c:v>-0.71651291844877596</c:v>
                </c:pt>
                <c:pt idx="9">
                  <c:v>-8.5260118442417293E-2</c:v>
                </c:pt>
                <c:pt idx="10">
                  <c:v>-0.78665211844948202</c:v>
                </c:pt>
                <c:pt idx="11">
                  <c:v>-0.57623451844736295</c:v>
                </c:pt>
                <c:pt idx="12">
                  <c:v>-8.5260118442417293E-2</c:v>
                </c:pt>
                <c:pt idx="13">
                  <c:v>0.33557508156182198</c:v>
                </c:pt>
                <c:pt idx="14">
                  <c:v>0.61613188156464704</c:v>
                </c:pt>
                <c:pt idx="15">
                  <c:v>-0.85679131845018897</c:v>
                </c:pt>
                <c:pt idx="16">
                  <c:v>1.8786374815773601</c:v>
                </c:pt>
                <c:pt idx="17">
                  <c:v>0.195296681560409</c:v>
                </c:pt>
                <c:pt idx="18">
                  <c:v>-0.50609531844665601</c:v>
                </c:pt>
                <c:pt idx="19">
                  <c:v>-0.99706971845160097</c:v>
                </c:pt>
                <c:pt idx="20">
                  <c:v>0.195296681560409</c:v>
                </c:pt>
                <c:pt idx="21">
                  <c:v>-0.50609531844665601</c:v>
                </c:pt>
                <c:pt idx="22">
                  <c:v>3.14114308159008</c:v>
                </c:pt>
                <c:pt idx="23">
                  <c:v>3.2814214815914902</c:v>
                </c:pt>
                <c:pt idx="24">
                  <c:v>-0.92693051845089502</c:v>
                </c:pt>
                <c:pt idx="25">
                  <c:v>-0.85679131845018897</c:v>
                </c:pt>
                <c:pt idx="26">
                  <c:v>-1.0672089184523099</c:v>
                </c:pt>
                <c:pt idx="27">
                  <c:v>0.89668868156747294</c:v>
                </c:pt>
                <c:pt idx="28">
                  <c:v>-0.92693051845089502</c:v>
                </c:pt>
                <c:pt idx="29">
                  <c:v>-0.92693051845089502</c:v>
                </c:pt>
                <c:pt idx="30">
                  <c:v>-0.99706971845160097</c:v>
                </c:pt>
                <c:pt idx="31">
                  <c:v>5.5018281558995699E-2</c:v>
                </c:pt>
                <c:pt idx="32">
                  <c:v>1.3175238815717101</c:v>
                </c:pt>
                <c:pt idx="33">
                  <c:v>-0.50609531844665601</c:v>
                </c:pt>
                <c:pt idx="34">
                  <c:v>-1.51209184417108E-2</c:v>
                </c:pt>
                <c:pt idx="35">
                  <c:v>0.89668868156747294</c:v>
                </c:pt>
                <c:pt idx="36">
                  <c:v>-0.78665211844948202</c:v>
                </c:pt>
                <c:pt idx="37">
                  <c:v>0.47585348156323498</c:v>
                </c:pt>
                <c:pt idx="38">
                  <c:v>-8.5260118442417293E-2</c:v>
                </c:pt>
                <c:pt idx="39">
                  <c:v>-0.71651291844877596</c:v>
                </c:pt>
                <c:pt idx="40">
                  <c:v>2.01891588157878</c:v>
                </c:pt>
                <c:pt idx="41">
                  <c:v>0.195296681560409</c:v>
                </c:pt>
                <c:pt idx="42">
                  <c:v>-0.85679131845018897</c:v>
                </c:pt>
                <c:pt idx="43">
                  <c:v>-0.78665211844948202</c:v>
                </c:pt>
                <c:pt idx="44">
                  <c:v>-0.57623451844736295</c:v>
                </c:pt>
                <c:pt idx="45">
                  <c:v>2.5800294815844298</c:v>
                </c:pt>
                <c:pt idx="46">
                  <c:v>-1.51209184417108E-2</c:v>
                </c:pt>
                <c:pt idx="47">
                  <c:v>0.61613188156464704</c:v>
                </c:pt>
                <c:pt idx="48">
                  <c:v>0.33557508156182198</c:v>
                </c:pt>
                <c:pt idx="49">
                  <c:v>-8.5260118442417293E-2</c:v>
                </c:pt>
                <c:pt idx="50">
                  <c:v>1.3175238815717101</c:v>
                </c:pt>
                <c:pt idx="51">
                  <c:v>1.45780228157313</c:v>
                </c:pt>
                <c:pt idx="52">
                  <c:v>-0.99706971845160097</c:v>
                </c:pt>
                <c:pt idx="53">
                  <c:v>-0.78665211844948202</c:v>
                </c:pt>
                <c:pt idx="54">
                  <c:v>-0.15539931844312399</c:v>
                </c:pt>
                <c:pt idx="55">
                  <c:v>-8.5260118442417293E-2</c:v>
                </c:pt>
                <c:pt idx="56">
                  <c:v>5.5018281558995699E-2</c:v>
                </c:pt>
                <c:pt idx="57">
                  <c:v>-0.85679131845018897</c:v>
                </c:pt>
                <c:pt idx="58">
                  <c:v>2.2994726815815998</c:v>
                </c:pt>
                <c:pt idx="59">
                  <c:v>0.54599268156394098</c:v>
                </c:pt>
                <c:pt idx="60">
                  <c:v>-0.85679131845018897</c:v>
                </c:pt>
                <c:pt idx="61">
                  <c:v>-0.71651291844877596</c:v>
                </c:pt>
                <c:pt idx="62">
                  <c:v>-1.51209184417108E-2</c:v>
                </c:pt>
                <c:pt idx="63">
                  <c:v>-1.1373481184530101</c:v>
                </c:pt>
                <c:pt idx="64">
                  <c:v>-0.64637371844806901</c:v>
                </c:pt>
                <c:pt idx="65">
                  <c:v>0.195296681560409</c:v>
                </c:pt>
                <c:pt idx="66">
                  <c:v>-1.3617935584552801</c:v>
                </c:pt>
                <c:pt idx="67">
                  <c:v>0.40571428156252798</c:v>
                </c:pt>
                <c:pt idx="68">
                  <c:v>-0.99706971845160097</c:v>
                </c:pt>
                <c:pt idx="69">
                  <c:v>-0.22553851844382999</c:v>
                </c:pt>
                <c:pt idx="70">
                  <c:v>1.0369670815688901</c:v>
                </c:pt>
                <c:pt idx="71">
                  <c:v>1.0369670815688901</c:v>
                </c:pt>
                <c:pt idx="72">
                  <c:v>-0.92693051845089502</c:v>
                </c:pt>
                <c:pt idx="73">
                  <c:v>0.26543588156111497</c:v>
                </c:pt>
                <c:pt idx="74">
                  <c:v>-1.51209184417108E-2</c:v>
                </c:pt>
                <c:pt idx="75">
                  <c:v>-1.3617935584552801</c:v>
                </c:pt>
                <c:pt idx="76">
                  <c:v>0.195296681560409</c:v>
                </c:pt>
              </c:numCache>
            </c:numRef>
          </c:yVal>
          <c:smooth val="0"/>
          <c:extLst>
            <c:ext xmlns:c16="http://schemas.microsoft.com/office/drawing/2014/chart" uri="{C3380CC4-5D6E-409C-BE32-E72D297353CC}">
              <c16:uniqueId val="{00000000-478E-8D4D-A934-6ACDE1A28488}"/>
            </c:ext>
          </c:extLst>
        </c:ser>
        <c:dLbls>
          <c:showLegendKey val="0"/>
          <c:showVal val="0"/>
          <c:showCatName val="0"/>
          <c:showSerName val="0"/>
          <c:showPercent val="0"/>
          <c:showBubbleSize val="0"/>
        </c:dLbls>
        <c:axId val="1746359311"/>
        <c:axId val="1745901071"/>
      </c:scatterChart>
      <c:valAx>
        <c:axId val="1746359311"/>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sz="1400" dirty="0"/>
                  <a:t>Fiber</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745901071"/>
        <c:crosses val="autoZero"/>
        <c:crossBetween val="midCat"/>
      </c:valAx>
      <c:valAx>
        <c:axId val="17459010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sz="1400" dirty="0"/>
                  <a:t>Potassium</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7463593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cereal_std!$L$1</c:f>
              <c:strCache>
                <c:ptCount val="1"/>
                <c:pt idx="0">
                  <c:v>potassium</c:v>
                </c:pt>
              </c:strCache>
            </c:strRef>
          </c:tx>
          <c:spPr>
            <a:ln w="19050" cap="rnd">
              <a:noFill/>
              <a:round/>
            </a:ln>
            <a:effectLst/>
          </c:spPr>
          <c:marker>
            <c:symbol val="circle"/>
            <c:size val="5"/>
            <c:spPr>
              <a:solidFill>
                <a:schemeClr val="accent1"/>
              </a:solidFill>
              <a:ln w="9525">
                <a:solidFill>
                  <a:schemeClr val="accent1"/>
                </a:solidFill>
              </a:ln>
              <a:effectLst/>
            </c:spPr>
          </c:marker>
          <c:xVal>
            <c:numRef>
              <c:f>cereal_std!$I$2:$I$78</c:f>
              <c:numCache>
                <c:formatCode>General</c:formatCode>
                <c:ptCount val="77"/>
                <c:pt idx="0">
                  <c:v>-0.27354112157841198</c:v>
                </c:pt>
                <c:pt idx="1">
                  <c:v>-6.3753608017279403E-2</c:v>
                </c:pt>
                <c:pt idx="2">
                  <c:v>-6.3753608017279403E-2</c:v>
                </c:pt>
                <c:pt idx="3">
                  <c:v>-0.90290366226181096</c:v>
                </c:pt>
                <c:pt idx="4">
                  <c:v>-6.3753608017279403E-2</c:v>
                </c:pt>
                <c:pt idx="5">
                  <c:v>-0.90290366226181096</c:v>
                </c:pt>
                <c:pt idx="6">
                  <c:v>-0.90290366226181096</c:v>
                </c:pt>
                <c:pt idx="7">
                  <c:v>-6.3753608017279403E-2</c:v>
                </c:pt>
                <c:pt idx="8">
                  <c:v>-0.90290366226181096</c:v>
                </c:pt>
                <c:pt idx="9">
                  <c:v>-0.27354112157841198</c:v>
                </c:pt>
                <c:pt idx="10">
                  <c:v>-0.90290366226181096</c:v>
                </c:pt>
                <c:pt idx="11">
                  <c:v>-0.90290366226181096</c:v>
                </c:pt>
                <c:pt idx="12">
                  <c:v>-6.3753608017279403E-2</c:v>
                </c:pt>
                <c:pt idx="13">
                  <c:v>-0.27354112157841198</c:v>
                </c:pt>
                <c:pt idx="14">
                  <c:v>0.14603390554385401</c:v>
                </c:pt>
                <c:pt idx="15">
                  <c:v>-0.90290366226181096</c:v>
                </c:pt>
                <c:pt idx="16">
                  <c:v>0.77539644622725201</c:v>
                </c:pt>
                <c:pt idx="17">
                  <c:v>0.35582141910498599</c:v>
                </c:pt>
                <c:pt idx="18">
                  <c:v>-0.90290366226181096</c:v>
                </c:pt>
                <c:pt idx="19">
                  <c:v>-0.90290366226181096</c:v>
                </c:pt>
                <c:pt idx="20">
                  <c:v>0.35582141910498599</c:v>
                </c:pt>
                <c:pt idx="21">
                  <c:v>-0.48332863513954499</c:v>
                </c:pt>
                <c:pt idx="22">
                  <c:v>2.8732715818385799</c:v>
                </c:pt>
                <c:pt idx="23">
                  <c:v>4.9711467174499102</c:v>
                </c:pt>
                <c:pt idx="24">
                  <c:v>-0.48332863513954499</c:v>
                </c:pt>
                <c:pt idx="25">
                  <c:v>-0.48332863513954499</c:v>
                </c:pt>
                <c:pt idx="26">
                  <c:v>-0.48332863513954499</c:v>
                </c:pt>
                <c:pt idx="27">
                  <c:v>0.77539644622725201</c:v>
                </c:pt>
                <c:pt idx="28">
                  <c:v>-0.48332863513954499</c:v>
                </c:pt>
                <c:pt idx="29">
                  <c:v>-0.48332863513954499</c:v>
                </c:pt>
                <c:pt idx="30">
                  <c:v>-0.48332863513954499</c:v>
                </c:pt>
                <c:pt idx="31">
                  <c:v>0.35582141910498599</c:v>
                </c:pt>
                <c:pt idx="32">
                  <c:v>1.19497147334952</c:v>
                </c:pt>
                <c:pt idx="33">
                  <c:v>-0.48332863513954499</c:v>
                </c:pt>
                <c:pt idx="34">
                  <c:v>-6.3753608017279403E-2</c:v>
                </c:pt>
                <c:pt idx="35">
                  <c:v>0.35582141910498599</c:v>
                </c:pt>
                <c:pt idx="36">
                  <c:v>-0.90290366226181096</c:v>
                </c:pt>
                <c:pt idx="37">
                  <c:v>0.35582141910498599</c:v>
                </c:pt>
                <c:pt idx="38">
                  <c:v>0.35582141910498599</c:v>
                </c:pt>
                <c:pt idx="39">
                  <c:v>-0.48332863513954499</c:v>
                </c:pt>
                <c:pt idx="40">
                  <c:v>1.19497147334952</c:v>
                </c:pt>
                <c:pt idx="41">
                  <c:v>-6.3753608017279403E-2</c:v>
                </c:pt>
                <c:pt idx="42">
                  <c:v>-0.90290366226181096</c:v>
                </c:pt>
                <c:pt idx="43">
                  <c:v>-0.48332863513954499</c:v>
                </c:pt>
                <c:pt idx="44">
                  <c:v>-0.48332863513954499</c:v>
                </c:pt>
                <c:pt idx="45">
                  <c:v>3.2928466089608501</c:v>
                </c:pt>
                <c:pt idx="46">
                  <c:v>0.35582141910498599</c:v>
                </c:pt>
                <c:pt idx="47">
                  <c:v>0.77539644622725201</c:v>
                </c:pt>
                <c:pt idx="48">
                  <c:v>0.35582141910498599</c:v>
                </c:pt>
                <c:pt idx="49">
                  <c:v>0.35582141910498599</c:v>
                </c:pt>
                <c:pt idx="50">
                  <c:v>1.19497147334952</c:v>
                </c:pt>
                <c:pt idx="51">
                  <c:v>1.19497147334952</c:v>
                </c:pt>
                <c:pt idx="52">
                  <c:v>-0.90290366226181096</c:v>
                </c:pt>
                <c:pt idx="53">
                  <c:v>-0.90290366226181096</c:v>
                </c:pt>
                <c:pt idx="54">
                  <c:v>0.35582141910498599</c:v>
                </c:pt>
                <c:pt idx="55">
                  <c:v>0.35582141910498599</c:v>
                </c:pt>
                <c:pt idx="56">
                  <c:v>0.35582141910498599</c:v>
                </c:pt>
                <c:pt idx="57">
                  <c:v>-0.90290366226181096</c:v>
                </c:pt>
                <c:pt idx="58">
                  <c:v>1.6145465004717801</c:v>
                </c:pt>
                <c:pt idx="59">
                  <c:v>-6.3753608017279403E-2</c:v>
                </c:pt>
                <c:pt idx="60">
                  <c:v>-0.90290366226181096</c:v>
                </c:pt>
                <c:pt idx="61">
                  <c:v>-0.48332863513954499</c:v>
                </c:pt>
                <c:pt idx="62">
                  <c:v>-6.3753608017279403E-2</c:v>
                </c:pt>
                <c:pt idx="63">
                  <c:v>-0.90290366226181096</c:v>
                </c:pt>
                <c:pt idx="64">
                  <c:v>-0.48332863513954499</c:v>
                </c:pt>
                <c:pt idx="65">
                  <c:v>-6.3753608017279403E-2</c:v>
                </c:pt>
                <c:pt idx="66">
                  <c:v>-0.48332863513954499</c:v>
                </c:pt>
                <c:pt idx="67">
                  <c:v>0.77539644622725201</c:v>
                </c:pt>
                <c:pt idx="68">
                  <c:v>-0.90290366226181096</c:v>
                </c:pt>
                <c:pt idx="69">
                  <c:v>-0.48332863513954499</c:v>
                </c:pt>
                <c:pt idx="70">
                  <c:v>0.35582141910498599</c:v>
                </c:pt>
                <c:pt idx="71">
                  <c:v>0.35582141910498599</c:v>
                </c:pt>
                <c:pt idx="72">
                  <c:v>-0.90290366226181096</c:v>
                </c:pt>
                <c:pt idx="73">
                  <c:v>0.35582141910498599</c:v>
                </c:pt>
                <c:pt idx="74">
                  <c:v>-0.90290366226181096</c:v>
                </c:pt>
                <c:pt idx="75">
                  <c:v>-0.48332863513954499</c:v>
                </c:pt>
                <c:pt idx="76">
                  <c:v>0.229948910968307</c:v>
                </c:pt>
              </c:numCache>
            </c:numRef>
          </c:xVal>
          <c:yVal>
            <c:numRef>
              <c:f>cereal_std!$L$2:$L$78</c:f>
              <c:numCache>
                <c:formatCode>General</c:formatCode>
                <c:ptCount val="77"/>
                <c:pt idx="0">
                  <c:v>-0.365816918445243</c:v>
                </c:pt>
                <c:pt idx="1">
                  <c:v>5.5018281558995699E-2</c:v>
                </c:pt>
                <c:pt idx="2">
                  <c:v>0.12515748155970199</c:v>
                </c:pt>
                <c:pt idx="3">
                  <c:v>-0.71651291844877596</c:v>
                </c:pt>
                <c:pt idx="4">
                  <c:v>0.12515748155970199</c:v>
                </c:pt>
                <c:pt idx="5">
                  <c:v>-0.57623451844736295</c:v>
                </c:pt>
                <c:pt idx="6">
                  <c:v>-0.43595611844595</c:v>
                </c:pt>
                <c:pt idx="7">
                  <c:v>0.33557508156182198</c:v>
                </c:pt>
                <c:pt idx="8">
                  <c:v>-0.71651291844877596</c:v>
                </c:pt>
                <c:pt idx="9">
                  <c:v>-8.5260118442417293E-2</c:v>
                </c:pt>
                <c:pt idx="10">
                  <c:v>-0.78665211844948202</c:v>
                </c:pt>
                <c:pt idx="11">
                  <c:v>-0.57623451844736295</c:v>
                </c:pt>
                <c:pt idx="12">
                  <c:v>-8.5260118442417293E-2</c:v>
                </c:pt>
                <c:pt idx="13">
                  <c:v>0.33557508156182198</c:v>
                </c:pt>
                <c:pt idx="14">
                  <c:v>0.61613188156464704</c:v>
                </c:pt>
                <c:pt idx="15">
                  <c:v>-0.85679131845018897</c:v>
                </c:pt>
                <c:pt idx="16">
                  <c:v>1.8786374815773601</c:v>
                </c:pt>
                <c:pt idx="17">
                  <c:v>0.195296681560409</c:v>
                </c:pt>
                <c:pt idx="18">
                  <c:v>-0.50609531844665601</c:v>
                </c:pt>
                <c:pt idx="19">
                  <c:v>-0.99706971845160097</c:v>
                </c:pt>
                <c:pt idx="20">
                  <c:v>0.195296681560409</c:v>
                </c:pt>
                <c:pt idx="21">
                  <c:v>-0.50609531844665601</c:v>
                </c:pt>
                <c:pt idx="22">
                  <c:v>3.14114308159008</c:v>
                </c:pt>
                <c:pt idx="23">
                  <c:v>3.2814214815914902</c:v>
                </c:pt>
                <c:pt idx="24">
                  <c:v>-0.92693051845089502</c:v>
                </c:pt>
                <c:pt idx="25">
                  <c:v>-0.85679131845018897</c:v>
                </c:pt>
                <c:pt idx="26">
                  <c:v>-1.0672089184523099</c:v>
                </c:pt>
                <c:pt idx="27">
                  <c:v>0.89668868156747294</c:v>
                </c:pt>
                <c:pt idx="28">
                  <c:v>-0.92693051845089502</c:v>
                </c:pt>
                <c:pt idx="29">
                  <c:v>-0.92693051845089502</c:v>
                </c:pt>
                <c:pt idx="30">
                  <c:v>-0.99706971845160097</c:v>
                </c:pt>
                <c:pt idx="31">
                  <c:v>5.5018281558995699E-2</c:v>
                </c:pt>
                <c:pt idx="32">
                  <c:v>1.3175238815717101</c:v>
                </c:pt>
                <c:pt idx="33">
                  <c:v>-0.50609531844665601</c:v>
                </c:pt>
                <c:pt idx="34">
                  <c:v>-1.51209184417108E-2</c:v>
                </c:pt>
                <c:pt idx="35">
                  <c:v>0.89668868156747294</c:v>
                </c:pt>
                <c:pt idx="36">
                  <c:v>-0.78665211844948202</c:v>
                </c:pt>
                <c:pt idx="37">
                  <c:v>0.47585348156323498</c:v>
                </c:pt>
                <c:pt idx="38">
                  <c:v>-8.5260118442417293E-2</c:v>
                </c:pt>
                <c:pt idx="39">
                  <c:v>-0.71651291844877596</c:v>
                </c:pt>
                <c:pt idx="40">
                  <c:v>2.01891588157878</c:v>
                </c:pt>
                <c:pt idx="41">
                  <c:v>0.195296681560409</c:v>
                </c:pt>
                <c:pt idx="42">
                  <c:v>-0.85679131845018897</c:v>
                </c:pt>
                <c:pt idx="43">
                  <c:v>-0.78665211844948202</c:v>
                </c:pt>
                <c:pt idx="44">
                  <c:v>-0.57623451844736295</c:v>
                </c:pt>
                <c:pt idx="45">
                  <c:v>2.5800294815844298</c:v>
                </c:pt>
                <c:pt idx="46">
                  <c:v>-1.51209184417108E-2</c:v>
                </c:pt>
                <c:pt idx="47">
                  <c:v>0.61613188156464704</c:v>
                </c:pt>
                <c:pt idx="48">
                  <c:v>0.33557508156182198</c:v>
                </c:pt>
                <c:pt idx="49">
                  <c:v>-8.5260118442417293E-2</c:v>
                </c:pt>
                <c:pt idx="50">
                  <c:v>1.3175238815717101</c:v>
                </c:pt>
                <c:pt idx="51">
                  <c:v>1.45780228157313</c:v>
                </c:pt>
                <c:pt idx="52">
                  <c:v>-0.99706971845160097</c:v>
                </c:pt>
                <c:pt idx="53">
                  <c:v>-0.78665211844948202</c:v>
                </c:pt>
                <c:pt idx="54">
                  <c:v>-0.15539931844312399</c:v>
                </c:pt>
                <c:pt idx="55">
                  <c:v>-8.5260118442417293E-2</c:v>
                </c:pt>
                <c:pt idx="56">
                  <c:v>5.5018281558995699E-2</c:v>
                </c:pt>
                <c:pt idx="57">
                  <c:v>-0.85679131845018897</c:v>
                </c:pt>
                <c:pt idx="58">
                  <c:v>2.2994726815815998</c:v>
                </c:pt>
                <c:pt idx="59">
                  <c:v>0.54599268156394098</c:v>
                </c:pt>
                <c:pt idx="60">
                  <c:v>-0.85679131845018897</c:v>
                </c:pt>
                <c:pt idx="61">
                  <c:v>-0.71651291844877596</c:v>
                </c:pt>
                <c:pt idx="62">
                  <c:v>-1.51209184417108E-2</c:v>
                </c:pt>
                <c:pt idx="63">
                  <c:v>-1.1373481184530101</c:v>
                </c:pt>
                <c:pt idx="64">
                  <c:v>-0.64637371844806901</c:v>
                </c:pt>
                <c:pt idx="65">
                  <c:v>0.195296681560409</c:v>
                </c:pt>
                <c:pt idx="66">
                  <c:v>-1.3617935584552801</c:v>
                </c:pt>
                <c:pt idx="67">
                  <c:v>0.40571428156252798</c:v>
                </c:pt>
                <c:pt idx="68">
                  <c:v>-0.99706971845160097</c:v>
                </c:pt>
                <c:pt idx="69">
                  <c:v>-0.22553851844382999</c:v>
                </c:pt>
                <c:pt idx="70">
                  <c:v>1.0369670815688901</c:v>
                </c:pt>
                <c:pt idx="71">
                  <c:v>1.0369670815688901</c:v>
                </c:pt>
                <c:pt idx="72">
                  <c:v>-0.92693051845089502</c:v>
                </c:pt>
                <c:pt idx="73">
                  <c:v>0.26543588156111497</c:v>
                </c:pt>
                <c:pt idx="74">
                  <c:v>-1.51209184417108E-2</c:v>
                </c:pt>
                <c:pt idx="75">
                  <c:v>-1.3617935584552801</c:v>
                </c:pt>
                <c:pt idx="76">
                  <c:v>0.195296681560409</c:v>
                </c:pt>
              </c:numCache>
            </c:numRef>
          </c:yVal>
          <c:smooth val="0"/>
          <c:extLst>
            <c:ext xmlns:c16="http://schemas.microsoft.com/office/drawing/2014/chart" uri="{C3380CC4-5D6E-409C-BE32-E72D297353CC}">
              <c16:uniqueId val="{00000000-478E-8D4D-A934-6ACDE1A28488}"/>
            </c:ext>
          </c:extLst>
        </c:ser>
        <c:dLbls>
          <c:showLegendKey val="0"/>
          <c:showVal val="0"/>
          <c:showCatName val="0"/>
          <c:showSerName val="0"/>
          <c:showPercent val="0"/>
          <c:showBubbleSize val="0"/>
        </c:dLbls>
        <c:axId val="1746359311"/>
        <c:axId val="1745901071"/>
      </c:scatterChart>
      <c:valAx>
        <c:axId val="1746359311"/>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sz="1400" dirty="0"/>
                  <a:t>Fiber</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745901071"/>
        <c:crosses val="autoZero"/>
        <c:crossBetween val="midCat"/>
      </c:valAx>
      <c:valAx>
        <c:axId val="17459010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sz="1400" dirty="0"/>
                  <a:t>Potassium</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7463593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cereal_std!$L$1</c:f>
              <c:strCache>
                <c:ptCount val="1"/>
                <c:pt idx="0">
                  <c:v>potassium</c:v>
                </c:pt>
              </c:strCache>
            </c:strRef>
          </c:tx>
          <c:spPr>
            <a:ln w="19050" cap="rnd">
              <a:noFill/>
              <a:round/>
            </a:ln>
            <a:effectLst/>
          </c:spPr>
          <c:marker>
            <c:symbol val="circle"/>
            <c:size val="5"/>
            <c:spPr>
              <a:solidFill>
                <a:schemeClr val="accent1"/>
              </a:solidFill>
              <a:ln w="9525">
                <a:solidFill>
                  <a:schemeClr val="accent1"/>
                </a:solidFill>
              </a:ln>
              <a:effectLst/>
            </c:spPr>
          </c:marker>
          <c:xVal>
            <c:numRef>
              <c:f>cereal_std!$I$2:$I$78</c:f>
              <c:numCache>
                <c:formatCode>General</c:formatCode>
                <c:ptCount val="77"/>
                <c:pt idx="0">
                  <c:v>-0.27354112157841198</c:v>
                </c:pt>
                <c:pt idx="1">
                  <c:v>-6.3753608017279403E-2</c:v>
                </c:pt>
                <c:pt idx="2">
                  <c:v>-6.3753608017279403E-2</c:v>
                </c:pt>
                <c:pt idx="3">
                  <c:v>-0.90290366226181096</c:v>
                </c:pt>
                <c:pt idx="4">
                  <c:v>-6.3753608017279403E-2</c:v>
                </c:pt>
                <c:pt idx="5">
                  <c:v>-0.90290366226181096</c:v>
                </c:pt>
                <c:pt idx="6">
                  <c:v>-0.90290366226181096</c:v>
                </c:pt>
                <c:pt idx="7">
                  <c:v>-6.3753608017279403E-2</c:v>
                </c:pt>
                <c:pt idx="8">
                  <c:v>-0.90290366226181096</c:v>
                </c:pt>
                <c:pt idx="9">
                  <c:v>-0.27354112157841198</c:v>
                </c:pt>
                <c:pt idx="10">
                  <c:v>-0.90290366226181096</c:v>
                </c:pt>
                <c:pt idx="11">
                  <c:v>-0.90290366226181096</c:v>
                </c:pt>
                <c:pt idx="12">
                  <c:v>-6.3753608017279403E-2</c:v>
                </c:pt>
                <c:pt idx="13">
                  <c:v>-0.27354112157841198</c:v>
                </c:pt>
                <c:pt idx="14">
                  <c:v>0.14603390554385401</c:v>
                </c:pt>
                <c:pt idx="15">
                  <c:v>-0.90290366226181096</c:v>
                </c:pt>
                <c:pt idx="16">
                  <c:v>0.77539644622725201</c:v>
                </c:pt>
                <c:pt idx="17">
                  <c:v>0.35582141910498599</c:v>
                </c:pt>
                <c:pt idx="18">
                  <c:v>-0.90290366226181096</c:v>
                </c:pt>
                <c:pt idx="19">
                  <c:v>-0.90290366226181096</c:v>
                </c:pt>
                <c:pt idx="20">
                  <c:v>0.35582141910498599</c:v>
                </c:pt>
                <c:pt idx="21">
                  <c:v>-0.48332863513954499</c:v>
                </c:pt>
                <c:pt idx="22">
                  <c:v>2.8732715818385799</c:v>
                </c:pt>
                <c:pt idx="23">
                  <c:v>4.9711467174499102</c:v>
                </c:pt>
                <c:pt idx="24">
                  <c:v>-0.48332863513954499</c:v>
                </c:pt>
                <c:pt idx="25">
                  <c:v>-0.48332863513954499</c:v>
                </c:pt>
                <c:pt idx="26">
                  <c:v>-0.48332863513954499</c:v>
                </c:pt>
                <c:pt idx="27">
                  <c:v>0.77539644622725201</c:v>
                </c:pt>
                <c:pt idx="28">
                  <c:v>-0.48332863513954499</c:v>
                </c:pt>
                <c:pt idx="29">
                  <c:v>-0.48332863513954499</c:v>
                </c:pt>
                <c:pt idx="30">
                  <c:v>-0.48332863513954499</c:v>
                </c:pt>
                <c:pt idx="31">
                  <c:v>0.35582141910498599</c:v>
                </c:pt>
                <c:pt idx="32">
                  <c:v>1.19497147334952</c:v>
                </c:pt>
                <c:pt idx="33">
                  <c:v>-0.48332863513954499</c:v>
                </c:pt>
                <c:pt idx="34">
                  <c:v>-6.3753608017279403E-2</c:v>
                </c:pt>
                <c:pt idx="35">
                  <c:v>0.35582141910498599</c:v>
                </c:pt>
                <c:pt idx="36">
                  <c:v>-0.90290366226181096</c:v>
                </c:pt>
                <c:pt idx="37">
                  <c:v>0.35582141910498599</c:v>
                </c:pt>
                <c:pt idx="38">
                  <c:v>0.35582141910498599</c:v>
                </c:pt>
                <c:pt idx="39">
                  <c:v>-0.48332863513954499</c:v>
                </c:pt>
                <c:pt idx="40">
                  <c:v>1.19497147334952</c:v>
                </c:pt>
                <c:pt idx="41">
                  <c:v>-6.3753608017279403E-2</c:v>
                </c:pt>
                <c:pt idx="42">
                  <c:v>-0.90290366226181096</c:v>
                </c:pt>
                <c:pt idx="43">
                  <c:v>-0.48332863513954499</c:v>
                </c:pt>
                <c:pt idx="44">
                  <c:v>-0.48332863513954499</c:v>
                </c:pt>
                <c:pt idx="45">
                  <c:v>3.2928466089608501</c:v>
                </c:pt>
                <c:pt idx="46">
                  <c:v>0.35582141910498599</c:v>
                </c:pt>
                <c:pt idx="47">
                  <c:v>0.77539644622725201</c:v>
                </c:pt>
                <c:pt idx="48">
                  <c:v>0.35582141910498599</c:v>
                </c:pt>
                <c:pt idx="49">
                  <c:v>0.35582141910498599</c:v>
                </c:pt>
                <c:pt idx="50">
                  <c:v>1.19497147334952</c:v>
                </c:pt>
                <c:pt idx="51">
                  <c:v>1.19497147334952</c:v>
                </c:pt>
                <c:pt idx="52">
                  <c:v>-0.90290366226181096</c:v>
                </c:pt>
                <c:pt idx="53">
                  <c:v>-0.90290366226181096</c:v>
                </c:pt>
                <c:pt idx="54">
                  <c:v>0.35582141910498599</c:v>
                </c:pt>
                <c:pt idx="55">
                  <c:v>0.35582141910498599</c:v>
                </c:pt>
                <c:pt idx="56">
                  <c:v>0.35582141910498599</c:v>
                </c:pt>
                <c:pt idx="57">
                  <c:v>-0.90290366226181096</c:v>
                </c:pt>
                <c:pt idx="58">
                  <c:v>1.6145465004717801</c:v>
                </c:pt>
                <c:pt idx="59">
                  <c:v>-6.3753608017279403E-2</c:v>
                </c:pt>
                <c:pt idx="60">
                  <c:v>-0.90290366226181096</c:v>
                </c:pt>
                <c:pt idx="61">
                  <c:v>-0.48332863513954499</c:v>
                </c:pt>
                <c:pt idx="62">
                  <c:v>-6.3753608017279403E-2</c:v>
                </c:pt>
                <c:pt idx="63">
                  <c:v>-0.90290366226181096</c:v>
                </c:pt>
                <c:pt idx="64">
                  <c:v>-0.48332863513954499</c:v>
                </c:pt>
                <c:pt idx="65">
                  <c:v>-6.3753608017279403E-2</c:v>
                </c:pt>
                <c:pt idx="66">
                  <c:v>-0.48332863513954499</c:v>
                </c:pt>
                <c:pt idx="67">
                  <c:v>0.77539644622725201</c:v>
                </c:pt>
                <c:pt idx="68">
                  <c:v>-0.90290366226181096</c:v>
                </c:pt>
                <c:pt idx="69">
                  <c:v>-0.48332863513954499</c:v>
                </c:pt>
                <c:pt idx="70">
                  <c:v>0.35582141910498599</c:v>
                </c:pt>
                <c:pt idx="71">
                  <c:v>0.35582141910498599</c:v>
                </c:pt>
                <c:pt idx="72">
                  <c:v>-0.90290366226181096</c:v>
                </c:pt>
                <c:pt idx="73">
                  <c:v>0.35582141910498599</c:v>
                </c:pt>
                <c:pt idx="74">
                  <c:v>-0.90290366226181096</c:v>
                </c:pt>
                <c:pt idx="75">
                  <c:v>-0.48332863513954499</c:v>
                </c:pt>
                <c:pt idx="76">
                  <c:v>0.229948910968307</c:v>
                </c:pt>
              </c:numCache>
            </c:numRef>
          </c:xVal>
          <c:yVal>
            <c:numRef>
              <c:f>cereal_std!$L$2:$L$78</c:f>
              <c:numCache>
                <c:formatCode>General</c:formatCode>
                <c:ptCount val="77"/>
                <c:pt idx="0">
                  <c:v>-0.365816918445243</c:v>
                </c:pt>
                <c:pt idx="1">
                  <c:v>5.5018281558995699E-2</c:v>
                </c:pt>
                <c:pt idx="2">
                  <c:v>0.12515748155970199</c:v>
                </c:pt>
                <c:pt idx="3">
                  <c:v>-0.71651291844877596</c:v>
                </c:pt>
                <c:pt idx="4">
                  <c:v>0.12515748155970199</c:v>
                </c:pt>
                <c:pt idx="5">
                  <c:v>-0.57623451844736295</c:v>
                </c:pt>
                <c:pt idx="6">
                  <c:v>-0.43595611844595</c:v>
                </c:pt>
                <c:pt idx="7">
                  <c:v>0.33557508156182198</c:v>
                </c:pt>
                <c:pt idx="8">
                  <c:v>-0.71651291844877596</c:v>
                </c:pt>
                <c:pt idx="9">
                  <c:v>-8.5260118442417293E-2</c:v>
                </c:pt>
                <c:pt idx="10">
                  <c:v>-0.78665211844948202</c:v>
                </c:pt>
                <c:pt idx="11">
                  <c:v>-0.57623451844736295</c:v>
                </c:pt>
                <c:pt idx="12">
                  <c:v>-8.5260118442417293E-2</c:v>
                </c:pt>
                <c:pt idx="13">
                  <c:v>0.33557508156182198</c:v>
                </c:pt>
                <c:pt idx="14">
                  <c:v>0.61613188156464704</c:v>
                </c:pt>
                <c:pt idx="15">
                  <c:v>-0.85679131845018897</c:v>
                </c:pt>
                <c:pt idx="16">
                  <c:v>1.8786374815773601</c:v>
                </c:pt>
                <c:pt idx="17">
                  <c:v>0.195296681560409</c:v>
                </c:pt>
                <c:pt idx="18">
                  <c:v>-0.50609531844665601</c:v>
                </c:pt>
                <c:pt idx="19">
                  <c:v>-0.99706971845160097</c:v>
                </c:pt>
                <c:pt idx="20">
                  <c:v>0.195296681560409</c:v>
                </c:pt>
                <c:pt idx="21">
                  <c:v>-0.50609531844665601</c:v>
                </c:pt>
                <c:pt idx="22">
                  <c:v>3.14114308159008</c:v>
                </c:pt>
                <c:pt idx="23">
                  <c:v>3.2814214815914902</c:v>
                </c:pt>
                <c:pt idx="24">
                  <c:v>-0.92693051845089502</c:v>
                </c:pt>
                <c:pt idx="25">
                  <c:v>-0.85679131845018897</c:v>
                </c:pt>
                <c:pt idx="26">
                  <c:v>-1.0672089184523099</c:v>
                </c:pt>
                <c:pt idx="27">
                  <c:v>0.89668868156747294</c:v>
                </c:pt>
                <c:pt idx="28">
                  <c:v>-0.92693051845089502</c:v>
                </c:pt>
                <c:pt idx="29">
                  <c:v>-0.92693051845089502</c:v>
                </c:pt>
                <c:pt idx="30">
                  <c:v>-0.99706971845160097</c:v>
                </c:pt>
                <c:pt idx="31">
                  <c:v>5.5018281558995699E-2</c:v>
                </c:pt>
                <c:pt idx="32">
                  <c:v>1.3175238815717101</c:v>
                </c:pt>
                <c:pt idx="33">
                  <c:v>-0.50609531844665601</c:v>
                </c:pt>
                <c:pt idx="34">
                  <c:v>-1.51209184417108E-2</c:v>
                </c:pt>
                <c:pt idx="35">
                  <c:v>0.89668868156747294</c:v>
                </c:pt>
                <c:pt idx="36">
                  <c:v>-0.78665211844948202</c:v>
                </c:pt>
                <c:pt idx="37">
                  <c:v>0.47585348156323498</c:v>
                </c:pt>
                <c:pt idx="38">
                  <c:v>-8.5260118442417293E-2</c:v>
                </c:pt>
                <c:pt idx="39">
                  <c:v>-0.71651291844877596</c:v>
                </c:pt>
                <c:pt idx="40">
                  <c:v>2.01891588157878</c:v>
                </c:pt>
                <c:pt idx="41">
                  <c:v>0.195296681560409</c:v>
                </c:pt>
                <c:pt idx="42">
                  <c:v>-0.85679131845018897</c:v>
                </c:pt>
                <c:pt idx="43">
                  <c:v>-0.78665211844948202</c:v>
                </c:pt>
                <c:pt idx="44">
                  <c:v>-0.57623451844736295</c:v>
                </c:pt>
                <c:pt idx="45">
                  <c:v>2.5800294815844298</c:v>
                </c:pt>
                <c:pt idx="46">
                  <c:v>-1.51209184417108E-2</c:v>
                </c:pt>
                <c:pt idx="47">
                  <c:v>0.61613188156464704</c:v>
                </c:pt>
                <c:pt idx="48">
                  <c:v>0.33557508156182198</c:v>
                </c:pt>
                <c:pt idx="49">
                  <c:v>-8.5260118442417293E-2</c:v>
                </c:pt>
                <c:pt idx="50">
                  <c:v>1.3175238815717101</c:v>
                </c:pt>
                <c:pt idx="51">
                  <c:v>1.45780228157313</c:v>
                </c:pt>
                <c:pt idx="52">
                  <c:v>-0.99706971845160097</c:v>
                </c:pt>
                <c:pt idx="53">
                  <c:v>-0.78665211844948202</c:v>
                </c:pt>
                <c:pt idx="54">
                  <c:v>-0.15539931844312399</c:v>
                </c:pt>
                <c:pt idx="55">
                  <c:v>-8.5260118442417293E-2</c:v>
                </c:pt>
                <c:pt idx="56">
                  <c:v>5.5018281558995699E-2</c:v>
                </c:pt>
                <c:pt idx="57">
                  <c:v>-0.85679131845018897</c:v>
                </c:pt>
                <c:pt idx="58">
                  <c:v>2.2994726815815998</c:v>
                </c:pt>
                <c:pt idx="59">
                  <c:v>0.54599268156394098</c:v>
                </c:pt>
                <c:pt idx="60">
                  <c:v>-0.85679131845018897</c:v>
                </c:pt>
                <c:pt idx="61">
                  <c:v>-0.71651291844877596</c:v>
                </c:pt>
                <c:pt idx="62">
                  <c:v>-1.51209184417108E-2</c:v>
                </c:pt>
                <c:pt idx="63">
                  <c:v>-1.1373481184530101</c:v>
                </c:pt>
                <c:pt idx="64">
                  <c:v>-0.64637371844806901</c:v>
                </c:pt>
                <c:pt idx="65">
                  <c:v>0.195296681560409</c:v>
                </c:pt>
                <c:pt idx="66">
                  <c:v>-1.3617935584552801</c:v>
                </c:pt>
                <c:pt idx="67">
                  <c:v>0.40571428156252798</c:v>
                </c:pt>
                <c:pt idx="68">
                  <c:v>-0.99706971845160097</c:v>
                </c:pt>
                <c:pt idx="69">
                  <c:v>-0.22553851844382999</c:v>
                </c:pt>
                <c:pt idx="70">
                  <c:v>1.0369670815688901</c:v>
                </c:pt>
                <c:pt idx="71">
                  <c:v>1.0369670815688901</c:v>
                </c:pt>
                <c:pt idx="72">
                  <c:v>-0.92693051845089502</c:v>
                </c:pt>
                <c:pt idx="73">
                  <c:v>0.26543588156111497</c:v>
                </c:pt>
                <c:pt idx="74">
                  <c:v>-1.51209184417108E-2</c:v>
                </c:pt>
                <c:pt idx="75">
                  <c:v>-1.3617935584552801</c:v>
                </c:pt>
                <c:pt idx="76">
                  <c:v>0.195296681560409</c:v>
                </c:pt>
              </c:numCache>
            </c:numRef>
          </c:yVal>
          <c:smooth val="0"/>
          <c:extLst>
            <c:ext xmlns:c16="http://schemas.microsoft.com/office/drawing/2014/chart" uri="{C3380CC4-5D6E-409C-BE32-E72D297353CC}">
              <c16:uniqueId val="{00000000-478E-8D4D-A934-6ACDE1A28488}"/>
            </c:ext>
          </c:extLst>
        </c:ser>
        <c:dLbls>
          <c:showLegendKey val="0"/>
          <c:showVal val="0"/>
          <c:showCatName val="0"/>
          <c:showSerName val="0"/>
          <c:showPercent val="0"/>
          <c:showBubbleSize val="0"/>
        </c:dLbls>
        <c:axId val="1746359311"/>
        <c:axId val="1745901071"/>
      </c:scatterChart>
      <c:valAx>
        <c:axId val="1746359311"/>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sz="1400" dirty="0"/>
                  <a:t>Fiber</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745901071"/>
        <c:crosses val="autoZero"/>
        <c:crossBetween val="midCat"/>
      </c:valAx>
      <c:valAx>
        <c:axId val="17459010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sz="1400" dirty="0"/>
                  <a:t>Potassium</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7463593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2C1103C2-9EAC-C74D-AE15-FDAED8A3D54C}" type="datetimeFigureOut">
              <a:rPr lang="en-US" smtClean="0"/>
              <a:t>2/13/24</a:t>
            </a:fld>
            <a:endParaRPr lang="en-US" dirty="0"/>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BD56A668-6285-0A48-A10D-1B0E2939ED04}" type="slidenum">
              <a:rPr lang="en-US" smtClean="0"/>
              <a:t>‹#›</a:t>
            </a:fld>
            <a:endParaRPr lang="en-US" dirty="0"/>
          </a:p>
        </p:txBody>
      </p:sp>
    </p:spTree>
    <p:extLst>
      <p:ext uri="{BB962C8B-B14F-4D97-AF65-F5344CB8AC3E}">
        <p14:creationId xmlns:p14="http://schemas.microsoft.com/office/powerpoint/2010/main" val="39438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Machine_learning"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en.wikipedia.org/wiki/Curse_of_dimensionality#cite_note-4" TargetMode="External"/><Relationship Id="rId4" Type="http://schemas.openxmlformats.org/officeDocument/2006/relationships/hyperlink" Target="https://en.wikipedia.org/wiki/Feature_space"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Regression_analysis"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en.wikipedia.org/wiki/Statistical_model" TargetMode="External"/><Relationship Id="rId5" Type="http://schemas.openxmlformats.org/officeDocument/2006/relationships/hyperlink" Target="https://en.wikipedia.org/wiki/Regularization_(mathematics)" TargetMode="External"/><Relationship Id="rId4" Type="http://schemas.openxmlformats.org/officeDocument/2006/relationships/hyperlink" Target="https://en.wikipedia.org/wiki/Variable_selection"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EF2BF4-891D-2D45-B25E-78ABEA607421}" type="slidenum">
              <a:rPr lang="en-US" smtClean="0"/>
              <a:t>1</a:t>
            </a:fld>
            <a:endParaRPr lang="en-US" dirty="0"/>
          </a:p>
        </p:txBody>
      </p:sp>
    </p:spTree>
    <p:extLst>
      <p:ext uri="{BB962C8B-B14F-4D97-AF65-F5344CB8AC3E}">
        <p14:creationId xmlns:p14="http://schemas.microsoft.com/office/powerpoint/2010/main" val="1475988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PCA is calculated the same way, with the condition that it is uncorrelated with  (i.e., perpendicular to) the first principal component and that it account for the next highest variance. </a:t>
            </a:r>
          </a:p>
          <a:p>
            <a:endParaRPr lang="en-US" dirty="0"/>
          </a:p>
          <a:p>
            <a:r>
              <a:rPr lang="en-US" dirty="0"/>
              <a:t>This process continues until a total of p pc have been calculated, equal to the original number of variables. </a:t>
            </a:r>
          </a:p>
          <a:p>
            <a:endParaRPr lang="en-US" dirty="0"/>
          </a:p>
          <a:p>
            <a:r>
              <a:rPr lang="en-US" dirty="0">
                <a:effectLst/>
                <a:latin typeface="Helvetica" pitchFamily="2" charset="0"/>
              </a:rPr>
              <a:t>• Gives best axis to project</a:t>
            </a:r>
          </a:p>
          <a:p>
            <a:r>
              <a:rPr lang="en-US" dirty="0">
                <a:effectLst/>
                <a:latin typeface="Helvetica" pitchFamily="2" charset="0"/>
              </a:rPr>
              <a:t>• Minimum RMS error</a:t>
            </a:r>
          </a:p>
          <a:p>
            <a:r>
              <a:rPr lang="en-US" dirty="0">
                <a:effectLst/>
                <a:latin typeface="Helvetica" pitchFamily="2" charset="0"/>
              </a:rPr>
              <a:t>• Principal vectors  </a:t>
            </a:r>
            <a:r>
              <a:rPr lang="en-US" dirty="0">
                <a:solidFill>
                  <a:srgbClr val="000000"/>
                </a:solidFill>
                <a:effectLst/>
                <a:latin typeface="Helvetica" pitchFamily="2" charset="0"/>
              </a:rPr>
              <a:t>are </a:t>
            </a:r>
            <a:r>
              <a:rPr lang="en-US" dirty="0">
                <a:solidFill>
                  <a:srgbClr val="FF0000"/>
                </a:solidFill>
                <a:effectLst/>
                <a:latin typeface="Helvetica" pitchFamily="2" charset="0"/>
              </a:rPr>
              <a:t>orthogonal!</a:t>
            </a:r>
          </a:p>
          <a:p>
            <a:endParaRPr lang="en-US" dirty="0"/>
          </a:p>
        </p:txBody>
      </p:sp>
      <p:sp>
        <p:nvSpPr>
          <p:cNvPr id="4" name="Slide Number Placeholder 3"/>
          <p:cNvSpPr>
            <a:spLocks noGrp="1"/>
          </p:cNvSpPr>
          <p:nvPr>
            <p:ph type="sldNum" sz="quarter" idx="5"/>
          </p:nvPr>
        </p:nvSpPr>
        <p:spPr/>
        <p:txBody>
          <a:bodyPr/>
          <a:lstStyle/>
          <a:p>
            <a:fld id="{BD56A668-6285-0A48-A10D-1B0E2939ED04}" type="slidenum">
              <a:rPr lang="en-US" smtClean="0"/>
              <a:t>16</a:t>
            </a:fld>
            <a:endParaRPr lang="en-US"/>
          </a:p>
        </p:txBody>
      </p:sp>
    </p:spTree>
    <p:extLst>
      <p:ext uri="{BB962C8B-B14F-4D97-AF65-F5344CB8AC3E}">
        <p14:creationId xmlns:p14="http://schemas.microsoft.com/office/powerpoint/2010/main" val="2058444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Linear combination of variables </a:t>
            </a:r>
          </a:p>
        </p:txBody>
      </p:sp>
      <p:sp>
        <p:nvSpPr>
          <p:cNvPr id="4" name="Slide Number Placeholder 3"/>
          <p:cNvSpPr>
            <a:spLocks noGrp="1"/>
          </p:cNvSpPr>
          <p:nvPr>
            <p:ph type="sldNum" sz="quarter" idx="5"/>
          </p:nvPr>
        </p:nvSpPr>
        <p:spPr/>
        <p:txBody>
          <a:bodyPr/>
          <a:lstStyle/>
          <a:p>
            <a:fld id="{BD56A668-6285-0A48-A10D-1B0E2939ED04}" type="slidenum">
              <a:rPr lang="en-US" smtClean="0"/>
              <a:t>18</a:t>
            </a:fld>
            <a:endParaRPr lang="en-US"/>
          </a:p>
        </p:txBody>
      </p:sp>
    </p:spTree>
    <p:extLst>
      <p:ext uri="{BB962C8B-B14F-4D97-AF65-F5344CB8AC3E}">
        <p14:creationId xmlns:p14="http://schemas.microsoft.com/office/powerpoint/2010/main" val="1551581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Eigenvectors:  </a:t>
            </a:r>
          </a:p>
          <a:p>
            <a:pPr marL="171450" indent="-171450">
              <a:buFont typeface="Arial" panose="020B0604020202020204" pitchFamily="34" charset="0"/>
              <a:buChar char="•"/>
            </a:pPr>
            <a:r>
              <a:rPr lang="en-US" dirty="0"/>
              <a:t>Eigenvalues: maximum of the squared distance of each PC</a:t>
            </a:r>
          </a:p>
        </p:txBody>
      </p:sp>
      <p:sp>
        <p:nvSpPr>
          <p:cNvPr id="4" name="Slide Number Placeholder 3"/>
          <p:cNvSpPr>
            <a:spLocks noGrp="1"/>
          </p:cNvSpPr>
          <p:nvPr>
            <p:ph type="sldNum" sz="quarter" idx="5"/>
          </p:nvPr>
        </p:nvSpPr>
        <p:spPr/>
        <p:txBody>
          <a:bodyPr/>
          <a:lstStyle/>
          <a:p>
            <a:fld id="{BD56A668-6285-0A48-A10D-1B0E2939ED04}" type="slidenum">
              <a:rPr lang="en-US" smtClean="0"/>
              <a:t>19</a:t>
            </a:fld>
            <a:endParaRPr lang="en-US" dirty="0"/>
          </a:p>
        </p:txBody>
      </p:sp>
    </p:spTree>
    <p:extLst>
      <p:ext uri="{BB962C8B-B14F-4D97-AF65-F5344CB8AC3E}">
        <p14:creationId xmlns:p14="http://schemas.microsoft.com/office/powerpoint/2010/main" val="3206389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of variance = percentage of variance captured by the principal component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total column gives the eigenvalue, or amount of variance in the original variables accounted for by each component, </a:t>
            </a:r>
            <a:r>
              <a:rPr lang="en-US" dirty="0">
                <a:effectLst/>
                <a:latin typeface="Helvetica" pitchFamily="2" charset="0"/>
              </a:rPr>
              <a:t>A rule of thumb, pick Eigenvalue &gt;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Helvetica" pitchFamily="2" charset="0"/>
              </a:rPr>
              <a:t>Each eigenvalue has a variance of 1, after you do </a:t>
            </a:r>
            <a:r>
              <a:rPr lang="en-US" dirty="0" err="1">
                <a:effectLst/>
                <a:latin typeface="Helvetica" pitchFamily="2" charset="0"/>
              </a:rPr>
              <a:t>pca</a:t>
            </a:r>
            <a:r>
              <a:rPr lang="en-US" dirty="0">
                <a:effectLst/>
                <a:latin typeface="Helvetica" pitchFamily="2" charset="0"/>
              </a:rPr>
              <a:t> you need amount of variance that is grater than 1, that means it captures more info, the amount if of information is grater than in the original variable, all the ones with &lt;1 should be dropped</a:t>
            </a:r>
          </a:p>
          <a:p>
            <a:endParaRPr lang="en-US" dirty="0"/>
          </a:p>
        </p:txBody>
      </p:sp>
      <p:sp>
        <p:nvSpPr>
          <p:cNvPr id="4" name="Slide Number Placeholder 3"/>
          <p:cNvSpPr>
            <a:spLocks noGrp="1"/>
          </p:cNvSpPr>
          <p:nvPr>
            <p:ph type="sldNum" sz="quarter" idx="5"/>
          </p:nvPr>
        </p:nvSpPr>
        <p:spPr/>
        <p:txBody>
          <a:bodyPr/>
          <a:lstStyle/>
          <a:p>
            <a:fld id="{BD56A668-6285-0A48-A10D-1B0E2939ED04}" type="slidenum">
              <a:rPr lang="en-US" smtClean="0"/>
              <a:t>23</a:t>
            </a:fld>
            <a:endParaRPr lang="en-US" dirty="0"/>
          </a:p>
        </p:txBody>
      </p:sp>
    </p:spTree>
    <p:extLst>
      <p:ext uri="{BB962C8B-B14F-4D97-AF65-F5344CB8AC3E}">
        <p14:creationId xmlns:p14="http://schemas.microsoft.com/office/powerpoint/2010/main" val="1037456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ltLang="zh-CN" dirty="0"/>
              <a:t>Definition</a:t>
            </a:r>
            <a:r>
              <a:rPr lang="zh-CN" altLang="en-US" dirty="0"/>
              <a:t> </a:t>
            </a:r>
            <a:r>
              <a:rPr lang="en-US" altLang="zh-CN" dirty="0"/>
              <a:t>of</a:t>
            </a:r>
            <a:r>
              <a:rPr lang="zh-CN" altLang="en-US" dirty="0"/>
              <a:t> </a:t>
            </a:r>
            <a:r>
              <a:rPr lang="en-US" altLang="zh-CN" dirty="0"/>
              <a:t>dimensionality:</a:t>
            </a:r>
            <a:r>
              <a:rPr lang="zh-CN" altLang="en-US" dirty="0"/>
              <a:t> </a:t>
            </a:r>
            <a:r>
              <a:rPr lang="en-US" sz="1200" kern="1200" dirty="0">
                <a:solidFill>
                  <a:schemeClr val="tx1"/>
                </a:solidFill>
                <a:effectLst/>
                <a:latin typeface="+mn-lt"/>
                <a:ea typeface="+mn-ea"/>
                <a:cs typeface="+mn-cs"/>
              </a:rPr>
              <a:t>The dimensionality of a model is the number of predictors or input variables used by the model</a:t>
            </a:r>
          </a:p>
          <a:p>
            <a:pPr marL="171450" indent="-171450">
              <a:buFont typeface="Arial" panose="020B0604020202020204" pitchFamily="34" charset="0"/>
              <a:buChar char="•"/>
            </a:pPr>
            <a:r>
              <a:rPr lang="en-US" altLang="zh-CN" sz="1200" kern="1200" dirty="0">
                <a:solidFill>
                  <a:schemeClr val="tx1"/>
                </a:solidFill>
                <a:effectLst/>
                <a:latin typeface="+mn-lt"/>
                <a:ea typeface="+mn-ea"/>
                <a:cs typeface="+mn-cs"/>
              </a:rPr>
              <a:t>Examples</a:t>
            </a:r>
            <a:r>
              <a:rPr lang="zh-CN" alt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D56A668-6285-0A48-A10D-1B0E2939ED04}" type="slidenum">
              <a:rPr lang="en-US" smtClean="0"/>
              <a:t>2</a:t>
            </a:fld>
            <a:endParaRPr lang="en-US"/>
          </a:p>
        </p:txBody>
      </p:sp>
    </p:spTree>
    <p:extLst>
      <p:ext uri="{BB962C8B-B14F-4D97-AF65-F5344CB8AC3E}">
        <p14:creationId xmlns:p14="http://schemas.microsoft.com/office/powerpoint/2010/main" val="1785334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200" kern="1200" dirty="0">
                <a:solidFill>
                  <a:schemeClr val="tx1"/>
                </a:solidFill>
                <a:effectLst/>
                <a:latin typeface="+mn-lt"/>
                <a:ea typeface="+mn-ea"/>
                <a:cs typeface="+mn-cs"/>
              </a:rPr>
              <a:t>T</a:t>
            </a:r>
            <a:r>
              <a:rPr lang="en-US" sz="1200" kern="1200" dirty="0">
                <a:solidFill>
                  <a:schemeClr val="tx1"/>
                </a:solidFill>
                <a:effectLst/>
                <a:latin typeface="+mn-lt"/>
                <a:ea typeface="+mn-ea"/>
                <a:cs typeface="+mn-cs"/>
              </a:rPr>
              <a:t>he proliferation of variables means that nothing is close to anything else anymore—too much noise has been added and patterns and structure are no longer discernible.</a:t>
            </a:r>
          </a:p>
          <a:p>
            <a:endParaRPr lang="en-US" dirty="0"/>
          </a:p>
          <a:p>
            <a:pPr marL="171450" indent="-171450">
              <a:buFont typeface="Arial" panose="020B0604020202020204" pitchFamily="34" charset="0"/>
              <a:buChar char="•"/>
            </a:pPr>
            <a:r>
              <a:rPr lang="en-US" dirty="0"/>
              <a:t>Sparse: variations reduce </a:t>
            </a:r>
            <a:r>
              <a:rPr lang="en-US" dirty="0">
                <a:sym typeface="Wingdings" pitchFamily="2" charset="2"/>
              </a:rPr>
              <a:t> 1) statistical significance and 2) clustering analysis--&gt; </a:t>
            </a:r>
            <a:r>
              <a:rPr lang="en-US" sz="1200" b="1" i="0" kern="1200" dirty="0">
                <a:solidFill>
                  <a:schemeClr val="tx1"/>
                </a:solidFill>
                <a:effectLst/>
                <a:latin typeface="+mn-lt"/>
                <a:ea typeface="+mn-ea"/>
                <a:cs typeface="+mn-cs"/>
              </a:rPr>
              <a:t>every observation appear equidistant from all the others; the distance are all approximately equal, then all the observations appear equally alike</a:t>
            </a:r>
          </a:p>
          <a:p>
            <a:endParaRPr lang="en-US" sz="1200" b="1"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Number of samples required: </a:t>
            </a:r>
            <a:r>
              <a:rPr lang="en-US" b="0" i="0" u="none" strike="noStrike" dirty="0">
                <a:solidFill>
                  <a:srgbClr val="202122"/>
                </a:solidFill>
                <a:effectLst/>
                <a:latin typeface="Arial" panose="020B0604020202020204" pitchFamily="34" charset="0"/>
              </a:rPr>
              <a:t>In </a:t>
            </a:r>
            <a:r>
              <a:rPr lang="en-US" b="0" i="0" u="none" strike="noStrike" dirty="0">
                <a:solidFill>
                  <a:srgbClr val="795CB2"/>
                </a:solidFill>
                <a:effectLst/>
                <a:latin typeface="Arial" panose="020B0604020202020204" pitchFamily="34" charset="0"/>
                <a:hlinkClick r:id="rId3" tooltip="Machine learning"/>
              </a:rPr>
              <a:t>machine learning</a:t>
            </a:r>
            <a:r>
              <a:rPr lang="en-US" b="0" i="0" u="none" strike="noStrike" dirty="0">
                <a:solidFill>
                  <a:srgbClr val="202122"/>
                </a:solidFill>
                <a:effectLst/>
                <a:latin typeface="Arial" panose="020B0604020202020204" pitchFamily="34" charset="0"/>
              </a:rPr>
              <a:t> problems that involve learning a "state-of-nature" from a finite number of data samples in a high-dimensional </a:t>
            </a:r>
            <a:r>
              <a:rPr lang="en-US" b="0" i="0" u="none" strike="noStrike" dirty="0">
                <a:solidFill>
                  <a:srgbClr val="795CB2"/>
                </a:solidFill>
                <a:effectLst/>
                <a:latin typeface="Arial" panose="020B0604020202020204" pitchFamily="34" charset="0"/>
                <a:hlinkClick r:id="rId4" tooltip="Feature space"/>
              </a:rPr>
              <a:t>feature space</a:t>
            </a:r>
            <a:r>
              <a:rPr lang="en-US" b="0" i="0" u="none" strike="noStrike" dirty="0">
                <a:solidFill>
                  <a:srgbClr val="202122"/>
                </a:solidFill>
                <a:effectLst/>
                <a:latin typeface="Arial" panose="020B0604020202020204" pitchFamily="34" charset="0"/>
              </a:rPr>
              <a:t> with each feature having a range of possible values, typically an enormous amount of training data is required to ensure that there are several samples with each combination of values. In an abstract sense, as the number of features or dimensions grows, the amount of data we need to generalize accurately grows exponentially.</a:t>
            </a:r>
            <a:r>
              <a:rPr lang="en-US" b="0" i="0" u="none" strike="noStrike" baseline="30000" dirty="0">
                <a:solidFill>
                  <a:srgbClr val="795CB2"/>
                </a:solidFill>
                <a:effectLst/>
                <a:latin typeface="Arial" panose="020B0604020202020204" pitchFamily="34" charset="0"/>
                <a:hlinkClick r:id="rId5"/>
              </a:rPr>
              <a:t>[4]</a:t>
            </a:r>
            <a:endParaRPr lang="en-US" b="0" i="0" u="none" strike="noStrike" baseline="30000" dirty="0">
              <a:solidFill>
                <a:srgbClr val="795CB2"/>
              </a:solidFill>
              <a:effectLst/>
              <a:latin typeface="Arial" panose="020B0604020202020204" pitchFamily="34" charset="0"/>
            </a:endParaRPr>
          </a:p>
          <a:p>
            <a:pPr marL="171450" indent="-171450">
              <a:buFont typeface="Arial" panose="020B0604020202020204" pitchFamily="34" charset="0"/>
              <a:buChar char="•"/>
            </a:pPr>
            <a:endParaRPr lang="en-US" sz="1200" b="0" i="0" u="none" strike="noStrike" kern="1200" baseline="30000" dirty="0">
              <a:solidFill>
                <a:srgbClr val="795CB2"/>
              </a:solidFill>
              <a:effectLst/>
              <a:latin typeface="Arial" panose="020B0604020202020204" pitchFamily="34" charset="0"/>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Complexity: Nearest neighbor search? As dimensions increases, all the points are further away. You need to look further to away to get the same amount of point. </a:t>
            </a:r>
          </a:p>
          <a:p>
            <a:endParaRPr lang="en-US" sz="1200" b="1"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dimensionality curse phenomenon states that in high dimensional spaces distances between nearest and farthest points from query points become almost equal. Therefore, nearest neighbor calculations cannot discriminate candidate points.</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Examples about other algorithms: https://</a:t>
            </a:r>
            <a:r>
              <a:rPr lang="en-US" sz="1200" b="0" i="0" kern="1200" dirty="0" err="1">
                <a:solidFill>
                  <a:schemeClr val="tx1"/>
                </a:solidFill>
                <a:effectLst/>
                <a:latin typeface="+mn-lt"/>
                <a:ea typeface="+mn-ea"/>
                <a:cs typeface="+mn-cs"/>
              </a:rPr>
              <a:t>stats.stackexchange.com</a:t>
            </a:r>
            <a:r>
              <a:rPr lang="en-US" sz="1200" b="0" i="0" kern="1200" dirty="0">
                <a:solidFill>
                  <a:schemeClr val="tx1"/>
                </a:solidFill>
                <a:effectLst/>
                <a:latin typeface="+mn-lt"/>
                <a:ea typeface="+mn-ea"/>
                <a:cs typeface="+mn-cs"/>
              </a:rPr>
              <a:t>/questions/186184/does-dimensionality-curse-effect-some-models-more-than-others</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D56A668-6285-0A48-A10D-1B0E2939ED04}" type="slidenum">
              <a:rPr lang="en-US" smtClean="0"/>
              <a:t>3</a:t>
            </a:fld>
            <a:endParaRPr lang="en-US"/>
          </a:p>
        </p:txBody>
      </p:sp>
    </p:spTree>
    <p:extLst>
      <p:ext uri="{BB962C8B-B14F-4D97-AF65-F5344CB8AC3E}">
        <p14:creationId xmlns:p14="http://schemas.microsoft.com/office/powerpoint/2010/main" val="164326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Go back to this slide later: </a:t>
            </a:r>
          </a:p>
          <a:p>
            <a:r>
              <a:rPr lang="en-US" sz="1200" b="0" i="0" kern="1200" dirty="0">
                <a:solidFill>
                  <a:schemeClr val="tx1"/>
                </a:solidFill>
                <a:effectLst/>
                <a:latin typeface="+mn-lt"/>
                <a:ea typeface="+mn-ea"/>
                <a:cs typeface="+mn-cs"/>
              </a:rPr>
              <a:t>LASSO: is a </a:t>
            </a:r>
            <a:r>
              <a:rPr lang="en-US" sz="1200" b="0" i="0" u="none" strike="noStrike" kern="1200" dirty="0">
                <a:solidFill>
                  <a:schemeClr val="tx1"/>
                </a:solidFill>
                <a:effectLst/>
                <a:latin typeface="+mn-lt"/>
                <a:ea typeface="+mn-ea"/>
                <a:cs typeface="+mn-cs"/>
                <a:hlinkClick r:id="rId3" tooltip="Regression analysis"/>
              </a:rPr>
              <a:t>regression analysis</a:t>
            </a:r>
            <a:r>
              <a:rPr lang="en-US" sz="1200" b="0" i="0" kern="1200" dirty="0">
                <a:solidFill>
                  <a:schemeClr val="tx1"/>
                </a:solidFill>
                <a:effectLst/>
                <a:latin typeface="+mn-lt"/>
                <a:ea typeface="+mn-ea"/>
                <a:cs typeface="+mn-cs"/>
              </a:rPr>
              <a:t> method that performs both </a:t>
            </a:r>
            <a:r>
              <a:rPr lang="en-US" sz="1200" b="0" i="0" u="none" strike="noStrike" kern="1200" dirty="0">
                <a:solidFill>
                  <a:schemeClr val="tx1"/>
                </a:solidFill>
                <a:effectLst/>
                <a:latin typeface="+mn-lt"/>
                <a:ea typeface="+mn-ea"/>
                <a:cs typeface="+mn-cs"/>
                <a:hlinkClick r:id="rId4" tooltip="Variable selection"/>
              </a:rPr>
              <a:t>variable selection</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5" tooltip="Regularization (mathematics)"/>
              </a:rPr>
              <a:t>regularization</a:t>
            </a:r>
            <a:r>
              <a:rPr lang="en-US" sz="1200" b="0" i="0" kern="1200" dirty="0">
                <a:solidFill>
                  <a:schemeClr val="tx1"/>
                </a:solidFill>
                <a:effectLst/>
                <a:latin typeface="+mn-lt"/>
                <a:ea typeface="+mn-ea"/>
                <a:cs typeface="+mn-cs"/>
              </a:rPr>
              <a:t> in order to enhance the prediction accuracy and interpretability of the resulting </a:t>
            </a:r>
            <a:r>
              <a:rPr lang="en-US" sz="1200" b="0" i="0" u="none" strike="noStrike" kern="1200" dirty="0">
                <a:solidFill>
                  <a:schemeClr val="tx1"/>
                </a:solidFill>
                <a:effectLst/>
                <a:latin typeface="+mn-lt"/>
                <a:ea typeface="+mn-ea"/>
                <a:cs typeface="+mn-cs"/>
                <a:hlinkClick r:id="rId6"/>
              </a:rPr>
              <a:t>statistical model</a:t>
            </a:r>
            <a:r>
              <a:rPr lang="en-US"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LDA:</a:t>
            </a:r>
            <a:r>
              <a:rPr lang="zh-CN" altLang="en-US" sz="1200" b="0" i="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BD56A668-6285-0A48-A10D-1B0E2939ED04}" type="slidenum">
              <a:rPr lang="en-US" smtClean="0"/>
              <a:t>9</a:t>
            </a:fld>
            <a:endParaRPr lang="en-US"/>
          </a:p>
        </p:txBody>
      </p:sp>
    </p:spTree>
    <p:extLst>
      <p:ext uri="{BB962C8B-B14F-4D97-AF65-F5344CB8AC3E}">
        <p14:creationId xmlns:p14="http://schemas.microsoft.com/office/powerpoint/2010/main" val="3320141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1. Each pair of new attributes has 0 covariance (for distinct attributes).</a:t>
            </a:r>
          </a:p>
          <a:p>
            <a:r>
              <a:rPr lang="en-US" sz="1200" kern="1200" dirty="0">
                <a:solidFill>
                  <a:schemeClr val="tx1"/>
                </a:solidFill>
                <a:effectLst/>
                <a:latin typeface="+mn-lt"/>
                <a:ea typeface="+mn-ea"/>
                <a:cs typeface="+mn-cs"/>
              </a:rPr>
              <a:t>2. The attributes are ordered with respect to how much of the variance of the data each attribute captures.</a:t>
            </a:r>
          </a:p>
          <a:p>
            <a:r>
              <a:rPr lang="en-US" sz="1200" kern="1200" dirty="0">
                <a:solidFill>
                  <a:schemeClr val="tx1"/>
                </a:solidFill>
                <a:effectLst/>
                <a:latin typeface="+mn-lt"/>
                <a:ea typeface="+mn-ea"/>
                <a:cs typeface="+mn-cs"/>
              </a:rPr>
              <a:t>3. The first attribute captures as much of the variance of the data as possible.</a:t>
            </a:r>
          </a:p>
          <a:p>
            <a:r>
              <a:rPr lang="en-US" sz="1200" kern="1200" dirty="0">
                <a:solidFill>
                  <a:schemeClr val="tx1"/>
                </a:solidFill>
                <a:effectLst/>
                <a:latin typeface="+mn-lt"/>
                <a:ea typeface="+mn-ea"/>
                <a:cs typeface="+mn-cs"/>
              </a:rPr>
              <a:t>4. Subject to the orthogonality requirement, each successive attribute captures as much of the remaining variance as possible.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D56A668-6285-0A48-A10D-1B0E2939ED04}" type="slidenum">
              <a:rPr lang="en-US" smtClean="0"/>
              <a:t>11</a:t>
            </a:fld>
            <a:endParaRPr lang="en-US"/>
          </a:p>
        </p:txBody>
      </p:sp>
    </p:spTree>
    <p:extLst>
      <p:ext uri="{BB962C8B-B14F-4D97-AF65-F5344CB8AC3E}">
        <p14:creationId xmlns:p14="http://schemas.microsoft.com/office/powerpoint/2010/main" val="118659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ltLang="zh-CN" dirty="0"/>
              <a:t>Rescale</a:t>
            </a:r>
            <a:r>
              <a:rPr lang="zh-CN" altLang="en-US" dirty="0"/>
              <a:t> </a:t>
            </a:r>
            <a:r>
              <a:rPr lang="en-US" altLang="zh-CN" dirty="0"/>
              <a:t>the</a:t>
            </a:r>
            <a:r>
              <a:rPr lang="zh-CN" altLang="en-US" dirty="0"/>
              <a:t> </a:t>
            </a:r>
            <a:r>
              <a:rPr lang="en-US" altLang="zh-CN" dirty="0"/>
              <a:t>data</a:t>
            </a:r>
            <a:r>
              <a:rPr lang="zh-CN" altLang="en-US" dirty="0"/>
              <a:t> </a:t>
            </a:r>
            <a:r>
              <a:rPr lang="en-US" altLang="zh-CN" dirty="0"/>
              <a:t>does</a:t>
            </a:r>
            <a:r>
              <a:rPr lang="zh-CN" altLang="en-US" dirty="0"/>
              <a:t> </a:t>
            </a:r>
            <a:r>
              <a:rPr lang="en-US" altLang="zh-CN" dirty="0"/>
              <a:t>not</a:t>
            </a:r>
            <a:r>
              <a:rPr lang="zh-CN" altLang="en-US" dirty="0"/>
              <a:t> </a:t>
            </a:r>
            <a:r>
              <a:rPr lang="en-US" altLang="zh-CN" dirty="0"/>
              <a:t>change</a:t>
            </a:r>
            <a:r>
              <a:rPr lang="zh-CN" altLang="en-US" dirty="0"/>
              <a:t> </a:t>
            </a:r>
            <a:r>
              <a:rPr lang="en-US" altLang="zh-CN" dirty="0"/>
              <a:t>the</a:t>
            </a:r>
            <a:r>
              <a:rPr lang="zh-CN" altLang="en-US" dirty="0"/>
              <a:t> </a:t>
            </a:r>
            <a:r>
              <a:rPr lang="en-US" altLang="zh-CN" dirty="0"/>
              <a:t>how</a:t>
            </a:r>
            <a:r>
              <a:rPr lang="zh-CN" altLang="en-US" dirty="0"/>
              <a:t> </a:t>
            </a:r>
            <a:r>
              <a:rPr lang="en-US" altLang="zh-CN" dirty="0"/>
              <a:t>the</a:t>
            </a:r>
            <a:r>
              <a:rPr lang="zh-CN" altLang="en-US" dirty="0"/>
              <a:t> </a:t>
            </a:r>
            <a:r>
              <a:rPr lang="en-US" altLang="zh-CN" dirty="0"/>
              <a:t>data</a:t>
            </a:r>
            <a:r>
              <a:rPr lang="zh-CN" altLang="en-US" dirty="0"/>
              <a:t> </a:t>
            </a:r>
            <a:r>
              <a:rPr lang="en-US" altLang="zh-CN" dirty="0"/>
              <a:t>is</a:t>
            </a:r>
            <a:r>
              <a:rPr lang="zh-CN" altLang="en-US" dirty="0"/>
              <a:t> </a:t>
            </a:r>
            <a:r>
              <a:rPr lang="en-US" altLang="zh-CN" dirty="0"/>
              <a:t>positioned</a:t>
            </a:r>
            <a:r>
              <a:rPr lang="zh-CN" altLang="en-US" dirty="0"/>
              <a:t> </a:t>
            </a:r>
            <a:r>
              <a:rPr lang="en-US" altLang="zh-CN" dirty="0"/>
              <a:t>relative</a:t>
            </a:r>
            <a:r>
              <a:rPr lang="zh-CN" altLang="en-US" dirty="0"/>
              <a:t> </a:t>
            </a:r>
            <a:r>
              <a:rPr lang="en-US" altLang="zh-CN" dirty="0"/>
              <a:t>to</a:t>
            </a:r>
            <a:r>
              <a:rPr lang="zh-CN" altLang="en-US" dirty="0"/>
              <a:t> </a:t>
            </a:r>
            <a:r>
              <a:rPr lang="en-US" altLang="zh-CN" dirty="0"/>
              <a:t>each</a:t>
            </a:r>
            <a:r>
              <a:rPr lang="zh-CN" altLang="en-US" dirty="0"/>
              <a:t> </a:t>
            </a:r>
            <a:r>
              <a:rPr lang="en-US" altLang="zh-CN" dirty="0"/>
              <a:t>other.</a:t>
            </a:r>
            <a:r>
              <a:rPr lang="zh-CN" altLang="en-US" dirty="0"/>
              <a:t> </a:t>
            </a:r>
            <a:endParaRPr lang="en-US" altLang="zh-CN" dirty="0"/>
          </a:p>
          <a:p>
            <a:pPr marL="171450" indent="-171450">
              <a:buFont typeface="Arial" panose="020B0604020202020204" pitchFamily="34" charset="0"/>
              <a:buChar char="•"/>
            </a:pPr>
            <a:r>
              <a:rPr lang="en-US" dirty="0"/>
              <a:t>Make the 0,0 as the center of the data </a:t>
            </a:r>
          </a:p>
          <a:p>
            <a:pPr marL="171450" indent="-171450">
              <a:buFont typeface="Arial" panose="020B0604020202020204" pitchFamily="34" charset="0"/>
              <a:buChar char="•"/>
            </a:pPr>
            <a:endParaRPr lang="en-US" dirty="0"/>
          </a:p>
          <a:p>
            <a:r>
              <a:rPr lang="en-US" dirty="0">
                <a:effectLst/>
                <a:latin typeface="Helvetica" pitchFamily="2" charset="0"/>
              </a:rPr>
              <a:t>Goal:</a:t>
            </a:r>
          </a:p>
          <a:p>
            <a:r>
              <a:rPr lang="en-US" dirty="0">
                <a:effectLst/>
                <a:latin typeface="Helvetica" pitchFamily="2" charset="0"/>
              </a:rPr>
              <a:t>Is to find a projection that captures the </a:t>
            </a:r>
          </a:p>
          <a:p>
            <a:r>
              <a:rPr lang="en-US" dirty="0">
                <a:effectLst/>
                <a:latin typeface="Helvetica" pitchFamily="2" charset="0"/>
              </a:rPr>
              <a:t>Largest amount of variation in data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BD56A668-6285-0A48-A10D-1B0E2939ED04}" type="slidenum">
              <a:rPr lang="en-US" smtClean="0"/>
              <a:t>12</a:t>
            </a:fld>
            <a:endParaRPr lang="en-US"/>
          </a:p>
        </p:txBody>
      </p:sp>
    </p:spTree>
    <p:extLst>
      <p:ext uri="{BB962C8B-B14F-4D97-AF65-F5344CB8AC3E}">
        <p14:creationId xmlns:p14="http://schemas.microsoft.com/office/powerpoint/2010/main" val="1839442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ltLang="zh-CN" dirty="0"/>
              <a:t>Fit</a:t>
            </a:r>
            <a:r>
              <a:rPr lang="zh-CN" altLang="en-US" dirty="0"/>
              <a:t> </a:t>
            </a:r>
            <a:r>
              <a:rPr lang="en-US" altLang="zh-CN" dirty="0"/>
              <a:t>a</a:t>
            </a:r>
            <a:r>
              <a:rPr lang="zh-CN" altLang="en-US" dirty="0"/>
              <a:t> </a:t>
            </a:r>
            <a:r>
              <a:rPr lang="en-US" altLang="zh-CN" dirty="0"/>
              <a:t>line</a:t>
            </a:r>
            <a:r>
              <a:rPr lang="zh-CN" altLang="en-US" dirty="0"/>
              <a:t> </a:t>
            </a:r>
            <a:r>
              <a:rPr lang="en-US" altLang="zh-CN" dirty="0"/>
              <a:t>to</a:t>
            </a:r>
            <a:r>
              <a:rPr lang="zh-CN" altLang="en-US" dirty="0"/>
              <a:t> </a:t>
            </a:r>
            <a:r>
              <a:rPr lang="en-US" altLang="zh-CN" dirty="0"/>
              <a:t>fit</a:t>
            </a:r>
            <a:r>
              <a:rPr lang="zh-CN" altLang="en-US" dirty="0"/>
              <a:t> </a:t>
            </a:r>
            <a:r>
              <a:rPr lang="en-US" altLang="zh-CN" dirty="0"/>
              <a:t>the</a:t>
            </a:r>
            <a:r>
              <a:rPr lang="zh-CN" altLang="en-US" dirty="0"/>
              <a:t> </a:t>
            </a:r>
            <a:r>
              <a:rPr lang="en-US" altLang="zh-CN" dirty="0"/>
              <a:t>data;</a:t>
            </a:r>
            <a:r>
              <a:rPr lang="zh-CN" altLang="en-US" dirty="0"/>
              <a:t> </a:t>
            </a:r>
            <a:r>
              <a:rPr lang="en-US" altLang="zh-CN" dirty="0"/>
              <a:t>start</a:t>
            </a:r>
            <a:r>
              <a:rPr lang="zh-CN" altLang="en-US" dirty="0"/>
              <a:t> </a:t>
            </a:r>
            <a:r>
              <a:rPr lang="en-US" altLang="zh-CN" dirty="0"/>
              <a:t>from</a:t>
            </a:r>
            <a:r>
              <a:rPr lang="zh-CN" altLang="en-US" dirty="0"/>
              <a:t> </a:t>
            </a:r>
            <a:r>
              <a:rPr lang="en-US" altLang="zh-CN" dirty="0"/>
              <a:t>random</a:t>
            </a:r>
            <a:r>
              <a:rPr lang="zh-CN" altLang="en-US" dirty="0"/>
              <a:t> </a:t>
            </a:r>
            <a:r>
              <a:rPr lang="en-US" altLang="zh-CN" dirty="0"/>
              <a:t>lines</a:t>
            </a:r>
            <a:r>
              <a:rPr lang="zh-CN" altLang="en-US" dirty="0"/>
              <a:t> </a:t>
            </a:r>
            <a:endParaRPr lang="en-US" altLang="zh-CN" dirty="0"/>
          </a:p>
          <a:p>
            <a:pPr marL="171450" indent="-171450">
              <a:buFont typeface="Arial" panose="020B0604020202020204" pitchFamily="34" charset="0"/>
              <a:buChar char="•"/>
            </a:pPr>
            <a:r>
              <a:rPr lang="en-US" altLang="zh-CN" dirty="0"/>
              <a:t>Linear</a:t>
            </a:r>
            <a:r>
              <a:rPr lang="zh-CN" altLang="en-US" dirty="0"/>
              <a:t> </a:t>
            </a:r>
            <a:r>
              <a:rPr lang="en-US" altLang="zh-CN" dirty="0"/>
              <a:t>combination</a:t>
            </a:r>
            <a:r>
              <a:rPr lang="zh-CN" altLang="en-US" dirty="0"/>
              <a:t> </a:t>
            </a:r>
            <a:r>
              <a:rPr lang="en-US" altLang="zh-CN" dirty="0"/>
              <a:t>that</a:t>
            </a:r>
            <a:r>
              <a:rPr lang="zh-CN" altLang="en-US" dirty="0"/>
              <a:t> </a:t>
            </a:r>
            <a:r>
              <a:rPr lang="en-US" altLang="zh-CN" dirty="0"/>
              <a:t>cross</a:t>
            </a:r>
            <a:r>
              <a:rPr lang="zh-CN" altLang="en-US" dirty="0"/>
              <a:t> </a:t>
            </a:r>
            <a:r>
              <a:rPr lang="en-US" altLang="zh-CN" dirty="0"/>
              <a:t>the</a:t>
            </a:r>
            <a:r>
              <a:rPr lang="zh-CN" altLang="en-US" dirty="0"/>
              <a:t> </a:t>
            </a:r>
            <a:r>
              <a:rPr lang="en-US" altLang="zh-CN" dirty="0"/>
              <a:t>center</a:t>
            </a:r>
            <a:r>
              <a:rPr lang="zh-CN" altLang="en-US" dirty="0"/>
              <a:t> </a:t>
            </a:r>
            <a:r>
              <a:rPr lang="en-US" altLang="zh-CN" dirty="0"/>
              <a:t>of</a:t>
            </a:r>
            <a:r>
              <a:rPr lang="zh-CN" altLang="en-US" dirty="0"/>
              <a:t> </a:t>
            </a:r>
            <a:r>
              <a:rPr lang="en-US" altLang="zh-CN" dirty="0"/>
              <a:t>the</a:t>
            </a:r>
            <a:r>
              <a:rPr lang="zh-CN" altLang="en-US" dirty="0"/>
              <a:t> </a:t>
            </a:r>
            <a:r>
              <a:rPr lang="en-US" altLang="zh-CN" dirty="0"/>
              <a:t>data</a:t>
            </a:r>
            <a:r>
              <a:rPr lang="zh-CN" altLang="en-US" dirty="0"/>
              <a:t> </a:t>
            </a:r>
            <a:endParaRPr lang="en-US" altLang="zh-CN" dirty="0"/>
          </a:p>
          <a:p>
            <a:pPr marL="171450" indent="-171450">
              <a:buFont typeface="Arial" panose="020B0604020202020204" pitchFamily="34" charset="0"/>
              <a:buChar char="•"/>
            </a:pPr>
            <a:endParaRPr lang="en-US" dirty="0"/>
          </a:p>
          <a:p>
            <a:r>
              <a:rPr lang="en-US" dirty="0">
                <a:effectLst/>
                <a:latin typeface="Helvetica" pitchFamily="2" charset="0"/>
              </a:rPr>
              <a:t>• Principal vectors  </a:t>
            </a:r>
            <a:r>
              <a:rPr lang="en-US" dirty="0">
                <a:solidFill>
                  <a:srgbClr val="000000"/>
                </a:solidFill>
                <a:effectLst/>
                <a:latin typeface="Helvetica" pitchFamily="2" charset="0"/>
              </a:rPr>
              <a:t>are </a:t>
            </a:r>
            <a:r>
              <a:rPr lang="en-US" dirty="0">
                <a:solidFill>
                  <a:srgbClr val="FF0000"/>
                </a:solidFill>
                <a:effectLst/>
                <a:latin typeface="Helvetica" pitchFamily="2" charset="0"/>
              </a:rPr>
              <a:t>orthogonal</a:t>
            </a:r>
          </a:p>
          <a:p>
            <a:r>
              <a:rPr lang="en-US" dirty="0">
                <a:effectLst/>
                <a:latin typeface="Helvetica" pitchFamily="2" charset="0"/>
              </a:rPr>
              <a:t>• Gives best  axis to project to</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BD56A668-6285-0A48-A10D-1B0E2939ED04}" type="slidenum">
              <a:rPr lang="en-US" smtClean="0"/>
              <a:t>13</a:t>
            </a:fld>
            <a:endParaRPr lang="en-US"/>
          </a:p>
        </p:txBody>
      </p:sp>
    </p:spTree>
    <p:extLst>
      <p:ext uri="{BB962C8B-B14F-4D97-AF65-F5344CB8AC3E}">
        <p14:creationId xmlns:p14="http://schemas.microsoft.com/office/powerpoint/2010/main" val="3967479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want to find the projections that maximum the variances</a:t>
            </a:r>
          </a:p>
          <a:p>
            <a:pPr marL="171450" indent="-171450">
              <a:buFont typeface="Arial" panose="020B0604020202020204" pitchFamily="34" charset="0"/>
              <a:buChar char="•"/>
            </a:pPr>
            <a:r>
              <a:rPr lang="en-US" dirty="0"/>
              <a:t>To quantify how good the line fit the data, we project the data onto the line and then try to find the line that minimize the distance</a:t>
            </a:r>
          </a:p>
          <a:p>
            <a:pPr marL="171450" indent="-171450">
              <a:buFont typeface="Arial" panose="020B0604020202020204" pitchFamily="34" charset="0"/>
              <a:buChar char="•"/>
            </a:pPr>
            <a:r>
              <a:rPr lang="en-US" dirty="0"/>
              <a:t>The line spread out </a:t>
            </a:r>
          </a:p>
          <a:p>
            <a:pPr marL="171450" indent="-171450">
              <a:buFont typeface="Arial" panose="020B0604020202020204" pitchFamily="34" charset="0"/>
              <a:buChar char="•"/>
            </a:pPr>
            <a:endParaRPr lang="en-US" dirty="0"/>
          </a:p>
          <a:p>
            <a:r>
              <a:rPr lang="en-US" dirty="0">
                <a:effectLst/>
                <a:latin typeface="Helvetica" pitchFamily="2" charset="0"/>
              </a:rPr>
              <a:t>• Find the eigenvectors of the covariance matrix </a:t>
            </a:r>
          </a:p>
          <a:p>
            <a:r>
              <a:rPr lang="en-US" dirty="0">
                <a:effectLst/>
                <a:latin typeface="Helvetica" pitchFamily="2" charset="0"/>
              </a:rPr>
              <a:t>• The eigenvectors define the new space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BD56A668-6285-0A48-A10D-1B0E2939ED04}" type="slidenum">
              <a:rPr lang="en-US" smtClean="0"/>
              <a:t>14</a:t>
            </a:fld>
            <a:endParaRPr lang="en-US"/>
          </a:p>
        </p:txBody>
      </p:sp>
    </p:spTree>
    <p:extLst>
      <p:ext uri="{BB962C8B-B14F-4D97-AF65-F5344CB8AC3E}">
        <p14:creationId xmlns:p14="http://schemas.microsoft.com/office/powerpoint/2010/main" val="756568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ltLang="zh-CN" dirty="0"/>
              <a:t>Automatically,</a:t>
            </a:r>
            <a:r>
              <a:rPr lang="zh-CN" altLang="en-US" dirty="0"/>
              <a:t> </a:t>
            </a:r>
            <a:r>
              <a:rPr lang="en-US" altLang="zh-CN" dirty="0"/>
              <a:t>one</a:t>
            </a:r>
            <a:r>
              <a:rPr lang="zh-CN" altLang="en-US" dirty="0"/>
              <a:t> </a:t>
            </a:r>
            <a:r>
              <a:rPr lang="en-US" altLang="zh-CN" dirty="0"/>
              <a:t>line</a:t>
            </a:r>
            <a:r>
              <a:rPr lang="zh-CN" altLang="en-US" dirty="0"/>
              <a:t> </a:t>
            </a:r>
            <a:r>
              <a:rPr lang="en-US" altLang="zh-CN" dirty="0"/>
              <a:t>fit</a:t>
            </a:r>
            <a:r>
              <a:rPr lang="zh-CN" altLang="en-US" dirty="0"/>
              <a:t> </a:t>
            </a:r>
            <a:r>
              <a:rPr lang="en-US" altLang="zh-CN" dirty="0"/>
              <a:t>best.</a:t>
            </a:r>
            <a:r>
              <a:rPr lang="zh-CN" altLang="en-US" dirty="0"/>
              <a:t> </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purpose of PCA is to find the best low-dimensional representation of the variation in a multivariate data set. We can capture most of the variation between samples using a smaller number of new variables , where each of these new variables is a linear combination of all or some of the variables.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F</a:t>
            </a:r>
            <a:r>
              <a:rPr lang="en-US" sz="1200" b="0" i="0" kern="1200" dirty="0">
                <a:solidFill>
                  <a:schemeClr val="tx1"/>
                </a:solidFill>
                <a:effectLst/>
                <a:latin typeface="+mn-lt"/>
                <a:ea typeface="+mn-ea"/>
                <a:cs typeface="+mn-cs"/>
              </a:rPr>
              <a:t>ind the straight line where the data is most spread out when projected onto it. A vertical straight line with the points projected on to it will look like this: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Show the visualization </a:t>
            </a:r>
          </a:p>
          <a:p>
            <a:pPr marL="171450" indent="-171450">
              <a:buFont typeface="Arial" panose="020B0604020202020204" pitchFamily="34" charset="0"/>
              <a:buChar char="•"/>
            </a:pPr>
            <a:r>
              <a:rPr lang="en-US" b="0" i="0" dirty="0">
                <a:solidFill>
                  <a:srgbClr val="202122"/>
                </a:solidFill>
                <a:effectLst/>
                <a:latin typeface="Arial" panose="020B0604020202020204" pitchFamily="34" charset="0"/>
              </a:rPr>
              <a:t>Pythagorean theorem: a^2 = b^2 + c^2 </a:t>
            </a:r>
            <a:endParaRPr lang="en-US" dirty="0"/>
          </a:p>
        </p:txBody>
      </p:sp>
      <p:sp>
        <p:nvSpPr>
          <p:cNvPr id="4" name="Slide Number Placeholder 3"/>
          <p:cNvSpPr>
            <a:spLocks noGrp="1"/>
          </p:cNvSpPr>
          <p:nvPr>
            <p:ph type="sldNum" sz="quarter" idx="5"/>
          </p:nvPr>
        </p:nvSpPr>
        <p:spPr/>
        <p:txBody>
          <a:bodyPr/>
          <a:lstStyle/>
          <a:p>
            <a:fld id="{BD56A668-6285-0A48-A10D-1B0E2939ED04}" type="slidenum">
              <a:rPr lang="en-US" smtClean="0"/>
              <a:t>15</a:t>
            </a:fld>
            <a:endParaRPr lang="en-US"/>
          </a:p>
        </p:txBody>
      </p:sp>
    </p:spTree>
    <p:extLst>
      <p:ext uri="{BB962C8B-B14F-4D97-AF65-F5344CB8AC3E}">
        <p14:creationId xmlns:p14="http://schemas.microsoft.com/office/powerpoint/2010/main" val="1786839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Cambria" panose="02040503050406030204" pitchFamily="18" charset="0"/>
              </a:defRPr>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CFB4259-194C-BC4B-A68D-30A710AD4C63}" type="slidenum">
              <a:rPr lang="en-US" smtClean="0"/>
              <a:t>‹#›</a:t>
            </a:fld>
            <a:endParaRPr lang="en-US" dirty="0"/>
          </a:p>
        </p:txBody>
      </p:sp>
      <p:pic>
        <p:nvPicPr>
          <p:cNvPr id="7" name="Picture 6">
            <a:extLst>
              <a:ext uri="{FF2B5EF4-FFF2-40B4-BE49-F238E27FC236}">
                <a16:creationId xmlns:a16="http://schemas.microsoft.com/office/drawing/2014/main" id="{6E8AC797-3046-A940-B730-71A1889C4F5B}"/>
              </a:ext>
            </a:extLst>
          </p:cNvPr>
          <p:cNvPicPr>
            <a:picLocks noChangeAspect="1"/>
          </p:cNvPicPr>
          <p:nvPr userDrawn="1"/>
        </p:nvPicPr>
        <p:blipFill>
          <a:blip r:embed="rId2"/>
          <a:stretch>
            <a:fillRect/>
          </a:stretch>
        </p:blipFill>
        <p:spPr>
          <a:xfrm>
            <a:off x="0" y="23812"/>
            <a:ext cx="3111062" cy="61624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4ED380-1C74-AB4D-B5A2-7E074C0BD08B}" type="datetimeFigureOut">
              <a:rPr lang="en-US" smtClean="0"/>
              <a:t>2/13/24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CFB4259-194C-BC4B-A68D-30A710AD4C63}" type="slidenum">
              <a:rPr lang="en-US" smtClean="0"/>
              <a:t>‹#›</a:t>
            </a:fld>
            <a:endParaRPr lang="en-US" dirty="0"/>
          </a:p>
        </p:txBody>
      </p:sp>
      <p:pic>
        <p:nvPicPr>
          <p:cNvPr id="8" name="Picture 2">
            <a:extLst>
              <a:ext uri="{FF2B5EF4-FFF2-40B4-BE49-F238E27FC236}">
                <a16:creationId xmlns:a16="http://schemas.microsoft.com/office/drawing/2014/main" id="{303EB1B8-36CA-9540-BCA2-102D8BC4B9D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0" y="5560423"/>
            <a:ext cx="1524000" cy="1524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4ED380-1C74-AB4D-B5A2-7E074C0BD08B}" type="datetimeFigureOut">
              <a:rPr lang="en-US" smtClean="0"/>
              <a:t>2/13/24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CFB4259-194C-BC4B-A68D-30A710AD4C63}" type="slidenum">
              <a:rPr lang="en-US" smtClean="0"/>
              <a:t>‹#›</a:t>
            </a:fld>
            <a:endParaRPr lang="en-US" dirty="0"/>
          </a:p>
        </p:txBody>
      </p:sp>
      <p:pic>
        <p:nvPicPr>
          <p:cNvPr id="8" name="Picture 2">
            <a:extLst>
              <a:ext uri="{FF2B5EF4-FFF2-40B4-BE49-F238E27FC236}">
                <a16:creationId xmlns:a16="http://schemas.microsoft.com/office/drawing/2014/main" id="{67CA6B55-DD14-C745-9A31-8542DB7BA64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0" y="5560423"/>
            <a:ext cx="1524000" cy="1524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6149FD71-17DD-AC4B-A81B-03B1038BA57B}" type="datetime1">
              <a:rPr lang="en-US" smtClean="0"/>
              <a:t>2/13/24</a:t>
            </a:fld>
            <a:endParaRPr lang="en-US" dirty="0"/>
          </a:p>
        </p:txBody>
      </p:sp>
      <p:sp>
        <p:nvSpPr>
          <p:cNvPr id="6" name="Footer Placeholder 5"/>
          <p:cNvSpPr>
            <a:spLocks noGrp="1"/>
          </p:cNvSpPr>
          <p:nvPr>
            <p:ph type="ftr" sz="quarter" idx="11"/>
          </p:nvPr>
        </p:nvSpPr>
        <p:spPr/>
        <p:txBody>
          <a:bodyPr/>
          <a:lstStyle/>
          <a:p>
            <a:r>
              <a:rPr lang="en-US" dirty="0"/>
              <a:t>UNC Charlotte, Fall 2020</a:t>
            </a:r>
          </a:p>
        </p:txBody>
      </p:sp>
      <p:sp>
        <p:nvSpPr>
          <p:cNvPr id="7" name="Slide Number Placeholder 6"/>
          <p:cNvSpPr>
            <a:spLocks noGrp="1"/>
          </p:cNvSpPr>
          <p:nvPr>
            <p:ph type="sldNum" sz="quarter" idx="12"/>
          </p:nvPr>
        </p:nvSpPr>
        <p:spPr/>
        <p:txBody>
          <a:bodyPr/>
          <a:lstStyle/>
          <a:p>
            <a:fld id="{A8F5A0BD-C446-42A9-A632-4FC6E7E4FB3F}" type="slidenum">
              <a:rPr lang="en-US" smtClean="0"/>
              <a:t>‹#›</a:t>
            </a:fld>
            <a:endParaRPr lang="en-US" dirty="0"/>
          </a:p>
        </p:txBody>
      </p:sp>
      <p:sp>
        <p:nvSpPr>
          <p:cNvPr id="9" name="Content Placeholder 8"/>
          <p:cNvSpPr>
            <a:spLocks noGrp="1"/>
          </p:cNvSpPr>
          <p:nvPr>
            <p:ph sz="quarter" idx="13"/>
          </p:nvPr>
        </p:nvSpPr>
        <p:spPr>
          <a:xfrm>
            <a:off x="1298448" y="2121407"/>
            <a:ext cx="3200400" cy="3602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63440" y="2119313"/>
            <a:ext cx="3200400" cy="3605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12682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81028"/>
            <a:ext cx="7886700" cy="884611"/>
          </a:xfrm>
        </p:spPr>
        <p:txBody>
          <a:bodyPr>
            <a:normAutofit/>
          </a:bodyPr>
          <a:lstStyle>
            <a:lvl1pPr>
              <a:defRPr sz="3600" b="1">
                <a:latin typeface="Cambria" panose="02040503050406030204" pitchFamily="18" charset="0"/>
                <a:ea typeface="Cambria" panose="02040503050406030204" pitchFamily="18" charset="0"/>
                <a:cs typeface="Cambria" panose="02040503050406030204" pitchFamily="18" charset="0"/>
              </a:defRPr>
            </a:lvl1pPr>
          </a:lstStyle>
          <a:p>
            <a:r>
              <a:rPr lang="en-US" dirty="0"/>
              <a:t>Click to edit Master title style</a:t>
            </a:r>
          </a:p>
        </p:txBody>
      </p:sp>
      <p:sp>
        <p:nvSpPr>
          <p:cNvPr id="3" name="Content Placeholder 2"/>
          <p:cNvSpPr>
            <a:spLocks noGrp="1"/>
          </p:cNvSpPr>
          <p:nvPr>
            <p:ph idx="1" hasCustomPrompt="1"/>
          </p:nvPr>
        </p:nvSpPr>
        <p:spPr>
          <a:xfrm>
            <a:off x="628650" y="1789083"/>
            <a:ext cx="7886700" cy="4000432"/>
          </a:xfrm>
        </p:spPr>
        <p:txBody>
          <a:bodyPr/>
          <a:lstStyle>
            <a:lvl1pPr>
              <a:buClr>
                <a:srgbClr val="C00000"/>
              </a:buClr>
              <a:buFont typeface="Wingdings" pitchFamily="2" charset="2"/>
              <a:buChar char="v"/>
              <a:defRPr>
                <a:latin typeface="Cambria" panose="02040503050406030204" pitchFamily="18" charset="0"/>
                <a:ea typeface="Cambria" panose="02040503050406030204" pitchFamily="18" charset="0"/>
                <a:cs typeface="Cambria" panose="02040503050406030204" pitchFamily="18" charset="0"/>
              </a:defRPr>
            </a:lvl1pPr>
            <a:lvl2pPr>
              <a:buClr>
                <a:srgbClr val="C00000"/>
              </a:buClr>
              <a:defRPr>
                <a:latin typeface="Cambria" panose="02040503050406030204" pitchFamily="18" charset="0"/>
                <a:ea typeface="Cambria" panose="02040503050406030204" pitchFamily="18" charset="0"/>
                <a:cs typeface="Cambria" panose="02040503050406030204" pitchFamily="18" charset="0"/>
              </a:defRPr>
            </a:lvl2pPr>
            <a:lvl3pPr>
              <a:buClr>
                <a:srgbClr val="C00000"/>
              </a:buClr>
              <a:defRPr>
                <a:latin typeface="Cambria" panose="02040503050406030204" pitchFamily="18" charset="0"/>
                <a:ea typeface="Cambria" panose="02040503050406030204" pitchFamily="18" charset="0"/>
                <a:cs typeface="Cambria" panose="02040503050406030204" pitchFamily="18" charset="0"/>
              </a:defRPr>
            </a:lvl3pPr>
            <a:lvl4pPr>
              <a:buClr>
                <a:srgbClr val="C00000"/>
              </a:buClr>
              <a:defRPr>
                <a:latin typeface="Cambria" panose="02040503050406030204" pitchFamily="18" charset="0"/>
                <a:ea typeface="Cambria" panose="02040503050406030204" pitchFamily="18" charset="0"/>
                <a:cs typeface="Cambria" panose="02040503050406030204" pitchFamily="18" charset="0"/>
              </a:defRPr>
            </a:lvl4pPr>
            <a:lvl5pPr>
              <a:buClr>
                <a:srgbClr val="C00000"/>
              </a:buClr>
              <a:defRPr>
                <a:latin typeface="Cambria" panose="02040503050406030204" pitchFamily="18" charset="0"/>
                <a:ea typeface="Cambria" panose="02040503050406030204" pitchFamily="18" charset="0"/>
                <a:cs typeface="Cambria" panose="02040503050406030204" pitchFamily="18" charset="0"/>
              </a:defRPr>
            </a:lvl5pPr>
          </a:lstStyle>
          <a:p>
            <a:pPr lvl="0"/>
            <a:r>
              <a:rPr lang="en-US" dirty="0"/>
              <a:t> 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p:cNvCxnSpPr/>
          <p:nvPr userDrawn="1"/>
        </p:nvCxnSpPr>
        <p:spPr>
          <a:xfrm flipV="1">
            <a:off x="381965" y="535577"/>
            <a:ext cx="8403220" cy="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2">
            <a:extLst>
              <a:ext uri="{FF2B5EF4-FFF2-40B4-BE49-F238E27FC236}">
                <a16:creationId xmlns:a16="http://schemas.microsoft.com/office/drawing/2014/main" id="{15406FBF-B550-A649-9CEE-C9BAB39DCCF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0" y="5560423"/>
            <a:ext cx="1524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F3DEA52D-76F5-9D44-8E06-CCE279C73723}"/>
              </a:ext>
            </a:extLst>
          </p:cNvPr>
          <p:cNvSpPr txBox="1"/>
          <p:nvPr userDrawn="1"/>
        </p:nvSpPr>
        <p:spPr>
          <a:xfrm>
            <a:off x="381965" y="197022"/>
            <a:ext cx="8650824" cy="338554"/>
          </a:xfrm>
          <a:prstGeom prst="rect">
            <a:avLst/>
          </a:prstGeom>
          <a:noFill/>
        </p:spPr>
        <p:txBody>
          <a:bodyPr wrap="square" rtlCol="0">
            <a:spAutoFit/>
          </a:bodyPr>
          <a:lstStyle/>
          <a:p>
            <a:r>
              <a:rPr lang="en-US" sz="1600" dirty="0">
                <a:solidFill>
                  <a:schemeClr val="bg2">
                    <a:lumMod val="50000"/>
                  </a:schemeClr>
                </a:solidFill>
                <a:latin typeface="Book Antiqua" charset="0"/>
              </a:rPr>
              <a:t>DSBA/MBAD 6211: Advanced Business Analytics  </a:t>
            </a:r>
            <a:endParaRPr lang="en-US" sz="1600" dirty="0">
              <a:solidFill>
                <a:schemeClr val="bg2">
                  <a:lumMod val="50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4ED380-1C74-AB4D-B5A2-7E074C0BD08B}" type="datetimeFigureOut">
              <a:rPr lang="en-US" smtClean="0"/>
              <a:t>2/13/24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CFB4259-194C-BC4B-A68D-30A710AD4C63}" type="slidenum">
              <a:rPr lang="en-US" smtClean="0"/>
              <a:t>‹#›</a:t>
            </a:fld>
            <a:endParaRPr lang="en-US" dirty="0"/>
          </a:p>
        </p:txBody>
      </p:sp>
      <p:pic>
        <p:nvPicPr>
          <p:cNvPr id="7" name="Picture 2">
            <a:extLst>
              <a:ext uri="{FF2B5EF4-FFF2-40B4-BE49-F238E27FC236}">
                <a16:creationId xmlns:a16="http://schemas.microsoft.com/office/drawing/2014/main" id="{4B1EA1AE-C67E-724A-BE2E-329CD620874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0" y="5560423"/>
            <a:ext cx="1524000" cy="1524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4ED380-1C74-AB4D-B5A2-7E074C0BD08B}" type="datetimeFigureOut">
              <a:rPr lang="en-US" smtClean="0"/>
              <a:t>2/13/24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CFB4259-194C-BC4B-A68D-30A710AD4C63}" type="slidenum">
              <a:rPr lang="en-US" smtClean="0"/>
              <a:t>‹#›</a:t>
            </a:fld>
            <a:endParaRPr lang="en-US" dirty="0"/>
          </a:p>
        </p:txBody>
      </p:sp>
      <p:pic>
        <p:nvPicPr>
          <p:cNvPr id="10" name="Picture 2">
            <a:extLst>
              <a:ext uri="{FF2B5EF4-FFF2-40B4-BE49-F238E27FC236}">
                <a16:creationId xmlns:a16="http://schemas.microsoft.com/office/drawing/2014/main" id="{3380279F-20C7-2548-8D9F-40488050597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0" y="5560423"/>
            <a:ext cx="1524000" cy="1524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4ED380-1C74-AB4D-B5A2-7E074C0BD08B}" type="datetimeFigureOut">
              <a:rPr lang="en-US" smtClean="0"/>
              <a:t>2/13/24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CFB4259-194C-BC4B-A68D-30A710AD4C63}" type="slidenum">
              <a:rPr lang="en-US" smtClean="0"/>
              <a:t>‹#›</a:t>
            </a:fld>
            <a:endParaRPr lang="en-US" dirty="0"/>
          </a:p>
        </p:txBody>
      </p:sp>
      <p:pic>
        <p:nvPicPr>
          <p:cNvPr id="11" name="Picture 2">
            <a:extLst>
              <a:ext uri="{FF2B5EF4-FFF2-40B4-BE49-F238E27FC236}">
                <a16:creationId xmlns:a16="http://schemas.microsoft.com/office/drawing/2014/main" id="{B64E3530-B962-F94F-B641-DBA035AD934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0" y="5560423"/>
            <a:ext cx="1524000" cy="1524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4ED380-1C74-AB4D-B5A2-7E074C0BD08B}" type="datetimeFigureOut">
              <a:rPr lang="en-US" smtClean="0"/>
              <a:t>2/13/24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CFB4259-194C-BC4B-A68D-30A710AD4C63}" type="slidenum">
              <a:rPr lang="en-US" smtClean="0"/>
              <a:t>‹#›</a:t>
            </a:fld>
            <a:endParaRPr lang="en-US" dirty="0"/>
          </a:p>
        </p:txBody>
      </p:sp>
      <p:pic>
        <p:nvPicPr>
          <p:cNvPr id="7" name="Picture 2">
            <a:extLst>
              <a:ext uri="{FF2B5EF4-FFF2-40B4-BE49-F238E27FC236}">
                <a16:creationId xmlns:a16="http://schemas.microsoft.com/office/drawing/2014/main" id="{A1DA7154-2D11-2D46-9D4A-4D754B9A4ED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0" y="5560423"/>
            <a:ext cx="1524000" cy="1524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ED380-1C74-AB4D-B5A2-7E074C0BD08B}" type="datetimeFigureOut">
              <a:rPr lang="en-US" smtClean="0"/>
              <a:t>2/13/24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CFB4259-194C-BC4B-A68D-30A710AD4C63}" type="slidenum">
              <a:rPr lang="en-US" smtClean="0"/>
              <a:t>‹#›</a:t>
            </a:fld>
            <a:endParaRPr lang="en-US" dirty="0"/>
          </a:p>
        </p:txBody>
      </p:sp>
      <p:pic>
        <p:nvPicPr>
          <p:cNvPr id="6" name="Picture 2">
            <a:extLst>
              <a:ext uri="{FF2B5EF4-FFF2-40B4-BE49-F238E27FC236}">
                <a16:creationId xmlns:a16="http://schemas.microsoft.com/office/drawing/2014/main" id="{759EA281-887E-C34D-AF38-CEF5A91B5B5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0" y="5560423"/>
            <a:ext cx="1524000" cy="1524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4ED380-1C74-AB4D-B5A2-7E074C0BD08B}" type="datetimeFigureOut">
              <a:rPr lang="en-US" smtClean="0"/>
              <a:t>2/13/24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CFB4259-194C-BC4B-A68D-30A710AD4C63}" type="slidenum">
              <a:rPr lang="en-US" smtClean="0"/>
              <a:t>‹#›</a:t>
            </a:fld>
            <a:endParaRPr lang="en-US" dirty="0"/>
          </a:p>
        </p:txBody>
      </p:sp>
      <p:pic>
        <p:nvPicPr>
          <p:cNvPr id="9" name="Picture 2">
            <a:extLst>
              <a:ext uri="{FF2B5EF4-FFF2-40B4-BE49-F238E27FC236}">
                <a16:creationId xmlns:a16="http://schemas.microsoft.com/office/drawing/2014/main" id="{4DA9CDB9-8BCD-4843-982D-00C92441ADD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0" y="5560423"/>
            <a:ext cx="1524000" cy="1524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4ED380-1C74-AB4D-B5A2-7E074C0BD08B}" type="datetimeFigureOut">
              <a:rPr lang="en-US" smtClean="0"/>
              <a:t>2/13/24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CFB4259-194C-BC4B-A68D-30A710AD4C63}" type="slidenum">
              <a:rPr lang="en-US" smtClean="0"/>
              <a:t>‹#›</a:t>
            </a:fld>
            <a:endParaRPr lang="en-US" dirty="0"/>
          </a:p>
        </p:txBody>
      </p:sp>
      <p:pic>
        <p:nvPicPr>
          <p:cNvPr id="9" name="Picture 2">
            <a:extLst>
              <a:ext uri="{FF2B5EF4-FFF2-40B4-BE49-F238E27FC236}">
                <a16:creationId xmlns:a16="http://schemas.microsoft.com/office/drawing/2014/main" id="{83B3FDA4-DDAD-F842-95BE-9E34AF730D7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0" y="5560423"/>
            <a:ext cx="1524000" cy="1524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ED380-1C74-AB4D-B5A2-7E074C0BD08B}" type="datetimeFigureOut">
              <a:rPr lang="en-US" smtClean="0"/>
              <a:t>2/13/24</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B4259-194C-BC4B-A68D-30A710AD4C63}" type="slidenum">
              <a:rPr lang="en-US" smtClean="0"/>
              <a:t>‹#›</a:t>
            </a:fld>
            <a:endParaRPr lang="en-US" dirty="0"/>
          </a:p>
        </p:txBody>
      </p:sp>
    </p:spTree>
    <p:extLst>
      <p:ext uri="{BB962C8B-B14F-4D97-AF65-F5344CB8AC3E}">
        <p14:creationId xmlns:p14="http://schemas.microsoft.com/office/powerpoint/2010/main" val="13655533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Cambria" panose="020405030504060302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tats.stackexchange.com/questions/2691/making-sense-of-principal-component-analysis-eigenvectors-eigenvalues" TargetMode="External"/><Relationship Id="rId5" Type="http://schemas.openxmlformats.org/officeDocument/2006/relationships/hyperlink" Target="https://georgemdallas.wordpress.com/2013/10/30/principal-component-analysis-4-dummies-eigenvectors-eigenvalues-and-dimension-reduction/" TargetMode="Externa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EB180-B8FF-DF49-911F-A3A6E0D42603}"/>
              </a:ext>
            </a:extLst>
          </p:cNvPr>
          <p:cNvSpPr>
            <a:spLocks noGrp="1"/>
          </p:cNvSpPr>
          <p:nvPr>
            <p:ph type="ctrTitle"/>
          </p:nvPr>
        </p:nvSpPr>
        <p:spPr/>
        <p:txBody>
          <a:bodyPr>
            <a:normAutofit/>
          </a:bodyPr>
          <a:lstStyle/>
          <a:p>
            <a:r>
              <a:rPr lang="en-US" altLang="zh-CN" sz="4000" b="1" dirty="0"/>
              <a:t>Predictive Modeling—Dimensionality Reduction</a:t>
            </a:r>
            <a:endParaRPr lang="en-US" sz="4000" b="1" dirty="0"/>
          </a:p>
        </p:txBody>
      </p:sp>
      <p:sp>
        <p:nvSpPr>
          <p:cNvPr id="3" name="Subtitle 2">
            <a:extLst>
              <a:ext uri="{FF2B5EF4-FFF2-40B4-BE49-F238E27FC236}">
                <a16:creationId xmlns:a16="http://schemas.microsoft.com/office/drawing/2014/main" id="{E70D2C57-D2E4-8F49-ABEB-CE4951E5C175}"/>
              </a:ext>
            </a:extLst>
          </p:cNvPr>
          <p:cNvSpPr>
            <a:spLocks noGrp="1"/>
          </p:cNvSpPr>
          <p:nvPr>
            <p:ph type="subTitle" idx="1"/>
          </p:nvPr>
        </p:nvSpPr>
        <p:spPr/>
        <p:txBody>
          <a:bodyPr>
            <a:normAutofit/>
          </a:bodyPr>
          <a:lstStyle/>
          <a:p>
            <a:r>
              <a:rPr lang="en-US" dirty="0">
                <a:latin typeface="Bell MT" panose="02020503060305020303" pitchFamily="18" charset="77"/>
                <a:ea typeface="Baskerville" panose="02020502070401020303" pitchFamily="18" charset="0"/>
                <a:cs typeface="Big Caslon Medium" panose="02000603090000020003" pitchFamily="2" charset="-79"/>
              </a:rPr>
              <a:t>DSBA/MBAD 6211</a:t>
            </a:r>
            <a:r>
              <a:rPr lang="en-US" altLang="zh-CN" dirty="0">
                <a:latin typeface="Bell MT" panose="02020503060305020303" pitchFamily="18" charset="77"/>
                <a:ea typeface="Baskerville" panose="02020502070401020303" pitchFamily="18" charset="0"/>
                <a:cs typeface="Big Caslon Medium" panose="02000603090000020003" pitchFamily="2" charset="-79"/>
              </a:rPr>
              <a:t>:</a:t>
            </a:r>
            <a:r>
              <a:rPr lang="zh-CN" altLang="en-US" dirty="0">
                <a:latin typeface="Bell MT" panose="02020503060305020303" pitchFamily="18" charset="77"/>
                <a:cs typeface="Big Caslon Medium" panose="02000603090000020003" pitchFamily="2" charset="-79"/>
              </a:rPr>
              <a:t> </a:t>
            </a:r>
            <a:r>
              <a:rPr lang="en-US" altLang="zh-CN" dirty="0">
                <a:latin typeface="Bell MT" panose="02020503060305020303" pitchFamily="18" charset="77"/>
                <a:ea typeface="Baskerville" panose="02020502070401020303" pitchFamily="18" charset="0"/>
                <a:cs typeface="Big Caslon Medium" panose="02000603090000020003" pitchFamily="2" charset="-79"/>
              </a:rPr>
              <a:t>Advanced</a:t>
            </a:r>
            <a:r>
              <a:rPr lang="zh-CN" altLang="en-US" dirty="0">
                <a:latin typeface="Bell MT" panose="02020503060305020303" pitchFamily="18" charset="77"/>
                <a:cs typeface="Big Caslon Medium" panose="02000603090000020003" pitchFamily="2" charset="-79"/>
              </a:rPr>
              <a:t> </a:t>
            </a:r>
            <a:r>
              <a:rPr lang="en-US" altLang="zh-CN" dirty="0">
                <a:latin typeface="Bell MT" panose="02020503060305020303" pitchFamily="18" charset="77"/>
                <a:ea typeface="Baskerville" panose="02020502070401020303" pitchFamily="18" charset="0"/>
                <a:cs typeface="Big Caslon Medium" panose="02000603090000020003" pitchFamily="2" charset="-79"/>
              </a:rPr>
              <a:t>Business</a:t>
            </a:r>
            <a:r>
              <a:rPr lang="zh-CN" altLang="en-US" dirty="0">
                <a:latin typeface="Bell MT" panose="02020503060305020303" pitchFamily="18" charset="77"/>
                <a:cs typeface="Big Caslon Medium" panose="02000603090000020003" pitchFamily="2" charset="-79"/>
              </a:rPr>
              <a:t> </a:t>
            </a:r>
            <a:r>
              <a:rPr lang="en-US" altLang="zh-CN" dirty="0">
                <a:latin typeface="Bell MT" panose="02020503060305020303" pitchFamily="18" charset="77"/>
                <a:ea typeface="Baskerville" panose="02020502070401020303" pitchFamily="18" charset="0"/>
                <a:cs typeface="Big Caslon Medium" panose="02000603090000020003" pitchFamily="2" charset="-79"/>
              </a:rPr>
              <a:t>Analytics</a:t>
            </a:r>
            <a:endParaRPr lang="en-US" dirty="0">
              <a:latin typeface="Bell MT" panose="02020503060305020303" pitchFamily="18" charset="77"/>
              <a:ea typeface="Baskerville" panose="02020502070401020303" pitchFamily="18" charset="0"/>
              <a:cs typeface="Big Caslon Medium" panose="02000603090000020003" pitchFamily="2" charset="-79"/>
            </a:endParaRPr>
          </a:p>
          <a:p>
            <a:r>
              <a:rPr lang="en-US" altLang="zh-CN" dirty="0">
                <a:latin typeface="Bell MT" panose="02020503060305020303" pitchFamily="18" charset="77"/>
                <a:ea typeface="Baskerville" panose="02020502070401020303" pitchFamily="18" charset="0"/>
                <a:cs typeface="Big Caslon Medium" panose="02000603090000020003" pitchFamily="2" charset="-79"/>
              </a:rPr>
              <a:t>Spring</a:t>
            </a:r>
            <a:r>
              <a:rPr lang="zh-CN" altLang="en-US" dirty="0">
                <a:latin typeface="Bell MT" panose="02020503060305020303" pitchFamily="18" charset="77"/>
                <a:cs typeface="Big Caslon Medium" panose="02000603090000020003" pitchFamily="2" charset="-79"/>
              </a:rPr>
              <a:t> </a:t>
            </a:r>
            <a:r>
              <a:rPr lang="en-US" altLang="zh-CN" dirty="0">
                <a:latin typeface="Bell MT" panose="02020503060305020303" pitchFamily="18" charset="77"/>
                <a:ea typeface="Baskerville" panose="02020502070401020303" pitchFamily="18" charset="0"/>
                <a:cs typeface="Big Caslon Medium" panose="02000603090000020003" pitchFamily="2" charset="-79"/>
              </a:rPr>
              <a:t>2024</a:t>
            </a:r>
            <a:endParaRPr lang="en-US" dirty="0">
              <a:latin typeface="Bell MT" panose="02020503060305020303" pitchFamily="18" charset="77"/>
              <a:ea typeface="Baskerville" panose="02020502070401020303" pitchFamily="18" charset="0"/>
              <a:cs typeface="Big Caslon Medium" panose="02000603090000020003" pitchFamily="2" charset="-79"/>
            </a:endParaRPr>
          </a:p>
        </p:txBody>
      </p:sp>
    </p:spTree>
    <p:extLst>
      <p:ext uri="{BB962C8B-B14F-4D97-AF65-F5344CB8AC3E}">
        <p14:creationId xmlns:p14="http://schemas.microsoft.com/office/powerpoint/2010/main" val="386793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C3DA2-3FF4-120A-2E60-C8D8EB538299}"/>
              </a:ext>
            </a:extLst>
          </p:cNvPr>
          <p:cNvSpPr>
            <a:spLocks noGrp="1"/>
          </p:cNvSpPr>
          <p:nvPr>
            <p:ph type="title"/>
          </p:nvPr>
        </p:nvSpPr>
        <p:spPr/>
        <p:txBody>
          <a:bodyPr>
            <a:normAutofit/>
          </a:bodyPr>
          <a:lstStyle/>
          <a:p>
            <a:r>
              <a:rPr lang="en-US" dirty="0"/>
              <a:t>Dimensionality Reduction</a:t>
            </a:r>
          </a:p>
        </p:txBody>
      </p:sp>
      <p:sp>
        <p:nvSpPr>
          <p:cNvPr id="3" name="Content Placeholder 2">
            <a:extLst>
              <a:ext uri="{FF2B5EF4-FFF2-40B4-BE49-F238E27FC236}">
                <a16:creationId xmlns:a16="http://schemas.microsoft.com/office/drawing/2014/main" id="{311FCDBE-3424-4563-61F6-2534C68B6D73}"/>
              </a:ext>
            </a:extLst>
          </p:cNvPr>
          <p:cNvSpPr>
            <a:spLocks noGrp="1"/>
          </p:cNvSpPr>
          <p:nvPr>
            <p:ph idx="1"/>
          </p:nvPr>
        </p:nvSpPr>
        <p:spPr/>
        <p:txBody>
          <a:bodyPr>
            <a:normAutofit lnSpcReduction="10000"/>
          </a:bodyPr>
          <a:lstStyle/>
          <a:p>
            <a:r>
              <a:rPr lang="en-US" dirty="0">
                <a:effectLst/>
                <a:latin typeface="Helvetica" pitchFamily="2" charset="0"/>
              </a:rPr>
              <a:t>Purposes:</a:t>
            </a:r>
          </a:p>
          <a:p>
            <a:pPr lvl="1"/>
            <a:r>
              <a:rPr lang="en-US" dirty="0">
                <a:effectLst/>
                <a:latin typeface="Helvetica" pitchFamily="2" charset="0"/>
              </a:rPr>
              <a:t>Avoid curse of dimensionality</a:t>
            </a:r>
          </a:p>
          <a:p>
            <a:pPr lvl="1"/>
            <a:r>
              <a:rPr lang="en-US" dirty="0">
                <a:effectLst/>
                <a:latin typeface="Helvetica" pitchFamily="2" charset="0"/>
              </a:rPr>
              <a:t>Reduce amount of time and memory required by data mining algorithms</a:t>
            </a:r>
          </a:p>
          <a:p>
            <a:pPr lvl="1"/>
            <a:r>
              <a:rPr lang="en-US" dirty="0">
                <a:effectLst/>
                <a:latin typeface="Helvetica" pitchFamily="2" charset="0"/>
              </a:rPr>
              <a:t>Allow data to be more easily visualized</a:t>
            </a:r>
          </a:p>
          <a:p>
            <a:pPr lvl="1"/>
            <a:r>
              <a:rPr lang="en-US" dirty="0">
                <a:effectLst/>
                <a:latin typeface="Helvetica" pitchFamily="2" charset="0"/>
              </a:rPr>
              <a:t>May help to eliminate irrelevant features or reduce noise</a:t>
            </a:r>
          </a:p>
          <a:p>
            <a:r>
              <a:rPr lang="en-US" dirty="0">
                <a:effectLst/>
                <a:latin typeface="Helvetica" pitchFamily="2" charset="0"/>
              </a:rPr>
              <a:t>Techniques</a:t>
            </a:r>
          </a:p>
          <a:p>
            <a:pPr lvl="1"/>
            <a:r>
              <a:rPr lang="en-US" dirty="0">
                <a:effectLst/>
                <a:latin typeface="Helvetica" pitchFamily="2" charset="0"/>
              </a:rPr>
              <a:t>Principal Component Analysis (PCA)</a:t>
            </a:r>
          </a:p>
          <a:p>
            <a:pPr lvl="1"/>
            <a:r>
              <a:rPr lang="en-US" dirty="0">
                <a:effectLst/>
                <a:latin typeface="Helvetica" pitchFamily="2" charset="0"/>
              </a:rPr>
              <a:t>Singular Value Decomposition (SVD)</a:t>
            </a:r>
          </a:p>
          <a:p>
            <a:pPr lvl="1"/>
            <a:r>
              <a:rPr lang="en-US" dirty="0">
                <a:effectLst/>
                <a:latin typeface="Helvetica" pitchFamily="2" charset="0"/>
              </a:rPr>
              <a:t>Others: supervised and non-linear techniques</a:t>
            </a:r>
          </a:p>
          <a:p>
            <a:endParaRPr lang="en-US" dirty="0"/>
          </a:p>
        </p:txBody>
      </p:sp>
    </p:spTree>
    <p:extLst>
      <p:ext uri="{BB962C8B-B14F-4D97-AF65-F5344CB8AC3E}">
        <p14:creationId xmlns:p14="http://schemas.microsoft.com/office/powerpoint/2010/main" val="196466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Principal Component Analysis (PCA)</a:t>
            </a:r>
          </a:p>
        </p:txBody>
      </p:sp>
      <p:sp>
        <p:nvSpPr>
          <p:cNvPr id="3" name="Content Placeholder 2"/>
          <p:cNvSpPr>
            <a:spLocks noGrp="1"/>
          </p:cNvSpPr>
          <p:nvPr>
            <p:ph idx="1"/>
          </p:nvPr>
        </p:nvSpPr>
        <p:spPr>
          <a:xfrm>
            <a:off x="645088" y="1565639"/>
            <a:ext cx="7886700" cy="4000432"/>
          </a:xfrm>
        </p:spPr>
        <p:txBody>
          <a:bodyPr>
            <a:normAutofit/>
          </a:bodyPr>
          <a:lstStyle/>
          <a:p>
            <a:pPr marL="342900" lvl="1" indent="-342900">
              <a:buFont typeface="Wingdings" pitchFamily="2" charset="2"/>
              <a:buChar char="v"/>
            </a:pPr>
            <a:r>
              <a:rPr lang="en-US" dirty="0"/>
              <a:t>The idea: </a:t>
            </a:r>
          </a:p>
          <a:p>
            <a:pPr marL="800100" lvl="2" indent="-342900">
              <a:lnSpc>
                <a:spcPct val="100000"/>
              </a:lnSpc>
            </a:pPr>
            <a:r>
              <a:rPr lang="en-US" dirty="0"/>
              <a:t>Find linear combinations of variables that contains most, even if not all, of the information, so that these new variables can replace the original variables. </a:t>
            </a:r>
          </a:p>
          <a:p>
            <a:pPr marL="800100" lvl="2" indent="-342900"/>
            <a:endParaRPr lang="en-US" dirty="0"/>
          </a:p>
          <a:p>
            <a:pPr marL="342900" lvl="1" indent="-342900">
              <a:buFont typeface="Wingdings" pitchFamily="2" charset="2"/>
              <a:buChar char="v"/>
            </a:pPr>
            <a:r>
              <a:rPr lang="en-US" dirty="0"/>
              <a:t>PCA is one of the oldest and most popular dimensionality reduction procedure.</a:t>
            </a:r>
          </a:p>
        </p:txBody>
      </p:sp>
      <p:sp>
        <p:nvSpPr>
          <p:cNvPr id="6" name="Slide Number Placeholder 5"/>
          <p:cNvSpPr>
            <a:spLocks noGrp="1"/>
          </p:cNvSpPr>
          <p:nvPr>
            <p:ph type="sldNum" sz="quarter" idx="12"/>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marL="0" algn="ctr" defTabSz="457200" rtl="0" eaLnBrk="1" latinLnBrk="0" hangingPunct="1">
              <a:defRPr sz="18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78CE7D3-D500-0F4B-B0AC-F421126CFA50}" type="slidenum">
              <a:rPr lang="en-US" smtClean="0"/>
              <a:pPr/>
              <a:t>11</a:t>
            </a:fld>
            <a:endParaRPr lang="en-US"/>
          </a:p>
        </p:txBody>
      </p:sp>
    </p:spTree>
    <p:extLst>
      <p:ext uri="{BB962C8B-B14F-4D97-AF65-F5344CB8AC3E}">
        <p14:creationId xmlns:p14="http://schemas.microsoft.com/office/powerpoint/2010/main" val="3632492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First Principal Component</a:t>
            </a:r>
          </a:p>
        </p:txBody>
      </p:sp>
      <p:sp>
        <p:nvSpPr>
          <p:cNvPr id="3" name="Content Placeholder 2"/>
          <p:cNvSpPr>
            <a:spLocks noGrp="1"/>
          </p:cNvSpPr>
          <p:nvPr>
            <p:ph idx="1"/>
          </p:nvPr>
        </p:nvSpPr>
        <p:spPr>
          <a:xfrm>
            <a:off x="645088" y="1565639"/>
            <a:ext cx="7886700" cy="4000432"/>
          </a:xfrm>
        </p:spPr>
        <p:txBody>
          <a:bodyPr>
            <a:normAutofit/>
          </a:bodyPr>
          <a:lstStyle/>
          <a:p>
            <a:r>
              <a:rPr lang="en-US" sz="2400" dirty="0"/>
              <a:t> Scaling the data </a:t>
            </a:r>
          </a:p>
        </p:txBody>
      </p:sp>
      <p:sp>
        <p:nvSpPr>
          <p:cNvPr id="6" name="Slide Number Placeholder 5"/>
          <p:cNvSpPr>
            <a:spLocks noGrp="1"/>
          </p:cNvSpPr>
          <p:nvPr>
            <p:ph type="sldNum" sz="quarter" idx="12"/>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marL="0" algn="ctr" defTabSz="457200" rtl="0" eaLnBrk="1" latinLnBrk="0" hangingPunct="1">
              <a:defRPr sz="18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78CE7D3-D500-0F4B-B0AC-F421126CFA50}" type="slidenum">
              <a:rPr lang="en-US" smtClean="0"/>
              <a:pPr/>
              <a:t>12</a:t>
            </a:fld>
            <a:endParaRPr lang="en-US"/>
          </a:p>
        </p:txBody>
      </p:sp>
      <p:graphicFrame>
        <p:nvGraphicFramePr>
          <p:cNvPr id="8" name="Chart 7">
            <a:extLst>
              <a:ext uri="{FF2B5EF4-FFF2-40B4-BE49-F238E27FC236}">
                <a16:creationId xmlns:a16="http://schemas.microsoft.com/office/drawing/2014/main" id="{24B18AE9-0AAF-C34F-BE1E-875404A9CA8F}"/>
              </a:ext>
            </a:extLst>
          </p:cNvPr>
          <p:cNvGraphicFramePr>
            <a:graphicFrameLocks/>
          </p:cNvGraphicFramePr>
          <p:nvPr>
            <p:extLst>
              <p:ext uri="{D42A27DB-BD31-4B8C-83A1-F6EECF244321}">
                <p14:modId xmlns:p14="http://schemas.microsoft.com/office/powerpoint/2010/main" val="1208314850"/>
              </p:ext>
            </p:extLst>
          </p:nvPr>
        </p:nvGraphicFramePr>
        <p:xfrm>
          <a:off x="1525198" y="2015842"/>
          <a:ext cx="6126480" cy="44348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31786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First Principal Component</a:t>
            </a:r>
          </a:p>
        </p:txBody>
      </p:sp>
      <p:sp>
        <p:nvSpPr>
          <p:cNvPr id="3" name="Content Placeholder 2"/>
          <p:cNvSpPr>
            <a:spLocks noGrp="1"/>
          </p:cNvSpPr>
          <p:nvPr>
            <p:ph idx="1"/>
          </p:nvPr>
        </p:nvSpPr>
        <p:spPr>
          <a:xfrm>
            <a:off x="645088" y="1565639"/>
            <a:ext cx="7886700" cy="4000432"/>
          </a:xfrm>
        </p:spPr>
        <p:txBody>
          <a:bodyPr>
            <a:normAutofit/>
          </a:bodyPr>
          <a:lstStyle/>
          <a:p>
            <a:r>
              <a:rPr lang="en-US" sz="2400" dirty="0"/>
              <a:t> Projection </a:t>
            </a:r>
          </a:p>
        </p:txBody>
      </p:sp>
      <p:sp>
        <p:nvSpPr>
          <p:cNvPr id="6" name="Slide Number Placeholder 5"/>
          <p:cNvSpPr>
            <a:spLocks noGrp="1"/>
          </p:cNvSpPr>
          <p:nvPr>
            <p:ph type="sldNum" sz="quarter" idx="12"/>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marL="0" algn="ctr" defTabSz="457200" rtl="0" eaLnBrk="1" latinLnBrk="0" hangingPunct="1">
              <a:defRPr sz="18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78CE7D3-D500-0F4B-B0AC-F421126CFA50}" type="slidenum">
              <a:rPr lang="en-US" smtClean="0"/>
              <a:pPr/>
              <a:t>13</a:t>
            </a:fld>
            <a:endParaRPr lang="en-US"/>
          </a:p>
        </p:txBody>
      </p:sp>
      <p:graphicFrame>
        <p:nvGraphicFramePr>
          <p:cNvPr id="8" name="Chart 7">
            <a:extLst>
              <a:ext uri="{FF2B5EF4-FFF2-40B4-BE49-F238E27FC236}">
                <a16:creationId xmlns:a16="http://schemas.microsoft.com/office/drawing/2014/main" id="{24B18AE9-0AAF-C34F-BE1E-875404A9CA8F}"/>
              </a:ext>
            </a:extLst>
          </p:cNvPr>
          <p:cNvGraphicFramePr>
            <a:graphicFrameLocks/>
          </p:cNvGraphicFramePr>
          <p:nvPr/>
        </p:nvGraphicFramePr>
        <p:xfrm>
          <a:off x="1525198" y="2015842"/>
          <a:ext cx="6126480" cy="4434840"/>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Straight Connector 6">
            <a:extLst>
              <a:ext uri="{FF2B5EF4-FFF2-40B4-BE49-F238E27FC236}">
                <a16:creationId xmlns:a16="http://schemas.microsoft.com/office/drawing/2014/main" id="{A351BE7A-1284-C543-BB14-37528CC1C4FB}"/>
              </a:ext>
            </a:extLst>
          </p:cNvPr>
          <p:cNvCxnSpPr>
            <a:cxnSpLocks/>
          </p:cNvCxnSpPr>
          <p:nvPr/>
        </p:nvCxnSpPr>
        <p:spPr>
          <a:xfrm>
            <a:off x="1200142" y="4048857"/>
            <a:ext cx="4132163" cy="1489918"/>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3120CA6-A032-1147-A02F-F4E2E134DDF3}"/>
              </a:ext>
            </a:extLst>
          </p:cNvPr>
          <p:cNvSpPr txBox="1"/>
          <p:nvPr/>
        </p:nvSpPr>
        <p:spPr>
          <a:xfrm>
            <a:off x="1167082" y="3679525"/>
            <a:ext cx="193153" cy="369332"/>
          </a:xfrm>
          <a:prstGeom prst="rect">
            <a:avLst/>
          </a:prstGeom>
          <a:noFill/>
        </p:spPr>
        <p:txBody>
          <a:bodyPr wrap="square" rtlCol="0">
            <a:spAutoFit/>
          </a:bodyPr>
          <a:lstStyle/>
          <a:p>
            <a:r>
              <a:rPr lang="en-US" dirty="0">
                <a:solidFill>
                  <a:srgbClr val="C00000"/>
                </a:solidFill>
              </a:rPr>
              <a:t>A</a:t>
            </a:r>
          </a:p>
        </p:txBody>
      </p:sp>
      <p:cxnSp>
        <p:nvCxnSpPr>
          <p:cNvPr id="19" name="Straight Connector 18">
            <a:extLst>
              <a:ext uri="{FF2B5EF4-FFF2-40B4-BE49-F238E27FC236}">
                <a16:creationId xmlns:a16="http://schemas.microsoft.com/office/drawing/2014/main" id="{E2DA3F73-BA3A-854C-A33E-6BCAE02D0C33}"/>
              </a:ext>
            </a:extLst>
          </p:cNvPr>
          <p:cNvCxnSpPr>
            <a:cxnSpLocks/>
          </p:cNvCxnSpPr>
          <p:nvPr/>
        </p:nvCxnSpPr>
        <p:spPr>
          <a:xfrm flipV="1">
            <a:off x="2240345" y="2450251"/>
            <a:ext cx="3417016" cy="3396829"/>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7B487E3-26D5-A74E-8BFD-E095046C4DD8}"/>
              </a:ext>
            </a:extLst>
          </p:cNvPr>
          <p:cNvSpPr txBox="1"/>
          <p:nvPr/>
        </p:nvSpPr>
        <p:spPr>
          <a:xfrm>
            <a:off x="5661187" y="2253250"/>
            <a:ext cx="193153" cy="369332"/>
          </a:xfrm>
          <a:prstGeom prst="rect">
            <a:avLst/>
          </a:prstGeom>
          <a:noFill/>
        </p:spPr>
        <p:txBody>
          <a:bodyPr wrap="square" rtlCol="0">
            <a:spAutoFit/>
          </a:bodyPr>
          <a:lstStyle/>
          <a:p>
            <a:r>
              <a:rPr lang="en-US" dirty="0">
                <a:solidFill>
                  <a:srgbClr val="C00000"/>
                </a:solidFill>
              </a:rPr>
              <a:t>B</a:t>
            </a:r>
          </a:p>
        </p:txBody>
      </p:sp>
      <p:sp>
        <p:nvSpPr>
          <p:cNvPr id="4" name="TextBox 3">
            <a:extLst>
              <a:ext uri="{FF2B5EF4-FFF2-40B4-BE49-F238E27FC236}">
                <a16:creationId xmlns:a16="http://schemas.microsoft.com/office/drawing/2014/main" id="{D892BDEE-DF44-A0FF-4409-E076D471169F}"/>
              </a:ext>
            </a:extLst>
          </p:cNvPr>
          <p:cNvSpPr txBox="1"/>
          <p:nvPr/>
        </p:nvSpPr>
        <p:spPr>
          <a:xfrm>
            <a:off x="5208104" y="1882189"/>
            <a:ext cx="2213113" cy="369332"/>
          </a:xfrm>
          <a:prstGeom prst="rect">
            <a:avLst/>
          </a:prstGeom>
          <a:noFill/>
        </p:spPr>
        <p:txBody>
          <a:bodyPr wrap="square" rtlCol="0">
            <a:spAutoFit/>
          </a:bodyPr>
          <a:lstStyle/>
          <a:p>
            <a:r>
              <a:rPr lang="en-US" dirty="0">
                <a:solidFill>
                  <a:srgbClr val="FF0000"/>
                </a:solidFill>
              </a:rPr>
              <a:t>1</a:t>
            </a:r>
            <a:r>
              <a:rPr lang="en-US" baseline="30000" dirty="0">
                <a:solidFill>
                  <a:srgbClr val="FF0000"/>
                </a:solidFill>
              </a:rPr>
              <a:t>st</a:t>
            </a:r>
            <a:r>
              <a:rPr lang="en-US" dirty="0">
                <a:solidFill>
                  <a:srgbClr val="FF0000"/>
                </a:solidFill>
              </a:rPr>
              <a:t> principal vector </a:t>
            </a:r>
          </a:p>
        </p:txBody>
      </p:sp>
      <p:sp>
        <p:nvSpPr>
          <p:cNvPr id="5" name="TextBox 4">
            <a:extLst>
              <a:ext uri="{FF2B5EF4-FFF2-40B4-BE49-F238E27FC236}">
                <a16:creationId xmlns:a16="http://schemas.microsoft.com/office/drawing/2014/main" id="{F8C9D36A-CC0A-0156-1502-F729FA6CF214}"/>
              </a:ext>
            </a:extLst>
          </p:cNvPr>
          <p:cNvSpPr txBox="1"/>
          <p:nvPr/>
        </p:nvSpPr>
        <p:spPr>
          <a:xfrm>
            <a:off x="324189" y="3310193"/>
            <a:ext cx="2213113" cy="369332"/>
          </a:xfrm>
          <a:prstGeom prst="rect">
            <a:avLst/>
          </a:prstGeom>
          <a:noFill/>
        </p:spPr>
        <p:txBody>
          <a:bodyPr wrap="square" rtlCol="0">
            <a:spAutoFit/>
          </a:bodyPr>
          <a:lstStyle/>
          <a:p>
            <a:r>
              <a:rPr lang="en-US" dirty="0">
                <a:solidFill>
                  <a:srgbClr val="FF0000"/>
                </a:solidFill>
              </a:rPr>
              <a:t>2</a:t>
            </a:r>
            <a:r>
              <a:rPr lang="en-US" baseline="30000" dirty="0">
                <a:solidFill>
                  <a:srgbClr val="FF0000"/>
                </a:solidFill>
              </a:rPr>
              <a:t>nd</a:t>
            </a:r>
            <a:r>
              <a:rPr lang="en-US" dirty="0">
                <a:solidFill>
                  <a:srgbClr val="FF0000"/>
                </a:solidFill>
              </a:rPr>
              <a:t>  principal vector </a:t>
            </a:r>
          </a:p>
        </p:txBody>
      </p:sp>
    </p:spTree>
    <p:extLst>
      <p:ext uri="{BB962C8B-B14F-4D97-AF65-F5344CB8AC3E}">
        <p14:creationId xmlns:p14="http://schemas.microsoft.com/office/powerpoint/2010/main" val="2053825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First Principal Component</a:t>
            </a:r>
          </a:p>
        </p:txBody>
      </p:sp>
      <p:sp>
        <p:nvSpPr>
          <p:cNvPr id="3" name="Content Placeholder 2"/>
          <p:cNvSpPr>
            <a:spLocks noGrp="1"/>
          </p:cNvSpPr>
          <p:nvPr>
            <p:ph idx="1"/>
          </p:nvPr>
        </p:nvSpPr>
        <p:spPr>
          <a:xfrm>
            <a:off x="645088" y="1565639"/>
            <a:ext cx="7886700" cy="4000432"/>
          </a:xfrm>
        </p:spPr>
        <p:txBody>
          <a:bodyPr>
            <a:normAutofit/>
          </a:bodyPr>
          <a:lstStyle/>
          <a:p>
            <a:r>
              <a:rPr lang="en-US" sz="2400" dirty="0"/>
              <a:t> Projection </a:t>
            </a:r>
          </a:p>
        </p:txBody>
      </p:sp>
      <p:sp>
        <p:nvSpPr>
          <p:cNvPr id="6" name="Slide Number Placeholder 5"/>
          <p:cNvSpPr>
            <a:spLocks noGrp="1"/>
          </p:cNvSpPr>
          <p:nvPr>
            <p:ph type="sldNum" sz="quarter" idx="12"/>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marL="0" algn="ctr" defTabSz="457200" rtl="0" eaLnBrk="1" latinLnBrk="0" hangingPunct="1">
              <a:defRPr sz="18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78CE7D3-D500-0F4B-B0AC-F421126CFA50}" type="slidenum">
              <a:rPr lang="en-US" smtClean="0"/>
              <a:pPr/>
              <a:t>14</a:t>
            </a:fld>
            <a:endParaRPr lang="en-US"/>
          </a:p>
        </p:txBody>
      </p:sp>
      <p:graphicFrame>
        <p:nvGraphicFramePr>
          <p:cNvPr id="8" name="Chart 7">
            <a:extLst>
              <a:ext uri="{FF2B5EF4-FFF2-40B4-BE49-F238E27FC236}">
                <a16:creationId xmlns:a16="http://schemas.microsoft.com/office/drawing/2014/main" id="{24B18AE9-0AAF-C34F-BE1E-875404A9CA8F}"/>
              </a:ext>
            </a:extLst>
          </p:cNvPr>
          <p:cNvGraphicFramePr>
            <a:graphicFrameLocks/>
          </p:cNvGraphicFramePr>
          <p:nvPr/>
        </p:nvGraphicFramePr>
        <p:xfrm>
          <a:off x="1525198" y="2015842"/>
          <a:ext cx="6126480" cy="4434840"/>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Straight Connector 6">
            <a:extLst>
              <a:ext uri="{FF2B5EF4-FFF2-40B4-BE49-F238E27FC236}">
                <a16:creationId xmlns:a16="http://schemas.microsoft.com/office/drawing/2014/main" id="{A351BE7A-1284-C543-BB14-37528CC1C4FB}"/>
              </a:ext>
            </a:extLst>
          </p:cNvPr>
          <p:cNvCxnSpPr>
            <a:cxnSpLocks/>
          </p:cNvCxnSpPr>
          <p:nvPr/>
        </p:nvCxnSpPr>
        <p:spPr>
          <a:xfrm>
            <a:off x="1200142" y="4048857"/>
            <a:ext cx="4132163" cy="1489918"/>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3120CA6-A032-1147-A02F-F4E2E134DDF3}"/>
              </a:ext>
            </a:extLst>
          </p:cNvPr>
          <p:cNvSpPr txBox="1"/>
          <p:nvPr/>
        </p:nvSpPr>
        <p:spPr>
          <a:xfrm>
            <a:off x="1167082" y="3679525"/>
            <a:ext cx="193153" cy="369332"/>
          </a:xfrm>
          <a:prstGeom prst="rect">
            <a:avLst/>
          </a:prstGeom>
          <a:noFill/>
        </p:spPr>
        <p:txBody>
          <a:bodyPr wrap="square" rtlCol="0">
            <a:spAutoFit/>
          </a:bodyPr>
          <a:lstStyle/>
          <a:p>
            <a:r>
              <a:rPr lang="en-US" dirty="0">
                <a:solidFill>
                  <a:srgbClr val="C00000"/>
                </a:solidFill>
              </a:rPr>
              <a:t>A</a:t>
            </a:r>
          </a:p>
        </p:txBody>
      </p:sp>
      <p:cxnSp>
        <p:nvCxnSpPr>
          <p:cNvPr id="10" name="Straight Arrow Connector 9">
            <a:extLst>
              <a:ext uri="{FF2B5EF4-FFF2-40B4-BE49-F238E27FC236}">
                <a16:creationId xmlns:a16="http://schemas.microsoft.com/office/drawing/2014/main" id="{039A4497-0C98-1747-8AF2-81E3AE77CAAF}"/>
              </a:ext>
            </a:extLst>
          </p:cNvPr>
          <p:cNvCxnSpPr/>
          <p:nvPr/>
        </p:nvCxnSpPr>
        <p:spPr>
          <a:xfrm flipV="1">
            <a:off x="2649052" y="4567853"/>
            <a:ext cx="92597" cy="162042"/>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D45353C-959A-AD4A-9CF1-6FEF37C27271}"/>
              </a:ext>
            </a:extLst>
          </p:cNvPr>
          <p:cNvCxnSpPr>
            <a:cxnSpLocks/>
          </p:cNvCxnSpPr>
          <p:nvPr/>
        </p:nvCxnSpPr>
        <p:spPr>
          <a:xfrm flipH="1">
            <a:off x="4490984" y="3096006"/>
            <a:ext cx="1059297" cy="2120562"/>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AF876AA6-D011-2346-B4F2-7B786E17D6C3}"/>
              </a:ext>
            </a:extLst>
          </p:cNvPr>
          <p:cNvCxnSpPr>
            <a:cxnSpLocks/>
          </p:cNvCxnSpPr>
          <p:nvPr/>
        </p:nvCxnSpPr>
        <p:spPr>
          <a:xfrm flipH="1">
            <a:off x="4093871" y="2739540"/>
            <a:ext cx="1185052" cy="2290435"/>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42DA8DDD-8213-6B4D-ACE3-71F54C975A40}"/>
              </a:ext>
            </a:extLst>
          </p:cNvPr>
          <p:cNvCxnSpPr>
            <a:cxnSpLocks/>
          </p:cNvCxnSpPr>
          <p:nvPr/>
        </p:nvCxnSpPr>
        <p:spPr>
          <a:xfrm flipV="1">
            <a:off x="2679294" y="4616478"/>
            <a:ext cx="201428" cy="413499"/>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86D4843-505F-5A4F-B5B0-B15DEA5E7F1F}"/>
              </a:ext>
            </a:extLst>
          </p:cNvPr>
          <p:cNvCxnSpPr/>
          <p:nvPr/>
        </p:nvCxnSpPr>
        <p:spPr>
          <a:xfrm flipV="1">
            <a:off x="2961428" y="4720253"/>
            <a:ext cx="92597" cy="162042"/>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835A277-5AC6-574B-B838-F1A5266EF034}"/>
              </a:ext>
            </a:extLst>
          </p:cNvPr>
          <p:cNvCxnSpPr/>
          <p:nvPr/>
        </p:nvCxnSpPr>
        <p:spPr>
          <a:xfrm flipV="1">
            <a:off x="3100320" y="4812853"/>
            <a:ext cx="92597" cy="162042"/>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5E3B5D7-3684-7143-8335-4EF4061C2D04}"/>
              </a:ext>
            </a:extLst>
          </p:cNvPr>
          <p:cNvCxnSpPr>
            <a:cxnSpLocks/>
          </p:cNvCxnSpPr>
          <p:nvPr/>
        </p:nvCxnSpPr>
        <p:spPr>
          <a:xfrm flipH="1">
            <a:off x="3626969" y="3275285"/>
            <a:ext cx="801644" cy="1618589"/>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EE7E52EA-A9CD-7E4A-8890-B36AEE401419}"/>
              </a:ext>
            </a:extLst>
          </p:cNvPr>
          <p:cNvCxnSpPr>
            <a:cxnSpLocks/>
          </p:cNvCxnSpPr>
          <p:nvPr/>
        </p:nvCxnSpPr>
        <p:spPr>
          <a:xfrm flipH="1">
            <a:off x="3260001" y="3538559"/>
            <a:ext cx="581208" cy="129192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FE43D2BB-0A90-2346-909F-4A46BA6F5A2D}"/>
              </a:ext>
            </a:extLst>
          </p:cNvPr>
          <p:cNvCxnSpPr>
            <a:cxnSpLocks/>
          </p:cNvCxnSpPr>
          <p:nvPr/>
        </p:nvCxnSpPr>
        <p:spPr>
          <a:xfrm flipH="1">
            <a:off x="3439837" y="3461109"/>
            <a:ext cx="692758" cy="1432765"/>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298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First Principal Component</a:t>
            </a:r>
          </a:p>
        </p:txBody>
      </p:sp>
      <p:sp>
        <p:nvSpPr>
          <p:cNvPr id="3" name="Content Placeholder 2"/>
          <p:cNvSpPr>
            <a:spLocks noGrp="1"/>
          </p:cNvSpPr>
          <p:nvPr>
            <p:ph idx="1"/>
          </p:nvPr>
        </p:nvSpPr>
        <p:spPr>
          <a:xfrm>
            <a:off x="645088" y="1565639"/>
            <a:ext cx="7886700" cy="4000432"/>
          </a:xfrm>
        </p:spPr>
        <p:txBody>
          <a:bodyPr>
            <a:normAutofit/>
          </a:bodyPr>
          <a:lstStyle/>
          <a:p>
            <a:r>
              <a:rPr lang="en-US" sz="2400" dirty="0"/>
              <a:t> Linear combination  </a:t>
            </a:r>
          </a:p>
        </p:txBody>
      </p:sp>
      <p:sp>
        <p:nvSpPr>
          <p:cNvPr id="6" name="Slide Number Placeholder 5"/>
          <p:cNvSpPr>
            <a:spLocks noGrp="1"/>
          </p:cNvSpPr>
          <p:nvPr>
            <p:ph type="sldNum" sz="quarter" idx="12"/>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marL="0" algn="ctr" defTabSz="457200" rtl="0" eaLnBrk="1" latinLnBrk="0" hangingPunct="1">
              <a:defRPr sz="18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78CE7D3-D500-0F4B-B0AC-F421126CFA50}" type="slidenum">
              <a:rPr lang="en-US" smtClean="0"/>
              <a:pPr/>
              <a:t>15</a:t>
            </a:fld>
            <a:endParaRPr lang="en-US"/>
          </a:p>
        </p:txBody>
      </p:sp>
      <p:graphicFrame>
        <p:nvGraphicFramePr>
          <p:cNvPr id="8" name="Chart 7">
            <a:extLst>
              <a:ext uri="{FF2B5EF4-FFF2-40B4-BE49-F238E27FC236}">
                <a16:creationId xmlns:a16="http://schemas.microsoft.com/office/drawing/2014/main" id="{24B18AE9-0AAF-C34F-BE1E-875404A9CA8F}"/>
              </a:ext>
            </a:extLst>
          </p:cNvPr>
          <p:cNvGraphicFramePr>
            <a:graphicFrameLocks/>
          </p:cNvGraphicFramePr>
          <p:nvPr/>
        </p:nvGraphicFramePr>
        <p:xfrm>
          <a:off x="1525198" y="2015842"/>
          <a:ext cx="6126480" cy="4434840"/>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Straight Connector 6">
            <a:extLst>
              <a:ext uri="{FF2B5EF4-FFF2-40B4-BE49-F238E27FC236}">
                <a16:creationId xmlns:a16="http://schemas.microsoft.com/office/drawing/2014/main" id="{8A3C91B1-631F-4C46-8CFA-32D6DDDE2906}"/>
              </a:ext>
            </a:extLst>
          </p:cNvPr>
          <p:cNvCxnSpPr>
            <a:cxnSpLocks/>
          </p:cNvCxnSpPr>
          <p:nvPr/>
        </p:nvCxnSpPr>
        <p:spPr>
          <a:xfrm flipH="1">
            <a:off x="2224586" y="2363267"/>
            <a:ext cx="3229969" cy="3552053"/>
          </a:xfrm>
          <a:prstGeom prst="line">
            <a:avLst/>
          </a:prstGeom>
          <a:ln w="28575">
            <a:solidFill>
              <a:srgbClr val="C00000"/>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C4AEB5C-4665-9846-9CF0-FA27D0C055A0}"/>
                  </a:ext>
                </a:extLst>
              </p:cNvPr>
              <p:cNvSpPr txBox="1"/>
              <p:nvPr/>
            </p:nvSpPr>
            <p:spPr>
              <a:xfrm>
                <a:off x="3443785" y="2187415"/>
                <a:ext cx="3869267"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𝑝𝑐</m:t>
                      </m:r>
                      <m:r>
                        <a:rPr lang="en-US"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𝐹𝑖𝑏𝑒𝑟</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𝑃𝑜𝑡𝑎𝑠𝑠𝑖𝑢𝑚</m:t>
                      </m:r>
                    </m:oMath>
                  </m:oMathPara>
                </a14:m>
                <a:endParaRPr lang="en-US" dirty="0"/>
              </a:p>
            </p:txBody>
          </p:sp>
        </mc:Choice>
        <mc:Fallback xmlns="">
          <p:sp>
            <p:nvSpPr>
              <p:cNvPr id="9" name="TextBox 8">
                <a:extLst>
                  <a:ext uri="{FF2B5EF4-FFF2-40B4-BE49-F238E27FC236}">
                    <a16:creationId xmlns:a16="http://schemas.microsoft.com/office/drawing/2014/main" id="{EC4AEB5C-4665-9846-9CF0-FA27D0C055A0}"/>
                  </a:ext>
                </a:extLst>
              </p:cNvPr>
              <p:cNvSpPr txBox="1">
                <a:spLocks noRot="1" noChangeAspect="1" noMove="1" noResize="1" noEditPoints="1" noAdjustHandles="1" noChangeArrowheads="1" noChangeShapeType="1" noTextEdit="1"/>
              </p:cNvSpPr>
              <p:nvPr/>
            </p:nvSpPr>
            <p:spPr>
              <a:xfrm>
                <a:off x="3443785" y="2187415"/>
                <a:ext cx="3869267" cy="369332"/>
              </a:xfrm>
              <a:prstGeom prst="rect">
                <a:avLst/>
              </a:prstGeom>
              <a:blipFill>
                <a:blip r:embed="rId4"/>
                <a:stretch>
                  <a:fillRect b="-10000"/>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D6C34B7C-E207-024B-A931-C155C44CB41B}"/>
              </a:ext>
            </a:extLst>
          </p:cNvPr>
          <p:cNvCxnSpPr>
            <a:cxnSpLocks/>
          </p:cNvCxnSpPr>
          <p:nvPr/>
        </p:nvCxnSpPr>
        <p:spPr>
          <a:xfrm flipH="1" flipV="1">
            <a:off x="5112928" y="2686644"/>
            <a:ext cx="504680" cy="438693"/>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F0D1185-C9BE-6C4F-8344-254A86FB83C3}"/>
              </a:ext>
            </a:extLst>
          </p:cNvPr>
          <p:cNvCxnSpPr/>
          <p:nvPr/>
        </p:nvCxnSpPr>
        <p:spPr>
          <a:xfrm flipH="1" flipV="1">
            <a:off x="3642668" y="4301254"/>
            <a:ext cx="178954" cy="169766"/>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D86E50D-B2D8-5648-AF6E-84C5FDA79616}"/>
              </a:ext>
            </a:extLst>
          </p:cNvPr>
          <p:cNvCxnSpPr/>
          <p:nvPr/>
        </p:nvCxnSpPr>
        <p:spPr>
          <a:xfrm flipH="1" flipV="1">
            <a:off x="3718024" y="4218456"/>
            <a:ext cx="106907" cy="106436"/>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C95A835-2DFA-D44A-91C8-978D7F7853DF}"/>
              </a:ext>
            </a:extLst>
          </p:cNvPr>
          <p:cNvCxnSpPr>
            <a:cxnSpLocks/>
          </p:cNvCxnSpPr>
          <p:nvPr/>
        </p:nvCxnSpPr>
        <p:spPr>
          <a:xfrm>
            <a:off x="3821622" y="3552850"/>
            <a:ext cx="249445" cy="31635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EA17BA00-377C-F343-B52E-9437DB675447}"/>
              </a:ext>
            </a:extLst>
          </p:cNvPr>
          <p:cNvCxnSpPr>
            <a:cxnSpLocks/>
          </p:cNvCxnSpPr>
          <p:nvPr/>
        </p:nvCxnSpPr>
        <p:spPr>
          <a:xfrm>
            <a:off x="4135891" y="3486507"/>
            <a:ext cx="139776" cy="18109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29EB634A-46EB-D042-8D70-0EFBC33756D1}"/>
              </a:ext>
            </a:extLst>
          </p:cNvPr>
          <p:cNvCxnSpPr>
            <a:cxnSpLocks/>
          </p:cNvCxnSpPr>
          <p:nvPr/>
        </p:nvCxnSpPr>
        <p:spPr>
          <a:xfrm>
            <a:off x="2928471" y="4891642"/>
            <a:ext cx="124981" cy="13268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21BB81DE-1353-2C46-8D20-1297FF091507}"/>
              </a:ext>
            </a:extLst>
          </p:cNvPr>
          <p:cNvSpPr/>
          <p:nvPr/>
        </p:nvSpPr>
        <p:spPr>
          <a:xfrm>
            <a:off x="3771477" y="5267165"/>
            <a:ext cx="4572000" cy="646331"/>
          </a:xfrm>
          <a:prstGeom prst="rect">
            <a:avLst/>
          </a:prstGeom>
        </p:spPr>
        <p:txBody>
          <a:bodyPr>
            <a:spAutoFit/>
          </a:bodyPr>
          <a:lstStyle/>
          <a:p>
            <a:r>
              <a:rPr lang="en-US" altLang="en-US" dirty="0">
                <a:hlinkClick r:id="rId5"/>
              </a:rPr>
              <a:t>First principal component </a:t>
            </a:r>
            <a:r>
              <a:rPr lang="en-US" altLang="en-US" dirty="0"/>
              <a:t>is the direction of </a:t>
            </a:r>
            <a:r>
              <a:rPr lang="en-US" altLang="en-US" dirty="0">
                <a:hlinkClick r:id="rId6"/>
              </a:rPr>
              <a:t>greatest variability </a:t>
            </a:r>
            <a:r>
              <a:rPr lang="en-US" altLang="en-US" dirty="0"/>
              <a:t>(covariance) in the data</a:t>
            </a:r>
          </a:p>
        </p:txBody>
      </p:sp>
    </p:spTree>
    <p:extLst>
      <p:ext uri="{BB962C8B-B14F-4D97-AF65-F5344CB8AC3E}">
        <p14:creationId xmlns:p14="http://schemas.microsoft.com/office/powerpoint/2010/main" val="566648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527" y="788172"/>
            <a:ext cx="8912915" cy="884611"/>
          </a:xfrm>
        </p:spPr>
        <p:txBody>
          <a:bodyPr>
            <a:noAutofit/>
          </a:bodyPr>
          <a:lstStyle/>
          <a:p>
            <a:r>
              <a:rPr lang="en-US" sz="2400" dirty="0"/>
              <a:t>PCA approximating a  high dimensional data set with a lower dimensional  linear subspace </a:t>
            </a:r>
            <a:br>
              <a:rPr lang="en-US" sz="2400" dirty="0">
                <a:effectLst/>
                <a:latin typeface="Helvetica" pitchFamily="2" charset="0"/>
              </a:rPr>
            </a:br>
            <a:endParaRPr lang="en-US" sz="2400" dirty="0"/>
          </a:p>
        </p:txBody>
      </p:sp>
      <p:sp>
        <p:nvSpPr>
          <p:cNvPr id="3" name="Content Placeholder 2"/>
          <p:cNvSpPr>
            <a:spLocks noGrp="1"/>
          </p:cNvSpPr>
          <p:nvPr>
            <p:ph idx="1"/>
          </p:nvPr>
        </p:nvSpPr>
        <p:spPr>
          <a:xfrm>
            <a:off x="645088" y="1565639"/>
            <a:ext cx="7886700" cy="4000432"/>
          </a:xfrm>
        </p:spPr>
        <p:txBody>
          <a:bodyPr>
            <a:normAutofit/>
          </a:bodyPr>
          <a:lstStyle/>
          <a:p>
            <a:r>
              <a:rPr lang="en-US" sz="2400" dirty="0"/>
              <a:t> The second principal component </a:t>
            </a:r>
          </a:p>
        </p:txBody>
      </p:sp>
      <p:sp>
        <p:nvSpPr>
          <p:cNvPr id="6" name="Slide Number Placeholder 5"/>
          <p:cNvSpPr>
            <a:spLocks noGrp="1"/>
          </p:cNvSpPr>
          <p:nvPr>
            <p:ph type="sldNum" sz="quarter" idx="12"/>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marL="0" algn="ctr" defTabSz="457200" rtl="0" eaLnBrk="1" latinLnBrk="0" hangingPunct="1">
              <a:defRPr sz="18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78CE7D3-D500-0F4B-B0AC-F421126CFA50}" type="slidenum">
              <a:rPr lang="en-US" smtClean="0"/>
              <a:pPr/>
              <a:t>16</a:t>
            </a:fld>
            <a:endParaRPr lang="en-US"/>
          </a:p>
        </p:txBody>
      </p:sp>
      <p:graphicFrame>
        <p:nvGraphicFramePr>
          <p:cNvPr id="8" name="Chart 7">
            <a:extLst>
              <a:ext uri="{FF2B5EF4-FFF2-40B4-BE49-F238E27FC236}">
                <a16:creationId xmlns:a16="http://schemas.microsoft.com/office/drawing/2014/main" id="{24B18AE9-0AAF-C34F-BE1E-875404A9CA8F}"/>
              </a:ext>
            </a:extLst>
          </p:cNvPr>
          <p:cNvGraphicFramePr>
            <a:graphicFrameLocks/>
          </p:cNvGraphicFramePr>
          <p:nvPr>
            <p:extLst>
              <p:ext uri="{D42A27DB-BD31-4B8C-83A1-F6EECF244321}">
                <p14:modId xmlns:p14="http://schemas.microsoft.com/office/powerpoint/2010/main" val="1226581710"/>
              </p:ext>
            </p:extLst>
          </p:nvPr>
        </p:nvGraphicFramePr>
        <p:xfrm>
          <a:off x="1525198" y="2015842"/>
          <a:ext cx="6126480" cy="4434840"/>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Straight Connector 6">
            <a:extLst>
              <a:ext uri="{FF2B5EF4-FFF2-40B4-BE49-F238E27FC236}">
                <a16:creationId xmlns:a16="http://schemas.microsoft.com/office/drawing/2014/main" id="{8A3C91B1-631F-4C46-8CFA-32D6DDDE2906}"/>
              </a:ext>
            </a:extLst>
          </p:cNvPr>
          <p:cNvCxnSpPr>
            <a:cxnSpLocks/>
          </p:cNvCxnSpPr>
          <p:nvPr/>
        </p:nvCxnSpPr>
        <p:spPr>
          <a:xfrm flipH="1">
            <a:off x="2224586" y="2363267"/>
            <a:ext cx="3229969" cy="3552053"/>
          </a:xfrm>
          <a:prstGeom prst="line">
            <a:avLst/>
          </a:prstGeom>
          <a:ln w="28575">
            <a:solidFill>
              <a:srgbClr val="C00000"/>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C4AEB5C-4665-9846-9CF0-FA27D0C055A0}"/>
                  </a:ext>
                </a:extLst>
              </p:cNvPr>
              <p:cNvSpPr txBox="1"/>
              <p:nvPr/>
            </p:nvSpPr>
            <p:spPr>
              <a:xfrm>
                <a:off x="3443785" y="2187415"/>
                <a:ext cx="3869267"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𝑝𝑐</m:t>
                      </m:r>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𝐹𝑖𝑏𝑒𝑟</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𝑃𝑜𝑡𝑎𝑠𝑠𝑖𝑢𝑚</m:t>
                      </m:r>
                    </m:oMath>
                  </m:oMathPara>
                </a14:m>
                <a:endParaRPr lang="en-US" dirty="0"/>
              </a:p>
            </p:txBody>
          </p:sp>
        </mc:Choice>
        <mc:Fallback xmlns="">
          <p:sp>
            <p:nvSpPr>
              <p:cNvPr id="9" name="TextBox 8">
                <a:extLst>
                  <a:ext uri="{FF2B5EF4-FFF2-40B4-BE49-F238E27FC236}">
                    <a16:creationId xmlns:a16="http://schemas.microsoft.com/office/drawing/2014/main" id="{EC4AEB5C-4665-9846-9CF0-FA27D0C055A0}"/>
                  </a:ext>
                </a:extLst>
              </p:cNvPr>
              <p:cNvSpPr txBox="1">
                <a:spLocks noRot="1" noChangeAspect="1" noMove="1" noResize="1" noEditPoints="1" noAdjustHandles="1" noChangeArrowheads="1" noChangeShapeType="1" noTextEdit="1"/>
              </p:cNvSpPr>
              <p:nvPr/>
            </p:nvSpPr>
            <p:spPr>
              <a:xfrm>
                <a:off x="3443785" y="2187415"/>
                <a:ext cx="3869267" cy="369332"/>
              </a:xfrm>
              <a:prstGeom prst="rect">
                <a:avLst/>
              </a:prstGeom>
              <a:blipFill>
                <a:blip r:embed="rId4"/>
                <a:stretch>
                  <a:fillRect b="-10000"/>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D6C34B7C-E207-024B-A931-C155C44CB41B}"/>
              </a:ext>
            </a:extLst>
          </p:cNvPr>
          <p:cNvCxnSpPr>
            <a:cxnSpLocks/>
          </p:cNvCxnSpPr>
          <p:nvPr/>
        </p:nvCxnSpPr>
        <p:spPr>
          <a:xfrm flipH="1" flipV="1">
            <a:off x="5112928" y="2686644"/>
            <a:ext cx="504680" cy="438693"/>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F0D1185-C9BE-6C4F-8344-254A86FB83C3}"/>
              </a:ext>
            </a:extLst>
          </p:cNvPr>
          <p:cNvCxnSpPr/>
          <p:nvPr/>
        </p:nvCxnSpPr>
        <p:spPr>
          <a:xfrm flipH="1" flipV="1">
            <a:off x="3642668" y="4301254"/>
            <a:ext cx="178954" cy="169766"/>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D86E50D-B2D8-5648-AF6E-84C5FDA79616}"/>
              </a:ext>
            </a:extLst>
          </p:cNvPr>
          <p:cNvCxnSpPr/>
          <p:nvPr/>
        </p:nvCxnSpPr>
        <p:spPr>
          <a:xfrm flipH="1" flipV="1">
            <a:off x="3718024" y="4218456"/>
            <a:ext cx="106907" cy="106436"/>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C95A835-2DFA-D44A-91C8-978D7F7853DF}"/>
              </a:ext>
            </a:extLst>
          </p:cNvPr>
          <p:cNvCxnSpPr>
            <a:cxnSpLocks/>
          </p:cNvCxnSpPr>
          <p:nvPr/>
        </p:nvCxnSpPr>
        <p:spPr>
          <a:xfrm>
            <a:off x="3821622" y="3552850"/>
            <a:ext cx="249445" cy="31635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EA17BA00-377C-F343-B52E-9437DB675447}"/>
              </a:ext>
            </a:extLst>
          </p:cNvPr>
          <p:cNvCxnSpPr>
            <a:cxnSpLocks/>
          </p:cNvCxnSpPr>
          <p:nvPr/>
        </p:nvCxnSpPr>
        <p:spPr>
          <a:xfrm>
            <a:off x="4135891" y="3486507"/>
            <a:ext cx="139776" cy="18109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29EB634A-46EB-D042-8D70-0EFBC33756D1}"/>
              </a:ext>
            </a:extLst>
          </p:cNvPr>
          <p:cNvCxnSpPr>
            <a:cxnSpLocks/>
          </p:cNvCxnSpPr>
          <p:nvPr/>
        </p:nvCxnSpPr>
        <p:spPr>
          <a:xfrm>
            <a:off x="2928471" y="4891642"/>
            <a:ext cx="124981" cy="13268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74B2D1F0-672D-1941-98E7-31845A04816A}"/>
              </a:ext>
            </a:extLst>
          </p:cNvPr>
          <p:cNvCxnSpPr/>
          <p:nvPr/>
        </p:nvCxnSpPr>
        <p:spPr>
          <a:xfrm>
            <a:off x="1410918" y="2819315"/>
            <a:ext cx="3285067" cy="3539066"/>
          </a:xfrm>
          <a:prstGeom prst="line">
            <a:avLst/>
          </a:prstGeom>
          <a:ln w="28575"/>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A253F50-B724-B443-BC76-83C149FAD409}"/>
                  </a:ext>
                </a:extLst>
              </p:cNvPr>
              <p:cNvSpPr txBox="1"/>
              <p:nvPr/>
            </p:nvSpPr>
            <p:spPr>
              <a:xfrm>
                <a:off x="896109" y="2582217"/>
                <a:ext cx="51973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𝑝𝑐</m:t>
                      </m:r>
                      <m:r>
                        <a:rPr lang="en-US" b="0" i="1" smtClean="0">
                          <a:latin typeface="Cambria Math" panose="02040503050406030204" pitchFamily="18" charset="0"/>
                        </a:rPr>
                        <m:t>2</m:t>
                      </m:r>
                    </m:oMath>
                  </m:oMathPara>
                </a14:m>
                <a:endParaRPr lang="en-US" dirty="0"/>
              </a:p>
            </p:txBody>
          </p:sp>
        </mc:Choice>
        <mc:Fallback xmlns="">
          <p:sp>
            <p:nvSpPr>
              <p:cNvPr id="19" name="TextBox 18">
                <a:extLst>
                  <a:ext uri="{FF2B5EF4-FFF2-40B4-BE49-F238E27FC236}">
                    <a16:creationId xmlns:a16="http://schemas.microsoft.com/office/drawing/2014/main" id="{4A253F50-B724-B443-BC76-83C149FAD409}"/>
                  </a:ext>
                </a:extLst>
              </p:cNvPr>
              <p:cNvSpPr txBox="1">
                <a:spLocks noRot="1" noChangeAspect="1" noMove="1" noResize="1" noEditPoints="1" noAdjustHandles="1" noChangeArrowheads="1" noChangeShapeType="1" noTextEdit="1"/>
              </p:cNvSpPr>
              <p:nvPr/>
            </p:nvSpPr>
            <p:spPr>
              <a:xfrm>
                <a:off x="896109" y="2582217"/>
                <a:ext cx="519732" cy="369332"/>
              </a:xfrm>
              <a:prstGeom prst="rect">
                <a:avLst/>
              </a:prstGeom>
              <a:blipFill>
                <a:blip r:embed="rId5"/>
                <a:stretch>
                  <a:fillRect r="-2381" b="-6667"/>
                </a:stretch>
              </a:blipFill>
            </p:spPr>
            <p:txBody>
              <a:bodyPr/>
              <a:lstStyle/>
              <a:p>
                <a:r>
                  <a:rPr lang="en-US">
                    <a:noFill/>
                  </a:rPr>
                  <a:t> </a:t>
                </a:r>
              </a:p>
            </p:txBody>
          </p:sp>
        </mc:Fallback>
      </mc:AlternateContent>
    </p:spTree>
    <p:extLst>
      <p:ext uri="{BB962C8B-B14F-4D97-AF65-F5344CB8AC3E}">
        <p14:creationId xmlns:p14="http://schemas.microsoft.com/office/powerpoint/2010/main" val="2801915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 Learning Rule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49" y="1789083"/>
                <a:ext cx="8017639" cy="4000432"/>
              </a:xfrm>
            </p:spPr>
            <p:txBody>
              <a:bodyPr/>
              <a:lstStyle/>
              <a:p>
                <a:pPr>
                  <a:lnSpc>
                    <a:spcPct val="100000"/>
                  </a:lnSpc>
                </a:pPr>
                <a:r>
                  <a:rPr lang="en-US" sz="2400" dirty="0"/>
                  <a:t> Objective Function: </a:t>
                </a:r>
              </a:p>
              <a:p>
                <a:pPr lvl="1">
                  <a:lnSpc>
                    <a:spcPct val="100000"/>
                  </a:lnSpc>
                  <a:spcBef>
                    <a:spcPts val="600"/>
                  </a:spcBef>
                  <a:spcAft>
                    <a:spcPts val="600"/>
                  </a:spcAft>
                </a:pPr>
                <a:r>
                  <a:rPr lang="en-US" sz="2000" dirty="0"/>
                  <a:t>Let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𝑛</m:t>
                        </m:r>
                      </m:sub>
                      <m:sup>
                        <m:r>
                          <a:rPr lang="en-US" sz="2000" b="0" i="1" smtClean="0">
                            <a:latin typeface="Cambria Math" panose="02040503050406030204" pitchFamily="18" charset="0"/>
                          </a:rPr>
                          <m:t>𝑇</m:t>
                        </m:r>
                      </m:sup>
                    </m:sSubSup>
                    <m:r>
                      <a:rPr lang="en-US" sz="2000" b="0" i="1" smtClean="0">
                        <a:latin typeface="Cambria Math" panose="02040503050406030204" pitchFamily="18" charset="0"/>
                      </a:rPr>
                      <m:t>𝑤</m:t>
                    </m:r>
                  </m:oMath>
                </a14:m>
                <a:r>
                  <a:rPr lang="en-US" sz="2000" dirty="0"/>
                  <a:t> be the project of the data point on </a:t>
                </a:r>
                <a14:m>
                  <m:oMath xmlns:m="http://schemas.openxmlformats.org/officeDocument/2006/math">
                    <m:r>
                      <a:rPr lang="en-US" sz="2000" b="0" i="1" smtClean="0">
                        <a:latin typeface="Cambria Math" panose="02040503050406030204" pitchFamily="18" charset="0"/>
                      </a:rPr>
                      <m:t>𝑤</m:t>
                    </m:r>
                  </m:oMath>
                </a14:m>
                <a:r>
                  <a:rPr lang="en-US" sz="2000" dirty="0"/>
                  <a:t>. The variance of the entire projected data is given by: </a:t>
                </a:r>
                <a14:m>
                  <m:oMath xmlns:m="http://schemas.openxmlformats.org/officeDocument/2006/math">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𝑛</m:t>
                        </m:r>
                        <m:r>
                          <a:rPr lang="en-US" sz="2000" b="0" i="1" smtClean="0">
                            <a:latin typeface="Cambria Math" panose="02040503050406030204" pitchFamily="18" charset="0"/>
                          </a:rPr>
                          <m:t>=1</m:t>
                        </m:r>
                      </m:sub>
                      <m:sup>
                        <m:r>
                          <a:rPr lang="en-US" sz="2000" b="0" i="1" smtClean="0">
                            <a:latin typeface="Cambria Math" panose="02040503050406030204" pitchFamily="18" charset="0"/>
                          </a:rPr>
                          <m:t>𝑁</m:t>
                        </m:r>
                      </m:sup>
                      <m:e>
                        <m:sSup>
                          <m:sSupPr>
                            <m:ctrlPr>
                              <a:rPr lang="en-US" sz="2000" b="0" i="1" smtClean="0">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𝑦</m:t>
                                </m:r>
                              </m:e>
                              <m:sub>
                                <m:r>
                                  <a:rPr lang="en-US" sz="2000" i="1">
                                    <a:latin typeface="Cambria Math" panose="02040503050406030204" pitchFamily="18" charset="0"/>
                                  </a:rPr>
                                  <m:t>𝑛</m:t>
                                </m:r>
                              </m:sub>
                            </m:sSub>
                            <m:r>
                              <a:rPr lang="en-US" sz="2000" b="0" i="1" smtClean="0">
                                <a:latin typeface="Cambria Math" panose="02040503050406030204" pitchFamily="18" charset="0"/>
                              </a:rPr>
                              <m:t>)</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𝑛</m:t>
                            </m:r>
                            <m:r>
                              <a:rPr lang="en-US" sz="2000" i="1">
                                <a:latin typeface="Cambria Math" panose="02040503050406030204" pitchFamily="18" charset="0"/>
                              </a:rPr>
                              <m:t>=1</m:t>
                            </m:r>
                          </m:sub>
                          <m:sup>
                            <m:r>
                              <a:rPr lang="en-US" sz="2000" i="1">
                                <a:latin typeface="Cambria Math" panose="02040503050406030204" pitchFamily="18" charset="0"/>
                              </a:rPr>
                              <m:t>𝑁</m:t>
                            </m:r>
                          </m:sup>
                          <m:e>
                            <m:sSup>
                              <m:sSupPr>
                                <m:ctrlPr>
                                  <a:rPr lang="en-US" sz="2000" i="1">
                                    <a:latin typeface="Cambria Math" panose="02040503050406030204" pitchFamily="18" charset="0"/>
                                  </a:rPr>
                                </m:ctrlPr>
                              </m:sSupPr>
                              <m:e>
                                <m:sSubSup>
                                  <m:sSubSupPr>
                                    <m:ctrlPr>
                                      <a:rPr lang="en-US" sz="2000" i="1">
                                        <a:latin typeface="Cambria Math" panose="02040503050406030204" pitchFamily="18" charset="0"/>
                                      </a:rPr>
                                    </m:ctrlPr>
                                  </m:sSubSupPr>
                                  <m:e>
                                    <m:r>
                                      <a:rPr lang="en-US" sz="2000" i="1">
                                        <a:latin typeface="Cambria Math" panose="02040503050406030204" pitchFamily="18" charset="0"/>
                                      </a:rPr>
                                      <m:t>(</m:t>
                                    </m:r>
                                    <m:r>
                                      <a:rPr lang="en-US" sz="2000" i="1">
                                        <a:latin typeface="Cambria Math" panose="02040503050406030204" pitchFamily="18" charset="0"/>
                                      </a:rPr>
                                      <m:t>𝑥</m:t>
                                    </m:r>
                                  </m:e>
                                  <m:sub>
                                    <m:r>
                                      <a:rPr lang="en-US" sz="2000" i="1">
                                        <a:latin typeface="Cambria Math" panose="02040503050406030204" pitchFamily="18" charset="0"/>
                                      </a:rPr>
                                      <m:t>𝑛</m:t>
                                    </m:r>
                                  </m:sub>
                                  <m:sup>
                                    <m:r>
                                      <a:rPr lang="en-US" sz="2000" i="1">
                                        <a:latin typeface="Cambria Math" panose="02040503050406030204" pitchFamily="18" charset="0"/>
                                      </a:rPr>
                                      <m:t>𝑇</m:t>
                                    </m:r>
                                  </m:sup>
                                </m:sSubSup>
                                <m:r>
                                  <a:rPr lang="en-US" sz="2000" i="1">
                                    <a:latin typeface="Cambria Math" panose="02040503050406030204" pitchFamily="18" charset="0"/>
                                  </a:rPr>
                                  <m:t>𝑤</m:t>
                                </m:r>
                                <m:r>
                                  <a:rPr lang="en-US" sz="2000" i="1">
                                    <a:latin typeface="Cambria Math" panose="02040503050406030204" pitchFamily="18" charset="0"/>
                                  </a:rPr>
                                  <m:t>)</m:t>
                                </m:r>
                              </m:e>
                              <m:sup>
                                <m:r>
                                  <a:rPr lang="en-US" sz="2000" i="1">
                                    <a:latin typeface="Cambria Math" panose="02040503050406030204" pitchFamily="18" charset="0"/>
                                  </a:rPr>
                                  <m:t>2</m:t>
                                </m:r>
                              </m:sup>
                            </m:sSup>
                          </m:e>
                        </m:nary>
                      </m:e>
                    </m:nary>
                  </m:oMath>
                </a14:m>
                <a:r>
                  <a:rPr lang="en-US" sz="2000" dirty="0"/>
                  <a:t>. Thus, the first principal component is found by solving: </a:t>
                </a:r>
              </a:p>
              <a:p>
                <a:pPr marL="0" indent="0" algn="ctr">
                  <a:lnSpc>
                    <a:spcPct val="100000"/>
                  </a:lnSpc>
                  <a:buNone/>
                </a:pPr>
                <a:r>
                  <a:rPr lang="en-US" sz="2400" dirty="0"/>
                  <a:t>Max </a:t>
                </a:r>
                <a14:m>
                  <m:oMath xmlns:m="http://schemas.openxmlformats.org/officeDocument/2006/math">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𝑛</m:t>
                        </m:r>
                        <m:r>
                          <a:rPr lang="en-US" sz="2400" b="0" i="1" smtClean="0">
                            <a:latin typeface="Cambria Math" panose="02040503050406030204" pitchFamily="18" charset="0"/>
                          </a:rPr>
                          <m:t>=1</m:t>
                        </m:r>
                      </m:sub>
                      <m:sup>
                        <m:r>
                          <a:rPr lang="en-US" sz="2400" b="0" i="1" smtClean="0">
                            <a:latin typeface="Cambria Math" panose="02040503050406030204" pitchFamily="18" charset="0"/>
                          </a:rPr>
                          <m:t>𝑁</m:t>
                        </m:r>
                      </m:sup>
                      <m:e>
                        <m:sSup>
                          <m:sSupPr>
                            <m:ctrlPr>
                              <a:rPr lang="en-US" sz="2400" i="1" smtClean="0">
                                <a:latin typeface="Cambria Math" panose="02040503050406030204" pitchFamily="18" charset="0"/>
                              </a:rPr>
                            </m:ctrlPr>
                          </m:sSupPr>
                          <m:e>
                            <m:sSubSup>
                              <m:sSubSupPr>
                                <m:ctrlPr>
                                  <a:rPr lang="en-US" sz="2400" i="1">
                                    <a:latin typeface="Cambria Math" panose="02040503050406030204" pitchFamily="18" charset="0"/>
                                  </a:rPr>
                                </m:ctrlPr>
                              </m:sSubSupPr>
                              <m:e>
                                <m:r>
                                  <a:rPr lang="en-US" sz="2400" b="0" i="1">
                                    <a:latin typeface="Cambria Math" panose="02040503050406030204" pitchFamily="18" charset="0"/>
                                  </a:rPr>
                                  <m:t>(</m:t>
                                </m:r>
                                <m:r>
                                  <a:rPr lang="en-US" sz="2400" b="1" i="1">
                                    <a:latin typeface="Cambria Math" panose="02040503050406030204" pitchFamily="18" charset="0"/>
                                  </a:rPr>
                                  <m:t>𝒙</m:t>
                                </m:r>
                              </m:e>
                              <m:sub>
                                <m:r>
                                  <a:rPr lang="en-US" sz="2400" b="0" i="1">
                                    <a:latin typeface="Cambria Math" panose="02040503050406030204" pitchFamily="18" charset="0"/>
                                  </a:rPr>
                                  <m:t>𝑛</m:t>
                                </m:r>
                              </m:sub>
                              <m:sup>
                                <m:r>
                                  <a:rPr lang="en-US" sz="2400" b="0" i="1">
                                    <a:latin typeface="Cambria Math" panose="02040503050406030204" pitchFamily="18" charset="0"/>
                                  </a:rPr>
                                  <m:t>𝑇</m:t>
                                </m:r>
                              </m:sup>
                            </m:sSubSup>
                            <m:r>
                              <a:rPr lang="en-US" sz="2400" b="1" i="1">
                                <a:latin typeface="Cambria Math" panose="02040503050406030204" pitchFamily="18" charset="0"/>
                              </a:rPr>
                              <m:t>𝒘</m:t>
                            </m:r>
                            <m:r>
                              <a:rPr lang="en-US" sz="2400" b="0" i="1">
                                <a:latin typeface="Cambria Math" panose="02040503050406030204" pitchFamily="18" charset="0"/>
                              </a:rPr>
                              <m:t>)</m:t>
                            </m:r>
                          </m:e>
                          <m:sup>
                            <m:r>
                              <a:rPr lang="en-US" sz="2400" b="0" i="1" smtClean="0">
                                <a:latin typeface="Cambria Math" panose="02040503050406030204" pitchFamily="18" charset="0"/>
                              </a:rPr>
                              <m:t>2</m:t>
                            </m:r>
                          </m:sup>
                        </m:sSup>
                      </m:e>
                    </m:nary>
                  </m:oMath>
                </a14:m>
                <a:endParaRPr lang="en-US" sz="2400" dirty="0"/>
              </a:p>
              <a:p>
                <a:pPr marL="0" indent="0" algn="ctr">
                  <a:lnSpc>
                    <a:spcPct val="100000"/>
                  </a:lnSpc>
                  <a:buNone/>
                </a:pPr>
                <a:r>
                  <a:rPr lang="en-US" sz="2400" dirty="0"/>
                  <a:t>Subject to: </a:t>
                </a:r>
                <a14:m>
                  <m:oMath xmlns:m="http://schemas.openxmlformats.org/officeDocument/2006/math">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𝒘</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𝒘</m:t>
                    </m:r>
                  </m:oMath>
                </a14:m>
                <a:r>
                  <a:rPr lang="en-US" sz="2400" dirty="0"/>
                  <a:t> = 1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49" y="1789083"/>
                <a:ext cx="8017639" cy="4000432"/>
              </a:xfrm>
              <a:blipFill>
                <a:blip r:embed="rId2"/>
                <a:stretch>
                  <a:fillRect l="-949" t="-1262" r="-949"/>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marL="0" algn="ctr" defTabSz="457200" rtl="0" eaLnBrk="1" latinLnBrk="0" hangingPunct="1">
              <a:defRPr sz="18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78CE7D3-D500-0F4B-B0AC-F421126CFA50}" type="slidenum">
              <a:rPr lang="en-US" smtClean="0"/>
              <a:pPr/>
              <a:t>17</a:t>
            </a:fld>
            <a:endParaRPr lang="en-US"/>
          </a:p>
        </p:txBody>
      </p:sp>
    </p:spTree>
    <p:extLst>
      <p:ext uri="{BB962C8B-B14F-4D97-AF65-F5344CB8AC3E}">
        <p14:creationId xmlns:p14="http://schemas.microsoft.com/office/powerpoint/2010/main" val="1792677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a:t>
            </a:r>
          </a:p>
        </p:txBody>
      </p:sp>
      <p:sp>
        <p:nvSpPr>
          <p:cNvPr id="6" name="Slide Number Placeholder 5"/>
          <p:cNvSpPr>
            <a:spLocks noGrp="1"/>
          </p:cNvSpPr>
          <p:nvPr>
            <p:ph type="sldNum" sz="quarter" idx="12"/>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marL="0" algn="ctr" defTabSz="457200" rtl="0" eaLnBrk="1" latinLnBrk="0" hangingPunct="1">
              <a:defRPr sz="18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78CE7D3-D500-0F4B-B0AC-F421126CFA50}" type="slidenum">
              <a:rPr lang="en-US" smtClean="0"/>
              <a:pPr/>
              <a:t>18</a:t>
            </a:fld>
            <a:endParaRPr lang="en-US"/>
          </a:p>
        </p:txBody>
      </p:sp>
      <p:sp>
        <p:nvSpPr>
          <p:cNvPr id="7" name="Rectangle 3"/>
          <p:cNvSpPr>
            <a:spLocks noGrp="1" noChangeArrowheads="1"/>
          </p:cNvSpPr>
          <p:nvPr>
            <p:ph idx="1"/>
          </p:nvPr>
        </p:nvSpPr>
        <p:spPr/>
        <p:txBody>
          <a:bodyPr>
            <a:normAutofit/>
          </a:bodyPr>
          <a:lstStyle/>
          <a:p>
            <a:pPr>
              <a:buFontTx/>
              <a:buNone/>
            </a:pPr>
            <a:r>
              <a:rPr lang="en-GB" altLang="en-US" sz="2000" dirty="0"/>
              <a:t>From </a:t>
            </a:r>
            <a:r>
              <a:rPr lang="en-GB" altLang="en-US" sz="2000" i="1" dirty="0"/>
              <a:t>N</a:t>
            </a:r>
            <a:r>
              <a:rPr lang="en-GB" altLang="en-US" sz="2000" dirty="0"/>
              <a:t> original variables: </a:t>
            </a:r>
            <a:r>
              <a:rPr lang="en-GB" altLang="en-US" sz="2000" i="1" dirty="0">
                <a:solidFill>
                  <a:schemeClr val="hlink"/>
                </a:solidFill>
              </a:rPr>
              <a:t>x</a:t>
            </a:r>
            <a:r>
              <a:rPr lang="en-GB" altLang="en-US" sz="2000" baseline="-25000" dirty="0">
                <a:solidFill>
                  <a:schemeClr val="hlink"/>
                </a:solidFill>
              </a:rPr>
              <a:t>1</a:t>
            </a:r>
            <a:r>
              <a:rPr lang="en-GB" altLang="en-US" sz="2000" dirty="0">
                <a:solidFill>
                  <a:schemeClr val="hlink"/>
                </a:solidFill>
              </a:rPr>
              <a:t>,</a:t>
            </a:r>
            <a:r>
              <a:rPr lang="en-GB" altLang="en-US" sz="2000" i="1" dirty="0">
                <a:solidFill>
                  <a:schemeClr val="hlink"/>
                </a:solidFill>
              </a:rPr>
              <a:t>x</a:t>
            </a:r>
            <a:r>
              <a:rPr lang="en-GB" altLang="en-US" sz="2000" baseline="-25000" dirty="0">
                <a:solidFill>
                  <a:schemeClr val="hlink"/>
                </a:solidFill>
              </a:rPr>
              <a:t>2</a:t>
            </a:r>
            <a:r>
              <a:rPr lang="en-GB" altLang="en-US" sz="2000" dirty="0">
                <a:solidFill>
                  <a:schemeClr val="hlink"/>
                </a:solidFill>
              </a:rPr>
              <a:t>,...,</a:t>
            </a:r>
            <a:r>
              <a:rPr lang="en-GB" altLang="en-US" sz="2000" i="1" dirty="0" err="1">
                <a:solidFill>
                  <a:schemeClr val="hlink"/>
                </a:solidFill>
              </a:rPr>
              <a:t>x</a:t>
            </a:r>
            <a:r>
              <a:rPr lang="en-GB" altLang="en-US" sz="2000" i="1" baseline="-25000" dirty="0" err="1">
                <a:solidFill>
                  <a:schemeClr val="hlink"/>
                </a:solidFill>
              </a:rPr>
              <a:t>N</a:t>
            </a:r>
            <a:r>
              <a:rPr lang="en-GB" altLang="en-US" sz="2000" dirty="0"/>
              <a:t>:</a:t>
            </a:r>
          </a:p>
          <a:p>
            <a:pPr>
              <a:buFontTx/>
              <a:buNone/>
            </a:pPr>
            <a:r>
              <a:rPr lang="en-GB" altLang="en-US" sz="2000" dirty="0"/>
              <a:t>	Produce </a:t>
            </a:r>
            <a:r>
              <a:rPr lang="en-GB" altLang="en-US" sz="2000" i="1" dirty="0"/>
              <a:t>k</a:t>
            </a:r>
            <a:r>
              <a:rPr lang="en-GB" altLang="en-US" sz="2000" dirty="0"/>
              <a:t> new variables: </a:t>
            </a:r>
            <a:r>
              <a:rPr lang="en-GB" altLang="en-US" sz="2000" i="1" dirty="0">
                <a:solidFill>
                  <a:schemeClr val="accent2"/>
                </a:solidFill>
              </a:rPr>
              <a:t>y</a:t>
            </a:r>
            <a:r>
              <a:rPr lang="en-GB" altLang="en-US" sz="2000" baseline="-25000" dirty="0">
                <a:solidFill>
                  <a:schemeClr val="accent2"/>
                </a:solidFill>
              </a:rPr>
              <a:t>1</a:t>
            </a:r>
            <a:r>
              <a:rPr lang="en-GB" altLang="en-US" sz="2000" dirty="0">
                <a:solidFill>
                  <a:schemeClr val="accent2"/>
                </a:solidFill>
              </a:rPr>
              <a:t>,</a:t>
            </a:r>
            <a:r>
              <a:rPr lang="en-GB" altLang="en-US" sz="2000" i="1" dirty="0">
                <a:solidFill>
                  <a:schemeClr val="accent2"/>
                </a:solidFill>
              </a:rPr>
              <a:t>y</a:t>
            </a:r>
            <a:r>
              <a:rPr lang="en-GB" altLang="en-US" sz="2000" baseline="-25000" dirty="0">
                <a:solidFill>
                  <a:schemeClr val="accent2"/>
                </a:solidFill>
              </a:rPr>
              <a:t>2</a:t>
            </a:r>
            <a:r>
              <a:rPr lang="en-GB" altLang="en-US" sz="2000" dirty="0">
                <a:solidFill>
                  <a:schemeClr val="accent2"/>
                </a:solidFill>
              </a:rPr>
              <a:t>,...,</a:t>
            </a:r>
            <a:r>
              <a:rPr lang="en-GB" altLang="en-US" sz="2000" i="1" dirty="0" err="1">
                <a:solidFill>
                  <a:schemeClr val="accent2"/>
                </a:solidFill>
              </a:rPr>
              <a:t>y</a:t>
            </a:r>
            <a:r>
              <a:rPr lang="en-GB" altLang="en-US" sz="2000" i="1" baseline="-25000" dirty="0" err="1">
                <a:solidFill>
                  <a:schemeClr val="accent2"/>
                </a:solidFill>
              </a:rPr>
              <a:t>N</a:t>
            </a:r>
            <a:r>
              <a:rPr lang="en-GB" altLang="en-US" sz="2000" dirty="0"/>
              <a:t>:</a:t>
            </a:r>
          </a:p>
          <a:p>
            <a:pPr>
              <a:buFontTx/>
              <a:buNone/>
            </a:pPr>
            <a:r>
              <a:rPr lang="en-GB" altLang="en-US" sz="2000" i="1" dirty="0"/>
              <a:t>	</a:t>
            </a:r>
            <a:r>
              <a:rPr lang="en-GB" altLang="en-US" sz="2000" i="1" dirty="0">
                <a:solidFill>
                  <a:schemeClr val="accent2"/>
                </a:solidFill>
              </a:rPr>
              <a:t>y</a:t>
            </a:r>
            <a:r>
              <a:rPr lang="en-GB" altLang="en-US" sz="2000" baseline="-25000" dirty="0">
                <a:solidFill>
                  <a:schemeClr val="accent2"/>
                </a:solidFill>
              </a:rPr>
              <a:t>1</a:t>
            </a:r>
            <a:r>
              <a:rPr lang="en-GB" altLang="en-US" sz="2000" dirty="0"/>
              <a:t> = </a:t>
            </a:r>
            <a:r>
              <a:rPr lang="en-GB" altLang="en-US" sz="2000" i="1" dirty="0"/>
              <a:t>w</a:t>
            </a:r>
            <a:r>
              <a:rPr lang="en-GB" altLang="en-US" sz="2000" baseline="-25000" dirty="0"/>
              <a:t>11</a:t>
            </a:r>
            <a:r>
              <a:rPr lang="en-GB" altLang="en-US" sz="2000" i="1" dirty="0">
                <a:solidFill>
                  <a:schemeClr val="hlink"/>
                </a:solidFill>
              </a:rPr>
              <a:t>x</a:t>
            </a:r>
            <a:r>
              <a:rPr lang="en-GB" altLang="en-US" sz="2000" baseline="-25000" dirty="0">
                <a:solidFill>
                  <a:schemeClr val="hlink"/>
                </a:solidFill>
              </a:rPr>
              <a:t>1</a:t>
            </a:r>
            <a:r>
              <a:rPr lang="en-GB" altLang="en-US" sz="2000" dirty="0"/>
              <a:t> + </a:t>
            </a:r>
            <a:r>
              <a:rPr lang="en-GB" altLang="en-US" sz="2000" i="1" dirty="0"/>
              <a:t>w</a:t>
            </a:r>
            <a:r>
              <a:rPr lang="en-GB" altLang="en-US" sz="2000" baseline="-25000" dirty="0"/>
              <a:t>12</a:t>
            </a:r>
            <a:r>
              <a:rPr lang="en-GB" altLang="en-US" sz="2000" i="1" dirty="0">
                <a:solidFill>
                  <a:schemeClr val="hlink"/>
                </a:solidFill>
              </a:rPr>
              <a:t>x</a:t>
            </a:r>
            <a:r>
              <a:rPr lang="en-GB" altLang="en-US" sz="2000" baseline="-25000" dirty="0">
                <a:solidFill>
                  <a:schemeClr val="hlink"/>
                </a:solidFill>
              </a:rPr>
              <a:t>2</a:t>
            </a:r>
            <a:r>
              <a:rPr lang="en-GB" altLang="en-US" sz="2000" dirty="0"/>
              <a:t> + ... + </a:t>
            </a:r>
            <a:r>
              <a:rPr lang="en-GB" altLang="en-US" sz="2000" i="1" dirty="0"/>
              <a:t>w</a:t>
            </a:r>
            <a:r>
              <a:rPr lang="en-GB" altLang="en-US" sz="2000" baseline="-25000" dirty="0"/>
              <a:t>1N</a:t>
            </a:r>
            <a:r>
              <a:rPr lang="en-GB" altLang="en-US" sz="2000" i="1" dirty="0">
                <a:solidFill>
                  <a:schemeClr val="hlink"/>
                </a:solidFill>
              </a:rPr>
              <a:t>x</a:t>
            </a:r>
            <a:r>
              <a:rPr lang="en-GB" altLang="en-US" sz="2000" i="1" baseline="-25000" dirty="0">
                <a:solidFill>
                  <a:schemeClr val="hlink"/>
                </a:solidFill>
              </a:rPr>
              <a:t>N</a:t>
            </a:r>
            <a:endParaRPr lang="en-GB" altLang="en-US" sz="2000" dirty="0"/>
          </a:p>
          <a:p>
            <a:pPr>
              <a:buFontTx/>
              <a:buNone/>
            </a:pPr>
            <a:r>
              <a:rPr lang="en-GB" altLang="en-US" sz="2000" i="1" dirty="0"/>
              <a:t>	</a:t>
            </a:r>
            <a:r>
              <a:rPr lang="en-GB" altLang="en-US" sz="2000" i="1" dirty="0">
                <a:solidFill>
                  <a:schemeClr val="accent2"/>
                </a:solidFill>
              </a:rPr>
              <a:t>y</a:t>
            </a:r>
            <a:r>
              <a:rPr lang="en-GB" altLang="en-US" sz="2000" baseline="-25000" dirty="0">
                <a:solidFill>
                  <a:schemeClr val="accent2"/>
                </a:solidFill>
              </a:rPr>
              <a:t>2</a:t>
            </a:r>
            <a:r>
              <a:rPr lang="en-GB" altLang="en-US" sz="2000" dirty="0"/>
              <a:t> = </a:t>
            </a:r>
            <a:r>
              <a:rPr lang="en-GB" altLang="en-US" sz="2000" i="1" dirty="0"/>
              <a:t>w</a:t>
            </a:r>
            <a:r>
              <a:rPr lang="en-GB" altLang="en-US" sz="2000" baseline="-25000" dirty="0"/>
              <a:t>21</a:t>
            </a:r>
            <a:r>
              <a:rPr lang="en-GB" altLang="en-US" sz="2000" i="1" dirty="0">
                <a:solidFill>
                  <a:schemeClr val="hlink"/>
                </a:solidFill>
              </a:rPr>
              <a:t>x</a:t>
            </a:r>
            <a:r>
              <a:rPr lang="en-GB" altLang="en-US" sz="2000" baseline="-25000" dirty="0">
                <a:solidFill>
                  <a:schemeClr val="hlink"/>
                </a:solidFill>
              </a:rPr>
              <a:t>1</a:t>
            </a:r>
            <a:r>
              <a:rPr lang="en-GB" altLang="en-US" sz="2000" dirty="0"/>
              <a:t> + </a:t>
            </a:r>
            <a:r>
              <a:rPr lang="en-GB" altLang="en-US" sz="2000" i="1" dirty="0"/>
              <a:t>w</a:t>
            </a:r>
            <a:r>
              <a:rPr lang="en-GB" altLang="en-US" sz="2000" baseline="-25000" dirty="0"/>
              <a:t>22</a:t>
            </a:r>
            <a:r>
              <a:rPr lang="en-GB" altLang="en-US" sz="2000" i="1" dirty="0">
                <a:solidFill>
                  <a:schemeClr val="hlink"/>
                </a:solidFill>
              </a:rPr>
              <a:t>x</a:t>
            </a:r>
            <a:r>
              <a:rPr lang="en-GB" altLang="en-US" sz="2000" baseline="-25000" dirty="0">
                <a:solidFill>
                  <a:schemeClr val="hlink"/>
                </a:solidFill>
              </a:rPr>
              <a:t>2</a:t>
            </a:r>
            <a:r>
              <a:rPr lang="en-GB" altLang="en-US" sz="2000" dirty="0"/>
              <a:t> + ... + </a:t>
            </a:r>
            <a:r>
              <a:rPr lang="en-GB" altLang="en-US" sz="2000" i="1" dirty="0"/>
              <a:t>w</a:t>
            </a:r>
            <a:r>
              <a:rPr lang="en-GB" altLang="en-US" sz="2000" baseline="-25000" dirty="0"/>
              <a:t>2N</a:t>
            </a:r>
            <a:r>
              <a:rPr lang="en-GB" altLang="en-US" sz="2000" i="1" dirty="0">
                <a:solidFill>
                  <a:schemeClr val="hlink"/>
                </a:solidFill>
              </a:rPr>
              <a:t>x</a:t>
            </a:r>
            <a:r>
              <a:rPr lang="en-GB" altLang="en-US" sz="2000" i="1" baseline="-25000" dirty="0">
                <a:solidFill>
                  <a:schemeClr val="hlink"/>
                </a:solidFill>
              </a:rPr>
              <a:t>N</a:t>
            </a:r>
            <a:endParaRPr lang="en-GB" altLang="en-US" sz="2000" dirty="0"/>
          </a:p>
          <a:p>
            <a:pPr>
              <a:buFontTx/>
              <a:buNone/>
            </a:pPr>
            <a:r>
              <a:rPr lang="en-GB" altLang="en-US" sz="2000" dirty="0"/>
              <a:t>	...</a:t>
            </a:r>
          </a:p>
          <a:p>
            <a:pPr>
              <a:buFontTx/>
              <a:buNone/>
            </a:pPr>
            <a:r>
              <a:rPr lang="en-GB" altLang="en-US" sz="2000" i="1" dirty="0"/>
              <a:t>	</a:t>
            </a:r>
            <a:r>
              <a:rPr lang="en-GB" altLang="en-US" sz="2000" i="1" dirty="0" err="1">
                <a:solidFill>
                  <a:schemeClr val="accent2"/>
                </a:solidFill>
              </a:rPr>
              <a:t>y</a:t>
            </a:r>
            <a:r>
              <a:rPr lang="en-GB" altLang="en-US" sz="2000" i="1" baseline="-25000" dirty="0" err="1">
                <a:solidFill>
                  <a:schemeClr val="accent2"/>
                </a:solidFill>
              </a:rPr>
              <a:t>N</a:t>
            </a:r>
            <a:r>
              <a:rPr lang="en-GB" altLang="en-US" sz="2000" dirty="0"/>
              <a:t> = </a:t>
            </a:r>
            <a:r>
              <a:rPr lang="en-GB" altLang="en-US" sz="2000" i="1" dirty="0"/>
              <a:t>w</a:t>
            </a:r>
            <a:r>
              <a:rPr lang="en-GB" altLang="en-US" sz="2000" i="1" baseline="-25000" dirty="0"/>
              <a:t>N</a:t>
            </a:r>
            <a:r>
              <a:rPr lang="en-GB" altLang="en-US" sz="2000" baseline="-25000" dirty="0"/>
              <a:t>1</a:t>
            </a:r>
            <a:r>
              <a:rPr lang="en-GB" altLang="en-US" sz="2000" i="1" dirty="0">
                <a:solidFill>
                  <a:schemeClr val="hlink"/>
                </a:solidFill>
              </a:rPr>
              <a:t>x</a:t>
            </a:r>
            <a:r>
              <a:rPr lang="en-GB" altLang="en-US" sz="2000" baseline="-25000" dirty="0">
                <a:solidFill>
                  <a:schemeClr val="hlink"/>
                </a:solidFill>
              </a:rPr>
              <a:t>1</a:t>
            </a:r>
            <a:r>
              <a:rPr lang="en-GB" altLang="en-US" sz="2000" dirty="0"/>
              <a:t> + </a:t>
            </a:r>
            <a:r>
              <a:rPr lang="en-GB" altLang="en-US" sz="2000" i="1" dirty="0"/>
              <a:t>w</a:t>
            </a:r>
            <a:r>
              <a:rPr lang="en-GB" altLang="en-US" sz="2000" i="1" baseline="-25000" dirty="0"/>
              <a:t>N</a:t>
            </a:r>
            <a:r>
              <a:rPr lang="en-GB" altLang="en-US" sz="2000" baseline="-25000" dirty="0"/>
              <a:t>2</a:t>
            </a:r>
            <a:r>
              <a:rPr lang="en-GB" altLang="en-US" sz="2000" i="1" dirty="0">
                <a:solidFill>
                  <a:schemeClr val="hlink"/>
                </a:solidFill>
              </a:rPr>
              <a:t>x</a:t>
            </a:r>
            <a:r>
              <a:rPr lang="en-GB" altLang="en-US" sz="2000" baseline="-25000" dirty="0">
                <a:solidFill>
                  <a:schemeClr val="hlink"/>
                </a:solidFill>
              </a:rPr>
              <a:t>2</a:t>
            </a:r>
            <a:r>
              <a:rPr lang="en-GB" altLang="en-US" sz="2000" dirty="0"/>
              <a:t> + ... + </a:t>
            </a:r>
            <a:r>
              <a:rPr lang="en-GB" altLang="en-US" sz="2000" i="1" dirty="0" err="1"/>
              <a:t>w</a:t>
            </a:r>
            <a:r>
              <a:rPr lang="en-GB" altLang="en-US" sz="2000" i="1" baseline="-25000" dirty="0" err="1"/>
              <a:t>NN</a:t>
            </a:r>
            <a:r>
              <a:rPr lang="en-GB" altLang="en-US" sz="2000" i="1" dirty="0" err="1">
                <a:solidFill>
                  <a:schemeClr val="hlink"/>
                </a:solidFill>
              </a:rPr>
              <a:t>x</a:t>
            </a:r>
            <a:r>
              <a:rPr lang="en-GB" altLang="en-US" sz="2000" i="1" baseline="-25000" dirty="0" err="1">
                <a:solidFill>
                  <a:schemeClr val="hlink"/>
                </a:solidFill>
              </a:rPr>
              <a:t>N</a:t>
            </a:r>
            <a:endParaRPr lang="en-GB" altLang="en-US" sz="2000" dirty="0"/>
          </a:p>
          <a:p>
            <a:pPr>
              <a:buFontTx/>
              <a:buNone/>
            </a:pPr>
            <a:endParaRPr lang="en-GB" altLang="en-US" sz="2000" dirty="0"/>
          </a:p>
        </p:txBody>
      </p:sp>
      <p:sp>
        <p:nvSpPr>
          <p:cNvPr id="8" name="Text Box 4"/>
          <p:cNvSpPr txBox="1">
            <a:spLocks noChangeArrowheads="1"/>
          </p:cNvSpPr>
          <p:nvPr/>
        </p:nvSpPr>
        <p:spPr bwMode="auto">
          <a:xfrm>
            <a:off x="764150" y="4210050"/>
            <a:ext cx="78867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en-US" sz="2000" i="1" dirty="0">
                <a:latin typeface="Cambria" panose="02040503050406030204" pitchFamily="18" charset="0"/>
              </a:rPr>
              <a:t>such that:</a:t>
            </a:r>
          </a:p>
          <a:p>
            <a:endParaRPr lang="en-GB" altLang="en-US" sz="2000" i="1" dirty="0">
              <a:latin typeface="Cambria" panose="02040503050406030204" pitchFamily="18" charset="0"/>
            </a:endParaRPr>
          </a:p>
          <a:p>
            <a:r>
              <a:rPr lang="en-GB" altLang="en-US" sz="2000" i="1" dirty="0" err="1">
                <a:solidFill>
                  <a:schemeClr val="accent2"/>
                </a:solidFill>
                <a:latin typeface="Cambria" panose="02040503050406030204" pitchFamily="18" charset="0"/>
              </a:rPr>
              <a:t>y</a:t>
            </a:r>
            <a:r>
              <a:rPr lang="en-GB" altLang="en-US" sz="2000" i="1" baseline="-25000" dirty="0" err="1">
                <a:solidFill>
                  <a:schemeClr val="accent2"/>
                </a:solidFill>
                <a:latin typeface="Cambria" panose="02040503050406030204" pitchFamily="18" charset="0"/>
              </a:rPr>
              <a:t>N</a:t>
            </a:r>
            <a:r>
              <a:rPr lang="en-GB" altLang="en-US" sz="2000" dirty="0" err="1">
                <a:latin typeface="Cambria" panose="02040503050406030204" pitchFamily="18" charset="0"/>
              </a:rPr>
              <a:t>'s</a:t>
            </a:r>
            <a:r>
              <a:rPr lang="en-GB" altLang="en-US" sz="2000" dirty="0">
                <a:latin typeface="Cambria" panose="02040503050406030204" pitchFamily="18" charset="0"/>
              </a:rPr>
              <a:t> are uncorrelated (orthogonal)</a:t>
            </a:r>
          </a:p>
          <a:p>
            <a:r>
              <a:rPr lang="en-GB" altLang="en-US" sz="2000" i="1" dirty="0">
                <a:solidFill>
                  <a:schemeClr val="accent2"/>
                </a:solidFill>
                <a:latin typeface="Cambria" panose="02040503050406030204" pitchFamily="18" charset="0"/>
              </a:rPr>
              <a:t>y</a:t>
            </a:r>
            <a:r>
              <a:rPr lang="en-GB" altLang="en-US" sz="2000" baseline="-25000" dirty="0">
                <a:solidFill>
                  <a:schemeClr val="accent2"/>
                </a:solidFill>
                <a:latin typeface="Cambria" panose="02040503050406030204" pitchFamily="18" charset="0"/>
              </a:rPr>
              <a:t>1</a:t>
            </a:r>
            <a:r>
              <a:rPr lang="en-GB" altLang="en-US" sz="2000" dirty="0">
                <a:latin typeface="Cambria" panose="02040503050406030204" pitchFamily="18" charset="0"/>
              </a:rPr>
              <a:t> explains as much as possible of original variance in data set</a:t>
            </a:r>
          </a:p>
          <a:p>
            <a:r>
              <a:rPr lang="en-GB" altLang="en-US" sz="2000" i="1" dirty="0">
                <a:solidFill>
                  <a:schemeClr val="accent2"/>
                </a:solidFill>
                <a:latin typeface="Cambria" panose="02040503050406030204" pitchFamily="18" charset="0"/>
              </a:rPr>
              <a:t>y</a:t>
            </a:r>
            <a:r>
              <a:rPr lang="en-GB" altLang="en-US" sz="2000" baseline="-25000" dirty="0">
                <a:solidFill>
                  <a:schemeClr val="accent2"/>
                </a:solidFill>
                <a:latin typeface="Cambria" panose="02040503050406030204" pitchFamily="18" charset="0"/>
              </a:rPr>
              <a:t>2</a:t>
            </a:r>
            <a:r>
              <a:rPr lang="en-GB" altLang="en-US" sz="2000" dirty="0">
                <a:latin typeface="Cambria" panose="02040503050406030204" pitchFamily="18" charset="0"/>
              </a:rPr>
              <a:t> explains as much as possible of remaining variance etc.</a:t>
            </a:r>
          </a:p>
          <a:p>
            <a:endParaRPr lang="en-US" altLang="en-US" sz="2000" dirty="0"/>
          </a:p>
        </p:txBody>
      </p:sp>
      <p:sp>
        <p:nvSpPr>
          <p:cNvPr id="9" name="AutoShape 5"/>
          <p:cNvSpPr>
            <a:spLocks/>
          </p:cNvSpPr>
          <p:nvPr/>
        </p:nvSpPr>
        <p:spPr bwMode="auto">
          <a:xfrm>
            <a:off x="4202122" y="2764253"/>
            <a:ext cx="98227" cy="1358770"/>
          </a:xfrm>
          <a:prstGeom prst="rightBrace">
            <a:avLst>
              <a:gd name="adj1" fmla="val 23958"/>
              <a:gd name="adj2" fmla="val 50000"/>
            </a:avLst>
          </a:pr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Text Box 6"/>
          <p:cNvSpPr txBox="1">
            <a:spLocks noChangeArrowheads="1"/>
          </p:cNvSpPr>
          <p:nvPr/>
        </p:nvSpPr>
        <p:spPr bwMode="auto">
          <a:xfrm>
            <a:off x="4572000" y="3036499"/>
            <a:ext cx="251947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sz="2000" i="1" dirty="0" err="1">
                <a:solidFill>
                  <a:schemeClr val="accent2"/>
                </a:solidFill>
              </a:rPr>
              <a:t>y</a:t>
            </a:r>
            <a:r>
              <a:rPr lang="en-GB" altLang="en-US" sz="2000" i="1" baseline="-25000" dirty="0" err="1">
                <a:solidFill>
                  <a:schemeClr val="accent2"/>
                </a:solidFill>
              </a:rPr>
              <a:t>N</a:t>
            </a:r>
            <a:r>
              <a:rPr lang="en-GB" altLang="en-US" sz="2000" dirty="0" err="1"/>
              <a:t>'s</a:t>
            </a:r>
            <a:r>
              <a:rPr lang="en-GB" altLang="en-US" sz="2000" dirty="0"/>
              <a:t> are</a:t>
            </a:r>
          </a:p>
          <a:p>
            <a:pPr algn="ctr"/>
            <a:r>
              <a:rPr lang="en-GB" altLang="en-US" sz="2000" i="1" dirty="0"/>
              <a:t>Principal Components</a:t>
            </a:r>
            <a:endParaRPr lang="en-US" altLang="en-US" sz="2000" i="1" dirty="0"/>
          </a:p>
        </p:txBody>
      </p:sp>
    </p:spTree>
    <p:extLst>
      <p:ext uri="{BB962C8B-B14F-4D97-AF65-F5344CB8AC3E}">
        <p14:creationId xmlns:p14="http://schemas.microsoft.com/office/powerpoint/2010/main" val="80808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Eigenvector</a:t>
            </a:r>
          </a:p>
        </p:txBody>
      </p:sp>
      <p:sp>
        <p:nvSpPr>
          <p:cNvPr id="6" name="Slide Number Placeholder 5"/>
          <p:cNvSpPr>
            <a:spLocks noGrp="1"/>
          </p:cNvSpPr>
          <p:nvPr>
            <p:ph type="sldNum" sz="quarter" idx="12"/>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marL="0" algn="ctr" defTabSz="457200" rtl="0" eaLnBrk="1" latinLnBrk="0" hangingPunct="1">
              <a:defRPr sz="18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78CE7D3-D500-0F4B-B0AC-F421126CFA50}" type="slidenum">
              <a:rPr lang="en-US" smtClean="0"/>
              <a:pPr/>
              <a:t>19</a:t>
            </a:fld>
            <a:endParaRPr lang="en-US"/>
          </a:p>
        </p:txBody>
      </p:sp>
      <p:sp>
        <p:nvSpPr>
          <p:cNvPr id="8" name="Rectangle 7"/>
          <p:cNvSpPr/>
          <p:nvPr/>
        </p:nvSpPr>
        <p:spPr>
          <a:xfrm>
            <a:off x="706780" y="1720840"/>
            <a:ext cx="7998810" cy="3139321"/>
          </a:xfrm>
          <a:prstGeom prst="rect">
            <a:avLst/>
          </a:prstGeom>
        </p:spPr>
        <p:txBody>
          <a:bodyPr wrap="square">
            <a:spAutoFit/>
          </a:bodyPr>
          <a:lstStyle/>
          <a:p>
            <a:pPr>
              <a:buFontTx/>
              <a:buNone/>
            </a:pPr>
            <a:r>
              <a:rPr lang="en-GB" altLang="en-US" sz="2200" dirty="0">
                <a:latin typeface="Cambria" panose="02040503050406030204" pitchFamily="18" charset="0"/>
              </a:rPr>
              <a:t>{</a:t>
            </a:r>
            <a:r>
              <a:rPr lang="en-GB" altLang="en-US" sz="2200" i="1" dirty="0">
                <a:latin typeface="Cambria" panose="02040503050406030204" pitchFamily="18" charset="0"/>
              </a:rPr>
              <a:t>w</a:t>
            </a:r>
            <a:r>
              <a:rPr lang="en-GB" altLang="en-US" sz="2200" baseline="-25000" dirty="0">
                <a:latin typeface="Cambria" panose="02040503050406030204" pitchFamily="18" charset="0"/>
              </a:rPr>
              <a:t>11</a:t>
            </a:r>
            <a:r>
              <a:rPr lang="en-GB" altLang="en-US" sz="2200" dirty="0">
                <a:latin typeface="Cambria" panose="02040503050406030204" pitchFamily="18" charset="0"/>
              </a:rPr>
              <a:t>,</a:t>
            </a:r>
            <a:r>
              <a:rPr lang="en-GB" altLang="en-US" sz="2200" i="1" dirty="0">
                <a:latin typeface="Cambria" panose="02040503050406030204" pitchFamily="18" charset="0"/>
              </a:rPr>
              <a:t>w</a:t>
            </a:r>
            <a:r>
              <a:rPr lang="en-GB" altLang="en-US" sz="2200" baseline="-25000" dirty="0">
                <a:latin typeface="Cambria" panose="02040503050406030204" pitchFamily="18" charset="0"/>
              </a:rPr>
              <a:t>12</a:t>
            </a:r>
            <a:r>
              <a:rPr lang="en-GB" altLang="en-US" sz="2200" dirty="0">
                <a:latin typeface="Cambria" panose="02040503050406030204" pitchFamily="18" charset="0"/>
              </a:rPr>
              <a:t>,...,</a:t>
            </a:r>
            <a:r>
              <a:rPr lang="en-GB" altLang="en-US" sz="2200" i="1" dirty="0">
                <a:latin typeface="Cambria" panose="02040503050406030204" pitchFamily="18" charset="0"/>
              </a:rPr>
              <a:t>w</a:t>
            </a:r>
            <a:r>
              <a:rPr lang="en-GB" altLang="en-US" sz="2200" baseline="-25000" dirty="0">
                <a:latin typeface="Cambria" panose="02040503050406030204" pitchFamily="18" charset="0"/>
              </a:rPr>
              <a:t>1N</a:t>
            </a:r>
            <a:r>
              <a:rPr lang="en-GB" altLang="en-US" sz="2200" dirty="0">
                <a:latin typeface="Cambria" panose="02040503050406030204" pitchFamily="18" charset="0"/>
              </a:rPr>
              <a:t>} is 1st </a:t>
            </a:r>
            <a:r>
              <a:rPr lang="en-GB" altLang="en-US" sz="2200" b="1" dirty="0">
                <a:latin typeface="Cambria" panose="02040503050406030204" pitchFamily="18" charset="0"/>
              </a:rPr>
              <a:t>Eigenvector</a:t>
            </a:r>
            <a:r>
              <a:rPr lang="en-GB" altLang="en-US" sz="2200" dirty="0">
                <a:latin typeface="Cambria" panose="02040503050406030204" pitchFamily="18" charset="0"/>
              </a:rPr>
              <a:t> of correlation/covariance matrix, and </a:t>
            </a:r>
            <a:r>
              <a:rPr lang="en-GB" altLang="en-US" sz="2200" b="1" dirty="0">
                <a:latin typeface="Cambria" panose="02040503050406030204" pitchFamily="18" charset="0"/>
              </a:rPr>
              <a:t>coefficients</a:t>
            </a:r>
            <a:r>
              <a:rPr lang="en-GB" altLang="en-US" sz="2200" dirty="0">
                <a:latin typeface="Cambria" panose="02040503050406030204" pitchFamily="18" charset="0"/>
              </a:rPr>
              <a:t> of first principal component</a:t>
            </a:r>
          </a:p>
          <a:p>
            <a:pPr>
              <a:buFontTx/>
              <a:buNone/>
            </a:pPr>
            <a:r>
              <a:rPr lang="en-GB" altLang="en-US" sz="2200" dirty="0">
                <a:latin typeface="Cambria" panose="02040503050406030204" pitchFamily="18" charset="0"/>
              </a:rPr>
              <a:t>	</a:t>
            </a:r>
          </a:p>
          <a:p>
            <a:pPr>
              <a:buFontTx/>
              <a:buNone/>
            </a:pPr>
            <a:r>
              <a:rPr lang="en-GB" altLang="en-US" sz="2200" dirty="0">
                <a:latin typeface="Cambria" panose="02040503050406030204" pitchFamily="18" charset="0"/>
              </a:rPr>
              <a:t>{</a:t>
            </a:r>
            <a:r>
              <a:rPr lang="en-GB" altLang="en-US" sz="2200" i="1" dirty="0">
                <a:latin typeface="Cambria" panose="02040503050406030204" pitchFamily="18" charset="0"/>
              </a:rPr>
              <a:t>w</a:t>
            </a:r>
            <a:r>
              <a:rPr lang="en-GB" altLang="en-US" sz="2200" baseline="-25000" dirty="0">
                <a:latin typeface="Cambria" panose="02040503050406030204" pitchFamily="18" charset="0"/>
              </a:rPr>
              <a:t>21</a:t>
            </a:r>
            <a:r>
              <a:rPr lang="en-GB" altLang="en-US" sz="2200" dirty="0">
                <a:latin typeface="Cambria" panose="02040503050406030204" pitchFamily="18" charset="0"/>
              </a:rPr>
              <a:t>,</a:t>
            </a:r>
            <a:r>
              <a:rPr lang="en-GB" altLang="en-US" sz="2200" i="1" dirty="0">
                <a:latin typeface="Cambria" panose="02040503050406030204" pitchFamily="18" charset="0"/>
              </a:rPr>
              <a:t>w</a:t>
            </a:r>
            <a:r>
              <a:rPr lang="en-GB" altLang="en-US" sz="2200" baseline="-25000" dirty="0">
                <a:latin typeface="Cambria" panose="02040503050406030204" pitchFamily="18" charset="0"/>
              </a:rPr>
              <a:t>22</a:t>
            </a:r>
            <a:r>
              <a:rPr lang="en-GB" altLang="en-US" sz="2200" dirty="0">
                <a:latin typeface="Cambria" panose="02040503050406030204" pitchFamily="18" charset="0"/>
              </a:rPr>
              <a:t>,...,</a:t>
            </a:r>
            <a:r>
              <a:rPr lang="en-GB" altLang="en-US" sz="2200" i="1" dirty="0">
                <a:latin typeface="Cambria" panose="02040503050406030204" pitchFamily="18" charset="0"/>
              </a:rPr>
              <a:t>w</a:t>
            </a:r>
            <a:r>
              <a:rPr lang="en-GB" altLang="en-US" sz="2200" baseline="-25000" dirty="0">
                <a:latin typeface="Cambria" panose="02040503050406030204" pitchFamily="18" charset="0"/>
              </a:rPr>
              <a:t>2N</a:t>
            </a:r>
            <a:r>
              <a:rPr lang="en-GB" altLang="en-US" sz="2200" dirty="0">
                <a:latin typeface="Cambria" panose="02040503050406030204" pitchFamily="18" charset="0"/>
              </a:rPr>
              <a:t>} is 2nd </a:t>
            </a:r>
            <a:r>
              <a:rPr lang="en-GB" altLang="en-US" sz="2200" b="1" dirty="0">
                <a:latin typeface="Cambria" panose="02040503050406030204" pitchFamily="18" charset="0"/>
              </a:rPr>
              <a:t>Eigenvector</a:t>
            </a:r>
            <a:r>
              <a:rPr lang="en-GB" altLang="en-US" sz="2200" dirty="0">
                <a:latin typeface="Cambria" panose="02040503050406030204" pitchFamily="18" charset="0"/>
              </a:rPr>
              <a:t> of correlation/covariance matrix, and </a:t>
            </a:r>
            <a:r>
              <a:rPr lang="en-GB" altLang="en-US" sz="2200" b="1" dirty="0">
                <a:latin typeface="Cambria" panose="02040503050406030204" pitchFamily="18" charset="0"/>
              </a:rPr>
              <a:t>coefficients</a:t>
            </a:r>
            <a:r>
              <a:rPr lang="en-GB" altLang="en-US" sz="2200" dirty="0">
                <a:latin typeface="Cambria" panose="02040503050406030204" pitchFamily="18" charset="0"/>
              </a:rPr>
              <a:t> of 2nd principal component</a:t>
            </a:r>
          </a:p>
          <a:p>
            <a:pPr>
              <a:buFontTx/>
              <a:buNone/>
            </a:pPr>
            <a:r>
              <a:rPr lang="en-GB" altLang="en-US" sz="2200" dirty="0">
                <a:latin typeface="Cambria" panose="02040503050406030204" pitchFamily="18" charset="0"/>
              </a:rPr>
              <a:t>…… </a:t>
            </a:r>
          </a:p>
          <a:p>
            <a:pPr>
              <a:buFontTx/>
              <a:buNone/>
            </a:pPr>
            <a:endParaRPr lang="en-GB" altLang="en-US" sz="2200" dirty="0">
              <a:latin typeface="Cambria" panose="02040503050406030204" pitchFamily="18" charset="0"/>
            </a:endParaRPr>
          </a:p>
          <a:p>
            <a:pPr>
              <a:buFontTx/>
              <a:buNone/>
            </a:pPr>
            <a:r>
              <a:rPr lang="en-GB" altLang="en-US" sz="2200" dirty="0">
                <a:latin typeface="Cambria" panose="02040503050406030204" pitchFamily="18" charset="0"/>
              </a:rPr>
              <a:t>{</a:t>
            </a:r>
            <a:r>
              <a:rPr lang="en-GB" altLang="en-US" sz="2200" i="1" dirty="0">
                <a:latin typeface="Cambria" panose="02040503050406030204" pitchFamily="18" charset="0"/>
              </a:rPr>
              <a:t>w</a:t>
            </a:r>
            <a:r>
              <a:rPr lang="en-GB" altLang="en-US" sz="2200" i="1" baseline="-25000" dirty="0">
                <a:latin typeface="Cambria" panose="02040503050406030204" pitchFamily="18" charset="0"/>
              </a:rPr>
              <a:t>N</a:t>
            </a:r>
            <a:r>
              <a:rPr lang="en-GB" altLang="en-US" sz="2200" baseline="-25000" dirty="0">
                <a:latin typeface="Cambria" panose="02040503050406030204" pitchFamily="18" charset="0"/>
              </a:rPr>
              <a:t>1</a:t>
            </a:r>
            <a:r>
              <a:rPr lang="en-GB" altLang="en-US" sz="2200" dirty="0">
                <a:latin typeface="Cambria" panose="02040503050406030204" pitchFamily="18" charset="0"/>
              </a:rPr>
              <a:t>,</a:t>
            </a:r>
            <a:r>
              <a:rPr lang="en-GB" altLang="en-US" sz="2200" i="1" dirty="0">
                <a:latin typeface="Cambria" panose="02040503050406030204" pitchFamily="18" charset="0"/>
              </a:rPr>
              <a:t>w</a:t>
            </a:r>
            <a:r>
              <a:rPr lang="en-GB" altLang="en-US" sz="2200" i="1" baseline="-25000" dirty="0">
                <a:latin typeface="Cambria" panose="02040503050406030204" pitchFamily="18" charset="0"/>
              </a:rPr>
              <a:t>N</a:t>
            </a:r>
            <a:r>
              <a:rPr lang="en-GB" altLang="en-US" sz="2200" baseline="-25000" dirty="0">
                <a:latin typeface="Cambria" panose="02040503050406030204" pitchFamily="18" charset="0"/>
              </a:rPr>
              <a:t>2</a:t>
            </a:r>
            <a:r>
              <a:rPr lang="en-GB" altLang="en-US" sz="2200" dirty="0">
                <a:latin typeface="Cambria" panose="02040503050406030204" pitchFamily="18" charset="0"/>
              </a:rPr>
              <a:t>,...,</a:t>
            </a:r>
            <a:r>
              <a:rPr lang="en-GB" altLang="en-US" sz="2200" i="1" dirty="0" err="1">
                <a:latin typeface="Cambria" panose="02040503050406030204" pitchFamily="18" charset="0"/>
              </a:rPr>
              <a:t>w</a:t>
            </a:r>
            <a:r>
              <a:rPr lang="en-GB" altLang="en-US" sz="2200" i="1" baseline="-25000" dirty="0" err="1">
                <a:latin typeface="Cambria" panose="02040503050406030204" pitchFamily="18" charset="0"/>
              </a:rPr>
              <a:t>NN</a:t>
            </a:r>
            <a:r>
              <a:rPr lang="en-GB" altLang="en-US" sz="2200" dirty="0">
                <a:latin typeface="Cambria" panose="02040503050406030204" pitchFamily="18" charset="0"/>
              </a:rPr>
              <a:t>} is </a:t>
            </a:r>
            <a:r>
              <a:rPr lang="en-GB" altLang="en-US" sz="2200" i="1" dirty="0">
                <a:latin typeface="Cambria" panose="02040503050406030204" pitchFamily="18" charset="0"/>
              </a:rPr>
              <a:t>k</a:t>
            </a:r>
            <a:r>
              <a:rPr lang="en-GB" altLang="en-US" sz="2200" dirty="0">
                <a:latin typeface="Cambria" panose="02040503050406030204" pitchFamily="18" charset="0"/>
              </a:rPr>
              <a:t>th </a:t>
            </a:r>
            <a:r>
              <a:rPr lang="en-GB" altLang="en-US" sz="2200" b="1" dirty="0">
                <a:latin typeface="Cambria" panose="02040503050406030204" pitchFamily="18" charset="0"/>
              </a:rPr>
              <a:t>Eigenvector</a:t>
            </a:r>
            <a:r>
              <a:rPr lang="en-GB" altLang="en-US" sz="2200" dirty="0">
                <a:latin typeface="Cambria" panose="02040503050406030204" pitchFamily="18" charset="0"/>
              </a:rPr>
              <a:t> of	correlation/covariance matrix, and </a:t>
            </a:r>
            <a:r>
              <a:rPr lang="en-GB" altLang="en-US" sz="2200" b="1" dirty="0">
                <a:latin typeface="Cambria" panose="02040503050406030204" pitchFamily="18" charset="0"/>
              </a:rPr>
              <a:t>coefficients</a:t>
            </a:r>
            <a:r>
              <a:rPr lang="en-GB" altLang="en-US" sz="2200" dirty="0">
                <a:latin typeface="Cambria" panose="02040503050406030204" pitchFamily="18" charset="0"/>
              </a:rPr>
              <a:t> of </a:t>
            </a:r>
            <a:r>
              <a:rPr lang="en-GB" altLang="en-US" sz="2200" i="1" dirty="0">
                <a:latin typeface="Cambria" panose="02040503050406030204" pitchFamily="18" charset="0"/>
              </a:rPr>
              <a:t>k</a:t>
            </a:r>
            <a:r>
              <a:rPr lang="en-GB" altLang="en-US" sz="2200" dirty="0">
                <a:latin typeface="Cambria" panose="02040503050406030204" pitchFamily="18" charset="0"/>
              </a:rPr>
              <a:t>th principal component</a:t>
            </a:r>
            <a:endParaRPr lang="en-US" altLang="en-US" sz="2200" dirty="0">
              <a:latin typeface="Cambria" panose="02040503050406030204" pitchFamily="18" charset="0"/>
            </a:endParaRPr>
          </a:p>
        </p:txBody>
      </p:sp>
    </p:spTree>
    <p:extLst>
      <p:ext uri="{BB962C8B-B14F-4D97-AF65-F5344CB8AC3E}">
        <p14:creationId xmlns:p14="http://schemas.microsoft.com/office/powerpoint/2010/main" val="1580434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High Dimensionality </a:t>
            </a:r>
          </a:p>
        </p:txBody>
      </p:sp>
      <p:sp>
        <p:nvSpPr>
          <p:cNvPr id="3" name="Content Placeholder 2"/>
          <p:cNvSpPr>
            <a:spLocks noGrp="1"/>
          </p:cNvSpPr>
          <p:nvPr>
            <p:ph idx="1"/>
          </p:nvPr>
        </p:nvSpPr>
        <p:spPr>
          <a:xfrm>
            <a:off x="628650" y="1789083"/>
            <a:ext cx="7886700" cy="4833390"/>
          </a:xfrm>
        </p:spPr>
        <p:txBody>
          <a:bodyPr>
            <a:normAutofit fontScale="77500" lnSpcReduction="20000"/>
          </a:bodyPr>
          <a:lstStyle/>
          <a:p>
            <a:pPr marL="342900" lvl="1" indent="-342900">
              <a:lnSpc>
                <a:spcPct val="120000"/>
              </a:lnSpc>
              <a:buFont typeface="Wingdings" pitchFamily="2" charset="2"/>
              <a:buChar char="v"/>
            </a:pPr>
            <a:r>
              <a:rPr lang="en-US" sz="2800" dirty="0"/>
              <a:t>Real data usually have </a:t>
            </a:r>
            <a:r>
              <a:rPr lang="en-US" sz="2800" dirty="0">
                <a:solidFill>
                  <a:schemeClr val="accent6">
                    <a:lumMod val="75000"/>
                  </a:schemeClr>
                </a:solidFill>
              </a:rPr>
              <a:t>hundreds</a:t>
            </a:r>
            <a:r>
              <a:rPr lang="en-US" sz="2800" dirty="0"/>
              <a:t>, </a:t>
            </a:r>
            <a:r>
              <a:rPr lang="en-US" sz="2800" dirty="0">
                <a:solidFill>
                  <a:schemeClr val="accent6">
                    <a:lumMod val="75000"/>
                  </a:schemeClr>
                </a:solidFill>
              </a:rPr>
              <a:t>thousands, or even millions</a:t>
            </a:r>
            <a:r>
              <a:rPr lang="en-US" sz="2800" dirty="0"/>
              <a:t> of dimensions</a:t>
            </a:r>
          </a:p>
          <a:p>
            <a:endParaRPr lang="en-US" dirty="0"/>
          </a:p>
          <a:p>
            <a:pPr marL="342900" lvl="1" indent="-342900">
              <a:buFont typeface="Wingdings" pitchFamily="2" charset="2"/>
              <a:buChar char="v"/>
            </a:pPr>
            <a:r>
              <a:rPr lang="en-US" sz="2800" dirty="0"/>
              <a:t> Examples:</a:t>
            </a:r>
          </a:p>
          <a:p>
            <a:pPr lvl="1">
              <a:lnSpc>
                <a:spcPct val="120000"/>
              </a:lnSpc>
              <a:spcBef>
                <a:spcPts val="0"/>
              </a:spcBef>
              <a:spcAft>
                <a:spcPts val="600"/>
              </a:spcAft>
            </a:pPr>
            <a:r>
              <a:rPr lang="en-US" u="sng" dirty="0"/>
              <a:t>Health status of patients</a:t>
            </a:r>
            <a:r>
              <a:rPr lang="en-US" dirty="0"/>
              <a:t>: </a:t>
            </a:r>
            <a:r>
              <a:rPr lang="en-US" i="1" dirty="0"/>
              <a:t>100+ measured/recorded parameters from blood analysis, immune system status, genetic background, nutrition, alcohol- tobacco- drug-consumption, operations, treatments, diagnosed diseases, ...</a:t>
            </a:r>
          </a:p>
          <a:p>
            <a:pPr lvl="1">
              <a:lnSpc>
                <a:spcPct val="120000"/>
              </a:lnSpc>
              <a:spcBef>
                <a:spcPts val="0"/>
              </a:spcBef>
              <a:spcAft>
                <a:spcPts val="600"/>
              </a:spcAft>
            </a:pPr>
            <a:r>
              <a:rPr lang="en-US" u="sng" dirty="0"/>
              <a:t>Seller reputation</a:t>
            </a:r>
            <a:r>
              <a:rPr lang="en-US" dirty="0"/>
              <a:t>: </a:t>
            </a:r>
            <a:r>
              <a:rPr lang="en-US" i="1" dirty="0"/>
              <a:t>Seller rate, Percentage of seller good rate, Description score, Description votes, Service score, Service votes, Delivery score, Delivery votes, Placement on search results, Violation, Return conflict, Complaint</a:t>
            </a:r>
          </a:p>
          <a:p>
            <a:pPr lvl="1">
              <a:lnSpc>
                <a:spcPct val="120000"/>
              </a:lnSpc>
              <a:spcBef>
                <a:spcPts val="0"/>
              </a:spcBef>
              <a:spcAft>
                <a:spcPts val="600"/>
              </a:spcAft>
            </a:pPr>
            <a:r>
              <a:rPr lang="en-US" u="sng" dirty="0"/>
              <a:t>Web documents</a:t>
            </a:r>
            <a:r>
              <a:rPr lang="en-US" dirty="0"/>
              <a:t>, </a:t>
            </a:r>
            <a:r>
              <a:rPr lang="en-US" i="1" dirty="0"/>
              <a:t>where the dimensionality is the vocabulary of words</a:t>
            </a:r>
          </a:p>
          <a:p>
            <a:pPr lvl="1">
              <a:lnSpc>
                <a:spcPct val="120000"/>
              </a:lnSpc>
              <a:spcBef>
                <a:spcPts val="0"/>
              </a:spcBef>
              <a:spcAft>
                <a:spcPts val="600"/>
              </a:spcAft>
            </a:pPr>
            <a:r>
              <a:rPr lang="en-US" u="sng" dirty="0"/>
              <a:t>Facebook graph</a:t>
            </a:r>
            <a:r>
              <a:rPr lang="en-US" dirty="0"/>
              <a:t>, </a:t>
            </a:r>
            <a:r>
              <a:rPr lang="en-US" i="1" dirty="0"/>
              <a:t>where the dimensionality is the number of users</a:t>
            </a:r>
          </a:p>
        </p:txBody>
      </p:sp>
      <p:sp>
        <p:nvSpPr>
          <p:cNvPr id="6" name="Slide Number Placeholder 5"/>
          <p:cNvSpPr>
            <a:spLocks noGrp="1"/>
          </p:cNvSpPr>
          <p:nvPr>
            <p:ph type="sldNum" sz="quarter" idx="12"/>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marL="0" algn="ctr" defTabSz="457200" rtl="0" eaLnBrk="1" latinLnBrk="0" hangingPunct="1">
              <a:defRPr sz="18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78CE7D3-D500-0F4B-B0AC-F421126CFA50}" type="slidenum">
              <a:rPr lang="en-US" smtClean="0"/>
              <a:pPr/>
              <a:t>2</a:t>
            </a:fld>
            <a:endParaRPr lang="en-US"/>
          </a:p>
        </p:txBody>
      </p:sp>
    </p:spTree>
    <p:extLst>
      <p:ext uri="{BB962C8B-B14F-4D97-AF65-F5344CB8AC3E}">
        <p14:creationId xmlns:p14="http://schemas.microsoft.com/office/powerpoint/2010/main" val="1494612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arn(inVertic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arn(inVertic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PCA for Dimension Reduction</a:t>
            </a:r>
          </a:p>
        </p:txBody>
      </p:sp>
      <p:sp>
        <p:nvSpPr>
          <p:cNvPr id="3" name="Content Placeholder 2"/>
          <p:cNvSpPr>
            <a:spLocks noGrp="1"/>
          </p:cNvSpPr>
          <p:nvPr>
            <p:ph idx="1"/>
          </p:nvPr>
        </p:nvSpPr>
        <p:spPr>
          <a:xfrm>
            <a:off x="628650" y="1789082"/>
            <a:ext cx="7886700" cy="4387889"/>
          </a:xfrm>
        </p:spPr>
        <p:txBody>
          <a:bodyPr/>
          <a:lstStyle/>
          <a:p>
            <a:pPr>
              <a:lnSpc>
                <a:spcPct val="100000"/>
              </a:lnSpc>
            </a:pPr>
            <a:r>
              <a:rPr lang="en-US" sz="2000" dirty="0"/>
              <a:t> With </a:t>
            </a:r>
            <a:r>
              <a:rPr lang="en-US" sz="2000" i="1" dirty="0"/>
              <a:t>N</a:t>
            </a:r>
            <a:r>
              <a:rPr lang="en-US" sz="2000" dirty="0"/>
              <a:t> input variables, you can compute </a:t>
            </a:r>
            <a:r>
              <a:rPr lang="en-US" sz="2000" i="1" dirty="0"/>
              <a:t>N</a:t>
            </a:r>
            <a:r>
              <a:rPr lang="en-US" sz="2000" dirty="0"/>
              <a:t> principal components</a:t>
            </a:r>
          </a:p>
          <a:p>
            <a:pPr>
              <a:lnSpc>
                <a:spcPct val="100000"/>
              </a:lnSpc>
              <a:spcBef>
                <a:spcPts val="400"/>
              </a:spcBef>
            </a:pPr>
            <a:r>
              <a:rPr lang="en-US" altLang="en-US" sz="2000" dirty="0"/>
              <a:t> Can </a:t>
            </a:r>
            <a:r>
              <a:rPr lang="en-US" altLang="en-US" sz="2000" i="1" dirty="0">
                <a:solidFill>
                  <a:srgbClr val="0066FF"/>
                </a:solidFill>
              </a:rPr>
              <a:t>ignore </a:t>
            </a:r>
            <a:r>
              <a:rPr lang="en-US" altLang="en-US" sz="2000" dirty="0">
                <a:solidFill>
                  <a:srgbClr val="0066FF"/>
                </a:solidFill>
              </a:rPr>
              <a:t>the components of lesser significance</a:t>
            </a:r>
          </a:p>
          <a:p>
            <a:pPr marL="285750" lvl="1" indent="-285750">
              <a:lnSpc>
                <a:spcPct val="100000"/>
              </a:lnSpc>
              <a:buFont typeface="Wingdings" pitchFamily="2" charset="2"/>
              <a:buChar char="v"/>
            </a:pPr>
            <a:r>
              <a:rPr lang="en-US" altLang="en-US" sz="2000" dirty="0"/>
              <a:t>You do </a:t>
            </a:r>
            <a:r>
              <a:rPr lang="en-US" altLang="en-US" sz="2000" dirty="0">
                <a:solidFill>
                  <a:srgbClr val="0066FF"/>
                </a:solidFill>
              </a:rPr>
              <a:t>lose some information</a:t>
            </a:r>
            <a:r>
              <a:rPr lang="en-US" altLang="en-US" sz="2000" dirty="0"/>
              <a:t>, but if the eigenvalues are small, you don’t lose much</a:t>
            </a:r>
          </a:p>
          <a:p>
            <a:pPr lvl="1">
              <a:lnSpc>
                <a:spcPct val="100000"/>
              </a:lnSpc>
            </a:pPr>
            <a:r>
              <a:rPr lang="en-US" altLang="en-US" sz="1800" dirty="0">
                <a:solidFill>
                  <a:srgbClr val="0066FF"/>
                </a:solidFill>
              </a:rPr>
              <a:t>n</a:t>
            </a:r>
            <a:r>
              <a:rPr lang="en-US" altLang="en-US" sz="1800" dirty="0"/>
              <a:t> dimensions in original data </a:t>
            </a:r>
          </a:p>
          <a:p>
            <a:pPr lvl="1">
              <a:lnSpc>
                <a:spcPct val="100000"/>
              </a:lnSpc>
            </a:pPr>
            <a:r>
              <a:rPr lang="en-US" altLang="en-US" sz="1800" dirty="0"/>
              <a:t>calculate</a:t>
            </a:r>
            <a:r>
              <a:rPr lang="en-US" altLang="en-US" sz="1800" dirty="0">
                <a:solidFill>
                  <a:srgbClr val="0066FF"/>
                </a:solidFill>
              </a:rPr>
              <a:t> n</a:t>
            </a:r>
            <a:r>
              <a:rPr lang="en-US" altLang="en-US" sz="1800" dirty="0"/>
              <a:t> eigenvectors and eigenvalues</a:t>
            </a:r>
          </a:p>
          <a:p>
            <a:pPr lvl="1">
              <a:lnSpc>
                <a:spcPct val="100000"/>
              </a:lnSpc>
            </a:pPr>
            <a:r>
              <a:rPr lang="en-US" altLang="en-US" sz="1800" dirty="0"/>
              <a:t>choose only the first </a:t>
            </a:r>
            <a:r>
              <a:rPr lang="en-US" altLang="en-US" sz="1800" dirty="0">
                <a:solidFill>
                  <a:srgbClr val="0066FF"/>
                </a:solidFill>
              </a:rPr>
              <a:t>p</a:t>
            </a:r>
            <a:r>
              <a:rPr lang="en-US" altLang="en-US" sz="1800" dirty="0"/>
              <a:t> eigenvectors, based on their eigenvalues</a:t>
            </a:r>
          </a:p>
          <a:p>
            <a:pPr lvl="1">
              <a:lnSpc>
                <a:spcPct val="100000"/>
              </a:lnSpc>
            </a:pPr>
            <a:r>
              <a:rPr lang="en-US" altLang="en-US" sz="1800" dirty="0"/>
              <a:t>final data set has only </a:t>
            </a:r>
            <a:r>
              <a:rPr lang="en-US" altLang="en-US" sz="1800" dirty="0">
                <a:solidFill>
                  <a:srgbClr val="0066FF"/>
                </a:solidFill>
              </a:rPr>
              <a:t>p</a:t>
            </a:r>
            <a:r>
              <a:rPr lang="en-US" altLang="en-US" sz="1800" dirty="0"/>
              <a:t> dimensions</a:t>
            </a:r>
            <a:endParaRPr lang="en-US" altLang="en-US" sz="1800" dirty="0">
              <a:solidFill>
                <a:srgbClr val="0066FF"/>
              </a:solidFill>
            </a:endParaRPr>
          </a:p>
          <a:p>
            <a:endParaRPr lang="en-US" dirty="0"/>
          </a:p>
        </p:txBody>
      </p:sp>
      <p:sp>
        <p:nvSpPr>
          <p:cNvPr id="6" name="Slide Number Placeholder 5"/>
          <p:cNvSpPr>
            <a:spLocks noGrp="1"/>
          </p:cNvSpPr>
          <p:nvPr>
            <p:ph type="sldNum" sz="quarter" idx="12"/>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marL="0" algn="ctr" defTabSz="457200" rtl="0" eaLnBrk="1" latinLnBrk="0" hangingPunct="1">
              <a:defRPr sz="18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78CE7D3-D500-0F4B-B0AC-F421126CFA50}" type="slidenum">
              <a:rPr lang="en-US" smtClean="0"/>
              <a:pPr/>
              <a:t>20</a:t>
            </a:fld>
            <a:endParaRPr lang="en-US"/>
          </a:p>
        </p:txBody>
      </p:sp>
      <p:graphicFrame>
        <p:nvGraphicFramePr>
          <p:cNvPr id="8" name="Object 5"/>
          <p:cNvGraphicFramePr>
            <a:graphicFrameLocks noChangeAspect="1"/>
          </p:cNvGraphicFramePr>
          <p:nvPr>
            <p:extLst>
              <p:ext uri="{D42A27DB-BD31-4B8C-83A1-F6EECF244321}">
                <p14:modId xmlns:p14="http://schemas.microsoft.com/office/powerpoint/2010/main" val="3361844289"/>
              </p:ext>
            </p:extLst>
          </p:nvPr>
        </p:nvGraphicFramePr>
        <p:xfrm>
          <a:off x="1513250" y="4603440"/>
          <a:ext cx="4903527" cy="2091040"/>
        </p:xfrm>
        <a:graphic>
          <a:graphicData uri="http://schemas.openxmlformats.org/presentationml/2006/ole">
            <mc:AlternateContent xmlns:mc="http://schemas.openxmlformats.org/markup-compatibility/2006">
              <mc:Choice xmlns:v="urn:schemas-microsoft-com:vml" Requires="v">
                <p:oleObj name="Chart" r:id="rId2" imgW="4667278" imgH="2524285" progId="Excel.Chart.8">
                  <p:embed/>
                </p:oleObj>
              </mc:Choice>
              <mc:Fallback>
                <p:oleObj name="Chart" r:id="rId2" imgW="4667278" imgH="2524285" progId="Excel.Chart.8">
                  <p:embed/>
                  <p:pic>
                    <p:nvPicPr>
                      <p:cNvPr id="8"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3250" y="4603440"/>
                        <a:ext cx="4903527" cy="209104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046682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PCA Results </a:t>
            </a:r>
          </a:p>
        </p:txBody>
      </p:sp>
      <p:sp>
        <p:nvSpPr>
          <p:cNvPr id="6" name="Slide Number Placeholder 5"/>
          <p:cNvSpPr>
            <a:spLocks noGrp="1"/>
          </p:cNvSpPr>
          <p:nvPr>
            <p:ph type="sldNum" sz="quarter" idx="12"/>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marL="0" algn="ctr" defTabSz="457200" rtl="0" eaLnBrk="1" latinLnBrk="0" hangingPunct="1">
              <a:defRPr sz="18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78CE7D3-D500-0F4B-B0AC-F421126CFA50}" type="slidenum">
              <a:rPr lang="en-US" smtClean="0"/>
              <a:pPr/>
              <a:t>21</a:t>
            </a:fld>
            <a:endParaRPr lang="en-US"/>
          </a:p>
        </p:txBody>
      </p:sp>
      <p:pic>
        <p:nvPicPr>
          <p:cNvPr id="7" name="Picture 2"/>
          <p:cNvPicPr>
            <a:picLocks noChangeAspect="1" noChangeArrowheads="1"/>
          </p:cNvPicPr>
          <p:nvPr/>
        </p:nvPicPr>
        <p:blipFill>
          <a:blip r:embed="rId2" cstate="print"/>
          <a:srcRect/>
          <a:stretch>
            <a:fillRect/>
          </a:stretch>
        </p:blipFill>
        <p:spPr bwMode="auto">
          <a:xfrm>
            <a:off x="1818369" y="1600200"/>
            <a:ext cx="5513611" cy="2067604"/>
          </a:xfrm>
          <a:prstGeom prst="rect">
            <a:avLst/>
          </a:prstGeom>
          <a:noFill/>
          <a:ln w="9525">
            <a:solidFill>
              <a:schemeClr val="tx1"/>
            </a:solidFill>
            <a:miter lim="800000"/>
            <a:headEnd/>
            <a:tailEnd/>
          </a:ln>
        </p:spPr>
      </p:pic>
      <p:pic>
        <p:nvPicPr>
          <p:cNvPr id="8" name="Picture 3"/>
          <p:cNvPicPr>
            <a:picLocks noChangeAspect="1" noChangeArrowheads="1"/>
          </p:cNvPicPr>
          <p:nvPr/>
        </p:nvPicPr>
        <p:blipFill>
          <a:blip r:embed="rId3" cstate="print"/>
          <a:srcRect/>
          <a:stretch>
            <a:fillRect/>
          </a:stretch>
        </p:blipFill>
        <p:spPr bwMode="auto">
          <a:xfrm>
            <a:off x="2767863" y="3981628"/>
            <a:ext cx="3614623" cy="2063572"/>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012437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D2BA1-9122-B3C7-A856-6DC2C874A716}"/>
              </a:ext>
            </a:extLst>
          </p:cNvPr>
          <p:cNvSpPr>
            <a:spLocks noGrp="1"/>
          </p:cNvSpPr>
          <p:nvPr>
            <p:ph type="title"/>
          </p:nvPr>
        </p:nvSpPr>
        <p:spPr/>
        <p:txBody>
          <a:bodyPr/>
          <a:lstStyle/>
          <a:p>
            <a:r>
              <a:rPr lang="en-US" dirty="0"/>
              <a:t>PCA example </a:t>
            </a:r>
          </a:p>
        </p:txBody>
      </p:sp>
      <p:sp>
        <p:nvSpPr>
          <p:cNvPr id="5" name="TextBox 4">
            <a:extLst>
              <a:ext uri="{FF2B5EF4-FFF2-40B4-BE49-F238E27FC236}">
                <a16:creationId xmlns:a16="http://schemas.microsoft.com/office/drawing/2014/main" id="{E15DCA73-FCF1-03BA-68B5-D1EA901564F8}"/>
              </a:ext>
            </a:extLst>
          </p:cNvPr>
          <p:cNvSpPr txBox="1"/>
          <p:nvPr/>
        </p:nvSpPr>
        <p:spPr>
          <a:xfrm>
            <a:off x="0" y="6642556"/>
            <a:ext cx="4572000" cy="215444"/>
          </a:xfrm>
          <a:prstGeom prst="rect">
            <a:avLst/>
          </a:prstGeom>
          <a:noFill/>
        </p:spPr>
        <p:txBody>
          <a:bodyPr wrap="square">
            <a:spAutoFit/>
          </a:bodyPr>
          <a:lstStyle/>
          <a:p>
            <a:r>
              <a:rPr lang="en-US" sz="800" dirty="0"/>
              <a:t>https://tandfbis.s3.amazonaws.com/rt-media/pdf/9781848729995/IBM_SPSS_5e_Chapter_4.pdf</a:t>
            </a:r>
          </a:p>
        </p:txBody>
      </p:sp>
      <p:pic>
        <p:nvPicPr>
          <p:cNvPr id="8" name="Picture 7">
            <a:extLst>
              <a:ext uri="{FF2B5EF4-FFF2-40B4-BE49-F238E27FC236}">
                <a16:creationId xmlns:a16="http://schemas.microsoft.com/office/drawing/2014/main" id="{EFC0719C-88F0-D8C0-6CAE-9949AEAD1C43}"/>
              </a:ext>
            </a:extLst>
          </p:cNvPr>
          <p:cNvPicPr>
            <a:picLocks noChangeAspect="1"/>
          </p:cNvPicPr>
          <p:nvPr/>
        </p:nvPicPr>
        <p:blipFill>
          <a:blip r:embed="rId2"/>
          <a:stretch>
            <a:fillRect/>
          </a:stretch>
        </p:blipFill>
        <p:spPr>
          <a:xfrm>
            <a:off x="537817" y="1785730"/>
            <a:ext cx="4034183" cy="4034183"/>
          </a:xfrm>
          <a:prstGeom prst="rect">
            <a:avLst/>
          </a:prstGeom>
        </p:spPr>
      </p:pic>
    </p:spTree>
    <p:extLst>
      <p:ext uri="{BB962C8B-B14F-4D97-AF65-F5344CB8AC3E}">
        <p14:creationId xmlns:p14="http://schemas.microsoft.com/office/powerpoint/2010/main" val="34691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C92EB-CEF1-E2B8-1E43-59E8D1559F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12A972-C020-91A2-084F-A227B0419423}"/>
              </a:ext>
            </a:extLst>
          </p:cNvPr>
          <p:cNvSpPr>
            <a:spLocks noGrp="1"/>
          </p:cNvSpPr>
          <p:nvPr>
            <p:ph type="title"/>
          </p:nvPr>
        </p:nvSpPr>
        <p:spPr/>
        <p:txBody>
          <a:bodyPr/>
          <a:lstStyle/>
          <a:p>
            <a:r>
              <a:rPr lang="en-US" dirty="0"/>
              <a:t>PCA example </a:t>
            </a:r>
          </a:p>
        </p:txBody>
      </p:sp>
      <p:sp>
        <p:nvSpPr>
          <p:cNvPr id="5" name="TextBox 4">
            <a:extLst>
              <a:ext uri="{FF2B5EF4-FFF2-40B4-BE49-F238E27FC236}">
                <a16:creationId xmlns:a16="http://schemas.microsoft.com/office/drawing/2014/main" id="{4A1C16A5-594D-4E96-4D26-128A4958888C}"/>
              </a:ext>
            </a:extLst>
          </p:cNvPr>
          <p:cNvSpPr txBox="1"/>
          <p:nvPr/>
        </p:nvSpPr>
        <p:spPr>
          <a:xfrm>
            <a:off x="0" y="6642556"/>
            <a:ext cx="4572000" cy="215444"/>
          </a:xfrm>
          <a:prstGeom prst="rect">
            <a:avLst/>
          </a:prstGeom>
          <a:noFill/>
        </p:spPr>
        <p:txBody>
          <a:bodyPr wrap="square">
            <a:spAutoFit/>
          </a:bodyPr>
          <a:lstStyle/>
          <a:p>
            <a:r>
              <a:rPr lang="en-US" sz="800" dirty="0"/>
              <a:t>https://tandfbis.s3.amazonaws.com/rt-media/pdf/9781848729995/IBM_SPSS_5e_Chapter_4.pdf</a:t>
            </a:r>
          </a:p>
        </p:txBody>
      </p:sp>
      <p:pic>
        <p:nvPicPr>
          <p:cNvPr id="3" name="Picture 2">
            <a:extLst>
              <a:ext uri="{FF2B5EF4-FFF2-40B4-BE49-F238E27FC236}">
                <a16:creationId xmlns:a16="http://schemas.microsoft.com/office/drawing/2014/main" id="{7622240F-4D79-2B6E-51A6-564F789A0C37}"/>
              </a:ext>
            </a:extLst>
          </p:cNvPr>
          <p:cNvPicPr>
            <a:picLocks noChangeAspect="1"/>
          </p:cNvPicPr>
          <p:nvPr/>
        </p:nvPicPr>
        <p:blipFill>
          <a:blip r:embed="rId3"/>
          <a:stretch>
            <a:fillRect/>
          </a:stretch>
        </p:blipFill>
        <p:spPr>
          <a:xfrm>
            <a:off x="685800" y="1444084"/>
            <a:ext cx="6801678" cy="4630717"/>
          </a:xfrm>
          <a:prstGeom prst="rect">
            <a:avLst/>
          </a:prstGeom>
        </p:spPr>
      </p:pic>
      <p:sp>
        <p:nvSpPr>
          <p:cNvPr id="9" name="Rounded Rectangle 8">
            <a:extLst>
              <a:ext uri="{FF2B5EF4-FFF2-40B4-BE49-F238E27FC236}">
                <a16:creationId xmlns:a16="http://schemas.microsoft.com/office/drawing/2014/main" id="{5378C78D-496E-E2E0-9581-1ECA36B3BA8E}"/>
              </a:ext>
            </a:extLst>
          </p:cNvPr>
          <p:cNvSpPr/>
          <p:nvPr/>
        </p:nvSpPr>
        <p:spPr>
          <a:xfrm>
            <a:off x="1007165" y="3048000"/>
            <a:ext cx="5420139" cy="675861"/>
          </a:xfrm>
          <a:custGeom>
            <a:avLst/>
            <a:gdLst>
              <a:gd name="connsiteX0" fmla="*/ 0 w 5420139"/>
              <a:gd name="connsiteY0" fmla="*/ 112646 h 675861"/>
              <a:gd name="connsiteX1" fmla="*/ 112646 w 5420139"/>
              <a:gd name="connsiteY1" fmla="*/ 0 h 675861"/>
              <a:gd name="connsiteX2" fmla="*/ 793748 w 5420139"/>
              <a:gd name="connsiteY2" fmla="*/ 0 h 675861"/>
              <a:gd name="connsiteX3" fmla="*/ 1319005 w 5420139"/>
              <a:gd name="connsiteY3" fmla="*/ 0 h 675861"/>
              <a:gd name="connsiteX4" fmla="*/ 1792313 w 5420139"/>
              <a:gd name="connsiteY4" fmla="*/ 0 h 675861"/>
              <a:gd name="connsiteX5" fmla="*/ 2421467 w 5420139"/>
              <a:gd name="connsiteY5" fmla="*/ 0 h 675861"/>
              <a:gd name="connsiteX6" fmla="*/ 2946724 w 5420139"/>
              <a:gd name="connsiteY6" fmla="*/ 0 h 675861"/>
              <a:gd name="connsiteX7" fmla="*/ 3627826 w 5420139"/>
              <a:gd name="connsiteY7" fmla="*/ 0 h 675861"/>
              <a:gd name="connsiteX8" fmla="*/ 4101134 w 5420139"/>
              <a:gd name="connsiteY8" fmla="*/ 0 h 675861"/>
              <a:gd name="connsiteX9" fmla="*/ 4782236 w 5420139"/>
              <a:gd name="connsiteY9" fmla="*/ 0 h 675861"/>
              <a:gd name="connsiteX10" fmla="*/ 5307493 w 5420139"/>
              <a:gd name="connsiteY10" fmla="*/ 0 h 675861"/>
              <a:gd name="connsiteX11" fmla="*/ 5420139 w 5420139"/>
              <a:gd name="connsiteY11" fmla="*/ 112646 h 675861"/>
              <a:gd name="connsiteX12" fmla="*/ 5420139 w 5420139"/>
              <a:gd name="connsiteY12" fmla="*/ 563215 h 675861"/>
              <a:gd name="connsiteX13" fmla="*/ 5307493 w 5420139"/>
              <a:gd name="connsiteY13" fmla="*/ 675861 h 675861"/>
              <a:gd name="connsiteX14" fmla="*/ 4730288 w 5420139"/>
              <a:gd name="connsiteY14" fmla="*/ 675861 h 675861"/>
              <a:gd name="connsiteX15" fmla="*/ 4153083 w 5420139"/>
              <a:gd name="connsiteY15" fmla="*/ 675861 h 675861"/>
              <a:gd name="connsiteX16" fmla="*/ 3471980 w 5420139"/>
              <a:gd name="connsiteY16" fmla="*/ 675861 h 675861"/>
              <a:gd name="connsiteX17" fmla="*/ 2894775 w 5420139"/>
              <a:gd name="connsiteY17" fmla="*/ 675861 h 675861"/>
              <a:gd name="connsiteX18" fmla="*/ 2473415 w 5420139"/>
              <a:gd name="connsiteY18" fmla="*/ 675861 h 675861"/>
              <a:gd name="connsiteX19" fmla="*/ 2000107 w 5420139"/>
              <a:gd name="connsiteY19" fmla="*/ 675861 h 675861"/>
              <a:gd name="connsiteX20" fmla="*/ 1319005 w 5420139"/>
              <a:gd name="connsiteY20" fmla="*/ 675861 h 675861"/>
              <a:gd name="connsiteX21" fmla="*/ 741800 w 5420139"/>
              <a:gd name="connsiteY21" fmla="*/ 675861 h 675861"/>
              <a:gd name="connsiteX22" fmla="*/ 112646 w 5420139"/>
              <a:gd name="connsiteY22" fmla="*/ 675861 h 675861"/>
              <a:gd name="connsiteX23" fmla="*/ 0 w 5420139"/>
              <a:gd name="connsiteY23" fmla="*/ 563215 h 675861"/>
              <a:gd name="connsiteX24" fmla="*/ 0 w 5420139"/>
              <a:gd name="connsiteY24" fmla="*/ 112646 h 675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0139" h="675861" extrusionOk="0">
                <a:moveTo>
                  <a:pt x="0" y="112646"/>
                </a:moveTo>
                <a:cubicBezTo>
                  <a:pt x="-2083" y="49148"/>
                  <a:pt x="43027" y="2780"/>
                  <a:pt x="112646" y="0"/>
                </a:cubicBezTo>
                <a:cubicBezTo>
                  <a:pt x="373319" y="-16172"/>
                  <a:pt x="514231" y="12930"/>
                  <a:pt x="793748" y="0"/>
                </a:cubicBezTo>
                <a:cubicBezTo>
                  <a:pt x="1073265" y="-12930"/>
                  <a:pt x="1154211" y="53299"/>
                  <a:pt x="1319005" y="0"/>
                </a:cubicBezTo>
                <a:cubicBezTo>
                  <a:pt x="1483799" y="-53299"/>
                  <a:pt x="1595967" y="41685"/>
                  <a:pt x="1792313" y="0"/>
                </a:cubicBezTo>
                <a:cubicBezTo>
                  <a:pt x="1988659" y="-41685"/>
                  <a:pt x="2124448" y="5045"/>
                  <a:pt x="2421467" y="0"/>
                </a:cubicBezTo>
                <a:cubicBezTo>
                  <a:pt x="2718486" y="-5045"/>
                  <a:pt x="2753345" y="60452"/>
                  <a:pt x="2946724" y="0"/>
                </a:cubicBezTo>
                <a:cubicBezTo>
                  <a:pt x="3140103" y="-60452"/>
                  <a:pt x="3395858" y="19525"/>
                  <a:pt x="3627826" y="0"/>
                </a:cubicBezTo>
                <a:cubicBezTo>
                  <a:pt x="3859794" y="-19525"/>
                  <a:pt x="3940440" y="48028"/>
                  <a:pt x="4101134" y="0"/>
                </a:cubicBezTo>
                <a:cubicBezTo>
                  <a:pt x="4261828" y="-48028"/>
                  <a:pt x="4507882" y="32496"/>
                  <a:pt x="4782236" y="0"/>
                </a:cubicBezTo>
                <a:cubicBezTo>
                  <a:pt x="5056590" y="-32496"/>
                  <a:pt x="5050151" y="60374"/>
                  <a:pt x="5307493" y="0"/>
                </a:cubicBezTo>
                <a:cubicBezTo>
                  <a:pt x="5360472" y="-528"/>
                  <a:pt x="5421958" y="45444"/>
                  <a:pt x="5420139" y="112646"/>
                </a:cubicBezTo>
                <a:cubicBezTo>
                  <a:pt x="5422084" y="237832"/>
                  <a:pt x="5395164" y="423772"/>
                  <a:pt x="5420139" y="563215"/>
                </a:cubicBezTo>
                <a:cubicBezTo>
                  <a:pt x="5424088" y="630265"/>
                  <a:pt x="5380177" y="666693"/>
                  <a:pt x="5307493" y="675861"/>
                </a:cubicBezTo>
                <a:cubicBezTo>
                  <a:pt x="5155981" y="738007"/>
                  <a:pt x="4875018" y="647561"/>
                  <a:pt x="4730288" y="675861"/>
                </a:cubicBezTo>
                <a:cubicBezTo>
                  <a:pt x="4585558" y="704161"/>
                  <a:pt x="4426376" y="646574"/>
                  <a:pt x="4153083" y="675861"/>
                </a:cubicBezTo>
                <a:cubicBezTo>
                  <a:pt x="3879791" y="705148"/>
                  <a:pt x="3610291" y="655832"/>
                  <a:pt x="3471980" y="675861"/>
                </a:cubicBezTo>
                <a:cubicBezTo>
                  <a:pt x="3333669" y="695890"/>
                  <a:pt x="3021471" y="639652"/>
                  <a:pt x="2894775" y="675861"/>
                </a:cubicBezTo>
                <a:cubicBezTo>
                  <a:pt x="2768080" y="712070"/>
                  <a:pt x="2573208" y="657036"/>
                  <a:pt x="2473415" y="675861"/>
                </a:cubicBezTo>
                <a:cubicBezTo>
                  <a:pt x="2373622" y="694686"/>
                  <a:pt x="2194432" y="660381"/>
                  <a:pt x="2000107" y="675861"/>
                </a:cubicBezTo>
                <a:cubicBezTo>
                  <a:pt x="1805782" y="691341"/>
                  <a:pt x="1508722" y="617490"/>
                  <a:pt x="1319005" y="675861"/>
                </a:cubicBezTo>
                <a:cubicBezTo>
                  <a:pt x="1129288" y="734232"/>
                  <a:pt x="952531" y="646225"/>
                  <a:pt x="741800" y="675861"/>
                </a:cubicBezTo>
                <a:cubicBezTo>
                  <a:pt x="531070" y="705497"/>
                  <a:pt x="289510" y="623400"/>
                  <a:pt x="112646" y="675861"/>
                </a:cubicBezTo>
                <a:cubicBezTo>
                  <a:pt x="50381" y="674461"/>
                  <a:pt x="10312" y="627578"/>
                  <a:pt x="0" y="563215"/>
                </a:cubicBezTo>
                <a:cubicBezTo>
                  <a:pt x="-18047" y="359074"/>
                  <a:pt x="15100" y="216113"/>
                  <a:pt x="0" y="112646"/>
                </a:cubicBezTo>
                <a:close/>
              </a:path>
            </a:pathLst>
          </a:custGeom>
          <a:noFill/>
          <a:ln>
            <a:solidFill>
              <a:srgbClr val="FF0000"/>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6270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15BED-8FB0-8915-3F9C-E9B2F13E6981}"/>
              </a:ext>
            </a:extLst>
          </p:cNvPr>
          <p:cNvSpPr>
            <a:spLocks noGrp="1"/>
          </p:cNvSpPr>
          <p:nvPr>
            <p:ph type="title"/>
          </p:nvPr>
        </p:nvSpPr>
        <p:spPr/>
        <p:txBody>
          <a:bodyPr/>
          <a:lstStyle/>
          <a:p>
            <a:r>
              <a:rPr lang="en-US" dirty="0"/>
              <a:t>What are principal components</a:t>
            </a:r>
          </a:p>
        </p:txBody>
      </p:sp>
      <p:pic>
        <p:nvPicPr>
          <p:cNvPr id="4" name="Picture 3">
            <a:extLst>
              <a:ext uri="{FF2B5EF4-FFF2-40B4-BE49-F238E27FC236}">
                <a16:creationId xmlns:a16="http://schemas.microsoft.com/office/drawing/2014/main" id="{C6190DD8-4B8D-01D9-0F5D-20734865F815}"/>
              </a:ext>
            </a:extLst>
          </p:cNvPr>
          <p:cNvPicPr>
            <a:picLocks noChangeAspect="1"/>
          </p:cNvPicPr>
          <p:nvPr/>
        </p:nvPicPr>
        <p:blipFill>
          <a:blip r:embed="rId2"/>
          <a:stretch>
            <a:fillRect/>
          </a:stretch>
        </p:blipFill>
        <p:spPr>
          <a:xfrm>
            <a:off x="685800" y="1469784"/>
            <a:ext cx="7772400" cy="4422015"/>
          </a:xfrm>
          <a:prstGeom prst="rect">
            <a:avLst/>
          </a:prstGeom>
        </p:spPr>
      </p:pic>
      <p:sp>
        <p:nvSpPr>
          <p:cNvPr id="5" name="TextBox 4">
            <a:extLst>
              <a:ext uri="{FF2B5EF4-FFF2-40B4-BE49-F238E27FC236}">
                <a16:creationId xmlns:a16="http://schemas.microsoft.com/office/drawing/2014/main" id="{01E0A45C-0754-43DF-C181-FE1E53A2A408}"/>
              </a:ext>
            </a:extLst>
          </p:cNvPr>
          <p:cNvSpPr txBox="1"/>
          <p:nvPr/>
        </p:nvSpPr>
        <p:spPr>
          <a:xfrm>
            <a:off x="0" y="6642556"/>
            <a:ext cx="4572000" cy="215444"/>
          </a:xfrm>
          <a:prstGeom prst="rect">
            <a:avLst/>
          </a:prstGeom>
          <a:noFill/>
        </p:spPr>
        <p:txBody>
          <a:bodyPr wrap="square">
            <a:spAutoFit/>
          </a:bodyPr>
          <a:lstStyle/>
          <a:p>
            <a:r>
              <a:rPr lang="en-US" sz="800" dirty="0"/>
              <a:t>https://tandfbis.s3.amazonaws.com/rt-media/pdf/9781848729995/IBM_SPSS_5e_Chapter_4.pdf</a:t>
            </a:r>
          </a:p>
        </p:txBody>
      </p:sp>
    </p:spTree>
    <p:extLst>
      <p:ext uri="{BB962C8B-B14F-4D97-AF65-F5344CB8AC3E}">
        <p14:creationId xmlns:p14="http://schemas.microsoft.com/office/powerpoint/2010/main" val="960282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PCA: Pros</a:t>
            </a:r>
          </a:p>
        </p:txBody>
      </p:sp>
      <p:sp>
        <p:nvSpPr>
          <p:cNvPr id="3" name="Content Placeholder 2"/>
          <p:cNvSpPr>
            <a:spLocks noGrp="1"/>
          </p:cNvSpPr>
          <p:nvPr>
            <p:ph idx="1"/>
          </p:nvPr>
        </p:nvSpPr>
        <p:spPr/>
        <p:txBody>
          <a:bodyPr/>
          <a:lstStyle/>
          <a:p>
            <a:pPr marL="342900" lvl="1" indent="-342900">
              <a:lnSpc>
                <a:spcPct val="100000"/>
              </a:lnSpc>
              <a:buFont typeface="Wingdings" pitchFamily="2" charset="2"/>
              <a:buChar char="v"/>
            </a:pPr>
            <a:r>
              <a:rPr lang="de-DE" dirty="0" err="1"/>
              <a:t>Constructed</a:t>
            </a:r>
            <a:r>
              <a:rPr lang="de-DE" dirty="0"/>
              <a:t> </a:t>
            </a:r>
            <a:r>
              <a:rPr lang="de-DE" dirty="0" err="1"/>
              <a:t>output</a:t>
            </a:r>
            <a:r>
              <a:rPr lang="de-DE" dirty="0"/>
              <a:t> variables </a:t>
            </a:r>
            <a:r>
              <a:rPr lang="de-DE" dirty="0" err="1"/>
              <a:t>are</a:t>
            </a:r>
            <a:r>
              <a:rPr lang="de-DE" dirty="0"/>
              <a:t> </a:t>
            </a:r>
            <a:r>
              <a:rPr lang="de-DE" dirty="0" err="1"/>
              <a:t>definitely</a:t>
            </a:r>
            <a:r>
              <a:rPr lang="de-DE" dirty="0"/>
              <a:t> </a:t>
            </a:r>
            <a:r>
              <a:rPr lang="de-DE" dirty="0" err="1"/>
              <a:t>uncorrelated</a:t>
            </a:r>
            <a:r>
              <a:rPr lang="de-DE" dirty="0"/>
              <a:t>.</a:t>
            </a:r>
          </a:p>
          <a:p>
            <a:pPr marL="342900" lvl="1" indent="-342900">
              <a:lnSpc>
                <a:spcPct val="100000"/>
              </a:lnSpc>
              <a:buFont typeface="Wingdings" pitchFamily="2" charset="2"/>
              <a:buChar char="v"/>
            </a:pPr>
            <a:r>
              <a:rPr lang="de-DE" dirty="0"/>
              <a:t>The </a:t>
            </a:r>
            <a:r>
              <a:rPr lang="de-DE" dirty="0" err="1"/>
              <a:t>selection</a:t>
            </a:r>
            <a:r>
              <a:rPr lang="de-DE" dirty="0"/>
              <a:t> </a:t>
            </a:r>
            <a:r>
              <a:rPr lang="de-DE" dirty="0" err="1"/>
              <a:t>order</a:t>
            </a:r>
            <a:r>
              <a:rPr lang="de-DE" dirty="0"/>
              <a:t> of the </a:t>
            </a:r>
            <a:r>
              <a:rPr lang="de-DE" dirty="0" err="1"/>
              <a:t>principal</a:t>
            </a:r>
            <a:r>
              <a:rPr lang="de-DE" dirty="0"/>
              <a:t> </a:t>
            </a:r>
            <a:r>
              <a:rPr lang="de-DE" dirty="0" err="1"/>
              <a:t>components</a:t>
            </a:r>
            <a:r>
              <a:rPr lang="de-DE" dirty="0"/>
              <a:t> is </a:t>
            </a:r>
            <a:r>
              <a:rPr lang="de-DE" dirty="0" err="1"/>
              <a:t>automatically</a:t>
            </a:r>
            <a:r>
              <a:rPr lang="de-DE" dirty="0"/>
              <a:t> </a:t>
            </a:r>
            <a:r>
              <a:rPr lang="de-DE" dirty="0" err="1"/>
              <a:t>determined</a:t>
            </a:r>
            <a:r>
              <a:rPr lang="de-DE" dirty="0"/>
              <a:t>.</a:t>
            </a:r>
          </a:p>
          <a:p>
            <a:pPr marL="342900" lvl="1" indent="-342900">
              <a:lnSpc>
                <a:spcPct val="100000"/>
              </a:lnSpc>
              <a:buFont typeface="Wingdings" pitchFamily="2" charset="2"/>
              <a:buChar char="v"/>
            </a:pPr>
            <a:r>
              <a:rPr lang="de-DE" dirty="0" err="1"/>
              <a:t>Often</a:t>
            </a:r>
            <a:r>
              <a:rPr lang="de-DE" dirty="0"/>
              <a:t>, a </a:t>
            </a:r>
            <a:r>
              <a:rPr lang="de-DE" dirty="0" err="1"/>
              <a:t>very</a:t>
            </a:r>
            <a:r>
              <a:rPr lang="de-DE" dirty="0"/>
              <a:t> </a:t>
            </a:r>
            <a:r>
              <a:rPr lang="de-DE" dirty="0" err="1"/>
              <a:t>small</a:t>
            </a:r>
            <a:r>
              <a:rPr lang="de-DE" dirty="0"/>
              <a:t> </a:t>
            </a:r>
            <a:r>
              <a:rPr lang="de-DE" dirty="0" err="1"/>
              <a:t>number</a:t>
            </a:r>
            <a:r>
              <a:rPr lang="de-DE" dirty="0"/>
              <a:t> of </a:t>
            </a:r>
            <a:r>
              <a:rPr lang="de-DE" dirty="0" err="1"/>
              <a:t>principal</a:t>
            </a:r>
            <a:r>
              <a:rPr lang="de-DE" dirty="0"/>
              <a:t> </a:t>
            </a:r>
            <a:r>
              <a:rPr lang="de-DE" dirty="0" err="1"/>
              <a:t>components</a:t>
            </a:r>
            <a:r>
              <a:rPr lang="de-DE" dirty="0"/>
              <a:t> must </a:t>
            </a:r>
            <a:r>
              <a:rPr lang="de-DE" dirty="0" err="1"/>
              <a:t>be</a:t>
            </a:r>
            <a:r>
              <a:rPr lang="de-DE" dirty="0"/>
              <a:t> </a:t>
            </a:r>
            <a:r>
              <a:rPr lang="de-DE" dirty="0" err="1"/>
              <a:t>kept</a:t>
            </a:r>
            <a:r>
              <a:rPr lang="de-DE" dirty="0"/>
              <a:t> in </a:t>
            </a:r>
            <a:r>
              <a:rPr lang="de-DE" dirty="0" err="1"/>
              <a:t>order</a:t>
            </a:r>
            <a:r>
              <a:rPr lang="de-DE" dirty="0"/>
              <a:t> to </a:t>
            </a:r>
            <a:r>
              <a:rPr lang="de-DE" dirty="0" err="1"/>
              <a:t>explain</a:t>
            </a:r>
            <a:r>
              <a:rPr lang="de-DE" dirty="0"/>
              <a:t> a </a:t>
            </a:r>
            <a:r>
              <a:rPr lang="de-DE" dirty="0" err="1"/>
              <a:t>lot</a:t>
            </a:r>
            <a:r>
              <a:rPr lang="de-DE" dirty="0"/>
              <a:t> of </a:t>
            </a:r>
            <a:r>
              <a:rPr lang="de-DE" dirty="0" err="1"/>
              <a:t>the</a:t>
            </a:r>
            <a:r>
              <a:rPr lang="de-DE" dirty="0"/>
              <a:t> </a:t>
            </a:r>
            <a:r>
              <a:rPr lang="de-DE" dirty="0" err="1"/>
              <a:t>variations</a:t>
            </a:r>
            <a:r>
              <a:rPr lang="de-DE" dirty="0"/>
              <a:t> in the </a:t>
            </a:r>
            <a:r>
              <a:rPr lang="de-DE" dirty="0" err="1"/>
              <a:t>data</a:t>
            </a:r>
            <a:r>
              <a:rPr lang="de-DE" dirty="0"/>
              <a:t> </a:t>
            </a:r>
            <a:r>
              <a:rPr lang="de-DE" dirty="0" err="1"/>
              <a:t>cloud</a:t>
            </a:r>
            <a:r>
              <a:rPr lang="de-DE" dirty="0"/>
              <a:t>.</a:t>
            </a:r>
          </a:p>
        </p:txBody>
      </p:sp>
      <p:sp>
        <p:nvSpPr>
          <p:cNvPr id="6" name="Slide Number Placeholder 5"/>
          <p:cNvSpPr>
            <a:spLocks noGrp="1"/>
          </p:cNvSpPr>
          <p:nvPr>
            <p:ph type="sldNum" sz="quarter" idx="12"/>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marL="0" algn="ctr" defTabSz="457200" rtl="0" eaLnBrk="1" latinLnBrk="0" hangingPunct="1">
              <a:defRPr sz="18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78CE7D3-D500-0F4B-B0AC-F421126CFA50}" type="slidenum">
              <a:rPr lang="en-US" smtClean="0"/>
              <a:pPr/>
              <a:t>25</a:t>
            </a:fld>
            <a:endParaRPr lang="en-US"/>
          </a:p>
        </p:txBody>
      </p:sp>
    </p:spTree>
    <p:extLst>
      <p:ext uri="{BB962C8B-B14F-4D97-AF65-F5344CB8AC3E}">
        <p14:creationId xmlns:p14="http://schemas.microsoft.com/office/powerpoint/2010/main" val="2285525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PCA: Cons</a:t>
            </a:r>
          </a:p>
        </p:txBody>
      </p:sp>
      <p:sp>
        <p:nvSpPr>
          <p:cNvPr id="3" name="Content Placeholder 2"/>
          <p:cNvSpPr>
            <a:spLocks noGrp="1"/>
          </p:cNvSpPr>
          <p:nvPr>
            <p:ph idx="1"/>
          </p:nvPr>
        </p:nvSpPr>
        <p:spPr/>
        <p:txBody>
          <a:bodyPr/>
          <a:lstStyle/>
          <a:p>
            <a:pPr marL="342900" lvl="1" indent="-342900">
              <a:lnSpc>
                <a:spcPct val="100000"/>
              </a:lnSpc>
              <a:buFont typeface="Wingdings" pitchFamily="2" charset="2"/>
              <a:buChar char="v"/>
            </a:pPr>
            <a:r>
              <a:rPr lang="de-DE" dirty="0" err="1"/>
              <a:t>Difficult</a:t>
            </a:r>
            <a:r>
              <a:rPr lang="de-DE" dirty="0"/>
              <a:t> or </a:t>
            </a:r>
            <a:r>
              <a:rPr lang="de-DE" dirty="0" err="1"/>
              <a:t>impossible</a:t>
            </a:r>
            <a:r>
              <a:rPr lang="de-DE" dirty="0"/>
              <a:t> to </a:t>
            </a:r>
            <a:r>
              <a:rPr lang="de-DE" dirty="0" err="1"/>
              <a:t>interpret</a:t>
            </a:r>
            <a:r>
              <a:rPr lang="de-DE" dirty="0"/>
              <a:t> the </a:t>
            </a:r>
            <a:r>
              <a:rPr lang="de-DE" dirty="0" err="1"/>
              <a:t>constructed</a:t>
            </a:r>
            <a:r>
              <a:rPr lang="de-DE" dirty="0"/>
              <a:t> </a:t>
            </a:r>
            <a:r>
              <a:rPr lang="de-DE" dirty="0" err="1"/>
              <a:t>principal</a:t>
            </a:r>
            <a:r>
              <a:rPr lang="de-DE" dirty="0"/>
              <a:t> </a:t>
            </a:r>
            <a:r>
              <a:rPr lang="de-DE" dirty="0" err="1"/>
              <a:t>components</a:t>
            </a:r>
            <a:r>
              <a:rPr lang="de-DE" dirty="0"/>
              <a:t>. </a:t>
            </a:r>
          </a:p>
          <a:p>
            <a:pPr marL="342900" lvl="1" indent="-342900">
              <a:lnSpc>
                <a:spcPct val="100000"/>
              </a:lnSpc>
              <a:buFont typeface="Wingdings" pitchFamily="2" charset="2"/>
              <a:buChar char="v"/>
            </a:pPr>
            <a:r>
              <a:rPr lang="de-DE" dirty="0"/>
              <a:t>All original </a:t>
            </a:r>
            <a:r>
              <a:rPr lang="de-DE" dirty="0" err="1"/>
              <a:t>input</a:t>
            </a:r>
            <a:r>
              <a:rPr lang="de-DE" dirty="0"/>
              <a:t> variables still </a:t>
            </a:r>
            <a:r>
              <a:rPr lang="de-DE" dirty="0" err="1"/>
              <a:t>used</a:t>
            </a:r>
            <a:r>
              <a:rPr lang="de-DE" dirty="0"/>
              <a:t>, </a:t>
            </a:r>
            <a:r>
              <a:rPr lang="de-DE" dirty="0" err="1"/>
              <a:t>since</a:t>
            </a:r>
            <a:r>
              <a:rPr lang="de-DE" dirty="0"/>
              <a:t> </a:t>
            </a:r>
            <a:r>
              <a:rPr lang="de-DE" dirty="0" err="1"/>
              <a:t>they</a:t>
            </a:r>
            <a:r>
              <a:rPr lang="de-DE" dirty="0"/>
              <a:t> </a:t>
            </a:r>
            <a:r>
              <a:rPr lang="de-DE" dirty="0" err="1"/>
              <a:t>build</a:t>
            </a:r>
            <a:r>
              <a:rPr lang="de-DE" dirty="0"/>
              <a:t> the </a:t>
            </a:r>
            <a:r>
              <a:rPr lang="de-DE" dirty="0" err="1"/>
              <a:t>principal</a:t>
            </a:r>
            <a:r>
              <a:rPr lang="de-DE" dirty="0"/>
              <a:t> </a:t>
            </a:r>
            <a:r>
              <a:rPr lang="de-DE" dirty="0" err="1"/>
              <a:t>components</a:t>
            </a:r>
            <a:r>
              <a:rPr lang="de-DE" dirty="0"/>
              <a:t>. </a:t>
            </a:r>
          </a:p>
          <a:p>
            <a:pPr marL="342900" lvl="1" indent="-342900">
              <a:lnSpc>
                <a:spcPct val="100000"/>
              </a:lnSpc>
              <a:buFont typeface="Wingdings" pitchFamily="2" charset="2"/>
              <a:buChar char="v"/>
            </a:pPr>
            <a:r>
              <a:rPr lang="de-DE" dirty="0" err="1"/>
              <a:t>Misinterpretation</a:t>
            </a:r>
            <a:r>
              <a:rPr lang="de-DE" dirty="0"/>
              <a:t> of the </a:t>
            </a:r>
            <a:r>
              <a:rPr lang="de-DE" dirty="0" err="1"/>
              <a:t>coefficients</a:t>
            </a:r>
            <a:r>
              <a:rPr lang="de-DE" dirty="0"/>
              <a:t> of the linear combinations is </a:t>
            </a:r>
            <a:r>
              <a:rPr lang="de-DE" dirty="0" err="1"/>
              <a:t>common</a:t>
            </a:r>
            <a:r>
              <a:rPr lang="de-DE" dirty="0"/>
              <a:t>. </a:t>
            </a:r>
          </a:p>
          <a:p>
            <a:pPr marL="0" lvl="1" indent="0">
              <a:lnSpc>
                <a:spcPct val="100000"/>
              </a:lnSpc>
              <a:buNone/>
            </a:pPr>
            <a:endParaRPr lang="de-DE" dirty="0"/>
          </a:p>
        </p:txBody>
      </p:sp>
      <p:sp>
        <p:nvSpPr>
          <p:cNvPr id="6" name="Slide Number Placeholder 5"/>
          <p:cNvSpPr>
            <a:spLocks noGrp="1"/>
          </p:cNvSpPr>
          <p:nvPr>
            <p:ph type="sldNum" sz="quarter" idx="12"/>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marL="0" algn="ctr" defTabSz="457200" rtl="0" eaLnBrk="1" latinLnBrk="0" hangingPunct="1">
              <a:defRPr sz="18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78CE7D3-D500-0F4B-B0AC-F421126CFA50}" type="slidenum">
              <a:rPr lang="en-US" smtClean="0"/>
              <a:pPr/>
              <a:t>26</a:t>
            </a:fld>
            <a:endParaRPr lang="en-US"/>
          </a:p>
        </p:txBody>
      </p:sp>
    </p:spTree>
    <p:extLst>
      <p:ext uri="{BB962C8B-B14F-4D97-AF65-F5344CB8AC3E}">
        <p14:creationId xmlns:p14="http://schemas.microsoft.com/office/powerpoint/2010/main" val="1693177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Curse of Dimensionality</a:t>
            </a:r>
          </a:p>
        </p:txBody>
      </p:sp>
      <p:sp>
        <p:nvSpPr>
          <p:cNvPr id="3" name="Content Placeholder 2"/>
          <p:cNvSpPr>
            <a:spLocks noGrp="1"/>
          </p:cNvSpPr>
          <p:nvPr>
            <p:ph idx="1"/>
          </p:nvPr>
        </p:nvSpPr>
        <p:spPr/>
        <p:txBody>
          <a:bodyPr/>
          <a:lstStyle/>
          <a:p>
            <a:pPr>
              <a:lnSpc>
                <a:spcPct val="100000"/>
              </a:lnSpc>
            </a:pPr>
            <a:r>
              <a:rPr lang="zh-CN" altLang="en-US" dirty="0"/>
              <a:t> </a:t>
            </a:r>
            <a:r>
              <a:rPr lang="en-US" dirty="0"/>
              <a:t>Problems with high-dimensional data</a:t>
            </a:r>
          </a:p>
          <a:p>
            <a:pPr lvl="1">
              <a:lnSpc>
                <a:spcPct val="100000"/>
              </a:lnSpc>
            </a:pPr>
            <a:r>
              <a:rPr lang="en-US" dirty="0"/>
              <a:t>Number of samples required</a:t>
            </a:r>
          </a:p>
          <a:p>
            <a:pPr lvl="1">
              <a:lnSpc>
                <a:spcPct val="100000"/>
              </a:lnSpc>
            </a:pPr>
            <a:r>
              <a:rPr lang="en-US" dirty="0"/>
              <a:t>Running time</a:t>
            </a:r>
          </a:p>
          <a:p>
            <a:pPr lvl="1">
              <a:lnSpc>
                <a:spcPct val="100000"/>
              </a:lnSpc>
            </a:pPr>
            <a:r>
              <a:rPr lang="en-US" dirty="0"/>
              <a:t>Multicollinearity</a:t>
            </a:r>
          </a:p>
          <a:p>
            <a:pPr lvl="1">
              <a:lnSpc>
                <a:spcPct val="100000"/>
              </a:lnSpc>
            </a:pPr>
            <a:r>
              <a:rPr lang="en-US" dirty="0"/>
              <a:t>Data becomes very </a:t>
            </a:r>
            <a:r>
              <a:rPr lang="en-US" dirty="0">
                <a:solidFill>
                  <a:srgbClr val="0070C0"/>
                </a:solidFill>
              </a:rPr>
              <a:t>sparse</a:t>
            </a:r>
            <a:r>
              <a:rPr lang="en-US" dirty="0"/>
              <a:t>, some algorithms become meaningless (e.g., density-based clustering)</a:t>
            </a:r>
          </a:p>
          <a:p>
            <a:pPr lvl="1">
              <a:lnSpc>
                <a:spcPct val="100000"/>
              </a:lnSpc>
            </a:pPr>
            <a:r>
              <a:rPr lang="en-US" dirty="0"/>
              <a:t>The </a:t>
            </a:r>
            <a:r>
              <a:rPr lang="en-US" dirty="0">
                <a:solidFill>
                  <a:schemeClr val="accent6">
                    <a:lumMod val="75000"/>
                  </a:schemeClr>
                </a:solidFill>
              </a:rPr>
              <a:t>complexity</a:t>
            </a:r>
            <a:r>
              <a:rPr lang="en-US" dirty="0"/>
              <a:t> of some algorithms depends on the dimensionality, and they become infeasible</a:t>
            </a:r>
          </a:p>
        </p:txBody>
      </p:sp>
      <p:sp>
        <p:nvSpPr>
          <p:cNvPr id="6" name="Slide Number Placeholder 5"/>
          <p:cNvSpPr>
            <a:spLocks noGrp="1"/>
          </p:cNvSpPr>
          <p:nvPr>
            <p:ph type="sldNum" sz="quarter" idx="12"/>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marL="0" algn="ctr" defTabSz="457200" rtl="0" eaLnBrk="1" latinLnBrk="0" hangingPunct="1">
              <a:defRPr sz="18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78CE7D3-D500-0F4B-B0AC-F421126CFA50}" type="slidenum">
              <a:rPr lang="en-US" smtClean="0"/>
              <a:pPr/>
              <a:t>3</a:t>
            </a:fld>
            <a:endParaRPr lang="en-US"/>
          </a:p>
        </p:txBody>
      </p:sp>
    </p:spTree>
    <p:extLst>
      <p:ext uri="{BB962C8B-B14F-4D97-AF65-F5344CB8AC3E}">
        <p14:creationId xmlns:p14="http://schemas.microsoft.com/office/powerpoint/2010/main" val="3938475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t>
            </a:r>
            <a:r>
              <a:rPr lang="en-US" altLang="zh-CN" dirty="0"/>
              <a:t>ality</a:t>
            </a:r>
            <a:r>
              <a:rPr lang="en-US" dirty="0"/>
              <a:t> Reduction</a:t>
            </a:r>
          </a:p>
        </p:txBody>
      </p:sp>
      <p:sp>
        <p:nvSpPr>
          <p:cNvPr id="3" name="Content Placeholder 2"/>
          <p:cNvSpPr>
            <a:spLocks noGrp="1"/>
          </p:cNvSpPr>
          <p:nvPr>
            <p:ph idx="1"/>
          </p:nvPr>
        </p:nvSpPr>
        <p:spPr>
          <a:xfrm>
            <a:off x="628650" y="1648527"/>
            <a:ext cx="7886700" cy="4868019"/>
          </a:xfrm>
        </p:spPr>
        <p:txBody>
          <a:bodyPr>
            <a:normAutofit/>
          </a:bodyPr>
          <a:lstStyle/>
          <a:p>
            <a:pPr marL="342900" lvl="1" indent="-342900">
              <a:lnSpc>
                <a:spcPct val="110000"/>
              </a:lnSpc>
              <a:spcBef>
                <a:spcPts val="0"/>
              </a:spcBef>
              <a:buFont typeface="Wingdings" pitchFamily="2" charset="2"/>
              <a:buChar char="v"/>
            </a:pPr>
            <a:r>
              <a:rPr lang="en-US" dirty="0"/>
              <a:t>Usually, the data can be described with fewer dimensions, without losing much of the meaning of the data.</a:t>
            </a:r>
          </a:p>
          <a:p>
            <a:pPr lvl="1"/>
            <a:r>
              <a:rPr lang="en-US" sz="2000" dirty="0"/>
              <a:t>The data </a:t>
            </a:r>
            <a:r>
              <a:rPr lang="en-US" sz="2000" dirty="0">
                <a:solidFill>
                  <a:srgbClr val="0070C0"/>
                </a:solidFill>
              </a:rPr>
              <a:t>reside</a:t>
            </a:r>
            <a:r>
              <a:rPr lang="en-US" sz="2000" dirty="0">
                <a:solidFill>
                  <a:schemeClr val="accent6">
                    <a:lumMod val="75000"/>
                  </a:schemeClr>
                </a:solidFill>
              </a:rPr>
              <a:t> in a space of lower dimensionality</a:t>
            </a:r>
          </a:p>
          <a:p>
            <a:pPr lvl="1"/>
            <a:endParaRPr lang="en-US" dirty="0"/>
          </a:p>
          <a:p>
            <a:pPr marL="342900" lvl="1" indent="-342900">
              <a:lnSpc>
                <a:spcPct val="110000"/>
              </a:lnSpc>
              <a:spcBef>
                <a:spcPts val="0"/>
              </a:spcBef>
              <a:buFont typeface="Wingdings" pitchFamily="2" charset="2"/>
              <a:buChar char="v"/>
            </a:pPr>
            <a:r>
              <a:rPr lang="en-US" dirty="0"/>
              <a:t>Essentially, we assume that some of the data is noise, and we can approximate the useful part with a lower dimensionality space.</a:t>
            </a:r>
          </a:p>
          <a:p>
            <a:pPr lvl="1">
              <a:lnSpc>
                <a:spcPct val="100000"/>
              </a:lnSpc>
              <a:spcBef>
                <a:spcPts val="0"/>
              </a:spcBef>
            </a:pPr>
            <a:r>
              <a:rPr lang="en-US" sz="2000" dirty="0"/>
              <a:t>Dimensionality reduction does not just reduce the amount of data, it often brings out the </a:t>
            </a:r>
            <a:r>
              <a:rPr lang="en-US" sz="2000" dirty="0">
                <a:solidFill>
                  <a:schemeClr val="accent6">
                    <a:lumMod val="75000"/>
                  </a:schemeClr>
                </a:solidFill>
              </a:rPr>
              <a:t>useful</a:t>
            </a:r>
            <a:r>
              <a:rPr lang="en-US" sz="2000" dirty="0"/>
              <a:t> part of the data</a:t>
            </a:r>
          </a:p>
          <a:p>
            <a:endParaRPr lang="en-US" dirty="0"/>
          </a:p>
        </p:txBody>
      </p:sp>
      <p:sp>
        <p:nvSpPr>
          <p:cNvPr id="6" name="Slide Number Placeholder 5"/>
          <p:cNvSpPr>
            <a:spLocks noGrp="1"/>
          </p:cNvSpPr>
          <p:nvPr>
            <p:ph type="sldNum" sz="quarter" idx="12"/>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marL="0" algn="ctr" defTabSz="457200" rtl="0" eaLnBrk="1" latinLnBrk="0" hangingPunct="1">
              <a:defRPr sz="18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78CE7D3-D500-0F4B-B0AC-F421126CFA50}" type="slidenum">
              <a:rPr lang="en-US" smtClean="0"/>
              <a:pPr/>
              <a:t>4</a:t>
            </a:fld>
            <a:endParaRPr lang="en-US"/>
          </a:p>
        </p:txBody>
      </p:sp>
    </p:spTree>
    <p:extLst>
      <p:ext uri="{BB962C8B-B14F-4D97-AF65-F5344CB8AC3E}">
        <p14:creationId xmlns:p14="http://schemas.microsoft.com/office/powerpoint/2010/main" val="3352175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Reduce Dimensions</a:t>
            </a:r>
          </a:p>
        </p:txBody>
      </p:sp>
      <p:sp>
        <p:nvSpPr>
          <p:cNvPr id="3" name="Content Placeholder 2"/>
          <p:cNvSpPr>
            <a:spLocks noGrp="1"/>
          </p:cNvSpPr>
          <p:nvPr>
            <p:ph idx="1"/>
          </p:nvPr>
        </p:nvSpPr>
        <p:spPr>
          <a:xfrm>
            <a:off x="628650" y="1648527"/>
            <a:ext cx="7886700" cy="3228273"/>
          </a:xfrm>
        </p:spPr>
        <p:txBody>
          <a:bodyPr>
            <a:normAutofit/>
          </a:bodyPr>
          <a:lstStyle/>
          <a:p>
            <a:pPr marL="342900" lvl="1" indent="-342900">
              <a:lnSpc>
                <a:spcPct val="200000"/>
              </a:lnSpc>
              <a:spcBef>
                <a:spcPts val="0"/>
              </a:spcBef>
              <a:buFont typeface="Wingdings" pitchFamily="2" charset="2"/>
              <a:buChar char="v"/>
            </a:pPr>
            <a:r>
              <a:rPr lang="en-US" dirty="0"/>
              <a:t>Discover hidden patterns </a:t>
            </a:r>
          </a:p>
          <a:p>
            <a:pPr marL="342900" lvl="1" indent="-342900">
              <a:lnSpc>
                <a:spcPct val="200000"/>
              </a:lnSpc>
              <a:spcBef>
                <a:spcPts val="0"/>
              </a:spcBef>
              <a:buFont typeface="Wingdings" pitchFamily="2" charset="2"/>
              <a:buChar char="v"/>
            </a:pPr>
            <a:r>
              <a:rPr lang="en-US" dirty="0"/>
              <a:t>Remove redundant and noisy features </a:t>
            </a:r>
          </a:p>
          <a:p>
            <a:pPr marL="342900" lvl="1" indent="-342900">
              <a:lnSpc>
                <a:spcPct val="200000"/>
              </a:lnSpc>
              <a:spcBef>
                <a:spcPts val="0"/>
              </a:spcBef>
              <a:buFont typeface="Wingdings" pitchFamily="2" charset="2"/>
              <a:buChar char="v"/>
            </a:pPr>
            <a:r>
              <a:rPr lang="en-US" dirty="0"/>
              <a:t>Interpretation and visualization </a:t>
            </a:r>
          </a:p>
          <a:p>
            <a:pPr marL="342900" lvl="1" indent="-342900">
              <a:lnSpc>
                <a:spcPct val="200000"/>
              </a:lnSpc>
              <a:spcBef>
                <a:spcPts val="0"/>
              </a:spcBef>
              <a:buFont typeface="Wingdings" pitchFamily="2" charset="2"/>
              <a:buChar char="v"/>
            </a:pPr>
            <a:r>
              <a:rPr lang="en-US" dirty="0"/>
              <a:t>Easier storage and processing of the data</a:t>
            </a:r>
          </a:p>
        </p:txBody>
      </p:sp>
      <p:sp>
        <p:nvSpPr>
          <p:cNvPr id="6" name="Slide Number Placeholder 5"/>
          <p:cNvSpPr>
            <a:spLocks noGrp="1"/>
          </p:cNvSpPr>
          <p:nvPr>
            <p:ph type="sldNum" sz="quarter" idx="12"/>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marL="0" algn="ctr" defTabSz="457200" rtl="0" eaLnBrk="1" latinLnBrk="0" hangingPunct="1">
              <a:defRPr sz="18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78CE7D3-D500-0F4B-B0AC-F421126CFA50}" type="slidenum">
              <a:rPr lang="en-US" smtClean="0"/>
              <a:pPr/>
              <a:t>5</a:t>
            </a:fld>
            <a:endParaRPr lang="en-US"/>
          </a:p>
        </p:txBody>
      </p:sp>
    </p:spTree>
    <p:extLst>
      <p:ext uri="{BB962C8B-B14F-4D97-AF65-F5344CB8AC3E}">
        <p14:creationId xmlns:p14="http://schemas.microsoft.com/office/powerpoint/2010/main" val="269878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Approaches </a:t>
            </a:r>
          </a:p>
        </p:txBody>
      </p:sp>
      <p:sp>
        <p:nvSpPr>
          <p:cNvPr id="3" name="Content Placeholder 2"/>
          <p:cNvSpPr>
            <a:spLocks noGrp="1"/>
          </p:cNvSpPr>
          <p:nvPr>
            <p:ph idx="1"/>
          </p:nvPr>
        </p:nvSpPr>
        <p:spPr>
          <a:xfrm>
            <a:off x="628650" y="1648527"/>
            <a:ext cx="7886700" cy="3228273"/>
          </a:xfrm>
        </p:spPr>
        <p:txBody>
          <a:bodyPr>
            <a:normAutofit/>
          </a:bodyPr>
          <a:lstStyle/>
          <a:p>
            <a:pPr marL="457200" lvl="1" indent="-457200">
              <a:lnSpc>
                <a:spcPct val="100000"/>
              </a:lnSpc>
              <a:buFont typeface="+mj-lt"/>
              <a:buAutoNum type="arabicParenR"/>
            </a:pPr>
            <a:r>
              <a:rPr lang="en-US" dirty="0"/>
              <a:t>Incorporating domain knowledge to remove or combine categories</a:t>
            </a:r>
          </a:p>
          <a:p>
            <a:pPr marL="457200" lvl="1" indent="-457200">
              <a:lnSpc>
                <a:spcPct val="100000"/>
              </a:lnSpc>
              <a:buFont typeface="+mj-lt"/>
              <a:buAutoNum type="arabicParenR"/>
            </a:pPr>
            <a:r>
              <a:rPr lang="en-US" dirty="0"/>
              <a:t>Using data summaries to detect information overlap between variables </a:t>
            </a:r>
          </a:p>
          <a:p>
            <a:pPr marL="457200" lvl="1" indent="-457200">
              <a:lnSpc>
                <a:spcPct val="100000"/>
              </a:lnSpc>
              <a:buFont typeface="+mj-lt"/>
              <a:buAutoNum type="arabicParenR"/>
            </a:pPr>
            <a:r>
              <a:rPr lang="en-US" dirty="0"/>
              <a:t>Using data conversion techniques such as converting categorical variables into fewer categories </a:t>
            </a:r>
          </a:p>
          <a:p>
            <a:pPr marL="457200" lvl="1" indent="-457200">
              <a:lnSpc>
                <a:spcPct val="100000"/>
              </a:lnSpc>
              <a:buFont typeface="+mj-lt"/>
              <a:buAutoNum type="arabicParenR"/>
            </a:pPr>
            <a:r>
              <a:rPr lang="en-US" dirty="0"/>
              <a:t>Employing automated reduction techniques (e.g., PCA). </a:t>
            </a:r>
          </a:p>
        </p:txBody>
      </p:sp>
      <p:sp>
        <p:nvSpPr>
          <p:cNvPr id="6" name="Slide Number Placeholder 5"/>
          <p:cNvSpPr>
            <a:spLocks noGrp="1"/>
          </p:cNvSpPr>
          <p:nvPr>
            <p:ph type="sldNum" sz="quarter" idx="12"/>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marL="0" algn="ctr" defTabSz="457200" rtl="0" eaLnBrk="1" latinLnBrk="0" hangingPunct="1">
              <a:defRPr sz="18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78CE7D3-D500-0F4B-B0AC-F421126CFA50}" type="slidenum">
              <a:rPr lang="en-US" smtClean="0"/>
              <a:pPr/>
              <a:t>6</a:t>
            </a:fld>
            <a:endParaRPr lang="en-US"/>
          </a:p>
        </p:txBody>
      </p:sp>
    </p:spTree>
    <p:extLst>
      <p:ext uri="{BB962C8B-B14F-4D97-AF65-F5344CB8AC3E}">
        <p14:creationId xmlns:p14="http://schemas.microsoft.com/office/powerpoint/2010/main" val="1738886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Role of the Target Variable</a:t>
            </a:r>
          </a:p>
        </p:txBody>
      </p:sp>
      <p:sp>
        <p:nvSpPr>
          <p:cNvPr id="3" name="Content Placeholder 2"/>
          <p:cNvSpPr>
            <a:spLocks noGrp="1"/>
          </p:cNvSpPr>
          <p:nvPr>
            <p:ph idx="1"/>
          </p:nvPr>
        </p:nvSpPr>
        <p:spPr/>
        <p:txBody>
          <a:bodyPr/>
          <a:lstStyle/>
          <a:p>
            <a:r>
              <a:rPr lang="en-US" dirty="0"/>
              <a:t> Supervised method</a:t>
            </a:r>
          </a:p>
          <a:p>
            <a:pPr lvl="1"/>
            <a:r>
              <a:rPr lang="en-US" dirty="0"/>
              <a:t>Use the target variable in the reduction method</a:t>
            </a:r>
          </a:p>
          <a:p>
            <a:pPr lvl="1"/>
            <a:endParaRPr lang="en-US" dirty="0"/>
          </a:p>
          <a:p>
            <a:r>
              <a:rPr lang="en-US" dirty="0"/>
              <a:t> Unsupervised method</a:t>
            </a:r>
          </a:p>
          <a:p>
            <a:pPr lvl="1"/>
            <a:r>
              <a:rPr lang="en-US" dirty="0"/>
              <a:t>Ignore the target variable in the reduction method</a:t>
            </a:r>
          </a:p>
          <a:p>
            <a:pPr lvl="1"/>
            <a:endParaRPr lang="en-US" dirty="0"/>
          </a:p>
        </p:txBody>
      </p:sp>
      <p:sp>
        <p:nvSpPr>
          <p:cNvPr id="6" name="Slide Number Placeholder 5"/>
          <p:cNvSpPr>
            <a:spLocks noGrp="1"/>
          </p:cNvSpPr>
          <p:nvPr>
            <p:ph type="sldNum" sz="quarter" idx="12"/>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marL="0" algn="ctr" defTabSz="457200" rtl="0" eaLnBrk="1" latinLnBrk="0" hangingPunct="1">
              <a:defRPr sz="18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78CE7D3-D500-0F4B-B0AC-F421126CFA50}" type="slidenum">
              <a:rPr lang="en-US" smtClean="0"/>
              <a:pPr/>
              <a:t>7</a:t>
            </a:fld>
            <a:endParaRPr lang="en-US"/>
          </a:p>
        </p:txBody>
      </p:sp>
    </p:spTree>
    <p:extLst>
      <p:ext uri="{BB962C8B-B14F-4D97-AF65-F5344CB8AC3E}">
        <p14:creationId xmlns:p14="http://schemas.microsoft.com/office/powerpoint/2010/main" val="3791562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Outcome</a:t>
            </a:r>
          </a:p>
        </p:txBody>
      </p:sp>
      <p:sp>
        <p:nvSpPr>
          <p:cNvPr id="3" name="Content Placeholder 2"/>
          <p:cNvSpPr>
            <a:spLocks noGrp="1"/>
          </p:cNvSpPr>
          <p:nvPr>
            <p:ph idx="1"/>
          </p:nvPr>
        </p:nvSpPr>
        <p:spPr/>
        <p:txBody>
          <a:bodyPr/>
          <a:lstStyle/>
          <a:p>
            <a:r>
              <a:rPr lang="en-US" dirty="0"/>
              <a:t> Variable selection</a:t>
            </a:r>
          </a:p>
          <a:p>
            <a:pPr lvl="1"/>
            <a:r>
              <a:rPr lang="en-US" dirty="0"/>
              <a:t>Use one or a subset of the original variables as inputs into subsequent models</a:t>
            </a:r>
          </a:p>
          <a:p>
            <a:pPr lvl="1"/>
            <a:endParaRPr lang="en-US" dirty="0"/>
          </a:p>
          <a:p>
            <a:r>
              <a:rPr lang="en-US" dirty="0"/>
              <a:t> Dimension reduction</a:t>
            </a:r>
          </a:p>
          <a:p>
            <a:pPr lvl="1"/>
            <a:r>
              <a:rPr lang="en-US" dirty="0"/>
              <a:t>Use combinations of the original variables as inputs into subsequent models</a:t>
            </a:r>
          </a:p>
        </p:txBody>
      </p:sp>
      <p:sp>
        <p:nvSpPr>
          <p:cNvPr id="6" name="Slide Number Placeholder 5"/>
          <p:cNvSpPr>
            <a:spLocks noGrp="1"/>
          </p:cNvSpPr>
          <p:nvPr>
            <p:ph type="sldNum" sz="quarter" idx="12"/>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marL="0" algn="ctr" defTabSz="457200" rtl="0" eaLnBrk="1" latinLnBrk="0" hangingPunct="1">
              <a:defRPr sz="18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78CE7D3-D500-0F4B-B0AC-F421126CFA50}" type="slidenum">
              <a:rPr lang="en-US" smtClean="0"/>
              <a:pPr/>
              <a:t>8</a:t>
            </a:fld>
            <a:endParaRPr lang="en-US"/>
          </a:p>
        </p:txBody>
      </p:sp>
    </p:spTree>
    <p:extLst>
      <p:ext uri="{BB962C8B-B14F-4D97-AF65-F5344CB8AC3E}">
        <p14:creationId xmlns:p14="http://schemas.microsoft.com/office/powerpoint/2010/main" val="2026938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Methods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41545329"/>
              </p:ext>
            </p:extLst>
          </p:nvPr>
        </p:nvGraphicFramePr>
        <p:xfrm>
          <a:off x="628650" y="1673680"/>
          <a:ext cx="7620000" cy="3510640"/>
        </p:xfrm>
        <a:graphic>
          <a:graphicData uri="http://schemas.openxmlformats.org/drawingml/2006/table">
            <a:tbl>
              <a:tblPr firstRow="1" bandRow="1">
                <a:tableStyleId>{5C22544A-7EE6-4342-B048-85BDC9FD1C3A}</a:tableStyleId>
              </a:tblPr>
              <a:tblGrid>
                <a:gridCol w="2286001">
                  <a:extLst>
                    <a:ext uri="{9D8B030D-6E8A-4147-A177-3AD203B41FA5}">
                      <a16:colId xmlns:a16="http://schemas.microsoft.com/office/drawing/2014/main" val="20000"/>
                    </a:ext>
                  </a:extLst>
                </a:gridCol>
                <a:gridCol w="1856792">
                  <a:extLst>
                    <a:ext uri="{9D8B030D-6E8A-4147-A177-3AD203B41FA5}">
                      <a16:colId xmlns:a16="http://schemas.microsoft.com/office/drawing/2014/main" val="20001"/>
                    </a:ext>
                  </a:extLst>
                </a:gridCol>
                <a:gridCol w="3477207">
                  <a:extLst>
                    <a:ext uri="{9D8B030D-6E8A-4147-A177-3AD203B41FA5}">
                      <a16:colId xmlns:a16="http://schemas.microsoft.com/office/drawing/2014/main" val="20002"/>
                    </a:ext>
                  </a:extLst>
                </a:gridCol>
              </a:tblGrid>
              <a:tr h="702128">
                <a:tc>
                  <a:txBody>
                    <a:bodyPr/>
                    <a:lstStyle/>
                    <a:p>
                      <a:pPr algn="ctr"/>
                      <a:r>
                        <a:rPr lang="en-US" sz="2000" b="1" i="0" dirty="0">
                          <a:solidFill>
                            <a:srgbClr val="FFFFFF"/>
                          </a:solidFill>
                          <a:latin typeface="+mn-lt"/>
                        </a:rPr>
                        <a:t>Method </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tc>
                  <a:txBody>
                    <a:bodyPr/>
                    <a:lstStyle/>
                    <a:p>
                      <a:pPr algn="ctr"/>
                      <a:r>
                        <a:rPr lang="en-US" sz="2000" b="1" i="0" dirty="0">
                          <a:solidFill>
                            <a:srgbClr val="FFFFFF"/>
                          </a:solidFill>
                          <a:latin typeface="+mn-lt"/>
                        </a:rPr>
                        <a:t>Target</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tc>
                  <a:txBody>
                    <a:bodyPr/>
                    <a:lstStyle/>
                    <a:p>
                      <a:pPr algn="ctr"/>
                      <a:r>
                        <a:rPr lang="en-US" sz="2000" b="1" i="0" dirty="0">
                          <a:solidFill>
                            <a:srgbClr val="FFFFFF"/>
                          </a:solidFill>
                          <a:latin typeface="+mn-lt"/>
                        </a:rPr>
                        <a:t>Outputs </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extLst>
                  <a:ext uri="{0D108BD9-81ED-4DB2-BD59-A6C34878D82A}">
                    <a16:rowId xmlns:a16="http://schemas.microsoft.com/office/drawing/2014/main" val="10000"/>
                  </a:ext>
                </a:extLst>
              </a:tr>
              <a:tr h="702128">
                <a:tc>
                  <a:txBody>
                    <a:bodyPr/>
                    <a:lstStyle/>
                    <a:p>
                      <a:pPr algn="l"/>
                      <a:r>
                        <a:rPr lang="en-US" sz="2000" b="0" i="0" dirty="0">
                          <a:solidFill>
                            <a:srgbClr val="000000"/>
                          </a:solidFill>
                          <a:latin typeface="+mn-lt"/>
                        </a:rPr>
                        <a:t>PCA</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tc>
                  <a:txBody>
                    <a:bodyPr/>
                    <a:lstStyle/>
                    <a:p>
                      <a:pPr algn="l"/>
                      <a:r>
                        <a:rPr lang="en-US" sz="2000" b="0" i="0" dirty="0">
                          <a:solidFill>
                            <a:srgbClr val="000000"/>
                          </a:solidFill>
                          <a:latin typeface="+mn-lt"/>
                        </a:rPr>
                        <a:t>Not</a:t>
                      </a:r>
                      <a:r>
                        <a:rPr lang="en-US" sz="2000" b="0" i="0" baseline="0" dirty="0">
                          <a:solidFill>
                            <a:srgbClr val="000000"/>
                          </a:solidFill>
                          <a:latin typeface="+mn-lt"/>
                        </a:rPr>
                        <a:t> used</a:t>
                      </a:r>
                      <a:endParaRPr lang="en-US" sz="2000" b="0" i="0" dirty="0">
                        <a:solidFill>
                          <a:srgbClr val="000000"/>
                        </a:solidFill>
                        <a:latin typeface="+mn-lt"/>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tc>
                  <a:txBody>
                    <a:bodyPr/>
                    <a:lstStyle/>
                    <a:p>
                      <a:pPr algn="l"/>
                      <a:r>
                        <a:rPr lang="en-US" sz="2000" b="0" i="0" dirty="0">
                          <a:solidFill>
                            <a:srgbClr val="000000"/>
                          </a:solidFill>
                          <a:latin typeface="+mn-lt"/>
                        </a:rPr>
                        <a:t>Constructed</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1"/>
                  </a:ext>
                </a:extLst>
              </a:tr>
              <a:tr h="702128">
                <a:tc>
                  <a:txBody>
                    <a:bodyPr/>
                    <a:lstStyle/>
                    <a:p>
                      <a:pPr algn="l"/>
                      <a:r>
                        <a:rPr lang="en-US" sz="2000" b="0" i="0" dirty="0">
                          <a:solidFill>
                            <a:srgbClr val="000000"/>
                          </a:solidFill>
                          <a:latin typeface="+mn-lt"/>
                        </a:rPr>
                        <a:t>Variable Clustering</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CCCCCC"/>
                    </a:solidFill>
                  </a:tcPr>
                </a:tc>
                <a:tc>
                  <a:txBody>
                    <a:bodyPr/>
                    <a:lstStyle/>
                    <a:p>
                      <a:pPr algn="l"/>
                      <a:r>
                        <a:rPr lang="en-US" sz="2000" b="0" i="0" dirty="0">
                          <a:solidFill>
                            <a:srgbClr val="000000"/>
                          </a:solidFill>
                          <a:latin typeface="+mn-lt"/>
                        </a:rPr>
                        <a:t>Not</a:t>
                      </a:r>
                      <a:r>
                        <a:rPr lang="en-US" sz="2000" b="0" i="0" baseline="0" dirty="0">
                          <a:solidFill>
                            <a:srgbClr val="000000"/>
                          </a:solidFill>
                          <a:latin typeface="+mn-lt"/>
                        </a:rPr>
                        <a:t> used</a:t>
                      </a:r>
                      <a:endParaRPr lang="en-US" sz="2000" b="0" i="0" dirty="0">
                        <a:solidFill>
                          <a:srgbClr val="000000"/>
                        </a:solidFill>
                        <a:latin typeface="+mn-lt"/>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CCCCCC"/>
                    </a:solidFill>
                  </a:tcPr>
                </a:tc>
                <a:tc>
                  <a:txBody>
                    <a:bodyPr/>
                    <a:lstStyle/>
                    <a:p>
                      <a:pPr algn="l"/>
                      <a:r>
                        <a:rPr lang="en-US" sz="2000" b="0" i="0" dirty="0">
                          <a:solidFill>
                            <a:srgbClr val="000000"/>
                          </a:solidFill>
                          <a:latin typeface="+mn-lt"/>
                        </a:rPr>
                        <a:t>Original</a:t>
                      </a:r>
                      <a:r>
                        <a:rPr lang="en-US" sz="2000" b="0" i="0" baseline="0" dirty="0">
                          <a:solidFill>
                            <a:srgbClr val="000000"/>
                          </a:solidFill>
                          <a:latin typeface="+mn-lt"/>
                        </a:rPr>
                        <a:t> or Constructed</a:t>
                      </a:r>
                      <a:endParaRPr lang="en-US" sz="2000" b="0" i="0" dirty="0">
                        <a:solidFill>
                          <a:srgbClr val="000000"/>
                        </a:solidFill>
                        <a:latin typeface="+mn-lt"/>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CCCCCC"/>
                    </a:solidFill>
                  </a:tcPr>
                </a:tc>
                <a:extLst>
                  <a:ext uri="{0D108BD9-81ED-4DB2-BD59-A6C34878D82A}">
                    <a16:rowId xmlns:a16="http://schemas.microsoft.com/office/drawing/2014/main" val="10002"/>
                  </a:ext>
                </a:extLst>
              </a:tr>
              <a:tr h="702128">
                <a:tc>
                  <a:txBody>
                    <a:bodyPr/>
                    <a:lstStyle/>
                    <a:p>
                      <a:pPr algn="l"/>
                      <a:r>
                        <a:rPr lang="en-US" sz="2000" b="0" i="0" u="none" dirty="0">
                          <a:solidFill>
                            <a:srgbClr val="000000"/>
                          </a:solidFill>
                          <a:latin typeface="+mn-lt"/>
                        </a:rPr>
                        <a:t>LAR/LASSO</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C"/>
                    </a:solidFill>
                  </a:tcPr>
                </a:tc>
                <a:tc>
                  <a:txBody>
                    <a:bodyPr/>
                    <a:lstStyle/>
                    <a:p>
                      <a:pPr algn="l"/>
                      <a:r>
                        <a:rPr lang="en-US" sz="2000" b="0" i="0" dirty="0">
                          <a:solidFill>
                            <a:srgbClr val="000000"/>
                          </a:solidFill>
                          <a:latin typeface="+mn-lt"/>
                        </a:rPr>
                        <a:t>Used</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C"/>
                    </a:solidFill>
                  </a:tcPr>
                </a:tc>
                <a:tc>
                  <a:txBody>
                    <a:bodyPr/>
                    <a:lstStyle/>
                    <a:p>
                      <a:pPr algn="l"/>
                      <a:r>
                        <a:rPr lang="en-US" sz="2000" b="0" i="0" dirty="0">
                          <a:solidFill>
                            <a:srgbClr val="000000"/>
                          </a:solidFill>
                          <a:latin typeface="+mn-lt"/>
                        </a:rPr>
                        <a:t>Original</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C"/>
                    </a:solidFill>
                  </a:tcPr>
                </a:tc>
                <a:extLst>
                  <a:ext uri="{0D108BD9-81ED-4DB2-BD59-A6C34878D82A}">
                    <a16:rowId xmlns:a16="http://schemas.microsoft.com/office/drawing/2014/main" val="10004"/>
                  </a:ext>
                </a:extLst>
              </a:tr>
              <a:tr h="702128">
                <a:tc>
                  <a:txBody>
                    <a:bodyPr/>
                    <a:lstStyle/>
                    <a:p>
                      <a:r>
                        <a:rPr lang="en-US" sz="2000" b="0" i="0" kern="1200" dirty="0">
                          <a:solidFill>
                            <a:schemeClr val="dk1"/>
                          </a:solidFill>
                          <a:effectLst/>
                          <a:latin typeface="+mn-lt"/>
                          <a:ea typeface="+mn-ea"/>
                          <a:cs typeface="+mn-cs"/>
                        </a:rPr>
                        <a:t>Linear discriminant analysis (LDA)</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solidFill>
                      <a:srgbClr val="CCCCCC"/>
                    </a:solidFill>
                  </a:tcPr>
                </a:tc>
                <a:tc>
                  <a:txBody>
                    <a:bodyPr/>
                    <a:lstStyle/>
                    <a:p>
                      <a:pPr algn="l"/>
                      <a:r>
                        <a:rPr lang="en-US" sz="2000" b="0" i="0" dirty="0">
                          <a:solidFill>
                            <a:srgbClr val="000000"/>
                          </a:solidFill>
                          <a:latin typeface="+mn-lt"/>
                        </a:rPr>
                        <a:t>Used </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solidFill>
                      <a:srgbClr val="CCCCCC"/>
                    </a:solidFill>
                  </a:tcPr>
                </a:tc>
                <a:tc>
                  <a:txBody>
                    <a:bodyPr/>
                    <a:lstStyle/>
                    <a:p>
                      <a:pPr algn="l"/>
                      <a:r>
                        <a:rPr lang="en-US" sz="2000" b="0" i="0" dirty="0">
                          <a:solidFill>
                            <a:srgbClr val="000000"/>
                          </a:solidFill>
                          <a:latin typeface="+mn-lt"/>
                        </a:rPr>
                        <a:t>Constructed </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solidFill>
                      <a:srgbClr val="CCCCCC"/>
                    </a:solidFill>
                  </a:tcPr>
                </a:tc>
                <a:extLst>
                  <a:ext uri="{0D108BD9-81ED-4DB2-BD59-A6C34878D82A}">
                    <a16:rowId xmlns:a16="http://schemas.microsoft.com/office/drawing/2014/main" val="562577860"/>
                  </a:ext>
                </a:extLst>
              </a:tr>
            </a:tbl>
          </a:graphicData>
        </a:graphic>
      </p:graphicFrame>
      <p:sp>
        <p:nvSpPr>
          <p:cNvPr id="6" name="Slide Number Placeholder 5"/>
          <p:cNvSpPr>
            <a:spLocks noGrp="1"/>
          </p:cNvSpPr>
          <p:nvPr>
            <p:ph type="sldNum" sz="quarter" idx="12"/>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marL="0" algn="ctr" defTabSz="457200" rtl="0" eaLnBrk="1" latinLnBrk="0" hangingPunct="1">
              <a:defRPr sz="18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78CE7D3-D500-0F4B-B0AC-F421126CFA50}" type="slidenum">
              <a:rPr lang="en-US" smtClean="0"/>
              <a:pPr/>
              <a:t>9</a:t>
            </a:fld>
            <a:endParaRPr lang="en-US"/>
          </a:p>
        </p:txBody>
      </p:sp>
    </p:spTree>
    <p:extLst>
      <p:ext uri="{BB962C8B-B14F-4D97-AF65-F5344CB8AC3E}">
        <p14:creationId xmlns:p14="http://schemas.microsoft.com/office/powerpoint/2010/main" val="32233445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59107</TotalTime>
  <Words>1913</Words>
  <Application>Microsoft Macintosh PowerPoint</Application>
  <PresentationFormat>On-screen Show (4:3)</PresentationFormat>
  <Paragraphs>249</Paragraphs>
  <Slides>26</Slides>
  <Notes>13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6" baseType="lpstr">
      <vt:lpstr>Arial</vt:lpstr>
      <vt:lpstr>Bell MT</vt:lpstr>
      <vt:lpstr>Book Antiqua</vt:lpstr>
      <vt:lpstr>Calibri</vt:lpstr>
      <vt:lpstr>Cambria</vt:lpstr>
      <vt:lpstr>Cambria Math</vt:lpstr>
      <vt:lpstr>Helvetica</vt:lpstr>
      <vt:lpstr>Wingdings</vt:lpstr>
      <vt:lpstr>Office Theme</vt:lpstr>
      <vt:lpstr>Chart</vt:lpstr>
      <vt:lpstr>Predictive Modeling—Dimensionality Reduction</vt:lpstr>
      <vt:lpstr>High Dimensionality </vt:lpstr>
      <vt:lpstr>The Curse of Dimensionality</vt:lpstr>
      <vt:lpstr>Dimensionality Reduction</vt:lpstr>
      <vt:lpstr>Why Reduce Dimensions</vt:lpstr>
      <vt:lpstr>Approaches </vt:lpstr>
      <vt:lpstr>The Role of the Target Variable</vt:lpstr>
      <vt:lpstr>Outcome</vt:lpstr>
      <vt:lpstr>Comparison of Methods</vt:lpstr>
      <vt:lpstr>Dimensionality Reduction</vt:lpstr>
      <vt:lpstr>Principal Component Analysis (PCA)</vt:lpstr>
      <vt:lpstr>The First Principal Component</vt:lpstr>
      <vt:lpstr>The First Principal Component</vt:lpstr>
      <vt:lpstr>The First Principal Component</vt:lpstr>
      <vt:lpstr>The First Principal Component</vt:lpstr>
      <vt:lpstr>PCA approximating a  high dimensional data set with a lower dimensional  linear subspace  </vt:lpstr>
      <vt:lpstr>PCA Learning Rule </vt:lpstr>
      <vt:lpstr>PCA</vt:lpstr>
      <vt:lpstr>Eigenvector</vt:lpstr>
      <vt:lpstr>PCA for Dimension Reduction</vt:lpstr>
      <vt:lpstr>PCA Results </vt:lpstr>
      <vt:lpstr>PCA example </vt:lpstr>
      <vt:lpstr>PCA example </vt:lpstr>
      <vt:lpstr>What are principal components</vt:lpstr>
      <vt:lpstr>PCA: Pros</vt:lpstr>
      <vt:lpstr>PCA: Cons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Call for Bids to Improve Matching Efficiency: Evidence from Online Labor Markets</dc:title>
  <dc:creator>Xue Guo</dc:creator>
  <cp:lastModifiedBy>Kornelia Bastin</cp:lastModifiedBy>
  <cp:revision>4863</cp:revision>
  <cp:lastPrinted>2019-10-22T20:47:15Z</cp:lastPrinted>
  <dcterms:created xsi:type="dcterms:W3CDTF">2017-12-06T02:47:50Z</dcterms:created>
  <dcterms:modified xsi:type="dcterms:W3CDTF">2024-02-13T16:15:07Z</dcterms:modified>
</cp:coreProperties>
</file>