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2" r:id="rId2"/>
    <p:sldId id="303" r:id="rId3"/>
    <p:sldId id="687" r:id="rId4"/>
    <p:sldId id="1035" r:id="rId5"/>
    <p:sldId id="688" r:id="rId6"/>
    <p:sldId id="689" r:id="rId7"/>
    <p:sldId id="690" r:id="rId8"/>
    <p:sldId id="691" r:id="rId9"/>
    <p:sldId id="692" r:id="rId10"/>
    <p:sldId id="1036" r:id="rId11"/>
    <p:sldId id="305" r:id="rId12"/>
    <p:sldId id="1038" r:id="rId13"/>
    <p:sldId id="307" r:id="rId14"/>
    <p:sldId id="1028" r:id="rId15"/>
    <p:sldId id="1040" r:id="rId16"/>
    <p:sldId id="1046" r:id="rId17"/>
    <p:sldId id="704" r:id="rId18"/>
    <p:sldId id="705" r:id="rId19"/>
    <p:sldId id="312" r:id="rId20"/>
    <p:sldId id="313" r:id="rId21"/>
    <p:sldId id="1031" r:id="rId22"/>
    <p:sldId id="1041" r:id="rId23"/>
    <p:sldId id="1042" r:id="rId24"/>
    <p:sldId id="1043" r:id="rId25"/>
    <p:sldId id="1044" r:id="rId26"/>
    <p:sldId id="104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4C798-AB90-4A1D-8882-7F0D9E6C782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7423A-7C25-423C-B7D7-C37A59B66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31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people working on these questions 50 to 70 years later, there would not be any tricks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Early 90s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6A668-6285-0A48-A10D-1B0E2939ED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0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Kernels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concerns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implement</a:t>
            </a:r>
            <a:r>
              <a:rPr lang="zh-CN" altLang="en-US" dirty="0"/>
              <a:t> </a:t>
            </a:r>
            <a:r>
              <a:rPr lang="en-US" altLang="zh-CN" dirty="0"/>
              <a:t>nonlinear</a:t>
            </a:r>
            <a:r>
              <a:rPr lang="zh-CN" altLang="en-US" dirty="0"/>
              <a:t> </a:t>
            </a:r>
            <a:r>
              <a:rPr lang="en-US" altLang="zh-CN" dirty="0"/>
              <a:t>SVM.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* </a:t>
            </a:r>
            <a:r>
              <a:rPr lang="en-US" altLang="zh-CN" dirty="0"/>
              <a:t>mercer’s</a:t>
            </a:r>
            <a:r>
              <a:rPr lang="zh-CN" altLang="en-US" dirty="0"/>
              <a:t> </a:t>
            </a:r>
            <a:r>
              <a:rPr lang="en-US" altLang="zh-CN" dirty="0"/>
              <a:t>theorem:</a:t>
            </a:r>
            <a:r>
              <a:rPr lang="zh-CN" altLang="en-US" dirty="0"/>
              <a:t> </a:t>
            </a:r>
            <a:r>
              <a:rPr lang="en-US" altLang="zh-CN" dirty="0"/>
              <a:t>ensures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expressed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dot</a:t>
            </a:r>
            <a:r>
              <a:rPr lang="zh-CN" altLang="en-US" dirty="0"/>
              <a:t> </a:t>
            </a:r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vectors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high-dimensional</a:t>
            </a:r>
            <a:r>
              <a:rPr lang="zh-CN" altLang="en-US" dirty="0"/>
              <a:t> </a:t>
            </a:r>
            <a:r>
              <a:rPr lang="en-US" altLang="zh-CN" dirty="0"/>
              <a:t>space.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6A668-6285-0A48-A10D-1B0E2939ED0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15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6A668-6285-0A48-A10D-1B0E2939ED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20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do divide the positive examples from the negative examples </a:t>
            </a:r>
          </a:p>
          <a:p>
            <a:r>
              <a:rPr lang="en-US" dirty="0"/>
              <a:t>We draw a straight line</a:t>
            </a:r>
          </a:p>
          <a:p>
            <a:r>
              <a:rPr lang="en-US" dirty="0"/>
              <a:t>But which straight line is the question?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6A668-6285-0A48-A10D-1B0E2939ED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2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Widest street separate the green and white sample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The one that maximizes the distance to the closest data points from both classes. We say it is the hyperplane with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maximum margin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Cambria" panose="02040503050406030204" pitchFamily="18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The rationale of maximum of the margin: better generalization errors than those with small margins, more robust to new data.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The SVM is a classifier that searches for a hyperplane with the largest margin. (example: two dimension case)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6A668-6285-0A48-A10D-1B0E2939ED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5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Y: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labels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boundary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classifier:</a:t>
            </a:r>
            <a:r>
              <a:rPr lang="zh-CN" altLang="en-US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6A668-6285-0A48-A10D-1B0E2939ED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7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8F46-DF88-48FF-BBEE-744E2C759C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22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dual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solved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numerical</a:t>
            </a:r>
            <a:r>
              <a:rPr lang="zh-CN" altLang="en-US" dirty="0"/>
              <a:t> </a:t>
            </a:r>
            <a:r>
              <a:rPr lang="en-US" altLang="zh-CN" dirty="0"/>
              <a:t>techniques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quadratic</a:t>
            </a:r>
            <a:r>
              <a:rPr lang="zh-CN" altLang="en-US" dirty="0"/>
              <a:t>  </a:t>
            </a:r>
            <a:r>
              <a:rPr lang="en-US" altLang="zh-CN" dirty="0"/>
              <a:t>programming.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6A668-6285-0A48-A10D-1B0E2939ED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66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Trade-off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width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margin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errors</a:t>
            </a:r>
            <a:r>
              <a:rPr lang="zh-CN" altLang="en-US" dirty="0"/>
              <a:t> </a:t>
            </a:r>
            <a:r>
              <a:rPr lang="en-US" altLang="zh-CN" dirty="0"/>
              <a:t>committed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boundary.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dirty="0"/>
              <a:t>Parameter c and k are user specified parameters representing the penalty of misclassifying the training instance.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6A668-6285-0A48-A10D-1B0E2939ED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53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Idea: </a:t>
            </a:r>
          </a:p>
          <a:p>
            <a:pPr marL="45720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magic</a:t>
            </a:r>
            <a:r>
              <a:rPr lang="zh-CN" altLang="en-US" dirty="0"/>
              <a:t> </a:t>
            </a:r>
            <a:r>
              <a:rPr lang="en-US" altLang="zh-CN" dirty="0"/>
              <a:t>dimension.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nonlinear</a:t>
            </a:r>
            <a:r>
              <a:rPr lang="zh-CN" altLang="en-US" dirty="0"/>
              <a:t> </a:t>
            </a:r>
            <a:r>
              <a:rPr lang="en-US" altLang="zh-CN" dirty="0"/>
              <a:t>algorithm,</a:t>
            </a:r>
            <a:r>
              <a:rPr lang="zh-CN" altLang="en-US" dirty="0"/>
              <a:t> </a:t>
            </a:r>
            <a:r>
              <a:rPr lang="en-US" altLang="zh-CN" dirty="0"/>
              <a:t>that’s</a:t>
            </a:r>
            <a:r>
              <a:rPr lang="zh-CN" altLang="en-US" dirty="0"/>
              <a:t> </a:t>
            </a:r>
            <a:r>
              <a:rPr lang="en-US" altLang="zh-CN" dirty="0"/>
              <a:t>fine,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reshape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Example:</a:t>
            </a:r>
            <a:r>
              <a:rPr lang="zh-CN" altLang="en-US" dirty="0"/>
              <a:t> </a:t>
            </a:r>
            <a:r>
              <a:rPr lang="en-US" altLang="zh-CN" dirty="0" err="1"/>
              <a:t>prision</a:t>
            </a:r>
            <a:r>
              <a:rPr lang="zh-CN" altLang="en-US" dirty="0"/>
              <a:t> 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Problem: curse of dimensionality, learning parameters is hard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exponentailly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Solutions: </a:t>
            </a:r>
            <a:r>
              <a:rPr lang="en-US" dirty="0" err="1"/>
              <a:t>Kernal</a:t>
            </a:r>
            <a:r>
              <a:rPr lang="en-US" dirty="0"/>
              <a:t> use the bless of the dimensionality but get rid of the curse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6A668-6285-0A48-A10D-1B0E2939ED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93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 know this is a kernel function, I know there exist a Phi </a:t>
            </a:r>
          </a:p>
          <a:p>
            <a:endParaRPr 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applying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phi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doc</a:t>
            </a:r>
            <a:r>
              <a:rPr lang="zh-CN" altLang="en-US" dirty="0"/>
              <a:t> </a:t>
            </a:r>
            <a:r>
              <a:rPr lang="en-US" altLang="zh-CN" dirty="0"/>
              <a:t>production.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Mercer</a:t>
            </a:r>
            <a:r>
              <a:rPr lang="zh-CN" altLang="en-US" dirty="0"/>
              <a:t> </a:t>
            </a:r>
            <a:r>
              <a:rPr lang="en-US" altLang="zh-CN" dirty="0"/>
              <a:t>theorem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6A668-6285-0A48-A10D-1B0E2939ED0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6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2F37-B295-B715-1C90-FF8ED499C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E5D9A-132C-2ED4-F049-B040FA78D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1CB72-8AF5-14F2-4B57-F7983BFB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610F-64B6-44E1-AAF8-7BF7E842203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E7F27-75C2-5D6B-D435-C35A4E74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F12D5-0465-3DFD-0A21-70286348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D3E3-EBC1-48D7-9C75-7C642DAF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A22E-9711-A1BD-6AF0-B8CCFF93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E5612-F2B5-C689-CB32-DE7DE95BD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A725F-1114-CF1C-2543-853EE238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610F-64B6-44E1-AAF8-7BF7E842203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26A1-361B-8E47-EAF5-3D58D719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BF272-2A3F-7088-186E-26E7347B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D3E3-EBC1-48D7-9C75-7C642DAF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2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3D73F-7C64-EFC2-C97D-834B54E3F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0AB76-694C-8D47-73CC-799B5B3E6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F9FBC-34B7-1D35-DA2E-112E476A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610F-64B6-44E1-AAF8-7BF7E842203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ADCCB-26E7-AF1C-B3A2-14858364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F6914-01D2-B840-22F9-04A4F5EE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D3E3-EBC1-48D7-9C75-7C642DAF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6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90BF-9F1D-51C7-A418-4A229B80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EDAD-EF51-5070-133D-33FA91EEB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735B9-0D34-22CC-F3CC-ED037B92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610F-64B6-44E1-AAF8-7BF7E842203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366DF-A186-851F-105C-6B6AFE5B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365D6-D3F5-4C91-0CC5-D845E6C2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D3E3-EBC1-48D7-9C75-7C642DAF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A4D4-F857-FAAF-52EB-B0477E49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7765B-22BA-41CB-6075-60C12CEDF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0D57E-C614-EF50-BB3E-57236064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610F-64B6-44E1-AAF8-7BF7E842203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7B46D-CAD4-1F7A-3906-77B8DF7A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7CBE-6ED9-51A8-8544-F04D43C6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D3E3-EBC1-48D7-9C75-7C642DAF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6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8B26-385D-4D89-8D2C-648AF046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8070B-5E17-14FC-85B5-2FCA54A5C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9A44E-DEA5-1C01-34A6-B750E1B4F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17CE7-C75B-5329-0838-519D5DF3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610F-64B6-44E1-AAF8-7BF7E842203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262B8-68C0-4E9C-3486-A3A4CDC5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CAA04-8A44-F160-71C7-DAAF004E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D3E3-EBC1-48D7-9C75-7C642DAF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5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C166-DD37-F57A-C882-5EA93FF0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6B8C1-8ED5-201A-3B14-71925FB11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DAB78-A1C4-6261-972C-1E90B257A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336A1-298D-B3C3-9561-784B2590B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B33F1F-54ED-C0A9-3525-FE935C238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341B29-BCDE-EE10-D4A3-B0953BE0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610F-64B6-44E1-AAF8-7BF7E842203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6D0047-7820-FF90-8EDA-090D9A03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561FD-FC41-21A4-53FC-E87E2790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D3E3-EBC1-48D7-9C75-7C642DAF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4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706D-CFD1-16B2-BF40-E890E68D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F0968-BDF7-4FE1-4326-1EFAE750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610F-64B6-44E1-AAF8-7BF7E842203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D167D-D9DC-D29F-601C-A5F7C01E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47790-2E7B-C524-7720-E5EE502D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D3E3-EBC1-48D7-9C75-7C642DAF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9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E97C7-7387-BD5D-6639-7E5A649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610F-64B6-44E1-AAF8-7BF7E842203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9C32E-6EC6-F863-7403-A6ED8408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6501B-FC7A-ECD3-AE20-EC426268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D3E3-EBC1-48D7-9C75-7C642DAF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4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15F1-FF76-4880-2614-EEED81D1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893D-D80D-0D4E-2760-13CB97B65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652B5-1340-519C-97E2-5315F97C4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7BD3C-B624-5031-3EF7-397BB5A1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610F-64B6-44E1-AAF8-7BF7E842203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216CB-4804-BC69-C2A7-6580287A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44102-AAA1-730B-82D2-53D3BF4A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D3E3-EBC1-48D7-9C75-7C642DAF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9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E138-3281-0A58-6A60-5A664C573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230DF-2046-AD5E-C49C-FA65F5A7D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F456B-96F2-E8BA-CB6B-D9CB67E0B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B77D5-9B37-6DCE-511B-7F46C60E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610F-64B6-44E1-AAF8-7BF7E842203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8D2A1-B614-C800-C8C2-A45BC4BF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28CC7-F76F-2522-EFDC-B9EB9716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D3E3-EBC1-48D7-9C75-7C642DAF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1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06E79-CB4D-172B-E3CA-637D4304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BDC18-7A2C-5985-1435-2621F5754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969E3-A05A-CB56-0EEF-F6499A6C6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31610F-64B6-44E1-AAF8-7BF7E842203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1FBD4-2088-B90F-8E7E-EFFAB3C71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D84DD-D8A7-FA05-D821-462E6BEE6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FED3E3-EBC1-48D7-9C75-7C642DAF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2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T%26T_Bell_Laboratori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Vapnik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Support vector machine (SVM)</a:t>
            </a:r>
          </a:p>
        </p:txBody>
      </p:sp>
    </p:spTree>
    <p:extLst>
      <p:ext uri="{BB962C8B-B14F-4D97-AF65-F5344CB8AC3E}">
        <p14:creationId xmlns:p14="http://schemas.microsoft.com/office/powerpoint/2010/main" val="1400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0953" y="1556684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228600" lvl="1">
                  <a:lnSpc>
                    <a:spcPct val="100000"/>
                  </a:lnSpc>
                </a:pPr>
                <a:r>
                  <a:rPr lang="en-US" altLang="en-US" sz="2800" b="1" dirty="0"/>
                  <a:t>x</a:t>
                </a:r>
                <a:r>
                  <a:rPr lang="en-US" altLang="en-US" sz="2800" i="1" baseline="-25000" dirty="0"/>
                  <a:t>i</a:t>
                </a:r>
                <a:r>
                  <a:rPr lang="en-US" altLang="en-US" sz="2800" dirty="0"/>
                  <a:t>: data point </a:t>
                </a:r>
                <a:r>
                  <a:rPr lang="en-US" altLang="en-US" sz="2800" i="1" dirty="0" err="1"/>
                  <a:t>i</a:t>
                </a:r>
                <a:r>
                  <a:rPr lang="en-US" altLang="en-US" sz="2800" i="1" dirty="0"/>
                  <a:t>, </a:t>
                </a:r>
                <a:r>
                  <a:rPr lang="en-US" altLang="en-US" sz="2800" dirty="0"/>
                  <a:t>where </a:t>
                </a:r>
                <a:r>
                  <a:rPr lang="en-US" altLang="en-US" sz="2800" b="1" dirty="0"/>
                  <a:t>x</a:t>
                </a:r>
                <a:r>
                  <a:rPr lang="en-US" altLang="en-US" sz="2800" i="1" baseline="-25000" dirty="0"/>
                  <a:t>i</a:t>
                </a:r>
                <a:r>
                  <a:rPr lang="en-US" altLang="en-US" sz="2800" i="1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alt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</a:rPr>
                                  <m:t>𝑖𝑑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en-US" sz="2800" i="1" dirty="0"/>
              </a:p>
              <a:p>
                <a:pPr marL="228600" lvl="1">
                  <a:lnSpc>
                    <a:spcPct val="100000"/>
                  </a:lnSpc>
                </a:pPr>
                <a:r>
                  <a:rPr lang="en-US" altLang="en-US" sz="2800" dirty="0" err="1"/>
                  <a:t>y</a:t>
                </a:r>
                <a:r>
                  <a:rPr lang="en-US" altLang="en-US" sz="2800" i="1" baseline="-25000" dirty="0" err="1"/>
                  <a:t>i</a:t>
                </a:r>
                <a:r>
                  <a:rPr lang="en-US" altLang="en-US" sz="2800" dirty="0"/>
                  <a:t>: class of data point </a:t>
                </a:r>
                <a:r>
                  <a:rPr lang="en-US" altLang="en-US" sz="2800" i="1" dirty="0" err="1"/>
                  <a:t>i</a:t>
                </a:r>
                <a:r>
                  <a:rPr lang="en-US" altLang="en-US" sz="2800" dirty="0"/>
                  <a:t>  {+1, -1}</a:t>
                </a:r>
              </a:p>
              <a:p>
                <a:pPr marL="228600" lvl="1">
                  <a:lnSpc>
                    <a:spcPct val="100000"/>
                  </a:lnSpc>
                </a:pPr>
                <a:r>
                  <a:rPr lang="en-US" altLang="en-US" sz="2800" dirty="0"/>
                  <a:t>Classifier is f(</a:t>
                </a:r>
                <a:r>
                  <a:rPr lang="en-US" altLang="en-US" sz="2800" b="1" dirty="0"/>
                  <a:t>x</a:t>
                </a:r>
                <a:r>
                  <a:rPr lang="en-US" altLang="en-US" sz="2800" baseline="-25000" dirty="0"/>
                  <a:t>i</a:t>
                </a:r>
                <a:r>
                  <a:rPr lang="en-US" altLang="en-US" sz="2800" dirty="0"/>
                  <a:t>) = </a:t>
                </a:r>
                <a:r>
                  <a:rPr lang="en-US" altLang="en-US" sz="2800" baseline="-25000" dirty="0"/>
                  <a:t> </a:t>
                </a:r>
                <a:r>
                  <a:rPr lang="en-US" altLang="en-US" sz="2800" b="1" dirty="0" err="1"/>
                  <a:t>w</a:t>
                </a:r>
                <a:r>
                  <a:rPr lang="en-US" altLang="en-US" sz="2800" baseline="30000" dirty="0" err="1"/>
                  <a:t>T</a:t>
                </a:r>
                <a:r>
                  <a:rPr lang="en-US" altLang="en-US" sz="2800" b="1" dirty="0" err="1"/>
                  <a:t>x</a:t>
                </a:r>
                <a:r>
                  <a:rPr lang="en-US" altLang="en-US" sz="2800" baseline="-25000" dirty="0" err="1"/>
                  <a:t>i</a:t>
                </a:r>
                <a:r>
                  <a:rPr lang="en-US" altLang="en-US" sz="2800" dirty="0"/>
                  <a:t> + b</a:t>
                </a:r>
              </a:p>
              <a:p>
                <a:pPr marL="228600" lvl="1">
                  <a:lnSpc>
                    <a:spcPct val="100000"/>
                  </a:lnSpc>
                </a:pPr>
                <a:r>
                  <a:rPr lang="en-US" altLang="en-US" sz="2800" b="1" dirty="0"/>
                  <a:t>w</a:t>
                </a:r>
                <a:r>
                  <a:rPr lang="en-US" altLang="en-US" sz="2800" dirty="0"/>
                  <a:t>: decision hyperplane normal vector</a:t>
                </a:r>
              </a:p>
              <a:p>
                <a:pPr marL="228600" lvl="1">
                  <a:lnSpc>
                    <a:spcPct val="100000"/>
                  </a:lnSpc>
                </a:pPr>
                <a:r>
                  <a:rPr lang="en-US" altLang="en-US" sz="2800" dirty="0"/>
                  <a:t>Goal: find a hyperplane that correctly classify the data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0953" y="1556684"/>
                <a:ext cx="10515600" cy="4351338"/>
              </a:xfrm>
              <a:blipFill>
                <a:blip r:embed="rId3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070976" y="6453188"/>
            <a:ext cx="1597025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13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“Fat” Hyperplane</a:t>
            </a:r>
          </a:p>
        </p:txBody>
      </p:sp>
      <p:sp>
        <p:nvSpPr>
          <p:cNvPr id="50" name="Content Placeholder 49"/>
          <p:cNvSpPr>
            <a:spLocks noGrp="1"/>
          </p:cNvSpPr>
          <p:nvPr>
            <p:ph idx="1"/>
          </p:nvPr>
        </p:nvSpPr>
        <p:spPr>
          <a:xfrm>
            <a:off x="5489575" y="2286000"/>
            <a:ext cx="6348640" cy="35814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Distance from example </a:t>
            </a:r>
            <a:r>
              <a:rPr lang="en-US" altLang="en-US" b="1" dirty="0"/>
              <a:t>x</a:t>
            </a:r>
            <a:r>
              <a:rPr lang="en-US" altLang="en-US" i="1" baseline="-25000" dirty="0"/>
              <a:t>i</a:t>
            </a:r>
            <a:r>
              <a:rPr lang="en-US" altLang="en-US" dirty="0"/>
              <a:t> to the separator is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</a:t>
            </a:r>
            <a:endParaRPr lang="en-US" b="1" i="1" dirty="0"/>
          </a:p>
          <a:p>
            <a:r>
              <a:rPr lang="en-US" b="1" i="1" dirty="0"/>
              <a:t>Support vectors</a:t>
            </a:r>
            <a:r>
              <a:rPr lang="en-US" dirty="0"/>
              <a:t>: cases closest to the hyperplane</a:t>
            </a:r>
          </a:p>
          <a:p>
            <a:pPr lvl="1"/>
            <a:r>
              <a:rPr lang="en-US" i="0" dirty="0"/>
              <a:t>Difficult points</a:t>
            </a:r>
          </a:p>
          <a:p>
            <a:pPr lvl="1"/>
            <a:r>
              <a:rPr lang="en-US" i="0" dirty="0"/>
              <a:t>Uncertain decisions</a:t>
            </a:r>
          </a:p>
          <a:p>
            <a:r>
              <a:rPr lang="en-US" altLang="en-US" b="1" i="1" dirty="0"/>
              <a:t>Margin</a:t>
            </a:r>
            <a:r>
              <a:rPr lang="en-US" altLang="en-US" dirty="0"/>
              <a:t> </a:t>
            </a:r>
            <a:r>
              <a:rPr lang="el-GR" altLang="en-US" i="1" dirty="0">
                <a:cs typeface="Times New Roman" panose="02020603050405020304" pitchFamily="18" charset="0"/>
              </a:rPr>
              <a:t>ρ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/>
              <a:t>of the separator is the distance between support vectors.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 Charlotte, Fall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1390650" y="2010229"/>
            <a:ext cx="4081462" cy="3562350"/>
            <a:chOff x="1462088" y="1651000"/>
            <a:chExt cx="4081462" cy="3562350"/>
          </a:xfrm>
        </p:grpSpPr>
        <p:sp>
          <p:nvSpPr>
            <p:cNvPr id="51" name="Line 4"/>
            <p:cNvSpPr>
              <a:spLocks noChangeShapeType="1"/>
            </p:cNvSpPr>
            <p:nvPr/>
          </p:nvSpPr>
          <p:spPr bwMode="auto">
            <a:xfrm flipV="1">
              <a:off x="1597025" y="2171700"/>
              <a:ext cx="0" cy="3041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"/>
            <p:cNvSpPr>
              <a:spLocks noChangeShapeType="1"/>
            </p:cNvSpPr>
            <p:nvPr/>
          </p:nvSpPr>
          <p:spPr bwMode="auto">
            <a:xfrm flipV="1">
              <a:off x="1462088" y="5097463"/>
              <a:ext cx="40814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AutoShape 6"/>
            <p:cNvSpPr>
              <a:spLocks noChangeArrowheads="1"/>
            </p:cNvSpPr>
            <p:nvPr/>
          </p:nvSpPr>
          <p:spPr bwMode="auto">
            <a:xfrm>
              <a:off x="2636838" y="292735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utoShape 7"/>
            <p:cNvSpPr>
              <a:spLocks noChangeArrowheads="1"/>
            </p:cNvSpPr>
            <p:nvPr/>
          </p:nvSpPr>
          <p:spPr bwMode="auto">
            <a:xfrm>
              <a:off x="2062163" y="32845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AutoShape 8"/>
            <p:cNvSpPr>
              <a:spLocks noChangeArrowheads="1"/>
            </p:cNvSpPr>
            <p:nvPr/>
          </p:nvSpPr>
          <p:spPr bwMode="auto">
            <a:xfrm>
              <a:off x="2214563" y="38306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AutoShape 9"/>
            <p:cNvSpPr>
              <a:spLocks noChangeArrowheads="1"/>
            </p:cNvSpPr>
            <p:nvPr/>
          </p:nvSpPr>
          <p:spPr bwMode="auto">
            <a:xfrm>
              <a:off x="1833563" y="42878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AutoShape 10"/>
            <p:cNvSpPr>
              <a:spLocks noChangeArrowheads="1"/>
            </p:cNvSpPr>
            <p:nvPr/>
          </p:nvSpPr>
          <p:spPr bwMode="auto">
            <a:xfrm>
              <a:off x="2366963" y="26876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AutoShape 11"/>
            <p:cNvSpPr>
              <a:spLocks noChangeArrowheads="1"/>
            </p:cNvSpPr>
            <p:nvPr/>
          </p:nvSpPr>
          <p:spPr bwMode="auto">
            <a:xfrm>
              <a:off x="1833563" y="36020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AutoShape 12"/>
            <p:cNvSpPr>
              <a:spLocks noChangeArrowheads="1"/>
            </p:cNvSpPr>
            <p:nvPr/>
          </p:nvSpPr>
          <p:spPr bwMode="auto">
            <a:xfrm>
              <a:off x="1985963" y="37544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AutoShape 13"/>
            <p:cNvSpPr>
              <a:spLocks noChangeArrowheads="1"/>
            </p:cNvSpPr>
            <p:nvPr/>
          </p:nvSpPr>
          <p:spPr bwMode="auto">
            <a:xfrm>
              <a:off x="2747963" y="33734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utoShape 14"/>
            <p:cNvSpPr>
              <a:spLocks noChangeArrowheads="1"/>
            </p:cNvSpPr>
            <p:nvPr/>
          </p:nvSpPr>
          <p:spPr bwMode="auto">
            <a:xfrm>
              <a:off x="3649663" y="33607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3"/>
            </a:solidFill>
            <a:ln w="9525" algn="ctr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AutoShape 15"/>
            <p:cNvSpPr>
              <a:spLocks noChangeArrowheads="1"/>
            </p:cNvSpPr>
            <p:nvPr/>
          </p:nvSpPr>
          <p:spPr bwMode="auto">
            <a:xfrm>
              <a:off x="3281363" y="42878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3"/>
            </a:solidFill>
            <a:ln w="9525" algn="ctr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utoShape 16"/>
            <p:cNvSpPr>
              <a:spLocks noChangeArrowheads="1"/>
            </p:cNvSpPr>
            <p:nvPr/>
          </p:nvSpPr>
          <p:spPr bwMode="auto">
            <a:xfrm>
              <a:off x="4271963" y="42878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3"/>
            </a:solidFill>
            <a:ln w="9525" algn="ctr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AutoShape 17"/>
            <p:cNvSpPr>
              <a:spLocks noChangeArrowheads="1"/>
            </p:cNvSpPr>
            <p:nvPr/>
          </p:nvSpPr>
          <p:spPr bwMode="auto">
            <a:xfrm>
              <a:off x="2963863" y="48085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3"/>
            </a:solidFill>
            <a:ln w="9525" algn="ctr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utoShape 18"/>
            <p:cNvSpPr>
              <a:spLocks noChangeArrowheads="1"/>
            </p:cNvSpPr>
            <p:nvPr/>
          </p:nvSpPr>
          <p:spPr bwMode="auto">
            <a:xfrm>
              <a:off x="3586163" y="36782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3"/>
            </a:solidFill>
            <a:ln w="9525" algn="ctr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utoShape 19"/>
            <p:cNvSpPr>
              <a:spLocks noChangeArrowheads="1"/>
            </p:cNvSpPr>
            <p:nvPr/>
          </p:nvSpPr>
          <p:spPr bwMode="auto">
            <a:xfrm>
              <a:off x="3017838" y="417195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3"/>
            </a:solidFill>
            <a:ln w="9525" algn="ctr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AutoShape 20"/>
            <p:cNvSpPr>
              <a:spLocks noChangeArrowheads="1"/>
            </p:cNvSpPr>
            <p:nvPr/>
          </p:nvSpPr>
          <p:spPr bwMode="auto">
            <a:xfrm>
              <a:off x="3662363" y="45164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3"/>
            </a:solidFill>
            <a:ln w="9525" algn="ctr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AutoShape 21"/>
            <p:cNvSpPr>
              <a:spLocks noChangeArrowheads="1"/>
            </p:cNvSpPr>
            <p:nvPr/>
          </p:nvSpPr>
          <p:spPr bwMode="auto">
            <a:xfrm>
              <a:off x="4348163" y="36020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3"/>
            </a:solidFill>
            <a:ln w="9525" algn="ctr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AutoShape 23"/>
            <p:cNvSpPr>
              <a:spLocks noChangeArrowheads="1"/>
            </p:cNvSpPr>
            <p:nvPr/>
          </p:nvSpPr>
          <p:spPr bwMode="auto">
            <a:xfrm>
              <a:off x="2833688" y="208915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AutoShape 24"/>
            <p:cNvSpPr>
              <a:spLocks noChangeArrowheads="1"/>
            </p:cNvSpPr>
            <p:nvPr/>
          </p:nvSpPr>
          <p:spPr bwMode="auto">
            <a:xfrm>
              <a:off x="3443288" y="216535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AutoShape 25"/>
            <p:cNvSpPr>
              <a:spLocks noChangeArrowheads="1"/>
            </p:cNvSpPr>
            <p:nvPr/>
          </p:nvSpPr>
          <p:spPr bwMode="auto">
            <a:xfrm>
              <a:off x="4510088" y="292735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3"/>
            </a:solidFill>
            <a:ln w="9525" algn="ctr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6"/>
            <p:cNvSpPr>
              <a:spLocks noChangeShapeType="1"/>
            </p:cNvSpPr>
            <p:nvPr/>
          </p:nvSpPr>
          <p:spPr bwMode="auto">
            <a:xfrm flipV="1">
              <a:off x="2062163" y="2089150"/>
              <a:ext cx="2143125" cy="28844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33"/>
            <p:cNvSpPr>
              <a:spLocks noChangeShapeType="1"/>
            </p:cNvSpPr>
            <p:nvPr/>
          </p:nvSpPr>
          <p:spPr bwMode="auto">
            <a:xfrm>
              <a:off x="2914650" y="2171700"/>
              <a:ext cx="762000" cy="615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34"/>
            <p:cNvSpPr>
              <a:spLocks noChangeShapeType="1"/>
            </p:cNvSpPr>
            <p:nvPr/>
          </p:nvSpPr>
          <p:spPr bwMode="auto">
            <a:xfrm flipH="1" flipV="1">
              <a:off x="3397250" y="3194050"/>
              <a:ext cx="254000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Text Box 37"/>
            <p:cNvSpPr txBox="1">
              <a:spLocks noChangeArrowheads="1"/>
            </p:cNvSpPr>
            <p:nvPr/>
          </p:nvSpPr>
          <p:spPr bwMode="auto">
            <a:xfrm>
              <a:off x="3019425" y="2308225"/>
              <a:ext cx="4953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i="1"/>
                <a:t>r</a:t>
              </a:r>
            </a:p>
          </p:txBody>
        </p:sp>
        <p:sp>
          <p:nvSpPr>
            <p:cNvPr id="76" name="Oval 38"/>
            <p:cNvSpPr>
              <a:spLocks noChangeArrowheads="1"/>
            </p:cNvSpPr>
            <p:nvPr/>
          </p:nvSpPr>
          <p:spPr bwMode="auto">
            <a:xfrm>
              <a:off x="2673350" y="3308350"/>
              <a:ext cx="228600" cy="219075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39"/>
            <p:cNvSpPr>
              <a:spLocks noChangeArrowheads="1"/>
            </p:cNvSpPr>
            <p:nvPr/>
          </p:nvSpPr>
          <p:spPr bwMode="auto">
            <a:xfrm>
              <a:off x="2946400" y="4103688"/>
              <a:ext cx="228600" cy="219075"/>
            </a:xfrm>
            <a:prstGeom prst="ellipse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40"/>
            <p:cNvSpPr>
              <a:spLocks noChangeArrowheads="1"/>
            </p:cNvSpPr>
            <p:nvPr/>
          </p:nvSpPr>
          <p:spPr bwMode="auto">
            <a:xfrm>
              <a:off x="3579813" y="3290888"/>
              <a:ext cx="228600" cy="219075"/>
            </a:xfrm>
            <a:prstGeom prst="ellipse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41"/>
            <p:cNvSpPr>
              <a:spLocks noChangeShapeType="1"/>
            </p:cNvSpPr>
            <p:nvPr/>
          </p:nvSpPr>
          <p:spPr bwMode="auto">
            <a:xfrm flipH="1" flipV="1">
              <a:off x="2773363" y="4008438"/>
              <a:ext cx="244475" cy="174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42"/>
            <p:cNvSpPr>
              <a:spLocks noChangeShapeType="1"/>
            </p:cNvSpPr>
            <p:nvPr/>
          </p:nvSpPr>
          <p:spPr bwMode="auto">
            <a:xfrm flipH="1" flipV="1">
              <a:off x="2825750" y="3446463"/>
              <a:ext cx="234950" cy="179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43"/>
            <p:cNvSpPr>
              <a:spLocks noChangeShapeType="1"/>
            </p:cNvSpPr>
            <p:nvPr/>
          </p:nvSpPr>
          <p:spPr bwMode="auto">
            <a:xfrm flipV="1">
              <a:off x="2500313" y="2270125"/>
              <a:ext cx="2009775" cy="2693988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44"/>
            <p:cNvSpPr>
              <a:spLocks noChangeShapeType="1"/>
            </p:cNvSpPr>
            <p:nvPr/>
          </p:nvSpPr>
          <p:spPr bwMode="auto">
            <a:xfrm flipV="1">
              <a:off x="1852613" y="1908175"/>
              <a:ext cx="2066925" cy="2770188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45"/>
            <p:cNvSpPr>
              <a:spLocks noChangeShapeType="1"/>
            </p:cNvSpPr>
            <p:nvPr/>
          </p:nvSpPr>
          <p:spPr bwMode="auto">
            <a:xfrm>
              <a:off x="3867150" y="1974850"/>
              <a:ext cx="552450" cy="41910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Text Box 46"/>
            <p:cNvSpPr txBox="1">
              <a:spLocks noChangeArrowheads="1"/>
            </p:cNvSpPr>
            <p:nvPr/>
          </p:nvSpPr>
          <p:spPr bwMode="auto">
            <a:xfrm>
              <a:off x="3943350" y="1651000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altLang="en-US" i="1"/>
                <a:t>ρ</a:t>
              </a:r>
              <a:endParaRPr lang="en-US" altLang="en-US" i="1"/>
            </a:p>
          </p:txBody>
        </p:sp>
      </p:grpSp>
      <p:graphicFrame>
        <p:nvGraphicFramePr>
          <p:cNvPr id="86" name="Object 36"/>
          <p:cNvGraphicFramePr>
            <a:graphicFrameLocks noChangeAspect="1"/>
          </p:cNvGraphicFramePr>
          <p:nvPr/>
        </p:nvGraphicFramePr>
        <p:xfrm>
          <a:off x="6875463" y="2752725"/>
          <a:ext cx="14366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469800" progId="Equation.3">
                  <p:embed/>
                </p:oleObj>
              </mc:Choice>
              <mc:Fallback>
                <p:oleObj name="Equation" r:id="rId2" imgW="927000" imgH="469800" progId="Equation.3">
                  <p:embed/>
                  <p:pic>
                    <p:nvPicPr>
                      <p:cNvPr id="8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2752725"/>
                        <a:ext cx="143668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530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SVM: A Maximum-Margin Hyperplane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277" y="1475762"/>
            <a:ext cx="5730598" cy="4101737"/>
          </a:xfrm>
        </p:spPr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SVM maximizes the margin around the separating hyperplane</a:t>
            </a:r>
          </a:p>
          <a:p>
            <a:pPr marL="228600" lvl="1"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The decision function is fully specified by a subset of training samples, 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</a:rPr>
              <a:t>the support vectors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457200" lvl="2">
              <a:lnSpc>
                <a:spcPct val="100000"/>
              </a:lnSpc>
              <a:spcAft>
                <a:spcPts val="600"/>
              </a:spcAft>
            </a:pPr>
            <a:r>
              <a:rPr lang="en-US" altLang="en-US" i="0" dirty="0"/>
              <a:t>Other training examples are ignorable.</a:t>
            </a:r>
          </a:p>
          <a:p>
            <a:pPr marL="228600" lvl="1"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Solving SVMs is a </a:t>
            </a:r>
            <a:r>
              <a:rPr lang="en-US" altLang="en-US" i="1" dirty="0"/>
              <a:t>quadratic programming</a:t>
            </a:r>
            <a:r>
              <a:rPr lang="en-US" altLang="en-US" dirty="0"/>
              <a:t> problem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070976" y="6453188"/>
            <a:ext cx="1597025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7312960" y="1839429"/>
            <a:ext cx="2790264" cy="3179142"/>
            <a:chOff x="7873999" y="2149475"/>
            <a:chExt cx="3174040" cy="3862898"/>
          </a:xfrm>
        </p:grpSpPr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9398000" y="3025775"/>
              <a:ext cx="152400" cy="152400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9702800" y="3330575"/>
              <a:ext cx="152400" cy="152400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9550400" y="3559175"/>
              <a:ext cx="152400" cy="152400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10007600" y="3635375"/>
              <a:ext cx="152400" cy="152400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9779000" y="3787775"/>
              <a:ext cx="152400" cy="152400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9702800" y="3025775"/>
              <a:ext cx="152400" cy="152400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9093200" y="3101975"/>
              <a:ext cx="152400" cy="152400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8483600" y="4092575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8636000" y="4854575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Rectangle 13"/>
            <p:cNvSpPr>
              <a:spLocks noChangeArrowheads="1"/>
            </p:cNvSpPr>
            <p:nvPr/>
          </p:nvSpPr>
          <p:spPr bwMode="auto">
            <a:xfrm>
              <a:off x="8788400" y="4397375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9093200" y="4702175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8178800" y="4244975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8483600" y="4473575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>
              <a:off x="8255000" y="4702175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" name="Oval 18"/>
            <p:cNvSpPr>
              <a:spLocks noChangeArrowheads="1"/>
            </p:cNvSpPr>
            <p:nvPr/>
          </p:nvSpPr>
          <p:spPr bwMode="auto">
            <a:xfrm>
              <a:off x="9855200" y="3406775"/>
              <a:ext cx="152400" cy="152400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" name="Oval 19"/>
            <p:cNvSpPr>
              <a:spLocks noChangeArrowheads="1"/>
            </p:cNvSpPr>
            <p:nvPr/>
          </p:nvSpPr>
          <p:spPr bwMode="auto">
            <a:xfrm>
              <a:off x="9931400" y="3254375"/>
              <a:ext cx="152400" cy="152400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" name="Oval 20"/>
            <p:cNvSpPr>
              <a:spLocks noChangeArrowheads="1"/>
            </p:cNvSpPr>
            <p:nvPr/>
          </p:nvSpPr>
          <p:spPr bwMode="auto">
            <a:xfrm>
              <a:off x="9131300" y="3482975"/>
              <a:ext cx="152400" cy="152400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8788400" y="4029075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" name="Rectangle 22"/>
            <p:cNvSpPr>
              <a:spLocks noChangeArrowheads="1"/>
            </p:cNvSpPr>
            <p:nvPr/>
          </p:nvSpPr>
          <p:spPr bwMode="auto">
            <a:xfrm>
              <a:off x="9093200" y="4244975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>
              <a:off x="8483600" y="3787775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" name="Oval 24"/>
            <p:cNvSpPr>
              <a:spLocks noChangeArrowheads="1"/>
            </p:cNvSpPr>
            <p:nvPr/>
          </p:nvSpPr>
          <p:spPr bwMode="auto">
            <a:xfrm>
              <a:off x="9486900" y="3749675"/>
              <a:ext cx="152400" cy="152400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" name="Oval 25"/>
            <p:cNvSpPr>
              <a:spLocks noChangeArrowheads="1"/>
            </p:cNvSpPr>
            <p:nvPr/>
          </p:nvSpPr>
          <p:spPr bwMode="auto">
            <a:xfrm>
              <a:off x="9321800" y="3330575"/>
              <a:ext cx="152400" cy="152400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" name="Line 26"/>
            <p:cNvSpPr>
              <a:spLocks noChangeShapeType="1"/>
            </p:cNvSpPr>
            <p:nvPr/>
          </p:nvSpPr>
          <p:spPr bwMode="auto">
            <a:xfrm>
              <a:off x="8102600" y="3101975"/>
              <a:ext cx="1981200" cy="152400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grpSp>
          <p:nvGrpSpPr>
            <p:cNvPr id="39" name="Group 46"/>
            <p:cNvGrpSpPr>
              <a:grpSpLocks/>
            </p:cNvGrpSpPr>
            <p:nvPr/>
          </p:nvGrpSpPr>
          <p:grpSpPr bwMode="auto">
            <a:xfrm>
              <a:off x="7873999" y="2149475"/>
              <a:ext cx="3174040" cy="3514454"/>
              <a:chOff x="5638800" y="1562100"/>
              <a:chExt cx="3174567" cy="3514315"/>
            </a:xfrm>
          </p:grpSpPr>
          <p:sp>
            <p:nvSpPr>
              <p:cNvPr id="40" name="Line 28"/>
              <p:cNvSpPr>
                <a:spLocks noChangeShapeType="1"/>
              </p:cNvSpPr>
              <p:nvPr/>
            </p:nvSpPr>
            <p:spPr bwMode="auto">
              <a:xfrm>
                <a:off x="6096000" y="2286000"/>
                <a:ext cx="1981200" cy="1524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1" name="Line 29"/>
              <p:cNvSpPr>
                <a:spLocks noChangeShapeType="1"/>
              </p:cNvSpPr>
              <p:nvPr/>
            </p:nvSpPr>
            <p:spPr bwMode="auto">
              <a:xfrm>
                <a:off x="5638800" y="2743200"/>
                <a:ext cx="1981200" cy="1524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2" name="Line 32"/>
              <p:cNvSpPr>
                <a:spLocks noChangeShapeType="1"/>
              </p:cNvSpPr>
              <p:nvPr/>
            </p:nvSpPr>
            <p:spPr bwMode="auto">
              <a:xfrm flipH="1">
                <a:off x="6400800" y="1970088"/>
                <a:ext cx="152400" cy="1192212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3" name="Line 33"/>
              <p:cNvSpPr>
                <a:spLocks noChangeShapeType="1"/>
              </p:cNvSpPr>
              <p:nvPr/>
            </p:nvSpPr>
            <p:spPr bwMode="auto">
              <a:xfrm>
                <a:off x="6705600" y="1970088"/>
                <a:ext cx="190500" cy="9255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4" name="Line 35"/>
              <p:cNvSpPr>
                <a:spLocks noChangeShapeType="1"/>
              </p:cNvSpPr>
              <p:nvPr/>
            </p:nvSpPr>
            <p:spPr bwMode="auto">
              <a:xfrm flipV="1">
                <a:off x="7518400" y="3657600"/>
                <a:ext cx="361950" cy="522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5" name="Text Box 31"/>
              <p:cNvSpPr txBox="1">
                <a:spLocks noChangeArrowheads="1"/>
              </p:cNvSpPr>
              <p:nvPr/>
            </p:nvSpPr>
            <p:spPr bwMode="auto">
              <a:xfrm>
                <a:off x="5775348" y="1562100"/>
                <a:ext cx="727586" cy="4308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9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9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9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9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9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9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9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9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9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500" dirty="0">
                    <a:latin typeface="Calibri" panose="020F0502020204030204" pitchFamily="34" charset="0"/>
                  </a:rPr>
                  <a:t>SVM</a:t>
                </a:r>
                <a:endParaRPr lang="en-US" altLang="en-US" sz="18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6" name="Text Box 36"/>
              <p:cNvSpPr txBox="1">
                <a:spLocks noChangeArrowheads="1"/>
              </p:cNvSpPr>
              <p:nvPr/>
            </p:nvSpPr>
            <p:spPr bwMode="auto">
              <a:xfrm>
                <a:off x="7467903" y="4337780"/>
                <a:ext cx="1345464" cy="738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9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9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9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9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9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9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9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9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9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500" dirty="0">
                    <a:latin typeface="Calibri" panose="020F0502020204030204" pitchFamily="34" charset="0"/>
                  </a:rPr>
                  <a:t>Maximizes</a:t>
                </a:r>
              </a:p>
              <a:p>
                <a:r>
                  <a:rPr lang="en-US" altLang="en-US" sz="1500" dirty="0">
                    <a:latin typeface="Calibri" panose="020F0502020204030204" pitchFamily="34" charset="0"/>
                  </a:rPr>
                  <a:t>margin</a:t>
                </a:r>
                <a:endParaRPr lang="en-US" altLang="en-US" sz="18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7" name="Freeform 37"/>
              <p:cNvSpPr>
                <a:spLocks/>
              </p:cNvSpPr>
              <p:nvPr/>
            </p:nvSpPr>
            <p:spPr bwMode="auto">
              <a:xfrm>
                <a:off x="7800975" y="3797300"/>
                <a:ext cx="174625" cy="630238"/>
              </a:xfrm>
              <a:custGeom>
                <a:avLst/>
                <a:gdLst>
                  <a:gd name="T0" fmla="*/ 2147483647 w 110"/>
                  <a:gd name="T1" fmla="*/ 2147483647 h 397"/>
                  <a:gd name="T2" fmla="*/ 2147483647 w 110"/>
                  <a:gd name="T3" fmla="*/ 2147483647 h 397"/>
                  <a:gd name="T4" fmla="*/ 2147483647 w 110"/>
                  <a:gd name="T5" fmla="*/ 2147483647 h 397"/>
                  <a:gd name="T6" fmla="*/ 0 w 110"/>
                  <a:gd name="T7" fmla="*/ 0 h 3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0"/>
                  <a:gd name="T13" fmla="*/ 0 h 397"/>
                  <a:gd name="T14" fmla="*/ 110 w 110"/>
                  <a:gd name="T15" fmla="*/ 397 h 3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0" h="397">
                    <a:moveTo>
                      <a:pt x="24" y="397"/>
                    </a:moveTo>
                    <a:cubicBezTo>
                      <a:pt x="62" y="331"/>
                      <a:pt x="100" y="265"/>
                      <a:pt x="105" y="211"/>
                    </a:cubicBezTo>
                    <a:cubicBezTo>
                      <a:pt x="110" y="157"/>
                      <a:pt x="74" y="108"/>
                      <a:pt x="57" y="73"/>
                    </a:cubicBezTo>
                    <a:cubicBezTo>
                      <a:pt x="40" y="38"/>
                      <a:pt x="8" y="12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>
              <a:off x="8483600" y="2797175"/>
              <a:ext cx="1231900" cy="2044700"/>
            </a:xfrm>
            <a:prstGeom prst="line">
              <a:avLst/>
            </a:prstGeom>
            <a:noFill/>
            <a:ln w="19050">
              <a:solidFill>
                <a:srgbClr val="F796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0" name="Oval 41"/>
            <p:cNvSpPr>
              <a:spLocks noChangeArrowheads="1"/>
            </p:cNvSpPr>
            <p:nvPr/>
          </p:nvSpPr>
          <p:spPr bwMode="auto">
            <a:xfrm>
              <a:off x="9131300" y="3482975"/>
              <a:ext cx="152400" cy="152400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1" name="Rectangle 42"/>
            <p:cNvSpPr>
              <a:spLocks noChangeArrowheads="1"/>
            </p:cNvSpPr>
            <p:nvPr/>
          </p:nvSpPr>
          <p:spPr bwMode="auto">
            <a:xfrm>
              <a:off x="8788400" y="4029075"/>
              <a:ext cx="152400" cy="152400"/>
            </a:xfrm>
            <a:prstGeom prst="rect">
              <a:avLst/>
            </a:prstGeom>
            <a:solidFill>
              <a:srgbClr val="C050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2" name="Rectangle 43"/>
            <p:cNvSpPr>
              <a:spLocks noChangeArrowheads="1"/>
            </p:cNvSpPr>
            <p:nvPr/>
          </p:nvSpPr>
          <p:spPr bwMode="auto">
            <a:xfrm>
              <a:off x="9093200" y="4244975"/>
              <a:ext cx="152400" cy="152400"/>
            </a:xfrm>
            <a:prstGeom prst="rect">
              <a:avLst/>
            </a:prstGeom>
            <a:solidFill>
              <a:srgbClr val="C050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3" name="Rectangle 44"/>
            <p:cNvSpPr>
              <a:spLocks noChangeArrowheads="1"/>
            </p:cNvSpPr>
            <p:nvPr/>
          </p:nvSpPr>
          <p:spPr bwMode="auto">
            <a:xfrm>
              <a:off x="8483600" y="3787775"/>
              <a:ext cx="152400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4" name="Oval 45"/>
            <p:cNvSpPr>
              <a:spLocks noChangeArrowheads="1"/>
            </p:cNvSpPr>
            <p:nvPr/>
          </p:nvSpPr>
          <p:spPr bwMode="auto">
            <a:xfrm>
              <a:off x="9486900" y="3749675"/>
              <a:ext cx="152400" cy="152400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9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grpSp>
          <p:nvGrpSpPr>
            <p:cNvPr id="55" name="Group 53"/>
            <p:cNvGrpSpPr>
              <a:grpSpLocks/>
            </p:cNvGrpSpPr>
            <p:nvPr/>
          </p:nvGrpSpPr>
          <p:grpSpPr bwMode="auto">
            <a:xfrm>
              <a:off x="8331200" y="2949575"/>
              <a:ext cx="1828800" cy="3062798"/>
              <a:chOff x="6096000" y="2362200"/>
              <a:chExt cx="1828800" cy="3062652"/>
            </a:xfrm>
          </p:grpSpPr>
          <p:sp>
            <p:nvSpPr>
              <p:cNvPr id="56" name="Line 38"/>
              <p:cNvSpPr>
                <a:spLocks noChangeShapeType="1"/>
              </p:cNvSpPr>
              <p:nvPr/>
            </p:nvSpPr>
            <p:spPr bwMode="auto">
              <a:xfrm>
                <a:off x="6096000" y="2362200"/>
                <a:ext cx="1231900" cy="20447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57" name="Line 38"/>
              <p:cNvSpPr>
                <a:spLocks noChangeShapeType="1"/>
              </p:cNvSpPr>
              <p:nvPr/>
            </p:nvSpPr>
            <p:spPr bwMode="auto">
              <a:xfrm>
                <a:off x="6692900" y="2514600"/>
                <a:ext cx="1231900" cy="20447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58" name="Line 35"/>
              <p:cNvSpPr>
                <a:spLocks noChangeShapeType="1"/>
              </p:cNvSpPr>
              <p:nvPr/>
            </p:nvSpPr>
            <p:spPr bwMode="auto">
              <a:xfrm flipV="1">
                <a:off x="7162800" y="3886200"/>
                <a:ext cx="381000" cy="22860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59" name="Text Box 36"/>
              <p:cNvSpPr txBox="1">
                <a:spLocks noChangeArrowheads="1"/>
              </p:cNvSpPr>
              <p:nvPr/>
            </p:nvSpPr>
            <p:spPr bwMode="auto">
              <a:xfrm>
                <a:off x="6248401" y="4686223"/>
                <a:ext cx="1461744" cy="738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anose="020B060203050409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anose="020B060203050409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9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9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anose="020B060203050409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9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9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9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anose="020B060203050409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500" dirty="0">
                    <a:latin typeface="Calibri" panose="020F0502020204030204" pitchFamily="34" charset="0"/>
                  </a:rPr>
                  <a:t>Narrower</a:t>
                </a:r>
              </a:p>
              <a:p>
                <a:r>
                  <a:rPr lang="en-US" altLang="en-US" sz="1500" dirty="0">
                    <a:latin typeface="Calibri" panose="020F0502020204030204" pitchFamily="34" charset="0"/>
                  </a:rPr>
                  <a:t>margin</a:t>
                </a:r>
                <a:endParaRPr lang="en-US" altLang="en-US" sz="1800" dirty="0">
                  <a:latin typeface="Calibri" panose="020F0502020204030204" pitchFamily="34" charset="0"/>
                </a:endParaRPr>
              </a:p>
            </p:txBody>
          </p:sp>
          <p:cxnSp>
            <p:nvCxnSpPr>
              <p:cNvPr id="60" name="Curved Connector 59"/>
              <p:cNvCxnSpPr>
                <a:cxnSpLocks noChangeShapeType="1"/>
                <a:stCxn id="59" idx="0"/>
              </p:cNvCxnSpPr>
              <p:nvPr/>
            </p:nvCxnSpPr>
            <p:spPr bwMode="auto">
              <a:xfrm rot="5400000" flipH="1" flipV="1">
                <a:off x="6828787" y="4227142"/>
                <a:ext cx="609568" cy="308596"/>
              </a:xfrm>
              <a:prstGeom prst="curvedConnector3">
                <a:avLst>
                  <a:gd name="adj1" fmla="val 50000"/>
                </a:avLst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909857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Linearly Separable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949" y="1816100"/>
            <a:ext cx="6208714" cy="4051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Hyperplane: </a:t>
            </a:r>
            <a:r>
              <a:rPr lang="en-US" altLang="en-US" dirty="0"/>
              <a:t> </a:t>
            </a:r>
            <a:r>
              <a:rPr lang="en-US" altLang="en-US" b="1" dirty="0" err="1"/>
              <a:t>w</a:t>
            </a:r>
            <a:r>
              <a:rPr lang="en-US" altLang="en-US" baseline="30000" dirty="0" err="1"/>
              <a:t>T</a:t>
            </a:r>
            <a:r>
              <a:rPr lang="en-US" altLang="en-US" dirty="0"/>
              <a:t> </a:t>
            </a:r>
            <a:r>
              <a:rPr lang="en-US" altLang="en-US" b="1" dirty="0"/>
              <a:t>x</a:t>
            </a:r>
            <a:r>
              <a:rPr lang="en-US" altLang="en-US" dirty="0"/>
              <a:t> + b = 0</a:t>
            </a:r>
          </a:p>
          <a:p>
            <a:r>
              <a:rPr lang="en-US" altLang="en-US" dirty="0"/>
              <a:t>Classifier:</a:t>
            </a:r>
          </a:p>
          <a:p>
            <a:endParaRPr lang="en-US" altLang="en-US" dirty="0"/>
          </a:p>
          <a:p>
            <a:pPr lvl="1"/>
            <a:r>
              <a:rPr lang="en-US" altLang="en-US" i="0" dirty="0"/>
              <a:t>For support vectors, the inequality becomes an equality</a:t>
            </a:r>
          </a:p>
          <a:p>
            <a:r>
              <a:rPr lang="en-US" altLang="en-US" dirty="0"/>
              <a:t>Distance from example </a:t>
            </a:r>
            <a:r>
              <a:rPr lang="en-US" altLang="en-US" b="1" dirty="0"/>
              <a:t>x</a:t>
            </a:r>
            <a:r>
              <a:rPr lang="en-US" altLang="en-US" i="1" baseline="-25000" dirty="0"/>
              <a:t>i</a:t>
            </a:r>
            <a:r>
              <a:rPr lang="en-US" altLang="en-US" dirty="0"/>
              <a:t> to the separator is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margin is: </a:t>
            </a:r>
          </a:p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 Charlotte, Fall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23950" y="2171700"/>
            <a:ext cx="4081462" cy="3562350"/>
            <a:chOff x="1462088" y="1651000"/>
            <a:chExt cx="4081462" cy="3562350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 flipV="1">
              <a:off x="1597025" y="2171700"/>
              <a:ext cx="0" cy="3041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1462088" y="5097463"/>
              <a:ext cx="40814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2636838" y="292735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2062163" y="32845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>
              <a:off x="2214563" y="38306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>
              <a:off x="1833563" y="42878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2366963" y="26876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1"/>
            <p:cNvSpPr>
              <a:spLocks noChangeArrowheads="1"/>
            </p:cNvSpPr>
            <p:nvPr/>
          </p:nvSpPr>
          <p:spPr bwMode="auto">
            <a:xfrm>
              <a:off x="1833563" y="36020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1985963" y="37544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>
              <a:off x="2747963" y="33734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4"/>
            <p:cNvSpPr>
              <a:spLocks noChangeArrowheads="1"/>
            </p:cNvSpPr>
            <p:nvPr/>
          </p:nvSpPr>
          <p:spPr bwMode="auto">
            <a:xfrm>
              <a:off x="3649663" y="33607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3"/>
            </a:solidFill>
            <a:ln w="9525" algn="ctr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5"/>
            <p:cNvSpPr>
              <a:spLocks noChangeArrowheads="1"/>
            </p:cNvSpPr>
            <p:nvPr/>
          </p:nvSpPr>
          <p:spPr bwMode="auto">
            <a:xfrm>
              <a:off x="3281363" y="42878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3"/>
            </a:solidFill>
            <a:ln w="9525" algn="ctr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4271963" y="42878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3"/>
            </a:solidFill>
            <a:ln w="9525" algn="ctr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2963863" y="48085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3"/>
            </a:solidFill>
            <a:ln w="9525" algn="ctr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18"/>
            <p:cNvSpPr>
              <a:spLocks noChangeArrowheads="1"/>
            </p:cNvSpPr>
            <p:nvPr/>
          </p:nvSpPr>
          <p:spPr bwMode="auto">
            <a:xfrm>
              <a:off x="3586163" y="36782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3"/>
            </a:solidFill>
            <a:ln w="9525" algn="ctr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3017838" y="417195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3"/>
            </a:solidFill>
            <a:ln w="9525" algn="ctr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3662363" y="45164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3"/>
            </a:solidFill>
            <a:ln w="9525" algn="ctr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4348163" y="36020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3"/>
            </a:solidFill>
            <a:ln w="9525" algn="ctr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2833688" y="208915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24"/>
            <p:cNvSpPr>
              <a:spLocks noChangeArrowheads="1"/>
            </p:cNvSpPr>
            <p:nvPr/>
          </p:nvSpPr>
          <p:spPr bwMode="auto">
            <a:xfrm>
              <a:off x="3443288" y="216535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25"/>
            <p:cNvSpPr>
              <a:spLocks noChangeArrowheads="1"/>
            </p:cNvSpPr>
            <p:nvPr/>
          </p:nvSpPr>
          <p:spPr bwMode="auto">
            <a:xfrm>
              <a:off x="4510088" y="292735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3"/>
            </a:solidFill>
            <a:ln w="9525" algn="ctr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V="1">
              <a:off x="2062163" y="2089150"/>
              <a:ext cx="2143125" cy="28844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>
              <a:off x="2914650" y="2171700"/>
              <a:ext cx="762000" cy="615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 flipH="1" flipV="1">
              <a:off x="3397250" y="3194050"/>
              <a:ext cx="254000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3019425" y="2308225"/>
              <a:ext cx="4953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i="1"/>
                <a:t>r</a:t>
              </a:r>
            </a:p>
          </p:txBody>
        </p:sp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2673350" y="3308350"/>
              <a:ext cx="228600" cy="219075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2946400" y="4103688"/>
              <a:ext cx="228600" cy="219075"/>
            </a:xfrm>
            <a:prstGeom prst="ellipse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40"/>
            <p:cNvSpPr>
              <a:spLocks noChangeArrowheads="1"/>
            </p:cNvSpPr>
            <p:nvPr/>
          </p:nvSpPr>
          <p:spPr bwMode="auto">
            <a:xfrm>
              <a:off x="3579813" y="3290888"/>
              <a:ext cx="228600" cy="219075"/>
            </a:xfrm>
            <a:prstGeom prst="ellipse">
              <a:avLst/>
            </a:prstGeom>
            <a:solidFill>
              <a:schemeClr val="accent3"/>
            </a:solidFill>
            <a:ln w="19050" algn="ctr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 flipH="1" flipV="1">
              <a:off x="2773363" y="4008438"/>
              <a:ext cx="244475" cy="174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42"/>
            <p:cNvSpPr>
              <a:spLocks noChangeShapeType="1"/>
            </p:cNvSpPr>
            <p:nvPr/>
          </p:nvSpPr>
          <p:spPr bwMode="auto">
            <a:xfrm flipH="1" flipV="1">
              <a:off x="2825750" y="3446463"/>
              <a:ext cx="234950" cy="179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43"/>
            <p:cNvSpPr>
              <a:spLocks noChangeShapeType="1"/>
            </p:cNvSpPr>
            <p:nvPr/>
          </p:nvSpPr>
          <p:spPr bwMode="auto">
            <a:xfrm flipV="1">
              <a:off x="2500313" y="2270125"/>
              <a:ext cx="2009775" cy="2693988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4"/>
            <p:cNvSpPr>
              <a:spLocks noChangeShapeType="1"/>
            </p:cNvSpPr>
            <p:nvPr/>
          </p:nvSpPr>
          <p:spPr bwMode="auto">
            <a:xfrm flipV="1">
              <a:off x="1852613" y="1908175"/>
              <a:ext cx="2066925" cy="2770188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5"/>
            <p:cNvSpPr>
              <a:spLocks noChangeShapeType="1"/>
            </p:cNvSpPr>
            <p:nvPr/>
          </p:nvSpPr>
          <p:spPr bwMode="auto">
            <a:xfrm>
              <a:off x="3867150" y="1974850"/>
              <a:ext cx="552450" cy="41910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 Box 46"/>
            <p:cNvSpPr txBox="1">
              <a:spLocks noChangeArrowheads="1"/>
            </p:cNvSpPr>
            <p:nvPr/>
          </p:nvSpPr>
          <p:spPr bwMode="auto">
            <a:xfrm>
              <a:off x="3943350" y="1651000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altLang="en-US" i="1"/>
                <a:t>ρ</a:t>
              </a:r>
              <a:endParaRPr lang="en-US" altLang="en-US" i="1"/>
            </a:p>
          </p:txBody>
        </p:sp>
      </p:grpSp>
      <p:graphicFrame>
        <p:nvGraphicFramePr>
          <p:cNvPr id="42" name="Object 36"/>
          <p:cNvGraphicFramePr>
            <a:graphicFrameLocks noChangeAspect="1"/>
          </p:cNvGraphicFramePr>
          <p:nvPr/>
        </p:nvGraphicFramePr>
        <p:xfrm>
          <a:off x="6750049" y="4168775"/>
          <a:ext cx="14366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469800" progId="Equation.3">
                  <p:embed/>
                </p:oleObj>
              </mc:Choice>
              <mc:Fallback>
                <p:oleObj name="Equation" r:id="rId2" imgW="927000" imgH="469800" progId="Equation.3">
                  <p:embed/>
                  <p:pic>
                    <p:nvPicPr>
                      <p:cNvPr id="4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049" y="4168775"/>
                        <a:ext cx="143668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7235028" y="2222668"/>
            <a:ext cx="3392489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 err="1">
                <a:latin typeface="Times New Roman" panose="02020603050405020304" pitchFamily="18" charset="0"/>
              </a:rPr>
              <a:t>w</a:t>
            </a:r>
            <a:r>
              <a:rPr lang="en-US" altLang="en-US" sz="2000" b="1" baseline="30000" dirty="0" err="1">
                <a:latin typeface="Times New Roman" panose="02020603050405020304" pitchFamily="18" charset="0"/>
              </a:rPr>
              <a:t>T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2000" b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+ </a:t>
            </a:r>
            <a:r>
              <a:rPr lang="en-US" altLang="en-US" sz="2000" i="1" dirty="0">
                <a:latin typeface="Times New Roman" panose="02020603050405020304" pitchFamily="18" charset="0"/>
              </a:rPr>
              <a:t>b</a:t>
            </a:r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if 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 err="1">
                <a:latin typeface="Times New Roman" panose="02020603050405020304" pitchFamily="18" charset="0"/>
              </a:rPr>
              <a:t>w</a:t>
            </a:r>
            <a:r>
              <a:rPr lang="en-US" altLang="en-US" sz="2000" b="1" baseline="30000" dirty="0" err="1">
                <a:latin typeface="Times New Roman" panose="02020603050405020304" pitchFamily="18" charset="0"/>
              </a:rPr>
              <a:t>T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2000" b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+ </a:t>
            </a:r>
            <a:r>
              <a:rPr lang="en-US" altLang="en-US" sz="2000" i="1" dirty="0">
                <a:latin typeface="Times New Roman" panose="02020603050405020304" pitchFamily="18" charset="0"/>
              </a:rPr>
              <a:t>b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−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if 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−1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 Box 35"/>
          <p:cNvSpPr txBox="1">
            <a:spLocks noChangeArrowheads="1"/>
          </p:cNvSpPr>
          <p:nvPr/>
        </p:nvSpPr>
        <p:spPr bwMode="auto">
          <a:xfrm>
            <a:off x="809625" y="5765800"/>
            <a:ext cx="1332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 dirty="0" err="1">
                <a:latin typeface="+mn-lt"/>
                <a:cs typeface="Arial" panose="020B0604020202020204" pitchFamily="34" charset="0"/>
              </a:rPr>
              <a:t>w</a:t>
            </a:r>
            <a:r>
              <a:rPr lang="en-US" altLang="en-US" sz="1800" b="1" baseline="30000" dirty="0" err="1">
                <a:latin typeface="+mn-lt"/>
                <a:cs typeface="Arial" panose="020B0604020202020204" pitchFamily="34" charset="0"/>
              </a:rPr>
              <a:t>T</a:t>
            </a:r>
            <a:r>
              <a:rPr lang="en-US" altLang="en-US" sz="1800" b="1" dirty="0">
                <a:latin typeface="+mn-lt"/>
                <a:cs typeface="Arial" panose="020B0604020202020204" pitchFamily="34" charset="0"/>
              </a:rPr>
              <a:t> x + b = 0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768475" y="5248276"/>
            <a:ext cx="174626" cy="61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5"/>
          <p:cNvSpPr txBox="1">
            <a:spLocks noChangeArrowheads="1"/>
          </p:cNvSpPr>
          <p:nvPr/>
        </p:nvSpPr>
        <p:spPr bwMode="auto">
          <a:xfrm>
            <a:off x="1157017" y="2692400"/>
            <a:ext cx="13901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 dirty="0" err="1">
                <a:latin typeface="+mn-lt"/>
                <a:cs typeface="Arial" panose="020B0604020202020204" pitchFamily="34" charset="0"/>
              </a:rPr>
              <a:t>w</a:t>
            </a:r>
            <a:r>
              <a:rPr lang="en-US" altLang="en-US" sz="1800" b="1" baseline="30000" dirty="0" err="1">
                <a:latin typeface="+mn-lt"/>
                <a:cs typeface="Arial" panose="020B0604020202020204" pitchFamily="34" charset="0"/>
              </a:rPr>
              <a:t>T</a:t>
            </a:r>
            <a:r>
              <a:rPr lang="en-US" altLang="en-US" sz="1800" b="1" dirty="0">
                <a:latin typeface="+mn-lt"/>
                <a:cs typeface="Arial" panose="020B0604020202020204" pitchFamily="34" charset="0"/>
              </a:rPr>
              <a:t> x + b = -1</a:t>
            </a:r>
          </a:p>
        </p:txBody>
      </p:sp>
      <p:cxnSp>
        <p:nvCxnSpPr>
          <p:cNvPr id="50" name="Straight Arrow Connector 49"/>
          <p:cNvCxnSpPr>
            <a:stCxn id="48" idx="2"/>
            <a:endCxn id="33" idx="1"/>
          </p:cNvCxnSpPr>
          <p:nvPr/>
        </p:nvCxnSpPr>
        <p:spPr>
          <a:xfrm>
            <a:off x="1852079" y="3061732"/>
            <a:ext cx="516611" cy="799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35"/>
          <p:cNvSpPr txBox="1">
            <a:spLocks noChangeArrowheads="1"/>
          </p:cNvSpPr>
          <p:nvPr/>
        </p:nvSpPr>
        <p:spPr bwMode="auto">
          <a:xfrm>
            <a:off x="3502287" y="4395788"/>
            <a:ext cx="1332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9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 dirty="0" err="1">
                <a:latin typeface="+mn-lt"/>
                <a:cs typeface="Arial" panose="020B0604020202020204" pitchFamily="34" charset="0"/>
              </a:rPr>
              <a:t>w</a:t>
            </a:r>
            <a:r>
              <a:rPr lang="en-US" altLang="en-US" sz="1800" b="1" baseline="30000" dirty="0" err="1">
                <a:latin typeface="+mn-lt"/>
                <a:cs typeface="Arial" panose="020B0604020202020204" pitchFamily="34" charset="0"/>
              </a:rPr>
              <a:t>T</a:t>
            </a:r>
            <a:r>
              <a:rPr lang="en-US" altLang="en-US" sz="1800" b="1" dirty="0">
                <a:latin typeface="+mn-lt"/>
                <a:cs typeface="Arial" panose="020B0604020202020204" pitchFamily="34" charset="0"/>
              </a:rPr>
              <a:t> x + b = 1</a:t>
            </a:r>
          </a:p>
        </p:txBody>
      </p:sp>
      <p:cxnSp>
        <p:nvCxnSpPr>
          <p:cNvPr id="54" name="Straight Arrow Connector 53"/>
          <p:cNvCxnSpPr>
            <a:stCxn id="52" idx="0"/>
          </p:cNvCxnSpPr>
          <p:nvPr/>
        </p:nvCxnSpPr>
        <p:spPr>
          <a:xfrm flipH="1" flipV="1">
            <a:off x="3367087" y="3849688"/>
            <a:ext cx="801408" cy="54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Object 2"/>
          <p:cNvGraphicFramePr>
            <a:graphicFrameLocks noChangeAspect="1"/>
          </p:cNvGraphicFramePr>
          <p:nvPr/>
        </p:nvGraphicFramePr>
        <p:xfrm>
          <a:off x="7892252" y="5149056"/>
          <a:ext cx="80803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0700" imgH="444500" progId="Equation.3">
                  <p:embed/>
                </p:oleObj>
              </mc:Choice>
              <mc:Fallback>
                <p:oleObj name="Equation" r:id="rId4" imgW="520700" imgH="444500" progId="Equation.3">
                  <p:embed/>
                  <p:pic>
                    <p:nvPicPr>
                      <p:cNvPr id="5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2252" y="5149056"/>
                        <a:ext cx="808038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817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8" grpId="0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BAAC-75B9-0B4B-96CC-CCB86F99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650"/>
            <a:ext cx="10515600" cy="1325563"/>
          </a:xfrm>
        </p:spPr>
        <p:txBody>
          <a:bodyPr/>
          <a:lstStyle/>
          <a:p>
            <a:r>
              <a:rPr lang="en-US" dirty="0"/>
              <a:t>The Linearly Separable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052950-8AF5-D74F-808B-50EBF9C84A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4990"/>
                <a:ext cx="10385612" cy="499066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 </a:t>
                </a:r>
                <a:r>
                  <a:rPr lang="en-US" sz="2400" dirty="0"/>
                  <a:t>Objective is to find w and b such that: </a:t>
                </a:r>
              </a:p>
              <a:p>
                <a:pPr marL="36576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 Margin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  <a:r>
                  <a:rPr lang="en-US" sz="2400" dirty="0"/>
                  <a:t>is maximized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Which is equivalent to minimizing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Subject to the following constraints: </a:t>
                </a:r>
              </a:p>
              <a:p>
                <a:pPr marL="457200" lvl="1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dirty="0"/>
                  <a:t>Or,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en-US" dirty="0"/>
                  <a:t>This is a constrained optimization problem</a:t>
                </a:r>
              </a:p>
              <a:p>
                <a:pPr lvl="2">
                  <a:lnSpc>
                    <a:spcPct val="100000"/>
                  </a:lnSpc>
                  <a:buFont typeface=".PingFang SC Regular"/>
                  <a:buChar char="－"/>
                </a:pPr>
                <a:r>
                  <a:rPr lang="en-US" altLang="en-US" dirty="0"/>
                  <a:t>Solve it using Lagrange multiplier method</a:t>
                </a:r>
              </a:p>
              <a:p>
                <a:pPr lvl="2"/>
                <a:endParaRPr lang="en-US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052950-8AF5-D74F-808B-50EBF9C84A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4990"/>
                <a:ext cx="10385612" cy="4990662"/>
              </a:xfrm>
              <a:blipFill>
                <a:blip r:embed="rId2"/>
                <a:stretch>
                  <a:fillRect l="-1057" t="-977" b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1AEDEB29-25A1-0447-9BD1-FAEEEDA2FCB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733800" y="5128441"/>
                <a:ext cx="4724400" cy="5778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)≥1,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=1,2,...,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1AEDEB29-25A1-0447-9BD1-FAEEEDA2F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5128441"/>
                <a:ext cx="4724400" cy="577850"/>
              </a:xfrm>
              <a:prstGeom prst="rect">
                <a:avLst/>
              </a:prstGeom>
              <a:blipFill>
                <a:blip r:embed="rId3"/>
                <a:stretch>
                  <a:fillRect l="-2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902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451" y="83336"/>
            <a:ext cx="10515600" cy="1325563"/>
          </a:xfrm>
        </p:spPr>
        <p:txBody>
          <a:bodyPr/>
          <a:lstStyle/>
          <a:p>
            <a:r>
              <a:rPr lang="en-US" dirty="0"/>
              <a:t>Solving the Optimization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228600" lvl="1">
                  <a:lnSpc>
                    <a:spcPct val="100000"/>
                  </a:lnSpc>
                </a:pPr>
                <a:r>
                  <a:rPr lang="en-US" altLang="en-US" sz="2000" dirty="0"/>
                  <a:t>Need to optimize a </a:t>
                </a:r>
                <a:r>
                  <a:rPr lang="en-US" altLang="en-US" sz="2000" i="1" dirty="0"/>
                  <a:t>quadratic </a:t>
                </a:r>
                <a:r>
                  <a:rPr lang="en-US" altLang="en-US" sz="2000" dirty="0"/>
                  <a:t>function subject to </a:t>
                </a:r>
                <a:r>
                  <a:rPr lang="en-US" altLang="en-US" sz="2000" i="1" dirty="0"/>
                  <a:t>linear </a:t>
                </a:r>
                <a:r>
                  <a:rPr lang="en-US" altLang="en-US" sz="2000" dirty="0"/>
                  <a:t>constraints.</a:t>
                </a:r>
              </a:p>
              <a:p>
                <a:pPr marL="228600" lvl="1">
                  <a:lnSpc>
                    <a:spcPct val="100000"/>
                  </a:lnSpc>
                </a:pPr>
                <a:r>
                  <a:rPr lang="en-US" altLang="en-US" sz="2000" dirty="0"/>
                  <a:t>Quadratic optimization problems are a well-known class of mathematical programming problems for which several (non-trivial) algorithms exist.</a:t>
                </a:r>
              </a:p>
              <a:p>
                <a:pPr marL="228600" lvl="1">
                  <a:lnSpc>
                    <a:spcPct val="100000"/>
                  </a:lnSpc>
                </a:pPr>
                <a:r>
                  <a:rPr lang="en-US" altLang="en-US" sz="2000" dirty="0"/>
                  <a:t>The solution involves constructing a </a:t>
                </a:r>
                <a:r>
                  <a:rPr lang="en-US" altLang="en-US" sz="2000" i="1" dirty="0"/>
                  <a:t>dual problem </a:t>
                </a:r>
                <a:r>
                  <a:rPr lang="en-US" altLang="en-US" sz="2000" dirty="0"/>
                  <a:t>where a </a:t>
                </a:r>
                <a:r>
                  <a:rPr lang="en-US" altLang="en-US" sz="2000" i="1" dirty="0"/>
                  <a:t>Lagrange multiplier</a:t>
                </a:r>
                <a:r>
                  <a:rPr lang="en-US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en-US" sz="2000" i="1" baseline="-25000" dirty="0" err="1"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i="1" baseline="-25000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>
                    <a:cs typeface="Times New Roman" panose="02020603050405020304" pitchFamily="18" charset="0"/>
                  </a:rPr>
                  <a:t>is associated with every inequality constraint in the primal (original) problem</a:t>
                </a:r>
                <a:endParaRPr lang="en-US" alt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3"/>
                <a:stretch>
                  <a:fillRect l="-522" t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070976" y="6453188"/>
            <a:ext cx="1597025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 descr="Diagram, schematic&#10;&#10;Description automatically generated with medium confidence">
            <a:extLst>
              <a:ext uri="{FF2B5EF4-FFF2-40B4-BE49-F238E27FC236}">
                <a16:creationId xmlns:a16="http://schemas.microsoft.com/office/drawing/2014/main" id="{C02DACB6-7C27-1D4F-B263-B52378F7F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251" y="4449104"/>
            <a:ext cx="4276090" cy="1697211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FDE67AE2-2B25-464F-A7C3-626CC8C01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650" y="4294813"/>
            <a:ext cx="4276090" cy="1002897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low confidence">
            <a:extLst>
              <a:ext uri="{FF2B5EF4-FFF2-40B4-BE49-F238E27FC236}">
                <a16:creationId xmlns:a16="http://schemas.microsoft.com/office/drawing/2014/main" id="{DC0CFC2D-FE32-0E42-88A8-01532968D9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2650" y="5282556"/>
            <a:ext cx="4276090" cy="101391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98140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C73D-360F-4447-A90F-071C3667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619"/>
            <a:ext cx="10515600" cy="1325563"/>
          </a:xfrm>
        </p:spPr>
        <p:txBody>
          <a:bodyPr/>
          <a:lstStyle/>
          <a:p>
            <a:r>
              <a:rPr lang="en-US" altLang="en-US" dirty="0"/>
              <a:t>Example of Linear SVM</a:t>
            </a:r>
            <a:endParaRPr lang="en-US" dirty="0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919BEEDC-C4C5-864C-BCE1-A88553F852E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288045"/>
              </p:ext>
            </p:extLst>
          </p:nvPr>
        </p:nvGraphicFramePr>
        <p:xfrm>
          <a:off x="6428441" y="2709097"/>
          <a:ext cx="4051300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51300" imgH="2349500" progId="Visio.Drawing.6">
                  <p:embed/>
                </p:oleObj>
              </mc:Choice>
              <mc:Fallback>
                <p:oleObj name="Visio" r:id="rId2" imgW="4051300" imgH="2349500" progId="Visio.Drawing.6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919BEEDC-C4C5-864C-BCE1-A88553F852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8441" y="2709097"/>
                        <a:ext cx="4051300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0CECCD-9C71-8D4D-8C93-38997DDD63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152048"/>
              </p:ext>
            </p:extLst>
          </p:nvPr>
        </p:nvGraphicFramePr>
        <p:xfrm>
          <a:off x="838200" y="1629568"/>
          <a:ext cx="4648200" cy="359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350000" imgH="4673600" progId="Visio.Drawing.6">
                  <p:embed/>
                </p:oleObj>
              </mc:Choice>
              <mc:Fallback>
                <p:oleObj name="Visio" r:id="rId4" imgW="6350000" imgH="4673600" progId="Visio.Drawing.6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D0CECCD-9C71-8D4D-8C93-38997DDD63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985" t="4062" r="5971"/>
                      <a:stretch>
                        <a:fillRect/>
                      </a:stretch>
                    </p:blipFill>
                    <p:spPr bwMode="auto">
                      <a:xfrm>
                        <a:off x="838200" y="1629568"/>
                        <a:ext cx="4648200" cy="359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11">
            <a:extLst>
              <a:ext uri="{FF2B5EF4-FFF2-40B4-BE49-F238E27FC236}">
                <a16:creationId xmlns:a16="http://schemas.microsoft.com/office/drawing/2014/main" id="{E17592C3-66C4-A04D-BF9C-9E8A216BF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2941" y="2953871"/>
            <a:ext cx="1066800" cy="609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A3A75013-4960-2043-9C6C-4E45CC3C7B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12941" y="1734671"/>
            <a:ext cx="304800" cy="1219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id="{64AECEF2-7AC3-CC49-8FC5-91D6E8E4B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741" y="1353672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Support vectors</a:t>
            </a:r>
          </a:p>
        </p:txBody>
      </p:sp>
    </p:spTree>
    <p:extLst>
      <p:ext uri="{BB962C8B-B14F-4D97-AF65-F5344CB8AC3E}">
        <p14:creationId xmlns:p14="http://schemas.microsoft.com/office/powerpoint/2010/main" val="1149001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graphicFrame>
        <p:nvGraphicFramePr>
          <p:cNvPr id="17411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733800" y="1917700"/>
          <a:ext cx="472440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42200" imgH="7023100" progId="Visio.Drawing.6">
                  <p:embed/>
                </p:oleObj>
              </mc:Choice>
              <mc:Fallback>
                <p:oleObj name="Visio" r:id="rId2" imgW="7442200" imgH="7023100" progId="Visio.Drawing.6">
                  <p:embed/>
                  <p:pic>
                    <p:nvPicPr>
                      <p:cNvPr id="174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17700"/>
                        <a:ext cx="4724400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28750"/>
            <a:ext cx="7886700" cy="4000500"/>
          </a:xfrm>
        </p:spPr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What if the problem is not linearly separable?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038600" y="2590800"/>
            <a:ext cx="4038600" cy="3124200"/>
            <a:chOff x="1584" y="1632"/>
            <a:chExt cx="2544" cy="1968"/>
          </a:xfrm>
        </p:grpSpPr>
        <p:sp>
          <p:nvSpPr>
            <p:cNvPr id="17413" name="Oval 8"/>
            <p:cNvSpPr>
              <a:spLocks noChangeArrowheads="1"/>
            </p:cNvSpPr>
            <p:nvPr/>
          </p:nvSpPr>
          <p:spPr bwMode="auto">
            <a:xfrm>
              <a:off x="1584" y="1632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7414" name="Oval 9"/>
            <p:cNvSpPr>
              <a:spLocks noChangeArrowheads="1"/>
            </p:cNvSpPr>
            <p:nvPr/>
          </p:nvSpPr>
          <p:spPr bwMode="auto">
            <a:xfrm>
              <a:off x="2304" y="2208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7415" name="Oval 10"/>
            <p:cNvSpPr>
              <a:spLocks noChangeArrowheads="1"/>
            </p:cNvSpPr>
            <p:nvPr/>
          </p:nvSpPr>
          <p:spPr bwMode="auto">
            <a:xfrm>
              <a:off x="2208" y="168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7416" name="Oval 11"/>
            <p:cNvSpPr>
              <a:spLocks noChangeArrowheads="1"/>
            </p:cNvSpPr>
            <p:nvPr/>
          </p:nvSpPr>
          <p:spPr bwMode="auto">
            <a:xfrm>
              <a:off x="2832" y="3264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7417" name="Oval 12"/>
            <p:cNvSpPr>
              <a:spLocks noChangeArrowheads="1"/>
            </p:cNvSpPr>
            <p:nvPr/>
          </p:nvSpPr>
          <p:spPr bwMode="auto">
            <a:xfrm>
              <a:off x="3312" y="240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7418" name="Oval 13"/>
            <p:cNvSpPr>
              <a:spLocks noChangeArrowheads="1"/>
            </p:cNvSpPr>
            <p:nvPr/>
          </p:nvSpPr>
          <p:spPr bwMode="auto">
            <a:xfrm>
              <a:off x="3792" y="2736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07276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</a:t>
            </a:r>
            <a:r>
              <a:rPr lang="zh-CN" altLang="en-US" dirty="0"/>
              <a:t> </a:t>
            </a:r>
            <a:r>
              <a:rPr lang="en-US" altLang="zh-CN" dirty="0"/>
              <a:t>Margin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endParaRPr lang="en-US" altLang="en-US" dirty="0"/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933450" y="1600628"/>
            <a:ext cx="8999444" cy="46473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What if the problem is not linearly separable?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Introduce slack variables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 Need to minimize: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 Subject to: 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100000"/>
              </a:lnSpc>
            </a:pPr>
            <a:r>
              <a:rPr lang="en-US" altLang="en-US" dirty="0"/>
              <a:t>Parameter C can be viewed as a way to control overfitting:  it “trades off” the relative importance of maximizing the margin and fitting the training data.</a:t>
            </a:r>
          </a:p>
        </p:txBody>
      </p:sp>
      <p:graphicFrame>
        <p:nvGraphicFramePr>
          <p:cNvPr id="18435" name="Object 2"/>
          <p:cNvGraphicFramePr>
            <a:graphicFrameLocks noChangeAspect="1"/>
          </p:cNvGraphicFramePr>
          <p:nvPr/>
        </p:nvGraphicFramePr>
        <p:xfrm>
          <a:off x="3886201" y="3657600"/>
          <a:ext cx="511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93900" imgH="482600" progId="Equation.3">
                  <p:embed/>
                </p:oleObj>
              </mc:Choice>
              <mc:Fallback>
                <p:oleObj name="Equation" r:id="rId3" imgW="1993900" imgH="482600" progId="Equation.3">
                  <p:embed/>
                  <p:pic>
                    <p:nvPicPr>
                      <p:cNvPr id="1843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3657600"/>
                        <a:ext cx="511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10267"/>
              </p:ext>
            </p:extLst>
          </p:nvPr>
        </p:nvGraphicFramePr>
        <p:xfrm>
          <a:off x="4908550" y="2347912"/>
          <a:ext cx="35877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74800" imgH="457200" progId="Equation.3">
                  <p:embed/>
                </p:oleObj>
              </mc:Choice>
              <mc:Fallback>
                <p:oleObj name="Equation" r:id="rId5" imgW="1574800" imgH="457200" progId="Equation.3">
                  <p:embed/>
                  <p:pic>
                    <p:nvPicPr>
                      <p:cNvPr id="1843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2347912"/>
                        <a:ext cx="358775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Oval 6"/>
          <p:cNvSpPr>
            <a:spLocks noChangeArrowheads="1"/>
          </p:cNvSpPr>
          <p:nvPr/>
        </p:nvSpPr>
        <p:spPr bwMode="auto">
          <a:xfrm>
            <a:off x="7924800" y="3657600"/>
            <a:ext cx="1143000" cy="5334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7848600" y="4191000"/>
            <a:ext cx="1295400" cy="5334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042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Margin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774909"/>
            <a:ext cx="9601200" cy="4281686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The old formulation: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Modified formulation incorporates slack variables: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Parameter </a:t>
            </a:r>
            <a:r>
              <a:rPr lang="en-US" altLang="en-US" i="1" dirty="0"/>
              <a:t>C</a:t>
            </a:r>
            <a:r>
              <a:rPr lang="en-US" altLang="en-US" dirty="0"/>
              <a:t> can be viewed as a way to control overfitting:  it “trades off” the relative importance of maximizing the margin and fitting the training data.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 Charlotte, Fall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836964" y="2169716"/>
            <a:ext cx="6438900" cy="1031875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000" dirty="0"/>
              <a:t>Find </a:t>
            </a:r>
            <a:r>
              <a:rPr lang="en-US" altLang="en-US" sz="2000" b="1" dirty="0"/>
              <a:t>w</a:t>
            </a:r>
            <a:r>
              <a:rPr lang="en-US" altLang="en-US" sz="2000" dirty="0"/>
              <a:t> and b such that</a:t>
            </a:r>
          </a:p>
          <a:p>
            <a:pPr>
              <a:spcBef>
                <a:spcPct val="0"/>
              </a:spcBef>
            </a:pPr>
            <a:r>
              <a:rPr lang="el-GR" altLang="en-US" sz="2000" b="1" dirty="0">
                <a:cs typeface="Times New Roman" panose="02020603050405020304" pitchFamily="18" charset="0"/>
              </a:rPr>
              <a:t>Φ</a:t>
            </a:r>
            <a:r>
              <a:rPr lang="en-US" altLang="en-US" sz="2000" dirty="0">
                <a:cs typeface="Times New Roman" panose="02020603050405020304" pitchFamily="18" charset="0"/>
              </a:rPr>
              <a:t>(</a:t>
            </a:r>
            <a:r>
              <a:rPr lang="en-US" altLang="en-US" sz="2000" b="1" dirty="0">
                <a:cs typeface="Times New Roman" panose="02020603050405020304" pitchFamily="18" charset="0"/>
              </a:rPr>
              <a:t>w</a:t>
            </a:r>
            <a:r>
              <a:rPr lang="en-US" altLang="en-US" sz="2000" dirty="0">
                <a:cs typeface="Times New Roman" panose="02020603050405020304" pitchFamily="18" charset="0"/>
              </a:rPr>
              <a:t>)</a:t>
            </a:r>
            <a:r>
              <a:rPr lang="en-US" altLang="en-US" sz="2000" b="1" dirty="0">
                <a:cs typeface="Times New Roman" panose="02020603050405020304" pitchFamily="18" charset="0"/>
              </a:rPr>
              <a:t> =</a:t>
            </a:r>
            <a:r>
              <a:rPr lang="en-US" altLang="en-US" sz="2000" b="1" dirty="0" err="1"/>
              <a:t>w</a:t>
            </a:r>
            <a:r>
              <a:rPr lang="en-US" altLang="en-US" sz="2000" baseline="30000" dirty="0" err="1"/>
              <a:t>T</a:t>
            </a:r>
            <a:r>
              <a:rPr lang="en-US" altLang="en-US" sz="2000" b="1" dirty="0" err="1"/>
              <a:t>w</a:t>
            </a:r>
            <a:r>
              <a:rPr lang="en-US" altLang="en-US" sz="2000" dirty="0"/>
              <a:t>  is minimized </a:t>
            </a:r>
          </a:p>
          <a:p>
            <a:pPr>
              <a:spcBef>
                <a:spcPct val="0"/>
              </a:spcBef>
            </a:pPr>
            <a:r>
              <a:rPr lang="en-US" altLang="en-US" sz="2000" dirty="0"/>
              <a:t>and for all (</a:t>
            </a:r>
            <a:r>
              <a:rPr lang="en-US" altLang="en-US" sz="2000" b="1" dirty="0"/>
              <a:t>x</a:t>
            </a:r>
            <a:r>
              <a:rPr lang="en-US" altLang="en-US" sz="2000" i="1" baseline="-25000" dirty="0"/>
              <a:t>i</a:t>
            </a:r>
            <a:r>
              <a:rPr lang="en-US" altLang="en-US" sz="2000" b="1" dirty="0"/>
              <a:t> </a:t>
            </a:r>
            <a:r>
              <a:rPr lang="en-US" altLang="en-US" sz="2000" dirty="0"/>
              <a:t>,</a:t>
            </a:r>
            <a:r>
              <a:rPr lang="en-US" altLang="en-US" sz="2000" i="1" dirty="0" err="1"/>
              <a:t>y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</a:t>
            </a:r>
            <a:r>
              <a:rPr lang="ru-RU" altLang="en-US" sz="2000" dirty="0"/>
              <a:t>,</a:t>
            </a:r>
            <a:r>
              <a:rPr lang="en-US" altLang="en-US" sz="2000" dirty="0"/>
              <a:t> </a:t>
            </a:r>
            <a:r>
              <a:rPr lang="en-US" altLang="en-US" sz="2000" i="1" dirty="0"/>
              <a:t>i</a:t>
            </a:r>
            <a:r>
              <a:rPr lang="en-US" altLang="en-US" sz="2000" dirty="0"/>
              <a:t>=1..</a:t>
            </a:r>
            <a:r>
              <a:rPr lang="en-US" altLang="en-US" sz="2000" i="1" dirty="0"/>
              <a:t>n</a:t>
            </a:r>
            <a:r>
              <a:rPr lang="ru-RU" altLang="en-US" sz="2000" i="1" dirty="0"/>
              <a:t> </a:t>
            </a:r>
            <a:r>
              <a:rPr lang="en-US" altLang="en-US" sz="2000" dirty="0"/>
              <a:t>:       </a:t>
            </a:r>
            <a:r>
              <a:rPr lang="en-US" altLang="en-US" sz="2000" i="1" dirty="0" err="1"/>
              <a:t>y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(</a:t>
            </a:r>
            <a:r>
              <a:rPr lang="en-US" altLang="en-US" sz="2000" b="1" dirty="0" err="1"/>
              <a:t>w</a:t>
            </a:r>
            <a:r>
              <a:rPr lang="en-US" altLang="en-US" sz="2000" b="1" baseline="30000" dirty="0" err="1"/>
              <a:t>T</a:t>
            </a:r>
            <a:r>
              <a:rPr lang="en-US" altLang="en-US" sz="2000" b="1" dirty="0" err="1"/>
              <a:t>x</a:t>
            </a:r>
            <a:r>
              <a:rPr lang="en-US" altLang="en-US" sz="2000" i="1" baseline="-25000" dirty="0" err="1"/>
              <a:t>i</a:t>
            </a:r>
            <a:r>
              <a:rPr lang="en-US" altLang="en-US" sz="2000" b="1" dirty="0"/>
              <a:t> </a:t>
            </a:r>
            <a:r>
              <a:rPr lang="en-US" altLang="en-US" sz="2000" dirty="0"/>
              <a:t>+ </a:t>
            </a:r>
            <a:r>
              <a:rPr lang="en-US" altLang="en-US" sz="2000" i="1" dirty="0"/>
              <a:t>b</a:t>
            </a:r>
            <a:r>
              <a:rPr lang="en-US" altLang="en-US" sz="2000" dirty="0"/>
              <a:t>)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cs typeface="Times New Roman" panose="02020603050405020304" pitchFamily="18" charset="0"/>
              </a:rPr>
              <a:t>≥ </a:t>
            </a:r>
            <a:r>
              <a:rPr lang="en-US" altLang="en-US" sz="2000" dirty="0"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36964" y="3831531"/>
            <a:ext cx="6438900" cy="1152525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000" dirty="0"/>
              <a:t>Find </a:t>
            </a:r>
            <a:r>
              <a:rPr lang="en-US" altLang="en-US" sz="2000" b="1" dirty="0"/>
              <a:t>w</a:t>
            </a:r>
            <a:r>
              <a:rPr lang="en-US" altLang="en-US" sz="2000" dirty="0"/>
              <a:t> and b such that</a:t>
            </a:r>
          </a:p>
          <a:p>
            <a:pPr>
              <a:spcBef>
                <a:spcPct val="0"/>
              </a:spcBef>
            </a:pPr>
            <a:r>
              <a:rPr lang="el-GR" altLang="en-US" sz="2000" b="1" dirty="0">
                <a:cs typeface="Times New Roman" panose="02020603050405020304" pitchFamily="18" charset="0"/>
              </a:rPr>
              <a:t>Φ</a:t>
            </a:r>
            <a:r>
              <a:rPr lang="en-US" altLang="en-US" sz="2000" dirty="0">
                <a:cs typeface="Times New Roman" panose="02020603050405020304" pitchFamily="18" charset="0"/>
              </a:rPr>
              <a:t>(</a:t>
            </a:r>
            <a:r>
              <a:rPr lang="en-US" altLang="en-US" sz="2000" b="1" dirty="0">
                <a:cs typeface="Times New Roman" panose="02020603050405020304" pitchFamily="18" charset="0"/>
              </a:rPr>
              <a:t>w</a:t>
            </a:r>
            <a:r>
              <a:rPr lang="en-US" altLang="en-US" sz="2000" dirty="0">
                <a:cs typeface="Times New Roman" panose="02020603050405020304" pitchFamily="18" charset="0"/>
              </a:rPr>
              <a:t>)</a:t>
            </a:r>
            <a:r>
              <a:rPr lang="en-US" altLang="en-US" sz="2000" b="1" dirty="0">
                <a:cs typeface="Times New Roman" panose="02020603050405020304" pitchFamily="18" charset="0"/>
              </a:rPr>
              <a:t> =</a:t>
            </a:r>
            <a:r>
              <a:rPr lang="en-US" altLang="en-US" sz="2000" b="1" dirty="0" err="1"/>
              <a:t>w</a:t>
            </a:r>
            <a:r>
              <a:rPr lang="en-US" altLang="en-US" sz="2000" baseline="30000" dirty="0" err="1"/>
              <a:t>T</a:t>
            </a:r>
            <a:r>
              <a:rPr lang="en-US" altLang="en-US" sz="2000" b="1" dirty="0" err="1"/>
              <a:t>w</a:t>
            </a:r>
            <a:r>
              <a:rPr lang="en-US" altLang="en-US" sz="2000" dirty="0"/>
              <a:t> + </a:t>
            </a:r>
            <a:r>
              <a:rPr lang="en-US" altLang="en-US" sz="2000" i="1" dirty="0"/>
              <a:t>C</a:t>
            </a:r>
            <a:r>
              <a:rPr lang="el-GR" altLang="en-US" dirty="0"/>
              <a:t>Σ</a:t>
            </a:r>
            <a:r>
              <a:rPr lang="el-GR" altLang="en-US" sz="2000" i="1" dirty="0"/>
              <a:t>ξ</a:t>
            </a:r>
            <a:r>
              <a:rPr lang="en-US" altLang="en-US" sz="2000" i="1" baseline="-25000" dirty="0" err="1"/>
              <a:t>i</a:t>
            </a:r>
            <a:r>
              <a:rPr lang="en-US" altLang="en-US" sz="2000" i="1" baseline="-25000" dirty="0"/>
              <a:t>   </a:t>
            </a:r>
            <a:r>
              <a:rPr lang="en-US" altLang="en-US" sz="2000" dirty="0"/>
              <a:t> is minimized </a:t>
            </a:r>
          </a:p>
          <a:p>
            <a:pPr>
              <a:spcBef>
                <a:spcPct val="0"/>
              </a:spcBef>
            </a:pPr>
            <a:r>
              <a:rPr lang="en-US" altLang="en-US" sz="2000" dirty="0"/>
              <a:t>and for all (</a:t>
            </a:r>
            <a:r>
              <a:rPr lang="en-US" altLang="en-US" sz="2000" b="1" dirty="0"/>
              <a:t>x</a:t>
            </a:r>
            <a:r>
              <a:rPr lang="en-US" altLang="en-US" sz="2000" i="1" baseline="-25000" dirty="0"/>
              <a:t>i</a:t>
            </a:r>
            <a:r>
              <a:rPr lang="en-US" altLang="en-US" sz="2000" b="1" dirty="0"/>
              <a:t> </a:t>
            </a:r>
            <a:r>
              <a:rPr lang="en-US" altLang="en-US" sz="2000" dirty="0"/>
              <a:t>,</a:t>
            </a:r>
            <a:r>
              <a:rPr lang="en-US" altLang="en-US" sz="2000" i="1" dirty="0" err="1"/>
              <a:t>y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</a:t>
            </a:r>
            <a:r>
              <a:rPr lang="ru-RU" altLang="en-US" sz="2000" dirty="0"/>
              <a:t>,</a:t>
            </a:r>
            <a:r>
              <a:rPr lang="en-US" altLang="en-US" sz="2000" dirty="0"/>
              <a:t> </a:t>
            </a:r>
            <a:r>
              <a:rPr lang="en-US" altLang="en-US" sz="2000" i="1" dirty="0" err="1"/>
              <a:t>i</a:t>
            </a:r>
            <a:r>
              <a:rPr lang="en-US" altLang="en-US" sz="2000" dirty="0"/>
              <a:t>=1..</a:t>
            </a:r>
            <a:r>
              <a:rPr lang="en-US" altLang="en-US" sz="2000" i="1" dirty="0"/>
              <a:t>n</a:t>
            </a:r>
            <a:r>
              <a:rPr lang="ru-RU" altLang="en-US" sz="2000" i="1" dirty="0"/>
              <a:t> </a:t>
            </a:r>
            <a:r>
              <a:rPr lang="en-US" altLang="en-US" sz="2000" dirty="0"/>
              <a:t>:       </a:t>
            </a:r>
            <a:r>
              <a:rPr lang="en-US" altLang="en-US" sz="2000" i="1" dirty="0" err="1"/>
              <a:t>y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(</a:t>
            </a:r>
            <a:r>
              <a:rPr lang="en-US" altLang="en-US" sz="2000" b="1" dirty="0" err="1"/>
              <a:t>w</a:t>
            </a:r>
            <a:r>
              <a:rPr lang="en-US" altLang="en-US" sz="2000" b="1" baseline="30000" dirty="0" err="1"/>
              <a:t>T</a:t>
            </a:r>
            <a:r>
              <a:rPr lang="en-US" altLang="en-US" sz="2000" b="1" dirty="0" err="1"/>
              <a:t>x</a:t>
            </a:r>
            <a:r>
              <a:rPr lang="en-US" altLang="en-US" sz="2000" i="1" baseline="-25000" dirty="0" err="1"/>
              <a:t>i</a:t>
            </a:r>
            <a:r>
              <a:rPr lang="en-US" altLang="en-US" sz="2000" b="1" dirty="0"/>
              <a:t> </a:t>
            </a:r>
            <a:r>
              <a:rPr lang="en-US" altLang="en-US" sz="2000" dirty="0"/>
              <a:t>+ </a:t>
            </a:r>
            <a:r>
              <a:rPr lang="en-US" altLang="en-US" sz="2000" i="1" dirty="0"/>
              <a:t>b</a:t>
            </a:r>
            <a:r>
              <a:rPr lang="en-US" altLang="en-US" sz="2000" dirty="0"/>
              <a:t>)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cs typeface="Times New Roman" panose="02020603050405020304" pitchFamily="18" charset="0"/>
              </a:rPr>
              <a:t>≥ </a:t>
            </a:r>
            <a:r>
              <a:rPr lang="en-US" altLang="en-US" sz="2000" dirty="0">
                <a:cs typeface="Times New Roman" panose="02020603050405020304" pitchFamily="18" charset="0"/>
              </a:rPr>
              <a:t>1 – </a:t>
            </a:r>
            <a:r>
              <a:rPr lang="el-GR" altLang="en-US" sz="2000" i="1" dirty="0">
                <a:cs typeface="Times New Roman" panose="02020603050405020304" pitchFamily="18" charset="0"/>
              </a:rPr>
              <a:t>ξ</a:t>
            </a:r>
            <a:r>
              <a:rPr lang="en-US" altLang="en-US" sz="2000" i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en-US" sz="2000" i="1" baseline="-25000" dirty="0">
                <a:cs typeface="Times New Roman" panose="02020603050405020304" pitchFamily="18" charset="0"/>
              </a:rPr>
              <a:t>,</a:t>
            </a:r>
            <a:r>
              <a:rPr lang="en-US" altLang="en-US" sz="2000" i="1" dirty="0">
                <a:cs typeface="Times New Roman" panose="02020603050405020304" pitchFamily="18" charset="0"/>
              </a:rPr>
              <a:t>  ,    </a:t>
            </a:r>
            <a:r>
              <a:rPr lang="el-GR" altLang="en-US" sz="2000" i="1" dirty="0">
                <a:cs typeface="Times New Roman" panose="02020603050405020304" pitchFamily="18" charset="0"/>
              </a:rPr>
              <a:t>ξ</a:t>
            </a:r>
            <a:r>
              <a:rPr lang="en-US" altLang="en-US" sz="2000" i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en-US" sz="2000" baseline="-25000" dirty="0"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cs typeface="Times New Roman" panose="02020603050405020304" pitchFamily="18" charset="0"/>
              </a:rPr>
              <a:t>≥ </a:t>
            </a:r>
            <a:r>
              <a:rPr lang="en-US" altLang="en-US" sz="2000" dirty="0">
                <a:cs typeface="Times New Roman" panose="02020603050405020304" pitchFamily="18" charset="0"/>
              </a:rPr>
              <a:t>0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069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0472"/>
            <a:ext cx="10515600" cy="4351338"/>
          </a:xfrm>
        </p:spPr>
        <p:txBody>
          <a:bodyPr>
            <a:normAutofit/>
          </a:bodyPr>
          <a:lstStyle/>
          <a:p>
            <a:pPr marL="457200" lvl="1" indent="-457200">
              <a:lnSpc>
                <a:spcPct val="110000"/>
              </a:lnSpc>
              <a:buFont typeface="Wingdings" pitchFamily="2" charset="2"/>
              <a:buChar char="v"/>
            </a:pPr>
            <a:r>
              <a:rPr lang="en-US" sz="3200" dirty="0"/>
              <a:t>Developed at </a:t>
            </a:r>
            <a:r>
              <a:rPr lang="en-US" sz="3200" dirty="0">
                <a:hlinkClick r:id="rId3" tooltip="AT&amp;T Bell Laboratories"/>
              </a:rPr>
              <a:t>AT&amp;T Bell Laboratories</a:t>
            </a:r>
            <a:r>
              <a:rPr lang="en-US" sz="3200" dirty="0"/>
              <a:t> by </a:t>
            </a:r>
            <a:r>
              <a:rPr lang="en-US" sz="3200" dirty="0">
                <a:hlinkClick r:id="rId4" tooltip="Vapnik"/>
              </a:rPr>
              <a:t>Vapnik</a:t>
            </a:r>
            <a:r>
              <a:rPr lang="en-US" sz="3200" dirty="0"/>
              <a:t> with colleagues in 90’s. </a:t>
            </a:r>
          </a:p>
          <a:p>
            <a:pPr marL="457200" lvl="1" indent="-457200">
              <a:lnSpc>
                <a:spcPct val="110000"/>
              </a:lnSpc>
              <a:buFont typeface="Wingdings" pitchFamily="2" charset="2"/>
              <a:buChar char="v"/>
            </a:pPr>
            <a:r>
              <a:rPr lang="en-US" sz="3200" dirty="0"/>
              <a:t>SVMs are one of the most robust prediction methods</a:t>
            </a:r>
          </a:p>
          <a:p>
            <a:pPr marL="457200" lvl="1" indent="-457200">
              <a:lnSpc>
                <a:spcPct val="110000"/>
              </a:lnSpc>
              <a:buFont typeface="Wingdings" pitchFamily="2" charset="2"/>
              <a:buChar char="v"/>
            </a:pPr>
            <a:r>
              <a:rPr lang="en-US" sz="3200" dirty="0"/>
              <a:t>SVMs can perform both linear and non-linear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405430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SVMs: Feature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918" y="153826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dirty="0"/>
              <a:t>General idea: the original feature space can always be mapped to some higher-dimensional feature space where the training set is separable:</a:t>
            </a:r>
          </a:p>
          <a:p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070976" y="6453188"/>
            <a:ext cx="1597025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2774463" y="3043919"/>
            <a:ext cx="6643075" cy="2969041"/>
            <a:chOff x="1819275" y="2915557"/>
            <a:chExt cx="7977188" cy="3327400"/>
          </a:xfrm>
        </p:grpSpPr>
        <p:sp>
          <p:nvSpPr>
            <p:cNvPr id="7" name="Line 42"/>
            <p:cNvSpPr>
              <a:spLocks noChangeShapeType="1"/>
            </p:cNvSpPr>
            <p:nvPr/>
          </p:nvSpPr>
          <p:spPr bwMode="auto">
            <a:xfrm flipV="1">
              <a:off x="3440113" y="3163207"/>
              <a:ext cx="0" cy="3041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1350"/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 flipV="1">
              <a:off x="1819275" y="4774520"/>
              <a:ext cx="33194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1350"/>
            </a:p>
          </p:txBody>
        </p:sp>
        <p:sp>
          <p:nvSpPr>
            <p:cNvPr id="9" name="AutoShape 44"/>
            <p:cNvSpPr>
              <a:spLocks noChangeArrowheads="1"/>
            </p:cNvSpPr>
            <p:nvPr/>
          </p:nvSpPr>
          <p:spPr bwMode="auto">
            <a:xfrm>
              <a:off x="3470275" y="399505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10" name="AutoShape 45"/>
            <p:cNvSpPr>
              <a:spLocks noChangeArrowheads="1"/>
            </p:cNvSpPr>
            <p:nvPr/>
          </p:nvSpPr>
          <p:spPr bwMode="auto">
            <a:xfrm>
              <a:off x="2895600" y="435224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11" name="AutoShape 46"/>
            <p:cNvSpPr>
              <a:spLocks noChangeArrowheads="1"/>
            </p:cNvSpPr>
            <p:nvPr/>
          </p:nvSpPr>
          <p:spPr bwMode="auto">
            <a:xfrm>
              <a:off x="3048000" y="489834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12" name="AutoShape 47"/>
            <p:cNvSpPr>
              <a:spLocks noChangeArrowheads="1"/>
            </p:cNvSpPr>
            <p:nvPr/>
          </p:nvSpPr>
          <p:spPr bwMode="auto">
            <a:xfrm>
              <a:off x="3581400" y="537459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13" name="AutoShape 48"/>
            <p:cNvSpPr>
              <a:spLocks noChangeArrowheads="1"/>
            </p:cNvSpPr>
            <p:nvPr/>
          </p:nvSpPr>
          <p:spPr bwMode="auto">
            <a:xfrm>
              <a:off x="3162300" y="404109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14" name="AutoShape 49"/>
            <p:cNvSpPr>
              <a:spLocks noChangeArrowheads="1"/>
            </p:cNvSpPr>
            <p:nvPr/>
          </p:nvSpPr>
          <p:spPr bwMode="auto">
            <a:xfrm>
              <a:off x="2667000" y="466974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15" name="AutoShape 50"/>
            <p:cNvSpPr>
              <a:spLocks noChangeArrowheads="1"/>
            </p:cNvSpPr>
            <p:nvPr/>
          </p:nvSpPr>
          <p:spPr bwMode="auto">
            <a:xfrm>
              <a:off x="3086100" y="541269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16" name="AutoShape 51"/>
            <p:cNvSpPr>
              <a:spLocks noChangeArrowheads="1"/>
            </p:cNvSpPr>
            <p:nvPr/>
          </p:nvSpPr>
          <p:spPr bwMode="auto">
            <a:xfrm>
              <a:off x="3581400" y="444114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17" name="AutoShape 52"/>
            <p:cNvSpPr>
              <a:spLocks noChangeArrowheads="1"/>
            </p:cNvSpPr>
            <p:nvPr/>
          </p:nvSpPr>
          <p:spPr bwMode="auto">
            <a:xfrm>
              <a:off x="4483100" y="442844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18" name="AutoShape 53"/>
            <p:cNvSpPr>
              <a:spLocks noChangeArrowheads="1"/>
            </p:cNvSpPr>
            <p:nvPr/>
          </p:nvSpPr>
          <p:spPr bwMode="auto">
            <a:xfrm>
              <a:off x="4343400" y="564129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19" name="AutoShape 54"/>
            <p:cNvSpPr>
              <a:spLocks noChangeArrowheads="1"/>
            </p:cNvSpPr>
            <p:nvPr/>
          </p:nvSpPr>
          <p:spPr bwMode="auto">
            <a:xfrm>
              <a:off x="2095500" y="455544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20" name="AutoShape 55"/>
            <p:cNvSpPr>
              <a:spLocks noChangeArrowheads="1"/>
            </p:cNvSpPr>
            <p:nvPr/>
          </p:nvSpPr>
          <p:spPr bwMode="auto">
            <a:xfrm>
              <a:off x="3606800" y="600959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21" name="AutoShape 56"/>
            <p:cNvSpPr>
              <a:spLocks noChangeArrowheads="1"/>
            </p:cNvSpPr>
            <p:nvPr/>
          </p:nvSpPr>
          <p:spPr bwMode="auto">
            <a:xfrm>
              <a:off x="4572000" y="516504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22" name="AutoShape 57"/>
            <p:cNvSpPr>
              <a:spLocks noChangeArrowheads="1"/>
            </p:cNvSpPr>
            <p:nvPr/>
          </p:nvSpPr>
          <p:spPr bwMode="auto">
            <a:xfrm>
              <a:off x="2635250" y="570479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23" name="AutoShape 58"/>
            <p:cNvSpPr>
              <a:spLocks noChangeArrowheads="1"/>
            </p:cNvSpPr>
            <p:nvPr/>
          </p:nvSpPr>
          <p:spPr bwMode="auto">
            <a:xfrm>
              <a:off x="2324100" y="522219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24" name="AutoShape 59"/>
            <p:cNvSpPr>
              <a:spLocks noChangeArrowheads="1"/>
            </p:cNvSpPr>
            <p:nvPr/>
          </p:nvSpPr>
          <p:spPr bwMode="auto">
            <a:xfrm>
              <a:off x="2381250" y="369819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25" name="AutoShape 61"/>
            <p:cNvSpPr>
              <a:spLocks noChangeArrowheads="1"/>
            </p:cNvSpPr>
            <p:nvPr/>
          </p:nvSpPr>
          <p:spPr bwMode="auto">
            <a:xfrm>
              <a:off x="3876675" y="483325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26" name="AutoShape 62"/>
            <p:cNvSpPr>
              <a:spLocks noChangeArrowheads="1"/>
            </p:cNvSpPr>
            <p:nvPr/>
          </p:nvSpPr>
          <p:spPr bwMode="auto">
            <a:xfrm>
              <a:off x="3495675" y="496660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27" name="AutoShape 63"/>
            <p:cNvSpPr>
              <a:spLocks noChangeArrowheads="1"/>
            </p:cNvSpPr>
            <p:nvPr/>
          </p:nvSpPr>
          <p:spPr bwMode="auto">
            <a:xfrm>
              <a:off x="3781425" y="372835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28" name="Oval 66"/>
            <p:cNvSpPr>
              <a:spLocks noChangeArrowheads="1"/>
            </p:cNvSpPr>
            <p:nvPr/>
          </p:nvSpPr>
          <p:spPr bwMode="auto">
            <a:xfrm>
              <a:off x="2486025" y="3814082"/>
              <a:ext cx="1885950" cy="1905000"/>
            </a:xfrm>
            <a:prstGeom prst="ellipse">
              <a:avLst/>
            </a:prstGeom>
            <a:noFill/>
            <a:ln w="15875" algn="ctr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29" name="AutoShape 67"/>
            <p:cNvSpPr>
              <a:spLocks noChangeArrowheads="1"/>
            </p:cNvSpPr>
            <p:nvPr/>
          </p:nvSpPr>
          <p:spPr bwMode="auto">
            <a:xfrm>
              <a:off x="2533650" y="385059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30" name="AutoShape 68"/>
            <p:cNvSpPr>
              <a:spLocks noChangeArrowheads="1"/>
            </p:cNvSpPr>
            <p:nvPr/>
          </p:nvSpPr>
          <p:spPr bwMode="auto">
            <a:xfrm>
              <a:off x="4457700" y="383154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31" name="Line 69"/>
            <p:cNvSpPr>
              <a:spLocks noChangeShapeType="1"/>
            </p:cNvSpPr>
            <p:nvPr/>
          </p:nvSpPr>
          <p:spPr bwMode="auto">
            <a:xfrm flipH="1" flipV="1">
              <a:off x="7478713" y="2915557"/>
              <a:ext cx="0" cy="2070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1350"/>
            </a:p>
          </p:txBody>
        </p:sp>
        <p:sp>
          <p:nvSpPr>
            <p:cNvPr id="32" name="Line 70"/>
            <p:cNvSpPr>
              <a:spLocks noChangeShapeType="1"/>
            </p:cNvSpPr>
            <p:nvPr/>
          </p:nvSpPr>
          <p:spPr bwMode="auto">
            <a:xfrm>
              <a:off x="7448550" y="5003120"/>
              <a:ext cx="23479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1350"/>
            </a:p>
          </p:txBody>
        </p:sp>
        <p:sp>
          <p:nvSpPr>
            <p:cNvPr id="33" name="AutoShape 71"/>
            <p:cNvSpPr>
              <a:spLocks noChangeArrowheads="1"/>
            </p:cNvSpPr>
            <p:nvPr/>
          </p:nvSpPr>
          <p:spPr bwMode="auto">
            <a:xfrm>
              <a:off x="7747000" y="4366532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34" name="AutoShape 72"/>
            <p:cNvSpPr>
              <a:spLocks noChangeArrowheads="1"/>
            </p:cNvSpPr>
            <p:nvPr/>
          </p:nvSpPr>
          <p:spPr bwMode="auto">
            <a:xfrm>
              <a:off x="7172325" y="472372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35" name="AutoShape 73"/>
            <p:cNvSpPr>
              <a:spLocks noChangeArrowheads="1"/>
            </p:cNvSpPr>
            <p:nvPr/>
          </p:nvSpPr>
          <p:spPr bwMode="auto">
            <a:xfrm>
              <a:off x="7553325" y="527934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36" name="AutoShape 74"/>
            <p:cNvSpPr>
              <a:spLocks noChangeArrowheads="1"/>
            </p:cNvSpPr>
            <p:nvPr/>
          </p:nvSpPr>
          <p:spPr bwMode="auto">
            <a:xfrm>
              <a:off x="8372475" y="527934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37" name="AutoShape 75"/>
            <p:cNvSpPr>
              <a:spLocks noChangeArrowheads="1"/>
            </p:cNvSpPr>
            <p:nvPr/>
          </p:nvSpPr>
          <p:spPr bwMode="auto">
            <a:xfrm>
              <a:off x="7439025" y="441257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38" name="AutoShape 76"/>
            <p:cNvSpPr>
              <a:spLocks noChangeArrowheads="1"/>
            </p:cNvSpPr>
            <p:nvPr/>
          </p:nvSpPr>
          <p:spPr bwMode="auto">
            <a:xfrm>
              <a:off x="7648575" y="468879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39" name="AutoShape 77"/>
            <p:cNvSpPr>
              <a:spLocks noChangeArrowheads="1"/>
            </p:cNvSpPr>
            <p:nvPr/>
          </p:nvSpPr>
          <p:spPr bwMode="auto">
            <a:xfrm>
              <a:off x="7877175" y="531744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40" name="AutoShape 78"/>
            <p:cNvSpPr>
              <a:spLocks noChangeArrowheads="1"/>
            </p:cNvSpPr>
            <p:nvPr/>
          </p:nvSpPr>
          <p:spPr bwMode="auto">
            <a:xfrm>
              <a:off x="7858125" y="481262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41" name="AutoShape 79"/>
            <p:cNvSpPr>
              <a:spLocks noChangeArrowheads="1"/>
            </p:cNvSpPr>
            <p:nvPr/>
          </p:nvSpPr>
          <p:spPr bwMode="auto">
            <a:xfrm>
              <a:off x="9464675" y="444749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42" name="AutoShape 80"/>
            <p:cNvSpPr>
              <a:spLocks noChangeArrowheads="1"/>
            </p:cNvSpPr>
            <p:nvPr/>
          </p:nvSpPr>
          <p:spPr bwMode="auto">
            <a:xfrm>
              <a:off x="9324975" y="566034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43" name="AutoShape 81"/>
            <p:cNvSpPr>
              <a:spLocks noChangeArrowheads="1"/>
            </p:cNvSpPr>
            <p:nvPr/>
          </p:nvSpPr>
          <p:spPr bwMode="auto">
            <a:xfrm>
              <a:off x="8848725" y="341244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44" name="AutoShape 82"/>
            <p:cNvSpPr>
              <a:spLocks noChangeArrowheads="1"/>
            </p:cNvSpPr>
            <p:nvPr/>
          </p:nvSpPr>
          <p:spPr bwMode="auto">
            <a:xfrm>
              <a:off x="8855075" y="467609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45" name="AutoShape 83"/>
            <p:cNvSpPr>
              <a:spLocks noChangeArrowheads="1"/>
            </p:cNvSpPr>
            <p:nvPr/>
          </p:nvSpPr>
          <p:spPr bwMode="auto">
            <a:xfrm>
              <a:off x="9553575" y="518409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46" name="AutoShape 84"/>
            <p:cNvSpPr>
              <a:spLocks noChangeArrowheads="1"/>
            </p:cNvSpPr>
            <p:nvPr/>
          </p:nvSpPr>
          <p:spPr bwMode="auto">
            <a:xfrm>
              <a:off x="8378825" y="412364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47" name="AutoShape 85"/>
            <p:cNvSpPr>
              <a:spLocks noChangeArrowheads="1"/>
            </p:cNvSpPr>
            <p:nvPr/>
          </p:nvSpPr>
          <p:spPr bwMode="auto">
            <a:xfrm>
              <a:off x="8982075" y="535554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48" name="AutoShape 86"/>
            <p:cNvSpPr>
              <a:spLocks noChangeArrowheads="1"/>
            </p:cNvSpPr>
            <p:nvPr/>
          </p:nvSpPr>
          <p:spPr bwMode="auto">
            <a:xfrm>
              <a:off x="8772525" y="362199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49" name="AutoShape 87"/>
            <p:cNvSpPr>
              <a:spLocks noChangeArrowheads="1"/>
            </p:cNvSpPr>
            <p:nvPr/>
          </p:nvSpPr>
          <p:spPr bwMode="auto">
            <a:xfrm>
              <a:off x="7381875" y="5128532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50" name="AutoShape 88"/>
            <p:cNvSpPr>
              <a:spLocks noChangeArrowheads="1"/>
            </p:cNvSpPr>
            <p:nvPr/>
          </p:nvSpPr>
          <p:spPr bwMode="auto">
            <a:xfrm>
              <a:off x="7000875" y="5261882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51" name="AutoShape 89"/>
            <p:cNvSpPr>
              <a:spLocks noChangeArrowheads="1"/>
            </p:cNvSpPr>
            <p:nvPr/>
          </p:nvSpPr>
          <p:spPr bwMode="auto">
            <a:xfrm>
              <a:off x="8763000" y="374740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52" name="AutoShape 91"/>
            <p:cNvSpPr>
              <a:spLocks noChangeArrowheads="1"/>
            </p:cNvSpPr>
            <p:nvPr/>
          </p:nvSpPr>
          <p:spPr bwMode="auto">
            <a:xfrm>
              <a:off x="8315325" y="327909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53" name="AutoShape 92"/>
            <p:cNvSpPr>
              <a:spLocks noChangeArrowheads="1"/>
            </p:cNvSpPr>
            <p:nvPr/>
          </p:nvSpPr>
          <p:spPr bwMode="auto">
            <a:xfrm>
              <a:off x="9439275" y="385059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54" name="Line 93"/>
            <p:cNvSpPr>
              <a:spLocks noChangeShapeType="1"/>
            </p:cNvSpPr>
            <p:nvPr/>
          </p:nvSpPr>
          <p:spPr bwMode="auto">
            <a:xfrm flipH="1">
              <a:off x="6230938" y="5004707"/>
              <a:ext cx="1238250" cy="9969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1350"/>
            </a:p>
          </p:txBody>
        </p:sp>
        <p:sp>
          <p:nvSpPr>
            <p:cNvPr id="55" name="Line 94"/>
            <p:cNvSpPr>
              <a:spLocks noChangeShapeType="1"/>
            </p:cNvSpPr>
            <p:nvPr/>
          </p:nvSpPr>
          <p:spPr bwMode="auto">
            <a:xfrm>
              <a:off x="7467600" y="3652157"/>
              <a:ext cx="1447800" cy="133350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1350"/>
            </a:p>
          </p:txBody>
        </p:sp>
        <p:sp>
          <p:nvSpPr>
            <p:cNvPr id="56" name="Line 95"/>
            <p:cNvSpPr>
              <a:spLocks noChangeShapeType="1"/>
            </p:cNvSpPr>
            <p:nvPr/>
          </p:nvSpPr>
          <p:spPr bwMode="auto">
            <a:xfrm flipV="1">
              <a:off x="7696200" y="5023757"/>
              <a:ext cx="1219200" cy="121920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1350"/>
            </a:p>
          </p:txBody>
        </p:sp>
        <p:sp>
          <p:nvSpPr>
            <p:cNvPr id="57" name="Line 96"/>
            <p:cNvSpPr>
              <a:spLocks noChangeShapeType="1"/>
            </p:cNvSpPr>
            <p:nvPr/>
          </p:nvSpPr>
          <p:spPr bwMode="auto">
            <a:xfrm flipV="1">
              <a:off x="6000750" y="3690257"/>
              <a:ext cx="1466850" cy="83820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1350"/>
            </a:p>
          </p:txBody>
        </p:sp>
        <p:sp>
          <p:nvSpPr>
            <p:cNvPr id="58" name="Line 97"/>
            <p:cNvSpPr>
              <a:spLocks noChangeShapeType="1"/>
            </p:cNvSpPr>
            <p:nvPr/>
          </p:nvSpPr>
          <p:spPr bwMode="auto">
            <a:xfrm>
              <a:off x="5981700" y="4528457"/>
              <a:ext cx="1714500" cy="169545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1350"/>
            </a:p>
          </p:txBody>
        </p:sp>
        <p:sp>
          <p:nvSpPr>
            <p:cNvPr id="59" name="AutoShape 98"/>
            <p:cNvSpPr>
              <a:spLocks noChangeArrowheads="1"/>
            </p:cNvSpPr>
            <p:nvPr/>
          </p:nvSpPr>
          <p:spPr bwMode="auto">
            <a:xfrm>
              <a:off x="4962525" y="3090182"/>
              <a:ext cx="1638300" cy="457200"/>
            </a:xfrm>
            <a:prstGeom prst="curvedDownArrow">
              <a:avLst>
                <a:gd name="adj1" fmla="val 71667"/>
                <a:gd name="adj2" fmla="val 143333"/>
                <a:gd name="adj3" fmla="val 33333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350"/>
            </a:p>
          </p:txBody>
        </p:sp>
        <p:sp>
          <p:nvSpPr>
            <p:cNvPr id="60" name="Text Box 99"/>
            <p:cNvSpPr txBox="1">
              <a:spLocks noChangeArrowheads="1"/>
            </p:cNvSpPr>
            <p:nvPr/>
          </p:nvSpPr>
          <p:spPr bwMode="auto">
            <a:xfrm>
              <a:off x="4962527" y="3490232"/>
              <a:ext cx="1679575" cy="362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l-GR" altLang="en-US" sz="1500" dirty="0">
                  <a:cs typeface="Times New Roman" panose="02020603050405020304" pitchFamily="18" charset="0"/>
                </a:rPr>
                <a:t>Φ</a:t>
              </a:r>
              <a:r>
                <a:rPr lang="en-US" altLang="en-US" sz="1500" dirty="0">
                  <a:cs typeface="Times New Roman" panose="02020603050405020304" pitchFamily="18" charset="0"/>
                </a:rPr>
                <a:t>:  </a:t>
              </a:r>
              <a:r>
                <a:rPr lang="en-US" altLang="en-US" sz="1500" b="1" dirty="0">
                  <a:cs typeface="Times New Roman" panose="02020603050405020304" pitchFamily="18" charset="0"/>
                </a:rPr>
                <a:t>x</a:t>
              </a:r>
              <a:r>
                <a:rPr lang="en-US" altLang="en-US" sz="1500" b="1" baseline="-25000" dirty="0">
                  <a:cs typeface="Times New Roman" panose="02020603050405020304" pitchFamily="18" charset="0"/>
                </a:rPr>
                <a:t> </a:t>
              </a:r>
              <a:r>
                <a:rPr lang="en-US" altLang="en-US" sz="1500" b="1" dirty="0">
                  <a:cs typeface="Times New Roman" panose="02020603050405020304" pitchFamily="18" charset="0"/>
                </a:rPr>
                <a:t>→</a:t>
              </a:r>
              <a:r>
                <a:rPr lang="en-US" altLang="en-US" sz="1500" dirty="0">
                  <a:cs typeface="Times New Roman" panose="02020603050405020304" pitchFamily="18" charset="0"/>
                </a:rPr>
                <a:t> </a:t>
              </a:r>
              <a:r>
                <a:rPr lang="el-GR" altLang="en-US" sz="1500" b="1" dirty="0">
                  <a:cs typeface="Times New Roman" panose="02020603050405020304" pitchFamily="18" charset="0"/>
                </a:rPr>
                <a:t>φ</a:t>
              </a:r>
              <a:r>
                <a:rPr lang="en-US" altLang="en-US" sz="1500" dirty="0">
                  <a:cs typeface="Times New Roman" panose="02020603050405020304" pitchFamily="18" charset="0"/>
                </a:rPr>
                <a:t>(</a:t>
              </a:r>
              <a:r>
                <a:rPr lang="en-US" altLang="en-US" sz="1500" b="1" dirty="0">
                  <a:cs typeface="Times New Roman" panose="02020603050405020304" pitchFamily="18" charset="0"/>
                </a:rPr>
                <a:t>x</a:t>
              </a:r>
              <a:r>
                <a:rPr lang="en-US" altLang="en-US" sz="1500" dirty="0">
                  <a:cs typeface="Times New Roman" panose="02020603050405020304" pitchFamily="18" charset="0"/>
                </a:rPr>
                <a:t>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00D4B36-B733-A74A-86D1-66D820A778D7}"/>
                  </a:ext>
                </a:extLst>
              </p:cNvPr>
              <p:cNvSpPr txBox="1"/>
              <p:nvPr/>
            </p:nvSpPr>
            <p:spPr>
              <a:xfrm>
                <a:off x="2007700" y="3154417"/>
                <a:ext cx="390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（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00D4B36-B733-A74A-86D1-66D820A77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700" y="3154417"/>
                <a:ext cx="390144" cy="369332"/>
              </a:xfrm>
              <a:prstGeom prst="rect">
                <a:avLst/>
              </a:prstGeom>
              <a:blipFill>
                <a:blip r:embed="rId3"/>
                <a:stretch>
                  <a:fillRect l="-4688" r="-17343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AB6AC84-A689-F34C-B46E-A67A56DF8A49}"/>
                  </a:ext>
                </a:extLst>
              </p:cNvPr>
              <p:cNvSpPr txBox="1"/>
              <p:nvPr/>
            </p:nvSpPr>
            <p:spPr>
              <a:xfrm>
                <a:off x="8601859" y="3131431"/>
                <a:ext cx="390144" cy="390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（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 √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AB6AC84-A689-F34C-B46E-A67A56DF8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859" y="3131431"/>
                <a:ext cx="390144" cy="390171"/>
              </a:xfrm>
              <a:prstGeom prst="rect">
                <a:avLst/>
              </a:prstGeom>
              <a:blipFill>
                <a:blip r:embed="rId4"/>
                <a:stretch>
                  <a:fillRect l="-4688" r="-389063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349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“Kernel Trick”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05167" y="1547035"/>
                <a:ext cx="10639986" cy="4710329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lnSpc>
                    <a:spcPct val="100000"/>
                  </a:lnSpc>
                  <a:buFont typeface="Wingdings" pitchFamily="2" charset="2"/>
                  <a:buChar char="v"/>
                </a:pPr>
                <a:r>
                  <a:rPr lang="en-US" altLang="en-US" sz="2800" dirty="0"/>
                  <a:t>The linear classifier relies on inner product between vectors K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en-US" sz="2800" dirty="0"/>
              </a:p>
              <a:p>
                <a:pPr marL="342900" lvl="1" indent="-342900">
                  <a:lnSpc>
                    <a:spcPct val="100000"/>
                  </a:lnSpc>
                  <a:buFont typeface="Wingdings" pitchFamily="2" charset="2"/>
                  <a:buChar char="v"/>
                </a:pPr>
                <a:r>
                  <a:rPr lang="en-US" altLang="en-US" sz="2800" dirty="0"/>
                  <a:t>If every data point is mapped into high-dimensional space via some transformation </a:t>
                </a:r>
                <a:r>
                  <a:rPr lang="el-GR" altLang="en-US" sz="2800" dirty="0">
                    <a:cs typeface="Times New Roman" panose="02020603050405020304" pitchFamily="18" charset="0"/>
                  </a:rPr>
                  <a:t>Φ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:  </a:t>
                </a:r>
                <a:r>
                  <a:rPr lang="en-US" altLang="en-US" sz="28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800" b="1" baseline="-25000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b="1" dirty="0">
                    <a:cs typeface="Times New Roman" panose="02020603050405020304" pitchFamily="18" charset="0"/>
                  </a:rPr>
                  <a:t>→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</a:t>
                </a:r>
                <a:r>
                  <a:rPr lang="el-GR" altLang="en-US" sz="2800" dirty="0">
                    <a:cs typeface="Times New Roman" panose="02020603050405020304" pitchFamily="18" charset="0"/>
                  </a:rPr>
                  <a:t>φ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(</a:t>
                </a:r>
                <a:r>
                  <a:rPr lang="en-US" altLang="en-US" sz="28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), the inner product becomes:</a:t>
                </a:r>
              </a:p>
              <a:p>
                <a:pPr marL="0" lvl="1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en-US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2800" dirty="0"/>
              </a:p>
              <a:p>
                <a:pPr marL="342900" lvl="1" indent="-342900">
                  <a:lnSpc>
                    <a:spcPct val="100000"/>
                  </a:lnSpc>
                  <a:buFont typeface="Wingdings" pitchFamily="2" charset="2"/>
                  <a:buChar char="v"/>
                </a:pPr>
                <a:r>
                  <a:rPr lang="en-US" altLang="en-US" sz="2800" dirty="0"/>
                  <a:t>A kernel function is a function that is equivalent to an inner product in some feature space.</a:t>
                </a:r>
              </a:p>
              <a:p>
                <a:pPr marL="342900" lvl="1" indent="-342900">
                  <a:lnSpc>
                    <a:spcPct val="100000"/>
                  </a:lnSpc>
                  <a:buFont typeface="Wingdings" pitchFamily="2" charset="2"/>
                  <a:buChar char="v"/>
                </a:pPr>
                <a:r>
                  <a:rPr lang="en-US" sz="2800" dirty="0"/>
                  <a:t>Examples of kernel functions: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800" i="0" dirty="0"/>
                  <a:t>Linear, polynomial, Gaussian, Sigmoid</a:t>
                </a:r>
              </a:p>
              <a:p>
                <a:pPr lvl="1"/>
                <a:endParaRPr lang="en-US" sz="2800" i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5167" y="1547035"/>
                <a:ext cx="10639986" cy="4710329"/>
              </a:xfrm>
              <a:blipFill>
                <a:blip r:embed="rId3"/>
                <a:stretch>
                  <a:fillRect l="-1032" t="-1425" b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581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121421"/>
            <a:ext cx="10515600" cy="1325563"/>
          </a:xfrm>
        </p:spPr>
        <p:txBody>
          <a:bodyPr/>
          <a:lstStyle/>
          <a:p>
            <a:r>
              <a:rPr lang="en-US" dirty="0"/>
              <a:t>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484" y="1240795"/>
            <a:ext cx="10250022" cy="52944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Why use kernels?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exact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mapping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l-GR" altLang="en-US" b="1" dirty="0">
                <a:cs typeface="Times New Roman" panose="02020603050405020304" pitchFamily="18" charset="0"/>
              </a:rPr>
              <a:t>φ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b="1" dirty="0">
                <a:cs typeface="Times New Roman" panose="02020603050405020304" pitchFamily="18" charset="0"/>
              </a:rPr>
              <a:t>x</a:t>
            </a:r>
            <a:r>
              <a:rPr lang="en-US" altLang="en-US" dirty="0"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Computing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using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kernel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functions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considerable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cheaper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cs typeface="Times New Roman" panose="02020603050405020304" pitchFamily="18" charset="0"/>
              </a:rPr>
              <a:t>Avoid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curse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dimensionality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endParaRPr lang="en-US" altLang="en-US" dirty="0"/>
          </a:p>
          <a:p>
            <a:pPr>
              <a:lnSpc>
                <a:spcPct val="120000"/>
              </a:lnSpc>
            </a:pPr>
            <a:r>
              <a:rPr lang="en-US" altLang="en-US" dirty="0"/>
              <a:t>Common kernels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Linear: </a:t>
            </a:r>
            <a:r>
              <a:rPr lang="en-US" altLang="en-US" i="1" dirty="0"/>
              <a:t>K</a:t>
            </a:r>
            <a:r>
              <a:rPr lang="en-US" altLang="en-US" dirty="0"/>
              <a:t>(</a:t>
            </a:r>
            <a:r>
              <a:rPr lang="en-US" altLang="en-US" b="1" dirty="0" err="1"/>
              <a:t>x</a:t>
            </a:r>
            <a:r>
              <a:rPr lang="en-US" altLang="en-US" i="1" baseline="-25000" dirty="0" err="1"/>
              <a:t>i</a:t>
            </a:r>
            <a:r>
              <a:rPr lang="en-US" altLang="en-US" dirty="0" err="1"/>
              <a:t>,</a:t>
            </a:r>
            <a:r>
              <a:rPr lang="en-US" altLang="en-US" b="1" dirty="0" err="1"/>
              <a:t>x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)= </a:t>
            </a:r>
            <a:r>
              <a:rPr lang="en-US" altLang="en-US" b="1" dirty="0" err="1"/>
              <a:t>x</a:t>
            </a:r>
            <a:r>
              <a:rPr lang="en-US" altLang="en-US" i="1" baseline="-25000" dirty="0" err="1"/>
              <a:t>i</a:t>
            </a:r>
            <a:r>
              <a:rPr lang="en-US" altLang="en-US" b="1" baseline="30000" dirty="0" err="1"/>
              <a:t>T</a:t>
            </a:r>
            <a:r>
              <a:rPr lang="en-US" altLang="en-US" b="1" dirty="0" err="1"/>
              <a:t>x</a:t>
            </a:r>
            <a:r>
              <a:rPr lang="en-US" altLang="en-US" i="1" baseline="-25000" dirty="0" err="1"/>
              <a:t>j</a:t>
            </a:r>
            <a:r>
              <a:rPr lang="en-US" altLang="en-US" b="1" baseline="-25000" dirty="0"/>
              <a:t>  </a:t>
            </a:r>
          </a:p>
          <a:p>
            <a:pPr lvl="2">
              <a:lnSpc>
                <a:spcPct val="120000"/>
              </a:lnSpc>
            </a:pPr>
            <a:r>
              <a:rPr lang="en-US" altLang="en-US" dirty="0"/>
              <a:t>Mapping </a:t>
            </a:r>
            <a:r>
              <a:rPr lang="el-GR" altLang="en-US" dirty="0">
                <a:cs typeface="Times New Roman" panose="02020603050405020304" pitchFamily="18" charset="0"/>
              </a:rPr>
              <a:t>Φ</a:t>
            </a:r>
            <a:r>
              <a:rPr lang="en-US" altLang="en-US" dirty="0">
                <a:cs typeface="Times New Roman" panose="02020603050405020304" pitchFamily="18" charset="0"/>
              </a:rPr>
              <a:t>:    </a:t>
            </a:r>
            <a:r>
              <a:rPr lang="en-US" altLang="en-US" b="1" dirty="0">
                <a:cs typeface="Times New Roman" panose="02020603050405020304" pitchFamily="18" charset="0"/>
              </a:rPr>
              <a:t>x</a:t>
            </a:r>
            <a:r>
              <a:rPr lang="en-US" altLang="en-US" b="1" baseline="-25000" dirty="0">
                <a:cs typeface="Times New Roman" panose="02020603050405020304" pitchFamily="18" charset="0"/>
              </a:rPr>
              <a:t>  </a:t>
            </a:r>
            <a:r>
              <a:rPr lang="en-US" altLang="en-US" b="1" dirty="0">
                <a:cs typeface="Times New Roman" panose="02020603050405020304" pitchFamily="18" charset="0"/>
              </a:rPr>
              <a:t>→ 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l-GR" altLang="en-US" b="1" dirty="0">
                <a:cs typeface="Times New Roman" panose="02020603050405020304" pitchFamily="18" charset="0"/>
              </a:rPr>
              <a:t>φ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b="1" dirty="0">
                <a:cs typeface="Times New Roman" panose="02020603050405020304" pitchFamily="18" charset="0"/>
              </a:rPr>
              <a:t>x</a:t>
            </a:r>
            <a:r>
              <a:rPr lang="en-US" altLang="en-US" dirty="0">
                <a:cs typeface="Times New Roman" panose="02020603050405020304" pitchFamily="18" charset="0"/>
              </a:rPr>
              <a:t>), where </a:t>
            </a:r>
            <a:r>
              <a:rPr lang="el-GR" altLang="en-US" b="1" dirty="0">
                <a:cs typeface="Times New Roman" panose="02020603050405020304" pitchFamily="18" charset="0"/>
              </a:rPr>
              <a:t>φ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b="1" dirty="0">
                <a:cs typeface="Times New Roman" panose="02020603050405020304" pitchFamily="18" charset="0"/>
              </a:rPr>
              <a:t>x</a:t>
            </a:r>
            <a:r>
              <a:rPr lang="en-US" altLang="en-US" dirty="0">
                <a:cs typeface="Times New Roman" panose="02020603050405020304" pitchFamily="18" charset="0"/>
              </a:rPr>
              <a:t>) is </a:t>
            </a:r>
            <a:r>
              <a:rPr lang="en-US" altLang="en-US" b="1" dirty="0">
                <a:cs typeface="Times New Roman" panose="02020603050405020304" pitchFamily="18" charset="0"/>
              </a:rPr>
              <a:t>x</a:t>
            </a:r>
            <a:r>
              <a:rPr lang="en-US" altLang="en-US" dirty="0">
                <a:cs typeface="Times New Roman" panose="02020603050405020304" pitchFamily="18" charset="0"/>
              </a:rPr>
              <a:t> itself</a:t>
            </a:r>
            <a:endParaRPr lang="en-US" altLang="en-US" dirty="0"/>
          </a:p>
          <a:p>
            <a:pPr lvl="1">
              <a:lnSpc>
                <a:spcPct val="120000"/>
              </a:lnSpc>
            </a:pPr>
            <a:r>
              <a:rPr lang="en-US" altLang="en-US" dirty="0"/>
              <a:t>Polynomial of power </a:t>
            </a:r>
            <a:r>
              <a:rPr lang="en-US" altLang="en-US" i="1" dirty="0"/>
              <a:t>p</a:t>
            </a:r>
            <a:r>
              <a:rPr lang="en-US" altLang="en-US" dirty="0"/>
              <a:t>: </a:t>
            </a:r>
            <a:r>
              <a:rPr lang="en-US" altLang="en-US" i="1" dirty="0"/>
              <a:t>K</a:t>
            </a:r>
            <a:r>
              <a:rPr lang="en-US" altLang="en-US" dirty="0"/>
              <a:t>(</a:t>
            </a:r>
            <a:r>
              <a:rPr lang="en-US" altLang="en-US" b="1" dirty="0" err="1"/>
              <a:t>x</a:t>
            </a:r>
            <a:r>
              <a:rPr lang="en-US" altLang="en-US" i="1" baseline="-25000" dirty="0" err="1"/>
              <a:t>i</a:t>
            </a:r>
            <a:r>
              <a:rPr lang="en-US" altLang="en-US" dirty="0" err="1"/>
              <a:t>,</a:t>
            </a:r>
            <a:r>
              <a:rPr lang="en-US" altLang="en-US" b="1" dirty="0" err="1"/>
              <a:t>x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)= (1+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b="1" dirty="0" err="1"/>
              <a:t>x</a:t>
            </a:r>
            <a:r>
              <a:rPr lang="en-US" altLang="en-US" i="1" baseline="-25000" dirty="0" err="1"/>
              <a:t>i</a:t>
            </a:r>
            <a:r>
              <a:rPr lang="en-US" altLang="en-US" b="1" baseline="30000" dirty="0" err="1"/>
              <a:t>T</a:t>
            </a:r>
            <a:r>
              <a:rPr lang="en-US" altLang="en-US" b="1" dirty="0" err="1"/>
              <a:t>x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)</a:t>
            </a:r>
            <a:r>
              <a:rPr lang="en-US" altLang="en-US" i="1" baseline="30000" dirty="0"/>
              <a:t>p</a:t>
            </a:r>
          </a:p>
          <a:p>
            <a:pPr lvl="2">
              <a:lnSpc>
                <a:spcPct val="120000"/>
              </a:lnSpc>
            </a:pPr>
            <a:r>
              <a:rPr lang="en-US" altLang="en-US" dirty="0"/>
              <a:t>Mapping </a:t>
            </a:r>
            <a:r>
              <a:rPr lang="el-GR" altLang="en-US" dirty="0">
                <a:cs typeface="Times New Roman" panose="02020603050405020304" pitchFamily="18" charset="0"/>
              </a:rPr>
              <a:t>Φ</a:t>
            </a:r>
            <a:r>
              <a:rPr lang="en-US" altLang="en-US" dirty="0">
                <a:cs typeface="Times New Roman" panose="02020603050405020304" pitchFamily="18" charset="0"/>
              </a:rPr>
              <a:t>:    </a:t>
            </a:r>
            <a:r>
              <a:rPr lang="en-US" altLang="en-US" b="1" dirty="0">
                <a:cs typeface="Times New Roman" panose="02020603050405020304" pitchFamily="18" charset="0"/>
              </a:rPr>
              <a:t>x</a:t>
            </a:r>
            <a:r>
              <a:rPr lang="en-US" altLang="en-US" b="1" baseline="-25000" dirty="0">
                <a:cs typeface="Times New Roman" panose="02020603050405020304" pitchFamily="18" charset="0"/>
              </a:rPr>
              <a:t>  </a:t>
            </a:r>
            <a:r>
              <a:rPr lang="en-US" altLang="en-US" b="1" dirty="0">
                <a:cs typeface="Times New Roman" panose="02020603050405020304" pitchFamily="18" charset="0"/>
              </a:rPr>
              <a:t>→ 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l-GR" altLang="en-US" b="1" dirty="0">
                <a:cs typeface="Times New Roman" panose="02020603050405020304" pitchFamily="18" charset="0"/>
              </a:rPr>
              <a:t>φ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b="1" dirty="0">
                <a:cs typeface="Times New Roman" panose="02020603050405020304" pitchFamily="18" charset="0"/>
              </a:rPr>
              <a:t>x</a:t>
            </a:r>
            <a:r>
              <a:rPr lang="en-US" altLang="en-US" dirty="0">
                <a:cs typeface="Times New Roman" panose="02020603050405020304" pitchFamily="18" charset="0"/>
              </a:rPr>
              <a:t>), where </a:t>
            </a:r>
            <a:r>
              <a:rPr lang="el-GR" altLang="en-US" b="1" dirty="0">
                <a:cs typeface="Times New Roman" panose="02020603050405020304" pitchFamily="18" charset="0"/>
              </a:rPr>
              <a:t>φ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b="1" dirty="0">
                <a:cs typeface="Times New Roman" panose="02020603050405020304" pitchFamily="18" charset="0"/>
              </a:rPr>
              <a:t>x</a:t>
            </a:r>
            <a:r>
              <a:rPr lang="en-US" altLang="en-US" dirty="0">
                <a:cs typeface="Times New Roman" panose="02020603050405020304" pitchFamily="18" charset="0"/>
              </a:rPr>
              <a:t>) has           dimensions </a:t>
            </a:r>
            <a:endParaRPr lang="en-US" altLang="en-US" dirty="0"/>
          </a:p>
          <a:p>
            <a:pPr lvl="1">
              <a:lnSpc>
                <a:spcPct val="120000"/>
              </a:lnSpc>
            </a:pPr>
            <a:r>
              <a:rPr lang="en-US" altLang="en-US" dirty="0"/>
              <a:t>Gaussian (radial-basis function): </a:t>
            </a:r>
            <a:r>
              <a:rPr lang="en-US" altLang="en-US" i="1" dirty="0"/>
              <a:t>K</a:t>
            </a:r>
            <a:r>
              <a:rPr lang="en-US" altLang="en-US" dirty="0"/>
              <a:t>(</a:t>
            </a:r>
            <a:r>
              <a:rPr lang="en-US" altLang="en-US" b="1" dirty="0" err="1"/>
              <a:t>x</a:t>
            </a:r>
            <a:r>
              <a:rPr lang="en-US" altLang="en-US" i="1" baseline="-25000" dirty="0" err="1"/>
              <a:t>i</a:t>
            </a:r>
            <a:r>
              <a:rPr lang="en-US" altLang="en-US" dirty="0" err="1"/>
              <a:t>,</a:t>
            </a:r>
            <a:r>
              <a:rPr lang="en-US" altLang="en-US" b="1" dirty="0" err="1"/>
              <a:t>x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) =</a:t>
            </a:r>
          </a:p>
          <a:p>
            <a:pPr lvl="2">
              <a:lnSpc>
                <a:spcPct val="120000"/>
              </a:lnSpc>
            </a:pPr>
            <a:r>
              <a:rPr lang="en-US" altLang="en-US" dirty="0"/>
              <a:t>Mapping </a:t>
            </a:r>
            <a:r>
              <a:rPr lang="el-GR" altLang="en-US" dirty="0">
                <a:cs typeface="Times New Roman" panose="02020603050405020304" pitchFamily="18" charset="0"/>
              </a:rPr>
              <a:t>Φ</a:t>
            </a:r>
            <a:r>
              <a:rPr lang="en-US" altLang="en-US" dirty="0">
                <a:cs typeface="Times New Roman" panose="02020603050405020304" pitchFamily="18" charset="0"/>
              </a:rPr>
              <a:t>:  </a:t>
            </a:r>
            <a:r>
              <a:rPr lang="en-US" altLang="en-US" b="1" dirty="0">
                <a:cs typeface="Times New Roman" panose="02020603050405020304" pitchFamily="18" charset="0"/>
              </a:rPr>
              <a:t>x</a:t>
            </a:r>
            <a:r>
              <a:rPr lang="en-US" altLang="en-US" b="1" baseline="-25000" dirty="0"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cs typeface="Times New Roman" panose="02020603050405020304" pitchFamily="18" charset="0"/>
              </a:rPr>
              <a:t>→  </a:t>
            </a:r>
            <a:r>
              <a:rPr lang="el-GR" altLang="en-US" b="1" dirty="0">
                <a:cs typeface="Times New Roman" panose="02020603050405020304" pitchFamily="18" charset="0"/>
              </a:rPr>
              <a:t>φ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b="1" dirty="0">
                <a:cs typeface="Times New Roman" panose="02020603050405020304" pitchFamily="18" charset="0"/>
              </a:rPr>
              <a:t>x</a:t>
            </a:r>
            <a:r>
              <a:rPr lang="en-US" altLang="en-US" dirty="0">
                <a:cs typeface="Times New Roman" panose="02020603050405020304" pitchFamily="18" charset="0"/>
              </a:rPr>
              <a:t>), where every point is mapped to a function (a Gaussian); combination of functions for support vectors is the separator.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070976" y="6453188"/>
            <a:ext cx="1597025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514967"/>
              </p:ext>
            </p:extLst>
          </p:nvPr>
        </p:nvGraphicFramePr>
        <p:xfrm>
          <a:off x="6112248" y="4878807"/>
          <a:ext cx="425053" cy="379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0700" imgH="457200" progId="Equation.3">
                  <p:embed/>
                </p:oleObj>
              </mc:Choice>
              <mc:Fallback>
                <p:oleObj name="Equation" r:id="rId3" imgW="520700" imgH="457200" progId="Equation.3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2248" y="4878807"/>
                        <a:ext cx="425053" cy="379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474897"/>
              </p:ext>
            </p:extLst>
          </p:nvPr>
        </p:nvGraphicFramePr>
        <p:xfrm>
          <a:off x="6670090" y="5176287"/>
          <a:ext cx="713185" cy="521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0474" imgH="380835" progId="Equation.3">
                  <p:embed/>
                </p:oleObj>
              </mc:Choice>
              <mc:Fallback>
                <p:oleObj name="Equation" r:id="rId5" imgW="520474" imgH="380835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0090" y="5176287"/>
                        <a:ext cx="713185" cy="521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133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2428"/>
                <a:ext cx="10515600" cy="4620465"/>
              </a:xfrm>
            </p:spPr>
            <p:txBody>
              <a:bodyPr>
                <a:normAutofit/>
              </a:bodyPr>
              <a:lstStyle/>
              <a:p>
                <a:pPr marL="228600" lvl="1"/>
                <a:r>
                  <a:rPr lang="en-US" altLang="en-US" sz="2800" dirty="0"/>
                  <a:t>The classifier is a </a:t>
                </a:r>
                <a:r>
                  <a:rPr lang="en-US" altLang="en-US" sz="2800" i="1" dirty="0"/>
                  <a:t>separating hyperplane.</a:t>
                </a:r>
              </a:p>
              <a:p>
                <a:pPr marL="685800" lvl="2"/>
                <a:r>
                  <a:rPr lang="en-US" altLang="en-US" sz="2400" i="0" dirty="0"/>
                  <a:t>Maximum-margin in a feature space</a:t>
                </a:r>
              </a:p>
              <a:p>
                <a:pPr marL="685800" lvl="2"/>
                <a:r>
                  <a:rPr lang="en-US" altLang="en-US" sz="2400" i="0" dirty="0"/>
                  <a:t>The feature space is constructed by a kernel function</a:t>
                </a:r>
              </a:p>
              <a:p>
                <a:pPr lvl="1"/>
                <a:endParaRPr lang="en-US" altLang="en-US" sz="2800" dirty="0"/>
              </a:p>
              <a:p>
                <a:pPr marL="228600" lvl="1"/>
                <a:r>
                  <a:rPr lang="en-US" altLang="en-US" sz="2800" dirty="0"/>
                  <a:t>Most “important” training points are support vectors; they define the hyperplane.</a:t>
                </a:r>
              </a:p>
              <a:p>
                <a:pPr marL="685800" lvl="2"/>
                <a:r>
                  <a:rPr lang="en-US" altLang="en-US" sz="2400" dirty="0"/>
                  <a:t>Support vector = “critical” point close to decision boundary</a:t>
                </a:r>
              </a:p>
              <a:p>
                <a:pPr lvl="1"/>
                <a:endParaRPr lang="en-US" altLang="en-US" sz="2800" dirty="0"/>
              </a:p>
              <a:p>
                <a:pPr marL="228600" lvl="1"/>
                <a:r>
                  <a:rPr lang="en-US" altLang="en-US" sz="2800" dirty="0"/>
                  <a:t>Quadratic optimization algorithms can identify which training points xi are support vectors with non-zero </a:t>
                </a:r>
                <a:r>
                  <a:rPr lang="en-US" altLang="en-US" sz="2800" dirty="0" err="1"/>
                  <a:t>Lagrangian</a:t>
                </a:r>
                <a:r>
                  <a:rPr lang="en-US" altLang="en-US" sz="2800" dirty="0"/>
                  <a:t> multipliers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2428"/>
                <a:ext cx="10515600" cy="4620465"/>
              </a:xfrm>
              <a:blipFill>
                <a:blip r:embed="rId2"/>
                <a:stretch>
                  <a:fillRect l="-1043" t="-224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070976" y="6453188"/>
            <a:ext cx="1597025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51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79380"/>
            <a:ext cx="10515599" cy="4973808"/>
          </a:xfrm>
        </p:spPr>
        <p:txBody>
          <a:bodyPr>
            <a:normAutofit fontScale="92500" lnSpcReduction="10000"/>
          </a:bodyPr>
          <a:lstStyle/>
          <a:p>
            <a:pPr marL="228600" lvl="1">
              <a:lnSpc>
                <a:spcPct val="120000"/>
              </a:lnSpc>
              <a:spcAft>
                <a:spcPts val="600"/>
              </a:spcAft>
            </a:pPr>
            <a:r>
              <a:rPr lang="en-US" altLang="en-US" dirty="0"/>
              <a:t>SVMs are currently among the best performers for several classification tasks ranging from text to genomic data.</a:t>
            </a:r>
          </a:p>
          <a:p>
            <a:pPr marL="228600" lvl="1">
              <a:lnSpc>
                <a:spcPct val="120000"/>
              </a:lnSpc>
              <a:spcAft>
                <a:spcPts val="600"/>
              </a:spcAft>
            </a:pPr>
            <a:r>
              <a:rPr lang="en-US" altLang="en-US" dirty="0"/>
              <a:t>SVMs can be applied to complex data types beyond feature vectors (e.g., graphs, sequences, relational data) by designing kernel functions for such data.</a:t>
            </a:r>
          </a:p>
          <a:p>
            <a:pPr marL="228600" lvl="1">
              <a:lnSpc>
                <a:spcPct val="120000"/>
              </a:lnSpc>
              <a:spcAft>
                <a:spcPts val="600"/>
              </a:spcAft>
            </a:pPr>
            <a:r>
              <a:rPr lang="en-US" altLang="en-US" dirty="0"/>
              <a:t>SVM techniques have been extended to several tasks such as regression [</a:t>
            </a:r>
            <a:r>
              <a:rPr lang="en-US" altLang="en-US" dirty="0" err="1"/>
              <a:t>Vapnik</a:t>
            </a:r>
            <a:r>
              <a:rPr lang="en-US" altLang="en-US" dirty="0"/>
              <a:t> </a:t>
            </a:r>
            <a:r>
              <a:rPr lang="en-US" altLang="en-US" i="1" dirty="0"/>
              <a:t>et al.</a:t>
            </a:r>
            <a:r>
              <a:rPr lang="en-US" altLang="en-US" dirty="0"/>
              <a:t> ’97], principal component analysis [</a:t>
            </a:r>
            <a:r>
              <a:rPr lang="en-US" altLang="en-US" dirty="0" err="1"/>
              <a:t>Sch</a:t>
            </a:r>
            <a:r>
              <a:rPr lang="en-US" altLang="en-US" dirty="0" err="1">
                <a:cs typeface="Times New Roman" panose="02020603050405020304" pitchFamily="18" charset="0"/>
              </a:rPr>
              <a:t>ö</a:t>
            </a:r>
            <a:r>
              <a:rPr lang="en-US" altLang="en-US" dirty="0" err="1"/>
              <a:t>lkopf</a:t>
            </a:r>
            <a:r>
              <a:rPr lang="en-US" altLang="en-US" dirty="0"/>
              <a:t> </a:t>
            </a:r>
            <a:r>
              <a:rPr lang="en-US" altLang="en-US" i="1" dirty="0"/>
              <a:t>et al. </a:t>
            </a:r>
            <a:r>
              <a:rPr lang="en-US" altLang="en-US" dirty="0"/>
              <a:t>’99], etc. </a:t>
            </a:r>
          </a:p>
          <a:p>
            <a:pPr marL="228600" lvl="1">
              <a:lnSpc>
                <a:spcPct val="120000"/>
              </a:lnSpc>
              <a:spcAft>
                <a:spcPts val="600"/>
              </a:spcAft>
            </a:pPr>
            <a:r>
              <a:rPr lang="en-US" altLang="en-US" dirty="0"/>
              <a:t>Tuning SVMs remains a black art:  selecting a specific kernel and parameters is usually done in a try-and-see manner. </a:t>
            </a:r>
          </a:p>
          <a:p>
            <a:pPr lvl="1">
              <a:spcAft>
                <a:spcPts val="600"/>
              </a:spcAft>
            </a:pPr>
            <a:r>
              <a:rPr lang="en-US" altLang="en-US" i="0" dirty="0">
                <a:cs typeface="Times New Roman" panose="02020603050405020304" pitchFamily="18" charset="0"/>
              </a:rPr>
              <a:t>Select Kernel function and related parameters</a:t>
            </a:r>
          </a:p>
          <a:p>
            <a:pPr lvl="2">
              <a:spcAft>
                <a:spcPts val="6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E.g., Gamma for a Gaussian Kernel</a:t>
            </a:r>
            <a:endParaRPr lang="en-US" altLang="en-US" i="0" dirty="0">
              <a:cs typeface="Times New Roman" panose="02020603050405020304" pitchFamily="18" charset="0"/>
            </a:endParaRPr>
          </a:p>
          <a:p>
            <a:pPr lvl="1">
              <a:spcAft>
                <a:spcPts val="600"/>
              </a:spcAft>
            </a:pPr>
            <a:r>
              <a:rPr lang="en-US" altLang="en-US" i="0" dirty="0">
                <a:cs typeface="Times New Roman" panose="02020603050405020304" pitchFamily="18" charset="0"/>
              </a:rPr>
              <a:t>Select cost parameter, c, to control soft margin</a:t>
            </a:r>
          </a:p>
          <a:p>
            <a:pPr marL="457200" lvl="1" indent="0">
              <a:buNone/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070976" y="6453188"/>
            <a:ext cx="1597025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148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788"/>
            <a:ext cx="10515600" cy="4458635"/>
          </a:xfrm>
        </p:spPr>
        <p:txBody>
          <a:bodyPr>
            <a:normAutofit/>
          </a:bodyPr>
          <a:lstStyle/>
          <a:p>
            <a:pPr marL="228600" lvl="1">
              <a:lnSpc>
                <a:spcPct val="100000"/>
              </a:lnSpc>
            </a:pPr>
            <a:r>
              <a:rPr lang="de-DE" sz="3200" dirty="0"/>
              <a:t>Finds a global, unique minimum.</a:t>
            </a:r>
          </a:p>
          <a:p>
            <a:pPr marL="228600" lvl="1">
              <a:lnSpc>
                <a:spcPct val="100000"/>
              </a:lnSpc>
            </a:pPr>
            <a:r>
              <a:rPr lang="de-DE" sz="3200" dirty="0"/>
              <a:t>The kernel trick.</a:t>
            </a:r>
          </a:p>
          <a:p>
            <a:pPr marL="228600" lvl="1">
              <a:lnSpc>
                <a:spcPct val="100000"/>
              </a:lnSpc>
            </a:pPr>
            <a:r>
              <a:rPr lang="de-DE" sz="3200" dirty="0"/>
              <a:t>A simple geometric interpretation.</a:t>
            </a:r>
          </a:p>
          <a:p>
            <a:pPr marL="228600" lvl="1">
              <a:lnSpc>
                <a:spcPct val="100000"/>
              </a:lnSpc>
            </a:pPr>
            <a:r>
              <a:rPr lang="de-DE" sz="3200" dirty="0"/>
              <a:t>Strong ability to generalize.</a:t>
            </a:r>
          </a:p>
          <a:p>
            <a:pPr marL="228600" lvl="1">
              <a:lnSpc>
                <a:spcPct val="100000"/>
              </a:lnSpc>
            </a:pPr>
            <a:r>
              <a:rPr lang="de-DE" sz="3200" dirty="0"/>
              <a:t>Less sensitive to outliners</a:t>
            </a:r>
          </a:p>
          <a:p>
            <a:pPr marL="228600" lvl="1">
              <a:lnSpc>
                <a:spcPct val="100000"/>
              </a:lnSpc>
            </a:pPr>
            <a:r>
              <a:rPr lang="de-DE" sz="3200" dirty="0"/>
              <a:t>The complexity of the calculations does not depend on the dimension of the input space</a:t>
            </a:r>
          </a:p>
          <a:p>
            <a:pPr marL="457200" lvl="2"/>
            <a:r>
              <a:rPr lang="de-DE" sz="2800" dirty="0"/>
              <a:t>Avoids the curse of dimensionality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070976" y="6453188"/>
            <a:ext cx="1597025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46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de-DE" sz="3200" dirty="0"/>
              <a:t> </a:t>
            </a:r>
            <a:r>
              <a:rPr lang="de-DE" sz="3200" dirty="0" err="1"/>
              <a:t>Which</a:t>
            </a:r>
            <a:r>
              <a:rPr lang="de-DE" sz="3200" dirty="0"/>
              <a:t> kernel function?</a:t>
            </a:r>
          </a:p>
          <a:p>
            <a:r>
              <a:rPr lang="de-DE" sz="3200" dirty="0"/>
              <a:t> </a:t>
            </a:r>
            <a:r>
              <a:rPr lang="de-DE" sz="3200" dirty="0" err="1"/>
              <a:t>How</a:t>
            </a:r>
            <a:r>
              <a:rPr lang="de-DE" sz="3200" dirty="0"/>
              <a:t> to select the parameters of the kernel function?</a:t>
            </a:r>
          </a:p>
          <a:p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070976" y="6453188"/>
            <a:ext cx="1597025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4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Support Vector Machine</a:t>
            </a:r>
          </a:p>
        </p:txBody>
      </p:sp>
      <p:graphicFrame>
        <p:nvGraphicFramePr>
          <p:cNvPr id="6147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910163"/>
              </p:ext>
            </p:extLst>
          </p:nvPr>
        </p:nvGraphicFramePr>
        <p:xfrm>
          <a:off x="3751729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614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729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336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latin typeface="Cambria" panose="02040503050406030204" pitchFamily="18" charset="0"/>
              </a:rPr>
              <a:t>Find a linear hyperplane (decision boundary) that will separate the data</a:t>
            </a:r>
          </a:p>
        </p:txBody>
      </p:sp>
    </p:spTree>
    <p:extLst>
      <p:ext uri="{BB962C8B-B14F-4D97-AF65-F5344CB8AC3E}">
        <p14:creationId xmlns:p14="http://schemas.microsoft.com/office/powerpoint/2010/main" val="310957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31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lnSpc>
                <a:spcPct val="100000"/>
              </a:lnSpc>
            </a:pPr>
            <a:r>
              <a:rPr lang="en-US" sz="2800" dirty="0"/>
              <a:t>In a </a:t>
            </a:r>
            <a:r>
              <a:rPr lang="en-US" sz="2800" i="1" dirty="0"/>
              <a:t>p</a:t>
            </a:r>
            <a:r>
              <a:rPr lang="en-US" sz="2800" dirty="0"/>
              <a:t>-dimensional feature space, a </a:t>
            </a:r>
            <a:r>
              <a:rPr lang="en-US" sz="2800" i="1" dirty="0"/>
              <a:t>hyperplane </a:t>
            </a:r>
            <a:r>
              <a:rPr lang="en-US" sz="2800" dirty="0"/>
              <a:t>is a flat affine subspace of hyperplane dimension </a:t>
            </a:r>
            <a:r>
              <a:rPr lang="en-US" sz="2800" i="1" dirty="0"/>
              <a:t>p − </a:t>
            </a:r>
            <a:r>
              <a:rPr lang="en-US" sz="2800" dirty="0"/>
              <a:t>1.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070976" y="6453188"/>
            <a:ext cx="1597025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3012" name="Picture 4" descr="Hyperplane - Wikipedia">
            <a:extLst>
              <a:ext uri="{FF2B5EF4-FFF2-40B4-BE49-F238E27FC236}">
                <a16:creationId xmlns:a16="http://schemas.microsoft.com/office/drawing/2014/main" id="{801E84A6-3F4B-FF47-853A-3B755090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765" y="2674454"/>
            <a:ext cx="3431177" cy="308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75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Support Vector Machine</a:t>
            </a:r>
          </a:p>
        </p:txBody>
      </p:sp>
      <p:graphicFrame>
        <p:nvGraphicFramePr>
          <p:cNvPr id="7171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886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42200" imgH="7023100" progId="Visio.Drawing.6">
                  <p:embed/>
                </p:oleObj>
              </mc:Choice>
              <mc:Fallback>
                <p:oleObj name="Visio" r:id="rId2" imgW="7442200" imgH="7023100" progId="Visio.Drawing.6">
                  <p:embed/>
                  <p:pic>
                    <p:nvPicPr>
                      <p:cNvPr id="717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336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latin typeface="Cambria" panose="02040503050406030204" pitchFamily="18" charset="0"/>
              </a:rPr>
              <a:t>One Possible Solution</a:t>
            </a:r>
          </a:p>
        </p:txBody>
      </p:sp>
    </p:spTree>
    <p:extLst>
      <p:ext uri="{BB962C8B-B14F-4D97-AF65-F5344CB8AC3E}">
        <p14:creationId xmlns:p14="http://schemas.microsoft.com/office/powerpoint/2010/main" val="308855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Support Vector Machine</a:t>
            </a:r>
          </a:p>
        </p:txBody>
      </p:sp>
      <p:graphicFrame>
        <p:nvGraphicFramePr>
          <p:cNvPr id="819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886200" y="118903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42200" imgH="7023100" progId="Visio.Drawing.6">
                  <p:embed/>
                </p:oleObj>
              </mc:Choice>
              <mc:Fallback>
                <p:oleObj name="Visio" r:id="rId2" imgW="7442200" imgH="7023100" progId="Visio.Drawing.6">
                  <p:embed/>
                  <p:pic>
                    <p:nvPicPr>
                      <p:cNvPr id="819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18903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336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latin typeface="Cambria" panose="02040503050406030204" pitchFamily="18" charset="0"/>
              </a:rPr>
              <a:t>Another possible solution</a:t>
            </a:r>
          </a:p>
        </p:txBody>
      </p:sp>
    </p:spTree>
    <p:extLst>
      <p:ext uri="{BB962C8B-B14F-4D97-AF65-F5344CB8AC3E}">
        <p14:creationId xmlns:p14="http://schemas.microsoft.com/office/powerpoint/2010/main" val="296672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xfrm>
            <a:off x="721659" y="122237"/>
            <a:ext cx="10515600" cy="1325563"/>
          </a:xfrm>
        </p:spPr>
        <p:txBody>
          <a:bodyPr/>
          <a:lstStyle/>
          <a:p>
            <a:r>
              <a:rPr lang="en-US" altLang="en-US" dirty="0"/>
              <a:t>Support Vector Machine</a:t>
            </a:r>
          </a:p>
        </p:txBody>
      </p:sp>
      <p:graphicFrame>
        <p:nvGraphicFramePr>
          <p:cNvPr id="921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886200" y="118903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42200" imgH="7023100" progId="Visio.Drawing.6">
                  <p:embed/>
                </p:oleObj>
              </mc:Choice>
              <mc:Fallback>
                <p:oleObj name="Visio" r:id="rId2" imgW="7442200" imgH="7023100" progId="Visio.Drawing.6">
                  <p:embed/>
                  <p:pic>
                    <p:nvPicPr>
                      <p:cNvPr id="921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18903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336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latin typeface="Cambria" panose="02040503050406030204" pitchFamily="18" charset="0"/>
              </a:rPr>
              <a:t>Other possible solutions</a:t>
            </a:r>
          </a:p>
        </p:txBody>
      </p:sp>
      <p:sp>
        <p:nvSpPr>
          <p:cNvPr id="1185797" name="Line 5"/>
          <p:cNvSpPr>
            <a:spLocks noChangeShapeType="1"/>
          </p:cNvSpPr>
          <p:nvPr/>
        </p:nvSpPr>
        <p:spPr bwMode="auto">
          <a:xfrm>
            <a:off x="4191000" y="281940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798" name="Line 6"/>
          <p:cNvSpPr>
            <a:spLocks noChangeShapeType="1"/>
          </p:cNvSpPr>
          <p:nvPr/>
        </p:nvSpPr>
        <p:spPr bwMode="auto">
          <a:xfrm>
            <a:off x="4191000" y="259080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799" name="Line 7"/>
          <p:cNvSpPr>
            <a:spLocks noChangeShapeType="1"/>
          </p:cNvSpPr>
          <p:nvPr/>
        </p:nvSpPr>
        <p:spPr bwMode="auto">
          <a:xfrm>
            <a:off x="4191000" y="2209800"/>
            <a:ext cx="4191000" cy="2209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800" name="Line 8"/>
          <p:cNvSpPr>
            <a:spLocks noChangeShapeType="1"/>
          </p:cNvSpPr>
          <p:nvPr/>
        </p:nvSpPr>
        <p:spPr bwMode="auto">
          <a:xfrm>
            <a:off x="4191000" y="2667000"/>
            <a:ext cx="4191000" cy="1905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801" name="Line 9"/>
          <p:cNvSpPr>
            <a:spLocks noChangeShapeType="1"/>
          </p:cNvSpPr>
          <p:nvPr/>
        </p:nvSpPr>
        <p:spPr bwMode="auto">
          <a:xfrm>
            <a:off x="4191000" y="2438400"/>
            <a:ext cx="4191000" cy="1600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6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>
          <a:xfrm>
            <a:off x="739588" y="78255"/>
            <a:ext cx="10515600" cy="1325563"/>
          </a:xfrm>
        </p:spPr>
        <p:txBody>
          <a:bodyPr/>
          <a:lstStyle/>
          <a:p>
            <a:r>
              <a:rPr lang="en-US" altLang="en-US" dirty="0"/>
              <a:t>Support Vector Machine</a:t>
            </a:r>
          </a:p>
        </p:txBody>
      </p:sp>
      <p:graphicFrame>
        <p:nvGraphicFramePr>
          <p:cNvPr id="10243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886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42200" imgH="7023100" progId="Visio.Drawing.6">
                  <p:embed/>
                </p:oleObj>
              </mc:Choice>
              <mc:Fallback>
                <p:oleObj name="Visio" r:id="rId2" imgW="7442200" imgH="7023100" progId="Visio.Drawing.6">
                  <p:embed/>
                  <p:pic>
                    <p:nvPicPr>
                      <p:cNvPr id="1024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33600" y="5638800"/>
            <a:ext cx="8534400" cy="762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latin typeface="Cambria" panose="02040503050406030204" pitchFamily="18" charset="0"/>
              </a:rPr>
              <a:t>Which one is better? B1 or B2?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Cambria" panose="02040503050406030204" pitchFamily="18" charset="0"/>
              </a:rPr>
              <a:t>How do you define better?</a:t>
            </a:r>
          </a:p>
        </p:txBody>
      </p:sp>
    </p:spTree>
    <p:extLst>
      <p:ext uri="{BB962C8B-B14F-4D97-AF65-F5344CB8AC3E}">
        <p14:creationId xmlns:p14="http://schemas.microsoft.com/office/powerpoint/2010/main" val="214301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xfrm>
            <a:off x="596153" y="185831"/>
            <a:ext cx="10515600" cy="1325563"/>
          </a:xfrm>
        </p:spPr>
        <p:txBody>
          <a:bodyPr/>
          <a:lstStyle/>
          <a:p>
            <a:r>
              <a:rPr lang="en-US" altLang="en-US" dirty="0"/>
              <a:t>Support Vector Machine</a:t>
            </a:r>
          </a:p>
        </p:txBody>
      </p:sp>
      <p:graphicFrame>
        <p:nvGraphicFramePr>
          <p:cNvPr id="11267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886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1126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336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latin typeface="Cambria" panose="02040503050406030204" pitchFamily="18" charset="0"/>
              </a:rPr>
              <a:t>Find hyperplane that </a:t>
            </a:r>
            <a:r>
              <a:rPr lang="en-US" alt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maximizes</a:t>
            </a:r>
            <a:r>
              <a:rPr lang="en-US" altLang="en-US" sz="2000" dirty="0">
                <a:latin typeface="Cambria" panose="02040503050406030204" pitchFamily="18" charset="0"/>
              </a:rPr>
              <a:t> the margin =&gt; B1 is better than B2</a:t>
            </a:r>
          </a:p>
        </p:txBody>
      </p:sp>
    </p:spTree>
    <p:extLst>
      <p:ext uri="{BB962C8B-B14F-4D97-AF65-F5344CB8AC3E}">
        <p14:creationId xmlns:p14="http://schemas.microsoft.com/office/powerpoint/2010/main" val="180704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1576</Words>
  <Application>Microsoft Office PowerPoint</Application>
  <PresentationFormat>Widescreen</PresentationFormat>
  <Paragraphs>216</Paragraphs>
  <Slides>26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.PingFang SC Regular</vt:lpstr>
      <vt:lpstr>Aptos</vt:lpstr>
      <vt:lpstr>Aptos Display</vt:lpstr>
      <vt:lpstr>Arial</vt:lpstr>
      <vt:lpstr>Calibri</vt:lpstr>
      <vt:lpstr>Cambria</vt:lpstr>
      <vt:lpstr>Cambria Math</vt:lpstr>
      <vt:lpstr>Times New Roman</vt:lpstr>
      <vt:lpstr>Wingdings</vt:lpstr>
      <vt:lpstr>Office Theme</vt:lpstr>
      <vt:lpstr>Visio</vt:lpstr>
      <vt:lpstr>Equation</vt:lpstr>
      <vt:lpstr>Support vector machine (SVM)</vt:lpstr>
      <vt:lpstr>Support Vector Machine Overview </vt:lpstr>
      <vt:lpstr>Support Vector Machine</vt:lpstr>
      <vt:lpstr>Hyperplane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Notation</vt:lpstr>
      <vt:lpstr>A “Fat” Hyperplane</vt:lpstr>
      <vt:lpstr>SVM: A Maximum-Margin Hyperplane</vt:lpstr>
      <vt:lpstr>The Linearly Separable Case</vt:lpstr>
      <vt:lpstr>The Linearly Separable Case</vt:lpstr>
      <vt:lpstr>Solving the Optimization Problem</vt:lpstr>
      <vt:lpstr>Example of Linear SVM</vt:lpstr>
      <vt:lpstr>Support Vector Machines</vt:lpstr>
      <vt:lpstr>Soft Margin Approach </vt:lpstr>
      <vt:lpstr>Soft Margin Classification</vt:lpstr>
      <vt:lpstr>Non-Linear SVMs: Feature Spaces</vt:lpstr>
      <vt:lpstr>The “Kernel Trick”</vt:lpstr>
      <vt:lpstr>Kernels</vt:lpstr>
      <vt:lpstr>SVM Summary</vt:lpstr>
      <vt:lpstr>SVM Applications</vt:lpstr>
      <vt:lpstr>Advantages of SVM</vt:lpstr>
      <vt:lpstr>Disadvantages of SVM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 (SVM)</dc:title>
  <dc:creator>Chandra Subramaniam</dc:creator>
  <cp:lastModifiedBy>Chandra Subramaniam</cp:lastModifiedBy>
  <cp:revision>4</cp:revision>
  <dcterms:created xsi:type="dcterms:W3CDTF">2024-01-18T21:35:44Z</dcterms:created>
  <dcterms:modified xsi:type="dcterms:W3CDTF">2024-02-05T20:27:38Z</dcterms:modified>
</cp:coreProperties>
</file>