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43"/>
  </p:notesMasterIdLst>
  <p:sldIdLst>
    <p:sldId id="279" r:id="rId5"/>
    <p:sldId id="308" r:id="rId6"/>
    <p:sldId id="282" r:id="rId7"/>
    <p:sldId id="278" r:id="rId8"/>
    <p:sldId id="281" r:id="rId9"/>
    <p:sldId id="280" r:id="rId10"/>
    <p:sldId id="309" r:id="rId11"/>
    <p:sldId id="310" r:id="rId12"/>
    <p:sldId id="298" r:id="rId13"/>
    <p:sldId id="303" r:id="rId14"/>
    <p:sldId id="304" r:id="rId15"/>
    <p:sldId id="301" r:id="rId16"/>
    <p:sldId id="299" r:id="rId17"/>
    <p:sldId id="300" r:id="rId18"/>
    <p:sldId id="306" r:id="rId19"/>
    <p:sldId id="295" r:id="rId20"/>
    <p:sldId id="311" r:id="rId21"/>
    <p:sldId id="312" r:id="rId22"/>
    <p:sldId id="291" r:id="rId23"/>
    <p:sldId id="316" r:id="rId24"/>
    <p:sldId id="328" r:id="rId25"/>
    <p:sldId id="327" r:id="rId26"/>
    <p:sldId id="325" r:id="rId27"/>
    <p:sldId id="326" r:id="rId28"/>
    <p:sldId id="323" r:id="rId29"/>
    <p:sldId id="296" r:id="rId30"/>
    <p:sldId id="320" r:id="rId31"/>
    <p:sldId id="305" r:id="rId32"/>
    <p:sldId id="319" r:id="rId33"/>
    <p:sldId id="307" r:id="rId34"/>
    <p:sldId id="314" r:id="rId35"/>
    <p:sldId id="313" r:id="rId36"/>
    <p:sldId id="315" r:id="rId37"/>
    <p:sldId id="302" r:id="rId38"/>
    <p:sldId id="321" r:id="rId39"/>
    <p:sldId id="318" r:id="rId40"/>
    <p:sldId id="322" r:id="rId41"/>
    <p:sldId id="293" r:id="rId4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56" autoAdjust="0"/>
  </p:normalViewPr>
  <p:slideViewPr>
    <p:cSldViewPr snapToGrid="0" snapToObjects="1">
      <p:cViewPr varScale="1">
        <p:scale>
          <a:sx n="92" d="100"/>
          <a:sy n="92" d="100"/>
        </p:scale>
        <p:origin x="131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2" d="100"/>
          <a:sy n="32" d="100"/>
        </p:scale>
        <p:origin x="43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Feedback loop on model results could be a long time!</a:t>
            </a:r>
          </a:p>
          <a:p>
            <a:r>
              <a:rPr lang="en-US" dirty="0"/>
              <a:t>Reinforcement bias…</a:t>
            </a:r>
          </a:p>
        </p:txBody>
      </p:sp>
    </p:spTree>
    <p:extLst>
      <p:ext uri="{BB962C8B-B14F-4D97-AF65-F5344CB8AC3E}">
        <p14:creationId xmlns:p14="http://schemas.microsoft.com/office/powerpoint/2010/main" val="426800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Example: pre / post covid?  Pre / post economic crises.</a:t>
            </a:r>
          </a:p>
          <a:p>
            <a:r>
              <a:rPr lang="en-US" dirty="0"/>
              <a:t>Example: business database that updates weekly on Fridays</a:t>
            </a:r>
          </a:p>
        </p:txBody>
      </p:sp>
    </p:spTree>
    <p:extLst>
      <p:ext uri="{BB962C8B-B14F-4D97-AF65-F5344CB8AC3E}">
        <p14:creationId xmlns:p14="http://schemas.microsoft.com/office/powerpoint/2010/main" val="196759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wrong unit of analysis: model to predict abandon online shopping carts?  </a:t>
            </a:r>
          </a:p>
        </p:txBody>
      </p:sp>
    </p:spTree>
    <p:extLst>
      <p:ext uri="{BB962C8B-B14F-4D97-AF65-F5344CB8AC3E}">
        <p14:creationId xmlns:p14="http://schemas.microsoft.com/office/powerpoint/2010/main" val="1958358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Example: Attrition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Related to appropriate “unit of analysis” and “model target”…</a:t>
            </a:r>
          </a:p>
        </p:txBody>
      </p:sp>
    </p:spTree>
    <p:extLst>
      <p:ext uri="{BB962C8B-B14F-4D97-AF65-F5344CB8AC3E}">
        <p14:creationId xmlns:p14="http://schemas.microsoft.com/office/powerpoint/2010/main" val="230950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Before partitioning… </a:t>
            </a:r>
          </a:p>
          <a:p>
            <a:r>
              <a:rPr lang="en-US" dirty="0"/>
              <a:t>Sample population must reflect population for which you will take action!</a:t>
            </a:r>
          </a:p>
        </p:txBody>
      </p:sp>
    </p:spTree>
    <p:extLst>
      <p:ext uri="{BB962C8B-B14F-4D97-AF65-F5344CB8AC3E}">
        <p14:creationId xmlns:p14="http://schemas.microsoft.com/office/powerpoint/2010/main" val="187306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Majority class should have been </a:t>
            </a:r>
            <a:r>
              <a:rPr lang="en-US" dirty="0" err="1"/>
              <a:t>downsampled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588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wrong unit of analysis: model to predict abandon online shopping carts?  </a:t>
            </a:r>
          </a:p>
        </p:txBody>
      </p:sp>
    </p:spTree>
    <p:extLst>
      <p:ext uri="{BB962C8B-B14F-4D97-AF65-F5344CB8AC3E}">
        <p14:creationId xmlns:p14="http://schemas.microsoft.com/office/powerpoint/2010/main" val="614260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9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Example: Attrition model from multiple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1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don’t know!  Same as empty?  Same as zero?</a:t>
            </a:r>
          </a:p>
        </p:txBody>
      </p:sp>
    </p:spTree>
    <p:extLst>
      <p:ext uri="{BB962C8B-B14F-4D97-AF65-F5344CB8AC3E}">
        <p14:creationId xmlns:p14="http://schemas.microsoft.com/office/powerpoint/2010/main" val="262858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a model?</a:t>
            </a:r>
          </a:p>
          <a:p>
            <a:r>
              <a:rPr lang="en-US" dirty="0"/>
              <a:t>Do models learn on their own?</a:t>
            </a:r>
          </a:p>
          <a:p>
            <a:r>
              <a:rPr lang="en-US" dirty="0"/>
              <a:t>Also: “generative AI”…</a:t>
            </a:r>
          </a:p>
        </p:txBody>
      </p:sp>
    </p:spTree>
    <p:extLst>
      <p:ext uri="{BB962C8B-B14F-4D97-AF65-F5344CB8AC3E}">
        <p14:creationId xmlns:p14="http://schemas.microsoft.com/office/powerpoint/2010/main" val="2435984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43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Nature of modern-day ML – makes it easier to throw the whole kitchen sink of potential features into the model build</a:t>
            </a:r>
          </a:p>
        </p:txBody>
      </p:sp>
    </p:spTree>
    <p:extLst>
      <p:ext uri="{BB962C8B-B14F-4D97-AF65-F5344CB8AC3E}">
        <p14:creationId xmlns:p14="http://schemas.microsoft.com/office/powerpoint/2010/main" val="2585700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58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25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Explanations as meta-data to the model output</a:t>
            </a:r>
          </a:p>
        </p:txBody>
      </p:sp>
    </p:spTree>
    <p:extLst>
      <p:ext uri="{BB962C8B-B14F-4D97-AF65-F5344CB8AC3E}">
        <p14:creationId xmlns:p14="http://schemas.microsoft.com/office/powerpoint/2010/main" val="3632230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wrong unit of analysis: model to predict abandon online shopping carts?  </a:t>
            </a:r>
          </a:p>
        </p:txBody>
      </p:sp>
    </p:spTree>
    <p:extLst>
      <p:ext uri="{BB962C8B-B14F-4D97-AF65-F5344CB8AC3E}">
        <p14:creationId xmlns:p14="http://schemas.microsoft.com/office/powerpoint/2010/main" val="2413823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wrong unit of analysis: model to predict abandon online shopping carts?  </a:t>
            </a:r>
          </a:p>
        </p:txBody>
      </p:sp>
    </p:spTree>
    <p:extLst>
      <p:ext uri="{BB962C8B-B14F-4D97-AF65-F5344CB8AC3E}">
        <p14:creationId xmlns:p14="http://schemas.microsoft.com/office/powerpoint/2010/main" val="1179158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 of wrong unit of analysis: model to predict abandon online shopping carts?  </a:t>
            </a:r>
          </a:p>
        </p:txBody>
      </p:sp>
    </p:spTree>
    <p:extLst>
      <p:ext uri="{BB962C8B-B14F-4D97-AF65-F5344CB8AC3E}">
        <p14:creationId xmlns:p14="http://schemas.microsoft.com/office/powerpoint/2010/main" val="202791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Models are generalizations.  Humans also generalize.</a:t>
            </a:r>
          </a:p>
          <a:p>
            <a:r>
              <a:rPr lang="en-US" dirty="0"/>
              <a:t>We aren’t always looking for things that are clearly “wrong”; but also looking for things that are inefficient.</a:t>
            </a:r>
          </a:p>
          <a:p>
            <a:r>
              <a:rPr lang="en-US" dirty="0"/>
              <a:t>Not always black and white</a:t>
            </a:r>
          </a:p>
          <a:p>
            <a:r>
              <a:rPr lang="en-US" dirty="0"/>
              <a:t>Risk correlated with need for risk management!  Only safe model is a model you never use…</a:t>
            </a:r>
          </a:p>
        </p:txBody>
      </p:sp>
    </p:spTree>
    <p:extLst>
      <p:ext uri="{BB962C8B-B14F-4D97-AF65-F5344CB8AC3E}">
        <p14:creationId xmlns:p14="http://schemas.microsoft.com/office/powerpoint/2010/main" val="397320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At it’s most basic—data can be wrong (importance of data quality)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4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6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6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2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Example: Amazon model to predict candidates from resumes</a:t>
            </a:r>
          </a:p>
          <a:p>
            <a:r>
              <a:rPr lang="en-US" dirty="0"/>
              <a:t>Meetup example</a:t>
            </a:r>
          </a:p>
        </p:txBody>
      </p:sp>
    </p:spTree>
    <p:extLst>
      <p:ext uri="{BB962C8B-B14F-4D97-AF65-F5344CB8AC3E}">
        <p14:creationId xmlns:p14="http://schemas.microsoft.com/office/powerpoint/2010/main" val="106574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AML example – SAR (suspicious activity reports)</a:t>
            </a:r>
          </a:p>
        </p:txBody>
      </p:sp>
    </p:spTree>
    <p:extLst>
      <p:ext uri="{BB962C8B-B14F-4D97-AF65-F5344CB8AC3E}">
        <p14:creationId xmlns:p14="http://schemas.microsoft.com/office/powerpoint/2010/main" val="82015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15023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583119"/>
            <a:ext cx="9438678" cy="43096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Continued: </a:t>
            </a:r>
          </a:p>
          <a:p>
            <a:r>
              <a:rPr lang="en-US" sz="1800" dirty="0"/>
              <a:t>What’s more important? Up-front validation or ongoing monitoring?​</a:t>
            </a:r>
          </a:p>
          <a:p>
            <a:r>
              <a:rPr lang="en-US" dirty="0"/>
              <a:t>What is Artificial Intelligence?</a:t>
            </a:r>
          </a:p>
          <a:p>
            <a:r>
              <a:rPr lang="en-US" dirty="0"/>
              <a:t>Data: A Model’s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Outliers – </a:t>
            </a:r>
            <a:r>
              <a:rPr lang="en-US" sz="2000" dirty="0" err="1"/>
              <a:t>Boan</a:t>
            </a:r>
            <a:r>
              <a:rPr lang="en-US" sz="2000" dirty="0"/>
              <a:t> Zhang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Structural Soundness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Sampling &amp; 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Handling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/ Target Leakage</a:t>
            </a:r>
          </a:p>
          <a:p>
            <a:r>
              <a:rPr lang="en-US" dirty="0"/>
              <a:t>Mini Group Projects - Rubric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Is the premise of our model and the business application of the model sound?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Are we allowed to use this data for model building?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Are the things we have as features ethical in prediction?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etc.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Do we have the data for our model’s target?</a:t>
            </a:r>
          </a:p>
          <a:p>
            <a:pPr marL="1143000" lvl="1" indent="-457200"/>
            <a:r>
              <a:rPr lang="en-US" sz="2200" dirty="0"/>
              <a:t>Be wary of “data labeling” services for “unlabeled data”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Will the predictors be available moving forward?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Will we be able to measure or gather the actual outcome and compare it to our model’s prediction?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Do we have </a:t>
            </a:r>
            <a:r>
              <a:rPr lang="en-US" sz="2200" i="1" dirty="0"/>
              <a:t>enough</a:t>
            </a:r>
            <a:r>
              <a:rPr lang="en-US" sz="2200" dirty="0"/>
              <a:t> data?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Do we expect the past to be representative of the future?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Is the data we need for prediction ready at the time of prediction?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Is the prediction lead time enough for us to take action from a business perspective?</a:t>
            </a:r>
          </a:p>
          <a:p>
            <a:pPr marL="1143000" lvl="1" indent="-457200"/>
            <a:r>
              <a:rPr lang="en-US" sz="2200" dirty="0"/>
              <a:t>Generally models are worse at predicting farther out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“Unit of Analysis”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Or simply: the subject of the model</a:t>
            </a:r>
          </a:p>
          <a:p>
            <a:pPr marL="1143000" lvl="1" indent="-457200"/>
            <a:r>
              <a:rPr lang="en-US" sz="2200" dirty="0"/>
              <a:t>e.g.: account / person / household / session / game / </a:t>
            </a:r>
            <a:r>
              <a:rPr lang="en-US" sz="2200" dirty="0" err="1"/>
              <a:t>etc</a:t>
            </a:r>
            <a:r>
              <a:rPr lang="en-US" sz="2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All related features must tie back to the unit of analysis</a:t>
            </a:r>
          </a:p>
          <a:p>
            <a:pPr marL="1143000" lvl="1" indent="-457200"/>
            <a:r>
              <a:rPr lang="en-US" sz="2200" dirty="0"/>
              <a:t>This may involve aggregation / summarization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Target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Is the model’s output appropriate for the intended business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Are there multiple targets / goals with regards to prediction?  Are they combined effectively?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Placeholder 269" descr="target icon">
            <a:extLst>
              <a:ext uri="{FF2B5EF4-FFF2-40B4-BE49-F238E27FC236}">
                <a16:creationId xmlns:a16="http://schemas.microsoft.com/office/drawing/2014/main" id="{04E3CD79-600D-5D09-F30E-8562D53FA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" b="113"/>
          <a:stretch/>
        </p:blipFill>
        <p:spPr>
          <a:xfrm>
            <a:off x="9409407" y="2308860"/>
            <a:ext cx="704088" cy="7040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518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CAEF-831C-2B7D-839E-4868F497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498" y="938743"/>
            <a:ext cx="8721193" cy="768096"/>
          </a:xfrm>
        </p:spPr>
        <p:txBody>
          <a:bodyPr/>
          <a:lstStyle/>
          <a:p>
            <a:r>
              <a:rPr lang="en-US" sz="4000" dirty="0"/>
              <a:t>Forecast Vs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614E9-F799-8E3D-A3CE-99E9EDFE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9E801-2057-06DE-F9E8-234837D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EC3754D-F83B-4EAF-91A1-F8DD72CB6752}"/>
              </a:ext>
            </a:extLst>
          </p:cNvPr>
          <p:cNvSpPr>
            <a:spLocks noGrp="1"/>
          </p:cNvSpPr>
          <p:nvPr/>
        </p:nvSpPr>
        <p:spPr>
          <a:xfrm>
            <a:off x="3581891" y="2277185"/>
            <a:ext cx="3645837" cy="4427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How many customers are we going to lose next month?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will total home sales be in this region next week?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What will be our total credit losses next quarter?      </a:t>
            </a:r>
            <a:r>
              <a:rPr lang="en-US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A9DD643-0F23-45E7-B294-30408D3A0F02}"/>
              </a:ext>
            </a:extLst>
          </p:cNvPr>
          <p:cNvSpPr>
            <a:spLocks noGrp="1"/>
          </p:cNvSpPr>
          <p:nvPr/>
        </p:nvSpPr>
        <p:spPr>
          <a:xfrm>
            <a:off x="7906095" y="2276856"/>
            <a:ext cx="4294390" cy="4429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Which customers</a:t>
            </a:r>
            <a:r>
              <a:rPr lang="en-US" sz="2400" dirty="0"/>
              <a:t> are going to leave within the next month?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much will </a:t>
            </a:r>
            <a:r>
              <a:rPr lang="en-US" sz="2400" i="1" dirty="0"/>
              <a:t>this particular home</a:t>
            </a:r>
            <a:r>
              <a:rPr lang="en-US" sz="2400" dirty="0"/>
              <a:t> sell for if it sells next week?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Which</a:t>
            </a:r>
            <a:r>
              <a:rPr lang="en-US" sz="2400" dirty="0"/>
              <a:t> </a:t>
            </a:r>
            <a:r>
              <a:rPr lang="en-US" sz="2400" i="1" dirty="0"/>
              <a:t>loans</a:t>
            </a:r>
            <a:r>
              <a:rPr lang="en-US" sz="2400" dirty="0"/>
              <a:t> will default next quarter?</a:t>
            </a:r>
          </a:p>
          <a:p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D6F1FF5-AB92-456B-B927-73282E634065}"/>
              </a:ext>
            </a:extLst>
          </p:cNvPr>
          <p:cNvSpPr/>
          <p:nvPr/>
        </p:nvSpPr>
        <p:spPr>
          <a:xfrm>
            <a:off x="7241335" y="2449952"/>
            <a:ext cx="571500" cy="2560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C2EF97D-7FB2-4355-A673-76951C6285B5}"/>
              </a:ext>
            </a:extLst>
          </p:cNvPr>
          <p:cNvSpPr/>
          <p:nvPr/>
        </p:nvSpPr>
        <p:spPr>
          <a:xfrm>
            <a:off x="7241335" y="4217193"/>
            <a:ext cx="571500" cy="2560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AA137E8-8165-4095-BFF5-A0387E41E165}"/>
              </a:ext>
            </a:extLst>
          </p:cNvPr>
          <p:cNvSpPr/>
          <p:nvPr/>
        </p:nvSpPr>
        <p:spPr>
          <a:xfrm>
            <a:off x="7241335" y="5869641"/>
            <a:ext cx="571500" cy="2560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514F7E0-870B-46D9-8731-F2BB97912B96}"/>
              </a:ext>
            </a:extLst>
          </p:cNvPr>
          <p:cNvSpPr>
            <a:spLocks noGrp="1"/>
          </p:cNvSpPr>
          <p:nvPr/>
        </p:nvSpPr>
        <p:spPr>
          <a:xfrm>
            <a:off x="3581891" y="1832747"/>
            <a:ext cx="4021394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</a:t>
            </a:r>
          </a:p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DBE787E-438F-4D5D-8415-E726078EA06D}"/>
              </a:ext>
            </a:extLst>
          </p:cNvPr>
          <p:cNvSpPr>
            <a:spLocks noGrp="1"/>
          </p:cNvSpPr>
          <p:nvPr/>
        </p:nvSpPr>
        <p:spPr>
          <a:xfrm>
            <a:off x="7906093" y="1835740"/>
            <a:ext cx="4294391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Sampling &amp; Partitioning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Separating data for model training and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2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396623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characteristics do we need from our sample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3130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79BB4-8AB3-671E-D424-BB68C8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A6312-AB11-2523-7EE9-EC9012BB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of data you use to build and test your model should be representative of the population on which you are going to use that model.</a:t>
            </a:r>
          </a:p>
        </p:txBody>
      </p:sp>
    </p:spTree>
    <p:extLst>
      <p:ext uri="{BB962C8B-B14F-4D97-AF65-F5344CB8AC3E}">
        <p14:creationId xmlns:p14="http://schemas.microsoft.com/office/powerpoint/2010/main" val="97538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bank has 100K accounts, but sizable attrition of 5000 accounts every month.</a:t>
            </a:r>
          </a:p>
          <a:p>
            <a:r>
              <a:rPr lang="en-US" dirty="0"/>
              <a:t>Our manager wants us to predict customer attrition in the account portfolio so that we can proactively save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6" name="Picture Placeholder 75" descr="Database with solid fill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 gather account data from the past 2 years.  The unit of analysis is the account.  The features gathered are calculated appropriately from historical data.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pic>
        <p:nvPicPr>
          <p:cNvPr id="80" name="Picture Placeholder 79" descr="Clipboard Checked with solid fill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randomly sample 10,000 bank accounts for our initial data set</a:t>
            </a:r>
          </a:p>
          <a:p>
            <a:r>
              <a:rPr lang="en-US" dirty="0"/>
              <a:t>We split our data 80% training, 10% test, 10% validation.  Ensuring equal amount of attrition in each</a:t>
            </a:r>
          </a:p>
          <a:p>
            <a:r>
              <a:rPr lang="en-US" dirty="0"/>
              <a:t>We create a model with our training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289" descr="person with loud speaker icon">
            <a:extLst>
              <a:ext uri="{FF2B5EF4-FFF2-40B4-BE49-F238E27FC236}">
                <a16:creationId xmlns:a16="http://schemas.microsoft.com/office/drawing/2014/main" id="{22FCCFB6-3C5B-A11C-3E97-0EE33C7751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" b="113"/>
          <a:stretch/>
        </p:blipFill>
        <p:spPr>
          <a:xfrm>
            <a:off x="1890522" y="2258568"/>
            <a:ext cx="973836" cy="9738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47041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IS 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0388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79BB4-8AB3-671E-D424-BB68C8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A6312-AB11-2523-7EE9-EC9012BB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case of class imbalance, down-sampling the majority class and preserving the minority class will generally provide you with more differentiating information for models to use.</a:t>
            </a:r>
          </a:p>
        </p:txBody>
      </p:sp>
    </p:spTree>
    <p:extLst>
      <p:ext uri="{BB962C8B-B14F-4D97-AF65-F5344CB8AC3E}">
        <p14:creationId xmlns:p14="http://schemas.microsoft.com/office/powerpoint/2010/main" val="205430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Considered best practice in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Surprisingly not always used in scientific research that use data / models</a:t>
            </a:r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5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79BB4-8AB3-671E-D424-BB68C8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A6312-AB11-2523-7EE9-EC9012BB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reproducibility is a concern, you may want to get into the habit of explicitly assigning random seeds.  </a:t>
            </a:r>
          </a:p>
        </p:txBody>
      </p:sp>
    </p:spTree>
    <p:extLst>
      <p:ext uri="{BB962C8B-B14F-4D97-AF65-F5344CB8AC3E}">
        <p14:creationId xmlns:p14="http://schemas.microsoft.com/office/powerpoint/2010/main" val="150190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396623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Why might we need TRAINING, TESTING, *AND* Validation Data Sets?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76807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79BB4-8AB3-671E-D424-BB68C8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A6312-AB11-2523-7EE9-EC9012BB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test of a model is to measure it on data that has not been used in *any* part of the model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197553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If your sample for modeling may contain repeats of the same subject, you probably need to group them for the purposes of data partitioning.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br>
              <a:rPr lang="en-US" dirty="0"/>
            </a:br>
            <a:r>
              <a:rPr lang="en-US" dirty="0"/>
              <a:t>Missing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Exclusion, imputation, and other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2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9069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does “NULL”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4142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396623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Will Data Imputation improve Predictive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3739887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79BB4-8AB3-671E-D424-BB68C8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A6312-AB11-2523-7EE9-EC9012BB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you’re going to impute a feature, a best-practice for data scientists is to add a binary feature (0/1) indicating whether or not that original data field was null.  This may preserve the potential predictive power of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3479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5986151" cy="1627632"/>
          </a:xfrm>
        </p:spPr>
        <p:txBody>
          <a:bodyPr/>
          <a:lstStyle/>
          <a:p>
            <a:r>
              <a:rPr lang="en-US" dirty="0"/>
              <a:t>all models are wrong, but some are useful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George Box?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31290-189F-7A3E-57C7-041657132555}"/>
              </a:ext>
            </a:extLst>
          </p:cNvPr>
          <p:cNvSpPr txBox="1"/>
          <p:nvPr/>
        </p:nvSpPr>
        <p:spPr>
          <a:xfrm>
            <a:off x="4166678" y="4997887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https://en.wikipedia.org/wiki/All_models_are_wrong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/ Target Leakage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Is our model “cheating”?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45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52303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is Target LEAKAGE?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08109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720983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is the mathematically correct way to detect leakage?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3306916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79BB4-8AB3-671E-D424-BB68C8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A6312-AB11-2523-7EE9-EC9012BB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your data well –and especially why a predictor provides predictive power, you might be vulnerable to leakage.</a:t>
            </a:r>
          </a:p>
        </p:txBody>
      </p:sp>
    </p:spTree>
    <p:extLst>
      <p:ext uri="{BB962C8B-B14F-4D97-AF65-F5344CB8AC3E}">
        <p14:creationId xmlns:p14="http://schemas.microsoft.com/office/powerpoint/2010/main" val="302727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Bias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Is our data biased with regards to some particular class? (typically, a class of individuals)</a:t>
            </a:r>
          </a:p>
          <a:p>
            <a:r>
              <a:rPr lang="en-US" dirty="0"/>
              <a:t>Bias in models comes from the data used in model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Causality</a:t>
            </a:r>
            <a:endParaRPr lang="en-US" dirty="0"/>
          </a:p>
        </p:txBody>
      </p:sp>
      <p:pic>
        <p:nvPicPr>
          <p:cNvPr id="76" name="Picture Placeholder 75" descr="Link with solid fill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Are the relationships between the predictive features and model output causal or coincidental?</a:t>
            </a:r>
          </a:p>
          <a:p>
            <a:r>
              <a:rPr lang="en-US" dirty="0"/>
              <a:t>“Correlation” is not “Causation” </a:t>
            </a:r>
          </a:p>
          <a:p>
            <a:r>
              <a:rPr lang="en-US" dirty="0"/>
              <a:t>Are there confounding factors at play?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800" dirty="0" err="1"/>
              <a:t>Explainability</a:t>
            </a:r>
            <a:endParaRPr lang="en-US" dirty="0"/>
          </a:p>
        </p:txBody>
      </p:sp>
      <p:pic>
        <p:nvPicPr>
          <p:cNvPr id="80" name="Picture Placeholder 79" descr="Question Mark with solid fill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need to justify model outputs?</a:t>
            </a:r>
          </a:p>
          <a:p>
            <a:r>
              <a:rPr lang="en-US" dirty="0"/>
              <a:t>Can we explain the model outcome appropriately?</a:t>
            </a:r>
          </a:p>
          <a:p>
            <a:r>
              <a:rPr lang="en-US" dirty="0"/>
              <a:t>How accurate is that explanation? </a:t>
            </a:r>
          </a:p>
          <a:p>
            <a:r>
              <a:rPr lang="en-US" dirty="0"/>
              <a:t>How understandable is that explanation?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289" descr="person with loud speaker icon">
            <a:extLst>
              <a:ext uri="{FF2B5EF4-FFF2-40B4-BE49-F238E27FC236}">
                <a16:creationId xmlns:a16="http://schemas.microsoft.com/office/drawing/2014/main" id="{22FCCFB6-3C5B-A11C-3E97-0EE33C7751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" b="113"/>
          <a:stretch/>
        </p:blipFill>
        <p:spPr>
          <a:xfrm>
            <a:off x="1890522" y="2258568"/>
            <a:ext cx="973836" cy="9738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19689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&amp; 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Does imputation always improve a model?  Why not?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Give an example of a case where imputation helps.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Give an example of a case where imputation does not help.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Discus how imputation is related to the model building method chosen by the data scientist</a:t>
            </a:r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4624832" cy="274320"/>
          </a:xfrm>
        </p:spPr>
        <p:txBody>
          <a:bodyPr/>
          <a:lstStyle/>
          <a:p>
            <a:r>
              <a:rPr lang="en-US" dirty="0"/>
              <a:t>Mini Project #1 – Learning / Teaching Objectives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What is “target encoding?”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 can target encoding subject your model to target leakage?  How?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Does target encoding remove any information from </a:t>
            </a:r>
            <a:r>
              <a:rPr lang="en-US" sz="2200"/>
              <a:t>your data set?</a:t>
            </a:r>
            <a:endParaRPr lang="en-US" sz="2200" dirty="0"/>
          </a:p>
          <a:p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5203952" cy="274320"/>
          </a:xfrm>
        </p:spPr>
        <p:txBody>
          <a:bodyPr/>
          <a:lstStyle/>
          <a:p>
            <a:r>
              <a:rPr lang="en-US" dirty="0"/>
              <a:t>Mini Project #1 – Learning / Teaching Objectives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3222752"/>
            <a:ext cx="6945699" cy="27005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 can generative AI fail?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What techniques are being used to manage or control risk in the use of generative AI?</a:t>
            </a:r>
            <a:endParaRPr lang="en-US" dirty="0"/>
          </a:p>
          <a:p>
            <a:endParaRPr lang="en-US" sz="2400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4695952" cy="274320"/>
          </a:xfrm>
        </p:spPr>
        <p:txBody>
          <a:bodyPr/>
          <a:lstStyle/>
          <a:p>
            <a:r>
              <a:rPr lang="en-US" dirty="0"/>
              <a:t>Mini Project #1 – Learning / Teaching Objectives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5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Data: </a:t>
            </a:r>
            <a:br>
              <a:rPr lang="en-US" dirty="0"/>
            </a:br>
            <a:r>
              <a:rPr lang="en-US" dirty="0"/>
              <a:t>A Model’s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 Risk Management</a:t>
            </a:r>
          </a:p>
          <a:p>
            <a:r>
              <a:rPr lang="en-US" dirty="0"/>
              <a:t>Robert Fox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44568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could be wrong with our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643011"/>
            <a:ext cx="6766560" cy="768096"/>
          </a:xfrm>
        </p:spPr>
        <p:txBody>
          <a:bodyPr/>
          <a:lstStyle/>
          <a:p>
            <a:r>
              <a:rPr lang="en-US" dirty="0"/>
              <a:t>Model Prep 101?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88907"/>
            <a:ext cx="6766560" cy="270052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Remove records with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Impute missing numbers with the 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Impute missing </a:t>
            </a:r>
            <a:r>
              <a:rPr lang="en-US" sz="2200" dirty="0" err="1"/>
              <a:t>categoricals</a:t>
            </a:r>
            <a:r>
              <a:rPr lang="en-US" sz="2200" dirty="0"/>
              <a:t> with the most frequent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Start building models!</a:t>
            </a:r>
          </a:p>
          <a:p>
            <a:endParaRPr lang="en-US" dirty="0"/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This is not a good standard recipe…  you need to understand why; and in this lecture we focus on understanding key implications around a model’s data.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472361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IS An Outlier?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What is an Anomaly?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1790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7474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Should one Handle Outliers?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871195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4133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Soundness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Data: A Model’s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7042958" cy="2700528"/>
          </a:xfrm>
        </p:spPr>
        <p:txBody>
          <a:bodyPr/>
          <a:lstStyle/>
          <a:p>
            <a:r>
              <a:rPr lang="en-US" sz="2000" dirty="0"/>
              <a:t>Is the data used in model creation valid? </a:t>
            </a:r>
          </a:p>
          <a:p>
            <a:r>
              <a:rPr lang="en-US" sz="2000" dirty="0"/>
              <a:t>And does it support the intended business use of the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{FDAADB10-22FC-404E-BA0C-6FAA53C009E0}tf78438558_win32</Template>
  <TotalTime>589</TotalTime>
  <Words>1562</Words>
  <Application>Microsoft Office PowerPoint</Application>
  <PresentationFormat>Widescreen</PresentationFormat>
  <Paragraphs>217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Calibri</vt:lpstr>
      <vt:lpstr>Sabon Next LT</vt:lpstr>
      <vt:lpstr>Office Theme</vt:lpstr>
      <vt:lpstr>AGENDA</vt:lpstr>
      <vt:lpstr>What IS AI?</vt:lpstr>
      <vt:lpstr>all models are wrong, but some are useful</vt:lpstr>
      <vt:lpstr>Data:  A Model’s Foundation</vt:lpstr>
      <vt:lpstr>What could be wrong with our Data?</vt:lpstr>
      <vt:lpstr>Model Prep 101?</vt:lpstr>
      <vt:lpstr>What IS An Outlier?  What is an Anomaly?</vt:lpstr>
      <vt:lpstr>How Should one Handle Outliers?</vt:lpstr>
      <vt:lpstr>Structural Soundness</vt:lpstr>
      <vt:lpstr>Privacy &amp; Ethics</vt:lpstr>
      <vt:lpstr>Data Availability</vt:lpstr>
      <vt:lpstr>Data AND Timing</vt:lpstr>
      <vt:lpstr>“Unit of Analysis”</vt:lpstr>
      <vt:lpstr>Model Target </vt:lpstr>
      <vt:lpstr>Forecast Vs Prediction</vt:lpstr>
      <vt:lpstr>Data Sampling &amp; Partitioning</vt:lpstr>
      <vt:lpstr>What characteristics do we need from our sample data?</vt:lpstr>
      <vt:lpstr>Golden Rule:</vt:lpstr>
      <vt:lpstr>Scenario</vt:lpstr>
      <vt:lpstr>Guidance:</vt:lpstr>
      <vt:lpstr>K-fold cross validation</vt:lpstr>
      <vt:lpstr>Guidance:</vt:lpstr>
      <vt:lpstr>Why might we need TRAINING, TESTING, *AND* Validation Data Sets?</vt:lpstr>
      <vt:lpstr>Golden Rule:</vt:lpstr>
      <vt:lpstr>Group Partitioning</vt:lpstr>
      <vt:lpstr>Handling  Missing Data</vt:lpstr>
      <vt:lpstr>What does “NULL” MEAN?</vt:lpstr>
      <vt:lpstr>Will Data Imputation improve Predictive Models?</vt:lpstr>
      <vt:lpstr>Guidance:</vt:lpstr>
      <vt:lpstr>Data / Target Leakage</vt:lpstr>
      <vt:lpstr>What is Target LEAKAGE?</vt:lpstr>
      <vt:lpstr>What is the mathematically correct way to detect leakage?</vt:lpstr>
      <vt:lpstr>Guidance:</vt:lpstr>
      <vt:lpstr>Other Concerns</vt:lpstr>
      <vt:lpstr>Imputation &amp; Model Improvement</vt:lpstr>
      <vt:lpstr>Target Encoding</vt:lpstr>
      <vt:lpstr>Generative AI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Risk Management</dc:title>
  <dc:subject/>
  <dc:creator>Robert Fox</dc:creator>
  <cp:lastModifiedBy>Robert Fox</cp:lastModifiedBy>
  <cp:revision>22</cp:revision>
  <dcterms:created xsi:type="dcterms:W3CDTF">2023-08-28T15:32:29Z</dcterms:created>
  <dcterms:modified xsi:type="dcterms:W3CDTF">2023-08-29T17:47:58Z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