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9"/>
  </p:notesMasterIdLst>
  <p:sldIdLst>
    <p:sldId id="350" r:id="rId2"/>
    <p:sldId id="259" r:id="rId3"/>
    <p:sldId id="322" r:id="rId4"/>
    <p:sldId id="353" r:id="rId5"/>
    <p:sldId id="354" r:id="rId6"/>
    <p:sldId id="361" r:id="rId7"/>
    <p:sldId id="356" r:id="rId8"/>
    <p:sldId id="359" r:id="rId9"/>
    <p:sldId id="348" r:id="rId10"/>
    <p:sldId id="349" r:id="rId11"/>
    <p:sldId id="343" r:id="rId12"/>
    <p:sldId id="357" r:id="rId13"/>
    <p:sldId id="358" r:id="rId14"/>
    <p:sldId id="333" r:id="rId15"/>
    <p:sldId id="336" r:id="rId16"/>
    <p:sldId id="337" r:id="rId17"/>
    <p:sldId id="352"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E561D6-7BAB-C415-C157-5399A1756795}" name="Luo, Binjie" initials="LB" userId="S::Binjie.Luo@wellsfargo.com::0a9913d6-630c-4e11-a335-1e80f6bc859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e, Nancy [QUANTITATIVE ANALYTICS MGR]" initials="NH" lastIdx="14" clrIdx="0">
    <p:extLst>
      <p:ext uri="{19B8F6BF-5375-455C-9EA6-DF929625EA0E}">
        <p15:presenceInfo xmlns:p15="http://schemas.microsoft.com/office/powerpoint/2012/main" userId="He, Nancy [QUANTITATIVE ANALYTICS MG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01" autoAdjust="0"/>
  </p:normalViewPr>
  <p:slideViewPr>
    <p:cSldViewPr snapToGrid="0">
      <p:cViewPr varScale="1">
        <p:scale>
          <a:sx n="90" d="100"/>
          <a:sy n="90" d="100"/>
        </p:scale>
        <p:origin x="5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D8C23A-9E50-4937-B156-E8CCA4388B3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DA1037F-559D-4E97-BD9F-F326199B3981}">
      <dgm:prSet phldrT="[Text]" custT="1"/>
      <dgm:spPr/>
      <dgm:t>
        <a:bodyPr/>
        <a:lstStyle/>
        <a:p>
          <a:pPr algn="l"/>
          <a:r>
            <a:rPr lang="en-US" sz="1500" dirty="0"/>
            <a:t>Model Use Scope</a:t>
          </a:r>
        </a:p>
        <a:p>
          <a:pPr algn="l"/>
          <a:r>
            <a:rPr lang="en-US" sz="1200" dirty="0"/>
            <a:t>- Use scope</a:t>
          </a:r>
        </a:p>
        <a:p>
          <a:pPr algn="l"/>
          <a:r>
            <a:rPr lang="en-US" sz="1200" dirty="0"/>
            <a:t>- Environment</a:t>
          </a:r>
        </a:p>
      </dgm:t>
    </dgm:pt>
    <dgm:pt modelId="{05019817-2F37-411B-9C04-4D3622EEE2FF}" type="parTrans" cxnId="{8B6301D1-0E05-46D9-8E02-24D7C4497B10}">
      <dgm:prSet/>
      <dgm:spPr/>
      <dgm:t>
        <a:bodyPr/>
        <a:lstStyle/>
        <a:p>
          <a:endParaRPr lang="en-US"/>
        </a:p>
      </dgm:t>
    </dgm:pt>
    <dgm:pt modelId="{276AA539-2E5F-4B94-8C7F-52FB56481528}" type="sibTrans" cxnId="{8B6301D1-0E05-46D9-8E02-24D7C4497B10}">
      <dgm:prSet/>
      <dgm:spPr/>
      <dgm:t>
        <a:bodyPr/>
        <a:lstStyle/>
        <a:p>
          <a:endParaRPr lang="en-US"/>
        </a:p>
      </dgm:t>
    </dgm:pt>
    <dgm:pt modelId="{FB8856D4-9625-480E-89FC-976F6852F6EB}">
      <dgm:prSet phldrT="[Text]" custT="1"/>
      <dgm:spPr/>
      <dgm:t>
        <a:bodyPr/>
        <a:lstStyle/>
        <a:p>
          <a:pPr algn="l"/>
          <a:r>
            <a:rPr lang="en-US" sz="1500" dirty="0"/>
            <a:t>Model Framework</a:t>
          </a:r>
        </a:p>
        <a:p>
          <a:pPr algn="l"/>
          <a:r>
            <a:rPr lang="en-US" sz="1200" dirty="0"/>
            <a:t>- Approach</a:t>
          </a:r>
        </a:p>
        <a:p>
          <a:pPr algn="l"/>
          <a:r>
            <a:rPr lang="en-US" sz="1200" dirty="0"/>
            <a:t>- Structure</a:t>
          </a:r>
        </a:p>
      </dgm:t>
    </dgm:pt>
    <dgm:pt modelId="{061D510A-4F4A-4CA8-B79C-80995BE0EC3B}" type="parTrans" cxnId="{7EC4DAB5-A510-43FB-B8D4-7B73F2B736B1}">
      <dgm:prSet/>
      <dgm:spPr/>
      <dgm:t>
        <a:bodyPr/>
        <a:lstStyle/>
        <a:p>
          <a:endParaRPr lang="en-US"/>
        </a:p>
      </dgm:t>
    </dgm:pt>
    <dgm:pt modelId="{9655504F-B030-4AA7-AFC6-3A2795D25997}" type="sibTrans" cxnId="{7EC4DAB5-A510-43FB-B8D4-7B73F2B736B1}">
      <dgm:prSet/>
      <dgm:spPr/>
      <dgm:t>
        <a:bodyPr/>
        <a:lstStyle/>
        <a:p>
          <a:endParaRPr lang="en-US"/>
        </a:p>
      </dgm:t>
    </dgm:pt>
    <dgm:pt modelId="{82CF5DC5-BEDA-48D3-BF36-274A56EEADCB}">
      <dgm:prSet phldrT="[Text]" custT="1"/>
      <dgm:spPr/>
      <dgm:t>
        <a:bodyPr/>
        <a:lstStyle/>
        <a:p>
          <a:pPr algn="l"/>
          <a:r>
            <a:rPr lang="en-US" sz="1500" dirty="0"/>
            <a:t>Model Data/Inputs</a:t>
          </a:r>
        </a:p>
        <a:p>
          <a:pPr algn="l"/>
          <a:r>
            <a:rPr lang="en-US" sz="1200" dirty="0"/>
            <a:t>- Quality</a:t>
          </a:r>
        </a:p>
        <a:p>
          <a:pPr algn="l"/>
          <a:r>
            <a:rPr lang="en-US" sz="1200" dirty="0"/>
            <a:t>- Limitations</a:t>
          </a:r>
        </a:p>
        <a:p>
          <a:pPr algn="l"/>
          <a:r>
            <a:rPr lang="en-US" sz="1200" dirty="0"/>
            <a:t>- Availability</a:t>
          </a:r>
        </a:p>
        <a:p>
          <a:pPr algn="l"/>
          <a:r>
            <a:rPr lang="en-US" sz="1200" dirty="0"/>
            <a:t>- Treatment</a:t>
          </a:r>
        </a:p>
        <a:p>
          <a:pPr algn="ctr"/>
          <a:endParaRPr lang="en-US" sz="1300" dirty="0"/>
        </a:p>
      </dgm:t>
    </dgm:pt>
    <dgm:pt modelId="{A3EA5CCD-F94A-472C-9E03-9E4275AEA804}" type="parTrans" cxnId="{3F3F8E03-5A95-472A-8695-EC2427E2FF3C}">
      <dgm:prSet/>
      <dgm:spPr/>
      <dgm:t>
        <a:bodyPr/>
        <a:lstStyle/>
        <a:p>
          <a:endParaRPr lang="en-US"/>
        </a:p>
      </dgm:t>
    </dgm:pt>
    <dgm:pt modelId="{91CEFE08-559B-43C6-8981-3864D31DEBB1}" type="sibTrans" cxnId="{3F3F8E03-5A95-472A-8695-EC2427E2FF3C}">
      <dgm:prSet/>
      <dgm:spPr/>
      <dgm:t>
        <a:bodyPr/>
        <a:lstStyle/>
        <a:p>
          <a:endParaRPr lang="en-US"/>
        </a:p>
      </dgm:t>
    </dgm:pt>
    <dgm:pt modelId="{5192CA7B-A2A8-43C7-A372-AFDC561FBBB6}">
      <dgm:prSet phldrT="[Text]" custT="1"/>
      <dgm:spPr/>
      <dgm:t>
        <a:bodyPr/>
        <a:lstStyle/>
        <a:p>
          <a:pPr algn="l"/>
          <a:r>
            <a:rPr lang="en-US" sz="1500" dirty="0"/>
            <a:t>Model Use and Monitoring</a:t>
          </a:r>
        </a:p>
        <a:p>
          <a:pPr algn="l"/>
          <a:r>
            <a:rPr lang="en-US" sz="1200" dirty="0"/>
            <a:t>- Plan coverage</a:t>
          </a:r>
        </a:p>
        <a:p>
          <a:pPr algn="l"/>
          <a:r>
            <a:rPr lang="en-US" sz="1200" dirty="0"/>
            <a:t>- Metrics/KPI</a:t>
          </a:r>
        </a:p>
        <a:p>
          <a:pPr algn="l"/>
          <a:r>
            <a:rPr lang="en-US" sz="1200" dirty="0"/>
            <a:t>- Early warning</a:t>
          </a:r>
        </a:p>
        <a:p>
          <a:pPr algn="l"/>
          <a:r>
            <a:rPr lang="en-US" sz="1200" dirty="0"/>
            <a:t>- Escalation</a:t>
          </a:r>
        </a:p>
      </dgm:t>
    </dgm:pt>
    <dgm:pt modelId="{BAAF9A41-312E-45B9-8436-0061D4684106}" type="parTrans" cxnId="{4F7D1917-8E9A-46A7-BF40-DA0297841595}">
      <dgm:prSet/>
      <dgm:spPr/>
      <dgm:t>
        <a:bodyPr/>
        <a:lstStyle/>
        <a:p>
          <a:endParaRPr lang="en-US"/>
        </a:p>
      </dgm:t>
    </dgm:pt>
    <dgm:pt modelId="{83953011-F77D-45B7-B56E-135A7F1C8A78}" type="sibTrans" cxnId="{4F7D1917-8E9A-46A7-BF40-DA0297841595}">
      <dgm:prSet/>
      <dgm:spPr/>
      <dgm:t>
        <a:bodyPr/>
        <a:lstStyle/>
        <a:p>
          <a:endParaRPr lang="en-US"/>
        </a:p>
      </dgm:t>
    </dgm:pt>
    <dgm:pt modelId="{61BA5A27-C5BD-4DB7-B352-0259F9FDE993}">
      <dgm:prSet phldrT="[Text]" custT="1"/>
      <dgm:spPr/>
      <dgm:t>
        <a:bodyPr/>
        <a:lstStyle/>
        <a:p>
          <a:pPr algn="l"/>
          <a:r>
            <a:rPr lang="en-US" sz="1500" dirty="0"/>
            <a:t>Model Development</a:t>
          </a:r>
        </a:p>
        <a:p>
          <a:pPr algn="l"/>
          <a:r>
            <a:rPr lang="en-US" sz="1200" dirty="0"/>
            <a:t>- Theory</a:t>
          </a:r>
        </a:p>
        <a:p>
          <a:pPr algn="l"/>
          <a:r>
            <a:rPr lang="en-US" sz="1200" dirty="0"/>
            <a:t>- Techniques</a:t>
          </a:r>
        </a:p>
        <a:p>
          <a:pPr algn="l"/>
          <a:r>
            <a:rPr lang="en-US" sz="1200" dirty="0"/>
            <a:t>- Assumptions</a:t>
          </a:r>
        </a:p>
        <a:p>
          <a:pPr algn="l"/>
          <a:r>
            <a:rPr lang="en-US" sz="1200" dirty="0"/>
            <a:t>- Sampling</a:t>
          </a:r>
        </a:p>
        <a:p>
          <a:pPr algn="l"/>
          <a:r>
            <a:rPr lang="en-US" sz="1200" dirty="0"/>
            <a:t>- Hyper-parameter tuning</a:t>
          </a:r>
        </a:p>
      </dgm:t>
    </dgm:pt>
    <dgm:pt modelId="{BF26CDF0-353A-4294-B81B-B6FCCAE1225C}" type="parTrans" cxnId="{7BE18664-5DA3-4B46-A0B8-36B3B8759FEB}">
      <dgm:prSet/>
      <dgm:spPr/>
      <dgm:t>
        <a:bodyPr/>
        <a:lstStyle/>
        <a:p>
          <a:endParaRPr lang="en-US"/>
        </a:p>
      </dgm:t>
    </dgm:pt>
    <dgm:pt modelId="{EB771116-1195-44C7-80A9-1E882813F094}" type="sibTrans" cxnId="{7BE18664-5DA3-4B46-A0B8-36B3B8759FEB}">
      <dgm:prSet/>
      <dgm:spPr/>
      <dgm:t>
        <a:bodyPr/>
        <a:lstStyle/>
        <a:p>
          <a:endParaRPr lang="en-US"/>
        </a:p>
      </dgm:t>
    </dgm:pt>
    <dgm:pt modelId="{5A13B72A-2EC1-447D-BA33-C668DEE4B7BA}">
      <dgm:prSet phldrT="[Text]" custT="1"/>
      <dgm:spPr/>
      <dgm:t>
        <a:bodyPr/>
        <a:lstStyle/>
        <a:p>
          <a:pPr algn="l"/>
          <a:r>
            <a:rPr lang="en-US" sz="1500" dirty="0"/>
            <a:t>Model Testing/ Performance</a:t>
          </a:r>
        </a:p>
        <a:p>
          <a:pPr algn="l"/>
          <a:r>
            <a:rPr lang="en-US" sz="1200" dirty="0"/>
            <a:t>- Accuracy</a:t>
          </a:r>
        </a:p>
        <a:p>
          <a:pPr algn="l"/>
          <a:r>
            <a:rPr lang="en-US" sz="1200" dirty="0"/>
            <a:t>- Rank ordering</a:t>
          </a:r>
        </a:p>
        <a:p>
          <a:pPr algn="l"/>
          <a:r>
            <a:rPr lang="en-US" sz="1200" dirty="0"/>
            <a:t>- </a:t>
          </a:r>
          <a:r>
            <a:rPr lang="en-US" sz="1200" dirty="0" err="1"/>
            <a:t>Explainability</a:t>
          </a:r>
          <a:endParaRPr lang="en-US" sz="1200" dirty="0"/>
        </a:p>
        <a:p>
          <a:pPr algn="l"/>
          <a:r>
            <a:rPr lang="en-US" sz="1200" dirty="0"/>
            <a:t>- Benchmarking</a:t>
          </a:r>
        </a:p>
        <a:p>
          <a:pPr algn="l"/>
          <a:r>
            <a:rPr lang="en-US" sz="1200" dirty="0"/>
            <a:t>- Sensitivity</a:t>
          </a:r>
        </a:p>
        <a:p>
          <a:pPr algn="l"/>
          <a:r>
            <a:rPr lang="en-US" sz="1200" dirty="0"/>
            <a:t>- Bias</a:t>
          </a:r>
        </a:p>
      </dgm:t>
    </dgm:pt>
    <dgm:pt modelId="{81C648E4-ABA1-4576-8F7F-796F72A1FEE2}" type="parTrans" cxnId="{6ACA3F8D-1048-4465-9247-20076786F3FA}">
      <dgm:prSet/>
      <dgm:spPr/>
      <dgm:t>
        <a:bodyPr/>
        <a:lstStyle/>
        <a:p>
          <a:endParaRPr lang="en-US"/>
        </a:p>
      </dgm:t>
    </dgm:pt>
    <dgm:pt modelId="{5F5BD726-F2BD-4FEA-BC0E-2B6CBA512E40}" type="sibTrans" cxnId="{6ACA3F8D-1048-4465-9247-20076786F3FA}">
      <dgm:prSet/>
      <dgm:spPr/>
      <dgm:t>
        <a:bodyPr/>
        <a:lstStyle/>
        <a:p>
          <a:endParaRPr lang="en-US"/>
        </a:p>
      </dgm:t>
    </dgm:pt>
    <dgm:pt modelId="{BEAC2F1D-5717-45A6-836A-3000B10D6068}">
      <dgm:prSet phldrT="[Text]" custT="1"/>
      <dgm:spPr/>
      <dgm:t>
        <a:bodyPr/>
        <a:lstStyle/>
        <a:p>
          <a:pPr algn="l"/>
          <a:r>
            <a:rPr lang="en-US" sz="1400" dirty="0"/>
            <a:t>Model Implementation</a:t>
          </a:r>
        </a:p>
        <a:p>
          <a:pPr algn="l"/>
          <a:r>
            <a:rPr lang="en-US" sz="1200" dirty="0"/>
            <a:t>- Incorrect </a:t>
          </a:r>
          <a:r>
            <a:rPr lang="en-US" sz="1200" dirty="0" err="1"/>
            <a:t>impl</a:t>
          </a:r>
          <a:endParaRPr lang="en-US" sz="1200" dirty="0"/>
        </a:p>
        <a:p>
          <a:pPr algn="l"/>
          <a:r>
            <a:rPr lang="en-US" sz="1200" dirty="0"/>
            <a:t>- Readiness for ML</a:t>
          </a:r>
        </a:p>
        <a:p>
          <a:pPr algn="l"/>
          <a:r>
            <a:rPr lang="en-US" sz="1200" dirty="0"/>
            <a:t>- Control</a:t>
          </a:r>
        </a:p>
      </dgm:t>
    </dgm:pt>
    <dgm:pt modelId="{D67621F5-D5BD-40F5-9DC2-481BB437496A}" type="parTrans" cxnId="{2FAC22B6-CC52-407F-B080-0DA39848FED3}">
      <dgm:prSet/>
      <dgm:spPr/>
      <dgm:t>
        <a:bodyPr/>
        <a:lstStyle/>
        <a:p>
          <a:endParaRPr lang="en-US"/>
        </a:p>
      </dgm:t>
    </dgm:pt>
    <dgm:pt modelId="{0C0D8DAB-6787-494A-9DA5-9FF072E4727A}" type="sibTrans" cxnId="{2FAC22B6-CC52-407F-B080-0DA39848FED3}">
      <dgm:prSet/>
      <dgm:spPr/>
      <dgm:t>
        <a:bodyPr/>
        <a:lstStyle/>
        <a:p>
          <a:endParaRPr lang="en-US"/>
        </a:p>
      </dgm:t>
    </dgm:pt>
    <dgm:pt modelId="{A74AE230-546D-47AA-A1A3-122FB473A515}" type="pres">
      <dgm:prSet presAssocID="{8AD8C23A-9E50-4937-B156-E8CCA4388B38}" presName="Name0" presStyleCnt="0">
        <dgm:presLayoutVars>
          <dgm:dir/>
          <dgm:resizeHandles val="exact"/>
        </dgm:presLayoutVars>
      </dgm:prSet>
      <dgm:spPr/>
    </dgm:pt>
    <dgm:pt modelId="{AC464249-3912-4516-9829-778BA1B20018}" type="pres">
      <dgm:prSet presAssocID="{FDA1037F-559D-4E97-BD9F-F326199B3981}" presName="node" presStyleLbl="node1" presStyleIdx="0" presStyleCnt="7">
        <dgm:presLayoutVars>
          <dgm:bulletEnabled val="1"/>
        </dgm:presLayoutVars>
      </dgm:prSet>
      <dgm:spPr/>
    </dgm:pt>
    <dgm:pt modelId="{86B072A6-A948-4779-A9C1-695AC3101211}" type="pres">
      <dgm:prSet presAssocID="{276AA539-2E5F-4B94-8C7F-52FB56481528}" presName="sibTrans" presStyleCnt="0"/>
      <dgm:spPr/>
    </dgm:pt>
    <dgm:pt modelId="{B0E8B908-E00C-4303-80BC-8094463AC458}" type="pres">
      <dgm:prSet presAssocID="{FB8856D4-9625-480E-89FC-976F6852F6EB}" presName="node" presStyleLbl="node1" presStyleIdx="1" presStyleCnt="7">
        <dgm:presLayoutVars>
          <dgm:bulletEnabled val="1"/>
        </dgm:presLayoutVars>
      </dgm:prSet>
      <dgm:spPr/>
    </dgm:pt>
    <dgm:pt modelId="{87F549F4-86CD-4177-A895-FB5145B002EE}" type="pres">
      <dgm:prSet presAssocID="{9655504F-B030-4AA7-AFC6-3A2795D25997}" presName="sibTrans" presStyleCnt="0"/>
      <dgm:spPr/>
    </dgm:pt>
    <dgm:pt modelId="{B47034C5-C5F6-40BC-A77E-11CAC283C5AD}" type="pres">
      <dgm:prSet presAssocID="{82CF5DC5-BEDA-48D3-BF36-274A56EEADCB}" presName="node" presStyleLbl="node1" presStyleIdx="2" presStyleCnt="7">
        <dgm:presLayoutVars>
          <dgm:bulletEnabled val="1"/>
        </dgm:presLayoutVars>
      </dgm:prSet>
      <dgm:spPr/>
    </dgm:pt>
    <dgm:pt modelId="{5393C2CA-83D2-407F-9CB0-A7411777E9E7}" type="pres">
      <dgm:prSet presAssocID="{91CEFE08-559B-43C6-8981-3864D31DEBB1}" presName="sibTrans" presStyleCnt="0"/>
      <dgm:spPr/>
    </dgm:pt>
    <dgm:pt modelId="{ACB89524-41C1-4B21-867C-616CC7105217}" type="pres">
      <dgm:prSet presAssocID="{61BA5A27-C5BD-4DB7-B352-0259F9FDE993}" presName="node" presStyleLbl="node1" presStyleIdx="3" presStyleCnt="7">
        <dgm:presLayoutVars>
          <dgm:bulletEnabled val="1"/>
        </dgm:presLayoutVars>
      </dgm:prSet>
      <dgm:spPr/>
    </dgm:pt>
    <dgm:pt modelId="{C1F3F600-7691-4776-9437-FB525A8FF328}" type="pres">
      <dgm:prSet presAssocID="{EB771116-1195-44C7-80A9-1E882813F094}" presName="sibTrans" presStyleCnt="0"/>
      <dgm:spPr/>
    </dgm:pt>
    <dgm:pt modelId="{6F266EE4-0F76-4310-B8FF-849D86DA460D}" type="pres">
      <dgm:prSet presAssocID="{5A13B72A-2EC1-447D-BA33-C668DEE4B7BA}" presName="node" presStyleLbl="node1" presStyleIdx="4" presStyleCnt="7">
        <dgm:presLayoutVars>
          <dgm:bulletEnabled val="1"/>
        </dgm:presLayoutVars>
      </dgm:prSet>
      <dgm:spPr/>
    </dgm:pt>
    <dgm:pt modelId="{DDE11B92-D1B1-4C55-B785-E4B9483265B1}" type="pres">
      <dgm:prSet presAssocID="{5F5BD726-F2BD-4FEA-BC0E-2B6CBA512E40}" presName="sibTrans" presStyleCnt="0"/>
      <dgm:spPr/>
    </dgm:pt>
    <dgm:pt modelId="{EA2A0B15-805F-4428-B1EF-41ECE9727209}" type="pres">
      <dgm:prSet presAssocID="{BEAC2F1D-5717-45A6-836A-3000B10D6068}" presName="node" presStyleLbl="node1" presStyleIdx="5" presStyleCnt="7">
        <dgm:presLayoutVars>
          <dgm:bulletEnabled val="1"/>
        </dgm:presLayoutVars>
      </dgm:prSet>
      <dgm:spPr/>
    </dgm:pt>
    <dgm:pt modelId="{29608478-AA3E-4DF1-A2B0-932DBBB9DE5C}" type="pres">
      <dgm:prSet presAssocID="{0C0D8DAB-6787-494A-9DA5-9FF072E4727A}" presName="sibTrans" presStyleCnt="0"/>
      <dgm:spPr/>
    </dgm:pt>
    <dgm:pt modelId="{9575003C-2C09-483E-B6F6-5B144680CEC7}" type="pres">
      <dgm:prSet presAssocID="{5192CA7B-A2A8-43C7-A372-AFDC561FBBB6}" presName="node" presStyleLbl="node1" presStyleIdx="6" presStyleCnt="7">
        <dgm:presLayoutVars>
          <dgm:bulletEnabled val="1"/>
        </dgm:presLayoutVars>
      </dgm:prSet>
      <dgm:spPr/>
    </dgm:pt>
  </dgm:ptLst>
  <dgm:cxnLst>
    <dgm:cxn modelId="{3F3F8E03-5A95-472A-8695-EC2427E2FF3C}" srcId="{8AD8C23A-9E50-4937-B156-E8CCA4388B38}" destId="{82CF5DC5-BEDA-48D3-BF36-274A56EEADCB}" srcOrd="2" destOrd="0" parTransId="{A3EA5CCD-F94A-472C-9E03-9E4275AEA804}" sibTransId="{91CEFE08-559B-43C6-8981-3864D31DEBB1}"/>
    <dgm:cxn modelId="{7EB32D0A-8DB5-4544-A1D6-757FEC1B4EE7}" type="presOf" srcId="{FB8856D4-9625-480E-89FC-976F6852F6EB}" destId="{B0E8B908-E00C-4303-80BC-8094463AC458}" srcOrd="0" destOrd="0" presId="urn:microsoft.com/office/officeart/2005/8/layout/hList6"/>
    <dgm:cxn modelId="{4F7D1917-8E9A-46A7-BF40-DA0297841595}" srcId="{8AD8C23A-9E50-4937-B156-E8CCA4388B38}" destId="{5192CA7B-A2A8-43C7-A372-AFDC561FBBB6}" srcOrd="6" destOrd="0" parTransId="{BAAF9A41-312E-45B9-8436-0061D4684106}" sibTransId="{83953011-F77D-45B7-B56E-135A7F1C8A78}"/>
    <dgm:cxn modelId="{7BE18664-5DA3-4B46-A0B8-36B3B8759FEB}" srcId="{8AD8C23A-9E50-4937-B156-E8CCA4388B38}" destId="{61BA5A27-C5BD-4DB7-B352-0259F9FDE993}" srcOrd="3" destOrd="0" parTransId="{BF26CDF0-353A-4294-B81B-B6FCCAE1225C}" sibTransId="{EB771116-1195-44C7-80A9-1E882813F094}"/>
    <dgm:cxn modelId="{452F548B-DBB8-4715-8FA0-4B17E2ED78C4}" type="presOf" srcId="{5192CA7B-A2A8-43C7-A372-AFDC561FBBB6}" destId="{9575003C-2C09-483E-B6F6-5B144680CEC7}" srcOrd="0" destOrd="0" presId="urn:microsoft.com/office/officeart/2005/8/layout/hList6"/>
    <dgm:cxn modelId="{6ACA3F8D-1048-4465-9247-20076786F3FA}" srcId="{8AD8C23A-9E50-4937-B156-E8CCA4388B38}" destId="{5A13B72A-2EC1-447D-BA33-C668DEE4B7BA}" srcOrd="4" destOrd="0" parTransId="{81C648E4-ABA1-4576-8F7F-796F72A1FEE2}" sibTransId="{5F5BD726-F2BD-4FEA-BC0E-2B6CBA512E40}"/>
    <dgm:cxn modelId="{D06D4F95-8FA9-4119-A737-241D63B2C69F}" type="presOf" srcId="{61BA5A27-C5BD-4DB7-B352-0259F9FDE993}" destId="{ACB89524-41C1-4B21-867C-616CC7105217}" srcOrd="0" destOrd="0" presId="urn:microsoft.com/office/officeart/2005/8/layout/hList6"/>
    <dgm:cxn modelId="{322BDC97-8295-4E16-A88E-5633B2C4661A}" type="presOf" srcId="{BEAC2F1D-5717-45A6-836A-3000B10D6068}" destId="{EA2A0B15-805F-4428-B1EF-41ECE9727209}" srcOrd="0" destOrd="0" presId="urn:microsoft.com/office/officeart/2005/8/layout/hList6"/>
    <dgm:cxn modelId="{94E11BAF-1945-4780-9D5C-9A236957FA36}" type="presOf" srcId="{8AD8C23A-9E50-4937-B156-E8CCA4388B38}" destId="{A74AE230-546D-47AA-A1A3-122FB473A515}" srcOrd="0" destOrd="0" presId="urn:microsoft.com/office/officeart/2005/8/layout/hList6"/>
    <dgm:cxn modelId="{7EC4DAB5-A510-43FB-B8D4-7B73F2B736B1}" srcId="{8AD8C23A-9E50-4937-B156-E8CCA4388B38}" destId="{FB8856D4-9625-480E-89FC-976F6852F6EB}" srcOrd="1" destOrd="0" parTransId="{061D510A-4F4A-4CA8-B79C-80995BE0EC3B}" sibTransId="{9655504F-B030-4AA7-AFC6-3A2795D25997}"/>
    <dgm:cxn modelId="{2FAC22B6-CC52-407F-B080-0DA39848FED3}" srcId="{8AD8C23A-9E50-4937-B156-E8CCA4388B38}" destId="{BEAC2F1D-5717-45A6-836A-3000B10D6068}" srcOrd="5" destOrd="0" parTransId="{D67621F5-D5BD-40F5-9DC2-481BB437496A}" sibTransId="{0C0D8DAB-6787-494A-9DA5-9FF072E4727A}"/>
    <dgm:cxn modelId="{E8B1CEC7-652B-4C78-87A4-74403ACC8FCF}" type="presOf" srcId="{5A13B72A-2EC1-447D-BA33-C668DEE4B7BA}" destId="{6F266EE4-0F76-4310-B8FF-849D86DA460D}" srcOrd="0" destOrd="0" presId="urn:microsoft.com/office/officeart/2005/8/layout/hList6"/>
    <dgm:cxn modelId="{8B6301D1-0E05-46D9-8E02-24D7C4497B10}" srcId="{8AD8C23A-9E50-4937-B156-E8CCA4388B38}" destId="{FDA1037F-559D-4E97-BD9F-F326199B3981}" srcOrd="0" destOrd="0" parTransId="{05019817-2F37-411B-9C04-4D3622EEE2FF}" sibTransId="{276AA539-2E5F-4B94-8C7F-52FB56481528}"/>
    <dgm:cxn modelId="{738671F5-898B-4057-9ACF-C4ABA4747E70}" type="presOf" srcId="{FDA1037F-559D-4E97-BD9F-F326199B3981}" destId="{AC464249-3912-4516-9829-778BA1B20018}" srcOrd="0" destOrd="0" presId="urn:microsoft.com/office/officeart/2005/8/layout/hList6"/>
    <dgm:cxn modelId="{50DFF6FB-CE08-4144-9828-549DB8B52C02}" type="presOf" srcId="{82CF5DC5-BEDA-48D3-BF36-274A56EEADCB}" destId="{B47034C5-C5F6-40BC-A77E-11CAC283C5AD}" srcOrd="0" destOrd="0" presId="urn:microsoft.com/office/officeart/2005/8/layout/hList6"/>
    <dgm:cxn modelId="{3D05D47D-6F58-48E1-8C47-450DC3E88955}" type="presParOf" srcId="{A74AE230-546D-47AA-A1A3-122FB473A515}" destId="{AC464249-3912-4516-9829-778BA1B20018}" srcOrd="0" destOrd="0" presId="urn:microsoft.com/office/officeart/2005/8/layout/hList6"/>
    <dgm:cxn modelId="{825B0D0A-4836-43A1-A897-CB7C29C47321}" type="presParOf" srcId="{A74AE230-546D-47AA-A1A3-122FB473A515}" destId="{86B072A6-A948-4779-A9C1-695AC3101211}" srcOrd="1" destOrd="0" presId="urn:microsoft.com/office/officeart/2005/8/layout/hList6"/>
    <dgm:cxn modelId="{E0398227-53A7-471F-91BD-3C2C2EECE5AB}" type="presParOf" srcId="{A74AE230-546D-47AA-A1A3-122FB473A515}" destId="{B0E8B908-E00C-4303-80BC-8094463AC458}" srcOrd="2" destOrd="0" presId="urn:microsoft.com/office/officeart/2005/8/layout/hList6"/>
    <dgm:cxn modelId="{8E8E5C5F-4A29-4BE5-846E-A4BF9DC7FAE7}" type="presParOf" srcId="{A74AE230-546D-47AA-A1A3-122FB473A515}" destId="{87F549F4-86CD-4177-A895-FB5145B002EE}" srcOrd="3" destOrd="0" presId="urn:microsoft.com/office/officeart/2005/8/layout/hList6"/>
    <dgm:cxn modelId="{B30BE36A-4A9B-4B17-8F4D-1B5FF7393678}" type="presParOf" srcId="{A74AE230-546D-47AA-A1A3-122FB473A515}" destId="{B47034C5-C5F6-40BC-A77E-11CAC283C5AD}" srcOrd="4" destOrd="0" presId="urn:microsoft.com/office/officeart/2005/8/layout/hList6"/>
    <dgm:cxn modelId="{7E4D0604-01FB-4767-98F0-7005EA749015}" type="presParOf" srcId="{A74AE230-546D-47AA-A1A3-122FB473A515}" destId="{5393C2CA-83D2-407F-9CB0-A7411777E9E7}" srcOrd="5" destOrd="0" presId="urn:microsoft.com/office/officeart/2005/8/layout/hList6"/>
    <dgm:cxn modelId="{AA2F8D0E-7692-448E-AE08-EAED3C3056AC}" type="presParOf" srcId="{A74AE230-546D-47AA-A1A3-122FB473A515}" destId="{ACB89524-41C1-4B21-867C-616CC7105217}" srcOrd="6" destOrd="0" presId="urn:microsoft.com/office/officeart/2005/8/layout/hList6"/>
    <dgm:cxn modelId="{1C1C348F-30FF-44E9-A3E8-CA8AE7823269}" type="presParOf" srcId="{A74AE230-546D-47AA-A1A3-122FB473A515}" destId="{C1F3F600-7691-4776-9437-FB525A8FF328}" srcOrd="7" destOrd="0" presId="urn:microsoft.com/office/officeart/2005/8/layout/hList6"/>
    <dgm:cxn modelId="{606D2145-43C4-4BE6-BB7D-AAD273996350}" type="presParOf" srcId="{A74AE230-546D-47AA-A1A3-122FB473A515}" destId="{6F266EE4-0F76-4310-B8FF-849D86DA460D}" srcOrd="8" destOrd="0" presId="urn:microsoft.com/office/officeart/2005/8/layout/hList6"/>
    <dgm:cxn modelId="{3FF7636E-78C3-409B-8E68-6B92D56B8DAB}" type="presParOf" srcId="{A74AE230-546D-47AA-A1A3-122FB473A515}" destId="{DDE11B92-D1B1-4C55-B785-E4B9483265B1}" srcOrd="9" destOrd="0" presId="urn:microsoft.com/office/officeart/2005/8/layout/hList6"/>
    <dgm:cxn modelId="{6D9E35B6-E749-4DDC-94E1-2AB35E5CC319}" type="presParOf" srcId="{A74AE230-546D-47AA-A1A3-122FB473A515}" destId="{EA2A0B15-805F-4428-B1EF-41ECE9727209}" srcOrd="10" destOrd="0" presId="urn:microsoft.com/office/officeart/2005/8/layout/hList6"/>
    <dgm:cxn modelId="{B3A2587A-86AC-4F64-9BE6-BB6E97B9C511}" type="presParOf" srcId="{A74AE230-546D-47AA-A1A3-122FB473A515}" destId="{29608478-AA3E-4DF1-A2B0-932DBBB9DE5C}" srcOrd="11" destOrd="0" presId="urn:microsoft.com/office/officeart/2005/8/layout/hList6"/>
    <dgm:cxn modelId="{96055C32-588F-4D29-865E-0A4574353D3F}" type="presParOf" srcId="{A74AE230-546D-47AA-A1A3-122FB473A515}" destId="{9575003C-2C09-483E-B6F6-5B144680CEC7}" srcOrd="1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64249-3912-4516-9829-778BA1B20018}">
      <dsp:nvSpPr>
        <dsp:cNvPr id="0" name=""/>
        <dsp:cNvSpPr/>
      </dsp:nvSpPr>
      <dsp:spPr>
        <a:xfrm rot="16200000">
          <a:off x="-972525"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l" defTabSz="666750">
            <a:lnSpc>
              <a:spcPct val="90000"/>
            </a:lnSpc>
            <a:spcBef>
              <a:spcPct val="0"/>
            </a:spcBef>
            <a:spcAft>
              <a:spcPct val="35000"/>
            </a:spcAft>
            <a:buNone/>
          </a:pPr>
          <a:r>
            <a:rPr lang="en-US" sz="1500" kern="1200" dirty="0"/>
            <a:t>Model Use Scope</a:t>
          </a:r>
        </a:p>
        <a:p>
          <a:pPr marL="0" lvl="0" indent="0" algn="l" defTabSz="666750">
            <a:lnSpc>
              <a:spcPct val="90000"/>
            </a:lnSpc>
            <a:spcBef>
              <a:spcPct val="0"/>
            </a:spcBef>
            <a:spcAft>
              <a:spcPct val="35000"/>
            </a:spcAft>
            <a:buNone/>
          </a:pPr>
          <a:r>
            <a:rPr lang="en-US" sz="1200" kern="1200" dirty="0"/>
            <a:t>- Use scope</a:t>
          </a:r>
        </a:p>
        <a:p>
          <a:pPr marL="0" lvl="0" indent="0" algn="l" defTabSz="666750">
            <a:lnSpc>
              <a:spcPct val="90000"/>
            </a:lnSpc>
            <a:spcBef>
              <a:spcPct val="0"/>
            </a:spcBef>
            <a:spcAft>
              <a:spcPct val="35000"/>
            </a:spcAft>
            <a:buNone/>
          </a:pPr>
          <a:r>
            <a:rPr lang="en-US" sz="1200" kern="1200" dirty="0"/>
            <a:t>- Environment</a:t>
          </a:r>
        </a:p>
      </dsp:txBody>
      <dsp:txXfrm rot="5400000">
        <a:off x="7944" y="685356"/>
        <a:ext cx="1465849" cy="2056073"/>
      </dsp:txXfrm>
    </dsp:sp>
    <dsp:sp modelId="{B0E8B908-E00C-4303-80BC-8094463AC458}">
      <dsp:nvSpPr>
        <dsp:cNvPr id="0" name=""/>
        <dsp:cNvSpPr/>
      </dsp:nvSpPr>
      <dsp:spPr>
        <a:xfrm rot="16200000">
          <a:off x="603262"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l" defTabSz="666750">
            <a:lnSpc>
              <a:spcPct val="90000"/>
            </a:lnSpc>
            <a:spcBef>
              <a:spcPct val="0"/>
            </a:spcBef>
            <a:spcAft>
              <a:spcPct val="35000"/>
            </a:spcAft>
            <a:buNone/>
          </a:pPr>
          <a:r>
            <a:rPr lang="en-US" sz="1500" kern="1200" dirty="0"/>
            <a:t>Model Framework</a:t>
          </a:r>
        </a:p>
        <a:p>
          <a:pPr marL="0" lvl="0" indent="0" algn="l" defTabSz="666750">
            <a:lnSpc>
              <a:spcPct val="90000"/>
            </a:lnSpc>
            <a:spcBef>
              <a:spcPct val="0"/>
            </a:spcBef>
            <a:spcAft>
              <a:spcPct val="35000"/>
            </a:spcAft>
            <a:buNone/>
          </a:pPr>
          <a:r>
            <a:rPr lang="en-US" sz="1200" kern="1200" dirty="0"/>
            <a:t>- Approach</a:t>
          </a:r>
        </a:p>
        <a:p>
          <a:pPr marL="0" lvl="0" indent="0" algn="l" defTabSz="666750">
            <a:lnSpc>
              <a:spcPct val="90000"/>
            </a:lnSpc>
            <a:spcBef>
              <a:spcPct val="0"/>
            </a:spcBef>
            <a:spcAft>
              <a:spcPct val="35000"/>
            </a:spcAft>
            <a:buNone/>
          </a:pPr>
          <a:r>
            <a:rPr lang="en-US" sz="1200" kern="1200" dirty="0"/>
            <a:t>- Structure</a:t>
          </a:r>
        </a:p>
      </dsp:txBody>
      <dsp:txXfrm rot="5400000">
        <a:off x="1583731" y="685356"/>
        <a:ext cx="1465849" cy="2056073"/>
      </dsp:txXfrm>
    </dsp:sp>
    <dsp:sp modelId="{B47034C5-C5F6-40BC-A77E-11CAC283C5AD}">
      <dsp:nvSpPr>
        <dsp:cNvPr id="0" name=""/>
        <dsp:cNvSpPr/>
      </dsp:nvSpPr>
      <dsp:spPr>
        <a:xfrm rot="16200000">
          <a:off x="2179051"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l" defTabSz="666750">
            <a:lnSpc>
              <a:spcPct val="90000"/>
            </a:lnSpc>
            <a:spcBef>
              <a:spcPct val="0"/>
            </a:spcBef>
            <a:spcAft>
              <a:spcPct val="35000"/>
            </a:spcAft>
            <a:buNone/>
          </a:pPr>
          <a:r>
            <a:rPr lang="en-US" sz="1500" kern="1200" dirty="0"/>
            <a:t>Model Data/Inputs</a:t>
          </a:r>
        </a:p>
        <a:p>
          <a:pPr marL="0" lvl="0" indent="0" algn="l" defTabSz="666750">
            <a:lnSpc>
              <a:spcPct val="90000"/>
            </a:lnSpc>
            <a:spcBef>
              <a:spcPct val="0"/>
            </a:spcBef>
            <a:spcAft>
              <a:spcPct val="35000"/>
            </a:spcAft>
            <a:buNone/>
          </a:pPr>
          <a:r>
            <a:rPr lang="en-US" sz="1200" kern="1200" dirty="0"/>
            <a:t>- Quality</a:t>
          </a:r>
        </a:p>
        <a:p>
          <a:pPr marL="0" lvl="0" indent="0" algn="l" defTabSz="666750">
            <a:lnSpc>
              <a:spcPct val="90000"/>
            </a:lnSpc>
            <a:spcBef>
              <a:spcPct val="0"/>
            </a:spcBef>
            <a:spcAft>
              <a:spcPct val="35000"/>
            </a:spcAft>
            <a:buNone/>
          </a:pPr>
          <a:r>
            <a:rPr lang="en-US" sz="1200" kern="1200" dirty="0"/>
            <a:t>- Limitations</a:t>
          </a:r>
        </a:p>
        <a:p>
          <a:pPr marL="0" lvl="0" indent="0" algn="l" defTabSz="666750">
            <a:lnSpc>
              <a:spcPct val="90000"/>
            </a:lnSpc>
            <a:spcBef>
              <a:spcPct val="0"/>
            </a:spcBef>
            <a:spcAft>
              <a:spcPct val="35000"/>
            </a:spcAft>
            <a:buNone/>
          </a:pPr>
          <a:r>
            <a:rPr lang="en-US" sz="1200" kern="1200" dirty="0"/>
            <a:t>- Availability</a:t>
          </a:r>
        </a:p>
        <a:p>
          <a:pPr marL="0" lvl="0" indent="0" algn="l" defTabSz="666750">
            <a:lnSpc>
              <a:spcPct val="90000"/>
            </a:lnSpc>
            <a:spcBef>
              <a:spcPct val="0"/>
            </a:spcBef>
            <a:spcAft>
              <a:spcPct val="35000"/>
            </a:spcAft>
            <a:buNone/>
          </a:pPr>
          <a:r>
            <a:rPr lang="en-US" sz="1200" kern="1200" dirty="0"/>
            <a:t>- Treatment</a:t>
          </a:r>
        </a:p>
        <a:p>
          <a:pPr marL="0" lvl="0" indent="0" algn="ctr" defTabSz="666750">
            <a:lnSpc>
              <a:spcPct val="90000"/>
            </a:lnSpc>
            <a:spcBef>
              <a:spcPct val="0"/>
            </a:spcBef>
            <a:spcAft>
              <a:spcPct val="35000"/>
            </a:spcAft>
            <a:buNone/>
          </a:pPr>
          <a:endParaRPr lang="en-US" sz="1300" kern="1200" dirty="0"/>
        </a:p>
      </dsp:txBody>
      <dsp:txXfrm rot="5400000">
        <a:off x="3159520" y="685356"/>
        <a:ext cx="1465849" cy="2056073"/>
      </dsp:txXfrm>
    </dsp:sp>
    <dsp:sp modelId="{ACB89524-41C1-4B21-867C-616CC7105217}">
      <dsp:nvSpPr>
        <dsp:cNvPr id="0" name=""/>
        <dsp:cNvSpPr/>
      </dsp:nvSpPr>
      <dsp:spPr>
        <a:xfrm rot="16200000">
          <a:off x="3754839"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l" defTabSz="666750">
            <a:lnSpc>
              <a:spcPct val="90000"/>
            </a:lnSpc>
            <a:spcBef>
              <a:spcPct val="0"/>
            </a:spcBef>
            <a:spcAft>
              <a:spcPct val="35000"/>
            </a:spcAft>
            <a:buNone/>
          </a:pPr>
          <a:r>
            <a:rPr lang="en-US" sz="1500" kern="1200" dirty="0"/>
            <a:t>Model Development</a:t>
          </a:r>
        </a:p>
        <a:p>
          <a:pPr marL="0" lvl="0" indent="0" algn="l" defTabSz="666750">
            <a:lnSpc>
              <a:spcPct val="90000"/>
            </a:lnSpc>
            <a:spcBef>
              <a:spcPct val="0"/>
            </a:spcBef>
            <a:spcAft>
              <a:spcPct val="35000"/>
            </a:spcAft>
            <a:buNone/>
          </a:pPr>
          <a:r>
            <a:rPr lang="en-US" sz="1200" kern="1200" dirty="0"/>
            <a:t>- Theory</a:t>
          </a:r>
        </a:p>
        <a:p>
          <a:pPr marL="0" lvl="0" indent="0" algn="l" defTabSz="666750">
            <a:lnSpc>
              <a:spcPct val="90000"/>
            </a:lnSpc>
            <a:spcBef>
              <a:spcPct val="0"/>
            </a:spcBef>
            <a:spcAft>
              <a:spcPct val="35000"/>
            </a:spcAft>
            <a:buNone/>
          </a:pPr>
          <a:r>
            <a:rPr lang="en-US" sz="1200" kern="1200" dirty="0"/>
            <a:t>- Techniques</a:t>
          </a:r>
        </a:p>
        <a:p>
          <a:pPr marL="0" lvl="0" indent="0" algn="l" defTabSz="666750">
            <a:lnSpc>
              <a:spcPct val="90000"/>
            </a:lnSpc>
            <a:spcBef>
              <a:spcPct val="0"/>
            </a:spcBef>
            <a:spcAft>
              <a:spcPct val="35000"/>
            </a:spcAft>
            <a:buNone/>
          </a:pPr>
          <a:r>
            <a:rPr lang="en-US" sz="1200" kern="1200" dirty="0"/>
            <a:t>- Assumptions</a:t>
          </a:r>
        </a:p>
        <a:p>
          <a:pPr marL="0" lvl="0" indent="0" algn="l" defTabSz="666750">
            <a:lnSpc>
              <a:spcPct val="90000"/>
            </a:lnSpc>
            <a:spcBef>
              <a:spcPct val="0"/>
            </a:spcBef>
            <a:spcAft>
              <a:spcPct val="35000"/>
            </a:spcAft>
            <a:buNone/>
          </a:pPr>
          <a:r>
            <a:rPr lang="en-US" sz="1200" kern="1200" dirty="0"/>
            <a:t>- Sampling</a:t>
          </a:r>
        </a:p>
        <a:p>
          <a:pPr marL="0" lvl="0" indent="0" algn="l" defTabSz="666750">
            <a:lnSpc>
              <a:spcPct val="90000"/>
            </a:lnSpc>
            <a:spcBef>
              <a:spcPct val="0"/>
            </a:spcBef>
            <a:spcAft>
              <a:spcPct val="35000"/>
            </a:spcAft>
            <a:buNone/>
          </a:pPr>
          <a:r>
            <a:rPr lang="en-US" sz="1200" kern="1200" dirty="0"/>
            <a:t>- Hyper-parameter tuning</a:t>
          </a:r>
        </a:p>
      </dsp:txBody>
      <dsp:txXfrm rot="5400000">
        <a:off x="4735308" y="685356"/>
        <a:ext cx="1465849" cy="2056073"/>
      </dsp:txXfrm>
    </dsp:sp>
    <dsp:sp modelId="{6F266EE4-0F76-4310-B8FF-849D86DA460D}">
      <dsp:nvSpPr>
        <dsp:cNvPr id="0" name=""/>
        <dsp:cNvSpPr/>
      </dsp:nvSpPr>
      <dsp:spPr>
        <a:xfrm rot="16200000">
          <a:off x="5330627"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l" defTabSz="666750">
            <a:lnSpc>
              <a:spcPct val="90000"/>
            </a:lnSpc>
            <a:spcBef>
              <a:spcPct val="0"/>
            </a:spcBef>
            <a:spcAft>
              <a:spcPct val="35000"/>
            </a:spcAft>
            <a:buNone/>
          </a:pPr>
          <a:r>
            <a:rPr lang="en-US" sz="1500" kern="1200" dirty="0"/>
            <a:t>Model Testing/ Performance</a:t>
          </a:r>
        </a:p>
        <a:p>
          <a:pPr marL="0" lvl="0" indent="0" algn="l" defTabSz="666750">
            <a:lnSpc>
              <a:spcPct val="90000"/>
            </a:lnSpc>
            <a:spcBef>
              <a:spcPct val="0"/>
            </a:spcBef>
            <a:spcAft>
              <a:spcPct val="35000"/>
            </a:spcAft>
            <a:buNone/>
          </a:pPr>
          <a:r>
            <a:rPr lang="en-US" sz="1200" kern="1200" dirty="0"/>
            <a:t>- Accuracy</a:t>
          </a:r>
        </a:p>
        <a:p>
          <a:pPr marL="0" lvl="0" indent="0" algn="l" defTabSz="666750">
            <a:lnSpc>
              <a:spcPct val="90000"/>
            </a:lnSpc>
            <a:spcBef>
              <a:spcPct val="0"/>
            </a:spcBef>
            <a:spcAft>
              <a:spcPct val="35000"/>
            </a:spcAft>
            <a:buNone/>
          </a:pPr>
          <a:r>
            <a:rPr lang="en-US" sz="1200" kern="1200" dirty="0"/>
            <a:t>- Rank ordering</a:t>
          </a:r>
        </a:p>
        <a:p>
          <a:pPr marL="0" lvl="0" indent="0" algn="l" defTabSz="666750">
            <a:lnSpc>
              <a:spcPct val="90000"/>
            </a:lnSpc>
            <a:spcBef>
              <a:spcPct val="0"/>
            </a:spcBef>
            <a:spcAft>
              <a:spcPct val="35000"/>
            </a:spcAft>
            <a:buNone/>
          </a:pPr>
          <a:r>
            <a:rPr lang="en-US" sz="1200" kern="1200" dirty="0"/>
            <a:t>- </a:t>
          </a:r>
          <a:r>
            <a:rPr lang="en-US" sz="1200" kern="1200" dirty="0" err="1"/>
            <a:t>Explainability</a:t>
          </a:r>
          <a:endParaRPr lang="en-US" sz="1200" kern="1200" dirty="0"/>
        </a:p>
        <a:p>
          <a:pPr marL="0" lvl="0" indent="0" algn="l" defTabSz="666750">
            <a:lnSpc>
              <a:spcPct val="90000"/>
            </a:lnSpc>
            <a:spcBef>
              <a:spcPct val="0"/>
            </a:spcBef>
            <a:spcAft>
              <a:spcPct val="35000"/>
            </a:spcAft>
            <a:buNone/>
          </a:pPr>
          <a:r>
            <a:rPr lang="en-US" sz="1200" kern="1200" dirty="0"/>
            <a:t>- Benchmarking</a:t>
          </a:r>
        </a:p>
        <a:p>
          <a:pPr marL="0" lvl="0" indent="0" algn="l" defTabSz="666750">
            <a:lnSpc>
              <a:spcPct val="90000"/>
            </a:lnSpc>
            <a:spcBef>
              <a:spcPct val="0"/>
            </a:spcBef>
            <a:spcAft>
              <a:spcPct val="35000"/>
            </a:spcAft>
            <a:buNone/>
          </a:pPr>
          <a:r>
            <a:rPr lang="en-US" sz="1200" kern="1200" dirty="0"/>
            <a:t>- Sensitivity</a:t>
          </a:r>
        </a:p>
        <a:p>
          <a:pPr marL="0" lvl="0" indent="0" algn="l" defTabSz="666750">
            <a:lnSpc>
              <a:spcPct val="90000"/>
            </a:lnSpc>
            <a:spcBef>
              <a:spcPct val="0"/>
            </a:spcBef>
            <a:spcAft>
              <a:spcPct val="35000"/>
            </a:spcAft>
            <a:buNone/>
          </a:pPr>
          <a:r>
            <a:rPr lang="en-US" sz="1200" kern="1200" dirty="0"/>
            <a:t>- Bias</a:t>
          </a:r>
        </a:p>
      </dsp:txBody>
      <dsp:txXfrm rot="5400000">
        <a:off x="6311096" y="685356"/>
        <a:ext cx="1465849" cy="2056073"/>
      </dsp:txXfrm>
    </dsp:sp>
    <dsp:sp modelId="{EA2A0B15-805F-4428-B1EF-41ECE9727209}">
      <dsp:nvSpPr>
        <dsp:cNvPr id="0" name=""/>
        <dsp:cNvSpPr/>
      </dsp:nvSpPr>
      <dsp:spPr>
        <a:xfrm rot="16200000">
          <a:off x="6906416"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l" defTabSz="622300">
            <a:lnSpc>
              <a:spcPct val="90000"/>
            </a:lnSpc>
            <a:spcBef>
              <a:spcPct val="0"/>
            </a:spcBef>
            <a:spcAft>
              <a:spcPct val="35000"/>
            </a:spcAft>
            <a:buNone/>
          </a:pPr>
          <a:r>
            <a:rPr lang="en-US" sz="1400" kern="1200" dirty="0"/>
            <a:t>Model Implementation</a:t>
          </a:r>
        </a:p>
        <a:p>
          <a:pPr marL="0" lvl="0" indent="0" algn="l" defTabSz="622300">
            <a:lnSpc>
              <a:spcPct val="90000"/>
            </a:lnSpc>
            <a:spcBef>
              <a:spcPct val="0"/>
            </a:spcBef>
            <a:spcAft>
              <a:spcPct val="35000"/>
            </a:spcAft>
            <a:buNone/>
          </a:pPr>
          <a:r>
            <a:rPr lang="en-US" sz="1200" kern="1200" dirty="0"/>
            <a:t>- Incorrect </a:t>
          </a:r>
          <a:r>
            <a:rPr lang="en-US" sz="1200" kern="1200" dirty="0" err="1"/>
            <a:t>impl</a:t>
          </a:r>
          <a:endParaRPr lang="en-US" sz="1200" kern="1200" dirty="0"/>
        </a:p>
        <a:p>
          <a:pPr marL="0" lvl="0" indent="0" algn="l" defTabSz="622300">
            <a:lnSpc>
              <a:spcPct val="90000"/>
            </a:lnSpc>
            <a:spcBef>
              <a:spcPct val="0"/>
            </a:spcBef>
            <a:spcAft>
              <a:spcPct val="35000"/>
            </a:spcAft>
            <a:buNone/>
          </a:pPr>
          <a:r>
            <a:rPr lang="en-US" sz="1200" kern="1200" dirty="0"/>
            <a:t>- Readiness for ML</a:t>
          </a:r>
        </a:p>
        <a:p>
          <a:pPr marL="0" lvl="0" indent="0" algn="l" defTabSz="622300">
            <a:lnSpc>
              <a:spcPct val="90000"/>
            </a:lnSpc>
            <a:spcBef>
              <a:spcPct val="0"/>
            </a:spcBef>
            <a:spcAft>
              <a:spcPct val="35000"/>
            </a:spcAft>
            <a:buNone/>
          </a:pPr>
          <a:r>
            <a:rPr lang="en-US" sz="1200" kern="1200" dirty="0"/>
            <a:t>- Control</a:t>
          </a:r>
        </a:p>
      </dsp:txBody>
      <dsp:txXfrm rot="5400000">
        <a:off x="7886885" y="685356"/>
        <a:ext cx="1465849" cy="2056073"/>
      </dsp:txXfrm>
    </dsp:sp>
    <dsp:sp modelId="{9575003C-2C09-483E-B6F6-5B144680CEC7}">
      <dsp:nvSpPr>
        <dsp:cNvPr id="0" name=""/>
        <dsp:cNvSpPr/>
      </dsp:nvSpPr>
      <dsp:spPr>
        <a:xfrm rot="16200000">
          <a:off x="8482204" y="980468"/>
          <a:ext cx="3426787" cy="1465849"/>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l" defTabSz="666750">
            <a:lnSpc>
              <a:spcPct val="90000"/>
            </a:lnSpc>
            <a:spcBef>
              <a:spcPct val="0"/>
            </a:spcBef>
            <a:spcAft>
              <a:spcPct val="35000"/>
            </a:spcAft>
            <a:buNone/>
          </a:pPr>
          <a:r>
            <a:rPr lang="en-US" sz="1500" kern="1200" dirty="0"/>
            <a:t>Model Use and Monitoring</a:t>
          </a:r>
        </a:p>
        <a:p>
          <a:pPr marL="0" lvl="0" indent="0" algn="l" defTabSz="666750">
            <a:lnSpc>
              <a:spcPct val="90000"/>
            </a:lnSpc>
            <a:spcBef>
              <a:spcPct val="0"/>
            </a:spcBef>
            <a:spcAft>
              <a:spcPct val="35000"/>
            </a:spcAft>
            <a:buNone/>
          </a:pPr>
          <a:r>
            <a:rPr lang="en-US" sz="1200" kern="1200" dirty="0"/>
            <a:t>- Plan coverage</a:t>
          </a:r>
        </a:p>
        <a:p>
          <a:pPr marL="0" lvl="0" indent="0" algn="l" defTabSz="666750">
            <a:lnSpc>
              <a:spcPct val="90000"/>
            </a:lnSpc>
            <a:spcBef>
              <a:spcPct val="0"/>
            </a:spcBef>
            <a:spcAft>
              <a:spcPct val="35000"/>
            </a:spcAft>
            <a:buNone/>
          </a:pPr>
          <a:r>
            <a:rPr lang="en-US" sz="1200" kern="1200" dirty="0"/>
            <a:t>- Metrics/KPI</a:t>
          </a:r>
        </a:p>
        <a:p>
          <a:pPr marL="0" lvl="0" indent="0" algn="l" defTabSz="666750">
            <a:lnSpc>
              <a:spcPct val="90000"/>
            </a:lnSpc>
            <a:spcBef>
              <a:spcPct val="0"/>
            </a:spcBef>
            <a:spcAft>
              <a:spcPct val="35000"/>
            </a:spcAft>
            <a:buNone/>
          </a:pPr>
          <a:r>
            <a:rPr lang="en-US" sz="1200" kern="1200" dirty="0"/>
            <a:t>- Early warning</a:t>
          </a:r>
        </a:p>
        <a:p>
          <a:pPr marL="0" lvl="0" indent="0" algn="l" defTabSz="666750">
            <a:lnSpc>
              <a:spcPct val="90000"/>
            </a:lnSpc>
            <a:spcBef>
              <a:spcPct val="0"/>
            </a:spcBef>
            <a:spcAft>
              <a:spcPct val="35000"/>
            </a:spcAft>
            <a:buNone/>
          </a:pPr>
          <a:r>
            <a:rPr lang="en-US" sz="1200" kern="1200" dirty="0"/>
            <a:t>- Escalation</a:t>
          </a:r>
        </a:p>
      </dsp:txBody>
      <dsp:txXfrm rot="5400000">
        <a:off x="9462673" y="685356"/>
        <a:ext cx="1465849" cy="205607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F790411-AA15-43B2-9E2D-7D86168585DA}" type="datetimeFigureOut">
              <a:rPr lang="en-US" smtClean="0"/>
              <a:t>9/17/2023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51A469F-C329-43F0-943B-8D1CFC7FAA9F}" type="slidenum">
              <a:rPr lang="en-US" smtClean="0"/>
              <a:t>‹#›</a:t>
            </a:fld>
            <a:endParaRPr lang="en-US"/>
          </a:p>
        </p:txBody>
      </p:sp>
    </p:spTree>
    <p:extLst>
      <p:ext uri="{BB962C8B-B14F-4D97-AF65-F5344CB8AC3E}">
        <p14:creationId xmlns:p14="http://schemas.microsoft.com/office/powerpoint/2010/main" val="1255706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Default, Number cycles delinquent, charge-off, bankruptcy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FL regulation in ECOA, Reg 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CS models developed based on model objectives defined by the business, while complying relevant regulations. </a:t>
            </a:r>
            <a:endParaRPr lang="en-US" sz="1800" dirty="0">
              <a:effectLst/>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51A469F-C329-43F0-943B-8D1CFC7FAA9F}" type="slidenum">
              <a:rPr lang="en-US" smtClean="0"/>
              <a:t>3</a:t>
            </a:fld>
            <a:endParaRPr lang="en-US"/>
          </a:p>
        </p:txBody>
      </p:sp>
    </p:spTree>
    <p:extLst>
      <p:ext uri="{BB962C8B-B14F-4D97-AF65-F5344CB8AC3E}">
        <p14:creationId xmlns:p14="http://schemas.microsoft.com/office/powerpoint/2010/main" val="406777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summary slide.</a:t>
            </a:r>
          </a:p>
        </p:txBody>
      </p:sp>
      <p:sp>
        <p:nvSpPr>
          <p:cNvPr id="4" name="Slide Number Placeholder 3"/>
          <p:cNvSpPr>
            <a:spLocks noGrp="1"/>
          </p:cNvSpPr>
          <p:nvPr>
            <p:ph type="sldNum" sz="quarter" idx="10"/>
          </p:nvPr>
        </p:nvSpPr>
        <p:spPr/>
        <p:txBody>
          <a:bodyPr/>
          <a:lstStyle/>
          <a:p>
            <a:fld id="{C0746AE7-7CCF-4046-A172-EEA9440ABFF0}" type="slidenum">
              <a:rPr lang="en-US" smtClean="0"/>
              <a:t>14</a:t>
            </a:fld>
            <a:endParaRPr lang="en-US"/>
          </a:p>
        </p:txBody>
      </p:sp>
    </p:spTree>
    <p:extLst>
      <p:ext uri="{BB962C8B-B14F-4D97-AF65-F5344CB8AC3E}">
        <p14:creationId xmlns:p14="http://schemas.microsoft.com/office/powerpoint/2010/main" val="3760066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independent variables all have some contribution to the prediction</a:t>
            </a:r>
          </a:p>
        </p:txBody>
      </p:sp>
      <p:sp>
        <p:nvSpPr>
          <p:cNvPr id="4" name="Slide Number Placeholder 3"/>
          <p:cNvSpPr>
            <a:spLocks noGrp="1"/>
          </p:cNvSpPr>
          <p:nvPr>
            <p:ph type="sldNum" sz="quarter" idx="10"/>
          </p:nvPr>
        </p:nvSpPr>
        <p:spPr/>
        <p:txBody>
          <a:bodyPr/>
          <a:lstStyle/>
          <a:p>
            <a:fld id="{C0746AE7-7CCF-4046-A172-EEA9440ABFF0}" type="slidenum">
              <a:rPr lang="en-US" smtClean="0"/>
              <a:t>16</a:t>
            </a:fld>
            <a:endParaRPr lang="en-US"/>
          </a:p>
        </p:txBody>
      </p:sp>
    </p:spTree>
    <p:extLst>
      <p:ext uri="{BB962C8B-B14F-4D97-AF65-F5344CB8AC3E}">
        <p14:creationId xmlns:p14="http://schemas.microsoft.com/office/powerpoint/2010/main" val="418122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PLL: personal line and loan</a:t>
            </a:r>
            <a:br>
              <a:rPr lang="en-US" sz="1800" dirty="0">
                <a:effectLst/>
                <a:latin typeface="Segoe UI" panose="020B0502040204020203" pitchFamily="34" charset="0"/>
              </a:rPr>
            </a:br>
            <a:r>
              <a:rPr lang="en-US" sz="1800" dirty="0">
                <a:effectLst/>
                <a:latin typeface="Segoe UI" panose="020B0502040204020203" pitchFamily="34" charset="0"/>
              </a:rPr>
              <a:t>SBL: small business lending</a:t>
            </a:r>
            <a:endParaRPr lang="en-US" sz="1800" dirty="0">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Models for specific credit decisions</a:t>
            </a:r>
            <a:endParaRPr lang="en-US" sz="1800" dirty="0">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Approval decision -&gt; line assignment (predict revolving balance and purchase volume ).</a:t>
            </a:r>
            <a:br>
              <a:rPr lang="en-US" sz="1800" dirty="0">
                <a:effectLst/>
                <a:latin typeface="Segoe UI" panose="020B0502040204020203" pitchFamily="34" charset="0"/>
              </a:rPr>
            </a:br>
            <a:r>
              <a:rPr lang="en-US" sz="1800" dirty="0">
                <a:effectLst/>
                <a:latin typeface="Segoe UI" panose="020B0502040204020203" pitchFamily="34" charset="0"/>
              </a:rPr>
              <a:t>Line assignment is a part of the origination strategy, and revolving balance and purchase volume is needed for line assignment, may need to be predicted.</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E.g. If revolving balance and purchase volume is low, no need for line increase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Segoe UI" panose="020B0502040204020203" pitchFamily="34" charset="0"/>
              </a:rPr>
              <a:t>CLI: credit line increase. Increase credit line after obtaining credit. Customer requested or automatically initiated by bank.</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	</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Not much AM for HL, HE, may decrease CL by using AM model to support decisions.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CC AM may give lower interest based on credit score, or other risk factors such as revolving balance</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Credit cost models for general portfolio pricing strategy</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Collections model predict change in delinquency status for collection strategies at the account level (e.g. who to call). Contact customers who are more likely to pay back, prioritize strategy. Allocate senior collectors contact customers who are less likely to pay back.</a:t>
            </a:r>
            <a:endParaRPr lang="en-US" sz="1800" dirty="0">
              <a:effectLst/>
              <a:latin typeface="Arial" panose="020B0604020202020204" pitchFamily="34"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1A469F-C329-43F0-943B-8D1CFC7FAA9F}" type="slidenum">
              <a:rPr lang="en-US" smtClean="0"/>
              <a:t>4</a:t>
            </a:fld>
            <a:endParaRPr lang="en-US"/>
          </a:p>
        </p:txBody>
      </p:sp>
    </p:spTree>
    <p:extLst>
      <p:ext uri="{BB962C8B-B14F-4D97-AF65-F5344CB8AC3E}">
        <p14:creationId xmlns:p14="http://schemas.microsoft.com/office/powerpoint/2010/main" val="179646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Segoe UI" panose="020B0502040204020203" pitchFamily="34" charset="0"/>
              </a:rPr>
              <a:t>Harder to interpret interaction in logistic regression. Harder to impose monotonicity constraint</a:t>
            </a:r>
          </a:p>
          <a:p>
            <a:pPr marL="171450" indent="-171450">
              <a:buFont typeface="Arial" panose="020B0604020202020204" pitchFamily="34" charset="0"/>
              <a:buChar char="•"/>
            </a:pPr>
            <a:r>
              <a:rPr lang="en-US" sz="1800" dirty="0">
                <a:effectLst/>
                <a:latin typeface="Segoe UI" panose="020B0502040204020203" pitchFamily="34" charset="0"/>
              </a:rPr>
              <a:t>In credit scoring models, monotonicity is essential to interpretability and palatability. It ensures that as risk factors increase, the estimated risk rises and the model score drops</a:t>
            </a:r>
          </a:p>
          <a:p>
            <a:pPr marL="628650" lvl="1" indent="-171450">
              <a:buFont typeface="Arial" panose="020B0604020202020204" pitchFamily="34" charset="0"/>
              <a:buChar char="•"/>
            </a:pPr>
            <a:r>
              <a:rPr lang="en-US" sz="1800" dirty="0">
                <a:effectLst/>
                <a:latin typeface="Segoe UI" panose="020B0502040204020203" pitchFamily="34" charset="0"/>
              </a:rPr>
              <a:t>Monotonicity and interpretability: AARC sensitivity analysis, performance monitoring, etc.</a:t>
            </a:r>
            <a:endParaRPr lang="en-US" dirty="0"/>
          </a:p>
        </p:txBody>
      </p:sp>
      <p:sp>
        <p:nvSpPr>
          <p:cNvPr id="4" name="Slide Number Placeholder 3"/>
          <p:cNvSpPr>
            <a:spLocks noGrp="1"/>
          </p:cNvSpPr>
          <p:nvPr>
            <p:ph type="sldNum" sz="quarter" idx="5"/>
          </p:nvPr>
        </p:nvSpPr>
        <p:spPr/>
        <p:txBody>
          <a:bodyPr/>
          <a:lstStyle/>
          <a:p>
            <a:fld id="{951A469F-C329-43F0-943B-8D1CFC7FAA9F}" type="slidenum">
              <a:rPr lang="en-US" smtClean="0"/>
              <a:t>5</a:t>
            </a:fld>
            <a:endParaRPr lang="en-US"/>
          </a:p>
        </p:txBody>
      </p:sp>
    </p:spTree>
    <p:extLst>
      <p:ext uri="{BB962C8B-B14F-4D97-AF65-F5344CB8AC3E}">
        <p14:creationId xmlns:p14="http://schemas.microsoft.com/office/powerpoint/2010/main" val="302523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Examples:</a:t>
            </a:r>
          </a:p>
          <a:p>
            <a:pPr marL="171450" indent="-171450">
              <a:buFont typeface="Arial" panose="020B0604020202020204" pitchFamily="34" charset="0"/>
              <a:buChar char="•"/>
            </a:pPr>
            <a:r>
              <a:rPr lang="en-US" dirty="0"/>
              <a:t>Environment: covid</a:t>
            </a:r>
          </a:p>
          <a:p>
            <a:pPr marL="171450" indent="-171450">
              <a:buFont typeface="Arial" panose="020B0604020202020204" pitchFamily="34" charset="0"/>
              <a:buChar char="•"/>
            </a:pPr>
            <a:r>
              <a:rPr lang="en-US" dirty="0"/>
              <a:t>Model use on additional population</a:t>
            </a:r>
          </a:p>
        </p:txBody>
      </p:sp>
      <p:sp>
        <p:nvSpPr>
          <p:cNvPr id="4" name="Slide Number Placeholder 3"/>
          <p:cNvSpPr>
            <a:spLocks noGrp="1"/>
          </p:cNvSpPr>
          <p:nvPr>
            <p:ph type="sldNum" sz="quarter" idx="5"/>
          </p:nvPr>
        </p:nvSpPr>
        <p:spPr/>
        <p:txBody>
          <a:bodyPr/>
          <a:lstStyle/>
          <a:p>
            <a:fld id="{951A469F-C329-43F0-943B-8D1CFC7FAA9F}" type="slidenum">
              <a:rPr lang="en-US" smtClean="0"/>
              <a:t>6</a:t>
            </a:fld>
            <a:endParaRPr lang="en-US"/>
          </a:p>
        </p:txBody>
      </p:sp>
    </p:spTree>
    <p:extLst>
      <p:ext uri="{BB962C8B-B14F-4D97-AF65-F5344CB8AC3E}">
        <p14:creationId xmlns:p14="http://schemas.microsoft.com/office/powerpoint/2010/main" val="3481794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Segoe UI" panose="020B0502040204020203" pitchFamily="34" charset="0"/>
              </a:rPr>
              <a:t>Amazon recruiting model bias toward women</a:t>
            </a:r>
            <a:endParaRPr lang="en-US" dirty="0"/>
          </a:p>
        </p:txBody>
      </p:sp>
      <p:sp>
        <p:nvSpPr>
          <p:cNvPr id="4" name="Slide Number Placeholder 3"/>
          <p:cNvSpPr>
            <a:spLocks noGrp="1"/>
          </p:cNvSpPr>
          <p:nvPr>
            <p:ph type="sldNum" sz="quarter" idx="5"/>
          </p:nvPr>
        </p:nvSpPr>
        <p:spPr/>
        <p:txBody>
          <a:bodyPr/>
          <a:lstStyle/>
          <a:p>
            <a:fld id="{951A469F-C329-43F0-943B-8D1CFC7FAA9F}" type="slidenum">
              <a:rPr lang="en-US" smtClean="0"/>
              <a:t>7</a:t>
            </a:fld>
            <a:endParaRPr lang="en-US"/>
          </a:p>
        </p:txBody>
      </p:sp>
    </p:spTree>
    <p:extLst>
      <p:ext uri="{BB962C8B-B14F-4D97-AF65-F5344CB8AC3E}">
        <p14:creationId xmlns:p14="http://schemas.microsoft.com/office/powerpoint/2010/main" val="204528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to provide reason for rejection</a:t>
            </a:r>
          </a:p>
          <a:p>
            <a:pPr marL="171450" indent="-171450">
              <a:buFont typeface="Arial" panose="020B0604020202020204" pitchFamily="34" charset="0"/>
              <a:buChar char="•"/>
            </a:pPr>
            <a:r>
              <a:rPr lang="en-US" dirty="0"/>
              <a:t>Method 1: find the average factors of the applicants whose score is the minimum pass score or slightly higher, then identified the 4 worse factors based on the average</a:t>
            </a:r>
          </a:p>
          <a:p>
            <a:pPr marL="171450" indent="-171450">
              <a:buFont typeface="Arial" panose="020B0604020202020204" pitchFamily="34" charset="0"/>
              <a:buChar char="•"/>
            </a:pPr>
            <a:r>
              <a:rPr lang="en-US" dirty="0"/>
              <a:t>Method 2: find the average factors of all applicants, then identified the 4 worse factors based on the average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1A469F-C329-43F0-943B-8D1CFC7FAA9F}" type="slidenum">
              <a:rPr lang="en-US" smtClean="0"/>
              <a:t>8</a:t>
            </a:fld>
            <a:endParaRPr lang="en-US"/>
          </a:p>
        </p:txBody>
      </p:sp>
    </p:spTree>
    <p:extLst>
      <p:ext uri="{BB962C8B-B14F-4D97-AF65-F5344CB8AC3E}">
        <p14:creationId xmlns:p14="http://schemas.microsoft.com/office/powerpoint/2010/main" val="20400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quantile summary is based on the worst 10% population. In this population, most customers have high utilization, but a small percentage still have small utilization. </a:t>
            </a:r>
          </a:p>
          <a:p>
            <a:r>
              <a:rPr lang="en-US" dirty="0"/>
              <a:t>Need to verify that the AARCs are intuitive, and the customers can use to improve their credit</a:t>
            </a:r>
          </a:p>
        </p:txBody>
      </p:sp>
      <p:sp>
        <p:nvSpPr>
          <p:cNvPr id="4" name="Slide Number Placeholder 3"/>
          <p:cNvSpPr>
            <a:spLocks noGrp="1"/>
          </p:cNvSpPr>
          <p:nvPr>
            <p:ph type="sldNum" sz="quarter" idx="10"/>
          </p:nvPr>
        </p:nvSpPr>
        <p:spPr/>
        <p:txBody>
          <a:bodyPr/>
          <a:lstStyle/>
          <a:p>
            <a:fld id="{C0746AE7-7CCF-4046-A172-EEA9440ABFF0}" type="slidenum">
              <a:rPr lang="en-US" smtClean="0"/>
              <a:t>9</a:t>
            </a:fld>
            <a:endParaRPr lang="en-US"/>
          </a:p>
        </p:txBody>
      </p:sp>
    </p:spTree>
    <p:extLst>
      <p:ext uri="{BB962C8B-B14F-4D97-AF65-F5344CB8AC3E}">
        <p14:creationId xmlns:p14="http://schemas.microsoft.com/office/powerpoint/2010/main" val="88146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46AE7-7CCF-4046-A172-EEA9440ABFF0}" type="slidenum">
              <a:rPr lang="en-US" smtClean="0"/>
              <a:t>10</a:t>
            </a:fld>
            <a:endParaRPr lang="en-US"/>
          </a:p>
        </p:txBody>
      </p:sp>
    </p:spTree>
    <p:extLst>
      <p:ext uri="{BB962C8B-B14F-4D97-AF65-F5344CB8AC3E}">
        <p14:creationId xmlns:p14="http://schemas.microsoft.com/office/powerpoint/2010/main" val="1884602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Purple font reason: too much info</a:t>
            </a:r>
          </a:p>
          <a:p>
            <a:r>
              <a:rPr lang="en-US" dirty="0"/>
              <a:t>Blue font reason: enough info</a:t>
            </a:r>
          </a:p>
        </p:txBody>
      </p:sp>
      <p:sp>
        <p:nvSpPr>
          <p:cNvPr id="4" name="Slide Number Placeholder 3"/>
          <p:cNvSpPr>
            <a:spLocks noGrp="1"/>
          </p:cNvSpPr>
          <p:nvPr>
            <p:ph type="sldNum" sz="quarter" idx="5"/>
          </p:nvPr>
        </p:nvSpPr>
        <p:spPr/>
        <p:txBody>
          <a:bodyPr/>
          <a:lstStyle/>
          <a:p>
            <a:fld id="{951A469F-C329-43F0-943B-8D1CFC7FAA9F}" type="slidenum">
              <a:rPr lang="en-US" smtClean="0"/>
              <a:t>11</a:t>
            </a:fld>
            <a:endParaRPr lang="en-US"/>
          </a:p>
        </p:txBody>
      </p:sp>
    </p:spTree>
    <p:extLst>
      <p:ext uri="{BB962C8B-B14F-4D97-AF65-F5344CB8AC3E}">
        <p14:creationId xmlns:p14="http://schemas.microsoft.com/office/powerpoint/2010/main" val="2068114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235942"/>
            <a:ext cx="9550400" cy="1143952"/>
          </a:xfrm>
        </p:spPr>
        <p:txBody>
          <a:bodyPr anchor="b"/>
          <a:lstStyle>
            <a:lvl1pPr algn="l">
              <a:defRPr sz="36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3520440"/>
            <a:ext cx="1719072"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3703319"/>
            <a:ext cx="5410200" cy="685800"/>
          </a:xfrm>
        </p:spPr>
        <p:txBody>
          <a:bodyPr>
            <a:noAutofit/>
          </a:bodyPr>
          <a:lstStyle>
            <a:lvl1pPr marL="0" indent="0" algn="l">
              <a:spcBef>
                <a:spcPts val="0"/>
              </a:spcBef>
              <a:spcAft>
                <a:spcPts val="0"/>
              </a:spcAft>
              <a:buNone/>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dirty="0"/>
              <a:t>[Month 00, 0000]</a:t>
            </a:r>
            <a:br>
              <a:rPr lang="en-US" dirty="0"/>
            </a:br>
            <a:r>
              <a:rPr lang="en-US" dirty="0"/>
              <a:t>[Presenter Name]</a:t>
            </a:r>
            <a:br>
              <a:rPr lang="en-US" dirty="0"/>
            </a:br>
            <a:r>
              <a:rPr lang="en-US" dirty="0"/>
              <a:t>[Presenter Title]</a:t>
            </a:r>
          </a:p>
        </p:txBody>
      </p:sp>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914400" cy="914400"/>
          </a:xfrm>
          <a:prstGeom prst="rect">
            <a:avLst/>
          </a:prstGeom>
        </p:spPr>
      </p:pic>
      <p:pic>
        <p:nvPicPr>
          <p:cNvPr id="11" name="Stagecoach">
            <a:extLst>
              <a:ext uri="{FF2B5EF4-FFF2-40B4-BE49-F238E27FC236}">
                <a16:creationId xmlns:a16="http://schemas.microsoft.com/office/drawing/2014/main" id="{A26612B5-24FF-6E41-901D-FB3602B3B697}"/>
              </a:ext>
              <a:ext uri="{C183D7F6-B498-43B3-948B-1728B52AA6E4}">
                <adec:decorative xmlns:adec="http://schemas.microsoft.com/office/drawing/2017/decorative" val="1"/>
              </a:ext>
            </a:extLst>
          </p:cNvPr>
          <p:cNvPicPr>
            <a:picLocks noChangeAspect="1"/>
          </p:cNvPicPr>
          <p:nvPr userDrawn="1"/>
        </p:nvPicPr>
        <p:blipFill rotWithShape="1">
          <a:blip r:embed="rId3"/>
          <a:srcRect r="17602"/>
          <a:stretch/>
        </p:blipFill>
        <p:spPr bwMode="auto">
          <a:xfrm>
            <a:off x="5454863" y="4608576"/>
            <a:ext cx="6737137" cy="1855685"/>
          </a:xfrm>
          <a:prstGeom prst="rect">
            <a:avLst/>
          </a:prstGeom>
        </p:spPr>
      </p:pic>
    </p:spTree>
    <p:extLst>
      <p:ext uri="{BB962C8B-B14F-4D97-AF65-F5344CB8AC3E}">
        <p14:creationId xmlns:p14="http://schemas.microsoft.com/office/powerpoint/2010/main" val="83926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7366001"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8277224" y="1600200"/>
            <a:ext cx="3457575"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310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457200"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4367213"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8277225"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457200"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4367213"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8277225"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451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9584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Orange">
    <p:bg>
      <p:bgPr>
        <a:solidFill>
          <a:srgbClr val="EB691E"/>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4E969CF6-897C-2A47-AFD1-3CED01FF01E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72242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Light Orange">
    <p:bg>
      <p:bgPr>
        <a:solidFill>
          <a:srgbClr val="FF9657"/>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7A37D924-28E5-5843-9BA3-6C88EE563D2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720336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2"/>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95400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a:xfrm>
            <a:off x="457200" y="457200"/>
            <a:ext cx="7366001" cy="914400"/>
          </a:xfrm>
        </p:spPr>
        <p:txBody>
          <a:bodyPr/>
          <a:lstStyle/>
          <a:p>
            <a:r>
              <a:rPr lang="en-US" dirty="0"/>
              <a:t>[Slide title]</a:t>
            </a:r>
          </a:p>
        </p:txBody>
      </p:sp>
      <p:sp>
        <p:nvSpPr>
          <p:cNvPr id="8" name="Content Placeholder 1">
            <a:extLst>
              <a:ext uri="{FF2B5EF4-FFF2-40B4-BE49-F238E27FC236}">
                <a16:creationId xmlns:a16="http://schemas.microsoft.com/office/drawing/2014/main" id="{3E076051-AE4B-CF44-AB12-A6CC31DC24E8}"/>
              </a:ext>
            </a:extLst>
          </p:cNvPr>
          <p:cNvSpPr>
            <a:spLocks noGrp="1"/>
          </p:cNvSpPr>
          <p:nvPr>
            <p:ph sz="quarter" idx="11"/>
          </p:nvPr>
        </p:nvSpPr>
        <p:spPr>
          <a:xfrm>
            <a:off x="457201" y="1600200"/>
            <a:ext cx="7366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8277225" y="5862"/>
            <a:ext cx="3914775" cy="6858000"/>
          </a:xfrm>
          <a:solidFill>
            <a:srgbClr val="F4F0ED"/>
          </a:solidFill>
        </p:spPr>
        <p:txBody>
          <a:bodyPr anchor="ctr" anchorCtr="0">
            <a:noAutofit/>
          </a:bodyPr>
          <a:lstStyle>
            <a:lvl1pPr marL="0" indent="0" algn="ctr">
              <a:spcBef>
                <a:spcPts val="0"/>
              </a:spcBef>
              <a:buNone/>
              <a:defRPr sz="1200"/>
            </a:lvl1pPr>
          </a:lstStyle>
          <a:p>
            <a:r>
              <a:rPr lang="en-US"/>
              <a:t>Click icon to add picture</a:t>
            </a:r>
          </a:p>
        </p:txBody>
      </p:sp>
      <p:sp>
        <p:nvSpPr>
          <p:cNvPr id="3" name="Slide Number">
            <a:extLst>
              <a:ext uri="{FF2B5EF4-FFF2-40B4-BE49-F238E27FC236}">
                <a16:creationId xmlns:a16="http://schemas.microsoft.com/office/drawing/2014/main" id="{7042F1D1-52E8-5643-866B-0EB322CE1B03}"/>
              </a:ext>
            </a:extLst>
          </p:cNvPr>
          <p:cNvSpPr>
            <a:spLocks noGrp="1"/>
          </p:cNvSpPr>
          <p:nvPr>
            <p:ph type="sldNum" sz="quarter" idx="12"/>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2542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Photo and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95504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12192000" cy="4754880"/>
          </a:xfrm>
          <a:solidFill>
            <a:srgbClr val="F4F0ED"/>
          </a:solidFill>
        </p:spPr>
        <p:txBody>
          <a:bodyPr anchor="ctr" anchorCtr="0">
            <a:noAutofit/>
          </a:bodyPr>
          <a:lstStyle>
            <a:lvl1pPr marL="0" indent="0" algn="ctr">
              <a:spcBef>
                <a:spcPts val="0"/>
              </a:spcBef>
              <a:buNone/>
              <a:defRPr sz="1200"/>
            </a:lvl1pPr>
          </a:lstStyle>
          <a:p>
            <a:r>
              <a:rPr lang="en-US"/>
              <a:t>Click icon to add picture</a:t>
            </a:r>
          </a:p>
        </p:txBody>
      </p:sp>
      <p:sp>
        <p:nvSpPr>
          <p:cNvPr id="3" name="Slide Number">
            <a:extLst>
              <a:ext uri="{FF2B5EF4-FFF2-40B4-BE49-F238E27FC236}">
                <a16:creationId xmlns:a16="http://schemas.microsoft.com/office/drawing/2014/main" id="{6C7E36A9-B84B-7E40-9E84-C82B263BF8F4}"/>
              </a:ext>
            </a:extLst>
          </p:cNvPr>
          <p:cNvSpPr>
            <a:spLocks noGrp="1"/>
          </p:cNvSpPr>
          <p:nvPr>
            <p:ph type="sldNum" sz="quarter" idx="12"/>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68015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Photos and Captio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73660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8277224" cy="4754880"/>
          </a:xfrm>
          <a:solidFill>
            <a:srgbClr val="F4F0ED"/>
          </a:solidFill>
        </p:spPr>
        <p:txBody>
          <a:bodyPr anchor="ctr" anchorCtr="0">
            <a:noAutofit/>
          </a:bodyPr>
          <a:lstStyle>
            <a:lvl1pPr marL="0" indent="0" algn="ctr">
              <a:spcBef>
                <a:spcPts val="0"/>
              </a:spcBef>
              <a:buNone/>
              <a:defRPr sz="1200"/>
            </a:lvl1pPr>
          </a:lstStyle>
          <a:p>
            <a:r>
              <a:rPr lang="en-US"/>
              <a:t>Click icon to add picture</a:t>
            </a:r>
            <a:endParaRPr lang="en-US" dirty="0"/>
          </a:p>
        </p:txBody>
      </p:sp>
      <p:sp>
        <p:nvSpPr>
          <p:cNvPr id="7" name="Text Placeholder 2">
            <a:extLst>
              <a:ext uri="{FF2B5EF4-FFF2-40B4-BE49-F238E27FC236}">
                <a16:creationId xmlns:a16="http://schemas.microsoft.com/office/drawing/2014/main" id="{044CA248-D2A9-BE4C-8A71-862CADED0244}"/>
              </a:ext>
            </a:extLst>
          </p:cNvPr>
          <p:cNvSpPr>
            <a:spLocks noGrp="1"/>
          </p:cNvSpPr>
          <p:nvPr>
            <p:ph type="body" sz="quarter" idx="13" hasCustomPrompt="1"/>
          </p:nvPr>
        </p:nvSpPr>
        <p:spPr>
          <a:xfrm>
            <a:off x="8277225" y="1600200"/>
            <a:ext cx="3457575"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5" name="Picture Placeholder 2">
            <a:extLst>
              <a:ext uri="{FF2B5EF4-FFF2-40B4-BE49-F238E27FC236}">
                <a16:creationId xmlns:a16="http://schemas.microsoft.com/office/drawing/2014/main" id="{8DA8240D-0BD4-F841-8B8F-61635137F8E9}"/>
              </a:ext>
            </a:extLst>
          </p:cNvPr>
          <p:cNvSpPr>
            <a:spLocks noGrp="1"/>
          </p:cNvSpPr>
          <p:nvPr>
            <p:ph type="pic" sz="quarter" idx="12"/>
          </p:nvPr>
        </p:nvSpPr>
        <p:spPr>
          <a:xfrm>
            <a:off x="8277224" y="2103120"/>
            <a:ext cx="3914775" cy="4754880"/>
          </a:xfrm>
          <a:solidFill>
            <a:srgbClr val="B5ADAD"/>
          </a:solidFill>
        </p:spPr>
        <p:txBody>
          <a:bodyPr anchor="ctr" anchorCtr="0">
            <a:noAutofit/>
          </a:bodyPr>
          <a:lstStyle>
            <a:lvl1pPr marL="0" indent="0" algn="ctr">
              <a:spcBef>
                <a:spcPts val="0"/>
              </a:spcBef>
              <a:buNone/>
              <a:defRPr sz="1200">
                <a:solidFill>
                  <a:schemeClr val="tx1"/>
                </a:solidFill>
              </a:defRPr>
            </a:lvl1pPr>
          </a:lstStyle>
          <a:p>
            <a:r>
              <a:rPr lang="en-US"/>
              <a:t>Click icon to add picture</a:t>
            </a:r>
            <a:endParaRPr lang="en-US" dirty="0"/>
          </a:p>
        </p:txBody>
      </p:sp>
      <p:sp>
        <p:nvSpPr>
          <p:cNvPr id="3" name="Slide Number">
            <a:extLst>
              <a:ext uri="{FF2B5EF4-FFF2-40B4-BE49-F238E27FC236}">
                <a16:creationId xmlns:a16="http://schemas.microsoft.com/office/drawing/2014/main" id="{55695995-E9EC-9741-9AB6-FA7A10F35496}"/>
              </a:ext>
            </a:extLst>
          </p:cNvPr>
          <p:cNvSpPr>
            <a:spLocks noGrp="1"/>
          </p:cNvSpPr>
          <p:nvPr>
            <p:ph type="sldNum" sz="quarter" idx="14"/>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6225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91391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nternal">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4114800"/>
            <a:ext cx="9550400" cy="1143000"/>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457200" y="5394960"/>
            <a:ext cx="1719072"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5577840"/>
            <a:ext cx="5410200" cy="685800"/>
          </a:xfrm>
        </p:spPr>
        <p:txBody>
          <a:bodyPr>
            <a:noAutofit/>
          </a:bodyPr>
          <a:lstStyle>
            <a:lvl1pPr marL="0" indent="0" algn="l">
              <a:spcBef>
                <a:spcPts val="0"/>
              </a:spcBef>
              <a:spcAft>
                <a:spcPts val="0"/>
              </a:spcAft>
              <a:buNone/>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dirty="0"/>
              <a:t>[Month 00, 0000]</a:t>
            </a:r>
            <a:br>
              <a:rPr lang="en-US" dirty="0"/>
            </a:br>
            <a:r>
              <a:rPr lang="en-US" dirty="0"/>
              <a:t>[Presenter Name]</a:t>
            </a:r>
            <a:br>
              <a:rPr lang="en-US" dirty="0"/>
            </a:br>
            <a:r>
              <a:rPr lang="en-US" dirty="0"/>
              <a:t>[Presenter Title]</a:t>
            </a:r>
          </a:p>
        </p:txBody>
      </p:sp>
      <p:sp>
        <p:nvSpPr>
          <p:cNvPr id="4" name="Background">
            <a:extLst>
              <a:ext uri="{FF2B5EF4-FFF2-40B4-BE49-F238E27FC236}">
                <a16:creationId xmlns:a16="http://schemas.microsoft.com/office/drawing/2014/main" id="{31D0059C-D109-154B-9A0F-5AADEDCA264F}"/>
              </a:ext>
            </a:extLst>
          </p:cNvPr>
          <p:cNvSpPr/>
          <p:nvPr userDrawn="1"/>
        </p:nvSpPr>
        <p:spPr bwMode="hidden">
          <a:xfrm>
            <a:off x="0" y="0"/>
            <a:ext cx="12192000" cy="3977639"/>
          </a:xfrm>
          <a:prstGeom prst="rect">
            <a:avLst/>
          </a:prstGeom>
          <a:solidFill>
            <a:srgbClr val="FFF7E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userDrawn="1"/>
        </p:nvPicPr>
        <p:blipFill>
          <a:blip r:embed="rId2"/>
          <a:stretch>
            <a:fillRect/>
          </a:stretch>
        </p:blipFill>
        <p:spPr>
          <a:xfrm>
            <a:off x="457200" y="457200"/>
            <a:ext cx="914400" cy="914400"/>
          </a:xfrm>
          <a:prstGeom prst="rect">
            <a:avLst/>
          </a:prstGeom>
        </p:spPr>
      </p:pic>
      <p:pic>
        <p:nvPicPr>
          <p:cNvPr id="5" name="Stagecoach">
            <a:extLst>
              <a:ext uri="{FF2B5EF4-FFF2-40B4-BE49-F238E27FC236}">
                <a16:creationId xmlns:a16="http://schemas.microsoft.com/office/drawing/2014/main" id="{2B4A41CF-69FE-814B-B7AA-8E3333F986AD}"/>
              </a:ext>
              <a:ext uri="{C183D7F6-B498-43B3-948B-1728B52AA6E4}">
                <adec:decorative xmlns:adec="http://schemas.microsoft.com/office/drawing/2017/decorative" val="1"/>
              </a:ext>
            </a:extLst>
          </p:cNvPr>
          <p:cNvPicPr>
            <a:picLocks noChangeAspect="1"/>
          </p:cNvPicPr>
          <p:nvPr userDrawn="1"/>
        </p:nvPicPr>
        <p:blipFill rotWithShape="1">
          <a:blip r:embed="rId3"/>
          <a:srcRect l="3946"/>
          <a:stretch/>
        </p:blipFill>
        <p:spPr bwMode="auto">
          <a:xfrm>
            <a:off x="-1" y="1754506"/>
            <a:ext cx="8868579" cy="2095500"/>
          </a:xfrm>
          <a:prstGeom prst="rect">
            <a:avLst/>
          </a:prstGeom>
        </p:spPr>
      </p:pic>
    </p:spTree>
    <p:extLst>
      <p:ext uri="{BB962C8B-B14F-4D97-AF65-F5344CB8AC3E}">
        <p14:creationId xmlns:p14="http://schemas.microsoft.com/office/powerpoint/2010/main" val="404070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4957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 name="Wells Fargo" descr="Wells Fargo">
            <a:extLst>
              <a:ext uri="{FF2B5EF4-FFF2-40B4-BE49-F238E27FC236}">
                <a16:creationId xmlns:a16="http://schemas.microsoft.com/office/drawing/2014/main" id="{0DE7FB8E-1AD3-5B42-BE1D-61941DA7FC33}"/>
              </a:ext>
            </a:extLst>
          </p:cNvPr>
          <p:cNvPicPr>
            <a:picLocks noChangeAspect="1"/>
          </p:cNvPicPr>
          <p:nvPr userDrawn="1"/>
        </p:nvPicPr>
        <p:blipFill>
          <a:blip r:embed="rId2"/>
          <a:stretch>
            <a:fillRect/>
          </a:stretch>
        </p:blipFill>
        <p:spPr>
          <a:xfrm>
            <a:off x="457200" y="457200"/>
            <a:ext cx="914400" cy="914400"/>
          </a:xfrm>
          <a:prstGeom prst="rect">
            <a:avLst/>
          </a:prstGeom>
        </p:spPr>
      </p:pic>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457200" y="1600200"/>
            <a:ext cx="9550400"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600" dirty="0"/>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457200" y="4341845"/>
            <a:ext cx="3454400" cy="1830355"/>
          </a:xfrm>
        </p:spPr>
        <p:txBody>
          <a:bodyPr anchor="b" anchorCtr="0">
            <a:noAutofit/>
          </a:bodyPr>
          <a:lstStyle>
            <a:lvl1pPr marL="0" indent="0">
              <a:spcBef>
                <a:spcPts val="0"/>
              </a:spcBef>
              <a:buFontTx/>
              <a:buNone/>
              <a:defRPr sz="1400"/>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[Optional contact information]</a:t>
            </a:r>
          </a:p>
        </p:txBody>
      </p:sp>
    </p:spTree>
    <p:extLst>
      <p:ext uri="{BB962C8B-B14F-4D97-AF65-F5344CB8AC3E}">
        <p14:creationId xmlns:p14="http://schemas.microsoft.com/office/powerpoint/2010/main" val="330568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1" y="1828800"/>
            <a:ext cx="5410200" cy="4340224"/>
          </a:xfrm>
        </p:spPr>
        <p:txBody>
          <a:bodyPr numCol="1"/>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79959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6324600" y="1600200"/>
            <a:ext cx="541020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070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11277600" cy="4568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54468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7366000" cy="4568825"/>
          </a:xfrm>
        </p:spPr>
        <p:txBody>
          <a:bodyPr>
            <a:noAutofit/>
          </a:bodyPr>
          <a:lstStyle>
            <a:lvl1pPr marL="365760" indent="-365760">
              <a:lnSpc>
                <a:spcPct val="90000"/>
              </a:lnSpc>
              <a:buFont typeface="Wells Fargo Sans Display" panose="020B0503020203020204" pitchFamily="34" charset="0"/>
              <a:buChar char="•"/>
              <a:defRPr sz="3200">
                <a:latin typeface="+mj-lt"/>
              </a:defRPr>
            </a:lvl1pPr>
            <a:lvl2pPr marL="731520" indent="-365760">
              <a:lnSpc>
                <a:spcPct val="90000"/>
              </a:lnSpc>
              <a:buFont typeface="Wells Fargo Sans Display" panose="020B0503020203020204" pitchFamily="34" charset="0"/>
              <a:buChar char="–"/>
              <a:defRPr sz="3200">
                <a:latin typeface="+mj-lt"/>
              </a:defRPr>
            </a:lvl2pPr>
            <a:lvl3pPr marL="1097280" indent="-365760">
              <a:lnSpc>
                <a:spcPct val="90000"/>
              </a:lnSpc>
              <a:buFont typeface="Wells Fargo Sans Display" panose="020B0503020203020204" pitchFamily="34" charset="0"/>
              <a:buChar char="–"/>
              <a:defRPr sz="3200">
                <a:latin typeface="+mj-lt"/>
              </a:defRPr>
            </a:lvl3pPr>
            <a:lvl4pPr marL="1463040" indent="-365760">
              <a:lnSpc>
                <a:spcPct val="90000"/>
              </a:lnSpc>
              <a:buFont typeface="Wells Fargo Sans Display" panose="020B0503020203020204" pitchFamily="34" charset="0"/>
              <a:buChar char="–"/>
              <a:defRPr sz="3200">
                <a:latin typeface="+mj-lt"/>
              </a:defRPr>
            </a:lvl4pPr>
            <a:lvl5pPr marL="1828800" indent="-365760">
              <a:lnSpc>
                <a:spcPct val="90000"/>
              </a:lnSpc>
              <a:buFont typeface="Wells Fargo Sans Display" panose="020B0503020203020204" pitchFamily="34" charset="0"/>
              <a:buChar char="–"/>
              <a:defRPr sz="3200">
                <a:latin typeface="+mj-lt"/>
              </a:defRPr>
            </a:lvl5pPr>
            <a:lvl6pPr marL="2194560" indent="-365760">
              <a:lnSpc>
                <a:spcPct val="90000"/>
              </a:lnSpc>
              <a:buFont typeface="Wells Fargo Sans Display" panose="020B0503020203020204" pitchFamily="34" charset="0"/>
              <a:buChar char="–"/>
              <a:defRPr sz="3200">
                <a:latin typeface="+mj-lt"/>
              </a:defRPr>
            </a:lvl6pPr>
            <a:lvl7pPr marL="2560320" indent="-365760">
              <a:lnSpc>
                <a:spcPct val="90000"/>
              </a:lnSpc>
              <a:buFont typeface="Wells Fargo Sans Display" panose="020B0503020203020204" pitchFamily="34" charset="0"/>
              <a:buChar char="–"/>
              <a:defRPr sz="3200">
                <a:latin typeface="+mj-lt"/>
              </a:defRPr>
            </a:lvl7pPr>
            <a:lvl8pPr marL="2926080" indent="-365760">
              <a:lnSpc>
                <a:spcPct val="90000"/>
              </a:lnSpc>
              <a:buFont typeface="Wells Fargo Sans Display" panose="020B0503020203020204" pitchFamily="34" charset="0"/>
              <a:buChar char="–"/>
              <a:defRPr sz="3200">
                <a:latin typeface="+mj-lt"/>
              </a:defRPr>
            </a:lvl8pPr>
            <a:lvl9pPr marL="3291840" indent="-365760">
              <a:lnSpc>
                <a:spcPct val="90000"/>
              </a:lnSpc>
              <a:buFont typeface="Wells Fargo Sans Display" panose="020B0503020203020204" pitchFamily="34" charset="0"/>
              <a:buChar char="–"/>
              <a:defRPr sz="32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6175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200" y="1600200"/>
            <a:ext cx="541324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324600" y="1600200"/>
            <a:ext cx="541324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555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3454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8277224" y="1600200"/>
            <a:ext cx="3457575"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1835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736917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8528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457200" y="457200"/>
            <a:ext cx="11277600" cy="91440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457200" y="1600200"/>
            <a:ext cx="11274552" cy="4572000"/>
          </a:xfrm>
          <a:prstGeom prst="rect">
            <a:avLst/>
          </a:prstGeom>
        </p:spPr>
        <p:txBody>
          <a:bodyPr vert="horz" lIns="0" tIns="0" rIns="0" bIns="0" spcCol="4572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11277600" y="6400800"/>
            <a:ext cx="45720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81278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7392">
          <p15:clr>
            <a:srgbClr val="F26B43"/>
          </p15:clr>
        </p15:guide>
        <p15:guide id="4" orient="horz" pos="1008">
          <p15:clr>
            <a:srgbClr val="F26B43"/>
          </p15:clr>
        </p15:guide>
        <p15:guide id="5"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law.cornell.edu/definitions/index.php?width=840&amp;height=800&amp;iframe=true&amp;def_id=ee4a8b2422030b2e5e1b9b478a43d363&amp;term_occur=999&amp;term_src=Title:12:Chapter:II:Subchapter:A:Part:202:202.2"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www.law.cornell.edu/definitions/index.php?width=840&amp;height=800&amp;iframe=true&amp;def_id=4bd90d15850e068ccd02f13f72ebddf2&amp;term_occur=999&amp;term_src=Title:12:Chapter:II:Subchapter:A:Part:202:202.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consumerfinance.gov/rules-policy/regulations/1002/9/"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728"/>
            <a:ext cx="11277600" cy="914400"/>
          </a:xfrm>
        </p:spPr>
        <p:txBody>
          <a:bodyPr>
            <a:normAutofit/>
          </a:bodyPr>
          <a:lstStyle/>
          <a:p>
            <a:r>
              <a:rPr lang="en-US" sz="4400" b="1" dirty="0"/>
              <a:t>Validating Credit Scoring Models</a:t>
            </a:r>
            <a:endParaRPr lang="en-US" sz="4000" dirty="0"/>
          </a:p>
        </p:txBody>
      </p:sp>
      <p:sp>
        <p:nvSpPr>
          <p:cNvPr id="3" name="Subtitle 2"/>
          <p:cNvSpPr>
            <a:spLocks noGrp="1"/>
          </p:cNvSpPr>
          <p:nvPr>
            <p:ph idx="1"/>
          </p:nvPr>
        </p:nvSpPr>
        <p:spPr>
          <a:xfrm>
            <a:off x="457200" y="3550596"/>
            <a:ext cx="11277600" cy="2618429"/>
          </a:xfrm>
        </p:spPr>
        <p:txBody>
          <a:bodyPr/>
          <a:lstStyle/>
          <a:p>
            <a:pPr>
              <a:spcAft>
                <a:spcPts val="600"/>
              </a:spcAft>
            </a:pPr>
            <a:r>
              <a:rPr lang="en-US" dirty="0">
                <a:latin typeface="Calibri" panose="020F0502020204030204" pitchFamily="34" charset="0"/>
              </a:rPr>
              <a:t>9/18/2023</a:t>
            </a:r>
          </a:p>
          <a:p>
            <a:pPr>
              <a:spcAft>
                <a:spcPts val="600"/>
              </a:spcAft>
            </a:pPr>
            <a:r>
              <a:rPr lang="en-US" sz="1800" dirty="0">
                <a:effectLst/>
                <a:latin typeface="Calibri" panose="020F0502020204030204" pitchFamily="34" charset="0"/>
                <a:ea typeface="Calibri" panose="020F0502020204030204" pitchFamily="34" charset="0"/>
              </a:rPr>
              <a:t>The views expressed in the presentation are those of the presenter and do not represent the views of Wells Fargo.</a:t>
            </a:r>
            <a:endParaRPr lang="en-US" sz="1000" spc="-4" dirty="0">
              <a:solidFill>
                <a:srgbClr val="0C0C0C"/>
              </a:solidFill>
              <a:latin typeface="Wells Fargo Sans"/>
              <a:cs typeface="Wells Fargo Sans"/>
            </a:endParaRPr>
          </a:p>
          <a:p>
            <a:endParaRPr lang="en-US" dirty="0"/>
          </a:p>
        </p:txBody>
      </p:sp>
    </p:spTree>
    <p:extLst>
      <p:ext uri="{BB962C8B-B14F-4D97-AF65-F5344CB8AC3E}">
        <p14:creationId xmlns:p14="http://schemas.microsoft.com/office/powerpoint/2010/main" val="282320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7668"/>
            <a:ext cx="11277600" cy="528971"/>
          </a:xfrm>
        </p:spPr>
        <p:txBody>
          <a:bodyPr/>
          <a:lstStyle/>
          <a:p>
            <a:r>
              <a:rPr lang="en-US" sz="2800" dirty="0"/>
              <a:t>Validating credit scoring ML models with AARC – Case Study</a:t>
            </a:r>
            <a:endParaRPr lang="en-US" sz="2800" b="1"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10</a:t>
            </a:fld>
            <a:endParaRPr lang="en-US" dirty="0"/>
          </a:p>
        </p:txBody>
      </p:sp>
      <p:sp>
        <p:nvSpPr>
          <p:cNvPr id="8" name="Content Placeholder 2"/>
          <p:cNvSpPr>
            <a:spLocks noGrp="1"/>
          </p:cNvSpPr>
          <p:nvPr>
            <p:ph idx="1"/>
          </p:nvPr>
        </p:nvSpPr>
        <p:spPr>
          <a:xfrm>
            <a:off x="457200" y="950310"/>
            <a:ext cx="11277600" cy="1596757"/>
          </a:xfrm>
        </p:spPr>
        <p:txBody>
          <a:bodyPr>
            <a:noAutofit/>
          </a:bodyPr>
          <a:lstStyle/>
          <a:p>
            <a:pPr marL="0" indent="0">
              <a:spcAft>
                <a:spcPts val="600"/>
              </a:spcAft>
              <a:buNone/>
            </a:pPr>
            <a:r>
              <a:rPr lang="en-US" b="1" dirty="0">
                <a:solidFill>
                  <a:srgbClr val="0070C0"/>
                </a:solidFill>
              </a:rPr>
              <a:t>AARC Reasonableness</a:t>
            </a:r>
            <a:r>
              <a:rPr lang="en-US" dirty="0">
                <a:solidFill>
                  <a:srgbClr val="0070C0"/>
                </a:solidFill>
              </a:rPr>
              <a:t>: Focus on the high risk population (</a:t>
            </a:r>
            <a:r>
              <a:rPr lang="en-US" dirty="0" err="1">
                <a:solidFill>
                  <a:srgbClr val="0070C0"/>
                </a:solidFill>
              </a:rPr>
              <a:t>eg</a:t>
            </a:r>
            <a:r>
              <a:rPr lang="en-US" dirty="0">
                <a:solidFill>
                  <a:srgbClr val="0070C0"/>
                </a:solidFill>
              </a:rPr>
              <a:t>, worst 10%) who will receive the key factor due to high/low value as AARC.</a:t>
            </a:r>
          </a:p>
          <a:p>
            <a:pPr>
              <a:spcAft>
                <a:spcPts val="600"/>
              </a:spcAft>
              <a:buFont typeface="Arial" panose="020B0604020202020204" pitchFamily="34" charset="0"/>
              <a:buChar char="•"/>
            </a:pPr>
            <a:r>
              <a:rPr lang="en-US" dirty="0">
                <a:solidFill>
                  <a:srgbClr val="0070C0"/>
                </a:solidFill>
              </a:rPr>
              <a:t>In case of high values, what happens to the score if the customers reduce the value? Will the score get better?</a:t>
            </a:r>
          </a:p>
          <a:p>
            <a:pPr>
              <a:spcAft>
                <a:spcPts val="600"/>
              </a:spcAft>
              <a:buFont typeface="Arial" panose="020B0604020202020204" pitchFamily="34" charset="0"/>
              <a:buChar char="•"/>
            </a:pPr>
            <a:r>
              <a:rPr lang="en-US" dirty="0">
                <a:solidFill>
                  <a:srgbClr val="0070C0"/>
                </a:solidFill>
              </a:rPr>
              <a:t>In case of low values, what happens to the score if the customers increase the value? Will the score get better?</a:t>
            </a:r>
          </a:p>
        </p:txBody>
      </p:sp>
      <p:sp>
        <p:nvSpPr>
          <p:cNvPr id="10" name="Rectangle 9"/>
          <p:cNvSpPr/>
          <p:nvPr/>
        </p:nvSpPr>
        <p:spPr>
          <a:xfrm>
            <a:off x="763983" y="6051987"/>
            <a:ext cx="10172700" cy="348813"/>
          </a:xfrm>
          <a:prstGeom prst="rect">
            <a:avLst/>
          </a:prstGeom>
          <a:solidFill>
            <a:srgbClr val="FFC000"/>
          </a:solidFill>
        </p:spPr>
        <p:txBody>
          <a:bodyPr wrap="square">
            <a:spAutoFit/>
          </a:bodyPr>
          <a:lstStyle/>
          <a:p>
            <a:pPr>
              <a:lnSpc>
                <a:spcPts val="2000"/>
              </a:lnSpc>
            </a:pPr>
            <a:r>
              <a:rPr lang="en-US" sz="1600" b="1" dirty="0"/>
              <a:t>Monotonicity Constraint </a:t>
            </a:r>
            <a:r>
              <a:rPr lang="en-US" sz="1600" dirty="0"/>
              <a:t>may need to be considered when building ML models for credit decision with AARC.</a:t>
            </a:r>
          </a:p>
        </p:txBody>
      </p:sp>
      <p:pic>
        <p:nvPicPr>
          <p:cNvPr id="3" name="Picture 2"/>
          <p:cNvPicPr>
            <a:picLocks noChangeAspect="1"/>
          </p:cNvPicPr>
          <p:nvPr/>
        </p:nvPicPr>
        <p:blipFill>
          <a:blip r:embed="rId3"/>
          <a:stretch>
            <a:fillRect/>
          </a:stretch>
        </p:blipFill>
        <p:spPr>
          <a:xfrm>
            <a:off x="6013962" y="2763768"/>
            <a:ext cx="5720838" cy="2885997"/>
          </a:xfrm>
          <a:prstGeom prst="rect">
            <a:avLst/>
          </a:prstGeom>
        </p:spPr>
      </p:pic>
      <p:sp>
        <p:nvSpPr>
          <p:cNvPr id="7" name="Content Placeholder 2"/>
          <p:cNvSpPr txBox="1">
            <a:spLocks/>
          </p:cNvSpPr>
          <p:nvPr/>
        </p:nvSpPr>
        <p:spPr>
          <a:xfrm>
            <a:off x="457200" y="2795578"/>
            <a:ext cx="5556762" cy="2822378"/>
          </a:xfrm>
          <a:prstGeom prst="rect">
            <a:avLst/>
          </a:prstGeom>
        </p:spPr>
        <p:txBody>
          <a:bodyPr vert="horz" lIns="0" tIns="0" rIns="0" bIns="0" spcCol="457200" rtlCol="0" anchor="ctr" anchorCtr="0">
            <a:norm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None/>
            </a:pPr>
            <a:r>
              <a:rPr lang="en-US" b="1" dirty="0"/>
              <a:t>Example:  </a:t>
            </a:r>
            <a:r>
              <a:rPr lang="en-US" dirty="0"/>
              <a:t>Focus on the high risk population (worst 10%) who will receive </a:t>
            </a:r>
            <a:r>
              <a:rPr lang="en-US" b="1" dirty="0"/>
              <a:t>za_util_agg_6m (6-month average utilization)</a:t>
            </a:r>
            <a:r>
              <a:rPr lang="en-US" dirty="0"/>
              <a:t> due to </a:t>
            </a:r>
            <a:r>
              <a:rPr lang="en-US" u="sng" dirty="0"/>
              <a:t>high</a:t>
            </a:r>
            <a:r>
              <a:rPr lang="en-US" dirty="0"/>
              <a:t> value (&gt;90%) as AARC.</a:t>
            </a:r>
            <a:endParaRPr lang="en-US" b="1" dirty="0"/>
          </a:p>
          <a:p>
            <a:pPr>
              <a:spcBef>
                <a:spcPts val="600"/>
              </a:spcBef>
            </a:pPr>
            <a:r>
              <a:rPr lang="en-US" sz="1600" dirty="0"/>
              <a:t>What happens to the score if the customers reduce </a:t>
            </a:r>
            <a:r>
              <a:rPr lang="en-US" sz="1600" dirty="0" err="1"/>
              <a:t>avg</a:t>
            </a:r>
            <a:r>
              <a:rPr lang="en-US" sz="1600" dirty="0"/>
              <a:t> </a:t>
            </a:r>
            <a:r>
              <a:rPr lang="en-US" sz="1600" dirty="0" err="1"/>
              <a:t>util</a:t>
            </a:r>
            <a:r>
              <a:rPr lang="en-US" sz="1600" dirty="0"/>
              <a:t> by </a:t>
            </a:r>
            <a:r>
              <a:rPr lang="en-US" sz="1600" b="1" dirty="0"/>
              <a:t>5</a:t>
            </a:r>
            <a:r>
              <a:rPr lang="en-US" sz="1600" dirty="0"/>
              <a:t> percentage points? Will the score get improved?</a:t>
            </a:r>
          </a:p>
          <a:p>
            <a:pPr lvl="1">
              <a:spcBef>
                <a:spcPts val="600"/>
              </a:spcBef>
            </a:pPr>
            <a:r>
              <a:rPr lang="en-US" sz="1600" dirty="0">
                <a:solidFill>
                  <a:srgbClr val="C00000"/>
                </a:solidFill>
              </a:rPr>
              <a:t>Not all </a:t>
            </a:r>
            <a:r>
              <a:rPr lang="en-US" sz="1600" dirty="0"/>
              <a:t>customers will have better score.</a:t>
            </a:r>
          </a:p>
          <a:p>
            <a:pPr>
              <a:spcBef>
                <a:spcPts val="600"/>
              </a:spcBef>
            </a:pPr>
            <a:r>
              <a:rPr lang="en-US" sz="1600" dirty="0"/>
              <a:t>What percent of customers will get worse score after reducing </a:t>
            </a:r>
            <a:r>
              <a:rPr lang="en-US" sz="1600" dirty="0" err="1"/>
              <a:t>avg</a:t>
            </a:r>
            <a:r>
              <a:rPr lang="en-US" sz="1600" dirty="0"/>
              <a:t> </a:t>
            </a:r>
            <a:r>
              <a:rPr lang="en-US" sz="1600" dirty="0" err="1"/>
              <a:t>util</a:t>
            </a:r>
            <a:r>
              <a:rPr lang="en-US" sz="1600" dirty="0"/>
              <a:t>?  </a:t>
            </a:r>
          </a:p>
          <a:p>
            <a:pPr lvl="1">
              <a:spcBef>
                <a:spcPts val="600"/>
              </a:spcBef>
            </a:pPr>
            <a:r>
              <a:rPr lang="en-US" sz="1600" b="1" dirty="0">
                <a:solidFill>
                  <a:srgbClr val="C00000"/>
                </a:solidFill>
              </a:rPr>
              <a:t>30.8%.  </a:t>
            </a:r>
            <a:r>
              <a:rPr lang="en-US" sz="1600" dirty="0">
                <a:solidFill>
                  <a:srgbClr val="C00000"/>
                </a:solidFill>
              </a:rPr>
              <a:t>Is this reasonable/acceptable?</a:t>
            </a:r>
          </a:p>
        </p:txBody>
      </p:sp>
      <p:cxnSp>
        <p:nvCxnSpPr>
          <p:cNvPr id="6" name="Straight Arrow Connector 5"/>
          <p:cNvCxnSpPr/>
          <p:nvPr/>
        </p:nvCxnSpPr>
        <p:spPr>
          <a:xfrm flipH="1">
            <a:off x="9683932" y="4145280"/>
            <a:ext cx="635726" cy="896983"/>
          </a:xfrm>
          <a:prstGeom prst="straightConnector1">
            <a:avLst/>
          </a:prstGeom>
          <a:ln w="19050" cap="sq">
            <a:solidFill>
              <a:srgbClr val="C00000"/>
            </a:solidFill>
            <a:tailEnd type="stealth" w="lg" len="lg"/>
          </a:ln>
        </p:spPr>
        <p:style>
          <a:lnRef idx="1">
            <a:srgbClr val="787070"/>
          </a:lnRef>
          <a:fillRef idx="0">
            <a:schemeClr val="accent1"/>
          </a:fillRef>
          <a:effectRef idx="0">
            <a:schemeClr val="dk1"/>
          </a:effectRef>
          <a:fontRef idx="minor">
            <a:schemeClr val="lt1"/>
          </a:fontRef>
        </p:style>
      </p:cxnSp>
      <p:sp>
        <p:nvSpPr>
          <p:cNvPr id="11" name="Content Placeholder 2"/>
          <p:cNvSpPr txBox="1">
            <a:spLocks/>
          </p:cNvSpPr>
          <p:nvPr/>
        </p:nvSpPr>
        <p:spPr>
          <a:xfrm>
            <a:off x="9500601" y="3813450"/>
            <a:ext cx="1638113" cy="223480"/>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spcAft>
                <a:spcPts val="600"/>
              </a:spcAft>
              <a:buFont typeface="Wells Fargo Sans" panose="020B0503020203020204" pitchFamily="34" charset="0"/>
              <a:buNone/>
            </a:pPr>
            <a:r>
              <a:rPr lang="en-US" sz="1100" dirty="0">
                <a:solidFill>
                  <a:srgbClr val="C00000"/>
                </a:solidFill>
              </a:rPr>
              <a:t>30.8% </a:t>
            </a:r>
            <a:r>
              <a:rPr lang="en-US" sz="1100" dirty="0" err="1">
                <a:solidFill>
                  <a:srgbClr val="C00000"/>
                </a:solidFill>
              </a:rPr>
              <a:t>pbad</a:t>
            </a:r>
            <a:r>
              <a:rPr lang="en-US" sz="1100" dirty="0">
                <a:solidFill>
                  <a:srgbClr val="C00000"/>
                </a:solidFill>
              </a:rPr>
              <a:t>(new-old)&gt; 0</a:t>
            </a:r>
          </a:p>
        </p:txBody>
      </p:sp>
    </p:spTree>
    <p:extLst>
      <p:ext uri="{BB962C8B-B14F-4D97-AF65-F5344CB8AC3E}">
        <p14:creationId xmlns:p14="http://schemas.microsoft.com/office/powerpoint/2010/main" val="41423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510363"/>
          </a:xfrm>
        </p:spPr>
        <p:txBody>
          <a:bodyPr/>
          <a:lstStyle/>
          <a:p>
            <a:r>
              <a:rPr lang="en-US" sz="2400" b="1" dirty="0"/>
              <a:t>Appendix 1.1</a:t>
            </a:r>
          </a:p>
        </p:txBody>
      </p:sp>
      <p:sp>
        <p:nvSpPr>
          <p:cNvPr id="3" name="Content Placeholder 2"/>
          <p:cNvSpPr>
            <a:spLocks noGrp="1"/>
          </p:cNvSpPr>
          <p:nvPr>
            <p:ph idx="1"/>
          </p:nvPr>
        </p:nvSpPr>
        <p:spPr>
          <a:xfrm>
            <a:off x="457200" y="967563"/>
            <a:ext cx="10820400" cy="2284310"/>
          </a:xfrm>
        </p:spPr>
        <p:txBody>
          <a:bodyPr>
            <a:noAutofit/>
          </a:bodyPr>
          <a:lstStyle/>
          <a:p>
            <a:pPr marL="0" indent="0">
              <a:buNone/>
            </a:pPr>
            <a:r>
              <a:rPr lang="en-US" sz="1500" dirty="0"/>
              <a:t>FORM C-1—SAMPLE NOTICE OF ACTION TAKEN AND STATEMENT OF REASONS  [ECOA]</a:t>
            </a:r>
          </a:p>
          <a:p>
            <a:pPr marL="0" indent="0">
              <a:buNone/>
            </a:pPr>
            <a:r>
              <a:rPr lang="en-US" sz="1500" dirty="0"/>
              <a:t>Statement of Credit Denial, Termination or Change</a:t>
            </a:r>
          </a:p>
          <a:p>
            <a:pPr marL="0" indent="0">
              <a:spcBef>
                <a:spcPts val="0"/>
              </a:spcBef>
              <a:buNone/>
            </a:pPr>
            <a:r>
              <a:rPr lang="en-US" sz="1500" dirty="0"/>
              <a:t>Date:</a:t>
            </a:r>
          </a:p>
          <a:p>
            <a:pPr marL="0" indent="0">
              <a:spcBef>
                <a:spcPts val="0"/>
              </a:spcBef>
              <a:buNone/>
            </a:pPr>
            <a:r>
              <a:rPr lang="en-US" sz="1500" dirty="0"/>
              <a:t>Applicant’s Name:</a:t>
            </a:r>
          </a:p>
          <a:p>
            <a:pPr marL="0" indent="0">
              <a:spcBef>
                <a:spcPts val="0"/>
              </a:spcBef>
              <a:buNone/>
            </a:pPr>
            <a:r>
              <a:rPr lang="en-US" sz="1500" dirty="0"/>
              <a:t>Applicant’s Address:</a:t>
            </a:r>
          </a:p>
          <a:p>
            <a:pPr marL="0" indent="0">
              <a:spcBef>
                <a:spcPts val="0"/>
              </a:spcBef>
              <a:buNone/>
            </a:pPr>
            <a:r>
              <a:rPr lang="en-US" sz="1500" dirty="0"/>
              <a:t>Description of Account, Transaction, or Requested Credit:</a:t>
            </a:r>
          </a:p>
          <a:p>
            <a:pPr marL="0" indent="0">
              <a:spcBef>
                <a:spcPts val="0"/>
              </a:spcBef>
              <a:buNone/>
            </a:pPr>
            <a:r>
              <a:rPr lang="en-US" sz="1500" dirty="0"/>
              <a:t>Description of Action Taken:</a:t>
            </a:r>
          </a:p>
          <a:p>
            <a:pPr marL="0" indent="0">
              <a:spcBef>
                <a:spcPts val="0"/>
              </a:spcBef>
              <a:buNone/>
            </a:pPr>
            <a:r>
              <a:rPr lang="en-US" sz="1500" dirty="0"/>
              <a:t>Part I – PRINCIPAL REASON(S) FOR CREDIT DENIAL, TERMINATION, OR OTHER ACTION TAKEN CONCERNING CREDIT.</a:t>
            </a:r>
          </a:p>
          <a:p>
            <a:pPr marL="0" indent="0">
              <a:spcBef>
                <a:spcPts val="0"/>
              </a:spcBef>
              <a:buNone/>
            </a:pPr>
            <a:r>
              <a:rPr lang="en-US" sz="1500" dirty="0"/>
              <a:t>This section must be completed in all instances.</a:t>
            </a:r>
          </a:p>
        </p:txBody>
      </p:sp>
      <p:sp>
        <p:nvSpPr>
          <p:cNvPr id="4" name="Slide Number Placeholder 3"/>
          <p:cNvSpPr>
            <a:spLocks noGrp="1"/>
          </p:cNvSpPr>
          <p:nvPr>
            <p:ph type="sldNum" sz="quarter" idx="10"/>
          </p:nvPr>
        </p:nvSpPr>
        <p:spPr/>
        <p:txBody>
          <a:bodyPr/>
          <a:lstStyle/>
          <a:p>
            <a:fld id="{000F85C7-EC28-5C4D-9577-C5634B07539F}" type="slidenum">
              <a:rPr lang="en-US" smtClean="0"/>
              <a:pPr/>
              <a:t>11</a:t>
            </a:fld>
            <a:endParaRPr lang="en-US" dirty="0"/>
          </a:p>
        </p:txBody>
      </p:sp>
      <p:sp>
        <p:nvSpPr>
          <p:cNvPr id="9" name="Content Placeholder 2"/>
          <p:cNvSpPr txBox="1">
            <a:spLocks/>
          </p:cNvSpPr>
          <p:nvPr/>
        </p:nvSpPr>
        <p:spPr>
          <a:xfrm>
            <a:off x="629784" y="3342706"/>
            <a:ext cx="10082625" cy="2791644"/>
          </a:xfrm>
          <a:prstGeom prst="rect">
            <a:avLst/>
          </a:prstGeom>
        </p:spPr>
        <p:txBody>
          <a:bodyPr vert="horz" lIns="0" tIns="0" rIns="0" bIns="0" numCol="2" spcCol="457200" rtlCol="0">
            <a:norm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a:spcBef>
                <a:spcPts val="0"/>
              </a:spcBef>
              <a:buFont typeface="Wells Fargo Sans" panose="020B0503020203020204" pitchFamily="34" charset="0"/>
              <a:buChar char="–"/>
            </a:pPr>
            <a:r>
              <a:rPr lang="en-US" sz="1500" dirty="0"/>
              <a:t>Credit application incomplete</a:t>
            </a:r>
          </a:p>
          <a:p>
            <a:pPr>
              <a:spcBef>
                <a:spcPts val="0"/>
              </a:spcBef>
              <a:buFont typeface="Wells Fargo Sans" panose="020B0503020203020204" pitchFamily="34" charset="0"/>
              <a:buChar char="–"/>
            </a:pPr>
            <a:r>
              <a:rPr lang="en-US" sz="1500" dirty="0">
                <a:solidFill>
                  <a:srgbClr val="7030A0"/>
                </a:solidFill>
              </a:rPr>
              <a:t>Insufficient</a:t>
            </a:r>
            <a:r>
              <a:rPr lang="en-US" sz="1500" dirty="0"/>
              <a:t> number of credit references provided</a:t>
            </a:r>
          </a:p>
          <a:p>
            <a:pPr>
              <a:spcBef>
                <a:spcPts val="0"/>
              </a:spcBef>
              <a:buFont typeface="Wells Fargo Sans" panose="020B0503020203020204" pitchFamily="34" charset="0"/>
              <a:buChar char="–"/>
            </a:pPr>
            <a:r>
              <a:rPr lang="en-US" sz="1500" dirty="0"/>
              <a:t>Unacceptable type of credit references provided</a:t>
            </a:r>
          </a:p>
          <a:p>
            <a:pPr>
              <a:spcBef>
                <a:spcPts val="0"/>
              </a:spcBef>
              <a:buFont typeface="Wells Fargo Sans" panose="020B0503020203020204" pitchFamily="34" charset="0"/>
              <a:buChar char="–"/>
            </a:pPr>
            <a:r>
              <a:rPr lang="en-US" sz="1500" dirty="0"/>
              <a:t>Unable to verify credit references</a:t>
            </a:r>
          </a:p>
          <a:p>
            <a:pPr>
              <a:spcBef>
                <a:spcPts val="0"/>
              </a:spcBef>
              <a:buFont typeface="Wells Fargo Sans" panose="020B0503020203020204" pitchFamily="34" charset="0"/>
              <a:buChar char="–"/>
            </a:pPr>
            <a:r>
              <a:rPr lang="en-US" sz="1500" dirty="0"/>
              <a:t>Temporary or irregular employment</a:t>
            </a:r>
          </a:p>
          <a:p>
            <a:pPr>
              <a:spcBef>
                <a:spcPts val="0"/>
              </a:spcBef>
              <a:buFont typeface="Wells Fargo Sans" panose="020B0503020203020204" pitchFamily="34" charset="0"/>
              <a:buChar char="–"/>
            </a:pPr>
            <a:r>
              <a:rPr lang="en-US" sz="1500" dirty="0"/>
              <a:t>Unable to verify employment</a:t>
            </a:r>
          </a:p>
          <a:p>
            <a:pPr>
              <a:spcBef>
                <a:spcPts val="0"/>
              </a:spcBef>
              <a:buFont typeface="Wells Fargo Sans" panose="020B0503020203020204" pitchFamily="34" charset="0"/>
              <a:buChar char="–"/>
            </a:pPr>
            <a:r>
              <a:rPr lang="en-US" sz="1500" dirty="0">
                <a:solidFill>
                  <a:srgbClr val="0070C0"/>
                </a:solidFill>
              </a:rPr>
              <a:t>Length of employment</a:t>
            </a:r>
          </a:p>
          <a:p>
            <a:pPr>
              <a:spcBef>
                <a:spcPts val="0"/>
              </a:spcBef>
              <a:buFont typeface="Wells Fargo Sans" panose="020B0503020203020204" pitchFamily="34" charset="0"/>
              <a:buChar char="–"/>
            </a:pPr>
            <a:r>
              <a:rPr lang="en-US" sz="1500" dirty="0"/>
              <a:t>Income </a:t>
            </a:r>
            <a:r>
              <a:rPr lang="en-US" sz="1500" dirty="0">
                <a:solidFill>
                  <a:srgbClr val="7030A0"/>
                </a:solidFill>
              </a:rPr>
              <a:t>insufficient</a:t>
            </a:r>
            <a:r>
              <a:rPr lang="en-US" sz="1500" dirty="0"/>
              <a:t> for amount of credit requested</a:t>
            </a:r>
          </a:p>
          <a:p>
            <a:pPr>
              <a:spcBef>
                <a:spcPts val="0"/>
              </a:spcBef>
              <a:buFont typeface="Wells Fargo Sans" panose="020B0503020203020204" pitchFamily="34" charset="0"/>
              <a:buChar char="–"/>
            </a:pPr>
            <a:r>
              <a:rPr lang="en-US" sz="1500" dirty="0">
                <a:solidFill>
                  <a:srgbClr val="7030A0"/>
                </a:solidFill>
              </a:rPr>
              <a:t>Excessive</a:t>
            </a:r>
            <a:r>
              <a:rPr lang="en-US" sz="1500" dirty="0"/>
              <a:t> obligations in relation to income</a:t>
            </a:r>
          </a:p>
          <a:p>
            <a:pPr>
              <a:spcBef>
                <a:spcPts val="0"/>
              </a:spcBef>
              <a:buFont typeface="Wells Fargo Sans" panose="020B0503020203020204" pitchFamily="34" charset="0"/>
              <a:buChar char="–"/>
            </a:pPr>
            <a:r>
              <a:rPr lang="en-US" sz="1500" dirty="0"/>
              <a:t>Unable to verify income</a:t>
            </a:r>
          </a:p>
          <a:p>
            <a:pPr>
              <a:spcBef>
                <a:spcPts val="0"/>
              </a:spcBef>
              <a:buFont typeface="Wells Fargo Sans" panose="020B0503020203020204" pitchFamily="34" charset="0"/>
              <a:buChar char="–"/>
            </a:pPr>
            <a:r>
              <a:rPr lang="en-US" sz="1500" dirty="0">
                <a:solidFill>
                  <a:srgbClr val="0070C0"/>
                </a:solidFill>
              </a:rPr>
              <a:t>Length of residence</a:t>
            </a:r>
          </a:p>
          <a:p>
            <a:pPr>
              <a:spcBef>
                <a:spcPts val="0"/>
              </a:spcBef>
              <a:buFont typeface="Wells Fargo Sans" panose="020B0503020203020204" pitchFamily="34" charset="0"/>
              <a:buChar char="–"/>
            </a:pPr>
            <a:r>
              <a:rPr lang="en-US" sz="1500" dirty="0"/>
              <a:t>Temporary residence</a:t>
            </a:r>
          </a:p>
          <a:p>
            <a:pPr>
              <a:spcBef>
                <a:spcPts val="0"/>
              </a:spcBef>
              <a:buFont typeface="Wells Fargo Sans" panose="020B0503020203020204" pitchFamily="34" charset="0"/>
              <a:buChar char="–"/>
            </a:pPr>
            <a:r>
              <a:rPr lang="en-US" sz="1500" dirty="0"/>
              <a:t>Unable to verify residence</a:t>
            </a:r>
          </a:p>
          <a:p>
            <a:pPr>
              <a:spcBef>
                <a:spcPts val="0"/>
              </a:spcBef>
              <a:buFont typeface="Wells Fargo Sans" panose="020B0503020203020204" pitchFamily="34" charset="0"/>
              <a:buChar char="–"/>
            </a:pPr>
            <a:r>
              <a:rPr lang="en-US" sz="1500" dirty="0"/>
              <a:t>No credit file</a:t>
            </a:r>
          </a:p>
          <a:p>
            <a:pPr>
              <a:spcBef>
                <a:spcPts val="0"/>
              </a:spcBef>
              <a:buFont typeface="Wells Fargo Sans" panose="020B0503020203020204" pitchFamily="34" charset="0"/>
              <a:buChar char="–"/>
            </a:pPr>
            <a:r>
              <a:rPr lang="en-US" sz="1500" dirty="0">
                <a:solidFill>
                  <a:srgbClr val="7030A0"/>
                </a:solidFill>
              </a:rPr>
              <a:t>Limited</a:t>
            </a:r>
            <a:r>
              <a:rPr lang="en-US" sz="1500" dirty="0"/>
              <a:t> credit experience</a:t>
            </a:r>
          </a:p>
          <a:p>
            <a:pPr>
              <a:spcBef>
                <a:spcPts val="0"/>
              </a:spcBef>
              <a:buFont typeface="Wells Fargo Sans" panose="020B0503020203020204" pitchFamily="34" charset="0"/>
              <a:buChar char="–"/>
            </a:pPr>
            <a:r>
              <a:rPr lang="en-US" sz="1500" dirty="0">
                <a:solidFill>
                  <a:srgbClr val="7030A0"/>
                </a:solidFill>
              </a:rPr>
              <a:t>Poor</a:t>
            </a:r>
            <a:r>
              <a:rPr lang="en-US" sz="1500" dirty="0"/>
              <a:t> credit performance with us</a:t>
            </a:r>
          </a:p>
          <a:p>
            <a:pPr>
              <a:spcBef>
                <a:spcPts val="0"/>
              </a:spcBef>
              <a:buFont typeface="Wells Fargo Sans" panose="020B0503020203020204" pitchFamily="34" charset="0"/>
              <a:buChar char="–"/>
            </a:pPr>
            <a:r>
              <a:rPr lang="en-US" sz="1400" dirty="0"/>
              <a:t>Delinquent past or present credit obligations with others</a:t>
            </a:r>
          </a:p>
          <a:p>
            <a:pPr>
              <a:spcBef>
                <a:spcPts val="0"/>
              </a:spcBef>
              <a:buFont typeface="Wells Fargo Sans" panose="020B0503020203020204" pitchFamily="34" charset="0"/>
              <a:buChar char="–"/>
            </a:pPr>
            <a:r>
              <a:rPr lang="en-US" sz="1400" dirty="0"/>
              <a:t>Collection action or judgment</a:t>
            </a:r>
          </a:p>
          <a:p>
            <a:pPr>
              <a:spcBef>
                <a:spcPts val="0"/>
              </a:spcBef>
              <a:buFont typeface="Wells Fargo Sans" panose="020B0503020203020204" pitchFamily="34" charset="0"/>
              <a:buChar char="–"/>
            </a:pPr>
            <a:r>
              <a:rPr lang="en-US" sz="1400" dirty="0"/>
              <a:t>Garnishment or attachment</a:t>
            </a:r>
          </a:p>
          <a:p>
            <a:pPr>
              <a:spcBef>
                <a:spcPts val="0"/>
              </a:spcBef>
              <a:buFont typeface="Wells Fargo Sans" panose="020B0503020203020204" pitchFamily="34" charset="0"/>
              <a:buChar char="–"/>
            </a:pPr>
            <a:r>
              <a:rPr lang="en-US" sz="1400" dirty="0"/>
              <a:t>Foreclosure or repossession</a:t>
            </a:r>
          </a:p>
          <a:p>
            <a:pPr>
              <a:spcBef>
                <a:spcPts val="0"/>
              </a:spcBef>
              <a:buFont typeface="Wells Fargo Sans" panose="020B0503020203020204" pitchFamily="34" charset="0"/>
              <a:buChar char="–"/>
            </a:pPr>
            <a:r>
              <a:rPr lang="en-US" sz="1400" dirty="0"/>
              <a:t>Bankruptcy</a:t>
            </a:r>
          </a:p>
          <a:p>
            <a:pPr>
              <a:spcBef>
                <a:spcPts val="0"/>
              </a:spcBef>
              <a:buFont typeface="Wells Fargo Sans" panose="020B0503020203020204" pitchFamily="34" charset="0"/>
              <a:buChar char="–"/>
            </a:pPr>
            <a:r>
              <a:rPr lang="en-US" sz="1400" dirty="0">
                <a:solidFill>
                  <a:srgbClr val="0070C0"/>
                </a:solidFill>
              </a:rPr>
              <a:t>Number of recent inquiries on credit bureau report</a:t>
            </a:r>
          </a:p>
          <a:p>
            <a:pPr>
              <a:spcBef>
                <a:spcPts val="0"/>
              </a:spcBef>
              <a:buFont typeface="Wells Fargo Sans" panose="020B0503020203020204" pitchFamily="34" charset="0"/>
              <a:buChar char="–"/>
            </a:pPr>
            <a:r>
              <a:rPr lang="en-US" sz="1400" dirty="0"/>
              <a:t>Value or type of collateral </a:t>
            </a:r>
            <a:r>
              <a:rPr lang="en-US" sz="1400" dirty="0">
                <a:solidFill>
                  <a:srgbClr val="7030A0"/>
                </a:solidFill>
              </a:rPr>
              <a:t>not sufficient</a:t>
            </a:r>
          </a:p>
          <a:p>
            <a:pPr>
              <a:spcBef>
                <a:spcPts val="0"/>
              </a:spcBef>
              <a:buFont typeface="Wells Fargo Sans" panose="020B0503020203020204" pitchFamily="34" charset="0"/>
              <a:buChar char="–"/>
            </a:pPr>
            <a:r>
              <a:rPr lang="en-US" sz="1400" dirty="0"/>
              <a:t>Other, specify:</a:t>
            </a:r>
          </a:p>
        </p:txBody>
      </p:sp>
      <p:sp>
        <p:nvSpPr>
          <p:cNvPr id="10" name="Content Placeholder 2"/>
          <p:cNvSpPr txBox="1">
            <a:spLocks/>
          </p:cNvSpPr>
          <p:nvPr/>
        </p:nvSpPr>
        <p:spPr>
          <a:xfrm>
            <a:off x="457200" y="6305600"/>
            <a:ext cx="5465205" cy="323800"/>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r>
              <a:rPr lang="en-US" sz="1500" dirty="0"/>
              <a:t>…</a:t>
            </a:r>
          </a:p>
        </p:txBody>
      </p:sp>
    </p:spTree>
    <p:extLst>
      <p:ext uri="{BB962C8B-B14F-4D97-AF65-F5344CB8AC3E}">
        <p14:creationId xmlns:p14="http://schemas.microsoft.com/office/powerpoint/2010/main" val="227128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510363"/>
          </a:xfrm>
        </p:spPr>
        <p:txBody>
          <a:bodyPr/>
          <a:lstStyle/>
          <a:p>
            <a:r>
              <a:rPr lang="en-US" sz="2400" b="1" dirty="0"/>
              <a:t>Appendix 1.2</a:t>
            </a:r>
          </a:p>
        </p:txBody>
      </p:sp>
      <p:sp>
        <p:nvSpPr>
          <p:cNvPr id="3" name="Content Placeholder 2"/>
          <p:cNvSpPr>
            <a:spLocks noGrp="1"/>
          </p:cNvSpPr>
          <p:nvPr>
            <p:ph idx="1"/>
          </p:nvPr>
        </p:nvSpPr>
        <p:spPr>
          <a:xfrm>
            <a:off x="457200" y="942003"/>
            <a:ext cx="10820400" cy="5287902"/>
          </a:xfrm>
        </p:spPr>
        <p:txBody>
          <a:bodyPr>
            <a:noAutofit/>
          </a:bodyPr>
          <a:lstStyle/>
          <a:p>
            <a:pPr marL="0" indent="0">
              <a:spcBef>
                <a:spcPts val="0"/>
              </a:spcBef>
              <a:buNone/>
            </a:pPr>
            <a:r>
              <a:rPr lang="en-US" sz="1500" dirty="0"/>
              <a:t>FORM C-2—SAMPLE NOTICE OF ACTION TAKEN AND STATEMENT OF REASONS  [ECOA]</a:t>
            </a:r>
          </a:p>
          <a:p>
            <a:pPr marL="0" indent="0">
              <a:spcBef>
                <a:spcPts val="0"/>
              </a:spcBef>
              <a:buNone/>
            </a:pPr>
            <a:endParaRPr lang="en-US" sz="600" dirty="0"/>
          </a:p>
          <a:p>
            <a:pPr marL="0" indent="0">
              <a:spcBef>
                <a:spcPts val="0"/>
              </a:spcBef>
              <a:buNone/>
            </a:pPr>
            <a:r>
              <a:rPr lang="en-US" sz="1500" dirty="0"/>
              <a:t>Date</a:t>
            </a:r>
          </a:p>
          <a:p>
            <a:pPr marL="0" indent="0">
              <a:spcBef>
                <a:spcPts val="0"/>
              </a:spcBef>
              <a:buNone/>
            </a:pPr>
            <a:r>
              <a:rPr lang="en-US" sz="1500" dirty="0"/>
              <a:t>Dear Applicant:</a:t>
            </a:r>
          </a:p>
          <a:p>
            <a:pPr marL="0" indent="0">
              <a:spcBef>
                <a:spcPts val="0"/>
              </a:spcBef>
              <a:buNone/>
            </a:pPr>
            <a:r>
              <a:rPr lang="en-US" sz="1500" dirty="0"/>
              <a:t>Thank you for your recent application. Your request for [a loan/a credit card/an increase in your credit limit] was carefully considered, and we regret that we are unable to approve your application at this time, for the following reason(s):</a:t>
            </a:r>
          </a:p>
          <a:p>
            <a:pPr marL="0" indent="0">
              <a:spcBef>
                <a:spcPts val="0"/>
              </a:spcBef>
              <a:buNone/>
            </a:pPr>
            <a:endParaRPr lang="en-US" sz="600" dirty="0"/>
          </a:p>
          <a:p>
            <a:pPr marL="0" indent="0">
              <a:spcBef>
                <a:spcPts val="0"/>
              </a:spcBef>
              <a:buNone/>
            </a:pPr>
            <a:r>
              <a:rPr lang="en-US" sz="1500" dirty="0"/>
              <a:t>Your Income:</a:t>
            </a:r>
          </a:p>
          <a:p>
            <a:pPr marL="0" indent="0">
              <a:spcBef>
                <a:spcPts val="0"/>
              </a:spcBef>
              <a:buNone/>
            </a:pPr>
            <a:r>
              <a:rPr lang="en-US" sz="1500" dirty="0"/>
              <a:t>______is </a:t>
            </a:r>
            <a:r>
              <a:rPr lang="en-US" sz="1500" dirty="0">
                <a:solidFill>
                  <a:srgbClr val="7030A0"/>
                </a:solidFill>
              </a:rPr>
              <a:t>below our minimum </a:t>
            </a:r>
            <a:r>
              <a:rPr lang="en-US" sz="1500" dirty="0"/>
              <a:t>requirement.</a:t>
            </a:r>
          </a:p>
          <a:p>
            <a:pPr marL="0" indent="0">
              <a:spcBef>
                <a:spcPts val="0"/>
              </a:spcBef>
              <a:buNone/>
            </a:pPr>
            <a:r>
              <a:rPr lang="en-US" sz="1500" dirty="0"/>
              <a:t>______is </a:t>
            </a:r>
            <a:r>
              <a:rPr lang="en-US" sz="1500" dirty="0">
                <a:solidFill>
                  <a:srgbClr val="7030A0"/>
                </a:solidFill>
              </a:rPr>
              <a:t>insufficient</a:t>
            </a:r>
            <a:r>
              <a:rPr lang="en-US" sz="1500" dirty="0"/>
              <a:t> to sustain payments on the amount of credit requested.</a:t>
            </a:r>
          </a:p>
          <a:p>
            <a:pPr marL="0" indent="0">
              <a:spcBef>
                <a:spcPts val="0"/>
              </a:spcBef>
              <a:buNone/>
            </a:pPr>
            <a:r>
              <a:rPr lang="en-US" sz="1500" dirty="0"/>
              <a:t>______could not be verified.</a:t>
            </a:r>
          </a:p>
          <a:p>
            <a:pPr marL="0" indent="0">
              <a:spcBef>
                <a:spcPts val="0"/>
              </a:spcBef>
              <a:buNone/>
            </a:pPr>
            <a:endParaRPr lang="en-US" sz="600" dirty="0"/>
          </a:p>
          <a:p>
            <a:pPr marL="0" indent="0">
              <a:spcBef>
                <a:spcPts val="0"/>
              </a:spcBef>
              <a:buNone/>
            </a:pPr>
            <a:r>
              <a:rPr lang="en-US" sz="1500" dirty="0"/>
              <a:t>Your Employment:</a:t>
            </a:r>
          </a:p>
          <a:p>
            <a:pPr marL="0" indent="0">
              <a:spcBef>
                <a:spcPts val="0"/>
              </a:spcBef>
              <a:buNone/>
            </a:pPr>
            <a:r>
              <a:rPr lang="en-US" sz="1500" dirty="0"/>
              <a:t>______is </a:t>
            </a:r>
            <a:r>
              <a:rPr lang="en-US" sz="1500" dirty="0">
                <a:solidFill>
                  <a:srgbClr val="7030A0"/>
                </a:solidFill>
              </a:rPr>
              <a:t>not of sufficient </a:t>
            </a:r>
            <a:r>
              <a:rPr lang="en-US" sz="1500" dirty="0"/>
              <a:t>length to qualify.</a:t>
            </a:r>
          </a:p>
          <a:p>
            <a:pPr marL="0" indent="0">
              <a:spcBef>
                <a:spcPts val="0"/>
              </a:spcBef>
              <a:buNone/>
            </a:pPr>
            <a:r>
              <a:rPr lang="en-US" sz="1500" dirty="0"/>
              <a:t>______could not be verified.</a:t>
            </a:r>
          </a:p>
          <a:p>
            <a:pPr marL="0" indent="0">
              <a:spcBef>
                <a:spcPts val="0"/>
              </a:spcBef>
              <a:buNone/>
            </a:pPr>
            <a:endParaRPr lang="en-US" sz="600" dirty="0"/>
          </a:p>
          <a:p>
            <a:pPr marL="0" indent="0">
              <a:spcBef>
                <a:spcPts val="0"/>
              </a:spcBef>
              <a:buNone/>
            </a:pPr>
            <a:r>
              <a:rPr lang="en-US" sz="1500" dirty="0"/>
              <a:t>Your Credit History:</a:t>
            </a:r>
          </a:p>
          <a:p>
            <a:pPr marL="0" indent="0">
              <a:spcBef>
                <a:spcPts val="0"/>
              </a:spcBef>
              <a:buNone/>
            </a:pPr>
            <a:r>
              <a:rPr lang="en-US" sz="1500" dirty="0"/>
              <a:t>______of making payments on time was </a:t>
            </a:r>
            <a:r>
              <a:rPr lang="en-US" sz="1500" dirty="0">
                <a:solidFill>
                  <a:srgbClr val="7030A0"/>
                </a:solidFill>
              </a:rPr>
              <a:t>not satisfactory</a:t>
            </a:r>
            <a:r>
              <a:rPr lang="en-US" sz="1500" dirty="0"/>
              <a:t>.</a:t>
            </a:r>
          </a:p>
          <a:p>
            <a:pPr marL="0" indent="0">
              <a:spcBef>
                <a:spcPts val="0"/>
              </a:spcBef>
              <a:buNone/>
            </a:pPr>
            <a:r>
              <a:rPr lang="en-US" sz="1500" dirty="0"/>
              <a:t>______could not be verified.</a:t>
            </a:r>
          </a:p>
          <a:p>
            <a:pPr marL="0" indent="0">
              <a:spcBef>
                <a:spcPts val="0"/>
              </a:spcBef>
              <a:buNone/>
            </a:pPr>
            <a:endParaRPr lang="en-US" sz="600" dirty="0"/>
          </a:p>
          <a:p>
            <a:pPr marL="0" indent="0">
              <a:spcBef>
                <a:spcPts val="0"/>
              </a:spcBef>
              <a:buNone/>
            </a:pPr>
            <a:r>
              <a:rPr lang="en-US" sz="1500" dirty="0"/>
              <a:t>Your Application:</a:t>
            </a:r>
            <a:endParaRPr lang="en-US" sz="800" dirty="0"/>
          </a:p>
          <a:p>
            <a:pPr marL="0" indent="0">
              <a:spcBef>
                <a:spcPts val="0"/>
              </a:spcBef>
              <a:buNone/>
            </a:pPr>
            <a:r>
              <a:rPr lang="en-US" sz="1500" dirty="0"/>
              <a:t>______</a:t>
            </a:r>
            <a:r>
              <a:rPr lang="en-US" sz="1500" dirty="0">
                <a:solidFill>
                  <a:srgbClr val="7030A0"/>
                </a:solidFill>
              </a:rPr>
              <a:t>lacks a sufficient number </a:t>
            </a:r>
            <a:r>
              <a:rPr lang="en-US" sz="1500" dirty="0"/>
              <a:t>of credit references.</a:t>
            </a:r>
          </a:p>
          <a:p>
            <a:pPr marL="0" indent="0">
              <a:spcBef>
                <a:spcPts val="0"/>
              </a:spcBef>
              <a:buNone/>
            </a:pPr>
            <a:r>
              <a:rPr lang="en-US" sz="1500" dirty="0"/>
              <a:t>______lacks acceptable types of credit references.</a:t>
            </a:r>
          </a:p>
          <a:p>
            <a:pPr marL="0" indent="0">
              <a:spcBef>
                <a:spcPts val="0"/>
              </a:spcBef>
              <a:buNone/>
            </a:pPr>
            <a:r>
              <a:rPr lang="en-US" sz="1500" dirty="0"/>
              <a:t>______reveals that current obligations are </a:t>
            </a:r>
            <a:r>
              <a:rPr lang="en-US" sz="1500" dirty="0">
                <a:solidFill>
                  <a:srgbClr val="7030A0"/>
                </a:solidFill>
              </a:rPr>
              <a:t>excessive</a:t>
            </a:r>
            <a:r>
              <a:rPr lang="en-US" sz="1500" dirty="0"/>
              <a:t> in relation to income.</a:t>
            </a:r>
          </a:p>
          <a:p>
            <a:pPr marL="0" indent="0">
              <a:spcBef>
                <a:spcPts val="0"/>
              </a:spcBef>
              <a:buNone/>
            </a:pPr>
            <a:endParaRPr lang="en-US" sz="600" dirty="0"/>
          </a:p>
          <a:p>
            <a:pPr marL="0" indent="0">
              <a:spcBef>
                <a:spcPts val="0"/>
              </a:spcBef>
              <a:buNone/>
            </a:pPr>
            <a:r>
              <a:rPr lang="en-US" sz="1500" dirty="0"/>
              <a:t>Other: _______________________________________</a:t>
            </a:r>
          </a:p>
          <a:p>
            <a:pPr marL="0" indent="0">
              <a:spcBef>
                <a:spcPts val="0"/>
              </a:spcBef>
              <a:buNone/>
            </a:pPr>
            <a:endParaRPr lang="en-US" sz="1600"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12</a:t>
            </a:fld>
            <a:endParaRPr lang="en-US" dirty="0"/>
          </a:p>
        </p:txBody>
      </p:sp>
      <p:sp>
        <p:nvSpPr>
          <p:cNvPr id="6" name="Content Placeholder 2"/>
          <p:cNvSpPr txBox="1">
            <a:spLocks/>
          </p:cNvSpPr>
          <p:nvPr/>
        </p:nvSpPr>
        <p:spPr>
          <a:xfrm>
            <a:off x="457200" y="6170283"/>
            <a:ext cx="5465205" cy="323800"/>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r>
              <a:rPr lang="en-US" sz="1500" dirty="0"/>
              <a:t>…</a:t>
            </a:r>
          </a:p>
        </p:txBody>
      </p:sp>
    </p:spTree>
    <p:extLst>
      <p:ext uri="{BB962C8B-B14F-4D97-AF65-F5344CB8AC3E}">
        <p14:creationId xmlns:p14="http://schemas.microsoft.com/office/powerpoint/2010/main" val="199655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510363"/>
          </a:xfrm>
        </p:spPr>
        <p:txBody>
          <a:bodyPr/>
          <a:lstStyle/>
          <a:p>
            <a:r>
              <a:rPr lang="en-US" sz="2400" b="1" dirty="0"/>
              <a:t>Appendix 1.3</a:t>
            </a:r>
          </a:p>
        </p:txBody>
      </p:sp>
      <p:sp>
        <p:nvSpPr>
          <p:cNvPr id="3" name="Content Placeholder 2"/>
          <p:cNvSpPr>
            <a:spLocks noGrp="1"/>
          </p:cNvSpPr>
          <p:nvPr>
            <p:ph idx="1"/>
          </p:nvPr>
        </p:nvSpPr>
        <p:spPr>
          <a:xfrm>
            <a:off x="457200" y="1013113"/>
            <a:ext cx="10820400" cy="4703402"/>
          </a:xfrm>
        </p:spPr>
        <p:txBody>
          <a:bodyPr>
            <a:noAutofit/>
          </a:bodyPr>
          <a:lstStyle/>
          <a:p>
            <a:pPr marL="0" indent="0">
              <a:buNone/>
            </a:pPr>
            <a:r>
              <a:rPr lang="en-US" sz="1500" dirty="0"/>
              <a:t>FORM C-3—SAMPLE NOTICE OF ACTION TAKEN AND STATEMENT OF REASONS (CREDIT SCORING)  [ECOA]</a:t>
            </a:r>
          </a:p>
          <a:p>
            <a:pPr marL="0" indent="0">
              <a:buNone/>
            </a:pPr>
            <a:endParaRPr lang="en-US" sz="800" dirty="0"/>
          </a:p>
          <a:p>
            <a:pPr marL="0" indent="0">
              <a:spcBef>
                <a:spcPts val="600"/>
              </a:spcBef>
              <a:spcAft>
                <a:spcPts val="600"/>
              </a:spcAft>
              <a:buNone/>
            </a:pPr>
            <a:r>
              <a:rPr lang="en-US" sz="1500" dirty="0"/>
              <a:t>Date</a:t>
            </a:r>
          </a:p>
          <a:p>
            <a:pPr marL="0" indent="0">
              <a:spcBef>
                <a:spcPts val="600"/>
              </a:spcBef>
              <a:spcAft>
                <a:spcPts val="600"/>
              </a:spcAft>
              <a:buNone/>
            </a:pPr>
            <a:r>
              <a:rPr lang="en-US" sz="1500" dirty="0"/>
              <a:t>Dear Applicant:</a:t>
            </a:r>
          </a:p>
          <a:p>
            <a:pPr marL="0" indent="0">
              <a:spcBef>
                <a:spcPts val="600"/>
              </a:spcBef>
              <a:spcAft>
                <a:spcPts val="600"/>
              </a:spcAft>
              <a:buNone/>
            </a:pPr>
            <a:r>
              <a:rPr lang="en-US" sz="1500" dirty="0"/>
              <a:t>Thank you for your recent application for _________________. We regret that we are unable to approve your request.</a:t>
            </a:r>
          </a:p>
          <a:p>
            <a:pPr marL="0" indent="0">
              <a:spcBef>
                <a:spcPts val="600"/>
              </a:spcBef>
              <a:spcAft>
                <a:spcPts val="600"/>
              </a:spcAft>
              <a:buNone/>
            </a:pPr>
            <a:r>
              <a:rPr lang="en-US" sz="1500" dirty="0"/>
              <a:t>Your application was processed by a credit scoring system that assigns a numerical value to the various items of information we consider in evaluating an application. These numerical values are based upon the results of analyses of repayment histories of large numbers of customers.</a:t>
            </a:r>
          </a:p>
          <a:p>
            <a:pPr marL="0" indent="0">
              <a:spcBef>
                <a:spcPts val="600"/>
              </a:spcBef>
              <a:spcAft>
                <a:spcPts val="600"/>
              </a:spcAft>
              <a:buNone/>
            </a:pPr>
            <a:r>
              <a:rPr lang="en-US" sz="1500" dirty="0"/>
              <a:t>The information you provided in your application did not score a sufficient number of points for approval of the application. The reasons you did not score well compared with other applicants were:</a:t>
            </a:r>
          </a:p>
          <a:p>
            <a:pPr marL="169863" indent="0">
              <a:spcBef>
                <a:spcPts val="600"/>
              </a:spcBef>
              <a:spcAft>
                <a:spcPts val="600"/>
              </a:spcAft>
              <a:buNone/>
            </a:pPr>
            <a:r>
              <a:rPr lang="en-US" sz="1500" dirty="0"/>
              <a:t>• </a:t>
            </a:r>
            <a:r>
              <a:rPr lang="en-US" sz="1500" dirty="0">
                <a:solidFill>
                  <a:srgbClr val="7030A0"/>
                </a:solidFill>
              </a:rPr>
              <a:t>Insufficient</a:t>
            </a:r>
            <a:r>
              <a:rPr lang="en-US" sz="1500" dirty="0"/>
              <a:t> bank references</a:t>
            </a:r>
          </a:p>
          <a:p>
            <a:pPr marL="169863" indent="0">
              <a:spcBef>
                <a:spcPts val="600"/>
              </a:spcBef>
              <a:spcAft>
                <a:spcPts val="600"/>
              </a:spcAft>
              <a:buNone/>
            </a:pPr>
            <a:r>
              <a:rPr lang="en-US" sz="1500" dirty="0"/>
              <a:t>• Type of occupation</a:t>
            </a:r>
          </a:p>
          <a:p>
            <a:pPr marL="169863" indent="0">
              <a:spcBef>
                <a:spcPts val="600"/>
              </a:spcBef>
              <a:spcAft>
                <a:spcPts val="600"/>
              </a:spcAft>
              <a:buNone/>
            </a:pPr>
            <a:r>
              <a:rPr lang="en-US" sz="1500" dirty="0"/>
              <a:t>• </a:t>
            </a:r>
            <a:r>
              <a:rPr lang="en-US" sz="1500" dirty="0">
                <a:solidFill>
                  <a:srgbClr val="7030A0"/>
                </a:solidFill>
              </a:rPr>
              <a:t>Insufficient</a:t>
            </a:r>
            <a:r>
              <a:rPr lang="en-US" sz="1500" dirty="0"/>
              <a:t> credit experience</a:t>
            </a:r>
          </a:p>
          <a:p>
            <a:pPr marL="169863" indent="0">
              <a:spcBef>
                <a:spcPts val="600"/>
              </a:spcBef>
              <a:spcAft>
                <a:spcPts val="600"/>
              </a:spcAft>
              <a:buNone/>
            </a:pPr>
            <a:r>
              <a:rPr lang="en-US" sz="1500" dirty="0"/>
              <a:t>• </a:t>
            </a:r>
            <a:r>
              <a:rPr lang="en-US" sz="1500" dirty="0">
                <a:solidFill>
                  <a:srgbClr val="0070C0"/>
                </a:solidFill>
              </a:rPr>
              <a:t>Number of recent inquiries on credit bureau report</a:t>
            </a:r>
          </a:p>
        </p:txBody>
      </p:sp>
      <p:sp>
        <p:nvSpPr>
          <p:cNvPr id="4" name="Slide Number Placeholder 3"/>
          <p:cNvSpPr>
            <a:spLocks noGrp="1"/>
          </p:cNvSpPr>
          <p:nvPr>
            <p:ph type="sldNum" sz="quarter" idx="10"/>
          </p:nvPr>
        </p:nvSpPr>
        <p:spPr/>
        <p:txBody>
          <a:bodyPr/>
          <a:lstStyle/>
          <a:p>
            <a:fld id="{000F85C7-EC28-5C4D-9577-C5634B07539F}" type="slidenum">
              <a:rPr lang="en-US" smtClean="0"/>
              <a:pPr/>
              <a:t>13</a:t>
            </a:fld>
            <a:endParaRPr lang="en-US" dirty="0"/>
          </a:p>
        </p:txBody>
      </p:sp>
      <p:sp>
        <p:nvSpPr>
          <p:cNvPr id="6" name="Content Placeholder 2"/>
          <p:cNvSpPr txBox="1">
            <a:spLocks/>
          </p:cNvSpPr>
          <p:nvPr/>
        </p:nvSpPr>
        <p:spPr>
          <a:xfrm>
            <a:off x="457200" y="5893729"/>
            <a:ext cx="5465205" cy="323800"/>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r>
              <a:rPr lang="en-US" sz="1500" dirty="0"/>
              <a:t>…</a:t>
            </a:r>
          </a:p>
        </p:txBody>
      </p:sp>
    </p:spTree>
    <p:extLst>
      <p:ext uri="{BB962C8B-B14F-4D97-AF65-F5344CB8AC3E}">
        <p14:creationId xmlns:p14="http://schemas.microsoft.com/office/powerpoint/2010/main" val="253746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Appendix 2.1  CMoR ML Model – Model Explainability by SHAP</a:t>
            </a:r>
          </a:p>
        </p:txBody>
      </p:sp>
      <p:sp>
        <p:nvSpPr>
          <p:cNvPr id="3" name="Content Placeholder 2"/>
          <p:cNvSpPr>
            <a:spLocks noGrp="1"/>
          </p:cNvSpPr>
          <p:nvPr>
            <p:ph idx="1"/>
          </p:nvPr>
        </p:nvSpPr>
        <p:spPr>
          <a:xfrm>
            <a:off x="457200" y="1257174"/>
            <a:ext cx="10980420" cy="620719"/>
          </a:xfrm>
        </p:spPr>
        <p:txBody>
          <a:bodyPr/>
          <a:lstStyle/>
          <a:p>
            <a:pPr marL="0" indent="0">
              <a:buNone/>
            </a:pPr>
            <a:r>
              <a:rPr lang="en-US" dirty="0"/>
              <a:t>Shapley additive explanations (SHAP): Given an observation of interest, the SHAP value measures the average marginal contribution of a feature value across all possible combinations of inputs.</a:t>
            </a:r>
          </a:p>
          <a:p>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14</a:t>
            </a:fld>
            <a:endParaRPr lang="en-US" dirty="0"/>
          </a:p>
        </p:txBody>
      </p:sp>
      <p:pic>
        <p:nvPicPr>
          <p:cNvPr id="7" name="Picture 6"/>
          <p:cNvPicPr>
            <a:picLocks noChangeAspect="1"/>
          </p:cNvPicPr>
          <p:nvPr/>
        </p:nvPicPr>
        <p:blipFill>
          <a:blip r:embed="rId3"/>
          <a:stretch>
            <a:fillRect/>
          </a:stretch>
        </p:blipFill>
        <p:spPr>
          <a:xfrm>
            <a:off x="1280989" y="2133600"/>
            <a:ext cx="9630020" cy="1147373"/>
          </a:xfrm>
          <a:prstGeom prst="rect">
            <a:avLst/>
          </a:prstGeom>
        </p:spPr>
      </p:pic>
      <p:pic>
        <p:nvPicPr>
          <p:cNvPr id="8" name="Picture 7"/>
          <p:cNvPicPr>
            <a:picLocks noChangeAspect="1"/>
          </p:cNvPicPr>
          <p:nvPr/>
        </p:nvPicPr>
        <p:blipFill>
          <a:blip r:embed="rId4"/>
          <a:stretch>
            <a:fillRect/>
          </a:stretch>
        </p:blipFill>
        <p:spPr>
          <a:xfrm>
            <a:off x="3501200" y="3280973"/>
            <a:ext cx="5189597" cy="3297885"/>
          </a:xfrm>
          <a:prstGeom prst="rect">
            <a:avLst/>
          </a:prstGeom>
        </p:spPr>
      </p:pic>
      <p:sp>
        <p:nvSpPr>
          <p:cNvPr id="5" name="Rectangle 4"/>
          <p:cNvSpPr/>
          <p:nvPr/>
        </p:nvSpPr>
        <p:spPr>
          <a:xfrm>
            <a:off x="3501200" y="3536680"/>
            <a:ext cx="4781740" cy="1103900"/>
          </a:xfrm>
          <a:prstGeom prst="rect">
            <a:avLst/>
          </a:prstGeom>
          <a:noFill/>
          <a:ln w="19050">
            <a:solidFill>
              <a:srgbClr val="FF0000"/>
            </a:solid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9" name="Content Placeholder 2"/>
          <p:cNvSpPr txBox="1">
            <a:spLocks/>
          </p:cNvSpPr>
          <p:nvPr/>
        </p:nvSpPr>
        <p:spPr>
          <a:xfrm>
            <a:off x="8503920" y="3536680"/>
            <a:ext cx="3230880" cy="1730740"/>
          </a:xfrm>
          <a:prstGeom prst="rect">
            <a:avLst/>
          </a:prstGeom>
          <a:solidFill>
            <a:srgbClr val="FFFF00"/>
          </a:solidFill>
        </p:spPr>
        <p:txBody>
          <a:bodyPr vert="horz" lIns="0" tIns="0" rIns="0" bIns="0" spcCol="457200" rtlCol="0" anchor="ctr">
            <a:normAutofit fontScale="77500" lnSpcReduction="20000"/>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91440" indent="0">
              <a:spcBef>
                <a:spcPts val="600"/>
              </a:spcBef>
              <a:buFont typeface="Wells Fargo Sans" panose="020B0503020203020204" pitchFamily="34" charset="0"/>
              <a:buNone/>
            </a:pPr>
            <a:r>
              <a:rPr lang="en-US" dirty="0">
                <a:solidFill>
                  <a:srgbClr val="0070C0"/>
                </a:solidFill>
              </a:rPr>
              <a:t>za_dlq_n_12m</a:t>
            </a:r>
            <a:r>
              <a:rPr lang="en-US" dirty="0"/>
              <a:t>: # months with 30+ </a:t>
            </a:r>
            <a:r>
              <a:rPr lang="en-US" dirty="0" err="1"/>
              <a:t>dpd</a:t>
            </a:r>
            <a:r>
              <a:rPr lang="en-US" dirty="0"/>
              <a:t> last 12 months</a:t>
            </a:r>
          </a:p>
          <a:p>
            <a:pPr marL="91440" indent="0">
              <a:spcBef>
                <a:spcPts val="600"/>
              </a:spcBef>
              <a:buNone/>
            </a:pPr>
            <a:r>
              <a:rPr lang="en-US" dirty="0">
                <a:solidFill>
                  <a:srgbClr val="0070C0"/>
                </a:solidFill>
              </a:rPr>
              <a:t>za_util_agg_avg_6m</a:t>
            </a:r>
            <a:r>
              <a:rPr lang="en-US" dirty="0"/>
              <a:t>: Average utilization last 6 months </a:t>
            </a:r>
          </a:p>
          <a:p>
            <a:pPr marL="91440" indent="0">
              <a:spcBef>
                <a:spcPts val="600"/>
              </a:spcBef>
              <a:buNone/>
            </a:pPr>
            <a:r>
              <a:rPr lang="en-US" dirty="0" err="1">
                <a:solidFill>
                  <a:srgbClr val="0070C0"/>
                </a:solidFill>
              </a:rPr>
              <a:t>z_cb_rbtl</a:t>
            </a:r>
            <a:r>
              <a:rPr lang="en-US" dirty="0"/>
              <a:t>: Overall balance/line ratio on all open revolving trade </a:t>
            </a:r>
          </a:p>
          <a:p>
            <a:pPr marL="91440" indent="0">
              <a:spcBef>
                <a:spcPts val="600"/>
              </a:spcBef>
              <a:buNone/>
            </a:pPr>
            <a:r>
              <a:rPr lang="en-US" dirty="0" err="1">
                <a:solidFill>
                  <a:srgbClr val="0070C0"/>
                </a:solidFill>
              </a:rPr>
              <a:t>z_cb_ntdl</a:t>
            </a:r>
            <a:r>
              <a:rPr lang="en-US" dirty="0"/>
              <a:t>: # trades 30+ days delinquent or derogatory last 12 months </a:t>
            </a:r>
          </a:p>
        </p:txBody>
      </p:sp>
      <p:sp>
        <p:nvSpPr>
          <p:cNvPr id="10" name="Content Placeholder 2"/>
          <p:cNvSpPr txBox="1">
            <a:spLocks/>
          </p:cNvSpPr>
          <p:nvPr/>
        </p:nvSpPr>
        <p:spPr>
          <a:xfrm>
            <a:off x="457200" y="3616965"/>
            <a:ext cx="2758440" cy="875300"/>
          </a:xfrm>
          <a:prstGeom prst="rect">
            <a:avLst/>
          </a:prstGeom>
          <a:solidFill>
            <a:srgbClr val="FFFF00"/>
          </a:solidFill>
        </p:spPr>
        <p:txBody>
          <a:bodyPr vert="horz" lIns="0" tIns="0" rIns="0" bIns="0" spcCol="457200" rtlCol="0" anchor="ctr">
            <a:norm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91440" indent="0">
              <a:spcBef>
                <a:spcPts val="600"/>
              </a:spcBef>
              <a:buFont typeface="Wells Fargo Sans" panose="020B0503020203020204" pitchFamily="34" charset="0"/>
              <a:buNone/>
            </a:pPr>
            <a:r>
              <a:rPr lang="en-US" sz="1700" dirty="0"/>
              <a:t>Top 4 variables to be selected as key factors for AARC for this applicant</a:t>
            </a:r>
          </a:p>
        </p:txBody>
      </p:sp>
    </p:spTree>
    <p:extLst>
      <p:ext uri="{BB962C8B-B14F-4D97-AF65-F5344CB8AC3E}">
        <p14:creationId xmlns:p14="http://schemas.microsoft.com/office/powerpoint/2010/main" val="298854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Appendix 2.2  CMoR ML Model AARC Generation</a:t>
            </a:r>
          </a:p>
        </p:txBody>
      </p:sp>
      <p:sp>
        <p:nvSpPr>
          <p:cNvPr id="4" name="Slide Number Placeholder 3"/>
          <p:cNvSpPr>
            <a:spLocks noGrp="1"/>
          </p:cNvSpPr>
          <p:nvPr>
            <p:ph type="sldNum" sz="quarter" idx="10"/>
          </p:nvPr>
        </p:nvSpPr>
        <p:spPr/>
        <p:txBody>
          <a:bodyPr/>
          <a:lstStyle/>
          <a:p>
            <a:fld id="{000F85C7-EC28-5C4D-9577-C5634B07539F}" type="slidenum">
              <a:rPr lang="en-US" smtClean="0"/>
              <a:pPr/>
              <a:t>15</a:t>
            </a:fld>
            <a:endParaRPr lang="en-US" dirty="0"/>
          </a:p>
        </p:txBody>
      </p:sp>
      <p:pic>
        <p:nvPicPr>
          <p:cNvPr id="3" name="Picture 2"/>
          <p:cNvPicPr>
            <a:picLocks noChangeAspect="1"/>
          </p:cNvPicPr>
          <p:nvPr/>
        </p:nvPicPr>
        <p:blipFill>
          <a:blip r:embed="rId2"/>
          <a:stretch>
            <a:fillRect/>
          </a:stretch>
        </p:blipFill>
        <p:spPr>
          <a:xfrm>
            <a:off x="1792605" y="1716404"/>
            <a:ext cx="7227136" cy="4280535"/>
          </a:xfrm>
          <a:prstGeom prst="rect">
            <a:avLst/>
          </a:prstGeom>
        </p:spPr>
      </p:pic>
      <p:sp>
        <p:nvSpPr>
          <p:cNvPr id="5" name="Content Placeholder 2"/>
          <p:cNvSpPr>
            <a:spLocks noGrp="1"/>
          </p:cNvSpPr>
          <p:nvPr>
            <p:ph idx="1"/>
          </p:nvPr>
        </p:nvSpPr>
        <p:spPr>
          <a:xfrm>
            <a:off x="563880" y="1228880"/>
            <a:ext cx="9875520" cy="630244"/>
          </a:xfrm>
        </p:spPr>
        <p:txBody>
          <a:bodyPr/>
          <a:lstStyle/>
          <a:p>
            <a:pPr marL="0" indent="0">
              <a:buNone/>
            </a:pPr>
            <a:r>
              <a:rPr lang="en-US" dirty="0"/>
              <a:t>List of application level AARC (top 4 key factors) generated by SHAP method</a:t>
            </a:r>
          </a:p>
          <a:p>
            <a:endParaRPr lang="en-US" dirty="0"/>
          </a:p>
          <a:p>
            <a:pPr marL="0" indent="0">
              <a:buNone/>
            </a:pPr>
            <a:endParaRPr lang="en-US" dirty="0"/>
          </a:p>
          <a:p>
            <a:endParaRPr lang="en-US" dirty="0"/>
          </a:p>
        </p:txBody>
      </p:sp>
      <p:sp>
        <p:nvSpPr>
          <p:cNvPr id="9" name="Rectangle 8"/>
          <p:cNvSpPr/>
          <p:nvPr/>
        </p:nvSpPr>
        <p:spPr>
          <a:xfrm>
            <a:off x="1722120" y="2453640"/>
            <a:ext cx="7360919" cy="358140"/>
          </a:xfrm>
          <a:prstGeom prst="rect">
            <a:avLst/>
          </a:prstGeom>
          <a:noFill/>
          <a:ln w="19050">
            <a:solidFill>
              <a:srgbClr val="FF0000"/>
            </a:solid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4432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878"/>
            <a:ext cx="11277600" cy="584200"/>
          </a:xfrm>
        </p:spPr>
        <p:txBody>
          <a:bodyPr/>
          <a:lstStyle/>
          <a:p>
            <a:r>
              <a:rPr lang="en-US" sz="2400" dirty="0"/>
              <a:t>Appendix 2.3  CMoR ML Model AARC Evaluation - General</a:t>
            </a:r>
          </a:p>
        </p:txBody>
      </p:sp>
      <p:sp>
        <p:nvSpPr>
          <p:cNvPr id="4" name="Slide Number Placeholder 3"/>
          <p:cNvSpPr>
            <a:spLocks noGrp="1"/>
          </p:cNvSpPr>
          <p:nvPr>
            <p:ph type="sldNum" sz="quarter" idx="10"/>
          </p:nvPr>
        </p:nvSpPr>
        <p:spPr/>
        <p:txBody>
          <a:bodyPr/>
          <a:lstStyle/>
          <a:p>
            <a:fld id="{000F85C7-EC28-5C4D-9577-C5634B07539F}" type="slidenum">
              <a:rPr lang="en-US" smtClean="0"/>
              <a:pPr/>
              <a:t>16</a:t>
            </a:fld>
            <a:endParaRPr lang="en-US" dirty="0"/>
          </a:p>
        </p:txBody>
      </p:sp>
      <p:pic>
        <p:nvPicPr>
          <p:cNvPr id="6" name="Picture 5"/>
          <p:cNvPicPr>
            <a:picLocks noChangeAspect="1"/>
          </p:cNvPicPr>
          <p:nvPr/>
        </p:nvPicPr>
        <p:blipFill>
          <a:blip r:embed="rId3"/>
          <a:stretch>
            <a:fillRect/>
          </a:stretch>
        </p:blipFill>
        <p:spPr>
          <a:xfrm>
            <a:off x="797475" y="2204460"/>
            <a:ext cx="4834552" cy="3931920"/>
          </a:xfrm>
          <a:prstGeom prst="rect">
            <a:avLst/>
          </a:prstGeom>
        </p:spPr>
      </p:pic>
      <p:pic>
        <p:nvPicPr>
          <p:cNvPr id="7" name="Picture 6"/>
          <p:cNvPicPr>
            <a:picLocks noChangeAspect="1"/>
          </p:cNvPicPr>
          <p:nvPr/>
        </p:nvPicPr>
        <p:blipFill>
          <a:blip r:embed="rId4"/>
          <a:stretch>
            <a:fillRect/>
          </a:stretch>
        </p:blipFill>
        <p:spPr>
          <a:xfrm>
            <a:off x="5737905" y="2227792"/>
            <a:ext cx="4823421" cy="3931920"/>
          </a:xfrm>
          <a:prstGeom prst="rect">
            <a:avLst/>
          </a:prstGeom>
        </p:spPr>
      </p:pic>
      <p:sp>
        <p:nvSpPr>
          <p:cNvPr id="8" name="Content Placeholder 2"/>
          <p:cNvSpPr>
            <a:spLocks noGrp="1"/>
          </p:cNvSpPr>
          <p:nvPr>
            <p:ph idx="1"/>
          </p:nvPr>
        </p:nvSpPr>
        <p:spPr>
          <a:xfrm>
            <a:off x="457200" y="1039529"/>
            <a:ext cx="11277600" cy="1081028"/>
          </a:xfrm>
        </p:spPr>
        <p:txBody>
          <a:bodyPr>
            <a:noAutofit/>
          </a:bodyPr>
          <a:lstStyle/>
          <a:p>
            <a:pPr marL="0" indent="0">
              <a:buNone/>
            </a:pPr>
            <a:r>
              <a:rPr lang="en-US" sz="1600" dirty="0"/>
              <a:t>Examine the frequency distribution of the first reason code and the distribution of top four factors</a:t>
            </a:r>
          </a:p>
          <a:p>
            <a:r>
              <a:rPr lang="en-US" sz="1600" dirty="0"/>
              <a:t>37% of population receive 1</a:t>
            </a:r>
            <a:r>
              <a:rPr lang="en-US" sz="1600" baseline="30000" dirty="0"/>
              <a:t>st</a:t>
            </a:r>
            <a:r>
              <a:rPr lang="en-US" sz="1600" dirty="0"/>
              <a:t> reason code corresponding to</a:t>
            </a:r>
            <a:r>
              <a:rPr lang="en-US" sz="1600" i="1" dirty="0"/>
              <a:t> za_util_agg_avg_6m</a:t>
            </a:r>
            <a:endParaRPr lang="en-US" sz="1600" dirty="0"/>
          </a:p>
          <a:p>
            <a:r>
              <a:rPr lang="en-US" sz="1600" dirty="0"/>
              <a:t>Top four factors spread out over a diverse set of model input attributes</a:t>
            </a:r>
          </a:p>
        </p:txBody>
      </p:sp>
      <p:sp>
        <p:nvSpPr>
          <p:cNvPr id="9" name="Rectangle 8"/>
          <p:cNvSpPr/>
          <p:nvPr/>
        </p:nvSpPr>
        <p:spPr>
          <a:xfrm>
            <a:off x="943274" y="6165831"/>
            <a:ext cx="9856270" cy="348813"/>
          </a:xfrm>
          <a:prstGeom prst="rect">
            <a:avLst/>
          </a:prstGeom>
          <a:solidFill>
            <a:srgbClr val="FFC000"/>
          </a:solidFill>
        </p:spPr>
        <p:txBody>
          <a:bodyPr wrap="square">
            <a:spAutoFit/>
          </a:bodyPr>
          <a:lstStyle/>
          <a:p>
            <a:pPr>
              <a:lnSpc>
                <a:spcPts val="2000"/>
              </a:lnSpc>
            </a:pPr>
            <a:r>
              <a:rPr lang="en-US" sz="1400" dirty="0"/>
              <a:t>Expectation: No single feature is overly impactful to the model.  A broader set of key factors materially impact the model.</a:t>
            </a:r>
          </a:p>
        </p:txBody>
      </p:sp>
    </p:spTree>
    <p:extLst>
      <p:ext uri="{BB962C8B-B14F-4D97-AF65-F5344CB8AC3E}">
        <p14:creationId xmlns:p14="http://schemas.microsoft.com/office/powerpoint/2010/main" val="97902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00F85C7-EC28-5C4D-9577-C5634B07539F}" type="slidenum">
              <a:rPr lang="en-US" smtClean="0"/>
              <a:pPr/>
              <a:t>17</a:t>
            </a:fld>
            <a:endParaRPr lang="en-US" dirty="0"/>
          </a:p>
        </p:txBody>
      </p:sp>
      <p:pic>
        <p:nvPicPr>
          <p:cNvPr id="3" name="Picture 2"/>
          <p:cNvPicPr>
            <a:picLocks noChangeAspect="1"/>
          </p:cNvPicPr>
          <p:nvPr/>
        </p:nvPicPr>
        <p:blipFill>
          <a:blip r:embed="rId2"/>
          <a:stretch>
            <a:fillRect/>
          </a:stretch>
        </p:blipFill>
        <p:spPr>
          <a:xfrm>
            <a:off x="3421664" y="2064695"/>
            <a:ext cx="5417536" cy="2354906"/>
          </a:xfrm>
          <a:prstGeom prst="rect">
            <a:avLst/>
          </a:prstGeom>
        </p:spPr>
      </p:pic>
    </p:spTree>
    <p:extLst>
      <p:ext uri="{BB962C8B-B14F-4D97-AF65-F5344CB8AC3E}">
        <p14:creationId xmlns:p14="http://schemas.microsoft.com/office/powerpoint/2010/main" val="341372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539614"/>
          </a:xfrm>
        </p:spPr>
        <p:txBody>
          <a:bodyPr/>
          <a:lstStyle/>
          <a:p>
            <a:r>
              <a:rPr lang="en-US" b="1" dirty="0"/>
              <a:t>Outline</a:t>
            </a:r>
          </a:p>
        </p:txBody>
      </p:sp>
      <p:sp>
        <p:nvSpPr>
          <p:cNvPr id="3" name="Content Placeholder 2"/>
          <p:cNvSpPr>
            <a:spLocks noGrp="1"/>
          </p:cNvSpPr>
          <p:nvPr>
            <p:ph idx="1"/>
          </p:nvPr>
        </p:nvSpPr>
        <p:spPr>
          <a:xfrm>
            <a:off x="292373" y="912994"/>
            <a:ext cx="10985227" cy="5579245"/>
          </a:xfrm>
        </p:spPr>
        <p:txBody>
          <a:bodyPr>
            <a:noAutofit/>
          </a:bodyPr>
          <a:lstStyle/>
          <a:p>
            <a:pPr indent="0">
              <a:lnSpc>
                <a:spcPts val="1000"/>
              </a:lnSpc>
              <a:spcBef>
                <a:spcPts val="600"/>
              </a:spcBef>
              <a:spcAft>
                <a:spcPts val="600"/>
              </a:spcAft>
              <a:buNone/>
            </a:pPr>
            <a:endParaRPr lang="en-US" sz="1600" dirty="0"/>
          </a:p>
          <a:p>
            <a:pPr marL="514350" indent="-285750">
              <a:lnSpc>
                <a:spcPct val="150000"/>
              </a:lnSpc>
              <a:spcAft>
                <a:spcPts val="600"/>
              </a:spcAft>
              <a:buFont typeface="Wingdings" panose="05000000000000000000" pitchFamily="2" charset="2"/>
              <a:buChar char="v"/>
            </a:pPr>
            <a:r>
              <a:rPr lang="en-US" sz="1600" dirty="0"/>
              <a:t>What are credit scoring models and related regulations</a:t>
            </a:r>
          </a:p>
          <a:p>
            <a:pPr marL="514350" indent="-285750">
              <a:lnSpc>
                <a:spcPct val="150000"/>
              </a:lnSpc>
              <a:spcAft>
                <a:spcPts val="600"/>
              </a:spcAft>
              <a:buFont typeface="Wingdings" panose="05000000000000000000" pitchFamily="2" charset="2"/>
              <a:buChar char="v"/>
            </a:pPr>
            <a:r>
              <a:rPr lang="en-US" sz="1600" dirty="0"/>
              <a:t>Types of credit scoring models </a:t>
            </a:r>
          </a:p>
          <a:p>
            <a:pPr marL="514350" indent="-285750">
              <a:lnSpc>
                <a:spcPct val="150000"/>
              </a:lnSpc>
              <a:spcAft>
                <a:spcPts val="600"/>
              </a:spcAft>
              <a:buFont typeface="Wingdings" panose="05000000000000000000" pitchFamily="2" charset="2"/>
              <a:buChar char="v"/>
            </a:pPr>
            <a:r>
              <a:rPr lang="en-US" sz="1600" dirty="0"/>
              <a:t>Source of model risk</a:t>
            </a:r>
          </a:p>
          <a:p>
            <a:pPr marL="514350" indent="-285750">
              <a:lnSpc>
                <a:spcPct val="150000"/>
              </a:lnSpc>
              <a:spcAft>
                <a:spcPts val="600"/>
              </a:spcAft>
              <a:buFont typeface="Wingdings" panose="05000000000000000000" pitchFamily="2" charset="2"/>
              <a:buChar char="v"/>
            </a:pPr>
            <a:r>
              <a:rPr lang="en-US" sz="1600" dirty="0"/>
              <a:t>Validating credit scoring ML models with AARC</a:t>
            </a:r>
          </a:p>
          <a:p>
            <a:pPr marL="517525" lvl="1" indent="-288925">
              <a:lnSpc>
                <a:spcPct val="150000"/>
              </a:lnSpc>
              <a:spcBef>
                <a:spcPts val="1200"/>
              </a:spcBef>
              <a:spcAft>
                <a:spcPts val="600"/>
              </a:spcAft>
              <a:buFont typeface="Wingdings" panose="05000000000000000000" pitchFamily="2" charset="2"/>
              <a:buChar char="v"/>
            </a:pPr>
            <a:r>
              <a:rPr lang="en-US" sz="1600" dirty="0"/>
              <a:t>Appendices </a:t>
            </a:r>
          </a:p>
          <a:p>
            <a:pPr marL="517525" lvl="1" indent="-288925">
              <a:lnSpc>
                <a:spcPct val="150000"/>
              </a:lnSpc>
              <a:spcBef>
                <a:spcPts val="1200"/>
              </a:spcBef>
              <a:spcAft>
                <a:spcPts val="600"/>
              </a:spcAft>
              <a:buFont typeface="Wingdings" panose="05000000000000000000" pitchFamily="2" charset="2"/>
              <a:buChar char="v"/>
            </a:pPr>
            <a:r>
              <a:rPr lang="en-US" sz="1600" dirty="0"/>
              <a:t>Q&amp;A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389155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751764"/>
          </a:xfrm>
        </p:spPr>
        <p:txBody>
          <a:bodyPr/>
          <a:lstStyle/>
          <a:p>
            <a:r>
              <a:rPr lang="en-US" dirty="0"/>
              <a:t>What are credit scoring models and related regulations</a:t>
            </a:r>
          </a:p>
        </p:txBody>
      </p:sp>
      <p:sp>
        <p:nvSpPr>
          <p:cNvPr id="3" name="Content Placeholder 2"/>
          <p:cNvSpPr>
            <a:spLocks noGrp="1"/>
          </p:cNvSpPr>
          <p:nvPr>
            <p:ph idx="1"/>
          </p:nvPr>
        </p:nvSpPr>
        <p:spPr>
          <a:xfrm>
            <a:off x="457200" y="1384224"/>
            <a:ext cx="11193780" cy="4568825"/>
          </a:xfrm>
        </p:spPr>
        <p:txBody>
          <a:bodyPr>
            <a:normAutofit/>
          </a:bodyPr>
          <a:lstStyle/>
          <a:p>
            <a:pPr>
              <a:spcAft>
                <a:spcPts val="600"/>
              </a:spcAft>
            </a:pPr>
            <a:r>
              <a:rPr lang="en-US" dirty="0"/>
              <a:t>Credit Scoring models are statistical models developed to predict the likelihood of certain credit behaviors (</a:t>
            </a:r>
            <a:r>
              <a:rPr lang="en-US" dirty="0" err="1"/>
              <a:t>eg</a:t>
            </a:r>
            <a:r>
              <a:rPr lang="en-US" dirty="0"/>
              <a:t>, default), and used by lenders to evaluate consumer’s credit worthiness for credit decision.</a:t>
            </a:r>
          </a:p>
          <a:p>
            <a:pPr>
              <a:spcAft>
                <a:spcPts val="600"/>
              </a:spcAft>
            </a:pPr>
            <a:endParaRPr lang="en-US" dirty="0"/>
          </a:p>
          <a:p>
            <a:pPr>
              <a:spcAft>
                <a:spcPts val="600"/>
              </a:spcAft>
            </a:pPr>
            <a:r>
              <a:rPr lang="en-US" dirty="0"/>
              <a:t>“To qualify as an </a:t>
            </a:r>
            <a:r>
              <a:rPr lang="en-US" i="1" dirty="0"/>
              <a:t>empirically derived, demonstrably and statistically sound, credit scoring system,</a:t>
            </a:r>
            <a:r>
              <a:rPr lang="en-US" dirty="0"/>
              <a:t> the system must be: </a:t>
            </a:r>
            <a:r>
              <a:rPr lang="en-US" b="1" dirty="0"/>
              <a:t>(</a:t>
            </a:r>
            <a:r>
              <a:rPr lang="en-US" b="1" dirty="0" err="1"/>
              <a:t>i</a:t>
            </a:r>
            <a:r>
              <a:rPr lang="en-US" b="1" dirty="0"/>
              <a:t>)</a:t>
            </a:r>
            <a:r>
              <a:rPr lang="en-US" dirty="0"/>
              <a:t> Based on data that are derived from an empirical comparison of sample groups or the population of creditworthy and </a:t>
            </a:r>
            <a:r>
              <a:rPr lang="en-US" dirty="0" err="1"/>
              <a:t>noncreditworthy</a:t>
            </a:r>
            <a:r>
              <a:rPr lang="en-US" dirty="0"/>
              <a:t> </a:t>
            </a:r>
            <a:r>
              <a:rPr lang="en-US" dirty="0">
                <a:hlinkClick r:id="rId3"/>
              </a:rPr>
              <a:t>applicants</a:t>
            </a:r>
            <a:r>
              <a:rPr lang="en-US" dirty="0"/>
              <a:t> who applied for </a:t>
            </a:r>
            <a:r>
              <a:rPr lang="en-US" dirty="0">
                <a:hlinkClick r:id="rId4"/>
              </a:rPr>
              <a:t>credit</a:t>
            </a:r>
            <a:r>
              <a:rPr lang="en-US" dirty="0"/>
              <a:t> within a reasonable preceding period of time;”  [ECOA, </a:t>
            </a:r>
            <a:r>
              <a:rPr lang="en-US" dirty="0" err="1"/>
              <a:t>RegB</a:t>
            </a:r>
            <a:r>
              <a:rPr lang="en-US" dirty="0"/>
              <a:t> §202.2]     	 </a:t>
            </a:r>
            <a:r>
              <a:rPr lang="en-US" dirty="0">
                <a:sym typeface="Wingdings" panose="05000000000000000000" pitchFamily="2" charset="2"/>
              </a:rPr>
              <a:t> RI (Reject Inference)</a:t>
            </a:r>
          </a:p>
          <a:p>
            <a:pPr>
              <a:spcAft>
                <a:spcPts val="600"/>
              </a:spcAft>
            </a:pPr>
            <a:endParaRPr lang="en-US" dirty="0"/>
          </a:p>
          <a:p>
            <a:pPr>
              <a:spcAft>
                <a:spcPts val="600"/>
              </a:spcAft>
            </a:pPr>
            <a:r>
              <a:rPr lang="en-US" dirty="0"/>
              <a:t>“Disclosure of Credit Scores …all of the key factors that adversely affected the credit score of the consumer in the model used, the total number of which shall not exceed 4, subject to paragraph (9);… Key factors means all relevant elements or reasons adversely affecting the credit score for the particular individual, listed in the order of their importance based on their effect on the credit score.”   [FCRA, 15 U.S.C. § 1681]              </a:t>
            </a:r>
            <a:r>
              <a:rPr lang="en-US" dirty="0">
                <a:sym typeface="Wingdings" panose="05000000000000000000" pitchFamily="2" charset="2"/>
              </a:rPr>
              <a:t> AARC (Adverse Action Reason Code)</a:t>
            </a:r>
            <a:endParaRPr lang="en-US" dirty="0"/>
          </a:p>
          <a:p>
            <a:pPr>
              <a:spcAft>
                <a:spcPts val="600"/>
              </a:spcAft>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3</a:t>
            </a:fld>
            <a:endParaRPr lang="en-US" dirty="0"/>
          </a:p>
        </p:txBody>
      </p:sp>
    </p:spTree>
    <p:extLst>
      <p:ext uri="{BB962C8B-B14F-4D97-AF65-F5344CB8AC3E}">
        <p14:creationId xmlns:p14="http://schemas.microsoft.com/office/powerpoint/2010/main" val="58638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751764"/>
          </a:xfrm>
        </p:spPr>
        <p:txBody>
          <a:bodyPr/>
          <a:lstStyle/>
          <a:p>
            <a:r>
              <a:rPr lang="en-US" dirty="0"/>
              <a:t>Types of credit scoring models – by business (Auto/HL/Card/PLL/SBL)</a:t>
            </a:r>
          </a:p>
        </p:txBody>
      </p:sp>
      <p:sp>
        <p:nvSpPr>
          <p:cNvPr id="3" name="Content Placeholder 2"/>
          <p:cNvSpPr>
            <a:spLocks noGrp="1"/>
          </p:cNvSpPr>
          <p:nvPr>
            <p:ph idx="1"/>
          </p:nvPr>
        </p:nvSpPr>
        <p:spPr>
          <a:xfrm>
            <a:off x="499110" y="1208964"/>
            <a:ext cx="11193780" cy="4568825"/>
          </a:xfrm>
        </p:spPr>
        <p:txBody>
          <a:bodyPr>
            <a:normAutofit/>
          </a:bodyPr>
          <a:lstStyle/>
          <a:p>
            <a:pPr>
              <a:spcAft>
                <a:spcPts val="600"/>
              </a:spcAft>
            </a:pPr>
            <a:r>
              <a:rPr lang="en-US" dirty="0"/>
              <a:t>Origination credit score (with reject inference)</a:t>
            </a:r>
          </a:p>
          <a:p>
            <a:pPr>
              <a:spcAft>
                <a:spcPts val="600"/>
              </a:spcAft>
            </a:pPr>
            <a:r>
              <a:rPr lang="en-US" dirty="0"/>
              <a:t>Account Management credit score</a:t>
            </a:r>
          </a:p>
          <a:p>
            <a:pPr>
              <a:spcAft>
                <a:spcPts val="600"/>
              </a:spcAft>
            </a:pPr>
            <a:r>
              <a:rPr lang="en-US" dirty="0"/>
              <a:t>Card Origination Line Usage Propensity models (Line assignment)</a:t>
            </a:r>
          </a:p>
          <a:p>
            <a:pPr lvl="1">
              <a:spcAft>
                <a:spcPts val="600"/>
              </a:spcAft>
            </a:pPr>
            <a:r>
              <a:rPr lang="en-US" dirty="0"/>
              <a:t>Revolving balance</a:t>
            </a:r>
          </a:p>
          <a:p>
            <a:pPr lvl="1">
              <a:spcAft>
                <a:spcPts val="600"/>
              </a:spcAft>
            </a:pPr>
            <a:r>
              <a:rPr lang="en-US" dirty="0"/>
              <a:t>Purchase volume</a:t>
            </a:r>
          </a:p>
          <a:p>
            <a:pPr>
              <a:spcAft>
                <a:spcPts val="600"/>
              </a:spcAft>
            </a:pPr>
            <a:r>
              <a:rPr lang="en-US" dirty="0"/>
              <a:t>Card Account Management CLI Balance-Purchase models (Line management)</a:t>
            </a:r>
          </a:p>
          <a:p>
            <a:pPr lvl="1">
              <a:spcAft>
                <a:spcPts val="600"/>
              </a:spcAft>
            </a:pPr>
            <a:r>
              <a:rPr lang="en-US" dirty="0"/>
              <a:t>Revolving balance</a:t>
            </a:r>
          </a:p>
          <a:p>
            <a:pPr lvl="1">
              <a:spcAft>
                <a:spcPts val="600"/>
              </a:spcAft>
            </a:pPr>
            <a:r>
              <a:rPr lang="en-US" dirty="0"/>
              <a:t>Purchase volume</a:t>
            </a:r>
          </a:p>
          <a:p>
            <a:pPr>
              <a:spcAft>
                <a:spcPts val="600"/>
              </a:spcAft>
            </a:pPr>
            <a:r>
              <a:rPr lang="en-US" dirty="0"/>
              <a:t>Auto/HL Credit Cost Model </a:t>
            </a:r>
          </a:p>
          <a:p>
            <a:pPr>
              <a:spcAft>
                <a:spcPts val="600"/>
              </a:spcAft>
            </a:pPr>
            <a:r>
              <a:rPr lang="en-US" dirty="0"/>
              <a:t>Collections model</a:t>
            </a:r>
          </a:p>
          <a:p>
            <a:pPr marL="228600" lvl="1" indent="0">
              <a:spcAft>
                <a:spcPts val="600"/>
              </a:spcAft>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4</a:t>
            </a:fld>
            <a:endParaRPr lang="en-US" dirty="0"/>
          </a:p>
        </p:txBody>
      </p:sp>
    </p:spTree>
    <p:extLst>
      <p:ext uri="{BB962C8B-B14F-4D97-AF65-F5344CB8AC3E}">
        <p14:creationId xmlns:p14="http://schemas.microsoft.com/office/powerpoint/2010/main" val="262620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751764"/>
          </a:xfrm>
        </p:spPr>
        <p:txBody>
          <a:bodyPr/>
          <a:lstStyle/>
          <a:p>
            <a:r>
              <a:rPr lang="en-US" dirty="0"/>
              <a:t>Types of credit scoring models – by modeling technique</a:t>
            </a:r>
          </a:p>
        </p:txBody>
      </p:sp>
      <p:sp>
        <p:nvSpPr>
          <p:cNvPr id="3" name="Content Placeholder 2"/>
          <p:cNvSpPr>
            <a:spLocks noGrp="1"/>
          </p:cNvSpPr>
          <p:nvPr>
            <p:ph idx="1"/>
          </p:nvPr>
        </p:nvSpPr>
        <p:spPr>
          <a:xfrm>
            <a:off x="499110" y="1208964"/>
            <a:ext cx="11193780" cy="3278257"/>
          </a:xfrm>
        </p:spPr>
        <p:txBody>
          <a:bodyPr>
            <a:normAutofit fontScale="85000" lnSpcReduction="20000"/>
          </a:bodyPr>
          <a:lstStyle/>
          <a:p>
            <a:pPr>
              <a:spcAft>
                <a:spcPts val="600"/>
              </a:spcAft>
            </a:pPr>
            <a:r>
              <a:rPr lang="en-US" dirty="0"/>
              <a:t>Logistic Regression</a:t>
            </a:r>
          </a:p>
          <a:p>
            <a:pPr>
              <a:spcAft>
                <a:spcPts val="600"/>
              </a:spcAft>
            </a:pPr>
            <a:r>
              <a:rPr lang="en-US" dirty="0"/>
              <a:t>FICO Scorecard Pro (</a:t>
            </a:r>
            <a:r>
              <a:rPr lang="en-US" dirty="0" err="1"/>
              <a:t>Xeno</a:t>
            </a:r>
            <a:r>
              <a:rPr lang="en-US" dirty="0"/>
              <a:t>)</a:t>
            </a:r>
          </a:p>
          <a:p>
            <a:pPr lvl="1">
              <a:spcAft>
                <a:spcPts val="600"/>
              </a:spcAft>
            </a:pPr>
            <a:r>
              <a:rPr lang="en-US" dirty="0"/>
              <a:t>Binning/classing</a:t>
            </a:r>
          </a:p>
          <a:p>
            <a:pPr lvl="1">
              <a:spcAft>
                <a:spcPts val="600"/>
              </a:spcAft>
            </a:pPr>
            <a:r>
              <a:rPr lang="en-US" dirty="0"/>
              <a:t>Performance Inference using parceling</a:t>
            </a:r>
          </a:p>
          <a:p>
            <a:pPr lvl="1">
              <a:spcAft>
                <a:spcPts val="600"/>
              </a:spcAft>
            </a:pPr>
            <a:r>
              <a:rPr lang="en-US" dirty="0"/>
              <a:t>Predicting ratio target variable using parceling (fractional logistic regression)</a:t>
            </a:r>
          </a:p>
          <a:p>
            <a:pPr>
              <a:spcAft>
                <a:spcPts val="600"/>
              </a:spcAft>
            </a:pPr>
            <a:r>
              <a:rPr lang="en-US" dirty="0"/>
              <a:t>Generalized Additive Model (GAM)</a:t>
            </a:r>
          </a:p>
          <a:p>
            <a:pPr>
              <a:spcAft>
                <a:spcPts val="600"/>
              </a:spcAft>
            </a:pPr>
            <a:r>
              <a:rPr lang="en-US" dirty="0"/>
              <a:t>GBM, </a:t>
            </a:r>
            <a:r>
              <a:rPr lang="en-US" dirty="0" err="1"/>
              <a:t>XGBoost</a:t>
            </a:r>
            <a:r>
              <a:rPr lang="en-US" dirty="0"/>
              <a:t> (with/without monotonicity constraints)</a:t>
            </a:r>
          </a:p>
          <a:p>
            <a:pPr>
              <a:spcAft>
                <a:spcPts val="600"/>
              </a:spcAft>
            </a:pPr>
            <a:r>
              <a:rPr lang="en-US" dirty="0"/>
              <a:t>EBM, GAMI-Tree, GAMI-Net, </a:t>
            </a:r>
            <a:r>
              <a:rPr lang="en-US" dirty="0" err="1"/>
              <a:t>ReLU</a:t>
            </a:r>
            <a:r>
              <a:rPr lang="en-US" dirty="0"/>
              <a:t> DNN</a:t>
            </a:r>
          </a:p>
          <a:p>
            <a:pPr>
              <a:spcAft>
                <a:spcPts val="600"/>
              </a:spcAft>
            </a:pPr>
            <a:r>
              <a:rPr lang="en-US" dirty="0"/>
              <a:t>Light GBM (with monotonicity constraint, controlled depth in interaction tree)</a:t>
            </a:r>
          </a:p>
        </p:txBody>
      </p:sp>
      <p:sp>
        <p:nvSpPr>
          <p:cNvPr id="4" name="Slide Number Placeholder 3"/>
          <p:cNvSpPr>
            <a:spLocks noGrp="1"/>
          </p:cNvSpPr>
          <p:nvPr>
            <p:ph type="sldNum" sz="quarter" idx="10"/>
          </p:nvPr>
        </p:nvSpPr>
        <p:spPr/>
        <p:txBody>
          <a:bodyPr/>
          <a:lstStyle/>
          <a:p>
            <a:fld id="{000F85C7-EC28-5C4D-9577-C5634B07539F}" type="slidenum">
              <a:rPr lang="en-US" smtClean="0"/>
              <a:pPr/>
              <a:t>5</a:t>
            </a:fld>
            <a:endParaRPr lang="en-US" dirty="0"/>
          </a:p>
        </p:txBody>
      </p:sp>
      <p:sp>
        <p:nvSpPr>
          <p:cNvPr id="5" name="Content Placeholder 2"/>
          <p:cNvSpPr txBox="1">
            <a:spLocks/>
          </p:cNvSpPr>
          <p:nvPr/>
        </p:nvSpPr>
        <p:spPr>
          <a:xfrm>
            <a:off x="1704455" y="4671862"/>
            <a:ext cx="6961425" cy="1314072"/>
          </a:xfrm>
          <a:prstGeom prst="rect">
            <a:avLst/>
          </a:prstGeom>
          <a:solidFill>
            <a:srgbClr val="FFC000"/>
          </a:solidFill>
        </p:spPr>
        <p:txBody>
          <a:bodyPr vert="horz" lIns="0" tIns="0" rIns="0" bIns="0" spcCol="457200" rtlCol="0" anchor="ctr" anchorCtr="0">
            <a:norm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ü"/>
            </a:pPr>
            <a:r>
              <a:rPr lang="en-US" sz="1700" dirty="0">
                <a:solidFill>
                  <a:srgbClr val="0070C0"/>
                </a:solidFill>
              </a:rPr>
              <a:t>Why main effects only, why no interactions in logistic regression?</a:t>
            </a:r>
          </a:p>
          <a:p>
            <a:pPr>
              <a:spcBef>
                <a:spcPts val="600"/>
              </a:spcBef>
              <a:spcAft>
                <a:spcPts val="600"/>
              </a:spcAft>
              <a:buFont typeface="Wingdings" panose="05000000000000000000" pitchFamily="2" charset="2"/>
              <a:buChar char="ü"/>
            </a:pPr>
            <a:r>
              <a:rPr lang="en-US" sz="1700" dirty="0">
                <a:solidFill>
                  <a:srgbClr val="0070C0"/>
                </a:solidFill>
              </a:rPr>
              <a:t>Why monotonicity constraints in </a:t>
            </a:r>
            <a:r>
              <a:rPr lang="en-US" sz="1700" dirty="0" err="1">
                <a:solidFill>
                  <a:srgbClr val="0070C0"/>
                </a:solidFill>
              </a:rPr>
              <a:t>Xeno</a:t>
            </a:r>
            <a:r>
              <a:rPr lang="en-US" sz="1700" dirty="0">
                <a:solidFill>
                  <a:srgbClr val="0070C0"/>
                </a:solidFill>
              </a:rPr>
              <a:t> scorecard models?</a:t>
            </a:r>
          </a:p>
          <a:p>
            <a:pPr>
              <a:spcBef>
                <a:spcPts val="600"/>
              </a:spcBef>
              <a:spcAft>
                <a:spcPts val="600"/>
              </a:spcAft>
              <a:buFont typeface="Wingdings" panose="05000000000000000000" pitchFamily="2" charset="2"/>
              <a:buChar char="ü"/>
            </a:pPr>
            <a:r>
              <a:rPr lang="en-US" sz="1700" dirty="0">
                <a:solidFill>
                  <a:srgbClr val="0070C0"/>
                </a:solidFill>
              </a:rPr>
              <a:t>Why interpretability/</a:t>
            </a:r>
            <a:r>
              <a:rPr lang="en-US" sz="1700" dirty="0" err="1">
                <a:solidFill>
                  <a:srgbClr val="0070C0"/>
                </a:solidFill>
              </a:rPr>
              <a:t>explainability</a:t>
            </a:r>
            <a:r>
              <a:rPr lang="en-US" sz="1700" dirty="0">
                <a:solidFill>
                  <a:srgbClr val="0070C0"/>
                </a:solidFill>
              </a:rPr>
              <a:t> in ML models?</a:t>
            </a:r>
          </a:p>
        </p:txBody>
      </p:sp>
    </p:spTree>
    <p:extLst>
      <p:ext uri="{BB962C8B-B14F-4D97-AF65-F5344CB8AC3E}">
        <p14:creationId xmlns:p14="http://schemas.microsoft.com/office/powerpoint/2010/main" val="288642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395"/>
            <a:ext cx="11277600" cy="751764"/>
          </a:xfrm>
        </p:spPr>
        <p:txBody>
          <a:bodyPr/>
          <a:lstStyle/>
          <a:p>
            <a:r>
              <a:rPr lang="en-US" dirty="0"/>
              <a:t>Source of model risk </a:t>
            </a:r>
            <a:br>
              <a:rPr lang="en-US" dirty="0"/>
            </a:br>
            <a:r>
              <a:rPr lang="en-US" sz="2400" dirty="0"/>
              <a:t>– Model risk can occur at any point from design to implementation and use</a:t>
            </a:r>
          </a:p>
        </p:txBody>
      </p:sp>
      <p:sp>
        <p:nvSpPr>
          <p:cNvPr id="4" name="Slide Number Placeholder 3"/>
          <p:cNvSpPr>
            <a:spLocks noGrp="1"/>
          </p:cNvSpPr>
          <p:nvPr>
            <p:ph type="sldNum" sz="quarter" idx="10"/>
          </p:nvPr>
        </p:nvSpPr>
        <p:spPr/>
        <p:txBody>
          <a:bodyPr/>
          <a:lstStyle/>
          <a:p>
            <a:fld id="{000F85C7-EC28-5C4D-9577-C5634B07539F}" type="slidenum">
              <a:rPr lang="en-US" smtClean="0"/>
              <a:pPr/>
              <a:t>6</a:t>
            </a:fld>
            <a:endParaRPr lang="en-US" dirty="0"/>
          </a:p>
        </p:txBody>
      </p:sp>
      <p:sp>
        <p:nvSpPr>
          <p:cNvPr id="5" name="Content Placeholder 2"/>
          <p:cNvSpPr txBox="1">
            <a:spLocks/>
          </p:cNvSpPr>
          <p:nvPr/>
        </p:nvSpPr>
        <p:spPr>
          <a:xfrm>
            <a:off x="841732" y="4864998"/>
            <a:ext cx="10276403" cy="1478273"/>
          </a:xfrm>
          <a:prstGeom prst="rect">
            <a:avLst/>
          </a:prstGeom>
          <a:solidFill>
            <a:srgbClr val="FFC000"/>
          </a:solidFill>
        </p:spPr>
        <p:txBody>
          <a:bodyPr vert="horz" lIns="0" tIns="0" rIns="0" bIns="0" spcCol="457200" rtlCol="0" anchor="ctr" anchorCtr="0">
            <a:norm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a:spcBef>
                <a:spcPts val="600"/>
              </a:spcBef>
              <a:buFont typeface="Wingdings" panose="05000000000000000000" pitchFamily="2" charset="2"/>
              <a:buChar char="ü"/>
            </a:pPr>
            <a:r>
              <a:rPr lang="en-US" sz="1400" dirty="0"/>
              <a:t>OCC has defined eight categories of risk for bank supervision purposes:</a:t>
            </a:r>
          </a:p>
          <a:p>
            <a:pPr marL="228600" lvl="1" indent="0">
              <a:spcBef>
                <a:spcPts val="600"/>
              </a:spcBef>
              <a:buNone/>
            </a:pPr>
            <a:r>
              <a:rPr lang="en-US" sz="1400" dirty="0">
                <a:solidFill>
                  <a:srgbClr val="0070C0"/>
                </a:solidFill>
              </a:rPr>
              <a:t>Credit,  </a:t>
            </a:r>
            <a:r>
              <a:rPr lang="en-US" sz="1400" dirty="0"/>
              <a:t>Interest rate,  Liquidity,  Price,  </a:t>
            </a:r>
            <a:r>
              <a:rPr lang="en-US" sz="1400" dirty="0">
                <a:solidFill>
                  <a:srgbClr val="0070C0"/>
                </a:solidFill>
              </a:rPr>
              <a:t>Operational,  Compliance,  Strategic,  Reputation</a:t>
            </a:r>
          </a:p>
          <a:p>
            <a:pPr>
              <a:spcBef>
                <a:spcPts val="600"/>
              </a:spcBef>
              <a:buFont typeface="Wingdings" panose="05000000000000000000" pitchFamily="2" charset="2"/>
              <a:buChar char="ü"/>
            </a:pPr>
            <a:r>
              <a:rPr lang="en-US" sz="1400" dirty="0"/>
              <a:t>The risks associated with model use can occur at any point during a model’s development, implementation, use, and </a:t>
            </a:r>
            <a:r>
              <a:rPr lang="en-US" sz="1400" b="1" dirty="0"/>
              <a:t>validation.</a:t>
            </a:r>
          </a:p>
          <a:p>
            <a:pPr>
              <a:spcBef>
                <a:spcPts val="600"/>
              </a:spcBef>
              <a:buFont typeface="Wingdings" panose="05000000000000000000" pitchFamily="2" charset="2"/>
              <a:buChar char="ü"/>
            </a:pPr>
            <a:r>
              <a:rPr lang="en-US" sz="1400" dirty="0"/>
              <a:t>Untimely or missing validations can result in inaccurate or misrepresented risk measurements and business decisions that are based on inaccurate or irrelevant model outputs.</a:t>
            </a:r>
          </a:p>
        </p:txBody>
      </p:sp>
      <p:graphicFrame>
        <p:nvGraphicFramePr>
          <p:cNvPr id="14" name="Diagram 13"/>
          <p:cNvGraphicFramePr/>
          <p:nvPr>
            <p:extLst>
              <p:ext uri="{D42A27DB-BD31-4B8C-83A1-F6EECF244321}">
                <p14:modId xmlns:p14="http://schemas.microsoft.com/office/powerpoint/2010/main" val="3603368090"/>
              </p:ext>
            </p:extLst>
          </p:nvPr>
        </p:nvGraphicFramePr>
        <p:xfrm>
          <a:off x="387560" y="1380683"/>
          <a:ext cx="10936466" cy="3426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083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310093" y="1122148"/>
            <a:ext cx="4294961" cy="5068587"/>
          </a:xfrm>
          <a:prstGeom prst="rect">
            <a:avLst/>
          </a:prstGeom>
        </p:spPr>
      </p:pic>
      <p:sp>
        <p:nvSpPr>
          <p:cNvPr id="2" name="Title 1"/>
          <p:cNvSpPr>
            <a:spLocks noGrp="1"/>
          </p:cNvSpPr>
          <p:nvPr>
            <p:ph type="title"/>
          </p:nvPr>
        </p:nvSpPr>
        <p:spPr>
          <a:xfrm>
            <a:off x="457200" y="457200"/>
            <a:ext cx="11277600" cy="751764"/>
          </a:xfrm>
        </p:spPr>
        <p:txBody>
          <a:bodyPr/>
          <a:lstStyle/>
          <a:p>
            <a:r>
              <a:rPr lang="en-US" dirty="0"/>
              <a:t>Validating credit scoring ML models – Focus/Challenges </a:t>
            </a:r>
          </a:p>
        </p:txBody>
      </p:sp>
      <p:sp>
        <p:nvSpPr>
          <p:cNvPr id="3" name="Content Placeholder 2"/>
          <p:cNvSpPr>
            <a:spLocks noGrp="1"/>
          </p:cNvSpPr>
          <p:nvPr>
            <p:ph idx="1"/>
          </p:nvPr>
        </p:nvSpPr>
        <p:spPr>
          <a:xfrm>
            <a:off x="249728" y="1208964"/>
            <a:ext cx="8490281" cy="5191835"/>
          </a:xfrm>
        </p:spPr>
        <p:txBody>
          <a:bodyPr>
            <a:normAutofit fontScale="85000" lnSpcReduction="20000"/>
          </a:bodyPr>
          <a:lstStyle/>
          <a:p>
            <a:pPr lvl="1">
              <a:spcAft>
                <a:spcPts val="600"/>
              </a:spcAft>
              <a:buFont typeface="Arial" panose="020B0604020202020204" pitchFamily="34" charset="0"/>
              <a:buChar char="•"/>
            </a:pPr>
            <a:r>
              <a:rPr lang="en-US" sz="1600" dirty="0"/>
              <a:t>Reproducibility/replicability</a:t>
            </a:r>
          </a:p>
          <a:p>
            <a:pPr lvl="1">
              <a:spcAft>
                <a:spcPts val="600"/>
              </a:spcAft>
              <a:buFont typeface="Arial" panose="020B0604020202020204" pitchFamily="34" charset="0"/>
              <a:buChar char="•"/>
            </a:pPr>
            <a:r>
              <a:rPr lang="en-US" sz="1600" dirty="0"/>
              <a:t>Alternative data: available in production with the same quality?  </a:t>
            </a:r>
          </a:p>
          <a:p>
            <a:pPr lvl="1">
              <a:spcAft>
                <a:spcPts val="600"/>
              </a:spcAft>
              <a:buFont typeface="Arial" panose="020B0604020202020204" pitchFamily="34" charset="0"/>
              <a:buChar char="•"/>
            </a:pPr>
            <a:r>
              <a:rPr lang="en-US" sz="1600" dirty="0"/>
              <a:t>Sampling bias, algorithm bias </a:t>
            </a:r>
          </a:p>
          <a:p>
            <a:pPr marL="228600" lvl="1" indent="0">
              <a:spcAft>
                <a:spcPts val="600"/>
              </a:spcAft>
              <a:buNone/>
            </a:pPr>
            <a:r>
              <a:rPr lang="en-US" sz="1600" dirty="0"/>
              <a:t>     -    Amazon’s recruiting ML model </a:t>
            </a:r>
          </a:p>
          <a:p>
            <a:pPr marL="228600" lvl="1" indent="0">
              <a:spcAft>
                <a:spcPts val="600"/>
              </a:spcAft>
              <a:buNone/>
            </a:pPr>
            <a:r>
              <a:rPr lang="en-US" sz="1600" dirty="0"/>
              <a:t>     -    Missing category in training data (appeared in test data)</a:t>
            </a:r>
          </a:p>
          <a:p>
            <a:pPr lvl="1">
              <a:spcAft>
                <a:spcPts val="600"/>
              </a:spcAft>
              <a:buFont typeface="Arial" panose="020B0604020202020204" pitchFamily="34" charset="0"/>
              <a:buChar char="•"/>
            </a:pPr>
            <a:r>
              <a:rPr lang="en-US" sz="1600" dirty="0"/>
              <a:t>Reject inference for origination models</a:t>
            </a:r>
          </a:p>
          <a:p>
            <a:pPr lvl="1">
              <a:spcAft>
                <a:spcPts val="600"/>
              </a:spcAft>
              <a:buFont typeface="Arial" panose="020B0604020202020204" pitchFamily="34" charset="0"/>
              <a:buChar char="•"/>
            </a:pPr>
            <a:r>
              <a:rPr lang="en-US" sz="1600" dirty="0"/>
              <a:t>ML model building process</a:t>
            </a:r>
          </a:p>
          <a:p>
            <a:pPr lvl="2">
              <a:spcAft>
                <a:spcPts val="600"/>
              </a:spcAft>
              <a:buFontTx/>
              <a:buChar char="-"/>
            </a:pPr>
            <a:r>
              <a:rPr lang="en-US" sz="1600" dirty="0"/>
              <a:t>Hyper-parameter tuning: expert judgement and latest industry practices</a:t>
            </a:r>
          </a:p>
          <a:p>
            <a:pPr lvl="2">
              <a:spcAft>
                <a:spcPts val="600"/>
              </a:spcAft>
              <a:buFontTx/>
              <a:buChar char="-"/>
            </a:pPr>
            <a:r>
              <a:rPr lang="en-US" sz="1600" dirty="0"/>
              <a:t>Variable reduction and best model selection process</a:t>
            </a:r>
          </a:p>
          <a:p>
            <a:pPr lvl="2">
              <a:spcAft>
                <a:spcPts val="600"/>
              </a:spcAft>
              <a:buFontTx/>
              <a:buChar char="-"/>
            </a:pPr>
            <a:r>
              <a:rPr lang="en-US" sz="1600" dirty="0"/>
              <a:t>Overfitting (large # of inputs, performance drop across samples?)</a:t>
            </a:r>
          </a:p>
          <a:p>
            <a:pPr lvl="1">
              <a:spcAft>
                <a:spcPts val="600"/>
              </a:spcAft>
              <a:buFont typeface="Arial" panose="020B0604020202020204" pitchFamily="34" charset="0"/>
              <a:buChar char="•"/>
            </a:pPr>
            <a:r>
              <a:rPr lang="en-US" sz="1600" dirty="0"/>
              <a:t>Interpretability/</a:t>
            </a:r>
            <a:r>
              <a:rPr lang="en-US" sz="1600" dirty="0" err="1"/>
              <a:t>explainability</a:t>
            </a:r>
            <a:endParaRPr lang="en-US" sz="1600" dirty="0"/>
          </a:p>
          <a:p>
            <a:pPr lvl="2">
              <a:spcAft>
                <a:spcPts val="600"/>
              </a:spcAft>
              <a:buFont typeface="Wells Fargo Sans" panose="020B0503020203020204" pitchFamily="34" charset="0"/>
              <a:buChar char="‑"/>
            </a:pPr>
            <a:r>
              <a:rPr lang="en-US" sz="1600" dirty="0"/>
              <a:t>Variable importance (importance metrics: gain, coverage, weight in </a:t>
            </a:r>
            <a:r>
              <a:rPr lang="en-US" sz="1600" dirty="0" err="1"/>
              <a:t>XGBoost</a:t>
            </a:r>
            <a:r>
              <a:rPr lang="en-US" sz="1600" dirty="0"/>
              <a:t>)</a:t>
            </a:r>
          </a:p>
          <a:p>
            <a:pPr lvl="2">
              <a:spcAft>
                <a:spcPts val="600"/>
              </a:spcAft>
              <a:buFont typeface="Wells Fargo Sans" panose="020B0503020203020204" pitchFamily="34" charset="0"/>
              <a:buChar char="‑"/>
            </a:pPr>
            <a:r>
              <a:rPr lang="en-US" sz="1600" dirty="0"/>
              <a:t>PDP, ALE, SHAP, LIME, etc.</a:t>
            </a:r>
          </a:p>
          <a:p>
            <a:pPr lvl="1">
              <a:spcAft>
                <a:spcPts val="600"/>
              </a:spcAft>
              <a:buFont typeface="Arial" panose="020B0604020202020204" pitchFamily="34" charset="0"/>
              <a:buChar char="•"/>
            </a:pPr>
            <a:r>
              <a:rPr lang="en-US" sz="1600" dirty="0"/>
              <a:t>Sensitivity analysis, benchmarking, challenger model</a:t>
            </a:r>
            <a:endParaRPr lang="en-US" sz="1600" dirty="0">
              <a:solidFill>
                <a:srgbClr val="FF0000"/>
              </a:solidFill>
            </a:endParaRPr>
          </a:p>
          <a:p>
            <a:pPr lvl="2">
              <a:spcAft>
                <a:spcPts val="600"/>
              </a:spcAft>
              <a:buFontTx/>
              <a:buChar char="-"/>
            </a:pPr>
            <a:r>
              <a:rPr lang="en-US" sz="1600" dirty="0"/>
              <a:t>Alternative algorithms</a:t>
            </a:r>
          </a:p>
          <a:p>
            <a:pPr lvl="2">
              <a:spcAft>
                <a:spcPts val="600"/>
              </a:spcAft>
              <a:buFontTx/>
              <a:buChar char="-"/>
            </a:pPr>
            <a:r>
              <a:rPr lang="en-US" sz="1600" dirty="0" err="1"/>
              <a:t>XGBoost</a:t>
            </a:r>
            <a:r>
              <a:rPr lang="en-US" sz="1600" dirty="0"/>
              <a:t> for regression / NN vs. Fractional logistic regression </a:t>
            </a:r>
          </a:p>
          <a:p>
            <a:pPr lvl="1">
              <a:spcAft>
                <a:spcPts val="600"/>
              </a:spcAft>
              <a:buFont typeface="Arial" panose="020B0604020202020204" pitchFamily="34" charset="0"/>
              <a:buChar char="•"/>
            </a:pPr>
            <a:r>
              <a:rPr lang="en-US" sz="1600" dirty="0"/>
              <a:t>Identify model weakness (via residual analysis)</a:t>
            </a:r>
            <a:endParaRPr lang="en-US" sz="1600" dirty="0">
              <a:solidFill>
                <a:srgbClr val="0070C0"/>
              </a:solidFill>
            </a:endParaRPr>
          </a:p>
          <a:p>
            <a:pPr lvl="1">
              <a:spcAft>
                <a:spcPts val="600"/>
              </a:spcAft>
              <a:buFont typeface="Arial" panose="020B0604020202020204" pitchFamily="34" charset="0"/>
              <a:buChar char="•"/>
            </a:pPr>
            <a:r>
              <a:rPr lang="en-US" sz="1600" dirty="0">
                <a:solidFill>
                  <a:srgbClr val="0070C0"/>
                </a:solidFill>
              </a:rPr>
              <a:t>ML model AARC method (PDP, SHAP, etc.) and Reasonableness</a:t>
            </a:r>
          </a:p>
        </p:txBody>
      </p:sp>
      <p:sp>
        <p:nvSpPr>
          <p:cNvPr id="4" name="Slide Number Placeholder 3"/>
          <p:cNvSpPr>
            <a:spLocks noGrp="1"/>
          </p:cNvSpPr>
          <p:nvPr>
            <p:ph type="sldNum" sz="quarter" idx="10"/>
          </p:nvPr>
        </p:nvSpPr>
        <p:spPr/>
        <p:txBody>
          <a:bodyPr/>
          <a:lstStyle/>
          <a:p>
            <a:fld id="{000F85C7-EC28-5C4D-9577-C5634B07539F}" type="slidenum">
              <a:rPr lang="en-US" smtClean="0"/>
              <a:pPr/>
              <a:t>7</a:t>
            </a:fld>
            <a:endParaRPr lang="en-US" dirty="0"/>
          </a:p>
        </p:txBody>
      </p:sp>
    </p:spTree>
    <p:extLst>
      <p:ext uri="{BB962C8B-B14F-4D97-AF65-F5344CB8AC3E}">
        <p14:creationId xmlns:p14="http://schemas.microsoft.com/office/powerpoint/2010/main" val="32771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2 8"/>
          <p:cNvSpPr/>
          <p:nvPr/>
        </p:nvSpPr>
        <p:spPr>
          <a:xfrm rot="864050">
            <a:off x="8823619" y="4740972"/>
            <a:ext cx="2954568" cy="1934677"/>
          </a:xfrm>
          <a:prstGeom prst="irregularSeal2">
            <a:avLst/>
          </a:prstGeom>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2" name="Title 1"/>
          <p:cNvSpPr>
            <a:spLocks noGrp="1"/>
          </p:cNvSpPr>
          <p:nvPr>
            <p:ph type="title"/>
          </p:nvPr>
        </p:nvSpPr>
        <p:spPr>
          <a:xfrm>
            <a:off x="380198" y="420961"/>
            <a:ext cx="11277600" cy="751764"/>
          </a:xfrm>
        </p:spPr>
        <p:txBody>
          <a:bodyPr/>
          <a:lstStyle/>
          <a:p>
            <a:r>
              <a:rPr lang="en-US" dirty="0"/>
              <a:t>Validating credit scoring ML models with AARC</a:t>
            </a:r>
          </a:p>
        </p:txBody>
      </p:sp>
      <p:sp>
        <p:nvSpPr>
          <p:cNvPr id="3" name="Content Placeholder 2"/>
          <p:cNvSpPr>
            <a:spLocks noGrp="1"/>
          </p:cNvSpPr>
          <p:nvPr>
            <p:ph idx="1"/>
          </p:nvPr>
        </p:nvSpPr>
        <p:spPr>
          <a:xfrm>
            <a:off x="380198" y="1046247"/>
            <a:ext cx="11193780" cy="5094945"/>
          </a:xfrm>
        </p:spPr>
        <p:txBody>
          <a:bodyPr>
            <a:normAutofit fontScale="92500" lnSpcReduction="10000"/>
          </a:bodyPr>
          <a:lstStyle/>
          <a:p>
            <a:pPr>
              <a:spcAft>
                <a:spcPts val="600"/>
              </a:spcAft>
            </a:pPr>
            <a:r>
              <a:rPr lang="en-US" sz="1900" dirty="0"/>
              <a:t>Regulatory Requirements </a:t>
            </a:r>
          </a:p>
          <a:p>
            <a:pPr marL="460375" indent="-230188">
              <a:spcBef>
                <a:spcPts val="600"/>
              </a:spcBef>
              <a:spcAft>
                <a:spcPts val="600"/>
              </a:spcAft>
              <a:buFont typeface="Courier New" panose="02070309020205020404" pitchFamily="49" charset="0"/>
              <a:buChar char="o"/>
            </a:pPr>
            <a:r>
              <a:rPr lang="en-US" sz="1700" b="1" dirty="0"/>
              <a:t>‘Credit scoring</a:t>
            </a:r>
            <a:r>
              <a:rPr lang="en-US" sz="1700" dirty="0"/>
              <a:t> - </a:t>
            </a:r>
            <a:r>
              <a:rPr lang="en-US" sz="1700" i="1" dirty="0"/>
              <a:t>method for selecting reasons.</a:t>
            </a:r>
            <a:r>
              <a:rPr lang="en-US" sz="1700" dirty="0"/>
              <a:t> </a:t>
            </a:r>
            <a:r>
              <a:rPr lang="en-US" sz="1700" dirty="0">
                <a:solidFill>
                  <a:srgbClr val="0070C0"/>
                </a:solidFill>
              </a:rPr>
              <a:t>The regulation does not require that any one method be used for selecting reasons for a credit denial or other adverse action that is based on a credit scoring system</a:t>
            </a:r>
            <a:r>
              <a:rPr lang="en-US" sz="1700" dirty="0"/>
              <a:t>. Various methods will meet the requirements of the regulation. </a:t>
            </a:r>
          </a:p>
          <a:p>
            <a:pPr marL="460375" indent="0">
              <a:spcBef>
                <a:spcPts val="600"/>
              </a:spcBef>
              <a:spcAft>
                <a:spcPts val="600"/>
              </a:spcAft>
              <a:buNone/>
            </a:pPr>
            <a:r>
              <a:rPr lang="en-US" sz="1700" dirty="0"/>
              <a:t>One method is to identify the factors for which the applicant's score fell furthest below </a:t>
            </a:r>
            <a:r>
              <a:rPr lang="en-US" sz="1700" dirty="0">
                <a:solidFill>
                  <a:srgbClr val="0070C0"/>
                </a:solidFill>
              </a:rPr>
              <a:t>the average score for each of those factors achieved by applicants whose total score was at or slightly above the minimum passing score</a:t>
            </a:r>
            <a:r>
              <a:rPr lang="en-US" sz="1700" dirty="0"/>
              <a:t>. </a:t>
            </a:r>
          </a:p>
          <a:p>
            <a:pPr marL="460375" indent="0">
              <a:spcBef>
                <a:spcPts val="600"/>
              </a:spcBef>
              <a:spcAft>
                <a:spcPts val="600"/>
              </a:spcAft>
              <a:buNone/>
            </a:pPr>
            <a:r>
              <a:rPr lang="en-US" sz="1700" dirty="0"/>
              <a:t>Another method is to identify the factors for which the applicant's score fell furthest below </a:t>
            </a:r>
            <a:r>
              <a:rPr lang="en-US" sz="1700" dirty="0">
                <a:solidFill>
                  <a:srgbClr val="0070C0"/>
                </a:solidFill>
              </a:rPr>
              <a:t>the average score for each of those factors achieved by all applicants</a:t>
            </a:r>
            <a:r>
              <a:rPr lang="en-US" sz="1700" dirty="0"/>
              <a:t>. These average scores could be calculated during the development or use of the system. Any other method that produces results substantially similar to either of these methods is also acceptable under the regulation.’  [</a:t>
            </a:r>
            <a:r>
              <a:rPr lang="fr-FR" sz="1700" dirty="0">
                <a:hlinkClick r:id="rId3"/>
              </a:rPr>
              <a:t>§ 1002.9 Notifications. | CFPB (consumerfinance.gov)</a:t>
            </a:r>
            <a:r>
              <a:rPr lang="fr-FR" sz="1700" dirty="0"/>
              <a:t>]</a:t>
            </a:r>
          </a:p>
          <a:p>
            <a:pPr marL="460375" indent="-230188">
              <a:spcBef>
                <a:spcPts val="600"/>
              </a:spcBef>
              <a:buFont typeface="Courier New" panose="02070309020205020404" pitchFamily="49" charset="0"/>
              <a:buChar char="o"/>
            </a:pPr>
            <a:r>
              <a:rPr lang="en-US" sz="1700" dirty="0"/>
              <a:t>‘… Providing one or more adverse action reasons from the credit scoring system will </a:t>
            </a:r>
            <a:r>
              <a:rPr lang="en-US" sz="1700" dirty="0">
                <a:solidFill>
                  <a:srgbClr val="0070C0"/>
                </a:solidFill>
              </a:rPr>
              <a:t>help educate consumers about why their credit score did not pass the credit scoring component</a:t>
            </a:r>
            <a:r>
              <a:rPr lang="en-US" sz="1700" dirty="0"/>
              <a:t>.’  [ECOA]</a:t>
            </a:r>
          </a:p>
          <a:p>
            <a:pPr marL="460375" indent="-230188">
              <a:spcBef>
                <a:spcPts val="600"/>
              </a:spcBef>
              <a:spcAft>
                <a:spcPts val="600"/>
              </a:spcAft>
              <a:buFont typeface="Courier New" panose="02070309020205020404" pitchFamily="49" charset="0"/>
              <a:buChar char="o"/>
            </a:pPr>
            <a:r>
              <a:rPr lang="en-US" sz="1700" i="1" dirty="0"/>
              <a:t>‘Description of reasons.</a:t>
            </a:r>
            <a:r>
              <a:rPr lang="en-US" sz="1700" dirty="0"/>
              <a:t> A creditor need not describe how or why a factor adversely affected an applicant. For example, the notice may say "length of residence" rather than "too short a period of residence.” ’  [ECOA]</a:t>
            </a:r>
            <a:endParaRPr lang="fr-FR" sz="1700" dirty="0"/>
          </a:p>
          <a:p>
            <a:pPr marL="744537" lvl="1" indent="-285750">
              <a:spcAft>
                <a:spcPts val="600"/>
              </a:spcAft>
              <a:buFont typeface="Wingdings" panose="05000000000000000000" pitchFamily="2" charset="2"/>
              <a:buChar char="ü"/>
            </a:pPr>
            <a:r>
              <a:rPr lang="en-US" sz="1600" dirty="0">
                <a:solidFill>
                  <a:srgbClr val="C00000"/>
                </a:solidFill>
              </a:rPr>
              <a:t>Length</a:t>
            </a:r>
            <a:r>
              <a:rPr lang="fr-FR" sz="1600" dirty="0">
                <a:solidFill>
                  <a:srgbClr val="C00000"/>
                </a:solidFill>
              </a:rPr>
              <a:t> of </a:t>
            </a:r>
            <a:r>
              <a:rPr lang="en-US" sz="1600" dirty="0">
                <a:solidFill>
                  <a:srgbClr val="C00000"/>
                </a:solidFill>
              </a:rPr>
              <a:t>residence</a:t>
            </a:r>
            <a:r>
              <a:rPr lang="en-US" sz="1600" dirty="0"/>
              <a:t>			             (too short)</a:t>
            </a:r>
          </a:p>
          <a:p>
            <a:pPr marL="744537" lvl="1" indent="-285750">
              <a:spcAft>
                <a:spcPts val="600"/>
              </a:spcAft>
              <a:buFont typeface="Wingdings" panose="05000000000000000000" pitchFamily="2" charset="2"/>
              <a:buChar char="ü"/>
            </a:pPr>
            <a:r>
              <a:rPr lang="en-US" sz="1600" dirty="0">
                <a:solidFill>
                  <a:srgbClr val="C00000"/>
                </a:solidFill>
              </a:rPr>
              <a:t>Length</a:t>
            </a:r>
            <a:r>
              <a:rPr lang="fr-FR" sz="1600" dirty="0">
                <a:solidFill>
                  <a:srgbClr val="C00000"/>
                </a:solidFill>
              </a:rPr>
              <a:t> of </a:t>
            </a:r>
            <a:r>
              <a:rPr lang="en-US" sz="1600" dirty="0">
                <a:solidFill>
                  <a:srgbClr val="C00000"/>
                </a:solidFill>
              </a:rPr>
              <a:t>employment   </a:t>
            </a:r>
            <a:r>
              <a:rPr lang="en-US" sz="1600" dirty="0"/>
              <a:t>		             (too short)</a:t>
            </a:r>
          </a:p>
          <a:p>
            <a:pPr marL="744537" lvl="1" indent="-285750">
              <a:spcAft>
                <a:spcPts val="600"/>
              </a:spcAft>
              <a:buFont typeface="Wingdings" panose="05000000000000000000" pitchFamily="2" charset="2"/>
              <a:buChar char="ü"/>
            </a:pPr>
            <a:r>
              <a:rPr lang="en-US" sz="1600" dirty="0">
                <a:solidFill>
                  <a:srgbClr val="C00000"/>
                </a:solidFill>
              </a:rPr>
              <a:t>Number</a:t>
            </a:r>
            <a:r>
              <a:rPr lang="fr-FR" sz="1600" dirty="0">
                <a:solidFill>
                  <a:srgbClr val="C00000"/>
                </a:solidFill>
              </a:rPr>
              <a:t> of </a:t>
            </a:r>
            <a:r>
              <a:rPr lang="en-US" sz="1600" dirty="0">
                <a:solidFill>
                  <a:srgbClr val="C00000"/>
                </a:solidFill>
              </a:rPr>
              <a:t>recent</a:t>
            </a:r>
            <a:r>
              <a:rPr lang="fr-FR" sz="1600" dirty="0">
                <a:solidFill>
                  <a:srgbClr val="C00000"/>
                </a:solidFill>
              </a:rPr>
              <a:t> </a:t>
            </a:r>
            <a:r>
              <a:rPr lang="en-US" sz="1600" dirty="0">
                <a:solidFill>
                  <a:srgbClr val="C00000"/>
                </a:solidFill>
              </a:rPr>
              <a:t>inquiries</a:t>
            </a:r>
            <a:r>
              <a:rPr lang="fr-FR" sz="1600" dirty="0">
                <a:solidFill>
                  <a:srgbClr val="C00000"/>
                </a:solidFill>
              </a:rPr>
              <a:t> on </a:t>
            </a:r>
            <a:r>
              <a:rPr lang="en-US" sz="1600" dirty="0">
                <a:solidFill>
                  <a:srgbClr val="C00000"/>
                </a:solidFill>
              </a:rPr>
              <a:t>credit</a:t>
            </a:r>
            <a:r>
              <a:rPr lang="fr-FR" sz="1600" dirty="0">
                <a:solidFill>
                  <a:srgbClr val="C00000"/>
                </a:solidFill>
              </a:rPr>
              <a:t> bureau report </a:t>
            </a:r>
            <a:r>
              <a:rPr lang="fr-FR" sz="1600" dirty="0"/>
              <a:t>  (</a:t>
            </a:r>
            <a:r>
              <a:rPr lang="fr-FR" sz="1600" dirty="0" err="1"/>
              <a:t>too</a:t>
            </a:r>
            <a:r>
              <a:rPr lang="fr-FR" sz="1600" dirty="0"/>
              <a:t> </a:t>
            </a:r>
            <a:r>
              <a:rPr lang="fr-FR" sz="1600" dirty="0" err="1"/>
              <a:t>many</a:t>
            </a:r>
            <a:r>
              <a:rPr lang="fr-FR" sz="1600" dirty="0"/>
              <a:t>)</a:t>
            </a:r>
          </a:p>
          <a:p>
            <a:pPr marL="744537" lvl="1" indent="-285750">
              <a:spcAft>
                <a:spcPts val="600"/>
              </a:spcAft>
              <a:buFont typeface="Wingdings" panose="05000000000000000000" pitchFamily="2" charset="2"/>
              <a:buChar char="ü"/>
            </a:pPr>
            <a:r>
              <a:rPr lang="fr-FR" sz="1600" dirty="0">
                <a:solidFill>
                  <a:srgbClr val="C00000"/>
                </a:solidFill>
              </a:rPr>
              <a:t>DDA </a:t>
            </a:r>
            <a:r>
              <a:rPr lang="en-US" sz="1600" dirty="0">
                <a:solidFill>
                  <a:srgbClr val="C00000"/>
                </a:solidFill>
              </a:rPr>
              <a:t>account</a:t>
            </a:r>
            <a:r>
              <a:rPr lang="fr-FR" sz="1600" dirty="0">
                <a:solidFill>
                  <a:srgbClr val="C00000"/>
                </a:solidFill>
              </a:rPr>
              <a:t> </a:t>
            </a:r>
            <a:r>
              <a:rPr lang="en-US" sz="1600" dirty="0">
                <a:solidFill>
                  <a:srgbClr val="C00000"/>
                </a:solidFill>
              </a:rPr>
              <a:t>age</a:t>
            </a:r>
            <a:r>
              <a:rPr lang="fr-FR" sz="1600" dirty="0">
                <a:solidFill>
                  <a:srgbClr val="C00000"/>
                </a:solidFill>
              </a:rPr>
              <a:t> (time </a:t>
            </a:r>
            <a:r>
              <a:rPr lang="en-US" sz="1600" dirty="0">
                <a:solidFill>
                  <a:srgbClr val="C00000"/>
                </a:solidFill>
              </a:rPr>
              <a:t>since</a:t>
            </a:r>
            <a:r>
              <a:rPr lang="fr-FR" sz="1600" dirty="0">
                <a:solidFill>
                  <a:srgbClr val="C00000"/>
                </a:solidFill>
              </a:rPr>
              <a:t> DDA </a:t>
            </a:r>
            <a:r>
              <a:rPr lang="en-US" sz="1600" dirty="0">
                <a:solidFill>
                  <a:srgbClr val="C00000"/>
                </a:solidFill>
              </a:rPr>
              <a:t>opened</a:t>
            </a:r>
            <a:r>
              <a:rPr lang="fr-FR" sz="1600" dirty="0">
                <a:solidFill>
                  <a:srgbClr val="C00000"/>
                </a:solidFill>
              </a:rPr>
              <a:t>)                   </a:t>
            </a:r>
            <a:r>
              <a:rPr lang="fr-FR" sz="1600" dirty="0"/>
              <a:t>(</a:t>
            </a:r>
            <a:r>
              <a:rPr lang="en-GB" sz="1600" dirty="0"/>
              <a:t>too</a:t>
            </a:r>
            <a:r>
              <a:rPr lang="fr-FR" sz="1600" dirty="0"/>
              <a:t> short)</a:t>
            </a:r>
            <a:endParaRPr lang="en-US" sz="1600"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8</a:t>
            </a:fld>
            <a:endParaRPr lang="en-US" dirty="0"/>
          </a:p>
        </p:txBody>
      </p:sp>
      <p:sp>
        <p:nvSpPr>
          <p:cNvPr id="10" name="Explosion 2 9"/>
          <p:cNvSpPr/>
          <p:nvPr/>
        </p:nvSpPr>
        <p:spPr>
          <a:xfrm rot="2019531">
            <a:off x="6468624" y="4806892"/>
            <a:ext cx="2615082" cy="1951274"/>
          </a:xfrm>
          <a:prstGeom prst="irregularSeal2">
            <a:avLst/>
          </a:prstGeom>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11" name="Rectangle 10"/>
          <p:cNvSpPr/>
          <p:nvPr/>
        </p:nvSpPr>
        <p:spPr>
          <a:xfrm>
            <a:off x="9340474" y="5275078"/>
            <a:ext cx="1902585" cy="1169551"/>
          </a:xfrm>
          <a:prstGeom prst="rect">
            <a:avLst/>
          </a:prstGeom>
          <a:noFill/>
        </p:spPr>
        <p:txBody>
          <a:bodyPr wrap="square">
            <a:spAutoFit/>
          </a:bodyPr>
          <a:lstStyle/>
          <a:p>
            <a:pPr>
              <a:spcAft>
                <a:spcPts val="600"/>
              </a:spcAft>
            </a:pPr>
            <a:r>
              <a:rPr lang="en-US" sz="1000" dirty="0">
                <a:latin typeface="Arial" panose="020B0604020202020204" pitchFamily="34" charset="0"/>
                <a:cs typeface="Arial" panose="020B0604020202020204" pitchFamily="34" charset="0"/>
              </a:rPr>
              <a:t>Key factor: # inquiries on credit bureau report</a:t>
            </a:r>
          </a:p>
          <a:p>
            <a:pPr>
              <a:spcAft>
                <a:spcPts val="600"/>
              </a:spcAft>
            </a:pPr>
            <a:r>
              <a:rPr lang="en-US" sz="1000" dirty="0">
                <a:latin typeface="Arial" panose="020B0604020202020204" pitchFamily="34" charset="0"/>
                <a:cs typeface="Arial" panose="020B0604020202020204" pitchFamily="34" charset="0"/>
              </a:rPr>
              <a:t>John reduced # inquiries from 5 to 2, but the score gets worse.    </a:t>
            </a:r>
          </a:p>
          <a:p>
            <a:pPr>
              <a:spcAft>
                <a:spcPts val="600"/>
              </a:spcAft>
            </a:pPr>
            <a:r>
              <a:rPr lang="en-US" sz="1000" dirty="0">
                <a:latin typeface="Arial" panose="020B0604020202020204" pitchFamily="34" charset="0"/>
                <a:cs typeface="Arial" panose="020B0604020202020204" pitchFamily="34" charset="0"/>
              </a:rPr>
              <a:t>                    ??</a:t>
            </a:r>
          </a:p>
        </p:txBody>
      </p:sp>
      <p:sp>
        <p:nvSpPr>
          <p:cNvPr id="12" name="Rectangle 11"/>
          <p:cNvSpPr/>
          <p:nvPr/>
        </p:nvSpPr>
        <p:spPr>
          <a:xfrm>
            <a:off x="6750247" y="5313169"/>
            <a:ext cx="1989492" cy="1015663"/>
          </a:xfrm>
          <a:prstGeom prst="rect">
            <a:avLst/>
          </a:prstGeom>
          <a:noFill/>
        </p:spPr>
        <p:txBody>
          <a:bodyPr wrap="square">
            <a:spAutoFit/>
          </a:bodyPr>
          <a:lstStyle/>
          <a:p>
            <a:pPr>
              <a:spcAft>
                <a:spcPts val="600"/>
              </a:spcAft>
            </a:pPr>
            <a:r>
              <a:rPr lang="en-US" sz="1000" dirty="0">
                <a:latin typeface="Arial" panose="020B0604020202020204" pitchFamily="34" charset="0"/>
                <a:cs typeface="Arial" panose="020B0604020202020204" pitchFamily="34" charset="0"/>
              </a:rPr>
              <a:t>John opened a DDA account    6 years ago.</a:t>
            </a:r>
          </a:p>
          <a:p>
            <a:pPr>
              <a:spcAft>
                <a:spcPts val="600"/>
              </a:spcAft>
            </a:pPr>
            <a:r>
              <a:rPr lang="en-US" sz="1000" dirty="0">
                <a:latin typeface="Arial" panose="020B0604020202020204" pitchFamily="34" charset="0"/>
                <a:cs typeface="Arial" panose="020B0604020202020204" pitchFamily="34" charset="0"/>
              </a:rPr>
              <a:t>Key factor: Too little time passed since DDA was opened. </a:t>
            </a:r>
          </a:p>
          <a:p>
            <a:pPr>
              <a:spcAft>
                <a:spcPts val="600"/>
              </a:spcAft>
            </a:pPr>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4084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73375" y="1128148"/>
            <a:ext cx="3515847" cy="4369564"/>
          </a:xfrm>
          <a:prstGeom prst="rect">
            <a:avLst/>
          </a:prstGeom>
        </p:spPr>
      </p:pic>
      <p:sp>
        <p:nvSpPr>
          <p:cNvPr id="2" name="Title 1"/>
          <p:cNvSpPr>
            <a:spLocks noGrp="1"/>
          </p:cNvSpPr>
          <p:nvPr>
            <p:ph type="title"/>
          </p:nvPr>
        </p:nvSpPr>
        <p:spPr>
          <a:xfrm>
            <a:off x="457200" y="407668"/>
            <a:ext cx="11277600" cy="528971"/>
          </a:xfrm>
        </p:spPr>
        <p:txBody>
          <a:bodyPr/>
          <a:lstStyle/>
          <a:p>
            <a:r>
              <a:rPr lang="en-US" sz="2800" dirty="0"/>
              <a:t>Validating credit scoring ML models with AARC – Case Study</a:t>
            </a:r>
            <a:endParaRPr lang="en-US" sz="2800" b="1"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9</a:t>
            </a:fld>
            <a:endParaRPr lang="en-US" dirty="0"/>
          </a:p>
        </p:txBody>
      </p:sp>
      <p:sp>
        <p:nvSpPr>
          <p:cNvPr id="8" name="Content Placeholder 2"/>
          <p:cNvSpPr>
            <a:spLocks noGrp="1"/>
          </p:cNvSpPr>
          <p:nvPr>
            <p:ph idx="1"/>
          </p:nvPr>
        </p:nvSpPr>
        <p:spPr>
          <a:xfrm>
            <a:off x="457200" y="979251"/>
            <a:ext cx="6397772" cy="3419467"/>
          </a:xfrm>
        </p:spPr>
        <p:txBody>
          <a:bodyPr>
            <a:normAutofit/>
          </a:bodyPr>
          <a:lstStyle/>
          <a:p>
            <a:pPr marL="0" indent="0">
              <a:buNone/>
            </a:pPr>
            <a:r>
              <a:rPr lang="en-US" b="1" dirty="0">
                <a:solidFill>
                  <a:srgbClr val="0070C0"/>
                </a:solidFill>
              </a:rPr>
              <a:t>AARC Reasonableness</a:t>
            </a:r>
            <a:r>
              <a:rPr lang="en-US" dirty="0">
                <a:solidFill>
                  <a:srgbClr val="0070C0"/>
                </a:solidFill>
              </a:rPr>
              <a:t>: Focus on the high risk population (</a:t>
            </a:r>
            <a:r>
              <a:rPr lang="en-US" dirty="0" err="1">
                <a:solidFill>
                  <a:srgbClr val="0070C0"/>
                </a:solidFill>
              </a:rPr>
              <a:t>eg</a:t>
            </a:r>
            <a:r>
              <a:rPr lang="en-US" dirty="0">
                <a:solidFill>
                  <a:srgbClr val="0070C0"/>
                </a:solidFill>
              </a:rPr>
              <a:t>, worst 10%) and examine the distribution of the key factor.</a:t>
            </a:r>
          </a:p>
          <a:p>
            <a:r>
              <a:rPr lang="en-US" dirty="0">
                <a:solidFill>
                  <a:srgbClr val="0070C0"/>
                </a:solidFill>
              </a:rPr>
              <a:t>If the reason is due to low values, what are the low values?</a:t>
            </a:r>
          </a:p>
          <a:p>
            <a:r>
              <a:rPr lang="en-US" dirty="0">
                <a:solidFill>
                  <a:srgbClr val="0070C0"/>
                </a:solidFill>
              </a:rPr>
              <a:t>If the reason is due to high values, what are the high values?</a:t>
            </a:r>
          </a:p>
          <a:p>
            <a:endParaRPr lang="en-US" dirty="0"/>
          </a:p>
          <a:p>
            <a:pPr marL="0" indent="0">
              <a:buNone/>
            </a:pPr>
            <a:r>
              <a:rPr lang="en-US" b="1" dirty="0"/>
              <a:t>Example: </a:t>
            </a:r>
          </a:p>
          <a:p>
            <a:pPr marL="0" indent="0">
              <a:buNone/>
            </a:pPr>
            <a:r>
              <a:rPr lang="en-US" dirty="0"/>
              <a:t>Key factor </a:t>
            </a:r>
            <a:r>
              <a:rPr lang="en-US" b="1" dirty="0"/>
              <a:t>za_util_agg_6m </a:t>
            </a:r>
            <a:r>
              <a:rPr lang="en-US" dirty="0"/>
              <a:t>(</a:t>
            </a:r>
            <a:r>
              <a:rPr lang="en-US" b="1" dirty="0"/>
              <a:t>6-month average utilization</a:t>
            </a:r>
            <a:r>
              <a:rPr lang="en-US" dirty="0"/>
              <a:t>) </a:t>
            </a:r>
          </a:p>
          <a:p>
            <a:pPr>
              <a:spcBef>
                <a:spcPts val="600"/>
              </a:spcBef>
            </a:pPr>
            <a:r>
              <a:rPr lang="en-US" sz="1600" dirty="0"/>
              <a:t>90% of the high risk population has utilization </a:t>
            </a:r>
            <a:r>
              <a:rPr lang="en-US" sz="1600" dirty="0">
                <a:latin typeface="Times New Roman" panose="02020603050405020304" pitchFamily="18" charset="0"/>
                <a:cs typeface="Times New Roman" panose="02020603050405020304" pitchFamily="18" charset="0"/>
              </a:rPr>
              <a:t>≥</a:t>
            </a:r>
            <a:r>
              <a:rPr lang="en-US" sz="1600" dirty="0"/>
              <a:t> 75</a:t>
            </a:r>
          </a:p>
          <a:p>
            <a:pPr>
              <a:spcBef>
                <a:spcPts val="600"/>
              </a:spcBef>
            </a:pPr>
            <a:r>
              <a:rPr lang="en-US" sz="1600" dirty="0"/>
              <a:t>1% of the high risk population has utilization </a:t>
            </a:r>
            <a:r>
              <a:rPr lang="en-US" sz="1600" dirty="0">
                <a:latin typeface="Times New Roman" panose="02020603050405020304" pitchFamily="18" charset="0"/>
                <a:cs typeface="Times New Roman" panose="02020603050405020304" pitchFamily="18" charset="0"/>
              </a:rPr>
              <a:t>≤ </a:t>
            </a:r>
            <a:r>
              <a:rPr lang="en-US" sz="1600" dirty="0"/>
              <a:t>19</a:t>
            </a:r>
          </a:p>
          <a:p>
            <a:pPr>
              <a:spcBef>
                <a:spcPts val="600"/>
              </a:spcBef>
            </a:pPr>
            <a:endParaRPr lang="en-US" sz="1600" dirty="0"/>
          </a:p>
        </p:txBody>
      </p:sp>
      <p:sp>
        <p:nvSpPr>
          <p:cNvPr id="10" name="Rectangle 9"/>
          <p:cNvSpPr/>
          <p:nvPr/>
        </p:nvSpPr>
        <p:spPr>
          <a:xfrm>
            <a:off x="707026" y="5849088"/>
            <a:ext cx="10140645" cy="348813"/>
          </a:xfrm>
          <a:prstGeom prst="rect">
            <a:avLst/>
          </a:prstGeom>
          <a:solidFill>
            <a:srgbClr val="FFC000"/>
          </a:solidFill>
        </p:spPr>
        <p:txBody>
          <a:bodyPr wrap="square">
            <a:spAutoFit/>
          </a:bodyPr>
          <a:lstStyle/>
          <a:p>
            <a:pPr>
              <a:lnSpc>
                <a:spcPts val="2000"/>
              </a:lnSpc>
            </a:pPr>
            <a:r>
              <a:rPr lang="en-US" sz="1500" dirty="0"/>
              <a:t>AARC reasonability can be evaluated for all variables selected as top 4 key factors on potential high risk population.</a:t>
            </a:r>
          </a:p>
        </p:txBody>
      </p:sp>
      <p:sp>
        <p:nvSpPr>
          <p:cNvPr id="11" name="Oval 10"/>
          <p:cNvSpPr/>
          <p:nvPr/>
        </p:nvSpPr>
        <p:spPr>
          <a:xfrm>
            <a:off x="7345833" y="4233704"/>
            <a:ext cx="1699260" cy="304801"/>
          </a:xfrm>
          <a:prstGeom prst="ellipse">
            <a:avLst/>
          </a:prstGeom>
          <a:noFill/>
          <a:ln w="15875">
            <a:solidFill>
              <a:schemeClr val="accent1"/>
            </a:solid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14" name="Oval 13"/>
          <p:cNvSpPr/>
          <p:nvPr/>
        </p:nvSpPr>
        <p:spPr>
          <a:xfrm>
            <a:off x="7363433" y="4865708"/>
            <a:ext cx="1699260" cy="304801"/>
          </a:xfrm>
          <a:prstGeom prst="ellipse">
            <a:avLst/>
          </a:prstGeom>
          <a:noFill/>
          <a:ln w="15875">
            <a:solidFill>
              <a:schemeClr val="accent1"/>
            </a:solid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12" name="Rectangle 11"/>
          <p:cNvSpPr/>
          <p:nvPr/>
        </p:nvSpPr>
        <p:spPr>
          <a:xfrm>
            <a:off x="9414171" y="3243195"/>
            <a:ext cx="2259823" cy="348813"/>
          </a:xfrm>
          <a:prstGeom prst="rect">
            <a:avLst/>
          </a:prstGeom>
          <a:solidFill>
            <a:srgbClr val="FFFF00"/>
          </a:solidFill>
        </p:spPr>
        <p:txBody>
          <a:bodyPr wrap="square">
            <a:spAutoFit/>
          </a:bodyPr>
          <a:lstStyle/>
          <a:p>
            <a:pPr>
              <a:lnSpc>
                <a:spcPts val="2000"/>
              </a:lnSpc>
            </a:pPr>
            <a:r>
              <a:rPr lang="en-US" sz="1400" dirty="0"/>
              <a:t>Utilization too high (</a:t>
            </a:r>
            <a:r>
              <a:rPr lang="en-US" sz="1400" dirty="0">
                <a:latin typeface="Times New Roman" panose="02020603050405020304" pitchFamily="18" charset="0"/>
                <a:cs typeface="Times New Roman" panose="02020603050405020304" pitchFamily="18" charset="0"/>
              </a:rPr>
              <a:t>≥ 62)</a:t>
            </a:r>
            <a:r>
              <a:rPr lang="en-US" sz="1400" dirty="0"/>
              <a:t>?</a:t>
            </a:r>
          </a:p>
        </p:txBody>
      </p:sp>
      <p:sp>
        <p:nvSpPr>
          <p:cNvPr id="15" name="Rectangle 14"/>
          <p:cNvSpPr/>
          <p:nvPr/>
        </p:nvSpPr>
        <p:spPr>
          <a:xfrm>
            <a:off x="9474977" y="4827253"/>
            <a:ext cx="2236860" cy="605294"/>
          </a:xfrm>
          <a:prstGeom prst="rect">
            <a:avLst/>
          </a:prstGeom>
          <a:solidFill>
            <a:srgbClr val="FFFF00"/>
          </a:solidFill>
        </p:spPr>
        <p:txBody>
          <a:bodyPr wrap="square">
            <a:spAutoFit/>
          </a:bodyPr>
          <a:lstStyle/>
          <a:p>
            <a:pPr>
              <a:lnSpc>
                <a:spcPts val="2000"/>
              </a:lnSpc>
            </a:pPr>
            <a:r>
              <a:rPr lang="en-US" sz="1400" dirty="0"/>
              <a:t>Utilization too low (</a:t>
            </a:r>
            <a:r>
              <a:rPr lang="en-US" sz="1400" dirty="0">
                <a:latin typeface="Times New Roman" panose="02020603050405020304" pitchFamily="18" charset="0"/>
                <a:cs typeface="Times New Roman" panose="02020603050405020304" pitchFamily="18" charset="0"/>
              </a:rPr>
              <a:t>≤ </a:t>
            </a:r>
            <a:r>
              <a:rPr lang="en-US" sz="1400" dirty="0"/>
              <a:t>19)?   Or insufficient credit use?</a:t>
            </a:r>
          </a:p>
        </p:txBody>
      </p:sp>
      <p:sp>
        <p:nvSpPr>
          <p:cNvPr id="5" name="Right Brace 4"/>
          <p:cNvSpPr/>
          <p:nvPr/>
        </p:nvSpPr>
        <p:spPr>
          <a:xfrm>
            <a:off x="9060429" y="2053616"/>
            <a:ext cx="308272" cy="2716338"/>
          </a:xfrm>
          <a:prstGeom prst="rightBrace">
            <a:avLst>
              <a:gd name="adj1" fmla="val 23944"/>
              <a:gd name="adj2" fmla="val 50000"/>
            </a:avLst>
          </a:prstGeom>
          <a:ln w="19050" cap="sq">
            <a:solidFill>
              <a:srgbClr val="0070C0"/>
            </a:solidFill>
          </a:ln>
        </p:spPr>
        <p:style>
          <a:lnRef idx="1">
            <a:srgbClr val="787070"/>
          </a:lnRef>
          <a:fillRef idx="0">
            <a:schemeClr val="accent1"/>
          </a:fillRef>
          <a:effectRef idx="0">
            <a:schemeClr val="dk1"/>
          </a:effectRef>
          <a:fontRef idx="minor">
            <a:schemeClr val="lt1"/>
          </a:fontRef>
        </p:style>
        <p:txBody>
          <a:bodyPr rtlCol="0" anchor="ctr"/>
          <a:lstStyle/>
          <a:p>
            <a:pPr algn="ctr"/>
            <a:endParaRPr lang="en-US"/>
          </a:p>
        </p:txBody>
      </p:sp>
      <p:sp>
        <p:nvSpPr>
          <p:cNvPr id="16" name="Right Brace 15"/>
          <p:cNvSpPr/>
          <p:nvPr/>
        </p:nvSpPr>
        <p:spPr>
          <a:xfrm>
            <a:off x="9178316" y="4870515"/>
            <a:ext cx="163437" cy="518769"/>
          </a:xfrm>
          <a:prstGeom prst="rightBrace">
            <a:avLst>
              <a:gd name="adj1" fmla="val 28200"/>
              <a:gd name="adj2" fmla="val 50000"/>
            </a:avLst>
          </a:prstGeom>
          <a:ln w="19050" cap="sq">
            <a:solidFill>
              <a:srgbClr val="0070C0"/>
            </a:solidFill>
          </a:ln>
        </p:spPr>
        <p:style>
          <a:lnRef idx="1">
            <a:srgbClr val="787070"/>
          </a:lnRef>
          <a:fillRef idx="0">
            <a:schemeClr val="accent1"/>
          </a:fillRef>
          <a:effectRef idx="0">
            <a:schemeClr val="dk1"/>
          </a:effectRef>
          <a:fontRef idx="minor">
            <a:schemeClr val="lt1"/>
          </a:fontRef>
        </p:style>
        <p:txBody>
          <a:bodyPr rtlCol="0" anchor="ctr"/>
          <a:lstStyle/>
          <a:p>
            <a:pPr algn="ctr"/>
            <a:endParaRPr lang="en-US"/>
          </a:p>
        </p:txBody>
      </p:sp>
      <p:sp>
        <p:nvSpPr>
          <p:cNvPr id="18" name="Content Placeholder 2"/>
          <p:cNvSpPr txBox="1">
            <a:spLocks/>
          </p:cNvSpPr>
          <p:nvPr/>
        </p:nvSpPr>
        <p:spPr>
          <a:xfrm>
            <a:off x="466803" y="4694307"/>
            <a:ext cx="5818143" cy="317162"/>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None/>
            </a:pPr>
            <a:r>
              <a:rPr lang="en-US" sz="1700" dirty="0">
                <a:solidFill>
                  <a:srgbClr val="C00000"/>
                </a:solidFill>
              </a:rPr>
              <a:t>AARC: Amounts owed relative to the credit limit </a:t>
            </a:r>
            <a:r>
              <a:rPr lang="en-US" sz="1700" strike="sngStrike" dirty="0">
                <a:solidFill>
                  <a:srgbClr val="C00000"/>
                </a:solidFill>
              </a:rPr>
              <a:t>are too high</a:t>
            </a:r>
            <a:r>
              <a:rPr lang="en-US" sz="1700" dirty="0">
                <a:solidFill>
                  <a:srgbClr val="C00000"/>
                </a:solidFill>
              </a:rPr>
              <a:t> </a:t>
            </a:r>
          </a:p>
        </p:txBody>
      </p:sp>
      <p:sp>
        <p:nvSpPr>
          <p:cNvPr id="19" name="Rectangle 18"/>
          <p:cNvSpPr/>
          <p:nvPr/>
        </p:nvSpPr>
        <p:spPr>
          <a:xfrm>
            <a:off x="9414171" y="3008809"/>
            <a:ext cx="2600237" cy="1118255"/>
          </a:xfrm>
          <a:prstGeom prst="rect">
            <a:avLst/>
          </a:prstGeom>
          <a:solidFill>
            <a:srgbClr val="FFFF00"/>
          </a:solidFill>
        </p:spPr>
        <p:txBody>
          <a:bodyPr wrap="square">
            <a:spAutoFit/>
          </a:bodyPr>
          <a:lstStyle/>
          <a:p>
            <a:pPr>
              <a:lnSpc>
                <a:spcPts val="2000"/>
              </a:lnSpc>
            </a:pPr>
            <a:r>
              <a:rPr lang="en-US" sz="1200" dirty="0">
                <a:solidFill>
                  <a:srgbClr val="C00000"/>
                </a:solidFill>
              </a:rPr>
              <a:t>What if the key factor is  “length of residence”?</a:t>
            </a:r>
          </a:p>
          <a:p>
            <a:pPr>
              <a:lnSpc>
                <a:spcPts val="2000"/>
              </a:lnSpc>
            </a:pPr>
            <a:r>
              <a:rPr lang="en-US" sz="1200" dirty="0">
                <a:solidFill>
                  <a:srgbClr val="C00000"/>
                </a:solidFill>
              </a:rPr>
              <a:t>- Should expect max or 99</a:t>
            </a:r>
            <a:r>
              <a:rPr lang="en-US" sz="1200" baseline="30000" dirty="0">
                <a:solidFill>
                  <a:srgbClr val="C00000"/>
                </a:solidFill>
              </a:rPr>
              <a:t>th</a:t>
            </a:r>
            <a:r>
              <a:rPr lang="en-US" sz="1200" dirty="0">
                <a:solidFill>
                  <a:srgbClr val="C00000"/>
                </a:solidFill>
              </a:rPr>
              <a:t> percentile is reasonably small.</a:t>
            </a:r>
          </a:p>
        </p:txBody>
      </p:sp>
    </p:spTree>
    <p:extLst>
      <p:ext uri="{BB962C8B-B14F-4D97-AF65-F5344CB8AC3E}">
        <p14:creationId xmlns:p14="http://schemas.microsoft.com/office/powerpoint/2010/main" val="16034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228600" indent="-228600">
          <a:lnSpc>
            <a:spcPct val="100000"/>
          </a:lnSpc>
          <a:spcBef>
            <a:spcPts val="1200"/>
          </a:spcBef>
          <a:buSzPct val="100000"/>
          <a:buFont typeface="Wells Fargo Sans"/>
          <a:buChar char="•"/>
          <a:defRPr sz="18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3" id="{8AD6D7C1-7953-4FFD-A6BC-54665590260B}" vid="{7D69C610-E033-44EA-BB7F-9123C7C282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2684</Words>
  <Application>Microsoft Office PowerPoint</Application>
  <PresentationFormat>Widescreen</PresentationFormat>
  <Paragraphs>283</Paragraphs>
  <Slides>17</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Segoe UI</vt:lpstr>
      <vt:lpstr>Times New Roman</vt:lpstr>
      <vt:lpstr>Wells Fargo Sans</vt:lpstr>
      <vt:lpstr>Wells Fargo Sans Display</vt:lpstr>
      <vt:lpstr>Wingdings</vt:lpstr>
      <vt:lpstr>Wells Fargo 2019</vt:lpstr>
      <vt:lpstr>Validating Credit Scoring Models</vt:lpstr>
      <vt:lpstr>Outline</vt:lpstr>
      <vt:lpstr>What are credit scoring models and related regulations</vt:lpstr>
      <vt:lpstr>Types of credit scoring models – by business (Auto/HL/Card/PLL/SBL)</vt:lpstr>
      <vt:lpstr>Types of credit scoring models – by modeling technique</vt:lpstr>
      <vt:lpstr>Source of model risk  – Model risk can occur at any point from design to implementation and use</vt:lpstr>
      <vt:lpstr>Validating credit scoring ML models – Focus/Challenges </vt:lpstr>
      <vt:lpstr>Validating credit scoring ML models with AARC</vt:lpstr>
      <vt:lpstr>Validating credit scoring ML models with AARC – Case Study</vt:lpstr>
      <vt:lpstr>Validating credit scoring ML models with AARC – Case Study</vt:lpstr>
      <vt:lpstr>Appendix 1.1</vt:lpstr>
      <vt:lpstr>Appendix 1.2</vt:lpstr>
      <vt:lpstr>Appendix 1.3</vt:lpstr>
      <vt:lpstr>Appendix 2.1  CMoR ML Model – Model Explainability by SHAP</vt:lpstr>
      <vt:lpstr>Appendix 2.2  CMoR ML Model AARC Generation</vt:lpstr>
      <vt:lpstr>Appendix 2.3  CMoR ML Model AARC Evaluation - General</vt:lpstr>
      <vt:lpstr>PowerPoint Presentation</vt:lpstr>
    </vt:vector>
  </TitlesOfParts>
  <Company>Wells Fargo 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VIPER-CM DSAI Template Training</dc:title>
  <dc:creator>Xiaoyu Liu</dc:creator>
  <cp:lastModifiedBy>Luo, Binjie</cp:lastModifiedBy>
  <cp:revision>822</cp:revision>
  <cp:lastPrinted>2022-05-03T14:21:52Z</cp:lastPrinted>
  <dcterms:created xsi:type="dcterms:W3CDTF">2019-04-10T00:14:28Z</dcterms:created>
  <dcterms:modified xsi:type="dcterms:W3CDTF">2023-09-18T15:55:00Z</dcterms:modified>
</cp:coreProperties>
</file>