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2" r:id="rId2"/>
    <p:sldId id="397" r:id="rId3"/>
    <p:sldId id="443" r:id="rId4"/>
    <p:sldId id="607" r:id="rId5"/>
    <p:sldId id="960" r:id="rId6"/>
    <p:sldId id="958" r:id="rId7"/>
    <p:sldId id="425" r:id="rId8"/>
    <p:sldId id="961" r:id="rId9"/>
    <p:sldId id="966" r:id="rId10"/>
    <p:sldId id="962" r:id="rId11"/>
    <p:sldId id="838" r:id="rId12"/>
    <p:sldId id="963" r:id="rId13"/>
    <p:sldId id="964" r:id="rId14"/>
    <p:sldId id="967" r:id="rId15"/>
    <p:sldId id="968" r:id="rId16"/>
    <p:sldId id="969" r:id="rId17"/>
    <p:sldId id="970" r:id="rId18"/>
    <p:sldId id="971" r:id="rId19"/>
    <p:sldId id="972" r:id="rId20"/>
    <p:sldId id="965" r:id="rId21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F0"/>
    <a:srgbClr val="006666"/>
    <a:srgbClr val="00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3873" autoAdjust="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62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2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83DC-5BD7-FB40-BCC8-4D283B2BA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2BB04F4-C842-4944-BB52-25F717F249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7CC35CE-8C34-6944-B9CA-59AB7C150D9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3"/>
            <a:ext cx="5852160" cy="486060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9"/>
            <a:ext cx="3169920" cy="619362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624304"/>
            <a:ext cx="10189030" cy="1554459"/>
          </a:xfrm>
          <a:prstGeom prst="rect">
            <a:avLst/>
          </a:prstGeom>
        </p:spPr>
        <p:txBody>
          <a:bodyPr anchor="t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67804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64695"/>
            <a:ext cx="5943600" cy="14532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8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/>
            </a:pPr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7225" y="5862"/>
            <a:ext cx="3914775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77224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4" y="2103120"/>
            <a:ext cx="3914775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57200" y="1600200"/>
            <a:ext cx="9550400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804557"/>
            <a:ext cx="4386943" cy="2367643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5" name="Picture">
            <a:extLst>
              <a:ext uri="{FF2B5EF4-FFF2-40B4-BE49-F238E27FC236}">
                <a16:creationId xmlns:a16="http://schemas.microsoft.com/office/drawing/2014/main" id="{6C5F8AF9-2651-F949-B47F-5DF3904FB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2760" y="2194560"/>
            <a:ext cx="4892040" cy="352044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B4FB3A9-13C2-4C66-AA56-47AA855486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2572788"/>
            <a:ext cx="6385561" cy="1554459"/>
          </a:xfrm>
          <a:prstGeom prst="rect">
            <a:avLst/>
          </a:prstGeom>
        </p:spPr>
        <p:txBody>
          <a:bodyPr anchor="t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A27F101C-DC94-4946-8B52-C1D30D8BC49A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67804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" name="Subtitle">
            <a:extLst>
              <a:ext uri="{FF2B5EF4-FFF2-40B4-BE49-F238E27FC236}">
                <a16:creationId xmlns:a16="http://schemas.microsoft.com/office/drawing/2014/main" id="{2774EC56-701B-49D7-B48C-B18817207F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64695"/>
            <a:ext cx="5943600" cy="14532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8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/>
            </a:pPr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</p:spTree>
    <p:extLst>
      <p:ext uri="{BB962C8B-B14F-4D97-AF65-F5344CB8AC3E}">
        <p14:creationId xmlns:p14="http://schemas.microsoft.com/office/powerpoint/2010/main" val="3234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45324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34881"/>
            <a:ext cx="5410200" cy="4634143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ACDEF2C-A0E1-41CB-9D60-9A66FCA98F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85901"/>
            <a:ext cx="11277600" cy="4683126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C430A5F-51D6-4021-9E6B-1488E8623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496787"/>
            <a:ext cx="5413248" cy="46754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952334EB-100F-4F6B-B813-12093421B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26870F2-8B7E-41DE-8418-E5EE4264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96787"/>
            <a:ext cx="5410200" cy="4672238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5015"/>
            <a:ext cx="11274552" cy="4697186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3" r:id="rId3"/>
    <p:sldLayoutId id="2147483650" r:id="rId4"/>
    <p:sldLayoutId id="2147483652" r:id="rId5"/>
    <p:sldLayoutId id="2147483658" r:id="rId6"/>
    <p:sldLayoutId id="2147483669" r:id="rId7"/>
    <p:sldLayoutId id="2147483670" r:id="rId8"/>
    <p:sldLayoutId id="2147483674" r:id="rId9"/>
    <p:sldLayoutId id="2147483651" r:id="rId10"/>
    <p:sldLayoutId id="2147483662" r:id="rId11"/>
    <p:sldLayoutId id="2147483664" r:id="rId12"/>
    <p:sldLayoutId id="2147483661" r:id="rId13"/>
    <p:sldLayoutId id="2147483667" r:id="rId14"/>
    <p:sldLayoutId id="2147483666" r:id="rId15"/>
    <p:sldLayoutId id="2147483668" r:id="rId16"/>
    <p:sldLayoutId id="2147483654" r:id="rId17"/>
    <p:sldLayoutId id="2147483655" r:id="rId18"/>
    <p:sldLayoutId id="214748367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B1C83-C018-467A-AC58-32D49FDD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77" y="4895517"/>
            <a:ext cx="9989957" cy="17879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Agus Sudjianto</a:t>
            </a:r>
          </a:p>
          <a:p>
            <a:pPr>
              <a:lnSpc>
                <a:spcPct val="120000"/>
              </a:lnSpc>
            </a:pPr>
            <a:r>
              <a:rPr lang="en-US" dirty="0"/>
              <a:t>EVP, Head of Corporate Model Risk, Wells Fargo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01270F-1EA5-4540-B0F5-FBCB1D24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2056844"/>
            <a:ext cx="10301145" cy="199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HK" altLang="zh-CN" sz="6000" dirty="0">
                <a:solidFill>
                  <a:srgbClr val="D73F26"/>
                </a:solidFill>
              </a:rPr>
              <a:t>Performance is not all you need!</a:t>
            </a:r>
            <a:endParaRPr lang="en-HK" sz="5400" dirty="0">
              <a:solidFill>
                <a:srgbClr val="D73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Contrasting Variable (Balance) Effects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BE4156-1F7C-BF4D-998B-E47A63C6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XGB2—Depth 2 </a:t>
            </a:r>
            <a:r>
              <a:rPr lang="en-US" sz="2400" dirty="0" err="1"/>
              <a:t>XGBoost</a:t>
            </a:r>
            <a:endParaRPr lang="en-US" sz="2400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EFAAB39-449F-51A4-3EE0-B016E95B63E6}"/>
              </a:ext>
            </a:extLst>
          </p:cNvPr>
          <p:cNvSpPr txBox="1">
            <a:spLocks/>
          </p:cNvSpPr>
          <p:nvPr/>
        </p:nvSpPr>
        <p:spPr>
          <a:xfrm>
            <a:off x="6200776" y="1534881"/>
            <a:ext cx="5410200" cy="4634143"/>
          </a:xfrm>
          <a:prstGeom prst="rect">
            <a:avLst/>
          </a:prstGeom>
        </p:spPr>
        <p:txBody>
          <a:bodyPr vert="horz" lIns="0" tIns="0" rIns="0" bIns="0" numCol="1" spcCol="45720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GAMI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34098-EB61-8384-4CC5-2666D400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05" y="2534953"/>
            <a:ext cx="3908242" cy="3529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C6BCC-019B-0D2F-2888-BC817471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92" y="2534953"/>
            <a:ext cx="3673958" cy="34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0E760-3A27-47BD-B5B0-C7E226CBA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43DE7-0B04-403B-A862-4EF050C0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Robustness: Sensitivity to Input Noise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893A-DD7D-4BFD-8CF5-E593AE50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4882"/>
            <a:ext cx="10191287" cy="1404964"/>
          </a:xfrm>
        </p:spPr>
        <p:txBody>
          <a:bodyPr/>
          <a:lstStyle/>
          <a:p>
            <a:r>
              <a:rPr lang="en-US" sz="2400" dirty="0"/>
              <a:t>How sensitive to noise in the input?</a:t>
            </a:r>
          </a:p>
          <a:p>
            <a:pPr lvl="1"/>
            <a:r>
              <a:rPr lang="en-US" sz="2400" dirty="0"/>
              <a:t>Performance degradation by perturbing input with small random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97AA0-6E79-3C94-D10B-2217E34A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4049"/>
            <a:ext cx="5087060" cy="376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3941F-C10C-47D2-1297-0459A7DA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42" y="2588851"/>
            <a:ext cx="5087058" cy="36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7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0E760-3A27-47BD-B5B0-C7E226CBA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43DE7-0B04-403B-A862-4EF050C0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Fairness: Effect of Variables to Model Bias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2AB64C-8E1B-4679-D3AE-7F82ED5D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18" y="968226"/>
            <a:ext cx="3764969" cy="2917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86CDE-FAD2-FE45-4B3C-D491F977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08573"/>
            <a:ext cx="3978423" cy="2917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B22731-1463-B1DD-6282-94621003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82" y="3895724"/>
            <a:ext cx="3978423" cy="2904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AA706-5794-CE8D-0F22-9290759CB9E9}"/>
                  </a:ext>
                </a:extLst>
              </p:cNvPr>
              <p:cNvSpPr txBox="1"/>
              <p:nvPr/>
            </p:nvSpPr>
            <p:spPr>
              <a:xfrm>
                <a:off x="685800" y="1228725"/>
                <a:ext cx="6549887" cy="1966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Decision must be independent of any sensitive attribute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Demographic Parity (DP) or Statistical Parity</a:t>
                </a:r>
              </a:p>
              <a:p>
                <a:pPr marL="4572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Adverse Impact Ratio (AIR):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>
                  <a:spcBef>
                    <a:spcPts val="0"/>
                  </a:spcBef>
                </a:pPr>
                <a:r>
                  <a:rPr lang="en-US" sz="16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/>
                  <a:t>: protected class,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dirty="0"/>
                  <a:t>: reference (privileged class)</a:t>
                </a:r>
              </a:p>
              <a:p>
                <a:pPr lvl="2">
                  <a:spcBef>
                    <a:spcPts val="0"/>
                  </a:spcBef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Variables Impacting Fairness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AA706-5794-CE8D-0F22-9290759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28725"/>
                <a:ext cx="6549887" cy="1966881"/>
              </a:xfrm>
              <a:prstGeom prst="rect">
                <a:avLst/>
              </a:prstGeom>
              <a:blipFill>
                <a:blip r:embed="rId5"/>
                <a:stretch>
                  <a:fillRect l="-2048" t="-4037" b="-3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943DE7-0B04-403B-A862-4EF050C0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De-biasing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3517B-0EAD-0F82-2F30-F5C6855B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71" y="1133475"/>
            <a:ext cx="8076883" cy="54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C1B-C8A7-41B0-8A7C-BFB86C5F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6" y="457200"/>
            <a:ext cx="11149173" cy="914400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AE2F0-B2C2-4473-9C44-868D0EF79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B6F10-B9A1-4C4D-A5C5-22538F75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9753"/>
            <a:ext cx="10140592" cy="47345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Identification of model weakness beyond overall performance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Error analysis: Finding regions with weaker performance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Resilient: Understanding the effect of data drift and regions with weaker performance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Reliability: Understanding prediction uncertainty its associated regions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C1B-C8A7-41B0-8A7C-BFB86C5F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6" y="457200"/>
            <a:ext cx="11149173" cy="914400"/>
          </a:xfrm>
        </p:spPr>
        <p:txBody>
          <a:bodyPr/>
          <a:lstStyle/>
          <a:p>
            <a:r>
              <a:rPr lang="en-US" dirty="0"/>
              <a:t>Case Study: California House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AE2F0-B2C2-4473-9C44-868D0EF79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4A830-8C72-08AD-93BE-3BC5DEBE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0" y="1295102"/>
            <a:ext cx="8973809" cy="46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Resilient: Worse Case Error Drift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92F42-E09C-E337-8B0C-878B6319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3346"/>
            <a:ext cx="7360557" cy="4955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A7180-3785-138D-0DA6-5F0D2A80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89" y="1747519"/>
            <a:ext cx="2838846" cy="2281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1C8E8-305D-B9CA-4C83-4C7B0ECB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50" y="4252877"/>
            <a:ext cx="2759485" cy="20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Resilient: Worse Cluster Error Drift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9A34C2-6E72-3829-9ED4-D689942D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23" y="1590420"/>
            <a:ext cx="4958498" cy="172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C14563-B8DF-90C8-1070-CEF77762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95409"/>
            <a:ext cx="4958498" cy="1715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8C266A-E04D-B977-B6AE-E496AEFC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4" y="5129250"/>
            <a:ext cx="5029927" cy="17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1EB626-7685-EF80-951E-965D06E9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1594421"/>
            <a:ext cx="5095876" cy="3452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A9B0E-7F4D-33CC-5F75-1DFF60B38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82" y="5129251"/>
            <a:ext cx="2348293" cy="17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Reliability: Prediction Uncertainty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11C8E8-305D-B9CA-4C83-4C7B0ECB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03" y="2709827"/>
            <a:ext cx="3105197" cy="2328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3024-963C-7D5E-2F54-98ABB4AB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6" y="1638300"/>
            <a:ext cx="7763220" cy="43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Uncertainty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C61B1-F41D-4DDC-36E4-EED72CD7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49" y="1495425"/>
            <a:ext cx="3008361" cy="2940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277AA-768E-6888-91BE-BF7D798F4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1464432"/>
            <a:ext cx="3162665" cy="2984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98D39-C27C-F5CE-8E1E-2D37F62A3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07" y="4435928"/>
            <a:ext cx="3257337" cy="2255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087A9-57B2-ABAD-EC5D-8994604FD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272" y="4491157"/>
            <a:ext cx="3098058" cy="225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E851DB-8EB5-F151-90B8-A59141EDE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800" y="4491158"/>
            <a:ext cx="3094877" cy="2302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CC113F-5D81-40A2-10CF-B83B86F97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154" y="1539988"/>
            <a:ext cx="3205950" cy="30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C1B-C8A7-41B0-8A7C-BFB86C5F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6" y="457200"/>
            <a:ext cx="11149173" cy="914400"/>
          </a:xfrm>
        </p:spPr>
        <p:txBody>
          <a:bodyPr/>
          <a:lstStyle/>
          <a:p>
            <a:r>
              <a:rPr lang="en-US" dirty="0"/>
              <a:t>Performance is not all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AE2F0-B2C2-4473-9C44-868D0EF79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B6F10-B9A1-4C4D-A5C5-22538F75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9753"/>
            <a:ext cx="10140592" cy="47345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Models with similar performance can be very different models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Conceptual soundness—Sensible effect of variables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Outcome Analysis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Model Weakness and Robustness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Fairness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…many others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07806-D9A6-544D-07F1-72CBEE68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4" y="2876551"/>
            <a:ext cx="10487025" cy="1266824"/>
          </a:xfrm>
        </p:spPr>
        <p:txBody>
          <a:bodyPr/>
          <a:lstStyle/>
          <a:p>
            <a:pPr algn="ctr"/>
            <a:r>
              <a:rPr lang="en-US" sz="6000" dirty="0"/>
              <a:t>Performance is NOT all you need!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69A0D-83C2-F02E-FDC2-88D9C097F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EFF-30B4-4B7A-88BC-C8D2778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Remarkable World of Over-Parameterized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10AF-19E7-47A8-ADDF-E0DED99D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5038078" cy="451022"/>
          </a:xfrm>
          <a:solidFill>
            <a:srgbClr val="B42D19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Double Descent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7D3D0-CA79-99F7-973B-B34958FFED96}"/>
              </a:ext>
            </a:extLst>
          </p:cNvPr>
          <p:cNvSpPr txBox="1">
            <a:spLocks/>
          </p:cNvSpPr>
          <p:nvPr/>
        </p:nvSpPr>
        <p:spPr>
          <a:xfrm>
            <a:off x="6264692" y="1268305"/>
            <a:ext cx="5038078" cy="451022"/>
          </a:xfrm>
          <a:prstGeom prst="rect">
            <a:avLst/>
          </a:prstGeom>
          <a:solidFill>
            <a:srgbClr val="B42D19"/>
          </a:solidFill>
        </p:spPr>
        <p:txBody>
          <a:bodyPr vert="horz" lIns="0" tIns="0" rIns="0" bIns="0" numCol="1" spcCol="45720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ells Fargo Sans" panose="020B0503020203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Benign Overfitting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E395BC3-8849-29CE-CE64-4E0EF09D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91" y="1717848"/>
            <a:ext cx="3751271" cy="250084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CB890C2-6D3F-A369-8CBD-59BB7A86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90" y="3889608"/>
            <a:ext cx="3751271" cy="2500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808B9-B889-F9F8-6DB3-BBAD7362AB0D}"/>
              </a:ext>
            </a:extLst>
          </p:cNvPr>
          <p:cNvSpPr txBox="1"/>
          <p:nvPr/>
        </p:nvSpPr>
        <p:spPr>
          <a:xfrm>
            <a:off x="881110" y="4655695"/>
            <a:ext cx="468135" cy="845293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Test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84E37-01A3-D8B8-64C1-04AA9F88C23F}"/>
              </a:ext>
            </a:extLst>
          </p:cNvPr>
          <p:cNvSpPr txBox="1"/>
          <p:nvPr/>
        </p:nvSpPr>
        <p:spPr>
          <a:xfrm>
            <a:off x="843010" y="2425468"/>
            <a:ext cx="468135" cy="1103846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50B93-5BC5-3300-A787-FC148BC44146}"/>
              </a:ext>
            </a:extLst>
          </p:cNvPr>
          <p:cNvSpPr txBox="1"/>
          <p:nvPr/>
        </p:nvSpPr>
        <p:spPr>
          <a:xfrm>
            <a:off x="1771650" y="6324600"/>
            <a:ext cx="2247900" cy="3238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/>
              <a:t>Model Complexity</a:t>
            </a:r>
          </a:p>
        </p:txBody>
      </p:sp>
      <p:pic>
        <p:nvPicPr>
          <p:cNvPr id="14" name="图片 5" descr="图片包含 图表&#10;&#10;描述已自动生成">
            <a:extLst>
              <a:ext uri="{FF2B5EF4-FFF2-40B4-BE49-F238E27FC236}">
                <a16:creationId xmlns:a16="http://schemas.microsoft.com/office/drawing/2014/main" id="{DD6F6E6F-00A1-D005-1D3E-57BB2F18F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95" y="1747658"/>
            <a:ext cx="4287763" cy="4287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86ABF-D8BB-751C-AC23-47A8324C3909}"/>
              </a:ext>
            </a:extLst>
          </p:cNvPr>
          <p:cNvSpPr txBox="1"/>
          <p:nvPr/>
        </p:nvSpPr>
        <p:spPr>
          <a:xfrm>
            <a:off x="7029450" y="6134100"/>
            <a:ext cx="3067050" cy="4000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3200" b="1" dirty="0">
                <a:solidFill>
                  <a:schemeClr val="accent1"/>
                </a:solidFill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30987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17B-63A5-A987-73C2-14FEC857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74" y="1017925"/>
            <a:ext cx="11005226" cy="1024883"/>
          </a:xfrm>
        </p:spPr>
        <p:txBody>
          <a:bodyPr/>
          <a:lstStyle/>
          <a:p>
            <a:r>
              <a:rPr lang="en-US" sz="4400" dirty="0"/>
              <a:t>Can We Trust These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15A7-194C-56E9-FE06-C4631CE2B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2178" y="6400799"/>
            <a:ext cx="572622" cy="353673"/>
          </a:xfrm>
        </p:spPr>
        <p:txBody>
          <a:bodyPr/>
          <a:lstStyle/>
          <a:p>
            <a:fld id="{000F85C7-EC28-5C4D-9577-C5634B07539F}" type="slidenum">
              <a:rPr lang="en-US" sz="1050" smtClean="0"/>
              <a:pPr/>
              <a:t>4</a:t>
            </a:fld>
            <a:endParaRPr lang="en-US" sz="105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882513-D705-4CDC-3374-00D17B214954}"/>
              </a:ext>
            </a:extLst>
          </p:cNvPr>
          <p:cNvGrpSpPr/>
          <p:nvPr/>
        </p:nvGrpSpPr>
        <p:grpSpPr>
          <a:xfrm>
            <a:off x="4925425" y="2117589"/>
            <a:ext cx="6859034" cy="4546957"/>
            <a:chOff x="4925425" y="2117589"/>
            <a:chExt cx="6859034" cy="4546957"/>
          </a:xfrm>
        </p:grpSpPr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E9285E87-4E3F-60CF-2AD5-EE72F7714332}"/>
                </a:ext>
              </a:extLst>
            </p:cNvPr>
            <p:cNvSpPr/>
            <p:nvPr/>
          </p:nvSpPr>
          <p:spPr>
            <a:xfrm>
              <a:off x="5470485" y="5665164"/>
              <a:ext cx="6273798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339352F1-4EF0-9667-BA4C-E4E05CE243B6}"/>
                </a:ext>
              </a:extLst>
            </p:cNvPr>
            <p:cNvSpPr/>
            <p:nvPr/>
          </p:nvSpPr>
          <p:spPr>
            <a:xfrm>
              <a:off x="5480211" y="4141184"/>
              <a:ext cx="6273798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EB7C38E9-93ED-B15E-EAA7-316A6EF06C48}"/>
                </a:ext>
              </a:extLst>
            </p:cNvPr>
            <p:cNvSpPr/>
            <p:nvPr/>
          </p:nvSpPr>
          <p:spPr>
            <a:xfrm>
              <a:off x="5510661" y="2617205"/>
              <a:ext cx="6273798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6A4BFF8-E526-61A0-45EC-81916709AFF0}"/>
                </a:ext>
              </a:extLst>
            </p:cNvPr>
            <p:cNvSpPr/>
            <p:nvPr/>
          </p:nvSpPr>
          <p:spPr>
            <a:xfrm>
              <a:off x="8629643" y="2117589"/>
              <a:ext cx="1667022" cy="499616"/>
            </a:xfrm>
            <a:custGeom>
              <a:avLst/>
              <a:gdLst>
                <a:gd name="connsiteX0" fmla="*/ 0 w 1667022"/>
                <a:gd name="connsiteY0" fmla="*/ 0 h 499616"/>
                <a:gd name="connsiteX1" fmla="*/ 1667022 w 1667022"/>
                <a:gd name="connsiteY1" fmla="*/ 0 h 499616"/>
                <a:gd name="connsiteX2" fmla="*/ 1667022 w 1667022"/>
                <a:gd name="connsiteY2" fmla="*/ 499616 h 499616"/>
                <a:gd name="connsiteX3" fmla="*/ 0 w 1667022"/>
                <a:gd name="connsiteY3" fmla="*/ 499616 h 499616"/>
                <a:gd name="connsiteX4" fmla="*/ 0 w 1667022"/>
                <a:gd name="connsiteY4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022" h="499616">
                  <a:moveTo>
                    <a:pt x="0" y="0"/>
                  </a:moveTo>
                  <a:lnTo>
                    <a:pt x="1667022" y="0"/>
                  </a:lnTo>
                  <a:lnTo>
                    <a:pt x="1667022" y="499616"/>
                  </a:lnTo>
                  <a:lnTo>
                    <a:pt x="0" y="4996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233318-FB6D-6B49-7F3F-7AFF713836E6}"/>
                </a:ext>
              </a:extLst>
            </p:cNvPr>
            <p:cNvSpPr/>
            <p:nvPr/>
          </p:nvSpPr>
          <p:spPr>
            <a:xfrm>
              <a:off x="4925425" y="2117589"/>
              <a:ext cx="2801662" cy="499616"/>
            </a:xfrm>
            <a:custGeom>
              <a:avLst/>
              <a:gdLst>
                <a:gd name="connsiteX0" fmla="*/ 83286 w 2801662"/>
                <a:gd name="connsiteY0" fmla="*/ 0 h 499616"/>
                <a:gd name="connsiteX1" fmla="*/ 2718376 w 2801662"/>
                <a:gd name="connsiteY1" fmla="*/ 0 h 499616"/>
                <a:gd name="connsiteX2" fmla="*/ 2801662 w 2801662"/>
                <a:gd name="connsiteY2" fmla="*/ 83286 h 499616"/>
                <a:gd name="connsiteX3" fmla="*/ 2801662 w 2801662"/>
                <a:gd name="connsiteY3" fmla="*/ 499616 h 499616"/>
                <a:gd name="connsiteX4" fmla="*/ 2801662 w 2801662"/>
                <a:gd name="connsiteY4" fmla="*/ 499616 h 499616"/>
                <a:gd name="connsiteX5" fmla="*/ 0 w 2801662"/>
                <a:gd name="connsiteY5" fmla="*/ 499616 h 499616"/>
                <a:gd name="connsiteX6" fmla="*/ 0 w 2801662"/>
                <a:gd name="connsiteY6" fmla="*/ 499616 h 499616"/>
                <a:gd name="connsiteX7" fmla="*/ 0 w 2801662"/>
                <a:gd name="connsiteY7" fmla="*/ 83286 h 499616"/>
                <a:gd name="connsiteX8" fmla="*/ 83286 w 2801662"/>
                <a:gd name="connsiteY8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1662" h="499616">
                  <a:moveTo>
                    <a:pt x="83286" y="0"/>
                  </a:moveTo>
                  <a:lnTo>
                    <a:pt x="2718376" y="0"/>
                  </a:lnTo>
                  <a:cubicBezTo>
                    <a:pt x="2764374" y="0"/>
                    <a:pt x="2801662" y="37288"/>
                    <a:pt x="2801662" y="83286"/>
                  </a:cubicBezTo>
                  <a:lnTo>
                    <a:pt x="2801662" y="499616"/>
                  </a:lnTo>
                  <a:lnTo>
                    <a:pt x="2801662" y="499616"/>
                  </a:lnTo>
                  <a:lnTo>
                    <a:pt x="0" y="499616"/>
                  </a:lnTo>
                  <a:lnTo>
                    <a:pt x="0" y="499616"/>
                  </a:lnTo>
                  <a:lnTo>
                    <a:pt x="0" y="83286"/>
                  </a:lnTo>
                  <a:cubicBezTo>
                    <a:pt x="0" y="37288"/>
                    <a:pt x="37288" y="0"/>
                    <a:pt x="8328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54" tIns="85354" rIns="85354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Reliability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E0822D-03B7-EF41-B3A8-7FB4F190BF54}"/>
                </a:ext>
              </a:extLst>
            </p:cNvPr>
            <p:cNvSpPr/>
            <p:nvPr/>
          </p:nvSpPr>
          <p:spPr>
            <a:xfrm>
              <a:off x="5218043" y="2617205"/>
              <a:ext cx="6273798" cy="999382"/>
            </a:xfrm>
            <a:custGeom>
              <a:avLst/>
              <a:gdLst>
                <a:gd name="connsiteX0" fmla="*/ 0 w 6273798"/>
                <a:gd name="connsiteY0" fmla="*/ 0 h 999382"/>
                <a:gd name="connsiteX1" fmla="*/ 6273798 w 6273798"/>
                <a:gd name="connsiteY1" fmla="*/ 0 h 999382"/>
                <a:gd name="connsiteX2" fmla="*/ 6273798 w 6273798"/>
                <a:gd name="connsiteY2" fmla="*/ 999382 h 999382"/>
                <a:gd name="connsiteX3" fmla="*/ 0 w 6273798"/>
                <a:gd name="connsiteY3" fmla="*/ 999382 h 999382"/>
                <a:gd name="connsiteX4" fmla="*/ 0 w 6273798"/>
                <a:gd name="connsiteY4" fmla="*/ 0 h 99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3798" h="999382">
                  <a:moveTo>
                    <a:pt x="0" y="0"/>
                  </a:moveTo>
                  <a:lnTo>
                    <a:pt x="6273798" y="0"/>
                  </a:lnTo>
                  <a:lnTo>
                    <a:pt x="6273798" y="999382"/>
                  </a:lnTo>
                  <a:lnTo>
                    <a:pt x="0" y="999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Uncertainty/Confidence of </a:t>
              </a:r>
              <a:r>
                <a:rPr lang="en-US" sz="2400" dirty="0"/>
                <a:t>prediction</a:t>
              </a:r>
              <a:endParaRPr lang="en-US" sz="24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4E71B2-C6D3-1045-16CB-E614B7C2371B}"/>
                </a:ext>
              </a:extLst>
            </p:cNvPr>
            <p:cNvSpPr/>
            <p:nvPr/>
          </p:nvSpPr>
          <p:spPr>
            <a:xfrm>
              <a:off x="7111399" y="3641568"/>
              <a:ext cx="4642610" cy="499616"/>
            </a:xfrm>
            <a:custGeom>
              <a:avLst/>
              <a:gdLst>
                <a:gd name="connsiteX0" fmla="*/ 0 w 4642610"/>
                <a:gd name="connsiteY0" fmla="*/ 0 h 499616"/>
                <a:gd name="connsiteX1" fmla="*/ 4642610 w 4642610"/>
                <a:gd name="connsiteY1" fmla="*/ 0 h 499616"/>
                <a:gd name="connsiteX2" fmla="*/ 4642610 w 4642610"/>
                <a:gd name="connsiteY2" fmla="*/ 499616 h 499616"/>
                <a:gd name="connsiteX3" fmla="*/ 0 w 4642610"/>
                <a:gd name="connsiteY3" fmla="*/ 499616 h 499616"/>
                <a:gd name="connsiteX4" fmla="*/ 0 w 4642610"/>
                <a:gd name="connsiteY4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610" h="499616">
                  <a:moveTo>
                    <a:pt x="0" y="0"/>
                  </a:moveTo>
                  <a:lnTo>
                    <a:pt x="4642610" y="0"/>
                  </a:lnTo>
                  <a:lnTo>
                    <a:pt x="4642610" y="499616"/>
                  </a:lnTo>
                  <a:lnTo>
                    <a:pt x="0" y="4996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204A21E-9AE4-B132-DFD0-4C7FCFDF4E7C}"/>
                </a:ext>
              </a:extLst>
            </p:cNvPr>
            <p:cNvSpPr/>
            <p:nvPr/>
          </p:nvSpPr>
          <p:spPr>
            <a:xfrm>
              <a:off x="4955875" y="3641568"/>
              <a:ext cx="2679861" cy="499616"/>
            </a:xfrm>
            <a:custGeom>
              <a:avLst/>
              <a:gdLst>
                <a:gd name="connsiteX0" fmla="*/ 83286 w 2679861"/>
                <a:gd name="connsiteY0" fmla="*/ 0 h 499616"/>
                <a:gd name="connsiteX1" fmla="*/ 2596575 w 2679861"/>
                <a:gd name="connsiteY1" fmla="*/ 0 h 499616"/>
                <a:gd name="connsiteX2" fmla="*/ 2679861 w 2679861"/>
                <a:gd name="connsiteY2" fmla="*/ 83286 h 499616"/>
                <a:gd name="connsiteX3" fmla="*/ 2679861 w 2679861"/>
                <a:gd name="connsiteY3" fmla="*/ 499616 h 499616"/>
                <a:gd name="connsiteX4" fmla="*/ 2679861 w 2679861"/>
                <a:gd name="connsiteY4" fmla="*/ 499616 h 499616"/>
                <a:gd name="connsiteX5" fmla="*/ 0 w 2679861"/>
                <a:gd name="connsiteY5" fmla="*/ 499616 h 499616"/>
                <a:gd name="connsiteX6" fmla="*/ 0 w 2679861"/>
                <a:gd name="connsiteY6" fmla="*/ 499616 h 499616"/>
                <a:gd name="connsiteX7" fmla="*/ 0 w 2679861"/>
                <a:gd name="connsiteY7" fmla="*/ 83286 h 499616"/>
                <a:gd name="connsiteX8" fmla="*/ 83286 w 2679861"/>
                <a:gd name="connsiteY8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9861" h="499616">
                  <a:moveTo>
                    <a:pt x="83286" y="0"/>
                  </a:moveTo>
                  <a:lnTo>
                    <a:pt x="2596575" y="0"/>
                  </a:lnTo>
                  <a:cubicBezTo>
                    <a:pt x="2642573" y="0"/>
                    <a:pt x="2679861" y="37288"/>
                    <a:pt x="2679861" y="83286"/>
                  </a:cubicBezTo>
                  <a:lnTo>
                    <a:pt x="2679861" y="499616"/>
                  </a:lnTo>
                  <a:lnTo>
                    <a:pt x="2679861" y="499616"/>
                  </a:lnTo>
                  <a:lnTo>
                    <a:pt x="0" y="499616"/>
                  </a:lnTo>
                  <a:lnTo>
                    <a:pt x="0" y="499616"/>
                  </a:lnTo>
                  <a:lnTo>
                    <a:pt x="0" y="83286"/>
                  </a:lnTo>
                  <a:cubicBezTo>
                    <a:pt x="0" y="37288"/>
                    <a:pt x="37288" y="0"/>
                    <a:pt x="8328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54" tIns="85354" rIns="85354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Robustness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77526-AD09-DFD9-A483-1B1B65E33EED}"/>
                </a:ext>
              </a:extLst>
            </p:cNvPr>
            <p:cNvSpPr/>
            <p:nvPr/>
          </p:nvSpPr>
          <p:spPr>
            <a:xfrm>
              <a:off x="5218043" y="4141184"/>
              <a:ext cx="6273798" cy="999382"/>
            </a:xfrm>
            <a:custGeom>
              <a:avLst/>
              <a:gdLst>
                <a:gd name="connsiteX0" fmla="*/ 0 w 6273798"/>
                <a:gd name="connsiteY0" fmla="*/ 0 h 999382"/>
                <a:gd name="connsiteX1" fmla="*/ 6273798 w 6273798"/>
                <a:gd name="connsiteY1" fmla="*/ 0 h 999382"/>
                <a:gd name="connsiteX2" fmla="*/ 6273798 w 6273798"/>
                <a:gd name="connsiteY2" fmla="*/ 999382 h 999382"/>
                <a:gd name="connsiteX3" fmla="*/ 0 w 6273798"/>
                <a:gd name="connsiteY3" fmla="*/ 999382 h 999382"/>
                <a:gd name="connsiteX4" fmla="*/ 0 w 6273798"/>
                <a:gd name="connsiteY4" fmla="*/ 0 h 99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3798" h="999382">
                  <a:moveTo>
                    <a:pt x="0" y="0"/>
                  </a:moveTo>
                  <a:lnTo>
                    <a:pt x="6273798" y="0"/>
                  </a:lnTo>
                  <a:lnTo>
                    <a:pt x="6273798" y="999382"/>
                  </a:lnTo>
                  <a:lnTo>
                    <a:pt x="0" y="999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Sensitivity of small input changes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56DFE3-76B4-4B77-04EA-3463986728AF}"/>
                </a:ext>
              </a:extLst>
            </p:cNvPr>
            <p:cNvSpPr/>
            <p:nvPr/>
          </p:nvSpPr>
          <p:spPr>
            <a:xfrm>
              <a:off x="7101673" y="5165547"/>
              <a:ext cx="4642610" cy="499616"/>
            </a:xfrm>
            <a:custGeom>
              <a:avLst/>
              <a:gdLst>
                <a:gd name="connsiteX0" fmla="*/ 0 w 4642610"/>
                <a:gd name="connsiteY0" fmla="*/ 0 h 499616"/>
                <a:gd name="connsiteX1" fmla="*/ 4642610 w 4642610"/>
                <a:gd name="connsiteY1" fmla="*/ 0 h 499616"/>
                <a:gd name="connsiteX2" fmla="*/ 4642610 w 4642610"/>
                <a:gd name="connsiteY2" fmla="*/ 499616 h 499616"/>
                <a:gd name="connsiteX3" fmla="*/ 0 w 4642610"/>
                <a:gd name="connsiteY3" fmla="*/ 499616 h 499616"/>
                <a:gd name="connsiteX4" fmla="*/ 0 w 4642610"/>
                <a:gd name="connsiteY4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2610" h="499616">
                  <a:moveTo>
                    <a:pt x="0" y="0"/>
                  </a:moveTo>
                  <a:lnTo>
                    <a:pt x="4642610" y="0"/>
                  </a:lnTo>
                  <a:lnTo>
                    <a:pt x="4642610" y="499616"/>
                  </a:lnTo>
                  <a:lnTo>
                    <a:pt x="0" y="4996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C8934F-74F3-F233-2C0A-CA0BABFBE745}"/>
                </a:ext>
              </a:extLst>
            </p:cNvPr>
            <p:cNvSpPr/>
            <p:nvPr/>
          </p:nvSpPr>
          <p:spPr>
            <a:xfrm>
              <a:off x="4965601" y="5165547"/>
              <a:ext cx="2640957" cy="499616"/>
            </a:xfrm>
            <a:custGeom>
              <a:avLst/>
              <a:gdLst>
                <a:gd name="connsiteX0" fmla="*/ 83286 w 2640957"/>
                <a:gd name="connsiteY0" fmla="*/ 0 h 499616"/>
                <a:gd name="connsiteX1" fmla="*/ 2557671 w 2640957"/>
                <a:gd name="connsiteY1" fmla="*/ 0 h 499616"/>
                <a:gd name="connsiteX2" fmla="*/ 2640957 w 2640957"/>
                <a:gd name="connsiteY2" fmla="*/ 83286 h 499616"/>
                <a:gd name="connsiteX3" fmla="*/ 2640957 w 2640957"/>
                <a:gd name="connsiteY3" fmla="*/ 499616 h 499616"/>
                <a:gd name="connsiteX4" fmla="*/ 2640957 w 2640957"/>
                <a:gd name="connsiteY4" fmla="*/ 499616 h 499616"/>
                <a:gd name="connsiteX5" fmla="*/ 0 w 2640957"/>
                <a:gd name="connsiteY5" fmla="*/ 499616 h 499616"/>
                <a:gd name="connsiteX6" fmla="*/ 0 w 2640957"/>
                <a:gd name="connsiteY6" fmla="*/ 499616 h 499616"/>
                <a:gd name="connsiteX7" fmla="*/ 0 w 2640957"/>
                <a:gd name="connsiteY7" fmla="*/ 83286 h 499616"/>
                <a:gd name="connsiteX8" fmla="*/ 83286 w 2640957"/>
                <a:gd name="connsiteY8" fmla="*/ 0 h 49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0957" h="499616">
                  <a:moveTo>
                    <a:pt x="83286" y="0"/>
                  </a:moveTo>
                  <a:lnTo>
                    <a:pt x="2557671" y="0"/>
                  </a:lnTo>
                  <a:cubicBezTo>
                    <a:pt x="2603669" y="0"/>
                    <a:pt x="2640957" y="37288"/>
                    <a:pt x="2640957" y="83286"/>
                  </a:cubicBezTo>
                  <a:lnTo>
                    <a:pt x="2640957" y="499616"/>
                  </a:lnTo>
                  <a:lnTo>
                    <a:pt x="2640957" y="499616"/>
                  </a:lnTo>
                  <a:lnTo>
                    <a:pt x="0" y="499616"/>
                  </a:lnTo>
                  <a:lnTo>
                    <a:pt x="0" y="499616"/>
                  </a:lnTo>
                  <a:lnTo>
                    <a:pt x="0" y="83286"/>
                  </a:lnTo>
                  <a:cubicBezTo>
                    <a:pt x="0" y="37288"/>
                    <a:pt x="37288" y="0"/>
                    <a:pt x="8328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54" tIns="85354" rIns="85354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Resilience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A4B446A-09C2-DF92-D457-75D079A2D1C5}"/>
                </a:ext>
              </a:extLst>
            </p:cNvPr>
            <p:cNvSpPr/>
            <p:nvPr/>
          </p:nvSpPr>
          <p:spPr>
            <a:xfrm>
              <a:off x="5218043" y="5665164"/>
              <a:ext cx="6273798" cy="999382"/>
            </a:xfrm>
            <a:custGeom>
              <a:avLst/>
              <a:gdLst>
                <a:gd name="connsiteX0" fmla="*/ 0 w 6273798"/>
                <a:gd name="connsiteY0" fmla="*/ 0 h 999382"/>
                <a:gd name="connsiteX1" fmla="*/ 6273798 w 6273798"/>
                <a:gd name="connsiteY1" fmla="*/ 0 h 999382"/>
                <a:gd name="connsiteX2" fmla="*/ 6273798 w 6273798"/>
                <a:gd name="connsiteY2" fmla="*/ 999382 h 999382"/>
                <a:gd name="connsiteX3" fmla="*/ 0 w 6273798"/>
                <a:gd name="connsiteY3" fmla="*/ 999382 h 999382"/>
                <a:gd name="connsiteX4" fmla="*/ 0 w 6273798"/>
                <a:gd name="connsiteY4" fmla="*/ 0 h 99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3798" h="999382">
                  <a:moveTo>
                    <a:pt x="0" y="0"/>
                  </a:moveTo>
                  <a:lnTo>
                    <a:pt x="6273798" y="0"/>
                  </a:lnTo>
                  <a:lnTo>
                    <a:pt x="6273798" y="999382"/>
                  </a:lnTo>
                  <a:lnTo>
                    <a:pt x="0" y="999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Performance degradation under environment changes</a:t>
              </a:r>
            </a:p>
          </p:txBody>
        </p:sp>
      </p:grpSp>
      <p:pic>
        <p:nvPicPr>
          <p:cNvPr id="12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0AD42101-5ABC-4313-E4F7-69692D49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4" y="3157837"/>
            <a:ext cx="4463476" cy="290707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B58791-2BD8-83E5-FB3A-1149B54C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7589"/>
            <a:ext cx="3467100" cy="667059"/>
          </a:xfrm>
          <a:solidFill>
            <a:srgbClr val="D71E28"/>
          </a:solidFill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08386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C1B-C8A7-41B0-8A7C-BFB86C5F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6" y="457200"/>
            <a:ext cx="11149173" cy="914400"/>
          </a:xfrm>
        </p:spPr>
        <p:txBody>
          <a:bodyPr/>
          <a:lstStyle/>
          <a:p>
            <a:r>
              <a:rPr lang="en-US" dirty="0"/>
              <a:t>Case Study: Credit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AE2F0-B2C2-4473-9C44-868D0EF79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A24AE-FB1D-2D87-DAFC-512D5678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3" y="1119058"/>
            <a:ext cx="1045991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0"/>
                <a:solidFill>
                  <a:schemeClr val="accent1"/>
                </a:solidFill>
              </a:rPr>
              <a:t>Taxonomy of Explainable Machine Learning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4898AF-327A-4BEB-A3C7-1FEC127ED13C}"/>
              </a:ext>
            </a:extLst>
          </p:cNvPr>
          <p:cNvGrpSpPr/>
          <p:nvPr/>
        </p:nvGrpSpPr>
        <p:grpSpPr>
          <a:xfrm>
            <a:off x="682400" y="1057439"/>
            <a:ext cx="10827200" cy="5561848"/>
            <a:chOff x="515470" y="985520"/>
            <a:chExt cx="11219330" cy="5763282"/>
          </a:xfrm>
        </p:grpSpPr>
        <p:grpSp>
          <p:nvGrpSpPr>
            <p:cNvPr id="12" name="Group 11"/>
            <p:cNvGrpSpPr/>
            <p:nvPr/>
          </p:nvGrpSpPr>
          <p:grpSpPr>
            <a:xfrm>
              <a:off x="515470" y="2912849"/>
              <a:ext cx="1639687" cy="994252"/>
              <a:chOff x="18489" y="2227165"/>
              <a:chExt cx="1639687" cy="99425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8489" y="2227165"/>
                <a:ext cx="1639687" cy="99425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4"/>
              <p:cNvSpPr txBox="1"/>
              <p:nvPr/>
            </p:nvSpPr>
            <p:spPr>
              <a:xfrm>
                <a:off x="47610" y="2256286"/>
                <a:ext cx="1581445" cy="93601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Explainable Machine Learning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659522" y="1675120"/>
              <a:ext cx="1935487" cy="907254"/>
              <a:chOff x="2030461" y="989436"/>
              <a:chExt cx="1935487" cy="90725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030461" y="989436"/>
                <a:ext cx="1935487" cy="9072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ounded Rectangle 6"/>
              <p:cNvSpPr txBox="1"/>
              <p:nvPr/>
            </p:nvSpPr>
            <p:spPr>
              <a:xfrm>
                <a:off x="2057034" y="1016009"/>
                <a:ext cx="1882341" cy="8541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Intrinsic Interpretability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10322" y="4275626"/>
              <a:ext cx="1935487" cy="907254"/>
              <a:chOff x="2030461" y="3589942"/>
              <a:chExt cx="1935487" cy="90725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30461" y="3589942"/>
                <a:ext cx="1935487" cy="9072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ounded Rectangle 8"/>
              <p:cNvSpPr txBox="1"/>
              <p:nvPr/>
            </p:nvSpPr>
            <p:spPr>
              <a:xfrm>
                <a:off x="2057034" y="3616515"/>
                <a:ext cx="1882341" cy="8541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Post-hoc Explainability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16396" y="3638348"/>
              <a:ext cx="1753623" cy="975871"/>
              <a:chOff x="4404128" y="2965385"/>
              <a:chExt cx="1753623" cy="97587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404128" y="2965385"/>
                <a:ext cx="1753623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4"/>
              <p:cNvSpPr txBox="1"/>
              <p:nvPr/>
            </p:nvSpPr>
            <p:spPr>
              <a:xfrm>
                <a:off x="4432710" y="2993967"/>
                <a:ext cx="1696459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Global Explanation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41373" y="3638348"/>
              <a:ext cx="3936226" cy="975871"/>
              <a:chOff x="6539265" y="2965385"/>
              <a:chExt cx="3017512" cy="97587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539265" y="2965385"/>
                <a:ext cx="3017512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6"/>
              <p:cNvSpPr txBox="1"/>
              <p:nvPr/>
            </p:nvSpPr>
            <p:spPr>
              <a:xfrm>
                <a:off x="6567847" y="2993967"/>
                <a:ext cx="2960348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1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VI, PDP, ICE, ALE, Global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06236" y="4712661"/>
              <a:ext cx="1753623" cy="975871"/>
              <a:chOff x="4404128" y="4354658"/>
              <a:chExt cx="1753623" cy="97587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04128" y="4354658"/>
                <a:ext cx="1753623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8"/>
              <p:cNvSpPr txBox="1"/>
              <p:nvPr/>
            </p:nvSpPr>
            <p:spPr>
              <a:xfrm>
                <a:off x="4432710" y="4383240"/>
                <a:ext cx="1696459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Explanation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341373" y="4692341"/>
              <a:ext cx="3898942" cy="975871"/>
              <a:chOff x="6539265" y="4354658"/>
              <a:chExt cx="3017512" cy="975871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539265" y="4354658"/>
                <a:ext cx="3017512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10"/>
              <p:cNvSpPr txBox="1"/>
              <p:nvPr/>
            </p:nvSpPr>
            <p:spPr>
              <a:xfrm>
                <a:off x="6567847" y="4383240"/>
                <a:ext cx="2960348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1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LIME/Anchors, SHAP, …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216396" y="5759141"/>
              <a:ext cx="1753623" cy="975871"/>
              <a:chOff x="4404128" y="4354658"/>
              <a:chExt cx="1753623" cy="97587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404128" y="4354658"/>
                <a:ext cx="1753623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ounded Rectangle 8"/>
              <p:cNvSpPr txBox="1"/>
              <p:nvPr/>
            </p:nvSpPr>
            <p:spPr>
              <a:xfrm>
                <a:off x="4432710" y="4383240"/>
                <a:ext cx="1696459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Surrogate Model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307836" y="1139727"/>
              <a:ext cx="1753623" cy="975871"/>
              <a:chOff x="4404128" y="225720"/>
              <a:chExt cx="1753623" cy="97587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04128" y="225720"/>
                <a:ext cx="1753623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 txBox="1"/>
              <p:nvPr/>
            </p:nvSpPr>
            <p:spPr>
              <a:xfrm>
                <a:off x="4432710" y="254302"/>
                <a:ext cx="1696459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 Performance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442972" y="1139971"/>
              <a:ext cx="3834627" cy="975871"/>
              <a:chOff x="6539265" y="225964"/>
              <a:chExt cx="3017512" cy="97587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6539265" y="225964"/>
                <a:ext cx="3017512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6"/>
              <p:cNvSpPr txBox="1"/>
              <p:nvPr/>
            </p:nvSpPr>
            <p:spPr>
              <a:xfrm>
                <a:off x="6567847" y="254546"/>
                <a:ext cx="2960348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1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Linear/Logistic Regression,  Decision Tree (shallow), …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07836" y="2364961"/>
              <a:ext cx="1753623" cy="975871"/>
              <a:chOff x="4404128" y="1674474"/>
              <a:chExt cx="1753623" cy="97587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4404128" y="1674474"/>
                <a:ext cx="1753623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ounded Rectangle 8"/>
              <p:cNvSpPr txBox="1"/>
              <p:nvPr/>
            </p:nvSpPr>
            <p:spPr>
              <a:xfrm>
                <a:off x="4432710" y="1703056"/>
                <a:ext cx="1696459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 Performance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442971" y="2364961"/>
              <a:ext cx="3870948" cy="1045014"/>
              <a:chOff x="6539265" y="1674474"/>
              <a:chExt cx="3046093" cy="1045014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6539265" y="1674474"/>
                <a:ext cx="3017512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ounded Rectangle 10"/>
              <p:cNvSpPr txBox="1"/>
              <p:nvPr/>
            </p:nvSpPr>
            <p:spPr>
              <a:xfrm>
                <a:off x="6539265" y="1703056"/>
                <a:ext cx="3046093" cy="10164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1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Constrained Architecture GAM/GAMI-Net, XGB2/EBM, ReLU DNN, FIGS, …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351533" y="5772931"/>
              <a:ext cx="3888782" cy="975871"/>
              <a:chOff x="6539265" y="225964"/>
              <a:chExt cx="3017512" cy="97587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539265" y="225964"/>
                <a:ext cx="3017512" cy="9758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ounded Rectangle 6"/>
              <p:cNvSpPr txBox="1"/>
              <p:nvPr/>
            </p:nvSpPr>
            <p:spPr>
              <a:xfrm>
                <a:off x="6567847" y="254546"/>
                <a:ext cx="2960348" cy="9187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1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Linear/Logistic Regression,  Decision Tree (shallow), …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DC1F91-266B-4F50-9FCA-224EDDCB62A6}"/>
                </a:ext>
              </a:extLst>
            </p:cNvPr>
            <p:cNvGrpSpPr/>
            <p:nvPr/>
          </p:nvGrpSpPr>
          <p:grpSpPr>
            <a:xfrm>
              <a:off x="5080000" y="2118527"/>
              <a:ext cx="6461760" cy="1335873"/>
              <a:chOff x="5080000" y="2118527"/>
              <a:chExt cx="6461760" cy="133587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080000" y="2278158"/>
                <a:ext cx="6461760" cy="1176242"/>
              </a:xfrm>
              <a:prstGeom prst="roundRect">
                <a:avLst/>
              </a:prstGeom>
              <a:noFill/>
              <a:ln w="34925">
                <a:solidFill>
                  <a:srgbClr val="00B050"/>
                </a:solidFill>
                <a:prstDash val="sysDash"/>
              </a:ln>
            </p:spPr>
            <p:style>
              <a:lnRef idx="0">
                <a:srgbClr val="787070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endParaRPr lang="en-US" sz="18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78423" y="2118527"/>
                <a:ext cx="427168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:r>
                  <a:rPr lang="en-US" sz="1700" dirty="0">
                    <a:solidFill>
                      <a:srgbClr val="178757"/>
                    </a:solidFill>
                  </a:rPr>
                  <a:t>Self-Explanatory Machine Learning</a:t>
                </a:r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2570480" y="985520"/>
              <a:ext cx="9164320" cy="2570480"/>
            </a:xfrm>
            <a:prstGeom prst="roundRect">
              <a:avLst/>
            </a:prstGeom>
            <a:noFill/>
            <a:ln w="22225">
              <a:solidFill>
                <a:srgbClr val="0033CC"/>
              </a:solidFill>
              <a:prstDash val="sysDash"/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800"/>
            </a:p>
          </p:txBody>
        </p:sp>
        <p:cxnSp>
          <p:nvCxnSpPr>
            <p:cNvPr id="60" name="Elbow Connector 59"/>
            <p:cNvCxnSpPr>
              <a:stCxn id="19" idx="3"/>
              <a:endCxn id="18" idx="1"/>
            </p:cNvCxnSpPr>
            <p:nvPr/>
          </p:nvCxnSpPr>
          <p:spPr>
            <a:xfrm flipV="1">
              <a:off x="2155157" y="2128747"/>
              <a:ext cx="530938" cy="1281228"/>
            </a:xfrm>
            <a:prstGeom prst="bentConnector3">
              <a:avLst/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2" name="Elbow Connector 61"/>
            <p:cNvCxnSpPr>
              <a:stCxn id="20" idx="3"/>
              <a:endCxn id="15" idx="1"/>
            </p:cNvCxnSpPr>
            <p:nvPr/>
          </p:nvCxnSpPr>
          <p:spPr>
            <a:xfrm>
              <a:off x="2126036" y="3409975"/>
              <a:ext cx="584286" cy="1319278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5" name="Elbow Connector 64"/>
            <p:cNvCxnSpPr>
              <a:stCxn id="18" idx="3"/>
              <a:endCxn id="47" idx="1"/>
            </p:cNvCxnSpPr>
            <p:nvPr/>
          </p:nvCxnSpPr>
          <p:spPr>
            <a:xfrm flipV="1">
              <a:off x="4568436" y="1627663"/>
              <a:ext cx="767982" cy="501084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8" name="Elbow Connector 67"/>
            <p:cNvCxnSpPr>
              <a:stCxn id="18" idx="3"/>
              <a:endCxn id="43" idx="1"/>
            </p:cNvCxnSpPr>
            <p:nvPr/>
          </p:nvCxnSpPr>
          <p:spPr>
            <a:xfrm>
              <a:off x="4568436" y="2128747"/>
              <a:ext cx="767982" cy="724150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1" name="Elbow Connector 70"/>
            <p:cNvCxnSpPr>
              <a:stCxn id="15" idx="3"/>
              <a:endCxn id="32" idx="1"/>
            </p:cNvCxnSpPr>
            <p:nvPr/>
          </p:nvCxnSpPr>
          <p:spPr>
            <a:xfrm flipV="1">
              <a:off x="4645809" y="4126284"/>
              <a:ext cx="599169" cy="602969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Elbow Connector 73"/>
            <p:cNvCxnSpPr>
              <a:stCxn id="16" idx="3"/>
              <a:endCxn id="28" idx="1"/>
            </p:cNvCxnSpPr>
            <p:nvPr/>
          </p:nvCxnSpPr>
          <p:spPr>
            <a:xfrm>
              <a:off x="4619236" y="4729253"/>
              <a:ext cx="615582" cy="471344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5" name="Elbow Connector 74"/>
            <p:cNvCxnSpPr>
              <a:stCxn id="16" idx="3"/>
              <a:endCxn id="35" idx="1"/>
            </p:cNvCxnSpPr>
            <p:nvPr/>
          </p:nvCxnSpPr>
          <p:spPr>
            <a:xfrm>
              <a:off x="4619236" y="4729253"/>
              <a:ext cx="625742" cy="1517824"/>
            </a:xfrm>
            <a:prstGeom prst="bentConnector3">
              <a:avLst>
                <a:gd name="adj1" fmla="val 50000"/>
              </a:avLst>
            </a:prstGeom>
            <a:ln w="25400" cap="sq">
              <a:tailEnd type="triangle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733040" y="5222240"/>
              <a:ext cx="175627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r>
                <a:rPr lang="en-US" sz="1800" dirty="0"/>
                <a:t>Model Agnostic (Black Box)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4160" y="2590800"/>
              <a:ext cx="17562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r>
                <a:rPr lang="en-US" sz="1800" dirty="0"/>
                <a:t>Model Specific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AC00-0F86-4C93-A0A4-9D95617AB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47E51-7BA9-4C23-A2D5-520233BC6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BFD87-C8CE-4744-AF22-BB48ACAA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11462853" cy="914400"/>
          </a:xfrm>
        </p:spPr>
        <p:txBody>
          <a:bodyPr/>
          <a:lstStyle/>
          <a:p>
            <a:r>
              <a:rPr lang="en-HK" b="1" dirty="0">
                <a:effectLst/>
              </a:rPr>
              <a:t>Inherently Interpretable Machine Learning</a:t>
            </a:r>
            <a:endParaRPr lang="en-HK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4AE4E-32C9-04CB-C349-A52A8399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35" y="3045482"/>
            <a:ext cx="4861706" cy="3428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733D3BD3-B6B9-477C-5939-6B03B6DF2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795" y="3195257"/>
                <a:ext cx="5410200" cy="3092527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HK" sz="2000" dirty="0"/>
                  <a:t>Functional ANOVA representation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HK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HK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altLang="zh-CN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HK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HK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HK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HK" sz="1600" dirty="0"/>
              </a:p>
              <a:p>
                <a:pPr>
                  <a:lnSpc>
                    <a:spcPct val="110000"/>
                  </a:lnSpc>
                </a:pPr>
                <a:r>
                  <a:rPr lang="en-HK" sz="2000" dirty="0"/>
                  <a:t>Two state-of-the-art interpretable models up to two-factor interactions: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HK" sz="2000" dirty="0"/>
                  <a:t>Depth 2 Tree Boosting Machine (XGB2)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HK" sz="2000" dirty="0"/>
                  <a:t>GAMI Neural Networks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733D3BD3-B6B9-477C-5939-6B03B6DF2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795" y="3195257"/>
                <a:ext cx="5410200" cy="3092527"/>
              </a:xfrm>
              <a:blipFill>
                <a:blip r:embed="rId3"/>
                <a:stretch>
                  <a:fillRect l="-3157" t="-2959" r="-2818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770CDD9-2C55-B348-3B6C-A623A1949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95" y="1134764"/>
            <a:ext cx="10558409" cy="17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Performance—Very Different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FE406-495D-7855-20E8-C2437B3D7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BE4156-1F7C-BF4D-998B-E47A63C6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XGB2—Depth 2 </a:t>
            </a:r>
            <a:r>
              <a:rPr lang="en-US" sz="2400" dirty="0" err="1"/>
              <a:t>XGBoost</a:t>
            </a:r>
            <a:endParaRPr lang="en-US" sz="2400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EFAAB39-449F-51A4-3EE0-B016E95B63E6}"/>
              </a:ext>
            </a:extLst>
          </p:cNvPr>
          <p:cNvSpPr txBox="1">
            <a:spLocks/>
          </p:cNvSpPr>
          <p:nvPr/>
        </p:nvSpPr>
        <p:spPr>
          <a:xfrm>
            <a:off x="6200776" y="1534881"/>
            <a:ext cx="5410200" cy="4634143"/>
          </a:xfrm>
          <a:prstGeom prst="rect">
            <a:avLst/>
          </a:prstGeom>
        </p:spPr>
        <p:txBody>
          <a:bodyPr vert="horz" lIns="0" tIns="0" rIns="0" bIns="0" numCol="1" spcCol="45720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GAMI Neural Networks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22E577-8677-20F7-BB39-01D8F1E4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28" y="1923937"/>
            <a:ext cx="4067743" cy="1619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860FFF-24D5-3424-6064-22B36F25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76" y="2033487"/>
            <a:ext cx="3924848" cy="143847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BB3E19E-B04C-5374-F6D7-B56A673BB698}"/>
              </a:ext>
            </a:extLst>
          </p:cNvPr>
          <p:cNvSpPr/>
          <p:nvPr/>
        </p:nvSpPr>
        <p:spPr>
          <a:xfrm>
            <a:off x="2324100" y="2809875"/>
            <a:ext cx="609600" cy="304800"/>
          </a:xfrm>
          <a:prstGeom prst="ellipse">
            <a:avLst/>
          </a:prstGeom>
          <a:solidFill>
            <a:srgbClr val="FFD100">
              <a:alpha val="45000"/>
            </a:srgbClr>
          </a:solidFill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89470F-BCAA-8AAB-A0FD-15324D2BDA07}"/>
              </a:ext>
            </a:extLst>
          </p:cNvPr>
          <p:cNvSpPr/>
          <p:nvPr/>
        </p:nvSpPr>
        <p:spPr>
          <a:xfrm>
            <a:off x="8153400" y="2838450"/>
            <a:ext cx="609600" cy="304800"/>
          </a:xfrm>
          <a:prstGeom prst="ellipse">
            <a:avLst/>
          </a:prstGeom>
          <a:solidFill>
            <a:srgbClr val="FFD100">
              <a:alpha val="45000"/>
            </a:srgbClr>
          </a:solidFill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5C711DD-D3F9-DA2E-CAD3-8B7766024EB6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5529262" y="-90488"/>
            <a:ext cx="28575" cy="5829300"/>
          </a:xfrm>
          <a:prstGeom prst="curvedConnector3">
            <a:avLst>
              <a:gd name="adj1" fmla="val -3200000"/>
            </a:avLst>
          </a:prstGeom>
          <a:ln w="12700" cap="sq"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9E93E15-9647-095F-B0C6-7D44D3F6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20" y="3543413"/>
            <a:ext cx="3548260" cy="30859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C0E97C-C38E-F5B6-5ADF-9E39FE9AF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403" y="3628706"/>
            <a:ext cx="3363348" cy="29842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5A58E7-804D-3BA5-D585-79A441F48872}"/>
              </a:ext>
            </a:extLst>
          </p:cNvPr>
          <p:cNvSpPr/>
          <p:nvPr/>
        </p:nvSpPr>
        <p:spPr>
          <a:xfrm>
            <a:off x="1390650" y="4276725"/>
            <a:ext cx="503802" cy="2124075"/>
          </a:xfrm>
          <a:prstGeom prst="round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  <a:ln>
            <a:solidFill>
              <a:srgbClr val="D71E28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DD5FA-EC38-7474-133B-5D60112D02E4}"/>
              </a:ext>
            </a:extLst>
          </p:cNvPr>
          <p:cNvSpPr/>
          <p:nvPr/>
        </p:nvSpPr>
        <p:spPr>
          <a:xfrm>
            <a:off x="7210425" y="4286250"/>
            <a:ext cx="503802" cy="2124075"/>
          </a:xfrm>
          <a:prstGeom prst="round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  <a:ln>
            <a:solidFill>
              <a:srgbClr val="D71E28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12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A47-0656-D8E0-5AB5-D368C429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Beware of Post-hoc </a:t>
            </a:r>
            <a:r>
              <a:rPr lang="en-US" dirty="0" err="1"/>
              <a:t>Explainability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BE4156-1F7C-BF4D-998B-E47A63C6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Post-hoc Explainer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EFAAB39-449F-51A4-3EE0-B016E95B63E6}"/>
              </a:ext>
            </a:extLst>
          </p:cNvPr>
          <p:cNvSpPr txBox="1">
            <a:spLocks/>
          </p:cNvSpPr>
          <p:nvPr/>
        </p:nvSpPr>
        <p:spPr>
          <a:xfrm>
            <a:off x="6200776" y="1534881"/>
            <a:ext cx="5410200" cy="4634143"/>
          </a:xfrm>
          <a:prstGeom prst="rect">
            <a:avLst/>
          </a:prstGeom>
        </p:spPr>
        <p:txBody>
          <a:bodyPr vert="horz" lIns="0" tIns="0" rIns="0" bIns="0" numCol="1" spcCol="45720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tabLst>
                <a:tab pos="5365750" algn="r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True (Exact) Explanation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07D26-41F5-1B11-60E4-E82E2FD2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99" y="2003844"/>
            <a:ext cx="3054107" cy="2244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ACB64-AA32-D319-EE0D-D23B9FD3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1842829"/>
            <a:ext cx="3552825" cy="2612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983E91-DED2-93F9-5273-D6A46258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126" y="3851952"/>
            <a:ext cx="2945100" cy="2362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0528C8-261E-EC27-589A-2E500B9FA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51" y="3656515"/>
            <a:ext cx="2868899" cy="24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_PowerPoint_16x9_WFSans_F3" id="{53361653-08B1-4485-81E4-3BC45F9B02D1}" vid="{62629027-97B1-4CFB-9BBA-DA03C2C6C58A}"/>
    </a:ext>
  </a:extLst>
</a:theme>
</file>

<file path=ppt/theme/theme2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ppt/theme/theme3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Wells Fargo Sans</vt:lpstr>
      <vt:lpstr>Wells Fargo Sans Display</vt:lpstr>
      <vt:lpstr>Wells Fargo 2020</vt:lpstr>
      <vt:lpstr>Performance is not all you need!</vt:lpstr>
      <vt:lpstr>Performance is not all you need</vt:lpstr>
      <vt:lpstr>Remarkable World of Over-Parameterized Models</vt:lpstr>
      <vt:lpstr>Can We Trust These Models?</vt:lpstr>
      <vt:lpstr>Case Study: Credit Data</vt:lpstr>
      <vt:lpstr>Taxonomy of Explainable Machine Learning</vt:lpstr>
      <vt:lpstr>Inherently Interpretable Machine Learning</vt:lpstr>
      <vt:lpstr>Equal Performance—Very Different Models</vt:lpstr>
      <vt:lpstr>Users Beware of Post-hoc Explainability</vt:lpstr>
      <vt:lpstr>Contrasting Variable (Balance) Effects</vt:lpstr>
      <vt:lpstr>Model Robustness: Sensitivity to Input Noise</vt:lpstr>
      <vt:lpstr>Model Fairness: Effect of Variables to Model Bias</vt:lpstr>
      <vt:lpstr>Model De-biasing</vt:lpstr>
      <vt:lpstr>Model Diagnostics</vt:lpstr>
      <vt:lpstr>Case Study: California House Price</vt:lpstr>
      <vt:lpstr>Resilient: Worse Case Error Drift</vt:lpstr>
      <vt:lpstr>Resilient: Worse Cluster Error Drift</vt:lpstr>
      <vt:lpstr>Reliability: Prediction Uncertainty</vt:lpstr>
      <vt:lpstr>Prediction Uncertainty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Model Reliability</dc:title>
  <dc:creator>ajzhang</dc:creator>
  <cp:lastModifiedBy>Sudjianto, Agus</cp:lastModifiedBy>
  <cp:revision>696</cp:revision>
  <cp:lastPrinted>2023-06-28T13:29:15Z</cp:lastPrinted>
  <dcterms:created xsi:type="dcterms:W3CDTF">2021-01-08T08:13:29Z</dcterms:created>
  <dcterms:modified xsi:type="dcterms:W3CDTF">2023-08-21T12:27:53Z</dcterms:modified>
</cp:coreProperties>
</file>