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302" r:id="rId3"/>
    <p:sldId id="260" r:id="rId4"/>
    <p:sldId id="267" r:id="rId5"/>
    <p:sldId id="279" r:id="rId6"/>
    <p:sldId id="301" r:id="rId7"/>
    <p:sldId id="292" r:id="rId8"/>
    <p:sldId id="291" r:id="rId9"/>
    <p:sldId id="299" r:id="rId10"/>
    <p:sldId id="294" r:id="rId11"/>
    <p:sldId id="28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E6E8-1ADF-4409-9E19-B7F1F9812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1C769-5A12-420D-86E6-1E46CDB63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55471-78F4-4AF7-B7CA-90373A32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E17F-AA51-442D-A1EA-71C3E5815CE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F6AAA-7C87-4EB3-954A-3B35AB00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5E9E-1B14-4D66-91F4-7EDD0295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43-DB82-45CC-87D6-AA511A0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9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8ED4-0E18-4BE5-9F66-9512A984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35D6A-D63C-44DD-8735-A1B7DA142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F049F-5258-463C-B007-6062AD07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E17F-AA51-442D-A1EA-71C3E5815CE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E3F7D-AD6E-40D4-B0C4-5C4E4ED9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C7631-A795-47F8-AD73-00A7803F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43-DB82-45CC-87D6-AA511A0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6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2CD6F-3CD5-4232-A28C-E350A8A1F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349CA-F22D-45CE-B13B-F4166B04A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F6F4-C4C2-46D0-9B1B-274B6334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E17F-AA51-442D-A1EA-71C3E5815CE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B9D24-F1B0-4D0E-AD4E-72D84DE2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5915-4566-46A1-889A-13B2A2DF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43-DB82-45CC-87D6-AA511A0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7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2C9C-062A-451C-8E86-62539969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6808E-B922-48AB-8C80-99684B450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93D81-AA33-411B-9E58-B5F54A7F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E17F-AA51-442D-A1EA-71C3E5815CE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850B6-619C-42F5-827D-F261F62E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F451-D9B1-46DC-A749-0491F67A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43-DB82-45CC-87D6-AA511A0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2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F089-5F0F-442E-97BB-DC4B69D3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37B7B-8C48-4256-8723-B6BE287B5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63B2-0823-40B4-8927-A3A0CFA1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E17F-AA51-442D-A1EA-71C3E5815CE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C5FF1-0F18-4327-8407-5793532E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2AD59-7289-4033-8EE7-E9E1BACA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43-DB82-45CC-87D6-AA511A0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1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0AEE-1F49-4C23-B132-80EB9F2F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4B0A5-4149-4F00-BA89-F8649FDD5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81F52-8B0E-4AF0-95A7-E65D9482E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E6E7A-BA58-4475-A39A-B4EF4803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E17F-AA51-442D-A1EA-71C3E5815CE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F515E-17B1-4F32-9C8A-FEBCECF9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33C0A-0934-4E6E-9444-3D7FBA49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43-DB82-45CC-87D6-AA511A0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F6B7-40F4-4E11-96D7-DC6FF5C5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01160-DF38-4862-804C-E6A0D5B30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A0C8-0626-4AA1-9147-80946503A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A56A1-D461-4524-B0AF-3320D278F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0E9AC-6489-4E12-AE45-1CAADEB3F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1873D-2623-440E-9DED-C52B3974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E17F-AA51-442D-A1EA-71C3E5815CE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31495-10BA-4AA9-82AE-3A720FBF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07766-420A-42BF-B58A-889E009E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43-DB82-45CC-87D6-AA511A0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FC64-104F-42E0-9481-73954751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80F89-CEA4-4775-9511-A8FC8468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E17F-AA51-442D-A1EA-71C3E5815CE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6EBE3-2D73-47F7-8A33-DD53E3E1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74250-5342-4756-A4DF-B72B9866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43-DB82-45CC-87D6-AA511A0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4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BC779-A547-4FA4-AEFF-B50CBB19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E17F-AA51-442D-A1EA-71C3E5815CE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B906D-7DE7-42E9-A78C-4AE1BD63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501DE-4A88-425F-86A2-ADE3C4BF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43-DB82-45CC-87D6-AA511A0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14F7-DB1D-454F-9CDF-4BF056E4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404A4-20DF-4534-B5E5-826B04CAC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248AB-5C05-4437-97D5-A73545C65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46F37-6AF3-4837-8706-0BD10A69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E17F-AA51-442D-A1EA-71C3E5815CE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A6998-1638-4CD3-82C7-200DC124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636EA-6129-41CA-9F16-23002284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43-DB82-45CC-87D6-AA511A0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0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A316-E9B8-4068-812D-D1AD3E97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727B5-0247-40CB-AFF1-0C108633C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33A6F-E19B-406A-A8F2-B8604FC9C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F16DC-6A03-4852-BF6F-92FF6431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E17F-AA51-442D-A1EA-71C3E5815CE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1928E-7634-4523-B88C-267ADA8D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5B745-88BF-4548-8297-57FE0B9E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43-DB82-45CC-87D6-AA511A0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1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1FEA1-10E7-4DA1-94FF-777776C7C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899DF-CE7A-4983-8B1E-CF6DB1BFF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873A4-5503-425E-B63B-925A98A70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BE17F-AA51-442D-A1EA-71C3E5815CE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E7649-0D2A-4C18-A793-520EC2878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E29F0-4EA3-4095-A7B0-C7E58C139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2043-DB82-45CC-87D6-AA511A0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7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0.png"/><Relationship Id="rId7" Type="http://schemas.openxmlformats.org/officeDocument/2006/relationships/image" Target="../media/image380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40.png"/><Relationship Id="rId7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0+ Free Nerve Cell &amp; Brain Images - Pixabay">
            <a:extLst>
              <a:ext uri="{FF2B5EF4-FFF2-40B4-BE49-F238E27FC236}">
                <a16:creationId xmlns:a16="http://schemas.microsoft.com/office/drawing/2014/main" id="{53066BCF-F1D2-44C0-A8EF-4B29C8B60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975" y="2945355"/>
            <a:ext cx="4962507" cy="248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80A67A-C548-43DB-B7DE-5F3113E82DBE}"/>
                  </a:ext>
                </a:extLst>
              </p:cNvPr>
              <p:cNvSpPr txBox="1"/>
              <p:nvPr/>
            </p:nvSpPr>
            <p:spPr>
              <a:xfrm>
                <a:off x="1899418" y="2118085"/>
                <a:ext cx="1377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80A67A-C548-43DB-B7DE-5F3113E82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418" y="2118085"/>
                <a:ext cx="1377172" cy="276999"/>
              </a:xfrm>
              <a:prstGeom prst="rect">
                <a:avLst/>
              </a:prstGeom>
              <a:blipFill>
                <a:blip r:embed="rId3"/>
                <a:stretch>
                  <a:fillRect l="-4000" t="-4348" r="-355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083F7C7-8A01-43E5-9EEC-51F0B017D58E}"/>
              </a:ext>
            </a:extLst>
          </p:cNvPr>
          <p:cNvSpPr txBox="1"/>
          <p:nvPr/>
        </p:nvSpPr>
        <p:spPr>
          <a:xfrm>
            <a:off x="1367406" y="1333850"/>
            <a:ext cx="244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algebra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4911A6-D531-46C7-8FB3-9A7AFEB4E58E}"/>
              </a:ext>
            </a:extLst>
          </p:cNvPr>
          <p:cNvSpPr txBox="1"/>
          <p:nvPr/>
        </p:nvSpPr>
        <p:spPr>
          <a:xfrm>
            <a:off x="6793124" y="1370536"/>
            <a:ext cx="244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63C04C-4394-436E-8D39-E0032761F45D}"/>
              </a:ext>
            </a:extLst>
          </p:cNvPr>
          <p:cNvSpPr/>
          <p:nvPr/>
        </p:nvSpPr>
        <p:spPr>
          <a:xfrm>
            <a:off x="6367975" y="2936501"/>
            <a:ext cx="5003507" cy="240129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2D2C374-C590-45FB-B7FB-BA5E819FAD8D}"/>
              </a:ext>
            </a:extLst>
          </p:cNvPr>
          <p:cNvGrpSpPr/>
          <p:nvPr/>
        </p:nvGrpSpPr>
        <p:grpSpPr>
          <a:xfrm>
            <a:off x="7426903" y="3723304"/>
            <a:ext cx="1107346" cy="1056602"/>
            <a:chOff x="8228364" y="2789600"/>
            <a:chExt cx="1107346" cy="105660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70A9DD5-608D-4702-8B88-3348A41F96DF}"/>
                </a:ext>
              </a:extLst>
            </p:cNvPr>
            <p:cNvSpPr/>
            <p:nvPr/>
          </p:nvSpPr>
          <p:spPr>
            <a:xfrm>
              <a:off x="8228364" y="2789600"/>
              <a:ext cx="1056602" cy="105660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85DCCB12-69A4-4919-8D7B-336F61071542}"/>
                    </a:ext>
                  </a:extLst>
                </p:cNvPr>
                <p:cNvSpPr/>
                <p:nvPr/>
              </p:nvSpPr>
              <p:spPr>
                <a:xfrm>
                  <a:off x="8294656" y="3119981"/>
                  <a:ext cx="104105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85DCCB12-69A4-4919-8D7B-336F61071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4656" y="3119981"/>
                  <a:ext cx="1041054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927575-50EF-4072-A061-161B8A077E1A}"/>
                  </a:ext>
                </a:extLst>
              </p:cNvPr>
              <p:cNvSpPr txBox="1"/>
              <p:nvPr/>
            </p:nvSpPr>
            <p:spPr>
              <a:xfrm>
                <a:off x="6550207" y="4731775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927575-50EF-4072-A061-161B8A07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207" y="4731775"/>
                <a:ext cx="311111" cy="307777"/>
              </a:xfrm>
              <a:prstGeom prst="rect">
                <a:avLst/>
              </a:prstGeom>
              <a:blipFill>
                <a:blip r:embed="rId7"/>
                <a:stretch>
                  <a:fillRect l="-11765" r="-7843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4A30C1-8150-4C36-95A3-0186F491AD0B}"/>
                  </a:ext>
                </a:extLst>
              </p:cNvPr>
              <p:cNvSpPr txBox="1"/>
              <p:nvPr/>
            </p:nvSpPr>
            <p:spPr>
              <a:xfrm>
                <a:off x="6580825" y="3205226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4A30C1-8150-4C36-95A3-0186F491A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25" y="3205226"/>
                <a:ext cx="305147" cy="307777"/>
              </a:xfrm>
              <a:prstGeom prst="rect">
                <a:avLst/>
              </a:prstGeom>
              <a:blipFill>
                <a:blip r:embed="rId8"/>
                <a:stretch>
                  <a:fillRect l="-12000" r="-8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F619E7B-577C-49A1-A315-07F43231B6FB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6861318" y="4515350"/>
            <a:ext cx="631877" cy="3703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5FB5672-F3BE-4C54-BF9F-B6392E44C453}"/>
              </a:ext>
            </a:extLst>
          </p:cNvPr>
          <p:cNvCxnSpPr>
            <a:cxnSpLocks/>
          </p:cNvCxnSpPr>
          <p:nvPr/>
        </p:nvCxnSpPr>
        <p:spPr>
          <a:xfrm>
            <a:off x="6881715" y="3435815"/>
            <a:ext cx="611480" cy="5354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7C7B0A-0614-445D-BEA4-E5CF8A4E0A38}"/>
                  </a:ext>
                </a:extLst>
              </p:cNvPr>
              <p:cNvSpPr txBox="1"/>
              <p:nvPr/>
            </p:nvSpPr>
            <p:spPr>
              <a:xfrm>
                <a:off x="10800757" y="4097716"/>
                <a:ext cx="1875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7C7B0A-0614-445D-BEA4-E5CF8A4E0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757" y="4097716"/>
                <a:ext cx="187552" cy="307777"/>
              </a:xfrm>
              <a:prstGeom prst="rect">
                <a:avLst/>
              </a:prstGeom>
              <a:blipFill>
                <a:blip r:embed="rId9"/>
                <a:stretch>
                  <a:fillRect l="-32258" r="-32258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D06D5B9-CB4E-49C8-B284-2EE3167BDED0}"/>
              </a:ext>
            </a:extLst>
          </p:cNvPr>
          <p:cNvCxnSpPr>
            <a:cxnSpLocks/>
          </p:cNvCxnSpPr>
          <p:nvPr/>
        </p:nvCxnSpPr>
        <p:spPr>
          <a:xfrm>
            <a:off x="8575249" y="4281874"/>
            <a:ext cx="1990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7C2D135-7D84-4C7C-9214-7C9E3458D6E3}"/>
              </a:ext>
            </a:extLst>
          </p:cNvPr>
          <p:cNvSpPr txBox="1"/>
          <p:nvPr/>
        </p:nvSpPr>
        <p:spPr>
          <a:xfrm>
            <a:off x="545284" y="318782"/>
            <a:ext cx="5202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deep learning?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88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F51BE9-EF3B-41EE-9361-9AD57004A34F}"/>
              </a:ext>
            </a:extLst>
          </p:cNvPr>
          <p:cNvSpPr txBox="1"/>
          <p:nvPr/>
        </p:nvSpPr>
        <p:spPr>
          <a:xfrm>
            <a:off x="545284" y="318782"/>
            <a:ext cx="951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deep learning work? – Overfitting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681204-056D-46AD-B29D-CA312A7455AA}"/>
              </a:ext>
            </a:extLst>
          </p:cNvPr>
          <p:cNvSpPr txBox="1"/>
          <p:nvPr/>
        </p:nvSpPr>
        <p:spPr>
          <a:xfrm>
            <a:off x="908612" y="1265548"/>
            <a:ext cx="3802725" cy="133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penalty to weights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too large weights </a:t>
            </a:r>
          </a:p>
        </p:txBody>
      </p:sp>
      <p:pic>
        <p:nvPicPr>
          <p:cNvPr id="2056" name="Picture 8" descr="Dropout in (Deep) Machine learning | by Amar Budhiraja | Medium">
            <a:extLst>
              <a:ext uri="{FF2B5EF4-FFF2-40B4-BE49-F238E27FC236}">
                <a16:creationId xmlns:a16="http://schemas.microsoft.com/office/drawing/2014/main" id="{B31C19CC-90CA-4969-973C-BEBDE7CD5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725" y="3366011"/>
            <a:ext cx="5933719" cy="295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868177-B346-43B4-B51D-3374F1533B7C}"/>
              </a:ext>
            </a:extLst>
          </p:cNvPr>
          <p:cNvSpPr/>
          <p:nvPr/>
        </p:nvSpPr>
        <p:spPr>
          <a:xfrm>
            <a:off x="5824356" y="1265548"/>
            <a:ext cx="6266459" cy="13352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"dropping out"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units of neural 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Prune the network and add some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17DF0C-583B-4A9A-9A01-58831379C03D}"/>
                  </a:ext>
                </a:extLst>
              </p:cNvPr>
              <p:cNvSpPr txBox="1"/>
              <p:nvPr/>
            </p:nvSpPr>
            <p:spPr>
              <a:xfrm>
                <a:off x="699186" y="4257216"/>
                <a:ext cx="379623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17DF0C-583B-4A9A-9A01-58831379C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86" y="4257216"/>
                <a:ext cx="3796232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BE54917E-CF53-41A7-9B9C-EC6BE0BA2984}"/>
              </a:ext>
            </a:extLst>
          </p:cNvPr>
          <p:cNvSpPr/>
          <p:nvPr/>
        </p:nvSpPr>
        <p:spPr>
          <a:xfrm>
            <a:off x="3561806" y="4257216"/>
            <a:ext cx="933612" cy="7562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0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F51BE9-EF3B-41EE-9361-9AD57004A34F}"/>
              </a:ext>
            </a:extLst>
          </p:cNvPr>
          <p:cNvSpPr txBox="1"/>
          <p:nvPr/>
        </p:nvSpPr>
        <p:spPr>
          <a:xfrm>
            <a:off x="545284" y="318782"/>
            <a:ext cx="951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deep learning?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681204-056D-46AD-B29D-CA312A7455AA}"/>
              </a:ext>
            </a:extLst>
          </p:cNvPr>
          <p:cNvSpPr txBox="1"/>
          <p:nvPr/>
        </p:nvSpPr>
        <p:spPr>
          <a:xfrm>
            <a:off x="820615" y="1336431"/>
            <a:ext cx="5856410" cy="382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library for deep learning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Friendly to the beginners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More flexible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GNN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Hugging Face – Pretrained models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 – Evaluation metrics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Confident in your 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4EC73-B1A2-4FE1-AC1F-B612C890F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386" y="1280604"/>
            <a:ext cx="3250579" cy="1561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420043-EC77-4B91-AD51-C9CAB7C52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7" y="3200603"/>
            <a:ext cx="2857500" cy="638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6390A-E566-4BA8-A60C-86647EFD3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027" y="4131013"/>
            <a:ext cx="2081298" cy="83897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24A741B-3322-44B5-BAF3-8E4C565A2D08}"/>
              </a:ext>
            </a:extLst>
          </p:cNvPr>
          <p:cNvGrpSpPr/>
          <p:nvPr/>
        </p:nvGrpSpPr>
        <p:grpSpPr>
          <a:xfrm>
            <a:off x="7554386" y="5262221"/>
            <a:ext cx="3632148" cy="838200"/>
            <a:chOff x="7686589" y="5091621"/>
            <a:chExt cx="3632148" cy="8382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3083DF2-D934-471A-AA04-8002F4762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6589" y="5091621"/>
              <a:ext cx="904875" cy="8382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6DE79D-7458-4E72-828A-0CB4BDEDC1D6}"/>
                </a:ext>
              </a:extLst>
            </p:cNvPr>
            <p:cNvSpPr/>
            <p:nvPr/>
          </p:nvSpPr>
          <p:spPr>
            <a:xfrm>
              <a:off x="8611714" y="5187555"/>
              <a:ext cx="27070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/>
                <a:t>Hugging 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689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F51BE9-EF3B-41EE-9361-9AD57004A34F}"/>
              </a:ext>
            </a:extLst>
          </p:cNvPr>
          <p:cNvSpPr txBox="1"/>
          <p:nvPr/>
        </p:nvSpPr>
        <p:spPr>
          <a:xfrm>
            <a:off x="545284" y="318782"/>
            <a:ext cx="5202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 - MLP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https://miro.medium.com/max/700/1*goFgCUHprcroxSLZvROjpg.jpeg">
            <a:extLst>
              <a:ext uri="{FF2B5EF4-FFF2-40B4-BE49-F238E27FC236}">
                <a16:creationId xmlns:a16="http://schemas.microsoft.com/office/drawing/2014/main" id="{B5F1B5AE-9DDC-4527-9AA4-00FE1A9B6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74991"/>
            <a:ext cx="66675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026239-D51B-401A-8789-85184D4A8B67}"/>
              </a:ext>
            </a:extLst>
          </p:cNvPr>
          <p:cNvSpPr txBox="1"/>
          <p:nvPr/>
        </p:nvSpPr>
        <p:spPr>
          <a:xfrm>
            <a:off x="770844" y="1112944"/>
            <a:ext cx="5839505" cy="105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Perceptron (MLP)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fully connected layers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28CBFE-3C9E-427D-B37E-06F8A57D610C}"/>
              </a:ext>
            </a:extLst>
          </p:cNvPr>
          <p:cNvGrpSpPr/>
          <p:nvPr/>
        </p:nvGrpSpPr>
        <p:grpSpPr>
          <a:xfrm>
            <a:off x="7672223" y="979253"/>
            <a:ext cx="1107346" cy="1056602"/>
            <a:chOff x="8228364" y="2789600"/>
            <a:chExt cx="1107346" cy="10566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BB98-4746-4220-A4D8-8B957F2111FF}"/>
                </a:ext>
              </a:extLst>
            </p:cNvPr>
            <p:cNvSpPr/>
            <p:nvPr/>
          </p:nvSpPr>
          <p:spPr>
            <a:xfrm>
              <a:off x="8228364" y="2789600"/>
              <a:ext cx="1056602" cy="105660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BC2F3A5C-E0C0-4CF7-ADEB-1F858EB6E47F}"/>
                    </a:ext>
                  </a:extLst>
                </p:cNvPr>
                <p:cNvSpPr/>
                <p:nvPr/>
              </p:nvSpPr>
              <p:spPr>
                <a:xfrm>
                  <a:off x="8294656" y="3119981"/>
                  <a:ext cx="104105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D98CE7A-E830-4FED-89F1-5D2BD1C582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4656" y="3119981"/>
                  <a:ext cx="1041054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B84F8B-CBFD-4A16-8BC1-3535D1FE61ED}"/>
                  </a:ext>
                </a:extLst>
              </p:cNvPr>
              <p:cNvSpPr txBox="1"/>
              <p:nvPr/>
            </p:nvSpPr>
            <p:spPr>
              <a:xfrm>
                <a:off x="6795527" y="1661442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B84F8B-CBFD-4A16-8BC1-3535D1FE6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527" y="1661442"/>
                <a:ext cx="311111" cy="307777"/>
              </a:xfrm>
              <a:prstGeom prst="rect">
                <a:avLst/>
              </a:prstGeom>
              <a:blipFill>
                <a:blip r:embed="rId4"/>
                <a:stretch>
                  <a:fillRect l="-11765" r="-7843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9CD18ED-DC76-44ED-BEAF-5224CBA3738B}"/>
                  </a:ext>
                </a:extLst>
              </p:cNvPr>
              <p:cNvSpPr txBox="1"/>
              <p:nvPr/>
            </p:nvSpPr>
            <p:spPr>
              <a:xfrm>
                <a:off x="6793437" y="1038926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9CD18ED-DC76-44ED-BEAF-5224CBA37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437" y="1038926"/>
                <a:ext cx="305147" cy="307777"/>
              </a:xfrm>
              <a:prstGeom prst="rect">
                <a:avLst/>
              </a:prstGeom>
              <a:blipFill>
                <a:blip r:embed="rId5"/>
                <a:stretch>
                  <a:fillRect l="-10000" r="-8000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B17BFF-8040-4ECA-ADE3-5B5395297A83}"/>
              </a:ext>
            </a:extLst>
          </p:cNvPr>
          <p:cNvCxnSpPr>
            <a:cxnSpLocks/>
          </p:cNvCxnSpPr>
          <p:nvPr/>
        </p:nvCxnSpPr>
        <p:spPr>
          <a:xfrm flipV="1">
            <a:off x="7094667" y="1665107"/>
            <a:ext cx="565585" cy="1672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7F2CA6-1B44-4E8A-9324-6A6930709936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098584" y="1192815"/>
            <a:ext cx="573639" cy="150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84C42B4-883A-4A8D-B90C-BBB8338C27E3}"/>
                  </a:ext>
                </a:extLst>
              </p:cNvPr>
              <p:cNvSpPr txBox="1"/>
              <p:nvPr/>
            </p:nvSpPr>
            <p:spPr>
              <a:xfrm>
                <a:off x="11046077" y="1353665"/>
                <a:ext cx="1875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84C42B4-883A-4A8D-B90C-BBB8338C2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6077" y="1353665"/>
                <a:ext cx="187552" cy="307777"/>
              </a:xfrm>
              <a:prstGeom prst="rect">
                <a:avLst/>
              </a:prstGeom>
              <a:blipFill>
                <a:blip r:embed="rId6"/>
                <a:stretch>
                  <a:fillRect l="-32258" r="-32258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ADCDDC-98C2-4BE8-8D8C-6C4FA7FBC08B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10214088" y="1507553"/>
            <a:ext cx="7391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23ED4E-2FF4-49A9-81E3-18082EBE97FD}"/>
              </a:ext>
            </a:extLst>
          </p:cNvPr>
          <p:cNvGrpSpPr/>
          <p:nvPr/>
        </p:nvGrpSpPr>
        <p:grpSpPr>
          <a:xfrm>
            <a:off x="9436180" y="1187772"/>
            <a:ext cx="777908" cy="639561"/>
            <a:chOff x="9430374" y="4404151"/>
            <a:chExt cx="777908" cy="63956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539D63-2224-4FB7-B740-DCB06F767914}"/>
                </a:ext>
              </a:extLst>
            </p:cNvPr>
            <p:cNvSpPr/>
            <p:nvPr/>
          </p:nvSpPr>
          <p:spPr>
            <a:xfrm>
              <a:off x="9430374" y="4404151"/>
              <a:ext cx="777908" cy="639561"/>
            </a:xfrm>
            <a:prstGeom prst="rect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033E5D6-B4D6-4A6C-A4C6-EB97BDFA7819}"/>
                    </a:ext>
                  </a:extLst>
                </p:cNvPr>
                <p:cNvSpPr txBox="1"/>
                <p:nvPr/>
              </p:nvSpPr>
              <p:spPr>
                <a:xfrm>
                  <a:off x="9653790" y="4503445"/>
                  <a:ext cx="33310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F4C51DB-8EE8-4F59-9BD4-98D9A102C4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790" y="4503445"/>
                  <a:ext cx="333104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790991-40DB-41CB-B94F-2FFB35A4CD7C}"/>
              </a:ext>
            </a:extLst>
          </p:cNvPr>
          <p:cNvCxnSpPr>
            <a:cxnSpLocks/>
            <a:stCxn id="16" idx="6"/>
            <a:endCxn id="25" idx="1"/>
          </p:cNvCxnSpPr>
          <p:nvPr/>
        </p:nvCxnSpPr>
        <p:spPr>
          <a:xfrm flipV="1">
            <a:off x="8728825" y="1507553"/>
            <a:ext cx="70735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5544C10-5E84-4FD2-9946-69BB5228B19F}"/>
              </a:ext>
            </a:extLst>
          </p:cNvPr>
          <p:cNvSpPr txBox="1"/>
          <p:nvPr/>
        </p:nvSpPr>
        <p:spPr>
          <a:xfrm>
            <a:off x="8779569" y="5711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30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111544-251F-4005-8F05-292CC6B70109}"/>
                  </a:ext>
                </a:extLst>
              </p:cNvPr>
              <p:cNvSpPr txBox="1"/>
              <p:nvPr/>
            </p:nvSpPr>
            <p:spPr>
              <a:xfrm>
                <a:off x="1899418" y="2118085"/>
                <a:ext cx="1377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111544-251F-4005-8F05-292CC6B70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418" y="2118085"/>
                <a:ext cx="1377172" cy="276999"/>
              </a:xfrm>
              <a:prstGeom prst="rect">
                <a:avLst/>
              </a:prstGeom>
              <a:blipFill>
                <a:blip r:embed="rId2"/>
                <a:stretch>
                  <a:fillRect l="-4000" t="-4348" r="-355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E0118E4-B96D-41AB-9C6A-3EAC9016A8A2}"/>
              </a:ext>
            </a:extLst>
          </p:cNvPr>
          <p:cNvGrpSpPr/>
          <p:nvPr/>
        </p:nvGrpSpPr>
        <p:grpSpPr>
          <a:xfrm>
            <a:off x="6986423" y="979253"/>
            <a:ext cx="1107346" cy="1056602"/>
            <a:chOff x="8228364" y="2789600"/>
            <a:chExt cx="1107346" cy="105660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28A264-5EC6-4CE2-9AF6-9E07692A538D}"/>
                </a:ext>
              </a:extLst>
            </p:cNvPr>
            <p:cNvSpPr/>
            <p:nvPr/>
          </p:nvSpPr>
          <p:spPr>
            <a:xfrm>
              <a:off x="8228364" y="2789600"/>
              <a:ext cx="1056602" cy="105660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D98CE7A-E830-4FED-89F1-5D2BD1C58263}"/>
                    </a:ext>
                  </a:extLst>
                </p:cNvPr>
                <p:cNvSpPr/>
                <p:nvPr/>
              </p:nvSpPr>
              <p:spPr>
                <a:xfrm>
                  <a:off x="8294656" y="3119981"/>
                  <a:ext cx="104105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D98CE7A-E830-4FED-89F1-5D2BD1C582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4656" y="3119981"/>
                  <a:ext cx="1041054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C48FDE-17A3-4B62-9C03-F825895880CC}"/>
                  </a:ext>
                </a:extLst>
              </p:cNvPr>
              <p:cNvSpPr txBox="1"/>
              <p:nvPr/>
            </p:nvSpPr>
            <p:spPr>
              <a:xfrm>
                <a:off x="6109727" y="1661442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C48FDE-17A3-4B62-9C03-F82589588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727" y="1661442"/>
                <a:ext cx="311111" cy="307777"/>
              </a:xfrm>
              <a:prstGeom prst="rect">
                <a:avLst/>
              </a:prstGeom>
              <a:blipFill>
                <a:blip r:embed="rId4"/>
                <a:stretch>
                  <a:fillRect l="-9804" r="-98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6EFD9F-8214-4D57-950E-0D12984B7EC7}"/>
                  </a:ext>
                </a:extLst>
              </p:cNvPr>
              <p:cNvSpPr txBox="1"/>
              <p:nvPr/>
            </p:nvSpPr>
            <p:spPr>
              <a:xfrm>
                <a:off x="6107637" y="1038926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6EFD9F-8214-4D57-950E-0D12984B7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637" y="1038926"/>
                <a:ext cx="305147" cy="307777"/>
              </a:xfrm>
              <a:prstGeom prst="rect">
                <a:avLst/>
              </a:prstGeom>
              <a:blipFill>
                <a:blip r:embed="rId5"/>
                <a:stretch>
                  <a:fillRect l="-12000" r="-8000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13499C-8063-4804-8186-AAFD0B59EFF4}"/>
              </a:ext>
            </a:extLst>
          </p:cNvPr>
          <p:cNvCxnSpPr>
            <a:cxnSpLocks/>
          </p:cNvCxnSpPr>
          <p:nvPr/>
        </p:nvCxnSpPr>
        <p:spPr>
          <a:xfrm flipV="1">
            <a:off x="6408867" y="1665107"/>
            <a:ext cx="565585" cy="1672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C4679E-D45B-46F9-B743-1889CD0E632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412784" y="1192815"/>
            <a:ext cx="573639" cy="150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C714C9-66E4-47BD-998F-DC17445BDEB6}"/>
                  </a:ext>
                </a:extLst>
              </p:cNvPr>
              <p:cNvSpPr txBox="1"/>
              <p:nvPr/>
            </p:nvSpPr>
            <p:spPr>
              <a:xfrm>
                <a:off x="10360277" y="1353665"/>
                <a:ext cx="1875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C714C9-66E4-47BD-998F-DC17445BD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277" y="1353665"/>
                <a:ext cx="187552" cy="307777"/>
              </a:xfrm>
              <a:prstGeom prst="rect">
                <a:avLst/>
              </a:prstGeom>
              <a:blipFill>
                <a:blip r:embed="rId6"/>
                <a:stretch>
                  <a:fillRect l="-33333" r="-36667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2F6E62-A1F9-4BBF-AB5F-BACF334E805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528288" y="1507553"/>
            <a:ext cx="7391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900442-DCCF-4025-AA21-0C58B04EDE39}"/>
              </a:ext>
            </a:extLst>
          </p:cNvPr>
          <p:cNvGrpSpPr/>
          <p:nvPr/>
        </p:nvGrpSpPr>
        <p:grpSpPr>
          <a:xfrm>
            <a:off x="8750380" y="1187772"/>
            <a:ext cx="777908" cy="639561"/>
            <a:chOff x="9430374" y="4404151"/>
            <a:chExt cx="777908" cy="63956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FA6CC0-D050-4204-A0A2-556C2D946A1A}"/>
                </a:ext>
              </a:extLst>
            </p:cNvPr>
            <p:cNvSpPr/>
            <p:nvPr/>
          </p:nvSpPr>
          <p:spPr>
            <a:xfrm>
              <a:off x="9430374" y="4404151"/>
              <a:ext cx="777908" cy="639561"/>
            </a:xfrm>
            <a:prstGeom prst="rect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F4C51DB-8EE8-4F59-9BD4-98D9A102C4C7}"/>
                    </a:ext>
                  </a:extLst>
                </p:cNvPr>
                <p:cNvSpPr txBox="1"/>
                <p:nvPr/>
              </p:nvSpPr>
              <p:spPr>
                <a:xfrm>
                  <a:off x="9653790" y="4503445"/>
                  <a:ext cx="33310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F4C51DB-8EE8-4F59-9BD4-98D9A102C4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790" y="4503445"/>
                  <a:ext cx="333104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3D54FD-C5FB-4807-9AC4-855FDFB7D911}"/>
              </a:ext>
            </a:extLst>
          </p:cNvPr>
          <p:cNvCxnSpPr>
            <a:cxnSpLocks/>
            <a:stCxn id="7" idx="6"/>
            <a:endCxn id="16" idx="1"/>
          </p:cNvCxnSpPr>
          <p:nvPr/>
        </p:nvCxnSpPr>
        <p:spPr>
          <a:xfrm flipV="1">
            <a:off x="8043025" y="1507553"/>
            <a:ext cx="70735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42A265-D59D-4F6F-BD2D-019646F9E0AD}"/>
              </a:ext>
            </a:extLst>
          </p:cNvPr>
          <p:cNvSpPr txBox="1"/>
          <p:nvPr/>
        </p:nvSpPr>
        <p:spPr>
          <a:xfrm>
            <a:off x="8093769" y="5711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37B82A-B0EA-429D-A897-2F05DB576CFC}"/>
              </a:ext>
            </a:extLst>
          </p:cNvPr>
          <p:cNvSpPr txBox="1"/>
          <p:nvPr/>
        </p:nvSpPr>
        <p:spPr>
          <a:xfrm>
            <a:off x="8074277" y="198122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projection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" descr="Introduction to Different Activation Functions for Deep Learning | by  Shruti Jadon | Medium">
            <a:extLst>
              <a:ext uri="{FF2B5EF4-FFF2-40B4-BE49-F238E27FC236}">
                <a16:creationId xmlns:a16="http://schemas.microsoft.com/office/drawing/2014/main" id="{81B2C740-0995-48A2-BAFB-625885498F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2" r="50831"/>
          <a:stretch/>
        </p:blipFill>
        <p:spPr bwMode="auto">
          <a:xfrm>
            <a:off x="6574210" y="2812022"/>
            <a:ext cx="3973619" cy="34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CBEEB59-F1CA-4BE7-B658-62CBC6364420}"/>
              </a:ext>
            </a:extLst>
          </p:cNvPr>
          <p:cNvSpPr txBox="1"/>
          <p:nvPr/>
        </p:nvSpPr>
        <p:spPr>
          <a:xfrm>
            <a:off x="835393" y="1341668"/>
            <a:ext cx="340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1E5CB1-0B32-437F-9A8C-886A476BDFCA}"/>
                  </a:ext>
                </a:extLst>
              </p:cNvPr>
              <p:cNvSpPr txBox="1"/>
              <p:nvPr/>
            </p:nvSpPr>
            <p:spPr>
              <a:xfrm>
                <a:off x="1899418" y="3836212"/>
                <a:ext cx="1731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1E5CB1-0B32-437F-9A8C-886A476B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418" y="3836212"/>
                <a:ext cx="1731564" cy="276999"/>
              </a:xfrm>
              <a:prstGeom prst="rect">
                <a:avLst/>
              </a:prstGeom>
              <a:blipFill>
                <a:blip r:embed="rId9"/>
                <a:stretch>
                  <a:fillRect l="-2817" t="-4348" r="-457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93A93091-D32C-4309-BD5E-A54E53600569}"/>
              </a:ext>
            </a:extLst>
          </p:cNvPr>
          <p:cNvSpPr txBox="1"/>
          <p:nvPr/>
        </p:nvSpPr>
        <p:spPr>
          <a:xfrm>
            <a:off x="835393" y="3244334"/>
            <a:ext cx="340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projection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050B7F-D598-4801-A68A-D1A17CC37683}"/>
              </a:ext>
            </a:extLst>
          </p:cNvPr>
          <p:cNvSpPr txBox="1"/>
          <p:nvPr/>
        </p:nvSpPr>
        <p:spPr>
          <a:xfrm>
            <a:off x="545284" y="318782"/>
            <a:ext cx="5202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deep learning?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59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083F7C7-8A01-43E5-9EEC-51F0B017D58E}"/>
              </a:ext>
            </a:extLst>
          </p:cNvPr>
          <p:cNvSpPr txBox="1"/>
          <p:nvPr/>
        </p:nvSpPr>
        <p:spPr>
          <a:xfrm>
            <a:off x="835393" y="1341668"/>
            <a:ext cx="3407833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Deeper &amp; Wider</a:t>
            </a:r>
          </a:p>
        </p:txBody>
      </p:sp>
      <p:pic>
        <p:nvPicPr>
          <p:cNvPr id="4098" name="Picture 2" descr="AI vs. Machine Learning vs. Deep Learning vs. Neural Networks: What's the  Difference? | IBM">
            <a:extLst>
              <a:ext uri="{FF2B5EF4-FFF2-40B4-BE49-F238E27FC236}">
                <a16:creationId xmlns:a16="http://schemas.microsoft.com/office/drawing/2014/main" id="{9521D1D1-91F4-462D-A4C0-14C580737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8"/>
          <a:stretch/>
        </p:blipFill>
        <p:spPr bwMode="auto">
          <a:xfrm>
            <a:off x="3633897" y="2004382"/>
            <a:ext cx="6465288" cy="415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920DF-61D6-49F7-849F-33E5523D28C7}"/>
              </a:ext>
            </a:extLst>
          </p:cNvPr>
          <p:cNvSpPr txBox="1"/>
          <p:nvPr/>
        </p:nvSpPr>
        <p:spPr>
          <a:xfrm>
            <a:off x="545284" y="318782"/>
            <a:ext cx="5202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deep learning?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0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F51BE9-EF3B-41EE-9361-9AD57004A34F}"/>
              </a:ext>
            </a:extLst>
          </p:cNvPr>
          <p:cNvSpPr txBox="1"/>
          <p:nvPr/>
        </p:nvSpPr>
        <p:spPr>
          <a:xfrm>
            <a:off x="545284" y="318782"/>
            <a:ext cx="5202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deep learning?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97A499-A6DA-4CD2-B552-D87F2A99DBDC}"/>
              </a:ext>
            </a:extLst>
          </p:cNvPr>
          <p:cNvSpPr txBox="1"/>
          <p:nvPr/>
        </p:nvSpPr>
        <p:spPr>
          <a:xfrm>
            <a:off x="984737" y="1279666"/>
            <a:ext cx="9530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better performance compared with traditional machine learning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9EAC65-354B-4E76-9953-6EBC8C357F9E}"/>
              </a:ext>
            </a:extLst>
          </p:cNvPr>
          <p:cNvGrpSpPr/>
          <p:nvPr/>
        </p:nvGrpSpPr>
        <p:grpSpPr>
          <a:xfrm>
            <a:off x="2777144" y="1929804"/>
            <a:ext cx="5941025" cy="4609414"/>
            <a:chOff x="2280186" y="2040742"/>
            <a:chExt cx="5706133" cy="4427170"/>
          </a:xfrm>
        </p:grpSpPr>
        <p:pic>
          <p:nvPicPr>
            <p:cNvPr id="3074" name="Picture 2" descr="Codes of Interest | Deep Learning Made Fun: How deep should it be to be  called Deep Learning?">
              <a:extLst>
                <a:ext uri="{FF2B5EF4-FFF2-40B4-BE49-F238E27FC236}">
                  <a16:creationId xmlns:a16="http://schemas.microsoft.com/office/drawing/2014/main" id="{62799094-0BFC-4FDC-AD38-AA825FE0B4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177"/>
            <a:stretch/>
          </p:blipFill>
          <p:spPr bwMode="auto">
            <a:xfrm>
              <a:off x="2280186" y="2040742"/>
              <a:ext cx="5706133" cy="4422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B3D09C-C7FB-44A7-91FE-D956BB50D6A0}"/>
                </a:ext>
              </a:extLst>
            </p:cNvPr>
            <p:cNvSpPr/>
            <p:nvPr/>
          </p:nvSpPr>
          <p:spPr>
            <a:xfrm>
              <a:off x="2692866" y="6333688"/>
              <a:ext cx="486562" cy="134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28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F51BE9-EF3B-41EE-9361-9AD57004A34F}"/>
              </a:ext>
            </a:extLst>
          </p:cNvPr>
          <p:cNvSpPr txBox="1"/>
          <p:nvPr/>
        </p:nvSpPr>
        <p:spPr>
          <a:xfrm>
            <a:off x="545284" y="318782"/>
            <a:ext cx="600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deep learning work?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DEA8AC1-1511-4559-BD58-D0A0B4008A77}"/>
              </a:ext>
            </a:extLst>
          </p:cNvPr>
          <p:cNvGrpSpPr/>
          <p:nvPr/>
        </p:nvGrpSpPr>
        <p:grpSpPr>
          <a:xfrm>
            <a:off x="4158691" y="2144704"/>
            <a:ext cx="2536372" cy="1289957"/>
            <a:chOff x="3559628" y="1796143"/>
            <a:chExt cx="2536372" cy="128995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D62958-B09B-4AD9-9797-8073151A0BDD}"/>
                </a:ext>
              </a:extLst>
            </p:cNvPr>
            <p:cNvSpPr/>
            <p:nvPr/>
          </p:nvSpPr>
          <p:spPr>
            <a:xfrm>
              <a:off x="3559629" y="1796143"/>
              <a:ext cx="2536371" cy="1289957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0AC867-D661-4687-9D4C-2D510F753E4E}"/>
                </a:ext>
              </a:extLst>
            </p:cNvPr>
            <p:cNvSpPr txBox="1"/>
            <p:nvPr/>
          </p:nvSpPr>
          <p:spPr>
            <a:xfrm>
              <a:off x="3559628" y="2117955"/>
              <a:ext cx="25363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44BE60-DCF3-4259-AFA4-2763141F1B9F}"/>
              </a:ext>
            </a:extLst>
          </p:cNvPr>
          <p:cNvGrpSpPr/>
          <p:nvPr/>
        </p:nvGrpSpPr>
        <p:grpSpPr>
          <a:xfrm>
            <a:off x="1107969" y="2399497"/>
            <a:ext cx="2204358" cy="780367"/>
            <a:chOff x="1472292" y="3069592"/>
            <a:chExt cx="2204358" cy="78036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C21FA5-1A5B-4982-A29B-4A5E2B0EB2BF}"/>
                </a:ext>
              </a:extLst>
            </p:cNvPr>
            <p:cNvSpPr/>
            <p:nvPr/>
          </p:nvSpPr>
          <p:spPr>
            <a:xfrm>
              <a:off x="1630135" y="3069592"/>
              <a:ext cx="1888672" cy="7803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87DAE3-E77F-4864-8B0B-EBC2CFB80EC3}"/>
                </a:ext>
              </a:extLst>
            </p:cNvPr>
            <p:cNvSpPr txBox="1"/>
            <p:nvPr/>
          </p:nvSpPr>
          <p:spPr>
            <a:xfrm>
              <a:off x="1472292" y="3167389"/>
              <a:ext cx="22043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DD2685-902E-46F8-BB09-180FFD468572}"/>
              </a:ext>
            </a:extLst>
          </p:cNvPr>
          <p:cNvCxnSpPr>
            <a:cxnSpLocks/>
          </p:cNvCxnSpPr>
          <p:nvPr/>
        </p:nvCxnSpPr>
        <p:spPr>
          <a:xfrm>
            <a:off x="3247011" y="2789682"/>
            <a:ext cx="846364" cy="0"/>
          </a:xfrm>
          <a:prstGeom prst="straightConnector1">
            <a:avLst/>
          </a:prstGeom>
          <a:ln w="571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966A39-941A-4679-B316-5394B7E74775}"/>
              </a:ext>
            </a:extLst>
          </p:cNvPr>
          <p:cNvCxnSpPr>
            <a:cxnSpLocks/>
          </p:cNvCxnSpPr>
          <p:nvPr/>
        </p:nvCxnSpPr>
        <p:spPr>
          <a:xfrm>
            <a:off x="6779423" y="2789682"/>
            <a:ext cx="922565" cy="0"/>
          </a:xfrm>
          <a:prstGeom prst="straightConnector1">
            <a:avLst/>
          </a:prstGeom>
          <a:ln w="571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D5E0F9-3C1A-4CB0-905D-A68B761D0DDF}"/>
              </a:ext>
            </a:extLst>
          </p:cNvPr>
          <p:cNvGrpSpPr/>
          <p:nvPr/>
        </p:nvGrpSpPr>
        <p:grpSpPr>
          <a:xfrm>
            <a:off x="7674777" y="2358851"/>
            <a:ext cx="2204358" cy="780367"/>
            <a:chOff x="1472292" y="3069592"/>
            <a:chExt cx="2204358" cy="7803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1F7D99-836A-4455-A6E3-44FCAB1C7773}"/>
                </a:ext>
              </a:extLst>
            </p:cNvPr>
            <p:cNvSpPr/>
            <p:nvPr/>
          </p:nvSpPr>
          <p:spPr>
            <a:xfrm>
              <a:off x="1630135" y="3069592"/>
              <a:ext cx="1888672" cy="7803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351DCB-A33A-4D4B-86CB-AA3A6AAB34C4}"/>
                </a:ext>
              </a:extLst>
            </p:cNvPr>
            <p:cNvSpPr txBox="1"/>
            <p:nvPr/>
          </p:nvSpPr>
          <p:spPr>
            <a:xfrm>
              <a:off x="1472292" y="3167389"/>
              <a:ext cx="22043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28F5C1-9262-4F9F-B6C1-1C02A049CA27}"/>
              </a:ext>
            </a:extLst>
          </p:cNvPr>
          <p:cNvGrpSpPr/>
          <p:nvPr/>
        </p:nvGrpSpPr>
        <p:grpSpPr>
          <a:xfrm>
            <a:off x="7475851" y="5354927"/>
            <a:ext cx="2602210" cy="906726"/>
            <a:chOff x="1472292" y="3069593"/>
            <a:chExt cx="2602210" cy="90672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F11BEC3-D494-4B60-A7A4-5D54AC3908ED}"/>
                </a:ext>
              </a:extLst>
            </p:cNvPr>
            <p:cNvSpPr/>
            <p:nvPr/>
          </p:nvSpPr>
          <p:spPr>
            <a:xfrm>
              <a:off x="1630135" y="3069593"/>
              <a:ext cx="2287420" cy="906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6A826F-95DC-4354-AE68-90A66EECF203}"/>
                </a:ext>
              </a:extLst>
            </p:cNvPr>
            <p:cNvSpPr txBox="1"/>
            <p:nvPr/>
          </p:nvSpPr>
          <p:spPr>
            <a:xfrm>
              <a:off x="1472292" y="3167389"/>
              <a:ext cx="26022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Ground truth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88A725-31F1-4DB7-AF8E-93223DC4F61E}"/>
              </a:ext>
            </a:extLst>
          </p:cNvPr>
          <p:cNvCxnSpPr>
            <a:cxnSpLocks/>
          </p:cNvCxnSpPr>
          <p:nvPr/>
        </p:nvCxnSpPr>
        <p:spPr>
          <a:xfrm>
            <a:off x="8776956" y="3312197"/>
            <a:ext cx="0" cy="1856151"/>
          </a:xfrm>
          <a:prstGeom prst="straightConnector1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23D18C55-DCE4-431E-9DB7-DD0403CF0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059" y="4317504"/>
            <a:ext cx="2602211" cy="705684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7671527-B184-498E-9500-6929187A63AE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5426879" y="3434662"/>
            <a:ext cx="2247903" cy="842009"/>
          </a:xfrm>
          <a:prstGeom prst="bentConnector2">
            <a:avLst/>
          </a:prstGeom>
          <a:ln w="571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8A00B1C-5D94-4F2E-83AF-AC72E30E86A8}"/>
              </a:ext>
            </a:extLst>
          </p:cNvPr>
          <p:cNvSpPr txBox="1"/>
          <p:nvPr/>
        </p:nvSpPr>
        <p:spPr>
          <a:xfrm>
            <a:off x="5426877" y="3729932"/>
            <a:ext cx="2948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Loss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DA46D-66D2-7978-6708-E8247ED19B2E}"/>
              </a:ext>
            </a:extLst>
          </p:cNvPr>
          <p:cNvSpPr txBox="1"/>
          <p:nvPr/>
        </p:nvSpPr>
        <p:spPr>
          <a:xfrm>
            <a:off x="1619538" y="1806666"/>
            <a:ext cx="1181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646F7-7812-43E5-F0DC-565E70230E82}"/>
              </a:ext>
            </a:extLst>
          </p:cNvPr>
          <p:cNvSpPr txBox="1"/>
          <p:nvPr/>
        </p:nvSpPr>
        <p:spPr>
          <a:xfrm>
            <a:off x="4836267" y="1538840"/>
            <a:ext cx="1181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E59F0-6326-B712-AFCF-079015450C48}"/>
              </a:ext>
            </a:extLst>
          </p:cNvPr>
          <p:cNvSpPr txBox="1"/>
          <p:nvPr/>
        </p:nvSpPr>
        <p:spPr>
          <a:xfrm>
            <a:off x="6945783" y="3362136"/>
            <a:ext cx="1181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574234-1688-44F5-18EA-AEFF6F625230}"/>
              </a:ext>
            </a:extLst>
          </p:cNvPr>
          <p:cNvSpPr txBox="1"/>
          <p:nvPr/>
        </p:nvSpPr>
        <p:spPr>
          <a:xfrm>
            <a:off x="9645294" y="5452722"/>
            <a:ext cx="1181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53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FBB46-BAA1-99C6-250F-E0954F80AA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dirty="0"/>
                  <a:t>Mean Square Error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Multi-Class Cross Entropy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Special case: Binary Cross Entropy:</a:t>
                </a:r>
              </a:p>
              <a:p>
                <a:pPr marL="514350" indent="-51435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FBB46-BAA1-99C6-250F-E0954F80AA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  <a:blipFill>
                <a:blip r:embed="rId2"/>
                <a:stretch>
                  <a:fillRect l="-1148" t="-14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8F387BA-5C4C-5B51-1C7C-F2095D8AE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709" y="5518870"/>
            <a:ext cx="6642100" cy="963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6A42EF-FD40-924B-AF14-ED754542D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670" y="3319189"/>
            <a:ext cx="3402766" cy="963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1ADBA6-A770-8146-0977-521D26F4EC15}"/>
              </a:ext>
            </a:extLst>
          </p:cNvPr>
          <p:cNvSpPr txBox="1"/>
          <p:nvPr/>
        </p:nvSpPr>
        <p:spPr>
          <a:xfrm>
            <a:off x="1047561" y="723540"/>
            <a:ext cx="600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Common Loss Functions: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2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F51BE9-EF3B-41EE-9361-9AD57004A34F}"/>
              </a:ext>
            </a:extLst>
          </p:cNvPr>
          <p:cNvSpPr txBox="1"/>
          <p:nvPr/>
        </p:nvSpPr>
        <p:spPr>
          <a:xfrm>
            <a:off x="545284" y="318782"/>
            <a:ext cx="951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deep learning work? – Optimization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68E9B-EF85-C8DD-EC84-3B901379F32F}"/>
              </a:ext>
            </a:extLst>
          </p:cNvPr>
          <p:cNvSpPr txBox="1"/>
          <p:nvPr/>
        </p:nvSpPr>
        <p:spPr>
          <a:xfrm>
            <a:off x="507598" y="1177132"/>
            <a:ext cx="6458352" cy="151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to update the weights in deep learning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(GD)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E8F9A2-3D94-17C4-40E6-ED68FC84ABA1}"/>
                  </a:ext>
                </a:extLst>
              </p:cNvPr>
              <p:cNvSpPr txBox="1"/>
              <p:nvPr/>
            </p:nvSpPr>
            <p:spPr>
              <a:xfrm>
                <a:off x="8394700" y="1828954"/>
                <a:ext cx="186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E8F9A2-3D94-17C4-40E6-ED68FC84A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700" y="1828954"/>
                <a:ext cx="1866024" cy="276999"/>
              </a:xfrm>
              <a:prstGeom prst="rect">
                <a:avLst/>
              </a:prstGeom>
              <a:blipFill>
                <a:blip r:embed="rId2"/>
                <a:stretch>
                  <a:fillRect l="-1307" t="-2222" r="-424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247E6C3-36F1-4ED4-4663-2EF26D00F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97" y="3155189"/>
            <a:ext cx="7103806" cy="344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8961158-BE4C-42BD-B9E3-A1FCD42111CA}"/>
              </a:ext>
            </a:extLst>
          </p:cNvPr>
          <p:cNvSpPr/>
          <p:nvPr/>
        </p:nvSpPr>
        <p:spPr>
          <a:xfrm>
            <a:off x="9372599" y="1828954"/>
            <a:ext cx="242646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3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F51BE9-EF3B-41EE-9361-9AD57004A34F}"/>
              </a:ext>
            </a:extLst>
          </p:cNvPr>
          <p:cNvSpPr txBox="1"/>
          <p:nvPr/>
        </p:nvSpPr>
        <p:spPr>
          <a:xfrm>
            <a:off x="545284" y="318782"/>
            <a:ext cx="10548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deep learning work? – Underfitting &amp; Overfitting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681204-056D-46AD-B29D-CA312A7455AA}"/>
              </a:ext>
            </a:extLst>
          </p:cNvPr>
          <p:cNvSpPr txBox="1"/>
          <p:nvPr/>
        </p:nvSpPr>
        <p:spPr>
          <a:xfrm>
            <a:off x="1724381" y="2371333"/>
            <a:ext cx="257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B0331-6138-4FCD-B11E-69E0A02F6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247" y="3334359"/>
            <a:ext cx="6697734" cy="3542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9DBE63-A5AF-4D31-8C20-C6447480F10B}"/>
              </a:ext>
            </a:extLst>
          </p:cNvPr>
          <p:cNvSpPr txBox="1"/>
          <p:nvPr/>
        </p:nvSpPr>
        <p:spPr>
          <a:xfrm>
            <a:off x="545284" y="985767"/>
            <a:ext cx="5550716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Underfitting: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unable to fit the training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badly on both training and testing data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training time, More input features,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complex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506D27-B9C5-4E67-BA28-1C249C32ADA5}"/>
              </a:ext>
            </a:extLst>
          </p:cNvPr>
          <p:cNvSpPr/>
          <p:nvPr/>
        </p:nvSpPr>
        <p:spPr>
          <a:xfrm>
            <a:off x="6095999" y="985767"/>
            <a:ext cx="5908159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fits exactly against its training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well on training data but badly on testing data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stopping, Feature selection, Data augmentation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Regularization, Dropout</a:t>
            </a:r>
          </a:p>
        </p:txBody>
      </p:sp>
    </p:spTree>
    <p:extLst>
      <p:ext uri="{BB962C8B-B14F-4D97-AF65-F5344CB8AC3E}">
        <p14:creationId xmlns:p14="http://schemas.microsoft.com/office/powerpoint/2010/main" val="411280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F51BE9-EF3B-41EE-9361-9AD57004A34F}"/>
              </a:ext>
            </a:extLst>
          </p:cNvPr>
          <p:cNvSpPr txBox="1"/>
          <p:nvPr/>
        </p:nvSpPr>
        <p:spPr>
          <a:xfrm>
            <a:off x="545284" y="318782"/>
            <a:ext cx="951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deep learning work? – Overfitting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681204-056D-46AD-B29D-CA312A7455AA}"/>
              </a:ext>
            </a:extLst>
          </p:cNvPr>
          <p:cNvSpPr txBox="1"/>
          <p:nvPr/>
        </p:nvSpPr>
        <p:spPr>
          <a:xfrm>
            <a:off x="873778" y="1265548"/>
            <a:ext cx="3400511" cy="105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overfitting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</a:t>
            </a:r>
          </a:p>
        </p:txBody>
      </p:sp>
      <p:pic>
        <p:nvPicPr>
          <p:cNvPr id="2050" name="Picture 2" descr="Overfitting and Underfitting | Kaggle">
            <a:extLst>
              <a:ext uri="{FF2B5EF4-FFF2-40B4-BE49-F238E27FC236}">
                <a16:creationId xmlns:a16="http://schemas.microsoft.com/office/drawing/2014/main" id="{577B9E31-B40B-4130-9FEA-71BC8164F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84" y="2921783"/>
            <a:ext cx="4386616" cy="328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A5CDBDB-4F31-4AC0-8966-4D9EBCB90A73}"/>
              </a:ext>
            </a:extLst>
          </p:cNvPr>
          <p:cNvGrpSpPr/>
          <p:nvPr/>
        </p:nvGrpSpPr>
        <p:grpSpPr>
          <a:xfrm>
            <a:off x="5301842" y="1477969"/>
            <a:ext cx="6399708" cy="1425279"/>
            <a:chOff x="5301842" y="1477969"/>
            <a:chExt cx="6399708" cy="1425279"/>
          </a:xfrm>
        </p:grpSpPr>
        <p:pic>
          <p:nvPicPr>
            <p:cNvPr id="2054" name="Picture 6" descr="Train/Test Split and Cross Validation - A Python Tutorial - AlgoTrading101  Blog">
              <a:extLst>
                <a:ext uri="{FF2B5EF4-FFF2-40B4-BE49-F238E27FC236}">
                  <a16:creationId xmlns:a16="http://schemas.microsoft.com/office/drawing/2014/main" id="{7A4F9912-6360-4163-A0E9-3245DC5418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457"/>
            <a:stretch/>
          </p:blipFill>
          <p:spPr bwMode="auto">
            <a:xfrm>
              <a:off x="5301842" y="2022710"/>
              <a:ext cx="6399708" cy="880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3CE627-C1E3-49AE-AC3A-59F67CDE732A}"/>
                </a:ext>
              </a:extLst>
            </p:cNvPr>
            <p:cNvSpPr txBox="1"/>
            <p:nvPr/>
          </p:nvSpPr>
          <p:spPr>
            <a:xfrm>
              <a:off x="8024991" y="1477969"/>
              <a:ext cx="10419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All data</a:t>
              </a:r>
            </a:p>
          </p:txBody>
        </p:sp>
        <p:sp>
          <p:nvSpPr>
            <p:cNvPr id="5" name="Left Bracket 4">
              <a:extLst>
                <a:ext uri="{FF2B5EF4-FFF2-40B4-BE49-F238E27FC236}">
                  <a16:creationId xmlns:a16="http://schemas.microsoft.com/office/drawing/2014/main" id="{3EBD9256-45B6-46D5-873C-638CE2153047}"/>
                </a:ext>
              </a:extLst>
            </p:cNvPr>
            <p:cNvSpPr/>
            <p:nvPr/>
          </p:nvSpPr>
          <p:spPr>
            <a:xfrm rot="5400000">
              <a:off x="8473968" y="-1067716"/>
              <a:ext cx="106326" cy="6023453"/>
            </a:xfrm>
            <a:prstGeom prst="leftBracke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212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41923</TotalTime>
  <Words>338</Words>
  <Application>Microsoft Macintosh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 Fu</dc:creator>
  <cp:lastModifiedBy>Xi Niu</cp:lastModifiedBy>
  <cp:revision>105</cp:revision>
  <dcterms:created xsi:type="dcterms:W3CDTF">2023-02-16T02:53:58Z</dcterms:created>
  <dcterms:modified xsi:type="dcterms:W3CDTF">2024-03-19T14:11:07Z</dcterms:modified>
</cp:coreProperties>
</file>