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1057" r:id="rId2"/>
    <p:sldId id="1104" r:id="rId3"/>
    <p:sldId id="1105" r:id="rId4"/>
    <p:sldId id="1106" r:id="rId5"/>
    <p:sldId id="1107" r:id="rId6"/>
    <p:sldId id="1108" r:id="rId7"/>
    <p:sldId id="1109" r:id="rId8"/>
    <p:sldId id="1110" r:id="rId9"/>
    <p:sldId id="1111" r:id="rId10"/>
    <p:sldId id="1112" r:id="rId11"/>
    <p:sldId id="1020" r:id="rId12"/>
    <p:sldId id="1023" r:id="rId13"/>
    <p:sldId id="1101" r:id="rId14"/>
    <p:sldId id="1024" r:id="rId15"/>
    <p:sldId id="1113" r:id="rId16"/>
    <p:sldId id="873" r:id="rId17"/>
    <p:sldId id="837" r:id="rId18"/>
    <p:sldId id="1095" r:id="rId19"/>
    <p:sldId id="1096" r:id="rId20"/>
    <p:sldId id="1097" r:id="rId21"/>
    <p:sldId id="1032" r:id="rId22"/>
    <p:sldId id="1116" r:id="rId23"/>
    <p:sldId id="1030" r:id="rId24"/>
    <p:sldId id="1031" r:id="rId25"/>
    <p:sldId id="1115" r:id="rId26"/>
    <p:sldId id="1036" r:id="rId27"/>
    <p:sldId id="1100" r:id="rId28"/>
    <p:sldId id="1042" r:id="rId29"/>
    <p:sldId id="1043" r:id="rId30"/>
    <p:sldId id="737" r:id="rId3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6"/>
    <p:restoredTop sz="69840" autoAdjust="0"/>
  </p:normalViewPr>
  <p:slideViewPr>
    <p:cSldViewPr>
      <p:cViewPr varScale="1">
        <p:scale>
          <a:sx n="89" d="100"/>
          <a:sy n="89" d="100"/>
        </p:scale>
        <p:origin x="2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5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3E2AF9EA-5CE6-CF40-A45B-A111625F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9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32B90BFE-7FC9-864F-9EFC-47388680B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3991E31-96B2-514A-9F90-E14D5C2518A7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fld id="{7F8F60B0-AE91-A546-908E-AFA12D2BDC94}" type="slidenum">
              <a:rPr lang="zh-CN" altLang="en-US" sz="1200">
                <a:latin typeface="Times New Roman" charset="0"/>
                <a:ea typeface="SimSun" charset="0"/>
                <a:cs typeface="SimSun" charset="0"/>
              </a:rPr>
              <a:pPr algn="r"/>
              <a:t>1</a:t>
            </a:fld>
            <a:endParaRPr lang="en-US" altLang="zh-CN" sz="1200"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5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Database rows -&gt; data objects; columns -&gt;attributes.</a:t>
            </a:r>
          </a:p>
          <a:p>
            <a:pPr lvl="1" eaLnBrk="1" hangingPunct="1">
              <a:lnSpc>
                <a:spcPct val="120000"/>
              </a:lnSpc>
            </a:pPr>
            <a:endParaRPr lang="en-US" sz="2400" dirty="0">
              <a:latin typeface="Tahoma" charset="0"/>
            </a:endParaRP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21978C-871F-0247-9AF6-7DFC6B338971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0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D4F6B48-6B2B-C94E-A3A1-44FE03905906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6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84495D7-0174-3341-863B-B6F2D8589B65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56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5FC048-FE5E-0749-B730-6A4A2FD7B37A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6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F4948D5-A2DD-F244-AE0A-F5D0BE25448F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7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D737AD-86B0-1440-8333-597DF12A552B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2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7274DE4-6E0E-6940-A537-63BABBA48E72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 </a:t>
            </a:r>
          </a:p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11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E9CB9F8-141A-5944-95F1-1E3EF69E3FC8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39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8D58CF-19A6-5B45-98D9-77E6FE9A718E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07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8D58CF-19A6-5B45-98D9-77E6FE9A718E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9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778D191-E1C1-8742-9A13-0B4413FB3B31}" type="slidenum">
              <a:rPr lang="en-US" altLang="en-US">
                <a:latin typeface="Tahoma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Tahoma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b="1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7180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A9924B7-3D23-1F4E-96E2-0D0272A19611}" type="slidenum">
              <a:rPr lang="en-US" sz="1200">
                <a:latin typeface="Times New Roman" charset="0"/>
              </a:rPr>
              <a:pPr/>
              <a:t>23</a:t>
            </a:fld>
            <a:endParaRPr lang="en-US" sz="1200">
              <a:latin typeface="Times New Roman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33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58FBC57-6B5F-8242-A459-351D5753C915}" type="slidenum">
              <a:rPr lang="en-US" sz="1200">
                <a:latin typeface="Times New Roman" charset="0"/>
              </a:rPr>
              <a:pPr/>
              <a:t>24</a:t>
            </a:fld>
            <a:endParaRPr lang="en-US" sz="120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99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BDEFD7-23A2-9749-9D9E-DDA9C4265856}" type="slidenum">
              <a:rPr lang="en-US" sz="1200">
                <a:latin typeface="Times New Roman" charset="0"/>
              </a:rPr>
              <a:pPr/>
              <a:t>25</a:t>
            </a:fld>
            <a:endParaRPr lang="en-US" sz="120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Need to revise the formula</a:t>
            </a:r>
          </a:p>
        </p:txBody>
      </p:sp>
    </p:spTree>
    <p:extLst>
      <p:ext uri="{BB962C8B-B14F-4D97-AF65-F5344CB8AC3E}">
        <p14:creationId xmlns:p14="http://schemas.microsoft.com/office/powerpoint/2010/main" val="50839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9FDF8FB-060D-724A-A5DF-B60F9BF363A3}" type="slidenum">
              <a:rPr lang="en-US" sz="1200">
                <a:latin typeface="Times New Roman" charset="0"/>
              </a:rPr>
              <a:pPr/>
              <a:t>26</a:t>
            </a:fld>
            <a:endParaRPr lang="en-US" sz="12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47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FDD3BF2-A0C2-0B46-B355-2C307A8C5449}" type="slidenum">
              <a:rPr lang="en-US" sz="1200">
                <a:latin typeface="Times New Roman" charset="0"/>
              </a:rPr>
              <a:pPr/>
              <a:t>28</a:t>
            </a:fld>
            <a:endParaRPr lang="en-US" sz="12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84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4D17905-A7FB-6B46-9A60-53069B475063}" type="slidenum">
              <a:rPr lang="en-US" sz="1200">
                <a:latin typeface="Times New Roman" charset="0"/>
              </a:rPr>
              <a:pPr/>
              <a:t>29</a:t>
            </a:fld>
            <a:endParaRPr lang="en-US" sz="1200">
              <a:latin typeface="Times New Roman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80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D6AB5F7-CA3A-1B49-B006-0D1C45B4D7F5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3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BEB9A0D-CFD2-F44C-940F-9F42D318CF29}" type="slidenum">
              <a:rPr lang="en-US" altLang="en-US">
                <a:latin typeface="Tahoma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ahoma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521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B1E1614-0583-1E4F-863F-6D0F182DA2E9}" type="slidenum">
              <a:rPr lang="en-US" altLang="en-US">
                <a:latin typeface="Tahoma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Tahoma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Tahoma" charset="0"/>
                <a:ea typeface="ＭＳ Ｐゴシック" charset="-128"/>
              </a:rPr>
              <a:t>Data mining: a misnomer?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latin typeface="Tahoma" charset="0"/>
              <a:ea typeface="ＭＳ Ｐゴシック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charset="0"/>
                <a:ea typeface="ＭＳ Ｐゴシック" charset="-128"/>
              </a:rPr>
              <a:t>What is an interesting patten? </a:t>
            </a:r>
            <a:r>
              <a:rPr lang="en-US" altLang="en-US" sz="1050" dirty="0">
                <a:ea typeface="ＭＳ Ｐゴシック" charset="-128"/>
              </a:rPr>
              <a:t>(</a:t>
            </a:r>
            <a:r>
              <a:rPr lang="en-GB" altLang="en-US" sz="1200" u="sng" dirty="0">
                <a:ea typeface="ＭＳ Ｐゴシック" charset="-128"/>
              </a:rPr>
              <a:t>previously unknown, non-trivial,</a:t>
            </a:r>
            <a:r>
              <a:rPr lang="en-GB" altLang="en-US" sz="1200" dirty="0">
                <a:ea typeface="ＭＳ Ｐゴシック" charset="-128"/>
              </a:rPr>
              <a:t> </a:t>
            </a:r>
            <a:r>
              <a:rPr lang="en-GB" altLang="en-US" sz="1200" u="sng" dirty="0">
                <a:ea typeface="ＭＳ Ｐゴシック" charset="-128"/>
              </a:rPr>
              <a:t>implicit</a:t>
            </a:r>
            <a:r>
              <a:rPr lang="en-GB" altLang="en-US" sz="1200" dirty="0">
                <a:ea typeface="ＭＳ Ｐゴシック" charset="-128"/>
              </a:rPr>
              <a:t>, and </a:t>
            </a:r>
            <a:r>
              <a:rPr lang="en-GB" altLang="en-US" sz="1200" u="sng" dirty="0">
                <a:ea typeface="ＭＳ Ｐゴシック" charset="-128"/>
              </a:rPr>
              <a:t>potentially useful)</a:t>
            </a:r>
            <a:r>
              <a:rPr lang="en-GB" altLang="en-US" sz="1600" dirty="0">
                <a:ea typeface="ＭＳ Ｐゴシック" charset="-128"/>
              </a:rPr>
              <a:t> </a:t>
            </a:r>
            <a:endParaRPr lang="en-GB" sz="1200" dirty="0"/>
          </a:p>
          <a:p>
            <a:pPr eaLnBrk="1" hangingPunct="1"/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29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D6E8A9E-35F4-E944-9BA2-F0A563B57CB7}" type="slidenum">
              <a:rPr lang="en-US" altLang="en-US">
                <a:latin typeface="Tahoma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Tahoma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64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86DFF27-633D-4146-8290-E55D872E8F30}" type="slidenum">
              <a:rPr lang="en-US" altLang="en-US">
                <a:latin typeface="Tahoma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28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8159ED6-0653-CE4B-A9BB-07F2B8AACBF9}" type="slidenum">
              <a:rPr lang="en-US" altLang="en-US">
                <a:latin typeface="Tahoma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Tahoma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2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E4614A-B221-284D-B8DF-2A85A2DB0DE9}" type="slidenum">
              <a:rPr lang="en-US" altLang="en-US">
                <a:latin typeface="Tahoma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2730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CAD2E9A-BDFB-1C4A-8027-C42782992104}" type="slidenum">
              <a:rPr lang="en-US" altLang="en-US">
                <a:latin typeface="Tahoma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ahom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08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2765FF4-FB88-4E4D-A1A8-9A36C4895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56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9108B-6488-8A41-9999-D539BBDCA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1217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27249-EA2C-C947-8E4D-3EF9C255A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163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C2E19-9113-8B4A-A9DE-AF64DAAEF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745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47F06-29EC-644F-9351-58E06FCA2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1137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C154F-6CB7-D84D-AD5D-4FFB429B2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2827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2CE0-37CA-BC4F-B7F2-E70136821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337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D7659-33F5-AA4B-B022-A9A4DAE5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790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3C878-A00B-6349-92F9-C9419AD2C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544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6109-3D4A-CB4B-ACC1-90735F41E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43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495A-8F17-0941-A101-FB4017487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978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2ED76-4F49-A74C-AD8F-389FB94FD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451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8D25E-4C5D-EC4B-B3E9-D210B66BC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640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2D778-8646-6343-B82B-598E00931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531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D6CA4-F419-CF4F-A7C8-EF1062723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37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1E62ECE4-8BFD-FD4E-BA06-9137D0940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8763000" cy="3886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DSBA/HCIP/ ITIS 6162 Knowledge Discovery in Databases</a:t>
            </a:r>
            <a:br>
              <a:rPr lang="en-US" sz="28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Spring 2024</a:t>
            </a:r>
            <a:br>
              <a:rPr lang="en-US" sz="3200" dirty="0">
                <a:latin typeface="Tahoma" charset="0"/>
              </a:rPr>
            </a:br>
            <a:br>
              <a:rPr lang="en-US" sz="3200" dirty="0">
                <a:latin typeface="Tahoma" charset="0"/>
              </a:rPr>
            </a:br>
            <a:r>
              <a:rPr lang="en-US" dirty="0">
                <a:latin typeface="Tahoma" charset="0"/>
              </a:rPr>
              <a:t>Getting to Know Your Data</a:t>
            </a:r>
            <a:br>
              <a:rPr lang="en-US" dirty="0">
                <a:latin typeface="Tahoma" charset="0"/>
              </a:rPr>
            </a:br>
            <a:endParaRPr lang="en-US" sz="2400" dirty="0">
              <a:latin typeface="Tahoma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Professor Xi (Sunshine) Niu, Ph.D.</a:t>
            </a:r>
          </a:p>
          <a:p>
            <a:pPr algn="ctr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University of North Carolina at Charlotte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Text Data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031D615-8D7F-AB4E-B8D0-EDA341C7277A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3797" name="object 3"/>
          <p:cNvSpPr txBox="1">
            <a:spLocks noChangeArrowheads="1"/>
          </p:cNvSpPr>
          <p:nvPr/>
        </p:nvSpPr>
        <p:spPr bwMode="auto">
          <a:xfrm>
            <a:off x="722313" y="1981200"/>
            <a:ext cx="77311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550" rIns="0" bIns="0">
            <a:spAutoFit/>
          </a:bodyPr>
          <a:lstStyle>
            <a:lvl1pPr marL="295275" indent="-282575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tabLst>
                <a:tab pos="295275" algn="l"/>
              </a:tabLst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625475" indent="-2349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tabLst>
                <a:tab pos="295275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tabLst>
                <a:tab pos="295275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tabLst>
                <a:tab pos="29527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tabLst>
                <a:tab pos="29527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tabLst>
                <a:tab pos="29527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tabLst>
                <a:tab pos="29527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tabLst>
                <a:tab pos="29527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tabLst>
                <a:tab pos="29527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50"/>
              </a:spcBef>
              <a:buClrTx/>
              <a:buSzTx/>
              <a:buFont typeface="Arial" charset="0"/>
              <a:buChar char="•"/>
            </a:pPr>
            <a:r>
              <a:rPr lang="x-none" altLang="x-none" sz="2400">
                <a:latin typeface="Calibri" charset="0"/>
                <a:ea typeface="Calibri" charset="0"/>
                <a:cs typeface="Calibri" charset="0"/>
              </a:rPr>
              <a:t>Text mining </a:t>
            </a:r>
            <a:r>
              <a:rPr lang="x-none" altLang="x-none" sz="2400">
                <a:latin typeface="Symbol" charset="2"/>
                <a:ea typeface="Symbol" charset="2"/>
                <a:cs typeface="Symbol" charset="2"/>
              </a:rPr>
              <a:t></a:t>
            </a:r>
            <a:r>
              <a:rPr lang="x-none" altLang="x-none" sz="2400">
                <a:latin typeface="Times New Roman" charset="0"/>
              </a:rPr>
              <a:t> </a:t>
            </a:r>
            <a:r>
              <a:rPr lang="x-none" altLang="x-none" sz="2400">
                <a:latin typeface="Calibri" charset="0"/>
                <a:ea typeface="Calibri" charset="0"/>
                <a:cs typeface="Calibri" charset="0"/>
              </a:rPr>
              <a:t>Text analytics</a:t>
            </a:r>
          </a:p>
          <a:p>
            <a:pPr>
              <a:lnSpc>
                <a:spcPct val="100000"/>
              </a:lnSpc>
              <a:spcBef>
                <a:spcPts val="550"/>
              </a:spcBef>
              <a:buClrTx/>
              <a:buSzTx/>
              <a:buFont typeface="Arial" charset="0"/>
              <a:buChar char="•"/>
            </a:pPr>
            <a:r>
              <a:rPr lang="x-none" altLang="x-none" sz="2400">
                <a:latin typeface="Calibri" charset="0"/>
                <a:ea typeface="Calibri" charset="0"/>
                <a:cs typeface="Calibri" charset="0"/>
              </a:rPr>
              <a:t>Turn text data into </a:t>
            </a:r>
            <a:r>
              <a:rPr lang="x-none" altLang="x-none" sz="2400" b="1">
                <a:latin typeface="Calibri" charset="0"/>
                <a:ea typeface="Calibri" charset="0"/>
                <a:cs typeface="Calibri" charset="0"/>
              </a:rPr>
              <a:t>high-quality information </a:t>
            </a:r>
            <a:r>
              <a:rPr lang="x-none" altLang="x-none" sz="2400">
                <a:latin typeface="Calibri" charset="0"/>
                <a:ea typeface="Calibri" charset="0"/>
                <a:cs typeface="Calibri" charset="0"/>
              </a:rPr>
              <a:t>or </a:t>
            </a:r>
            <a:r>
              <a:rPr lang="x-none" altLang="x-none" sz="2400" b="1">
                <a:latin typeface="Calibri" charset="0"/>
                <a:ea typeface="Calibri" charset="0"/>
                <a:cs typeface="Calibri" charset="0"/>
              </a:rPr>
              <a:t>actionable</a:t>
            </a:r>
            <a:endParaRPr lang="x-none" altLang="x-none" sz="240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x-none" altLang="x-none" sz="2400" b="1">
                <a:latin typeface="Calibri" charset="0"/>
                <a:ea typeface="Calibri" charset="0"/>
                <a:cs typeface="Calibri" charset="0"/>
              </a:rPr>
              <a:t>knowledge</a:t>
            </a:r>
            <a:endParaRPr lang="x-none" altLang="x-none" sz="240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00000"/>
              </a:lnSpc>
              <a:spcBef>
                <a:spcPts val="575"/>
              </a:spcBef>
              <a:buClrTx/>
              <a:buSzTx/>
              <a:buFont typeface="Arial" charset="0"/>
              <a:buChar char="–"/>
            </a:pPr>
            <a:r>
              <a:rPr lang="x-none" altLang="x-none" b="1">
                <a:latin typeface="Calibri" charset="0"/>
                <a:ea typeface="Calibri" charset="0"/>
                <a:cs typeface="Calibri" charset="0"/>
              </a:rPr>
              <a:t>Minimizes human effort </a:t>
            </a:r>
            <a:r>
              <a:rPr lang="x-none" altLang="x-none">
                <a:latin typeface="Calibri" charset="0"/>
                <a:ea typeface="Calibri" charset="0"/>
                <a:cs typeface="Calibri" charset="0"/>
              </a:rPr>
              <a:t>(on consuming text data)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buClrTx/>
              <a:buSzTx/>
              <a:buFont typeface="Arial" charset="0"/>
              <a:buChar char="–"/>
            </a:pPr>
            <a:r>
              <a:rPr lang="x-none" altLang="x-none">
                <a:latin typeface="Calibri" charset="0"/>
                <a:ea typeface="Calibri" charset="0"/>
                <a:cs typeface="Calibri" charset="0"/>
              </a:rPr>
              <a:t>Supplies knowledge for </a:t>
            </a:r>
            <a:r>
              <a:rPr lang="x-none" altLang="x-none" b="1">
                <a:latin typeface="Calibri" charset="0"/>
                <a:ea typeface="Calibri" charset="0"/>
                <a:cs typeface="Calibri" charset="0"/>
              </a:rPr>
              <a:t>optimal decision making</a:t>
            </a:r>
            <a:endParaRPr lang="x-none" altLang="x-none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85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Data Objects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latin typeface="Tahoma" charset="0"/>
              </a:rPr>
              <a:t>data object</a:t>
            </a:r>
            <a:r>
              <a:rPr lang="en-US" sz="2400" dirty="0">
                <a:latin typeface="Tahoma" charset="0"/>
              </a:rPr>
              <a:t> 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sales database:  customers, store items, sales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Also called </a:t>
            </a:r>
            <a:r>
              <a:rPr lang="en-US" sz="2400" i="1" dirty="0">
                <a:latin typeface="Tahoma" charset="0"/>
              </a:rPr>
              <a:t>samples , examples, instances, data points, objects, tuples</a:t>
            </a:r>
            <a:r>
              <a:rPr lang="en-US" sz="2400" dirty="0">
                <a:latin typeface="Tahoma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Data objects are described by </a:t>
            </a:r>
            <a:r>
              <a:rPr lang="en-US" sz="2400" b="1" dirty="0">
                <a:latin typeface="Tahoma" charset="0"/>
              </a:rPr>
              <a:t>attributes</a:t>
            </a:r>
            <a:r>
              <a:rPr lang="en-US" sz="2400" dirty="0">
                <a:latin typeface="Tahoma" charset="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Attributes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ahoma" charset="0"/>
              </a:rPr>
              <a:t>Attribute (</a:t>
            </a:r>
            <a:r>
              <a:rPr lang="en-US" dirty="0">
                <a:latin typeface="Tahoma" charset="0"/>
              </a:rPr>
              <a:t>or</a:t>
            </a:r>
            <a:r>
              <a:rPr lang="en-US" b="1" dirty="0">
                <a:latin typeface="Tahoma" charset="0"/>
              </a:rPr>
              <a:t> dimensions, features, variables</a:t>
            </a:r>
            <a:r>
              <a:rPr lang="en-US" dirty="0">
                <a:latin typeface="Tahoma" charset="0"/>
              </a:rPr>
              <a:t>): a data field, representing a characteristic or feature of a data object.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Types: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Categorical</a:t>
            </a:r>
          </a:p>
          <a:p>
            <a:pPr lvl="2" eaLnBrk="1" hangingPunct="1"/>
            <a:r>
              <a:rPr lang="en-US" dirty="0">
                <a:latin typeface="Tahoma" charset="0"/>
              </a:rPr>
              <a:t>Binary</a:t>
            </a:r>
          </a:p>
          <a:p>
            <a:pPr lvl="2" eaLnBrk="1" hangingPunct="1"/>
            <a:r>
              <a:rPr lang="en-US" dirty="0">
                <a:latin typeface="Tahoma" charset="0"/>
              </a:rPr>
              <a:t>Nominal </a:t>
            </a:r>
          </a:p>
          <a:p>
            <a:pPr lvl="2" eaLnBrk="1" hangingPunct="1"/>
            <a:r>
              <a:rPr lang="en-US" dirty="0">
                <a:latin typeface="Tahoma" charset="0"/>
              </a:rPr>
              <a:t>Ordinal</a:t>
            </a:r>
          </a:p>
          <a:p>
            <a:pPr lvl="1" eaLnBrk="1" hangingPunct="1"/>
            <a:r>
              <a:rPr lang="en-US" dirty="0">
                <a:latin typeface="Tahoma" charset="0"/>
              </a:rPr>
              <a:t>Numeric (</a:t>
            </a:r>
            <a:r>
              <a:rPr lang="en-US" dirty="0" err="1">
                <a:latin typeface="Tahoma" charset="0"/>
              </a:rPr>
              <a:t>Continous</a:t>
            </a:r>
            <a:r>
              <a:rPr lang="en-US" dirty="0">
                <a:latin typeface="Tahoma" charset="0"/>
              </a:rPr>
              <a:t>)</a:t>
            </a:r>
          </a:p>
          <a:p>
            <a:pPr lvl="2"/>
            <a:r>
              <a:rPr lang="en-US" dirty="0"/>
              <a:t>Interval </a:t>
            </a:r>
          </a:p>
          <a:p>
            <a:pPr lvl="2"/>
            <a:r>
              <a:rPr lang="en-US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57829101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170981"/>
                </a:solidFill>
                <a:latin typeface="Berlin Sans FB Demi" charset="0"/>
              </a:rPr>
              <a:t>Numeric Attribute</a:t>
            </a:r>
            <a:endParaRPr lang="en-US" dirty="0">
              <a:solidFill>
                <a:schemeClr val="hlink"/>
              </a:solidFill>
              <a:latin typeface="Berlin Sans FB Demi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sz="2400" b="1" dirty="0">
                <a:latin typeface="Tahoma" charset="0"/>
              </a:rPr>
              <a:t>Interval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Measured on a scale of </a:t>
            </a:r>
            <a:r>
              <a:rPr lang="en-US" b="1" dirty="0">
                <a:latin typeface="Tahoma" charset="0"/>
              </a:rPr>
              <a:t>equal-sized units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Values have order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E.g., </a:t>
            </a:r>
            <a:r>
              <a:rPr lang="en-US" sz="2400" i="1" dirty="0">
                <a:latin typeface="Tahoma" charset="0"/>
              </a:rPr>
              <a:t>temperature in </a:t>
            </a:r>
            <a:r>
              <a:rPr lang="en-US" sz="2400" i="1" dirty="0" err="1">
                <a:latin typeface="Tahoma" charset="0"/>
              </a:rPr>
              <a:t>C</a:t>
            </a:r>
            <a:r>
              <a:rPr lang="en-US" sz="2400" i="1" dirty="0" err="1">
                <a:latin typeface="Tahoma" charset="0"/>
                <a:cs typeface="Tahoma" charset="0"/>
              </a:rPr>
              <a:t>˚</a:t>
            </a:r>
            <a:r>
              <a:rPr lang="en-US" sz="2400" i="1" dirty="0" err="1">
                <a:latin typeface="Tahoma" charset="0"/>
              </a:rPr>
              <a:t>or</a:t>
            </a:r>
            <a:r>
              <a:rPr lang="en-US" sz="2400" i="1" dirty="0">
                <a:latin typeface="Tahoma" charset="0"/>
              </a:rPr>
              <a:t> F</a:t>
            </a:r>
            <a:r>
              <a:rPr lang="en-US" sz="2400" i="1" dirty="0">
                <a:latin typeface="Tahoma" charset="0"/>
                <a:cs typeface="Tahoma" charset="0"/>
              </a:rPr>
              <a:t>˚</a:t>
            </a:r>
            <a:r>
              <a:rPr lang="en-US" sz="2400" i="1" dirty="0">
                <a:latin typeface="Tahoma" charset="0"/>
              </a:rPr>
              <a:t>, calendar dates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No true zero-point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sz="2400" b="1" dirty="0">
                <a:latin typeface="Tahoma" charset="0"/>
              </a:rPr>
              <a:t>Ratio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Measured on a scale of </a:t>
            </a:r>
            <a:r>
              <a:rPr lang="en-US" b="1" dirty="0">
                <a:latin typeface="Tahoma" charset="0"/>
              </a:rPr>
              <a:t>equal-sized units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Values have order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Inherent </a:t>
            </a:r>
            <a:r>
              <a:rPr lang="en-US" b="1" dirty="0">
                <a:latin typeface="Tahoma" charset="0"/>
              </a:rPr>
              <a:t>zero-point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Ratio makes sense</a:t>
            </a:r>
          </a:p>
          <a:p>
            <a:pPr marL="863600" lvl="2" indent="0" eaLnBrk="1" hangingPunct="1">
              <a:lnSpc>
                <a:spcPct val="90000"/>
              </a:lnSpc>
              <a:buNone/>
            </a:pPr>
            <a:r>
              <a:rPr lang="en-US" dirty="0">
                <a:latin typeface="Tahoma" charset="0"/>
              </a:rPr>
              <a:t>($100,000 is twice as high as $50,000).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e.g., </a:t>
            </a:r>
            <a:r>
              <a:rPr lang="en-US" sz="2400" i="1" dirty="0">
                <a:latin typeface="Tahoma" charset="0"/>
              </a:rPr>
              <a:t>temperature in Kelvin, length, counts, monetary quantities</a:t>
            </a:r>
            <a:endParaRPr lang="en-US" sz="1800" i="1" dirty="0">
              <a:latin typeface="Tahoma" charset="0"/>
            </a:endParaRP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3810000" cy="170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6400"/>
            <a:ext cx="3810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4527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170981"/>
                </a:solidFill>
                <a:latin typeface="Berlin Sans FB Demi" charset="0"/>
              </a:rPr>
              <a:t>Similarity and Dissimilarity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ahoma" charset="0"/>
              </a:rPr>
              <a:t>Similarity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Numerical measure of how alike two data objects are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Value is higher when objects are more alike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Often falls in the range [0,1]</a:t>
            </a:r>
          </a:p>
          <a:p>
            <a:pPr eaLnBrk="1" hangingPunct="1"/>
            <a:r>
              <a:rPr lang="en-US" sz="2400" b="1" dirty="0">
                <a:latin typeface="Tahoma" charset="0"/>
              </a:rPr>
              <a:t>Dissimilarity</a:t>
            </a:r>
            <a:r>
              <a:rPr lang="en-US" sz="2400" dirty="0">
                <a:latin typeface="Tahoma" charset="0"/>
              </a:rPr>
              <a:t> (e.g., distance)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Numerical measure of how different two data objects are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Lower when objects are more alike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Minimum dissimilarity is often 0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Berlin Sans FB Demi" charset="0"/>
              </a:rPr>
              <a:t>Data Matrix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6019800" cy="51816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hlink"/>
                </a:solidFill>
                <a:latin typeface="Tahoma" charset="0"/>
              </a:rPr>
              <a:t>Data matrix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n data points with p dimensions</a:t>
            </a:r>
          </a:p>
          <a:p>
            <a:pPr marL="0" indent="0" eaLnBrk="1" hangingPunct="1">
              <a:buNone/>
            </a:pPr>
            <a:endParaRPr lang="en-US" sz="2400" dirty="0">
              <a:latin typeface="Tahoma" charset="0"/>
            </a:endParaRP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824594"/>
              </p:ext>
            </p:extLst>
          </p:nvPr>
        </p:nvGraphicFramePr>
        <p:xfrm>
          <a:off x="1828800" y="3200400"/>
          <a:ext cx="4114800" cy="271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4114800" cy="271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228600"/>
            <a:ext cx="9601200" cy="685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Berlin Sans FB Demi" charset="0"/>
              </a:rPr>
              <a:t>Distance on Numeric Data: </a:t>
            </a:r>
            <a:r>
              <a:rPr lang="en-US" sz="3200" dirty="0" err="1">
                <a:latin typeface="Berlin Sans FB Demi" charset="0"/>
              </a:rPr>
              <a:t>Minkowski</a:t>
            </a:r>
            <a:r>
              <a:rPr lang="en-US" sz="3200" dirty="0">
                <a:latin typeface="Berlin Sans FB Demi" charset="0"/>
              </a:rPr>
              <a:t> Distance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i="1" dirty="0" err="1">
                <a:solidFill>
                  <a:schemeClr val="hlink"/>
                </a:solidFill>
                <a:latin typeface="Tahoma" charset="0"/>
              </a:rPr>
              <a:t>Minkowski</a:t>
            </a:r>
            <a:r>
              <a:rPr lang="en-US" sz="2400" i="1" dirty="0">
                <a:solidFill>
                  <a:schemeClr val="hlink"/>
                </a:solidFill>
                <a:latin typeface="Tahoma" charset="0"/>
              </a:rPr>
              <a:t> distance</a:t>
            </a:r>
            <a:r>
              <a:rPr lang="en-US" sz="2400" dirty="0">
                <a:latin typeface="Tahoma" charset="0"/>
              </a:rPr>
              <a:t>: A popular distance measure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Tahoma" charset="0"/>
            </a:endParaRP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where  </a:t>
            </a:r>
            <a:r>
              <a:rPr lang="en-US" sz="2400" i="1" dirty="0" err="1">
                <a:latin typeface="Tahoma" charset="0"/>
              </a:rPr>
              <a:t>i</a:t>
            </a:r>
            <a:r>
              <a:rPr lang="en-US" sz="2400" dirty="0">
                <a:latin typeface="Tahoma" charset="0"/>
              </a:rPr>
              <a:t> = (</a:t>
            </a:r>
            <a:r>
              <a:rPr lang="en-US" sz="2400" i="1" dirty="0">
                <a:latin typeface="Tahoma" charset="0"/>
              </a:rPr>
              <a:t>x</a:t>
            </a:r>
            <a:r>
              <a:rPr lang="en-US" sz="2400" baseline="-25000" dirty="0">
                <a:latin typeface="Tahoma" charset="0"/>
              </a:rPr>
              <a:t>i1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i="1" dirty="0">
                <a:latin typeface="Tahoma" charset="0"/>
              </a:rPr>
              <a:t>x</a:t>
            </a:r>
            <a:r>
              <a:rPr lang="en-US" sz="2400" baseline="-25000" dirty="0">
                <a:latin typeface="Tahoma" charset="0"/>
              </a:rPr>
              <a:t>i2</a:t>
            </a:r>
            <a:r>
              <a:rPr lang="en-US" sz="2400" dirty="0">
                <a:latin typeface="Tahoma" charset="0"/>
              </a:rPr>
              <a:t>, …, </a:t>
            </a:r>
            <a:r>
              <a:rPr lang="en-US" sz="2400" i="1" dirty="0" err="1">
                <a:latin typeface="Tahoma" charset="0"/>
              </a:rPr>
              <a:t>x</a:t>
            </a:r>
            <a:r>
              <a:rPr lang="en-US" sz="2400" baseline="-25000" dirty="0" err="1">
                <a:latin typeface="Tahoma" charset="0"/>
              </a:rPr>
              <a:t>ip</a:t>
            </a:r>
            <a:r>
              <a:rPr lang="en-US" sz="2400" dirty="0">
                <a:latin typeface="Tahoma" charset="0"/>
              </a:rPr>
              <a:t>) and</a:t>
            </a:r>
            <a:r>
              <a:rPr lang="en-US" sz="2400" i="1" dirty="0">
                <a:latin typeface="Tahoma" charset="0"/>
              </a:rPr>
              <a:t> j</a:t>
            </a:r>
            <a:r>
              <a:rPr lang="en-US" sz="2400" dirty="0">
                <a:latin typeface="Tahoma" charset="0"/>
              </a:rPr>
              <a:t> = (</a:t>
            </a:r>
            <a:r>
              <a:rPr lang="en-US" sz="2400" i="1" dirty="0">
                <a:latin typeface="Tahoma" charset="0"/>
              </a:rPr>
              <a:t>x</a:t>
            </a:r>
            <a:r>
              <a:rPr lang="en-US" sz="2400" baseline="-25000" dirty="0">
                <a:latin typeface="Tahoma" charset="0"/>
              </a:rPr>
              <a:t>j1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i="1" dirty="0">
                <a:latin typeface="Tahoma" charset="0"/>
              </a:rPr>
              <a:t>x</a:t>
            </a:r>
            <a:r>
              <a:rPr lang="en-US" sz="2400" baseline="-25000" dirty="0">
                <a:latin typeface="Tahoma" charset="0"/>
              </a:rPr>
              <a:t>j2</a:t>
            </a:r>
            <a:r>
              <a:rPr lang="en-US" sz="2400" dirty="0">
                <a:latin typeface="Tahoma" charset="0"/>
              </a:rPr>
              <a:t>, …, </a:t>
            </a:r>
            <a:r>
              <a:rPr lang="en-US" sz="2400" i="1" dirty="0" err="1">
                <a:latin typeface="Tahoma" charset="0"/>
              </a:rPr>
              <a:t>x</a:t>
            </a:r>
            <a:r>
              <a:rPr lang="en-US" sz="2400" baseline="-25000" dirty="0" err="1">
                <a:latin typeface="Tahoma" charset="0"/>
              </a:rPr>
              <a:t>jp</a:t>
            </a:r>
            <a:r>
              <a:rPr lang="en-US" sz="2400" dirty="0">
                <a:latin typeface="Tahoma" charset="0"/>
              </a:rPr>
              <a:t>) are two </a:t>
            </a:r>
            <a:r>
              <a:rPr lang="en-US" sz="2400" i="1" dirty="0">
                <a:latin typeface="Tahoma" charset="0"/>
              </a:rPr>
              <a:t>p</a:t>
            </a:r>
            <a:r>
              <a:rPr lang="en-US" sz="2400" dirty="0">
                <a:latin typeface="Tahoma" charset="0"/>
              </a:rPr>
              <a:t>-dimensional data objects, and </a:t>
            </a:r>
            <a:r>
              <a:rPr lang="en-US" sz="2400" i="1" dirty="0">
                <a:latin typeface="Tahoma" charset="0"/>
              </a:rPr>
              <a:t>h</a:t>
            </a:r>
            <a:r>
              <a:rPr lang="en-US" sz="2400" dirty="0">
                <a:latin typeface="Tahoma" charset="0"/>
              </a:rPr>
              <a:t> is the order (the distance so defined is also called L-</a:t>
            </a:r>
            <a:r>
              <a:rPr lang="en-US" sz="2400" i="1" dirty="0">
                <a:latin typeface="Tahoma" charset="0"/>
              </a:rPr>
              <a:t>h</a:t>
            </a:r>
            <a:r>
              <a:rPr lang="en-US" sz="2400" dirty="0">
                <a:latin typeface="Tahoma" charset="0"/>
              </a:rPr>
              <a:t> norm)</a:t>
            </a:r>
          </a:p>
        </p:txBody>
      </p:sp>
      <p:pic>
        <p:nvPicPr>
          <p:cNvPr id="105476" name="Picture 7" descr="eqminkows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458025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Berlin Sans FB Demi" charset="0"/>
              </a:rPr>
              <a:t>Special Cases of Minkowski Distance</a:t>
            </a:r>
            <a:endParaRPr lang="en-US">
              <a:latin typeface="Berlin Sans FB Demi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077200" cy="5181600"/>
          </a:xfrm>
        </p:spPr>
        <p:txBody>
          <a:bodyPr/>
          <a:lstStyle/>
          <a:p>
            <a:pPr eaLnBrk="1" hangingPunct="1"/>
            <a:r>
              <a:rPr lang="en-US" sz="2000" i="1" dirty="0">
                <a:latin typeface="Arial" charset="0"/>
                <a:cs typeface="Times New Roman" charset="0"/>
              </a:rPr>
              <a:t>h</a:t>
            </a:r>
            <a:r>
              <a:rPr lang="en-US" sz="2000" dirty="0">
                <a:latin typeface="Arial" charset="0"/>
                <a:cs typeface="Times New Roman" charset="0"/>
              </a:rPr>
              <a:t> = 1:  </a:t>
            </a:r>
            <a:r>
              <a:rPr lang="en-US" sz="2000" dirty="0">
                <a:solidFill>
                  <a:schemeClr val="hlink"/>
                </a:solidFill>
                <a:latin typeface="Arial" charset="0"/>
                <a:cs typeface="Times New Roman" charset="0"/>
              </a:rPr>
              <a:t>Manhattan</a:t>
            </a:r>
            <a:r>
              <a:rPr lang="en-US" sz="2000" dirty="0">
                <a:latin typeface="Arial" charset="0"/>
                <a:cs typeface="Times New Roman" charset="0"/>
              </a:rPr>
              <a:t> (city block, L</a:t>
            </a:r>
            <a:r>
              <a:rPr lang="en-US" sz="2000" baseline="-30000" dirty="0">
                <a:latin typeface="Arial" charset="0"/>
                <a:cs typeface="Times New Roman" charset="0"/>
              </a:rPr>
              <a:t>1</a:t>
            </a:r>
            <a:r>
              <a:rPr lang="en-US" sz="2000" dirty="0">
                <a:latin typeface="Arial" charset="0"/>
                <a:cs typeface="Times New Roman" charset="0"/>
              </a:rPr>
              <a:t> norm)</a:t>
            </a:r>
            <a:r>
              <a:rPr lang="en-US" sz="2000" dirty="0">
                <a:solidFill>
                  <a:schemeClr val="hlink"/>
                </a:solidFill>
                <a:latin typeface="Arial" charset="0"/>
                <a:cs typeface="Times New Roman" charset="0"/>
              </a:rPr>
              <a:t> distance</a:t>
            </a:r>
            <a:r>
              <a:rPr lang="en-US" sz="2000" dirty="0">
                <a:latin typeface="Arial" charset="0"/>
                <a:cs typeface="Times New Roman" charset="0"/>
              </a:rPr>
              <a:t> </a:t>
            </a:r>
            <a:endParaRPr lang="en-US" sz="2000" b="1" dirty="0">
              <a:latin typeface="Arial" charset="0"/>
              <a:cs typeface="Times New Roman" charset="0"/>
            </a:endParaRPr>
          </a:p>
          <a:p>
            <a:pPr eaLnBrk="1" hangingPunct="1"/>
            <a:endParaRPr lang="en-US" sz="2000" i="1" dirty="0">
              <a:latin typeface="Arial" charset="0"/>
              <a:cs typeface="Times New Roman" charset="0"/>
            </a:endParaRPr>
          </a:p>
          <a:p>
            <a:pPr eaLnBrk="1" hangingPunct="1"/>
            <a:r>
              <a:rPr lang="en-US" sz="2000" i="1" dirty="0">
                <a:latin typeface="Arial" charset="0"/>
                <a:cs typeface="Times New Roman" charset="0"/>
              </a:rPr>
              <a:t>h </a:t>
            </a:r>
            <a:r>
              <a:rPr lang="en-US" sz="2000" dirty="0">
                <a:latin typeface="Arial" charset="0"/>
                <a:cs typeface="Times New Roman" charset="0"/>
              </a:rPr>
              <a:t>= 2:  (L</a:t>
            </a:r>
            <a:r>
              <a:rPr lang="en-US" sz="2000" baseline="-25000" dirty="0">
                <a:latin typeface="Arial" charset="0"/>
                <a:cs typeface="Times New Roman" charset="0"/>
              </a:rPr>
              <a:t>2</a:t>
            </a:r>
            <a:r>
              <a:rPr lang="en-US" sz="2000" dirty="0">
                <a:latin typeface="Arial" charset="0"/>
                <a:cs typeface="Times New Roman" charset="0"/>
              </a:rPr>
              <a:t> norm) </a:t>
            </a:r>
            <a:r>
              <a:rPr lang="en-US" sz="2000" dirty="0">
                <a:solidFill>
                  <a:schemeClr val="hlink"/>
                </a:solidFill>
                <a:latin typeface="Arial" charset="0"/>
                <a:cs typeface="Times New Roman" charset="0"/>
              </a:rPr>
              <a:t>Euclidean</a:t>
            </a:r>
            <a:r>
              <a:rPr lang="en-US" sz="2000" dirty="0">
                <a:latin typeface="Arial" charset="0"/>
                <a:cs typeface="Times New Roman" charset="0"/>
              </a:rPr>
              <a:t> distance</a:t>
            </a:r>
          </a:p>
          <a:p>
            <a:pPr lvl="4" eaLnBrk="1" hangingPunct="1"/>
            <a:endParaRPr lang="en-US" dirty="0">
              <a:latin typeface="Arial" charset="0"/>
              <a:cs typeface="Times New Roman" charset="0"/>
            </a:endParaRPr>
          </a:p>
          <a:p>
            <a:pPr eaLnBrk="1" hangingPunct="1"/>
            <a:endParaRPr lang="en-US" sz="2000" i="1" dirty="0">
              <a:latin typeface="Arial" charset="0"/>
              <a:cs typeface="Times New Roman" charset="0"/>
            </a:endParaRPr>
          </a:p>
          <a:p>
            <a:pPr eaLnBrk="1" hangingPunct="1"/>
            <a:r>
              <a:rPr lang="en-US" sz="2000" i="1" dirty="0">
                <a:latin typeface="Arial" charset="0"/>
                <a:cs typeface="Times New Roman" charset="0"/>
              </a:rPr>
              <a:t>h </a:t>
            </a:r>
            <a:r>
              <a:rPr lang="en-US" sz="2000" dirty="0">
                <a:latin typeface="Arial" charset="0"/>
                <a:cs typeface="Times New Roman" charset="0"/>
                <a:sym typeface="Symbol" charset="0"/>
              </a:rPr>
              <a:t></a:t>
            </a:r>
            <a:r>
              <a:rPr lang="en-US" sz="2000" dirty="0">
                <a:latin typeface="Arial" charset="0"/>
                <a:cs typeface="Times New Roman" charset="0"/>
              </a:rPr>
              <a:t> </a:t>
            </a:r>
            <a:r>
              <a:rPr lang="en-US" sz="2000" dirty="0">
                <a:latin typeface="Arial" charset="0"/>
                <a:cs typeface="Times New Roman" charset="0"/>
                <a:sym typeface="Symbol" charset="0"/>
              </a:rPr>
              <a:t></a:t>
            </a:r>
            <a:r>
              <a:rPr lang="en-US" sz="2000" dirty="0">
                <a:latin typeface="Arial" charset="0"/>
                <a:cs typeface="Times New Roman" charset="0"/>
              </a:rPr>
              <a:t>.  </a:t>
            </a:r>
            <a:r>
              <a:rPr lang="ja-JP" altLang="en-US" sz="2000" dirty="0">
                <a:solidFill>
                  <a:schemeClr val="hlink"/>
                </a:solidFill>
                <a:latin typeface="Arial" charset="0"/>
                <a:cs typeface="Times New Roman" charset="0"/>
              </a:rPr>
              <a:t>“</a:t>
            </a:r>
            <a:r>
              <a:rPr lang="en-US" altLang="ja-JP" sz="2000" dirty="0" err="1">
                <a:solidFill>
                  <a:schemeClr val="hlink"/>
                </a:solidFill>
                <a:latin typeface="Arial" charset="0"/>
                <a:cs typeface="Times New Roman" charset="0"/>
              </a:rPr>
              <a:t>supremum</a:t>
            </a:r>
            <a:r>
              <a:rPr lang="ja-JP" altLang="en-US" sz="2000" dirty="0">
                <a:solidFill>
                  <a:schemeClr val="hlink"/>
                </a:solidFill>
                <a:latin typeface="Arial" charset="0"/>
                <a:cs typeface="Times New Roman" charset="0"/>
              </a:rPr>
              <a:t>”</a:t>
            </a:r>
            <a:r>
              <a:rPr lang="en-US" altLang="ja-JP" sz="2000" dirty="0">
                <a:latin typeface="Arial" charset="0"/>
                <a:cs typeface="Times New Roman" charset="0"/>
              </a:rPr>
              <a:t> (</a:t>
            </a:r>
            <a:r>
              <a:rPr lang="en-US" altLang="ja-JP" sz="2000" dirty="0" err="1">
                <a:latin typeface="Arial" charset="0"/>
                <a:cs typeface="Times New Roman" charset="0"/>
              </a:rPr>
              <a:t>L</a:t>
            </a:r>
            <a:r>
              <a:rPr lang="en-US" altLang="ja-JP" sz="2000" baseline="-30000" dirty="0" err="1">
                <a:latin typeface="Arial" charset="0"/>
                <a:cs typeface="Times New Roman" charset="0"/>
              </a:rPr>
              <a:t>max</a:t>
            </a:r>
            <a:r>
              <a:rPr lang="en-US" altLang="ja-JP" sz="2000" baseline="-30000" dirty="0">
                <a:latin typeface="Arial" charset="0"/>
                <a:cs typeface="Times New Roman" charset="0"/>
              </a:rPr>
              <a:t> </a:t>
            </a:r>
            <a:r>
              <a:rPr lang="en-US" altLang="ja-JP" sz="2000" dirty="0">
                <a:latin typeface="Arial" charset="0"/>
                <a:cs typeface="Times New Roman" charset="0"/>
              </a:rPr>
              <a:t>norm, L</a:t>
            </a:r>
            <a:r>
              <a:rPr lang="en-US" altLang="ja-JP" sz="2000" baseline="-30000" dirty="0">
                <a:latin typeface="Arial" charset="0"/>
                <a:cs typeface="Times New Roman" charset="0"/>
                <a:sym typeface="Symbol" charset="0"/>
              </a:rPr>
              <a:t></a:t>
            </a:r>
            <a:r>
              <a:rPr lang="en-US" altLang="ja-JP" sz="2000" baseline="-30000" dirty="0">
                <a:latin typeface="Arial" charset="0"/>
                <a:cs typeface="Times New Roman" charset="0"/>
              </a:rPr>
              <a:t> </a:t>
            </a:r>
            <a:r>
              <a:rPr lang="en-US" altLang="ja-JP" sz="2000" dirty="0">
                <a:latin typeface="Arial" charset="0"/>
                <a:cs typeface="Times New Roman" charset="0"/>
              </a:rPr>
              <a:t>norm) distance. </a:t>
            </a:r>
          </a:p>
          <a:p>
            <a:pPr lvl="1" eaLnBrk="1" hangingPunct="1"/>
            <a:r>
              <a:rPr lang="en-US" sz="2000" dirty="0">
                <a:latin typeface="Arial" charset="0"/>
                <a:cs typeface="Times New Roman" charset="0"/>
              </a:rPr>
              <a:t>This is the minimum difference between any component (attribute) of the vectors</a:t>
            </a:r>
          </a:p>
          <a:p>
            <a:pPr lvl="1" eaLnBrk="1" hangingPunct="1"/>
            <a:endParaRPr lang="en-US" sz="2000" dirty="0">
              <a:latin typeface="Arial" charset="0"/>
              <a:cs typeface="Times New Roman" charset="0"/>
            </a:endParaRP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26030"/>
              </p:ext>
            </p:extLst>
          </p:nvPr>
        </p:nvGraphicFramePr>
        <p:xfrm>
          <a:off x="2063750" y="2438400"/>
          <a:ext cx="50053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03800" imgH="584200" progId="Equation.3">
                  <p:embed/>
                </p:oleObj>
              </mc:Choice>
              <mc:Fallback>
                <p:oleObj name="Equation" r:id="rId3" imgW="50038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438400"/>
                        <a:ext cx="50053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2017910"/>
              </p:ext>
            </p:extLst>
          </p:nvPr>
        </p:nvGraphicFramePr>
        <p:xfrm>
          <a:off x="2438400" y="1676400"/>
          <a:ext cx="411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5" imgW="4292600" imgH="431800" progId="Equation.3">
                  <p:embed/>
                </p:oleObj>
              </mc:Choice>
              <mc:Fallback>
                <p:oleObj name="Microsoft Equation 3.0" r:id="rId5" imgW="4292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4114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419600"/>
            <a:ext cx="60198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90104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F465FF1-8896-924B-B80E-9404014A0D8A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pic>
        <p:nvPicPr>
          <p:cNvPr id="201730" name="Picture 2" descr="mage result for every minute of the 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5870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Berlin Sans FB Demi" charset="0"/>
              </a:rPr>
              <a:t>Example: Minkowski Distance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5334000" y="838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Dissimilarity Matrices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304800" y="1219200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854200" imgH="825500" progId="Excel.Sheet.8">
                  <p:embed/>
                </p:oleObj>
              </mc:Choice>
              <mc:Fallback>
                <p:oleObj name="Worksheet" r:id="rId3" imgW="1854200" imgH="82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3810000" y="1600200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073400" imgH="825500" progId="Excel.Sheet.8">
                  <p:embed/>
                </p:oleObj>
              </mc:Choice>
              <mc:Fallback>
                <p:oleObj name="Worksheet" r:id="rId5" imgW="3073400" imgH="82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3810000" y="3429000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073400" imgH="825500" progId="Excel.Sheet.8">
                  <p:embed/>
                </p:oleObj>
              </mc:Choice>
              <mc:Fallback>
                <p:oleObj name="Worksheet" r:id="rId7" imgW="3073400" imgH="82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3810000" y="5254625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3073400" imgH="850900" progId="Excel.Sheet.8">
                  <p:embed/>
                </p:oleObj>
              </mc:Choice>
              <mc:Fallback>
                <p:oleObj name="Worksheet" r:id="rId9" imgW="3073400" imgH="850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4625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Rectangle 16"/>
          <p:cNvSpPr>
            <a:spLocks noChangeArrowheads="1"/>
          </p:cNvSpPr>
          <p:nvPr/>
        </p:nvSpPr>
        <p:spPr bwMode="auto">
          <a:xfrm>
            <a:off x="3595688" y="1066800"/>
            <a:ext cx="2576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Manhattan (L</a:t>
            </a:r>
            <a:r>
              <a:rPr lang="en-US" b="1" baseline="-25000"/>
              <a:t>1</a:t>
            </a:r>
            <a:r>
              <a:rPr lang="en-US" b="1"/>
              <a:t>)</a:t>
            </a:r>
          </a:p>
        </p:txBody>
      </p:sp>
      <p:sp>
        <p:nvSpPr>
          <p:cNvPr id="109577" name="Rectangle 17"/>
          <p:cNvSpPr>
            <a:spLocks noChangeArrowheads="1"/>
          </p:cNvSpPr>
          <p:nvPr/>
        </p:nvSpPr>
        <p:spPr bwMode="auto">
          <a:xfrm>
            <a:off x="3581400" y="2895600"/>
            <a:ext cx="233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Euclidean (L</a:t>
            </a:r>
            <a:r>
              <a:rPr lang="en-US" b="1" baseline="-25000"/>
              <a:t>2</a:t>
            </a:r>
            <a:r>
              <a:rPr lang="en-US" b="1"/>
              <a:t>)</a:t>
            </a:r>
          </a:p>
        </p:txBody>
      </p:sp>
      <p:sp>
        <p:nvSpPr>
          <p:cNvPr id="109578" name="Rectangle 18"/>
          <p:cNvSpPr>
            <a:spLocks noChangeArrowheads="1"/>
          </p:cNvSpPr>
          <p:nvPr/>
        </p:nvSpPr>
        <p:spPr bwMode="auto">
          <a:xfrm>
            <a:off x="3657600" y="4800600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err="1"/>
              <a:t>Supremum</a:t>
            </a:r>
            <a:r>
              <a:rPr lang="en-US" b="1" dirty="0"/>
              <a:t> </a:t>
            </a:r>
          </a:p>
        </p:txBody>
      </p:sp>
      <p:graphicFrame>
        <p:nvGraphicFramePr>
          <p:cNvPr id="109579" name="Object 19"/>
          <p:cNvGraphicFramePr>
            <a:graphicFrameLocks noChangeAspect="1"/>
          </p:cNvGraphicFramePr>
          <p:nvPr/>
        </p:nvGraphicFramePr>
        <p:xfrm>
          <a:off x="265113" y="2819400"/>
          <a:ext cx="30067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11" imgW="4379976" imgH="5551932" progId="SmartDraw.2">
                  <p:embed/>
                </p:oleObj>
              </mc:Choice>
              <mc:Fallback>
                <p:oleObj name="SmartDraw" r:id="rId11" imgW="4379976" imgH="555193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819400"/>
                        <a:ext cx="30067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68483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10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>
                <a:solidFill>
                  <a:srgbClr val="170981"/>
                </a:solidFill>
                <a:latin typeface="Berlin Sans FB Demi" charset="0"/>
              </a:rPr>
              <a:t>Distance Measure </a:t>
            </a:r>
            <a:r>
              <a:rPr lang="en-US" sz="3200">
                <a:solidFill>
                  <a:srgbClr val="170981"/>
                </a:solidFill>
                <a:latin typeface="Berlin Sans FB Demi" charset="0"/>
              </a:rPr>
              <a:t>for Categorical </a:t>
            </a:r>
            <a:r>
              <a:rPr lang="en-US" sz="3200" dirty="0">
                <a:solidFill>
                  <a:srgbClr val="170981"/>
                </a:solidFill>
                <a:latin typeface="Berlin Sans FB Demi" charset="0"/>
              </a:rPr>
              <a:t>Attributes</a:t>
            </a:r>
          </a:p>
        </p:txBody>
      </p:sp>
      <p:grpSp>
        <p:nvGrpSpPr>
          <p:cNvPr id="97286" name="Diagram 25"/>
          <p:cNvGrpSpPr>
            <a:grpSpLocks noChangeAspect="1"/>
          </p:cNvGrpSpPr>
          <p:nvPr/>
        </p:nvGrpSpPr>
        <p:grpSpPr bwMode="auto">
          <a:xfrm>
            <a:off x="6477000" y="2413000"/>
            <a:ext cx="381000" cy="233363"/>
            <a:chOff x="2880" y="816"/>
            <a:chExt cx="2592" cy="1584"/>
          </a:xfrm>
        </p:grpSpPr>
        <p:sp>
          <p:nvSpPr>
            <p:cNvPr id="97293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880" y="816"/>
              <a:ext cx="2592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SzPct val="80000"/>
            </a:pPr>
            <a:r>
              <a:rPr lang="en-US" sz="2400" b="1" dirty="0">
                <a:latin typeface="Tahoma" charset="0"/>
              </a:rPr>
              <a:t>Binary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sz="2400" b="1" dirty="0">
                <a:latin typeface="Tahoma" charset="0"/>
              </a:rPr>
              <a:t>Nominal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sz="2400" b="1" dirty="0">
                <a:latin typeface="Tahoma" charset="0"/>
              </a:rPr>
              <a:t>Ordinal</a:t>
            </a: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>
                <a:solidFill>
                  <a:srgbClr val="170981"/>
                </a:solidFill>
                <a:latin typeface="Berlin Sans FB Demi" charset="0"/>
              </a:rPr>
              <a:t>Distance Measure for Binary Attributes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648200" cy="3810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dirty="0">
                <a:latin typeface="Tahoma" charset="0"/>
              </a:rPr>
              <a:t>A contingency table for binary data</a:t>
            </a:r>
          </a:p>
          <a:p>
            <a:pPr eaLnBrk="1" hangingPunct="1">
              <a:lnSpc>
                <a:spcPct val="13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dirty="0">
                <a:latin typeface="Tahoma" charset="0"/>
              </a:rPr>
              <a:t>Distance measure for symmetric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>
                <a:latin typeface="Tahoma" charset="0"/>
              </a:rPr>
              <a:t>Distance measure for asymmetric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 err="1">
                <a:latin typeface="Tahoma" charset="0"/>
              </a:rPr>
              <a:t>Jaccard</a:t>
            </a:r>
            <a:r>
              <a:rPr lang="en-US" sz="2000" dirty="0">
                <a:latin typeface="Tahoma" charset="0"/>
              </a:rPr>
              <a:t> coefficient (</a:t>
            </a:r>
            <a:r>
              <a:rPr lang="en-US" sz="2000" i="1" dirty="0">
                <a:solidFill>
                  <a:schemeClr val="hlink"/>
                </a:solidFill>
                <a:latin typeface="Tahoma" charset="0"/>
              </a:rPr>
              <a:t>similarity</a:t>
            </a:r>
            <a:r>
              <a:rPr lang="en-US" sz="2000" dirty="0">
                <a:latin typeface="Tahoma" charset="0"/>
              </a:rPr>
              <a:t> measure for </a:t>
            </a:r>
            <a:r>
              <a:rPr lang="en-US" sz="2000" i="1" dirty="0">
                <a:latin typeface="Tahoma" charset="0"/>
              </a:rPr>
              <a:t>asymmetric </a:t>
            </a:r>
            <a:r>
              <a:rPr lang="en-US" sz="2000" dirty="0">
                <a:latin typeface="Tahoma" charset="0"/>
              </a:rPr>
              <a:t>binary variables): </a:t>
            </a:r>
          </a:p>
        </p:txBody>
      </p:sp>
      <p:pic>
        <p:nvPicPr>
          <p:cNvPr id="97285" name="Picture 18" descr="eqjacc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05400"/>
            <a:ext cx="4343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286" name="Diagram 25"/>
          <p:cNvGrpSpPr>
            <a:grpSpLocks noChangeAspect="1"/>
          </p:cNvGrpSpPr>
          <p:nvPr/>
        </p:nvGrpSpPr>
        <p:grpSpPr bwMode="auto">
          <a:xfrm>
            <a:off x="6477000" y="2413000"/>
            <a:ext cx="381000" cy="233363"/>
            <a:chOff x="2880" y="816"/>
            <a:chExt cx="2592" cy="1584"/>
          </a:xfrm>
        </p:grpSpPr>
        <p:sp>
          <p:nvSpPr>
            <p:cNvPr id="97293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880" y="816"/>
              <a:ext cx="2592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7287" name="Picture 30" descr="eqbinarysy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3429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8" name="Picture 31" descr="eqbinaryas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5200"/>
            <a:ext cx="297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0" name="Picture 36" descr="eqcontingency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76350"/>
            <a:ext cx="3962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1" name="Text Box 37"/>
          <p:cNvSpPr txBox="1">
            <a:spLocks noChangeArrowheads="1"/>
          </p:cNvSpPr>
          <p:nvPr/>
        </p:nvSpPr>
        <p:spPr bwMode="auto">
          <a:xfrm>
            <a:off x="4343400" y="1690688"/>
            <a:ext cx="963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Object </a:t>
            </a:r>
            <a:r>
              <a:rPr lang="en-US" sz="1800" i="1"/>
              <a:t>i</a:t>
            </a:r>
            <a:endParaRPr lang="en-US" sz="1800"/>
          </a:p>
        </p:txBody>
      </p:sp>
      <p:sp>
        <p:nvSpPr>
          <p:cNvPr id="97292" name="Text Box 38"/>
          <p:cNvSpPr txBox="1">
            <a:spLocks noChangeArrowheads="1"/>
          </p:cNvSpPr>
          <p:nvPr/>
        </p:nvSpPr>
        <p:spPr bwMode="auto">
          <a:xfrm>
            <a:off x="6705600" y="928688"/>
            <a:ext cx="976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Object </a:t>
            </a:r>
            <a:r>
              <a:rPr lang="en-US" sz="1800" i="1"/>
              <a:t>j</a:t>
            </a:r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257800" y="4495800"/>
            <a:ext cx="2667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d(</a:t>
            </a:r>
            <a:r>
              <a:rPr lang="en-US" dirty="0" err="1"/>
              <a:t>i,j</a:t>
            </a:r>
            <a:r>
              <a:rPr lang="en-US" dirty="0"/>
              <a:t>) = </a:t>
            </a:r>
          </a:p>
        </p:txBody>
      </p:sp>
    </p:spTree>
    <p:extLst>
      <p:ext uri="{BB962C8B-B14F-4D97-AF65-F5344CB8AC3E}">
        <p14:creationId xmlns:p14="http://schemas.microsoft.com/office/powerpoint/2010/main" val="8650889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7630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Berlin Sans FB Demi" charset="0"/>
              </a:rPr>
              <a:t>Dissimilarity between Binary Variables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494982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Example</a:t>
            </a: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lvl="1" eaLnBrk="1" hangingPunct="1"/>
            <a:endParaRPr lang="en-US" sz="2400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Gender is a symmetric attribute (excluding gender from calculation)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remaining attributes are asymmetric binary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Let the values Y and P be 1, and the value N 0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1143000" y="19812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819900" imgH="1475232" progId="Word.Document.8">
                  <p:embed/>
                </p:oleObj>
              </mc:Choice>
              <mc:Fallback>
                <p:oleObj name="Document" r:id="rId3" imgW="6819900" imgH="14752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2057400" y="4784725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19300" imgH="1219200" progId="Equation.3">
                  <p:embed/>
                </p:oleObj>
              </mc:Choice>
              <mc:Fallback>
                <p:oleObj name="Equation" r:id="rId5" imgW="20193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84725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>
                <a:solidFill>
                  <a:srgbClr val="170981"/>
                </a:solidFill>
                <a:latin typeface="Berlin Sans FB Demi" charset="0"/>
              </a:rPr>
              <a:t>Distance Measure for Nominal Attributes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Can take 2 or more states, e.g., red, yellow, blue, green (generalization of a binary attribute)</a:t>
            </a:r>
          </a:p>
          <a:p>
            <a:pPr eaLnBrk="1" hangingPunct="1">
              <a:lnSpc>
                <a:spcPct val="120000"/>
              </a:lnSpc>
            </a:pPr>
            <a:r>
              <a:rPr lang="en-US" u="sng" dirty="0">
                <a:latin typeface="Tahoma" charset="0"/>
              </a:rPr>
              <a:t>Method 1</a:t>
            </a:r>
            <a:r>
              <a:rPr lang="en-US" dirty="0">
                <a:latin typeface="Tahoma" charset="0"/>
              </a:rPr>
              <a:t>: Simple matching</a:t>
            </a:r>
            <a:endParaRPr lang="en-US" i="1" dirty="0">
              <a:latin typeface="Tahoma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i="1" dirty="0">
                <a:latin typeface="Tahoma" charset="0"/>
              </a:rPr>
              <a:t>m</a:t>
            </a:r>
            <a:r>
              <a:rPr lang="en-US" dirty="0">
                <a:latin typeface="Tahoma" charset="0"/>
              </a:rPr>
              <a:t>: # of matches,</a:t>
            </a:r>
            <a:r>
              <a:rPr lang="en-US" i="1" dirty="0">
                <a:latin typeface="Tahoma" charset="0"/>
              </a:rPr>
              <a:t> p</a:t>
            </a:r>
            <a:r>
              <a:rPr lang="en-US" dirty="0">
                <a:latin typeface="Tahoma" charset="0"/>
              </a:rPr>
              <a:t>: total # of attributes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u="sng" dirty="0">
                <a:latin typeface="Tahoma" charset="0"/>
              </a:rPr>
              <a:t>Method 2</a:t>
            </a:r>
            <a:r>
              <a:rPr lang="en-US" dirty="0">
                <a:latin typeface="Tahoma" charset="0"/>
              </a:rPr>
              <a:t>: Use a large number of binary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creating a new binary attribute for each of the </a:t>
            </a:r>
            <a:r>
              <a:rPr lang="en-US" i="1" dirty="0">
                <a:latin typeface="Tahoma" charset="0"/>
              </a:rPr>
              <a:t>M</a:t>
            </a:r>
            <a:r>
              <a:rPr lang="en-US" dirty="0">
                <a:latin typeface="Tahoma" charset="0"/>
              </a:rPr>
              <a:t> nominal states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3124200" y="3810000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67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553200" cy="6302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>
                <a:solidFill>
                  <a:srgbClr val="170981"/>
                </a:solidFill>
                <a:latin typeface="Berlin Sans FB Demi" charset="0"/>
              </a:rPr>
              <a:t>Ordinal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524000"/>
                <a:ext cx="8458200" cy="4800600"/>
              </a:xfrm>
              <a:noFill/>
            </p:spPr>
            <p:txBody>
              <a:bodyPr lIns="92075" tIns="46038" rIns="92075" bIns="46038"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sz="2400" dirty="0">
                    <a:latin typeface="Tahoma" charset="0"/>
                  </a:rPr>
                  <a:t>Order is important, e.g., rank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2400" dirty="0">
                    <a:latin typeface="Tahoma" charset="0"/>
                  </a:rPr>
                  <a:t>Can be treated like interval-scaled 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latin typeface="Tahoma" charset="0"/>
                  </a:rPr>
                  <a:t>replace </a:t>
                </a:r>
                <a:r>
                  <a:rPr lang="en-US" sz="2400" i="1" dirty="0" err="1">
                    <a:latin typeface="Tahoma" charset="0"/>
                  </a:rPr>
                  <a:t>x</a:t>
                </a:r>
                <a:r>
                  <a:rPr lang="en-US" sz="2400" i="1" baseline="-25000" dirty="0" err="1">
                    <a:latin typeface="Tahoma" charset="0"/>
                  </a:rPr>
                  <a:t>f</a:t>
                </a:r>
                <a:r>
                  <a:rPr lang="en-US" sz="2400" baseline="-25000" dirty="0">
                    <a:latin typeface="Tahoma" charset="0"/>
                  </a:rPr>
                  <a:t> </a:t>
                </a:r>
                <a:r>
                  <a:rPr lang="en-US" sz="2400" dirty="0">
                    <a:latin typeface="Tahoma" charset="0"/>
                  </a:rPr>
                  <a:t>by their rank </a:t>
                </a:r>
                <a:r>
                  <a:rPr lang="en-US" sz="2400" i="1" dirty="0">
                    <a:latin typeface="Tahoma" charset="0"/>
                  </a:rPr>
                  <a:t>r</a:t>
                </a:r>
                <a:r>
                  <a:rPr lang="en-US" sz="2400" i="1" baseline="-25000" dirty="0">
                    <a:latin typeface="Tahoma" charset="0"/>
                  </a:rPr>
                  <a:t>f</a:t>
                </a:r>
                <a:endParaRPr lang="en-US" sz="2400" baseline="-25000" dirty="0">
                  <a:latin typeface="Tahoma" charset="0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latin typeface="Tahoma" charset="0"/>
                  </a:rPr>
                  <a:t>normalize the rank </a:t>
                </a:r>
                <a:r>
                  <a:rPr lang="en-US" sz="2400" i="1" dirty="0">
                    <a:latin typeface="Tahoma" charset="0"/>
                  </a:rPr>
                  <a:t>r</a:t>
                </a:r>
                <a:r>
                  <a:rPr lang="en-US" sz="2400" i="1" baseline="-25000" dirty="0">
                    <a:latin typeface="Tahoma" charset="0"/>
                  </a:rPr>
                  <a:t>f  </a:t>
                </a:r>
                <a:r>
                  <a:rPr lang="en-US" sz="2400" dirty="0">
                    <a:latin typeface="Tahoma" charset="0"/>
                  </a:rPr>
                  <a:t>into the range of [0, 1]</a:t>
                </a:r>
              </a:p>
              <a:p>
                <a:pPr marL="457200" lvl="1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ea typeface="Cambria Math" charset="0"/>
                    <a:cs typeface="Cambria Math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∈{1,…,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− 1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− 1</m:t>
                        </m:r>
                      </m:den>
                    </m:f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lvl="1" indent="0" eaLnBrk="1" hangingPunct="1">
                  <a:lnSpc>
                    <a:spcPct val="110000"/>
                  </a:lnSpc>
                  <a:buNone/>
                </a:pPr>
                <a:endParaRPr lang="en-US" sz="2400" dirty="0">
                  <a:latin typeface="Tahoma" charset="0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latin typeface="Tahoma" charset="0"/>
                  </a:rPr>
                  <a:t>compute the distance using </a:t>
                </a:r>
                <a:r>
                  <a:rPr lang="en-US" sz="2400" dirty="0" err="1">
                    <a:latin typeface="Tahoma" charset="0"/>
                  </a:rPr>
                  <a:t>Minkowski</a:t>
                </a:r>
                <a:r>
                  <a:rPr lang="en-US" sz="2400" dirty="0">
                    <a:latin typeface="Tahoma" charset="0"/>
                  </a:rPr>
                  <a:t> (or other) distance</a:t>
                </a:r>
              </a:p>
            </p:txBody>
          </p:sp>
        </mc:Choice>
        <mc:Fallback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524000"/>
                <a:ext cx="8458200" cy="4800600"/>
              </a:xfrm>
              <a:blipFill>
                <a:blip r:embed="rId3"/>
                <a:stretch>
                  <a:fillRect l="-300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18278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solidFill>
                  <a:srgbClr val="170981"/>
                </a:solidFill>
                <a:latin typeface="Berlin Sans FB Demi" charset="0"/>
              </a:rPr>
              <a:t>Attributes of Mixed Type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database may contain all attribute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Nominal, symmetric binary, asymmetric binary, numeric, ordinal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One may use a weighted formula to combine their effects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i="1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i="1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>
                <a:latin typeface="Tahoma" charset="0"/>
              </a:rPr>
              <a:t>f</a:t>
            </a:r>
            <a:r>
              <a:rPr lang="en-US" sz="2400" dirty="0">
                <a:latin typeface="Tahoma" charset="0"/>
              </a:rPr>
              <a:t>  is binary or nominal: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  <a:cs typeface="Tahoma" charset="0"/>
              </a:rPr>
              <a:t>d</a:t>
            </a:r>
            <a:r>
              <a:rPr lang="en-US" baseline="-25000" dirty="0" err="1">
                <a:latin typeface="Tahoma" charset="0"/>
              </a:rPr>
              <a:t>ij</a:t>
            </a:r>
            <a:r>
              <a:rPr lang="en-US" baseline="30000" dirty="0">
                <a:latin typeface="Tahoma" charset="0"/>
              </a:rPr>
              <a:t>(f)</a:t>
            </a:r>
            <a:r>
              <a:rPr lang="en-US" dirty="0">
                <a:latin typeface="Tahoma" charset="0"/>
              </a:rPr>
              <a:t> = 0  if </a:t>
            </a:r>
            <a:r>
              <a:rPr lang="en-US" dirty="0" err="1">
                <a:latin typeface="Tahoma" charset="0"/>
              </a:rPr>
              <a:t>x</a:t>
            </a:r>
            <a:r>
              <a:rPr lang="en-US" baseline="-25000" dirty="0" err="1">
                <a:latin typeface="Tahoma" charset="0"/>
              </a:rPr>
              <a:t>if</a:t>
            </a:r>
            <a:r>
              <a:rPr lang="en-US" baseline="-25000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= </a:t>
            </a:r>
            <a:r>
              <a:rPr lang="en-US" dirty="0" err="1">
                <a:latin typeface="Tahoma" charset="0"/>
              </a:rPr>
              <a:t>x</a:t>
            </a:r>
            <a:r>
              <a:rPr lang="en-US" baseline="-25000" dirty="0" err="1">
                <a:latin typeface="Tahoma" charset="0"/>
              </a:rPr>
              <a:t>jf</a:t>
            </a:r>
            <a:r>
              <a:rPr lang="en-US" dirty="0">
                <a:latin typeface="Tahoma" charset="0"/>
              </a:rPr>
              <a:t> , or </a:t>
            </a:r>
            <a:r>
              <a:rPr lang="en-US" dirty="0" err="1">
                <a:latin typeface="Tahoma" charset="0"/>
                <a:cs typeface="Tahoma" charset="0"/>
              </a:rPr>
              <a:t>d</a:t>
            </a:r>
            <a:r>
              <a:rPr lang="en-US" baseline="-25000" dirty="0" err="1">
                <a:latin typeface="Tahoma" charset="0"/>
              </a:rPr>
              <a:t>ij</a:t>
            </a:r>
            <a:r>
              <a:rPr lang="en-US" baseline="30000" dirty="0">
                <a:latin typeface="Tahoma" charset="0"/>
              </a:rPr>
              <a:t>(f)</a:t>
            </a:r>
            <a:r>
              <a:rPr lang="en-US" dirty="0">
                <a:latin typeface="Tahoma" charset="0"/>
              </a:rPr>
              <a:t> = 1 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>
                <a:latin typeface="Tahoma" charset="0"/>
              </a:rPr>
              <a:t>f</a:t>
            </a:r>
            <a:r>
              <a:rPr lang="en-US" sz="2400" dirty="0">
                <a:latin typeface="Tahoma" charset="0"/>
              </a:rPr>
              <a:t>  is ordinal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Compute ranks </a:t>
            </a:r>
            <a:r>
              <a:rPr lang="en-US" dirty="0" err="1">
                <a:latin typeface="Tahoma" charset="0"/>
              </a:rPr>
              <a:t>r</a:t>
            </a:r>
            <a:r>
              <a:rPr lang="en-US" baseline="-25000" dirty="0" err="1">
                <a:latin typeface="Tahoma" charset="0"/>
              </a:rPr>
              <a:t>if</a:t>
            </a:r>
            <a:r>
              <a:rPr lang="en-US" dirty="0">
                <a:latin typeface="Tahoma" charset="0"/>
              </a:rPr>
              <a:t> and the 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Treat </a:t>
            </a:r>
            <a:r>
              <a:rPr lang="en-US" dirty="0" err="1">
                <a:latin typeface="Tahoma" charset="0"/>
              </a:rPr>
              <a:t>z</a:t>
            </a:r>
            <a:r>
              <a:rPr lang="en-US" baseline="-25000" dirty="0" err="1">
                <a:latin typeface="Tahoma" charset="0"/>
              </a:rPr>
              <a:t>if</a:t>
            </a:r>
            <a:r>
              <a:rPr lang="en-US" dirty="0">
                <a:latin typeface="Tahoma" charset="0"/>
              </a:rPr>
              <a:t> as interval-scaled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>
                <a:latin typeface="Tahoma" charset="0"/>
              </a:rPr>
              <a:t>f</a:t>
            </a:r>
            <a:r>
              <a:rPr lang="en-US" sz="2400" dirty="0">
                <a:latin typeface="Tahoma" charset="0"/>
              </a:rPr>
              <a:t>  is numeric: normalize the variable to [0,1], then use </a:t>
            </a:r>
            <a:r>
              <a:rPr lang="en-US" sz="2400" dirty="0" err="1">
                <a:latin typeface="Tahoma" charset="0"/>
              </a:rPr>
              <a:t>Minkowski</a:t>
            </a:r>
            <a:r>
              <a:rPr lang="en-US" sz="2400" dirty="0">
                <a:latin typeface="Tahoma" charset="0"/>
              </a:rPr>
              <a:t> (or other) distance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1136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14600" y="2895600"/>
          <a:ext cx="32766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736600" progId="Equation.3">
                  <p:embed/>
                </p:oleObj>
              </mc:Choice>
              <mc:Fallback>
                <p:oleObj name="Equation" r:id="rId3" imgW="21082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32766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10177805"/>
              </p:ext>
            </p:extLst>
          </p:nvPr>
        </p:nvGraphicFramePr>
        <p:xfrm>
          <a:off x="5105400" y="5029200"/>
          <a:ext cx="13716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865" imgH="533169" progId="Equation.3">
                  <p:embed/>
                </p:oleObj>
              </mc:Choice>
              <mc:Fallback>
                <p:oleObj name="Equation" r:id="rId5" imgW="1002865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29200"/>
                        <a:ext cx="13716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09600"/>
          </a:xfrm>
        </p:spPr>
        <p:txBody>
          <a:bodyPr/>
          <a:lstStyle/>
          <a:p>
            <a:r>
              <a:rPr lang="en-US" dirty="0"/>
              <a:t>A Special Case </a:t>
            </a:r>
          </a:p>
        </p:txBody>
      </p:sp>
      <p:pic>
        <p:nvPicPr>
          <p:cNvPr id="6" name="Picture 4" descr="eq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1752600"/>
            <a:ext cx="7620000" cy="92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b="1" dirty="0"/>
              <a:t>document</a:t>
            </a:r>
            <a:r>
              <a:rPr lang="en-US" sz="2000" dirty="0"/>
              <a:t> can be represented by thousands of attributes, each recording the </a:t>
            </a:r>
            <a:r>
              <a:rPr lang="en-US" sz="2000" i="1" dirty="0"/>
              <a:t>frequency</a:t>
            </a:r>
            <a:r>
              <a:rPr lang="en-US" sz="2000" dirty="0"/>
              <a:t> of a particular word (such as keywords) or phrase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45002730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304800"/>
            <a:ext cx="762635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solidFill>
                  <a:srgbClr val="170981"/>
                </a:solidFill>
                <a:latin typeface="Berlin Sans FB Demi" charset="0"/>
              </a:rPr>
              <a:t> Cosine Similarity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Cosine measure: </a:t>
            </a:r>
            <a:r>
              <a:rPr lang="en-US" sz="2000" dirty="0">
                <a:latin typeface="Tahoma" charset="0"/>
                <a:cs typeface="Times New Roman" charset="0"/>
              </a:rPr>
              <a:t>If 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dirty="0">
                <a:latin typeface="Tahoma" charset="0"/>
                <a:cs typeface="Times New Roman" charset="0"/>
              </a:rPr>
              <a:t> and 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</a:t>
            </a:r>
            <a:r>
              <a:rPr lang="en-US" sz="2000" dirty="0">
                <a:latin typeface="Tahoma" charset="0"/>
                <a:cs typeface="Times New Roman" charset="0"/>
              </a:rPr>
              <a:t> are two vectors (e.g., term-frequency vectors), then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  <a:cs typeface="Times New Roman" charset="0"/>
              </a:rPr>
              <a:t>             </a:t>
            </a:r>
            <a:r>
              <a:rPr lang="en-US" sz="2000" dirty="0" err="1">
                <a:latin typeface="Tahoma" charset="0"/>
                <a:cs typeface="Times New Roman" charset="0"/>
              </a:rPr>
              <a:t>cos</a:t>
            </a:r>
            <a:r>
              <a:rPr lang="en-US" sz="2000" dirty="0">
                <a:latin typeface="Tahoma" charset="0"/>
                <a:cs typeface="Times New Roman" charset="0"/>
              </a:rPr>
              <a:t>(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i="1" dirty="0">
                <a:latin typeface="Tahoma" charset="0"/>
                <a:cs typeface="Times New Roman" charset="0"/>
              </a:rPr>
              <a:t>, 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</a:t>
            </a:r>
            <a:r>
              <a:rPr lang="en-US" sz="2000" dirty="0">
                <a:latin typeface="Tahoma" charset="0"/>
                <a:cs typeface="Times New Roman" charset="0"/>
              </a:rPr>
              <a:t>) =  (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dirty="0">
                <a:latin typeface="Tahoma" charset="0"/>
                <a:cs typeface="Times New Roman" charset="0"/>
              </a:rPr>
              <a:t> </a:t>
            </a:r>
            <a:r>
              <a:rPr lang="en-US" sz="2000" dirty="0">
                <a:latin typeface="Tahoma" charset="0"/>
                <a:cs typeface="Times New Roman" charset="0"/>
                <a:sym typeface="Symbol" charset="0"/>
              </a:rPr>
              <a:t></a:t>
            </a:r>
            <a:r>
              <a:rPr lang="en-US" sz="2000" dirty="0">
                <a:latin typeface="Tahoma" charset="0"/>
                <a:cs typeface="Times New Roman" charset="0"/>
              </a:rPr>
              <a:t> 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</a:t>
            </a:r>
            <a:r>
              <a:rPr lang="en-US" sz="2000" dirty="0">
                <a:latin typeface="Tahoma" charset="0"/>
                <a:cs typeface="Times New Roman" charset="0"/>
              </a:rPr>
              <a:t>) /||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dirty="0">
                <a:latin typeface="Tahoma" charset="0"/>
                <a:cs typeface="Times New Roman" charset="0"/>
              </a:rPr>
              <a:t>|| ||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</a:t>
            </a:r>
            <a:r>
              <a:rPr lang="en-US" sz="2000" dirty="0">
                <a:latin typeface="Tahoma" charset="0"/>
                <a:cs typeface="Times New Roman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  <a:cs typeface="Times New Roman" charset="0"/>
              </a:rPr>
              <a:t>  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  <a:cs typeface="Times New Roman" charset="0"/>
              </a:rPr>
              <a:t>where </a:t>
            </a:r>
            <a:r>
              <a:rPr lang="en-US" sz="2000" dirty="0">
                <a:latin typeface="Tahoma" charset="0"/>
                <a:cs typeface="Times New Roman" charset="0"/>
                <a:sym typeface="Symbol" charset="0"/>
              </a:rPr>
              <a:t></a:t>
            </a:r>
            <a:r>
              <a:rPr lang="en-US" sz="2000" dirty="0">
                <a:latin typeface="Tahoma" charset="0"/>
                <a:cs typeface="Times New Roman" charset="0"/>
              </a:rPr>
              <a:t> indicates vector dot product, ||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dirty="0">
                <a:latin typeface="Tahoma" charset="0"/>
                <a:cs typeface="Times New Roman" charset="0"/>
              </a:rPr>
              <a:t>|| is the length of vector 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304800"/>
            <a:ext cx="762635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>
                <a:solidFill>
                  <a:srgbClr val="170981"/>
                </a:solidFill>
                <a:latin typeface="Berlin Sans FB Demi" charset="0"/>
              </a:rPr>
              <a:t> Example: Cosine Similarity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err="1">
                <a:latin typeface="Tahoma" charset="0"/>
                <a:cs typeface="Times New Roman" charset="0"/>
              </a:rPr>
              <a:t>cos</a:t>
            </a:r>
            <a:r>
              <a:rPr lang="en-US" sz="2000" dirty="0">
                <a:latin typeface="Tahoma" charset="0"/>
                <a:cs typeface="Times New Roman" charset="0"/>
              </a:rPr>
              <a:t>(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i="1" dirty="0">
                <a:latin typeface="Tahoma" charset="0"/>
                <a:cs typeface="Times New Roman" charset="0"/>
              </a:rPr>
              <a:t>, 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</a:t>
            </a:r>
            <a:r>
              <a:rPr lang="en-US" sz="2000" dirty="0">
                <a:latin typeface="Tahoma" charset="0"/>
                <a:cs typeface="Times New Roman" charset="0"/>
              </a:rPr>
              <a:t>) =  (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dirty="0">
                <a:latin typeface="Tahoma" charset="0"/>
                <a:cs typeface="Times New Roman" charset="0"/>
              </a:rPr>
              <a:t> </a:t>
            </a:r>
            <a:r>
              <a:rPr lang="en-US" sz="2000" dirty="0">
                <a:latin typeface="Tahoma" charset="0"/>
                <a:cs typeface="Times New Roman" charset="0"/>
                <a:sym typeface="Symbol" charset="0"/>
              </a:rPr>
              <a:t></a:t>
            </a:r>
            <a:r>
              <a:rPr lang="en-US" sz="2000" dirty="0">
                <a:latin typeface="Tahoma" charset="0"/>
                <a:cs typeface="Times New Roman" charset="0"/>
              </a:rPr>
              <a:t> 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</a:t>
            </a:r>
            <a:r>
              <a:rPr lang="en-US" sz="2000" dirty="0">
                <a:latin typeface="Tahoma" charset="0"/>
                <a:cs typeface="Times New Roman" charset="0"/>
              </a:rPr>
              <a:t>) /||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dirty="0">
                <a:latin typeface="Tahoma" charset="0"/>
                <a:cs typeface="Times New Roman" charset="0"/>
              </a:rPr>
              <a:t>|| ||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</a:t>
            </a:r>
            <a:r>
              <a:rPr lang="en-US" sz="2000" dirty="0">
                <a:latin typeface="Tahoma" charset="0"/>
                <a:cs typeface="Times New Roman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  <a:cs typeface="Times New Roman" charset="0"/>
              </a:rPr>
              <a:t>   where </a:t>
            </a:r>
            <a:r>
              <a:rPr lang="en-US" sz="2000" dirty="0">
                <a:latin typeface="Tahoma" charset="0"/>
                <a:cs typeface="Times New Roman" charset="0"/>
                <a:sym typeface="Symbol" charset="0"/>
              </a:rPr>
              <a:t></a:t>
            </a:r>
            <a:r>
              <a:rPr lang="en-US" sz="2000" dirty="0">
                <a:latin typeface="Tahoma" charset="0"/>
                <a:cs typeface="Times New Roman" charset="0"/>
              </a:rPr>
              <a:t> indicates vector dot product, ||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dirty="0">
                <a:latin typeface="Tahoma" charset="0"/>
                <a:cs typeface="Times New Roman" charset="0"/>
              </a:rPr>
              <a:t>|: the length of vector 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sz="2000" i="1" dirty="0">
              <a:latin typeface="Tahoma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cs typeface="Times New Roman" charset="0"/>
              </a:rPr>
              <a:t>Ex: Find the </a:t>
            </a:r>
            <a:r>
              <a:rPr lang="en-US" sz="2000" b="1" dirty="0">
                <a:latin typeface="Tahoma" charset="0"/>
                <a:cs typeface="Times New Roman" charset="0"/>
              </a:rPr>
              <a:t>similarity</a:t>
            </a:r>
            <a:r>
              <a:rPr lang="en-US" sz="2000" dirty="0">
                <a:latin typeface="Tahoma" charset="0"/>
                <a:cs typeface="Times New Roman" charset="0"/>
              </a:rPr>
              <a:t> between documents 1 and 2.</a:t>
            </a:r>
          </a:p>
          <a:p>
            <a:pPr algn="just" eaLnBrk="1" hangingPunct="1">
              <a:lnSpc>
                <a:spcPct val="90000"/>
              </a:lnSpc>
            </a:pPr>
            <a:endParaRPr lang="en-US" sz="2000" dirty="0">
              <a:latin typeface="Tahoma" charset="0"/>
              <a:cs typeface="Times New Roman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i="1" dirty="0">
                <a:latin typeface="Tahoma" charset="0"/>
                <a:cs typeface="Times New Roman" charset="0"/>
              </a:rPr>
              <a:t> </a:t>
            </a:r>
            <a:r>
              <a:rPr lang="en-US" sz="2000" b="1" dirty="0">
                <a:latin typeface="Tahoma" charset="0"/>
                <a:cs typeface="Times New Roman" charset="0"/>
              </a:rPr>
              <a:t>=  </a:t>
            </a:r>
            <a:r>
              <a:rPr lang="en-US" sz="2000" dirty="0">
                <a:latin typeface="Tahoma" charset="0"/>
                <a:cs typeface="Times New Roman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</a:t>
            </a:r>
            <a:r>
              <a:rPr lang="en-US" sz="2000" b="1" dirty="0">
                <a:latin typeface="Tahoma" charset="0"/>
                <a:cs typeface="Times New Roman" charset="0"/>
              </a:rPr>
              <a:t> =  </a:t>
            </a:r>
            <a:r>
              <a:rPr lang="en-US" sz="2000" dirty="0">
                <a:latin typeface="Tahoma" charset="0"/>
                <a:cs typeface="Times New Roman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Tahoma" charset="0"/>
              <a:cs typeface="Times New Roman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dirty="0">
                <a:latin typeface="Tahoma" charset="0"/>
                <a:cs typeface="Times New Roman" charset="0"/>
                <a:sym typeface="Symbol" charset="0"/>
              </a:rPr>
              <a:t>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 </a:t>
            </a:r>
            <a:r>
              <a:rPr lang="en-US" sz="2000" dirty="0">
                <a:latin typeface="Tahoma" charset="0"/>
                <a:cs typeface="Times New Roman" charset="0"/>
              </a:rPr>
              <a:t>= 5*3+0*0+3*2+0*0+2*1+0*1+0*1+2*1+0*0+0*1 = 25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  <a:cs typeface="Times New Roman" charset="0"/>
              </a:rPr>
              <a:t>||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dirty="0">
                <a:latin typeface="Tahoma" charset="0"/>
                <a:cs typeface="Times New Roman" charset="0"/>
              </a:rPr>
              <a:t>||= (5*5+0*0+3*3+0*0+2*2+0*0+0*0+2*2+0*0+0*0)</a:t>
            </a:r>
            <a:r>
              <a:rPr lang="en-US" sz="2000" b="1" baseline="30000" dirty="0">
                <a:latin typeface="Tahoma" charset="0"/>
                <a:cs typeface="Times New Roman" charset="0"/>
              </a:rPr>
              <a:t>0.5</a:t>
            </a:r>
            <a:r>
              <a:rPr lang="en-US" sz="2000" dirty="0">
                <a:latin typeface="Tahoma" charset="0"/>
                <a:cs typeface="Times New Roman" charset="0"/>
              </a:rPr>
              <a:t>=(42)</a:t>
            </a:r>
            <a:r>
              <a:rPr lang="en-US" sz="2000" b="1" baseline="30000" dirty="0">
                <a:latin typeface="Tahoma" charset="0"/>
                <a:cs typeface="Times New Roman" charset="0"/>
              </a:rPr>
              <a:t>0.5</a:t>
            </a:r>
            <a:r>
              <a:rPr lang="en-US" sz="2000" dirty="0">
                <a:latin typeface="Tahoma" charset="0"/>
                <a:cs typeface="Times New Roman" charset="0"/>
              </a:rPr>
              <a:t>  = 6.481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  <a:cs typeface="Times New Roman" charset="0"/>
              </a:rPr>
              <a:t>||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</a:t>
            </a:r>
            <a:r>
              <a:rPr lang="en-US" sz="2000" dirty="0">
                <a:latin typeface="Tahoma" charset="0"/>
                <a:cs typeface="Times New Roman" charset="0"/>
              </a:rPr>
              <a:t>||= (3*3+0*0+2*2+0*0+1*1+1*1+0*0+1*1+0*0+1*1)</a:t>
            </a:r>
            <a:r>
              <a:rPr lang="en-US" sz="2000" b="1" baseline="30000" dirty="0">
                <a:latin typeface="Tahoma" charset="0"/>
                <a:cs typeface="Times New Roman" charset="0"/>
              </a:rPr>
              <a:t>0.5</a:t>
            </a:r>
            <a:r>
              <a:rPr lang="en-US" sz="2000" dirty="0">
                <a:latin typeface="Tahoma" charset="0"/>
                <a:cs typeface="Times New Roman" charset="0"/>
              </a:rPr>
              <a:t>=(17)</a:t>
            </a:r>
            <a:r>
              <a:rPr lang="en-US" sz="2000" b="1" baseline="30000" dirty="0">
                <a:latin typeface="Tahoma" charset="0"/>
                <a:cs typeface="Times New Roman" charset="0"/>
              </a:rPr>
              <a:t>0.5</a:t>
            </a:r>
            <a:r>
              <a:rPr lang="en-US" sz="2000" dirty="0">
                <a:latin typeface="Tahoma" charset="0"/>
                <a:cs typeface="Times New Roman" charset="0"/>
              </a:rPr>
              <a:t>       = 4.12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>
                <a:latin typeface="Tahoma" charset="0"/>
                <a:cs typeface="Times New Roman" charset="0"/>
              </a:rPr>
              <a:t>cos</a:t>
            </a:r>
            <a:r>
              <a:rPr lang="en-US" sz="2000" dirty="0">
                <a:latin typeface="Tahoma" charset="0"/>
                <a:cs typeface="Times New Roman" charset="0"/>
              </a:rPr>
              <a:t>(</a:t>
            </a:r>
            <a:r>
              <a:rPr lang="en-US" sz="2000" i="1" dirty="0">
                <a:latin typeface="Tahoma" charset="0"/>
                <a:cs typeface="Times New Roman" charset="0"/>
              </a:rPr>
              <a:t>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1</a:t>
            </a:r>
            <a:r>
              <a:rPr lang="en-US" sz="2000" i="1" dirty="0">
                <a:latin typeface="Tahoma" charset="0"/>
                <a:cs typeface="Times New Roman" charset="0"/>
              </a:rPr>
              <a:t>, d</a:t>
            </a:r>
            <a:r>
              <a:rPr lang="en-US" sz="2000" i="1" baseline="-30000" dirty="0">
                <a:latin typeface="Tahoma" charset="0"/>
                <a:cs typeface="Times New Roman" charset="0"/>
              </a:rPr>
              <a:t>2</a:t>
            </a:r>
            <a:r>
              <a:rPr lang="en-US" sz="2000" dirty="0">
                <a:latin typeface="Tahoma" charset="0"/>
                <a:cs typeface="Times New Roman" charset="0"/>
              </a:rPr>
              <a:t> ) = 0.94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B53673E-56B0-7A4C-B5B8-7ECB4729CF0D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Why Data Mining?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05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ea typeface="ＭＳ Ｐゴシック" charset="-128"/>
              </a:rPr>
              <a:t>The Explosive Growth of Data: from terabytes to petabytes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ja-JP" sz="2000" dirty="0">
                <a:ea typeface="ＭＳ Ｐゴシック" charset="-128"/>
              </a:rPr>
              <a:t>Data mining—Automated analysis of massive data sets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latin typeface="Tahoma" charset="0"/>
                <a:ea typeface="ＭＳ Ｐゴシック" charset="-128"/>
              </a:rPr>
              <a:t>Major sources of abundant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latin typeface="Tahoma" charset="0"/>
                <a:ea typeface="ＭＳ Ｐゴシック" charset="-128"/>
              </a:rPr>
              <a:t>Business: Web, e-commerce, transactions, stocks, …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latin typeface="Tahoma" charset="0"/>
                <a:ea typeface="ＭＳ Ｐゴシック" charset="-128"/>
              </a:rPr>
              <a:t>Science: Remote sensing, bioinformatics, scientific simulation, …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latin typeface="Tahoma" charset="0"/>
                <a:ea typeface="ＭＳ Ｐゴシック" charset="-128"/>
              </a:rPr>
              <a:t>Society and everyone: news, digital cameras, YouTube   </a:t>
            </a:r>
            <a:endParaRPr lang="en-US" altLang="en-US" sz="1800" u="sng" dirty="0">
              <a:ea typeface="ＭＳ Ｐゴシック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 dirty="0">
                <a:ea typeface="ＭＳ Ｐゴシック" charset="-128"/>
              </a:rPr>
              <a:t>We are drowning in data, but starving for knowledge!</a:t>
            </a:r>
            <a:r>
              <a:rPr lang="en-US" altLang="en-US" sz="2000" dirty="0">
                <a:ea typeface="ＭＳ Ｐゴシック" charset="-128"/>
              </a:rPr>
              <a:t> </a:t>
            </a:r>
          </a:p>
          <a:p>
            <a:pPr eaLnBrk="1" hangingPunct="1">
              <a:lnSpc>
                <a:spcPct val="130000"/>
              </a:lnSpc>
              <a:buFont typeface="Wingdings" charset="2"/>
              <a:buNone/>
            </a:pPr>
            <a:endParaRPr lang="en-US" altLang="en-US" sz="2000" dirty="0">
              <a:ea typeface="ＭＳ Ｐゴシック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Necessity is the mother of invention</a:t>
            </a:r>
            <a:r>
              <a:rPr lang="ja-JP" altLang="en-US" sz="2000">
                <a:ea typeface="ＭＳ Ｐゴシック" charset="-128"/>
              </a:rPr>
              <a:t>”</a:t>
            </a:r>
            <a:endParaRPr lang="en-US" alt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896054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sz="4000">
                <a:latin typeface="Berlin Sans FB Demi" charset="0"/>
              </a:rPr>
              <a:t>Summary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38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Data attribute types: nominal</a:t>
            </a:r>
            <a:r>
              <a:rPr lang="zh-CN" altLang="en-US" sz="2000" dirty="0">
                <a:latin typeface="Tahoma" charset="0"/>
              </a:rPr>
              <a:t> （</a:t>
            </a:r>
            <a:r>
              <a:rPr lang="en-US" sz="2000" dirty="0">
                <a:latin typeface="Tahoma" charset="0"/>
              </a:rPr>
              <a:t>binary</a:t>
            </a:r>
            <a:r>
              <a:rPr lang="zh-CN" altLang="en-US" sz="2000" dirty="0">
                <a:latin typeface="Tahoma" charset="0"/>
              </a:rPr>
              <a:t>）</a:t>
            </a:r>
            <a:r>
              <a:rPr lang="en-US" altLang="zh-CN" sz="2000" dirty="0">
                <a:latin typeface="Tahoma" charset="0"/>
              </a:rPr>
              <a:t>,</a:t>
            </a:r>
            <a:r>
              <a:rPr lang="en-US" sz="2000" dirty="0">
                <a:latin typeface="Tahoma" charset="0"/>
              </a:rPr>
              <a:t> ordinal, interval-scaled, ratio-scaled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Measure data similarity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Above steps are the beginning of data preprocessing.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Many methods have been developed but still an active area of research.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46661B5-085E-104E-987C-5A7A1C0D8E75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300038"/>
            <a:ext cx="6794500" cy="6191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What Is Data Mining?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cs typeface="+mn-cs"/>
              </a:rPr>
              <a:t>Data mining (knowledge discovery from data)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000" dirty="0"/>
              <a:t>Extraction of interesting </a:t>
            </a:r>
            <a:r>
              <a:rPr lang="en-GB" sz="2000" dirty="0"/>
              <a:t>patterns or knowledge from huge amount of data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GB" sz="2000" dirty="0"/>
              <a:t>What is interesting pattern? </a:t>
            </a:r>
          </a:p>
          <a:p>
            <a:pPr eaLnBrk="1" hangingPunct="1">
              <a:lnSpc>
                <a:spcPct val="110000"/>
              </a:lnSpc>
              <a:buFont typeface="Wingdings" charset="0"/>
              <a:buChar char="n"/>
              <a:defRPr/>
            </a:pPr>
            <a:endParaRPr lang="en-US" sz="2400" dirty="0">
              <a:cs typeface="+mn-cs"/>
            </a:endParaRPr>
          </a:p>
          <a:p>
            <a:pPr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cs typeface="+mn-cs"/>
              </a:rPr>
              <a:t>Alternative names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000" dirty="0"/>
              <a:t>Data analytics, knowledge discovery (mining) in databases (KDD), knowledge extraction, data/pattern analysis, data archeology, data dredging, information harvesting, business intelligence, etc.</a:t>
            </a:r>
          </a:p>
        </p:txBody>
      </p:sp>
      <p:graphicFrame>
        <p:nvGraphicFramePr>
          <p:cNvPr id="21508" name="Object 2048"/>
          <p:cNvGraphicFramePr>
            <a:graphicFrameLocks noChangeAspect="1"/>
          </p:cNvGraphicFramePr>
          <p:nvPr/>
        </p:nvGraphicFramePr>
        <p:xfrm>
          <a:off x="7848600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089050" imgH="1175004" progId="MS_ClipArt_Gallery.2">
                  <p:embed/>
                </p:oleObj>
              </mc:Choice>
              <mc:Fallback>
                <p:oleObj name="Clip" r:id="rId3" imgW="1089050" imgH="117500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2049"/>
          <p:cNvGraphicFramePr>
            <a:graphicFrameLocks noChangeAspect="1"/>
          </p:cNvGraphicFramePr>
          <p:nvPr/>
        </p:nvGraphicFramePr>
        <p:xfrm>
          <a:off x="7239000" y="5105400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4582562" imgH="3358836" progId="MS_ClipArt_Gallery.2">
                  <p:embed/>
                </p:oleObj>
              </mc:Choice>
              <mc:Fallback>
                <p:oleObj name="Clip" r:id="rId5" imgW="4582562" imgH="335883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0"/>
                        <a:ext cx="190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321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2E6B65B-FDBE-264E-B35C-A8AD54E23A3E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35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Data Mining in Database Systems</a:t>
            </a:r>
            <a:endParaRPr lang="en-US" altLang="en-US" sz="3200" b="0">
              <a:ea typeface="ＭＳ Ｐゴシック" charset="-128"/>
            </a:endParaRPr>
          </a:p>
        </p:txBody>
      </p:sp>
      <p:sp>
        <p:nvSpPr>
          <p:cNvPr id="235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1752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Data mining plays an essential role in the knowledge discovery process</a:t>
            </a:r>
            <a:endParaRPr lang="en-US" altLang="en-US" sz="2000" b="1">
              <a:ea typeface="ＭＳ Ｐゴシック" charset="-128"/>
            </a:endParaRPr>
          </a:p>
        </p:txBody>
      </p:sp>
      <p:sp>
        <p:nvSpPr>
          <p:cNvPr id="23556" name="Line 2052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2053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2054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2055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Oval 2056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61" name="Rectangle 2057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62" name="Oval 2058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63" name="Oval 2059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64" name="Rectangle 2060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65" name="Oval 2061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66" name="Oval 2062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67" name="Rectangle 2063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68" name="Oval 2064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69" name="Text Box 2065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Data Cleaning</a:t>
            </a:r>
            <a:endParaRPr lang="en-US" altLang="en-US" sz="1800">
              <a:latin typeface="Times New Roman" charset="0"/>
            </a:endParaRPr>
          </a:p>
        </p:txBody>
      </p:sp>
      <p:sp>
        <p:nvSpPr>
          <p:cNvPr id="23570" name="Text Box 2066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Data Integration</a:t>
            </a:r>
            <a:endParaRPr lang="en-US" altLang="en-US" sz="1800">
              <a:latin typeface="Times New Roman" charset="0"/>
            </a:endParaRPr>
          </a:p>
        </p:txBody>
      </p:sp>
      <p:sp>
        <p:nvSpPr>
          <p:cNvPr id="23571" name="Text Box 2067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charset="0"/>
              </a:rPr>
              <a:t>Databases</a:t>
            </a:r>
          </a:p>
        </p:txBody>
      </p:sp>
      <p:sp>
        <p:nvSpPr>
          <p:cNvPr id="23572" name="Text Box 2068"/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99"/>
                </a:solidFill>
                <a:latin typeface="Times New Roman" charset="0"/>
              </a:rPr>
              <a:t>Data Warehouse</a:t>
            </a:r>
          </a:p>
        </p:txBody>
      </p:sp>
      <p:sp>
        <p:nvSpPr>
          <p:cNvPr id="23573" name="Rectangle 2069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74" name="Rectangle 2070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75" name="Rectangle 2071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76" name="Rectangle 2072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77" name="Rectangle 2073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78" name="Rectangle 2074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79" name="Rectangle 2075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80" name="Rectangle 207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3581" name="WordArt 2077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6" lon="1080000" rev="0"/>
              </a:camera>
              <a:lightRig rig="legacyHarsh2" dir="b"/>
            </a:scene3d>
            <a:sp3d extrusionH="430200" contourW="127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charset="0"/>
                <a:ea typeface="Impact" charset="0"/>
                <a:cs typeface="Impact" charset="0"/>
              </a:rPr>
              <a:t>Knowledge</a:t>
            </a:r>
          </a:p>
        </p:txBody>
      </p:sp>
      <p:sp>
        <p:nvSpPr>
          <p:cNvPr id="23582" name="Text Box 2078"/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charset="0"/>
              </a:rPr>
              <a:t>Task-relevant Data</a:t>
            </a:r>
          </a:p>
        </p:txBody>
      </p:sp>
      <p:sp>
        <p:nvSpPr>
          <p:cNvPr id="23583" name="Text Box 2079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Selection</a:t>
            </a:r>
          </a:p>
        </p:txBody>
      </p:sp>
      <p:sp>
        <p:nvSpPr>
          <p:cNvPr id="23584" name="Text Box 2080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Times New Roman" charset="0"/>
              </a:rPr>
              <a:t>Data Mining</a:t>
            </a:r>
          </a:p>
        </p:txBody>
      </p:sp>
      <p:sp>
        <p:nvSpPr>
          <p:cNvPr id="23585" name="Text Box 2081"/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Pattern Evaluation</a:t>
            </a:r>
          </a:p>
        </p:txBody>
      </p:sp>
      <p:sp>
        <p:nvSpPr>
          <p:cNvPr id="23586" name="Line 2082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2083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Line 2084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Line 2085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Line 2086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2087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2088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Line 2089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94" name="Line 2090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47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DADD159-D47B-824E-9985-C8737D0185AE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Data Mining in Business Intelligence</a:t>
            </a:r>
            <a:r>
              <a:rPr lang="en-US" altLang="en-US" sz="2800" b="0">
                <a:ea typeface="ＭＳ Ｐゴシック" charset="-128"/>
              </a:rPr>
              <a:t> 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Increasing potential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to support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business decisions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End User</a:t>
            </a:r>
            <a:endParaRPr lang="en-US" altLang="en-US" sz="1600">
              <a:latin typeface="Times New Roman" charset="0"/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Business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  Analyst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     Data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Analyst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DBA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Decision</a:t>
            </a:r>
            <a:r>
              <a:rPr lang="en-US" altLang="en-US" sz="1800"/>
              <a:t> </a:t>
            </a:r>
            <a:r>
              <a:rPr lang="en-US" altLang="en-US" sz="1800" b="1"/>
              <a:t>Making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Presentation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charset="0"/>
              </a:rPr>
              <a:t>Visualization Techniques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Mining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charset="0"/>
              </a:rPr>
              <a:t>Information Discovery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Exploration</a:t>
            </a:r>
          </a:p>
        </p:txBody>
      </p:sp>
      <p:sp>
        <p:nvSpPr>
          <p:cNvPr id="25622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charset="0"/>
              </a:rPr>
              <a:t>Statistical Summary, Querying, and Reporting</a:t>
            </a:r>
            <a:endParaRPr lang="en-US" altLang="en-US" sz="1800" b="1" i="1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5623" name="Text Box 24"/>
          <p:cNvSpPr txBox="1">
            <a:spLocks noChangeArrowheads="1"/>
          </p:cNvSpPr>
          <p:nvPr/>
        </p:nvSpPr>
        <p:spPr bwMode="auto">
          <a:xfrm>
            <a:off x="1600200" y="5410200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Preprocessing/Integration, Data Warehouses</a:t>
            </a:r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3581400" y="57912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Sources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25625" name="Text Box 26"/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charset="0"/>
              </a:rPr>
              <a:t>Paper, Files, Web documents, Scientific experiments, Database Systems</a:t>
            </a:r>
          </a:p>
        </p:txBody>
      </p:sp>
      <p:sp>
        <p:nvSpPr>
          <p:cNvPr id="25626" name="Line 27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7885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FBCD04A-496D-0741-AC15-B2C6B7851CDB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>
                <a:ea typeface="ＭＳ Ｐゴシック" charset="-128"/>
              </a:rPr>
              <a:t>Data Mining in Machine Learning and Statistics</a:t>
            </a:r>
            <a:endParaRPr lang="en-US" altLang="en-US" sz="2800" b="0">
              <a:ea typeface="ＭＳ Ｐゴシック" charset="-128"/>
            </a:endParaRPr>
          </a:p>
        </p:txBody>
      </p:sp>
      <p:sp>
        <p:nvSpPr>
          <p:cNvPr id="27651" name="Line 4"/>
          <p:cNvSpPr>
            <a:spLocks noChangeShapeType="1"/>
          </p:cNvSpPr>
          <p:nvPr/>
        </p:nvSpPr>
        <p:spPr bwMode="auto">
          <a:xfrm flipV="1">
            <a:off x="1533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 flipV="1">
            <a:off x="6562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17"/>
          <p:cNvSpPr txBox="1">
            <a:spLocks noChangeArrowheads="1"/>
          </p:cNvSpPr>
          <p:nvPr/>
        </p:nvSpPr>
        <p:spPr bwMode="auto">
          <a:xfrm>
            <a:off x="85725" y="2151063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Input Data</a:t>
            </a:r>
            <a:endParaRPr lang="en-US" altLang="en-US" sz="1600"/>
          </a:p>
        </p:txBody>
      </p:sp>
      <p:sp>
        <p:nvSpPr>
          <p:cNvPr id="27654" name="Rectangle 21"/>
          <p:cNvSpPr>
            <a:spLocks noChangeArrowheads="1"/>
          </p:cNvSpPr>
          <p:nvPr/>
        </p:nvSpPr>
        <p:spPr bwMode="auto">
          <a:xfrm>
            <a:off x="19907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55" name="Rectangle 22"/>
          <p:cNvSpPr>
            <a:spLocks noChangeArrowheads="1"/>
          </p:cNvSpPr>
          <p:nvPr/>
        </p:nvSpPr>
        <p:spPr bwMode="auto">
          <a:xfrm>
            <a:off x="36671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56" name="WordArt 29"/>
          <p:cNvSpPr>
            <a:spLocks noChangeArrowheads="1" noChangeShapeType="1" noTextEdit="1"/>
          </p:cNvSpPr>
          <p:nvPr/>
        </p:nvSpPr>
        <p:spPr bwMode="auto">
          <a:xfrm rot="823813">
            <a:off x="7096125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6" lon="1080000" rev="0"/>
              </a:camera>
              <a:lightRig rig="legacyHarsh2" dir="b"/>
            </a:scene3d>
            <a:sp3d extrusionH="430200" contourW="127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charset="0"/>
                <a:ea typeface="Impact" charset="0"/>
                <a:cs typeface="Impact" charset="0"/>
              </a:rPr>
              <a:t>Pattern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charset="0"/>
                <a:ea typeface="Impact" charset="0"/>
                <a:cs typeface="Impact" charset="0"/>
              </a:rPr>
              <a:t>Information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charset="0"/>
                <a:ea typeface="Impact" charset="0"/>
                <a:cs typeface="Impact" charset="0"/>
              </a:rPr>
              <a:t>Knowledge</a:t>
            </a:r>
          </a:p>
        </p:txBody>
      </p:sp>
      <p:sp>
        <p:nvSpPr>
          <p:cNvPr id="27657" name="Text Box 32"/>
          <p:cNvSpPr txBox="1">
            <a:spLocks noChangeArrowheads="1"/>
          </p:cNvSpPr>
          <p:nvPr/>
        </p:nvSpPr>
        <p:spPr bwMode="auto">
          <a:xfrm>
            <a:off x="3514725" y="20574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Data Mining</a:t>
            </a:r>
          </a:p>
        </p:txBody>
      </p:sp>
      <p:sp>
        <p:nvSpPr>
          <p:cNvPr id="27658" name="Text Box 44"/>
          <p:cNvSpPr txBox="1">
            <a:spLocks noChangeArrowheads="1"/>
          </p:cNvSpPr>
          <p:nvPr/>
        </p:nvSpPr>
        <p:spPr bwMode="auto">
          <a:xfrm>
            <a:off x="1762125" y="2149475"/>
            <a:ext cx="144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/>
              <a:t>Data Pre-Processing</a:t>
            </a:r>
          </a:p>
        </p:txBody>
      </p:sp>
      <p:sp>
        <p:nvSpPr>
          <p:cNvPr id="27659" name="Line 45"/>
          <p:cNvSpPr>
            <a:spLocks noChangeShapeType="1"/>
          </p:cNvSpPr>
          <p:nvPr/>
        </p:nvSpPr>
        <p:spPr bwMode="auto">
          <a:xfrm flipV="1">
            <a:off x="3133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46"/>
          <p:cNvSpPr>
            <a:spLocks noChangeShapeType="1"/>
          </p:cNvSpPr>
          <p:nvPr/>
        </p:nvSpPr>
        <p:spPr bwMode="auto">
          <a:xfrm flipV="1">
            <a:off x="4886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47"/>
          <p:cNvSpPr>
            <a:spLocks noChangeArrowheads="1"/>
          </p:cNvSpPr>
          <p:nvPr/>
        </p:nvSpPr>
        <p:spPr bwMode="auto">
          <a:xfrm>
            <a:off x="5419725" y="1981200"/>
            <a:ext cx="9906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62" name="Text Box 48"/>
          <p:cNvSpPr txBox="1">
            <a:spLocks noChangeArrowheads="1"/>
          </p:cNvSpPr>
          <p:nvPr/>
        </p:nvSpPr>
        <p:spPr bwMode="auto">
          <a:xfrm>
            <a:off x="5343525" y="2085975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Post-Processing</a:t>
            </a:r>
          </a:p>
        </p:txBody>
      </p:sp>
      <p:sp>
        <p:nvSpPr>
          <p:cNvPr id="27663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381000" y="5791200"/>
            <a:ext cx="81534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>
                <a:ea typeface="ＭＳ Ｐゴシック" charset="-128"/>
              </a:rPr>
              <a:t>This is a view from typical machine learning and statistics communities</a:t>
            </a:r>
          </a:p>
        </p:txBody>
      </p:sp>
      <p:grpSp>
        <p:nvGrpSpPr>
          <p:cNvPr id="27664" name="Group 52"/>
          <p:cNvGrpSpPr>
            <a:grpSpLocks/>
          </p:cNvGrpSpPr>
          <p:nvPr/>
        </p:nvGrpSpPr>
        <p:grpSpPr bwMode="auto">
          <a:xfrm>
            <a:off x="542925" y="3886200"/>
            <a:ext cx="2362200" cy="1143000"/>
            <a:chOff x="288" y="2880"/>
            <a:chExt cx="1488" cy="720"/>
          </a:xfrm>
        </p:grpSpPr>
        <p:sp>
          <p:nvSpPr>
            <p:cNvPr id="2767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767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Dimension reduction</a:t>
              </a:r>
            </a:p>
          </p:txBody>
        </p:sp>
      </p:grpSp>
      <p:sp>
        <p:nvSpPr>
          <p:cNvPr id="27665" name="Rectangle 54"/>
          <p:cNvSpPr>
            <a:spLocks noChangeArrowheads="1"/>
          </p:cNvSpPr>
          <p:nvPr/>
        </p:nvSpPr>
        <p:spPr bwMode="auto">
          <a:xfrm>
            <a:off x="3057525" y="38862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66" name="Text Box 55"/>
          <p:cNvSpPr txBox="1">
            <a:spLocks noChangeArrowheads="1"/>
          </p:cNvSpPr>
          <p:nvPr/>
        </p:nvSpPr>
        <p:spPr bwMode="auto">
          <a:xfrm>
            <a:off x="3057525" y="3962400"/>
            <a:ext cx="2438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… … … …</a:t>
            </a:r>
          </a:p>
        </p:txBody>
      </p:sp>
      <p:grpSp>
        <p:nvGrpSpPr>
          <p:cNvPr id="27667" name="Group 56"/>
          <p:cNvGrpSpPr>
            <a:grpSpLocks/>
          </p:cNvGrpSpPr>
          <p:nvPr/>
        </p:nvGrpSpPr>
        <p:grpSpPr bwMode="auto">
          <a:xfrm>
            <a:off x="5876925" y="3886200"/>
            <a:ext cx="2362200" cy="1143000"/>
            <a:chOff x="288" y="2880"/>
            <a:chExt cx="1488" cy="720"/>
          </a:xfrm>
        </p:grpSpPr>
        <p:sp>
          <p:nvSpPr>
            <p:cNvPr id="2767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767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Pattern visualization</a:t>
              </a:r>
            </a:p>
          </p:txBody>
        </p:sp>
      </p:grpSp>
      <p:sp>
        <p:nvSpPr>
          <p:cNvPr id="27668" name="AutoShape 62"/>
          <p:cNvSpPr>
            <a:spLocks noChangeArrowheads="1"/>
          </p:cNvSpPr>
          <p:nvPr/>
        </p:nvSpPr>
        <p:spPr bwMode="auto">
          <a:xfrm rot="-10256010">
            <a:off x="1838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69" name="AutoShape 63"/>
          <p:cNvSpPr>
            <a:spLocks noChangeArrowheads="1"/>
          </p:cNvSpPr>
          <p:nvPr/>
        </p:nvSpPr>
        <p:spPr bwMode="auto">
          <a:xfrm rot="-10256010">
            <a:off x="3667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70" name="AutoShape 64"/>
          <p:cNvSpPr>
            <a:spLocks noChangeArrowheads="1"/>
          </p:cNvSpPr>
          <p:nvPr/>
        </p:nvSpPr>
        <p:spPr bwMode="auto">
          <a:xfrm rot="-10256010">
            <a:off x="5800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1343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A5F794D-0F59-7A4D-8E10-1D002D9DFEFE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Time and Ordering: Sequential Pattern, Trend and Evolution Analysis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  <a:buFont typeface="Wingdings" charset="0"/>
              <a:buChar char="n"/>
              <a:defRPr/>
            </a:pPr>
            <a:r>
              <a:rPr lang="en-US" sz="2400" dirty="0">
                <a:cs typeface="+mn-cs"/>
              </a:rPr>
              <a:t>Sequence, trend and evolution analysis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Char char="n"/>
              <a:defRPr/>
            </a:pPr>
            <a:r>
              <a:rPr lang="en-US" sz="2000" dirty="0"/>
              <a:t>Trend, time-series, and deviation analysis: e.g., regression and value prediction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Char char="n"/>
              <a:defRPr/>
            </a:pPr>
            <a:r>
              <a:rPr lang="en-US" sz="2000" dirty="0"/>
              <a:t>Sequential pattern mining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Char char="n"/>
              <a:defRPr/>
            </a:pPr>
            <a:r>
              <a:rPr lang="en-US" sz="2000" dirty="0"/>
              <a:t>Periodicity analysis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Char char="n"/>
              <a:defRPr/>
            </a:pPr>
            <a:r>
              <a:rPr lang="en-US" sz="2000" dirty="0"/>
              <a:t>Motifs and biological sequence analysis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Char char="n"/>
              <a:defRPr/>
            </a:pPr>
            <a:r>
              <a:rPr lang="en-US" sz="2000" dirty="0"/>
              <a:t>Similarity-based analysis</a:t>
            </a:r>
          </a:p>
          <a:p>
            <a:pPr marL="457200" lvl="1" indent="0" eaLnBrk="1" hangingPunct="1">
              <a:lnSpc>
                <a:spcPct val="100000"/>
              </a:lnSpc>
              <a:buFont typeface="Wingdings" charset="0"/>
              <a:buNone/>
              <a:defRPr/>
            </a:pPr>
            <a:endParaRPr lang="en-US" dirty="0"/>
          </a:p>
          <a:p>
            <a:pPr eaLnBrk="1" hangingPunct="1">
              <a:lnSpc>
                <a:spcPct val="100000"/>
              </a:lnSpc>
              <a:buFont typeface="Wingdings" charset="0"/>
              <a:buChar char="n"/>
              <a:defRPr/>
            </a:pPr>
            <a:r>
              <a:rPr lang="en-US" sz="2400" dirty="0">
                <a:cs typeface="+mn-cs"/>
              </a:rPr>
              <a:t>Mining data streams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Char char="n"/>
              <a:defRPr/>
            </a:pPr>
            <a:r>
              <a:rPr lang="en-US" sz="2000" dirty="0"/>
              <a:t>Ordered, time-varying, potentially infinite, data streams</a:t>
            </a:r>
          </a:p>
        </p:txBody>
      </p:sp>
    </p:spTree>
    <p:extLst>
      <p:ext uri="{BB962C8B-B14F-4D97-AF65-F5344CB8AC3E}">
        <p14:creationId xmlns:p14="http://schemas.microsoft.com/office/powerpoint/2010/main" val="173590516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3CE266-AA75-6045-9769-8391ABE1D9BE}" type="slidenum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Structure and Network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>
                <a:ea typeface="ＭＳ Ｐゴシック" charset="-128"/>
              </a:rPr>
              <a:t>Graph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>
                <a:ea typeface="ＭＳ Ｐゴシック" charset="-128"/>
              </a:rPr>
              <a:t>Finding frequent subgraphs (e.g., chemical compounds), trees (XML), substructures (web fragments)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</a:pPr>
            <a:endParaRPr lang="en-US" altLang="en-US" sz="200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000">
                <a:ea typeface="ＭＳ Ｐゴシック" charset="-128"/>
              </a:rPr>
              <a:t>Information network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>
                <a:ea typeface="ＭＳ Ｐゴシック" charset="-128"/>
              </a:rPr>
              <a:t>Social networks: actors (objects, nodes) and relationships (edges)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>
                <a:ea typeface="ＭＳ Ｐゴシック" charset="-128"/>
              </a:rPr>
              <a:t>Multiple heterogeneous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>
                <a:ea typeface="ＭＳ Ｐゴシック" charset="-128"/>
              </a:rPr>
              <a:t>Links carry a lot of semantic information: Link mining</a:t>
            </a:r>
          </a:p>
          <a:p>
            <a:pPr lvl="1" eaLnBrk="1" hangingPunct="1">
              <a:lnSpc>
                <a:spcPct val="100000"/>
              </a:lnSpc>
              <a:buFont typeface="Wingdings" charset="2"/>
              <a:buNone/>
            </a:pPr>
            <a:endParaRPr lang="en-US" altLang="en-US" sz="2000">
              <a:ea typeface="ＭＳ Ｐゴシック" charset="-128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000">
                <a:ea typeface="ＭＳ Ｐゴシック" charset="-128"/>
              </a:rPr>
              <a:t>Web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>
                <a:ea typeface="ＭＳ Ｐゴシック" charset="-128"/>
              </a:rPr>
              <a:t>Web is a big information network: from PageRank to Google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>
                <a:ea typeface="ＭＳ Ｐゴシック" charset="-128"/>
              </a:rPr>
              <a:t>Analysis of Web information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>
                <a:ea typeface="ＭＳ Ｐゴシック" charset="-128"/>
              </a:rPr>
              <a:t>Web community discovery, opinion mining, usage mining, …</a:t>
            </a:r>
          </a:p>
        </p:txBody>
      </p:sp>
    </p:spTree>
    <p:extLst>
      <p:ext uri="{BB962C8B-B14F-4D97-AF65-F5344CB8AC3E}">
        <p14:creationId xmlns:p14="http://schemas.microsoft.com/office/powerpoint/2010/main" val="121831571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13954</TotalTime>
  <Words>1516</Words>
  <Application>Microsoft Macintosh PowerPoint</Application>
  <PresentationFormat>On-screen Show (4:3)</PresentationFormat>
  <Paragraphs>286</Paragraphs>
  <Slides>30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Arial</vt:lpstr>
      <vt:lpstr>Berlin Sans FB Demi</vt:lpstr>
      <vt:lpstr>Calibri</vt:lpstr>
      <vt:lpstr>Cambria Math</vt:lpstr>
      <vt:lpstr>Impact</vt:lpstr>
      <vt:lpstr>Symbol</vt:lpstr>
      <vt:lpstr>Tahoma</vt:lpstr>
      <vt:lpstr>Times New Roman</vt:lpstr>
      <vt:lpstr>Wingdings</vt:lpstr>
      <vt:lpstr>Blends</vt:lpstr>
      <vt:lpstr>Clip</vt:lpstr>
      <vt:lpstr>Equation</vt:lpstr>
      <vt:lpstr>Microsoft Equation 3.0</vt:lpstr>
      <vt:lpstr>Worksheet</vt:lpstr>
      <vt:lpstr>SmartDraw</vt:lpstr>
      <vt:lpstr>Document</vt:lpstr>
      <vt:lpstr>DSBA/HCIP/ ITIS 6162 Knowledge Discovery in Databases Spring 2024  Getting to Know Your Data </vt:lpstr>
      <vt:lpstr>PowerPoint Presentation</vt:lpstr>
      <vt:lpstr>Why Data Mining? </vt:lpstr>
      <vt:lpstr>What Is Data Mining?</vt:lpstr>
      <vt:lpstr>Data Mining in Database Systems</vt:lpstr>
      <vt:lpstr>Data Mining in Business Intelligence </vt:lpstr>
      <vt:lpstr>Data Mining in Machine Learning and Statistics</vt:lpstr>
      <vt:lpstr>Time and Ordering: Sequential Pattern, Trend and Evolution Analysis</vt:lpstr>
      <vt:lpstr>Structure and Network Analysis</vt:lpstr>
      <vt:lpstr>Text Data</vt:lpstr>
      <vt:lpstr>Data Objects</vt:lpstr>
      <vt:lpstr>Attributes</vt:lpstr>
      <vt:lpstr>Types of Attributes</vt:lpstr>
      <vt:lpstr>Numeric Attribute</vt:lpstr>
      <vt:lpstr>PowerPoint Presentation</vt:lpstr>
      <vt:lpstr>Similarity and Dissimilarity</vt:lpstr>
      <vt:lpstr>Data Matrix</vt:lpstr>
      <vt:lpstr>Distance on Numeric Data: Minkowski Distance</vt:lpstr>
      <vt:lpstr>Special Cases of Minkowski Distance</vt:lpstr>
      <vt:lpstr>Example: Minkowski Distance</vt:lpstr>
      <vt:lpstr>Distance Measure for Categorical Attributes</vt:lpstr>
      <vt:lpstr>Distance Measure for Binary Attributes</vt:lpstr>
      <vt:lpstr>Dissimilarity between Binary Variables</vt:lpstr>
      <vt:lpstr>Distance Measure for Nominal Attributes</vt:lpstr>
      <vt:lpstr>Ordinal Variables</vt:lpstr>
      <vt:lpstr>Attributes of Mixed Type</vt:lpstr>
      <vt:lpstr>A Special Case </vt:lpstr>
      <vt:lpstr> Cosine Similarity</vt:lpstr>
      <vt:lpstr> Example: Cosine Similarity</vt:lpstr>
      <vt:lpstr>Summary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Xi Niu</cp:lastModifiedBy>
  <cp:revision>973</cp:revision>
  <cp:lastPrinted>1999-09-10T20:38:56Z</cp:lastPrinted>
  <dcterms:created xsi:type="dcterms:W3CDTF">1998-06-19T04:38:52Z</dcterms:created>
  <dcterms:modified xsi:type="dcterms:W3CDTF">2024-01-15T21:08:07Z</dcterms:modified>
</cp:coreProperties>
</file>