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0" r:id="rId3"/>
  </p:sldMasterIdLst>
  <p:notesMasterIdLst>
    <p:notesMasterId r:id="rId60"/>
  </p:notesMasterIdLst>
  <p:handoutMasterIdLst>
    <p:handoutMasterId r:id="rId61"/>
  </p:handoutMasterIdLst>
  <p:sldIdLst>
    <p:sldId id="298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99" r:id="rId13"/>
    <p:sldId id="269" r:id="rId14"/>
    <p:sldId id="274" r:id="rId15"/>
    <p:sldId id="302" r:id="rId16"/>
    <p:sldId id="271" r:id="rId17"/>
    <p:sldId id="272" r:id="rId18"/>
    <p:sldId id="30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304" r:id="rId42"/>
    <p:sldId id="305" r:id="rId43"/>
    <p:sldId id="306" r:id="rId44"/>
    <p:sldId id="262" r:id="rId45"/>
    <p:sldId id="307" r:id="rId46"/>
    <p:sldId id="308" r:id="rId47"/>
    <p:sldId id="309" r:id="rId48"/>
    <p:sldId id="268" r:id="rId49"/>
    <p:sldId id="310" r:id="rId50"/>
    <p:sldId id="270" r:id="rId51"/>
    <p:sldId id="311" r:id="rId52"/>
    <p:sldId id="312" r:id="rId53"/>
    <p:sldId id="273" r:id="rId54"/>
    <p:sldId id="313" r:id="rId55"/>
    <p:sldId id="314" r:id="rId56"/>
    <p:sldId id="315" r:id="rId57"/>
    <p:sldId id="316" r:id="rId58"/>
    <p:sldId id="317" r:id="rId59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3076"/>
  </p:normalViewPr>
  <p:slideViewPr>
    <p:cSldViewPr>
      <p:cViewPr varScale="1">
        <p:scale>
          <a:sx n="162" d="100"/>
          <a:sy n="162" d="100"/>
        </p:scale>
        <p:origin x="8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913757" y="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5F14C-0468-494A-8F53-134C5FF3A1C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680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913757" y="868680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6964-ACFC-974C-AEA9-7C232FDC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62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757" y="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9803-45A5-E943-AB71-5F4E91D1656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7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99845"/>
            <a:ext cx="4114800" cy="36011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757" y="868680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D135-6E86-C64D-8527-631907B5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81B8DF1-AEF1-9E43-8612-D5FED66FF73B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2185639" y="15442924"/>
            <a:ext cx="1671987" cy="81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E97F2029-2763-E94B-B2C3-B7FB901EA069}" type="slidenum">
              <a:rPr lang="zh-CN" altLang="en-US" sz="1200">
                <a:solidFill>
                  <a:prstClr val="black"/>
                </a:solidFill>
                <a:latin typeface="Times New Roman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26A91-8414-334B-8F87-45731BFD4A0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F36D-8DEA-0047-A38B-BE67A9B8D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4424D-9506-904E-AEE0-C4EC1DBFCB5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26E6-B5A2-174C-A792-44D5611959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72F9-E436-B54D-85C5-CC8BE023A6F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4C45-36D7-D54E-95F2-A8DD2CC723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963F-CEF1-C744-8158-40B39A1B54B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85A91-B80E-3842-B1F8-A363D60436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3AFC-9887-D84E-B672-2E359E68EB2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03E9-293F-8B4A-9C6C-EEA6A33E2E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90750" cy="462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19850" cy="462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C66C4-F073-0648-8E4A-EDBCACF0F8D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3C711-F335-1848-8624-0E25C74B36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71550"/>
            <a:ext cx="4114800" cy="18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71800"/>
            <a:ext cx="4114800" cy="18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1E64A-FF22-0E45-92A6-8B503F2F74A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1F04-6169-1A44-A988-AABF394DAE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3E09E-F8F9-5F4C-BD13-9DAFFFB80B2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4BB8F-3A8B-4D4F-A508-440BB13812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3820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62436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19600" y="819150"/>
            <a:ext cx="4495800" cy="3962400"/>
          </a:xfrm>
          <a:custGeom>
            <a:avLst/>
            <a:gdLst/>
            <a:ahLst/>
            <a:cxnLst/>
            <a:rect l="l" t="t" r="r" b="b"/>
            <a:pathLst>
              <a:path w="4495800" h="3962400">
                <a:moveTo>
                  <a:pt x="0" y="3962400"/>
                </a:moveTo>
                <a:lnTo>
                  <a:pt x="4495800" y="3962400"/>
                </a:lnTo>
                <a:lnTo>
                  <a:pt x="4495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600" y="819150"/>
            <a:ext cx="4495800" cy="3962400"/>
          </a:xfrm>
          <a:custGeom>
            <a:avLst/>
            <a:gdLst/>
            <a:ahLst/>
            <a:cxnLst/>
            <a:rect l="l" t="t" r="r" b="b"/>
            <a:pathLst>
              <a:path w="4495800" h="3962400">
                <a:moveTo>
                  <a:pt x="0" y="3962400"/>
                </a:moveTo>
                <a:lnTo>
                  <a:pt x="4495800" y="3962400"/>
                </a:lnTo>
                <a:lnTo>
                  <a:pt x="4495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28974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81624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5867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2414866"/>
            <a:ext cx="2669540" cy="2245360"/>
          </a:xfrm>
          <a:custGeom>
            <a:avLst/>
            <a:gdLst/>
            <a:ahLst/>
            <a:cxnLst/>
            <a:rect l="l" t="t" r="r" b="b"/>
            <a:pathLst>
              <a:path w="2669540" h="2245360">
                <a:moveTo>
                  <a:pt x="0" y="2245233"/>
                </a:moveTo>
                <a:lnTo>
                  <a:pt x="2669286" y="2245233"/>
                </a:lnTo>
                <a:lnTo>
                  <a:pt x="2669286" y="0"/>
                </a:lnTo>
                <a:lnTo>
                  <a:pt x="0" y="0"/>
                </a:lnTo>
                <a:lnTo>
                  <a:pt x="0" y="2245233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57727" y="3904488"/>
            <a:ext cx="1847088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8479" y="2773679"/>
            <a:ext cx="1895856" cy="124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53155" y="3294888"/>
            <a:ext cx="1911095" cy="11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66208" y="926261"/>
            <a:ext cx="3886200" cy="3731895"/>
          </a:xfrm>
          <a:custGeom>
            <a:avLst/>
            <a:gdLst/>
            <a:ahLst/>
            <a:cxnLst/>
            <a:rect l="l" t="t" r="r" b="b"/>
            <a:pathLst>
              <a:path w="3886200" h="3731895">
                <a:moveTo>
                  <a:pt x="0" y="3731387"/>
                </a:moveTo>
                <a:lnTo>
                  <a:pt x="3886199" y="3731387"/>
                </a:lnTo>
                <a:lnTo>
                  <a:pt x="3886199" y="0"/>
                </a:lnTo>
                <a:lnTo>
                  <a:pt x="0" y="0"/>
                </a:lnTo>
                <a:lnTo>
                  <a:pt x="0" y="3731387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828800"/>
            <a:ext cx="9009063" cy="789385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772400" cy="857250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2D6C42-23AE-2E4A-AC14-0CD2E876D4B3}" type="datetime1">
              <a:rPr lang="en-US" smtClean="0">
                <a:solidFill>
                  <a:srgbClr val="1C1C1C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9D42F49-AEF6-024A-B26D-BCA99CC97608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633AF-ABA6-6149-A1D4-B49A2D43D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08AB5-39B2-E34D-B1EA-37E5367DDCA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89B5-C2C6-ED4A-B623-383F133BD9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92983-596C-724C-8EA2-BE23DFE4325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3/12/24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0B522-485B-7E41-8F21-A810B3F218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1238" y="-40386"/>
            <a:ext cx="5081523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890" y="1047875"/>
            <a:ext cx="6146800" cy="181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0679" y="4840554"/>
            <a:ext cx="156209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1" y="857250"/>
            <a:ext cx="8226425" cy="34529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7155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857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22757D-C5A2-194C-82D1-6DD9DF8F9D2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3/12/24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Tahoma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4857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9727A-02D0-574E-BDCD-3BCBAAB6DEB9}" type="slidenum">
              <a:rPr lang="en-US">
                <a:solidFill>
                  <a:srgbClr val="00000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100">
          <a:solidFill>
            <a:schemeClr val="tx1"/>
          </a:solidFill>
          <a:latin typeface="+mn-lt"/>
          <a:ea typeface="ＭＳ Ｐゴシック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800">
          <a:solidFill>
            <a:schemeClr val="tx1"/>
          </a:solidFill>
          <a:latin typeface="+mn-lt"/>
          <a:ea typeface="ＭＳ Ｐゴシック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500">
          <a:solidFill>
            <a:schemeClr val="tx1"/>
          </a:solidFill>
          <a:latin typeface="+mn-lt"/>
          <a:ea typeface="ＭＳ Ｐゴシック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500">
          <a:solidFill>
            <a:schemeClr val="tx1"/>
          </a:solidFill>
          <a:latin typeface="+mn-lt"/>
          <a:ea typeface="ＭＳ Ｐゴシック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4364" y="93726"/>
            <a:ext cx="179527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1827" y="4840554"/>
            <a:ext cx="114934" cy="19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571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72250" y="48006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0D12227-B612-824E-A1CB-3A9D73AACB4F}" type="slidenum">
              <a:rPr lang="zh-CN" altLang="en-US" sz="9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9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38150"/>
            <a:ext cx="7696200" cy="2914650"/>
          </a:xfrm>
        </p:spPr>
        <p:txBody>
          <a:bodyPr/>
          <a:lstStyle/>
          <a:p>
            <a:pPr eaLnBrk="1" hangingPunct="1"/>
            <a:br>
              <a:rPr lang="en-US" sz="2400" dirty="0">
                <a:latin typeface="Tahoma" charset="0"/>
              </a:rPr>
            </a:br>
            <a:br>
              <a:rPr lang="en-US" sz="2400" dirty="0">
                <a:latin typeface="Tahoma" charset="0"/>
              </a:rPr>
            </a:br>
            <a:r>
              <a:rPr lang="en-US" dirty="0">
                <a:latin typeface="Tahoma" charset="0"/>
              </a:rPr>
              <a:t>Topic Modeling</a:t>
            </a:r>
            <a:endParaRPr lang="en-US" sz="1800" dirty="0">
              <a:latin typeface="Tahoma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FAB7C6-1270-894A-94D1-272CBCF307D1}"/>
              </a:ext>
            </a:extLst>
          </p:cNvPr>
          <p:cNvSpPr/>
          <p:nvPr/>
        </p:nvSpPr>
        <p:spPr>
          <a:xfrm>
            <a:off x="1977003" y="3409950"/>
            <a:ext cx="4572000" cy="7068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Professor Xi (Sunshine) </a:t>
            </a:r>
            <a:r>
              <a:rPr lang="en-US" sz="2000" dirty="0" err="1">
                <a:latin typeface="Tahoma" charset="0"/>
              </a:rPr>
              <a:t>Niu</a:t>
            </a:r>
            <a:r>
              <a:rPr lang="en-US" sz="2000" dirty="0">
                <a:latin typeface="Tahoma" charset="0"/>
              </a:rPr>
              <a:t>, Ph.D.</a:t>
            </a:r>
          </a:p>
          <a:p>
            <a:pPr algn="ctr">
              <a:lnSpc>
                <a:spcPct val="110000"/>
              </a:lnSpc>
            </a:pPr>
            <a:r>
              <a:rPr lang="en-US" dirty="0">
                <a:latin typeface="Tahoma" charset="0"/>
              </a:rPr>
              <a:t>University of North Carolina at Charlotte</a:t>
            </a:r>
          </a:p>
        </p:txBody>
      </p:sp>
    </p:spTree>
    <p:extLst>
      <p:ext uri="{BB962C8B-B14F-4D97-AF65-F5344CB8AC3E}">
        <p14:creationId xmlns:p14="http://schemas.microsoft.com/office/powerpoint/2010/main" val="2089872711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034C1-D3A8-4E79-0DBD-9B543B2B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895350"/>
            <a:ext cx="5943600" cy="685800"/>
          </a:xfrm>
        </p:spPr>
        <p:txBody>
          <a:bodyPr/>
          <a:lstStyle/>
          <a:p>
            <a:r>
              <a:rPr lang="en-US" b="1" dirty="0"/>
              <a:t>Solution?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38E47F-118B-CF4E-F2D1-95AF677AE0D7}"/>
              </a:ext>
            </a:extLst>
          </p:cNvPr>
          <p:cNvSpPr txBox="1">
            <a:spLocks/>
          </p:cNvSpPr>
          <p:nvPr/>
        </p:nvSpPr>
        <p:spPr>
          <a:xfrm>
            <a:off x="1947620" y="1962150"/>
            <a:ext cx="5943600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/>
              <a:t>Topic as a distribution of words, i.e., a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7576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98" y="227202"/>
            <a:ext cx="806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0" dirty="0"/>
              <a:t>Simplest Language </a:t>
            </a:r>
            <a:r>
              <a:rPr dirty="0"/>
              <a:t>Model: </a:t>
            </a:r>
            <a:r>
              <a:rPr spc="-15" dirty="0"/>
              <a:t>Unigram</a:t>
            </a:r>
            <a:r>
              <a:rPr spc="-100" dirty="0"/>
              <a:t> </a:t>
            </a:r>
            <a:r>
              <a:rPr spc="-5" dirty="0"/>
              <a:t>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34" y="969488"/>
            <a:ext cx="7823834" cy="19284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10" dirty="0">
                <a:latin typeface="Calibri"/>
                <a:cs typeface="Calibri"/>
              </a:rPr>
              <a:t>Generate </a:t>
            </a:r>
            <a:r>
              <a:rPr sz="2600" spc="-15" dirty="0">
                <a:latin typeface="Calibri"/>
                <a:cs typeface="Calibri"/>
              </a:rPr>
              <a:t>text </a:t>
            </a:r>
            <a:r>
              <a:rPr sz="2600" spc="-10" dirty="0">
                <a:latin typeface="Calibri"/>
                <a:cs typeface="Calibri"/>
              </a:rPr>
              <a:t>by generating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20" dirty="0">
                <a:latin typeface="Calibri"/>
                <a:cs typeface="Calibri"/>
              </a:rPr>
              <a:t>word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INDEPENDENTLY</a:t>
            </a:r>
            <a:endParaRPr sz="26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5" dirty="0">
                <a:latin typeface="Calibri"/>
                <a:cs typeface="Calibri"/>
              </a:rPr>
              <a:t>Thus, </a:t>
            </a:r>
            <a:r>
              <a:rPr sz="2600" dirty="0">
                <a:latin typeface="Calibri"/>
                <a:cs typeface="Calibri"/>
              </a:rPr>
              <a:t>p(w</a:t>
            </a:r>
            <a:r>
              <a:rPr sz="2550" baseline="-21241" dirty="0">
                <a:latin typeface="Calibri"/>
                <a:cs typeface="Calibri"/>
              </a:rPr>
              <a:t>1 </a:t>
            </a:r>
            <a:r>
              <a:rPr sz="2600" spc="0" dirty="0">
                <a:latin typeface="Calibri"/>
                <a:cs typeface="Calibri"/>
              </a:rPr>
              <a:t>w</a:t>
            </a:r>
            <a:r>
              <a:rPr sz="2550" spc="0" baseline="-21241" dirty="0">
                <a:latin typeface="Calibri"/>
                <a:cs typeface="Calibri"/>
              </a:rPr>
              <a:t>2 </a:t>
            </a:r>
            <a:r>
              <a:rPr sz="2600" dirty="0">
                <a:latin typeface="Calibri"/>
                <a:cs typeface="Calibri"/>
              </a:rPr>
              <a:t>...</a:t>
            </a:r>
            <a:r>
              <a:rPr sz="2600" spc="-4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550" baseline="-2124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)=p(w</a:t>
            </a:r>
            <a:r>
              <a:rPr sz="2550" baseline="-21241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)p(w</a:t>
            </a:r>
            <a:r>
              <a:rPr sz="2550" baseline="-21241" dirty="0">
                <a:latin typeface="Calibri"/>
                <a:cs typeface="Calibri"/>
              </a:rPr>
              <a:t>2</a:t>
            </a:r>
            <a:r>
              <a:rPr sz="2600" dirty="0">
                <a:latin typeface="Calibri"/>
                <a:cs typeface="Calibri"/>
              </a:rPr>
              <a:t>)…p(w</a:t>
            </a:r>
            <a:r>
              <a:rPr sz="2550" baseline="-2124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</a:t>
            </a:r>
          </a:p>
          <a:p>
            <a:pPr marL="295910" indent="-28321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5910" algn="l"/>
                <a:tab pos="296545" algn="l"/>
                <a:tab pos="2999740" algn="l"/>
              </a:tabLst>
            </a:pPr>
            <a:r>
              <a:rPr sz="2600" spc="-20" dirty="0">
                <a:latin typeface="Calibri"/>
                <a:cs typeface="Calibri"/>
              </a:rPr>
              <a:t>Parameters: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{p(w</a:t>
            </a:r>
            <a:r>
              <a:rPr sz="2550" spc="-7" baseline="-2124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)}</a:t>
            </a:r>
            <a:r>
              <a:rPr sz="2600" spc="-5" dirty="0">
                <a:latin typeface="Calibri"/>
                <a:cs typeface="Calibri"/>
              </a:rPr>
              <a:t>	</a:t>
            </a:r>
            <a:r>
              <a:rPr sz="2600" dirty="0">
                <a:latin typeface="Calibri"/>
                <a:cs typeface="Calibri"/>
              </a:rPr>
              <a:t>p(w</a:t>
            </a:r>
            <a:r>
              <a:rPr sz="2550" baseline="-21241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)+…+p(w</a:t>
            </a:r>
            <a:r>
              <a:rPr sz="2550" baseline="-2124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)=1 </a:t>
            </a:r>
            <a:r>
              <a:rPr sz="2600" spc="-5" dirty="0">
                <a:latin typeface="Calibri"/>
                <a:cs typeface="Calibri"/>
              </a:rPr>
              <a:t>(N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voc.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size)</a:t>
            </a:r>
            <a:endParaRPr sz="26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65" dirty="0">
                <a:latin typeface="Calibri"/>
                <a:cs typeface="Calibri"/>
              </a:rPr>
              <a:t>Text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sample </a:t>
            </a:r>
            <a:r>
              <a:rPr sz="2600" spc="-15" dirty="0">
                <a:latin typeface="Calibri"/>
                <a:cs typeface="Calibri"/>
              </a:rPr>
              <a:t>drawn </a:t>
            </a:r>
            <a:r>
              <a:rPr sz="2600" spc="-10" dirty="0">
                <a:latin typeface="Calibri"/>
                <a:cs typeface="Calibri"/>
              </a:rPr>
              <a:t>according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b="1" spc="-15" dirty="0">
                <a:latin typeface="Calibri"/>
                <a:cs typeface="Calibri"/>
              </a:rPr>
              <a:t>word</a:t>
            </a:r>
            <a:r>
              <a:rPr sz="2600" b="1" spc="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distribution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206" y="3115779"/>
            <a:ext cx="1244193" cy="1306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3288" y="3303015"/>
            <a:ext cx="704215" cy="310515"/>
          </a:xfrm>
          <a:custGeom>
            <a:avLst/>
            <a:gdLst/>
            <a:ahLst/>
            <a:cxnLst/>
            <a:rect l="l" t="t" r="r" b="b"/>
            <a:pathLst>
              <a:path w="704214" h="310514">
                <a:moveTo>
                  <a:pt x="562991" y="37972"/>
                </a:moveTo>
                <a:lnTo>
                  <a:pt x="516255" y="39369"/>
                </a:lnTo>
                <a:lnTo>
                  <a:pt x="469392" y="42925"/>
                </a:lnTo>
                <a:lnTo>
                  <a:pt x="422910" y="49021"/>
                </a:lnTo>
                <a:lnTo>
                  <a:pt x="377063" y="58546"/>
                </a:lnTo>
                <a:lnTo>
                  <a:pt x="331724" y="71627"/>
                </a:lnTo>
                <a:lnTo>
                  <a:pt x="287400" y="89026"/>
                </a:lnTo>
                <a:lnTo>
                  <a:pt x="244220" y="109854"/>
                </a:lnTo>
                <a:lnTo>
                  <a:pt x="201930" y="133730"/>
                </a:lnTo>
                <a:lnTo>
                  <a:pt x="160400" y="160146"/>
                </a:lnTo>
                <a:lnTo>
                  <a:pt x="119634" y="188467"/>
                </a:lnTo>
                <a:lnTo>
                  <a:pt x="79375" y="218312"/>
                </a:lnTo>
                <a:lnTo>
                  <a:pt x="0" y="280034"/>
                </a:lnTo>
                <a:lnTo>
                  <a:pt x="23494" y="310006"/>
                </a:lnTo>
                <a:lnTo>
                  <a:pt x="102743" y="248411"/>
                </a:lnTo>
                <a:lnTo>
                  <a:pt x="142239" y="219074"/>
                </a:lnTo>
                <a:lnTo>
                  <a:pt x="182118" y="191388"/>
                </a:lnTo>
                <a:lnTo>
                  <a:pt x="222123" y="166115"/>
                </a:lnTo>
                <a:lnTo>
                  <a:pt x="262509" y="143255"/>
                </a:lnTo>
                <a:lnTo>
                  <a:pt x="303403" y="123570"/>
                </a:lnTo>
                <a:lnTo>
                  <a:pt x="344678" y="107568"/>
                </a:lnTo>
                <a:lnTo>
                  <a:pt x="386842" y="95376"/>
                </a:lnTo>
                <a:lnTo>
                  <a:pt x="429894" y="86486"/>
                </a:lnTo>
                <a:lnTo>
                  <a:pt x="473837" y="80644"/>
                </a:lnTo>
                <a:lnTo>
                  <a:pt x="518541" y="77342"/>
                </a:lnTo>
                <a:lnTo>
                  <a:pt x="564134" y="76072"/>
                </a:lnTo>
                <a:lnTo>
                  <a:pt x="589156" y="76072"/>
                </a:lnTo>
                <a:lnTo>
                  <a:pt x="590162" y="38348"/>
                </a:lnTo>
                <a:lnTo>
                  <a:pt x="562991" y="37972"/>
                </a:lnTo>
                <a:close/>
              </a:path>
              <a:path w="704214" h="310514">
                <a:moveTo>
                  <a:pt x="589146" y="76431"/>
                </a:moveTo>
                <a:lnTo>
                  <a:pt x="588137" y="114299"/>
                </a:lnTo>
                <a:lnTo>
                  <a:pt x="668527" y="76707"/>
                </a:lnTo>
                <a:lnTo>
                  <a:pt x="608457" y="76707"/>
                </a:lnTo>
                <a:lnTo>
                  <a:pt x="589146" y="76431"/>
                </a:lnTo>
                <a:close/>
              </a:path>
              <a:path w="704214" h="310514">
                <a:moveTo>
                  <a:pt x="590162" y="38348"/>
                </a:moveTo>
                <a:lnTo>
                  <a:pt x="589146" y="76431"/>
                </a:lnTo>
                <a:lnTo>
                  <a:pt x="608457" y="76707"/>
                </a:lnTo>
                <a:lnTo>
                  <a:pt x="608964" y="38607"/>
                </a:lnTo>
                <a:lnTo>
                  <a:pt x="590162" y="38348"/>
                </a:lnTo>
                <a:close/>
              </a:path>
              <a:path w="704214" h="310514">
                <a:moveTo>
                  <a:pt x="591185" y="0"/>
                </a:moveTo>
                <a:lnTo>
                  <a:pt x="590162" y="38348"/>
                </a:lnTo>
                <a:lnTo>
                  <a:pt x="608964" y="38607"/>
                </a:lnTo>
                <a:lnTo>
                  <a:pt x="608457" y="76707"/>
                </a:lnTo>
                <a:lnTo>
                  <a:pt x="668527" y="76707"/>
                </a:lnTo>
                <a:lnTo>
                  <a:pt x="703834" y="60197"/>
                </a:lnTo>
                <a:lnTo>
                  <a:pt x="591185" y="0"/>
                </a:lnTo>
                <a:close/>
              </a:path>
              <a:path w="704214" h="310514">
                <a:moveTo>
                  <a:pt x="589156" y="76072"/>
                </a:moveTo>
                <a:lnTo>
                  <a:pt x="564134" y="76072"/>
                </a:lnTo>
                <a:lnTo>
                  <a:pt x="589146" y="76431"/>
                </a:lnTo>
                <a:lnTo>
                  <a:pt x="589156" y="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9813" y="3606546"/>
            <a:ext cx="1403985" cy="195580"/>
          </a:xfrm>
          <a:custGeom>
            <a:avLst/>
            <a:gdLst/>
            <a:ahLst/>
            <a:cxnLst/>
            <a:rect l="l" t="t" r="r" b="b"/>
            <a:pathLst>
              <a:path w="1403985" h="195579">
                <a:moveTo>
                  <a:pt x="849630" y="5968"/>
                </a:moveTo>
                <a:lnTo>
                  <a:pt x="804418" y="5968"/>
                </a:lnTo>
                <a:lnTo>
                  <a:pt x="759332" y="6730"/>
                </a:lnTo>
                <a:lnTo>
                  <a:pt x="714629" y="8635"/>
                </a:lnTo>
                <a:lnTo>
                  <a:pt x="670306" y="11556"/>
                </a:lnTo>
                <a:lnTo>
                  <a:pt x="626237" y="15493"/>
                </a:lnTo>
                <a:lnTo>
                  <a:pt x="582676" y="20446"/>
                </a:lnTo>
                <a:lnTo>
                  <a:pt x="539495" y="26288"/>
                </a:lnTo>
                <a:lnTo>
                  <a:pt x="496569" y="33146"/>
                </a:lnTo>
                <a:lnTo>
                  <a:pt x="454025" y="40893"/>
                </a:lnTo>
                <a:lnTo>
                  <a:pt x="411734" y="49148"/>
                </a:lnTo>
                <a:lnTo>
                  <a:pt x="369824" y="58292"/>
                </a:lnTo>
                <a:lnTo>
                  <a:pt x="327913" y="68071"/>
                </a:lnTo>
                <a:lnTo>
                  <a:pt x="245110" y="88899"/>
                </a:lnTo>
                <a:lnTo>
                  <a:pt x="163068" y="111378"/>
                </a:lnTo>
                <a:lnTo>
                  <a:pt x="0" y="159003"/>
                </a:lnTo>
                <a:lnTo>
                  <a:pt x="10794" y="195579"/>
                </a:lnTo>
                <a:lnTo>
                  <a:pt x="173481" y="148081"/>
                </a:lnTo>
                <a:lnTo>
                  <a:pt x="255143" y="125602"/>
                </a:lnTo>
                <a:lnTo>
                  <a:pt x="337185" y="104901"/>
                </a:lnTo>
                <a:lnTo>
                  <a:pt x="378460" y="95376"/>
                </a:lnTo>
                <a:lnTo>
                  <a:pt x="419862" y="86486"/>
                </a:lnTo>
                <a:lnTo>
                  <a:pt x="461391" y="78231"/>
                </a:lnTo>
                <a:lnTo>
                  <a:pt x="503300" y="70611"/>
                </a:lnTo>
                <a:lnTo>
                  <a:pt x="545464" y="64007"/>
                </a:lnTo>
                <a:lnTo>
                  <a:pt x="587882" y="58165"/>
                </a:lnTo>
                <a:lnTo>
                  <a:pt x="630555" y="53339"/>
                </a:lnTo>
                <a:lnTo>
                  <a:pt x="673607" y="49402"/>
                </a:lnTo>
                <a:lnTo>
                  <a:pt x="717042" y="46608"/>
                </a:lnTo>
                <a:lnTo>
                  <a:pt x="760984" y="44830"/>
                </a:lnTo>
                <a:lnTo>
                  <a:pt x="805053" y="43941"/>
                </a:lnTo>
                <a:lnTo>
                  <a:pt x="1291832" y="43941"/>
                </a:lnTo>
                <a:lnTo>
                  <a:pt x="1292509" y="37954"/>
                </a:lnTo>
                <a:lnTo>
                  <a:pt x="1218946" y="29971"/>
                </a:lnTo>
                <a:lnTo>
                  <a:pt x="1125728" y="20954"/>
                </a:lnTo>
                <a:lnTo>
                  <a:pt x="1033018" y="13588"/>
                </a:lnTo>
                <a:lnTo>
                  <a:pt x="986917" y="10667"/>
                </a:lnTo>
                <a:lnTo>
                  <a:pt x="940943" y="8381"/>
                </a:lnTo>
                <a:lnTo>
                  <a:pt x="895223" y="6857"/>
                </a:lnTo>
                <a:lnTo>
                  <a:pt x="849630" y="5968"/>
                </a:lnTo>
                <a:close/>
              </a:path>
              <a:path w="1403985" h="195579">
                <a:moveTo>
                  <a:pt x="1296797" y="0"/>
                </a:moveTo>
                <a:lnTo>
                  <a:pt x="1292509" y="37954"/>
                </a:lnTo>
                <a:lnTo>
                  <a:pt x="1311402" y="40004"/>
                </a:lnTo>
                <a:lnTo>
                  <a:pt x="1307211" y="77850"/>
                </a:lnTo>
                <a:lnTo>
                  <a:pt x="1288001" y="77850"/>
                </a:lnTo>
                <a:lnTo>
                  <a:pt x="1283970" y="113537"/>
                </a:lnTo>
                <a:lnTo>
                  <a:pt x="1381438" y="77850"/>
                </a:lnTo>
                <a:lnTo>
                  <a:pt x="1307211" y="77850"/>
                </a:lnTo>
                <a:lnTo>
                  <a:pt x="1288233" y="75803"/>
                </a:lnTo>
                <a:lnTo>
                  <a:pt x="1387030" y="75803"/>
                </a:lnTo>
                <a:lnTo>
                  <a:pt x="1403985" y="69595"/>
                </a:lnTo>
                <a:lnTo>
                  <a:pt x="1296797" y="0"/>
                </a:lnTo>
                <a:close/>
              </a:path>
              <a:path w="1403985" h="195579">
                <a:moveTo>
                  <a:pt x="1292509" y="37954"/>
                </a:moveTo>
                <a:lnTo>
                  <a:pt x="1288233" y="75803"/>
                </a:lnTo>
                <a:lnTo>
                  <a:pt x="1307211" y="77850"/>
                </a:lnTo>
                <a:lnTo>
                  <a:pt x="1311402" y="40004"/>
                </a:lnTo>
                <a:lnTo>
                  <a:pt x="1292509" y="37954"/>
                </a:lnTo>
                <a:close/>
              </a:path>
              <a:path w="1403985" h="195579">
                <a:moveTo>
                  <a:pt x="1291832" y="43941"/>
                </a:moveTo>
                <a:lnTo>
                  <a:pt x="805053" y="43941"/>
                </a:lnTo>
                <a:lnTo>
                  <a:pt x="849503" y="44068"/>
                </a:lnTo>
                <a:lnTo>
                  <a:pt x="894461" y="44957"/>
                </a:lnTo>
                <a:lnTo>
                  <a:pt x="939673" y="46481"/>
                </a:lnTo>
                <a:lnTo>
                  <a:pt x="984885" y="48767"/>
                </a:lnTo>
                <a:lnTo>
                  <a:pt x="1030605" y="51561"/>
                </a:lnTo>
                <a:lnTo>
                  <a:pt x="1122680" y="59054"/>
                </a:lnTo>
                <a:lnTo>
                  <a:pt x="1215389" y="67944"/>
                </a:lnTo>
                <a:lnTo>
                  <a:pt x="1288233" y="75803"/>
                </a:lnTo>
                <a:lnTo>
                  <a:pt x="1291832" y="43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645" y="3981742"/>
            <a:ext cx="1243330" cy="167640"/>
          </a:xfrm>
          <a:custGeom>
            <a:avLst/>
            <a:gdLst/>
            <a:ahLst/>
            <a:cxnLst/>
            <a:rect l="l" t="t" r="r" b="b"/>
            <a:pathLst>
              <a:path w="1243330" h="167639">
                <a:moveTo>
                  <a:pt x="1208578" y="90843"/>
                </a:moveTo>
                <a:lnTo>
                  <a:pt x="1147318" y="90843"/>
                </a:lnTo>
                <a:lnTo>
                  <a:pt x="1148588" y="128917"/>
                </a:lnTo>
                <a:lnTo>
                  <a:pt x="1129580" y="129537"/>
                </a:lnTo>
                <a:lnTo>
                  <a:pt x="1130808" y="167627"/>
                </a:lnTo>
                <a:lnTo>
                  <a:pt x="1243203" y="106768"/>
                </a:lnTo>
                <a:lnTo>
                  <a:pt x="1208578" y="90843"/>
                </a:lnTo>
                <a:close/>
              </a:path>
              <a:path w="1243330" h="167639">
                <a:moveTo>
                  <a:pt x="6604" y="0"/>
                </a:moveTo>
                <a:lnTo>
                  <a:pt x="229108" y="77635"/>
                </a:lnTo>
                <a:lnTo>
                  <a:pt x="305816" y="89865"/>
                </a:lnTo>
                <a:lnTo>
                  <a:pt x="382778" y="100952"/>
                </a:lnTo>
                <a:lnTo>
                  <a:pt x="459867" y="110896"/>
                </a:lnTo>
                <a:lnTo>
                  <a:pt x="537337" y="119227"/>
                </a:lnTo>
                <a:lnTo>
                  <a:pt x="615061" y="125755"/>
                </a:lnTo>
                <a:lnTo>
                  <a:pt x="693293" y="130263"/>
                </a:lnTo>
                <a:lnTo>
                  <a:pt x="771525" y="133045"/>
                </a:lnTo>
                <a:lnTo>
                  <a:pt x="850138" y="134200"/>
                </a:lnTo>
                <a:lnTo>
                  <a:pt x="928624" y="134099"/>
                </a:lnTo>
                <a:lnTo>
                  <a:pt x="1086231" y="130949"/>
                </a:lnTo>
                <a:lnTo>
                  <a:pt x="1129580" y="129537"/>
                </a:lnTo>
                <a:lnTo>
                  <a:pt x="1128502" y="96100"/>
                </a:lnTo>
                <a:lnTo>
                  <a:pt x="850646" y="96100"/>
                </a:lnTo>
                <a:lnTo>
                  <a:pt x="772922" y="94970"/>
                </a:lnTo>
                <a:lnTo>
                  <a:pt x="695452" y="92227"/>
                </a:lnTo>
                <a:lnTo>
                  <a:pt x="618363" y="87782"/>
                </a:lnTo>
                <a:lnTo>
                  <a:pt x="541401" y="81356"/>
                </a:lnTo>
                <a:lnTo>
                  <a:pt x="464693" y="73113"/>
                </a:lnTo>
                <a:lnTo>
                  <a:pt x="388112" y="63245"/>
                </a:lnTo>
                <a:lnTo>
                  <a:pt x="311785" y="52235"/>
                </a:lnTo>
                <a:lnTo>
                  <a:pt x="235458" y="40081"/>
                </a:lnTo>
                <a:lnTo>
                  <a:pt x="6604" y="0"/>
                </a:lnTo>
                <a:close/>
              </a:path>
              <a:path w="1243330" h="167639">
                <a:moveTo>
                  <a:pt x="1147318" y="90843"/>
                </a:moveTo>
                <a:lnTo>
                  <a:pt x="1128352" y="91461"/>
                </a:lnTo>
                <a:lnTo>
                  <a:pt x="1129580" y="129537"/>
                </a:lnTo>
                <a:lnTo>
                  <a:pt x="1148588" y="128917"/>
                </a:lnTo>
                <a:lnTo>
                  <a:pt x="1147318" y="90843"/>
                </a:lnTo>
                <a:close/>
              </a:path>
              <a:path w="1243330" h="167639">
                <a:moveTo>
                  <a:pt x="1128352" y="91461"/>
                </a:moveTo>
                <a:lnTo>
                  <a:pt x="1085342" y="92862"/>
                </a:lnTo>
                <a:lnTo>
                  <a:pt x="928624" y="95999"/>
                </a:lnTo>
                <a:lnTo>
                  <a:pt x="850646" y="96100"/>
                </a:lnTo>
                <a:lnTo>
                  <a:pt x="1128502" y="96100"/>
                </a:lnTo>
                <a:lnTo>
                  <a:pt x="1128352" y="91461"/>
                </a:lnTo>
                <a:close/>
              </a:path>
              <a:path w="1243330" h="167639">
                <a:moveTo>
                  <a:pt x="1127125" y="53378"/>
                </a:moveTo>
                <a:lnTo>
                  <a:pt x="1128352" y="91461"/>
                </a:lnTo>
                <a:lnTo>
                  <a:pt x="1147318" y="90843"/>
                </a:lnTo>
                <a:lnTo>
                  <a:pt x="1208578" y="90843"/>
                </a:lnTo>
                <a:lnTo>
                  <a:pt x="1127125" y="53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9229" y="3074163"/>
            <a:ext cx="1581150" cy="1359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1" spc="-15" dirty="0">
                <a:latin typeface="Times New Roman"/>
                <a:cs typeface="Times New Roman"/>
              </a:rPr>
              <a:t>Wednesday</a:t>
            </a:r>
            <a:endParaRPr sz="200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  <a:spcBef>
                <a:spcPts val="395"/>
              </a:spcBef>
            </a:pPr>
            <a:r>
              <a:rPr sz="4200" b="1" spc="-615" baseline="-32738" dirty="0">
                <a:latin typeface="Times New Roman"/>
                <a:cs typeface="Times New Roman"/>
              </a:rPr>
              <a:t>…</a:t>
            </a:r>
            <a:r>
              <a:rPr sz="2000" b="1" spc="-409" dirty="0">
                <a:latin typeface="Times New Roman"/>
                <a:cs typeface="Times New Roman"/>
              </a:rPr>
              <a:t>today</a:t>
            </a:r>
            <a:endParaRPr sz="20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645"/>
              </a:spcBef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gen</a:t>
            </a: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Times New Roman"/>
                <a:cs typeface="Times New Roman"/>
              </a:rPr>
              <a:t>alue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638802" y="3188233"/>
            <a:ext cx="4305300" cy="11849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9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20"/>
              </a:spcBef>
            </a:pPr>
            <a:r>
              <a:rPr sz="2400" b="1" spc="-5" dirty="0">
                <a:latin typeface="Times New Roman"/>
                <a:cs typeface="Times New Roman"/>
              </a:rPr>
              <a:t>p(“today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Wed”)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p(“today”)p(“is”)p(“Wed”)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Times New Roman"/>
                <a:cs typeface="Times New Roman"/>
              </a:rPr>
              <a:t>= 0.0002 </a:t>
            </a:r>
            <a:r>
              <a:rPr sz="2400" b="1" spc="-5" dirty="0">
                <a:latin typeface="Symbol"/>
                <a:cs typeface="Symbol"/>
              </a:rPr>
              <a:t>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0.001 </a:t>
            </a:r>
            <a:r>
              <a:rPr sz="2400" b="1" spc="-5" dirty="0">
                <a:latin typeface="Symbol"/>
                <a:cs typeface="Symbol"/>
              </a:rPr>
              <a:t>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0.000015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96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11285"/>
            <a:ext cx="8293100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21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b="1" spc="-5" dirty="0">
                <a:latin typeface="Calibri"/>
                <a:cs typeface="Calibri"/>
              </a:rPr>
              <a:t>Language Model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probability </a:t>
            </a:r>
            <a:r>
              <a:rPr sz="2400" spc="-5" dirty="0">
                <a:latin typeface="Calibri"/>
                <a:cs typeface="Calibri"/>
              </a:rPr>
              <a:t>distribution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lang="en-US" sz="2400" spc="-15" dirty="0">
                <a:latin typeface="Calibri"/>
                <a:cs typeface="Calibri"/>
              </a:rPr>
              <a:t>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generative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b="1" spc="-10" dirty="0">
                <a:latin typeface="Calibri"/>
                <a:cs typeface="Calibri"/>
              </a:rPr>
              <a:t>Unigram </a:t>
            </a:r>
            <a:r>
              <a:rPr sz="2400" spc="-10" dirty="0">
                <a:latin typeface="Calibri"/>
                <a:cs typeface="Calibri"/>
              </a:rPr>
              <a:t>Language </a:t>
            </a:r>
            <a:r>
              <a:rPr sz="2400" dirty="0">
                <a:latin typeface="Calibri"/>
                <a:cs typeface="Calibri"/>
              </a:rPr>
              <a:t>Model = </a:t>
            </a:r>
            <a:r>
              <a:rPr sz="2400" b="1" spc="-15" dirty="0">
                <a:latin typeface="Calibri"/>
                <a:cs typeface="Calibri"/>
              </a:rPr>
              <a:t>word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distribution</a:t>
            </a:r>
            <a:endParaRPr lang="en-US" sz="2400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95910" algn="l"/>
                <a:tab pos="29654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296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5324FA7-9AEC-8816-9541-B59EFA1FFB93}"/>
              </a:ext>
            </a:extLst>
          </p:cNvPr>
          <p:cNvSpPr txBox="1"/>
          <p:nvPr/>
        </p:nvSpPr>
        <p:spPr>
          <a:xfrm>
            <a:off x="824890" y="1019302"/>
            <a:ext cx="273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182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Unig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am</a:t>
            </a:r>
            <a:r>
              <a:rPr sz="2400" b="1" spc="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LM</a:t>
            </a:r>
            <a:r>
              <a:rPr lang="en-US" sz="2400" b="1" spc="-5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Symbol"/>
                <a:cs typeface="Symbol"/>
              </a:rPr>
              <a:t>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85BACF9-051C-4020-97E0-7BFB59FB4FEC}"/>
              </a:ext>
            </a:extLst>
          </p:cNvPr>
          <p:cNvSpPr txBox="1"/>
          <p:nvPr/>
        </p:nvSpPr>
        <p:spPr>
          <a:xfrm>
            <a:off x="1775795" y="1587001"/>
            <a:ext cx="2036445" cy="1820545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625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1705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2000" b="1" spc="4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0.2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170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mining</a:t>
            </a:r>
            <a:r>
              <a:rPr sz="20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0.1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1700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0.01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1705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clustering</a:t>
            </a: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0.02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170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1700"/>
              </a:lnSpc>
            </a:pPr>
            <a:r>
              <a:rPr sz="2000" b="1" dirty="0">
                <a:solidFill>
                  <a:srgbClr val="CC3300"/>
                </a:solidFill>
                <a:latin typeface="Times New Roman"/>
                <a:cs typeface="Times New Roman"/>
              </a:rPr>
              <a:t>food</a:t>
            </a:r>
            <a:r>
              <a:rPr sz="20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0.00001</a:t>
            </a:r>
            <a:endParaRPr sz="2000" dirty="0">
              <a:latin typeface="Times New Roman"/>
              <a:cs typeface="Times New Roman"/>
            </a:endParaRPr>
          </a:p>
          <a:p>
            <a:pPr marL="75565">
              <a:lnSpc>
                <a:spcPts val="2050"/>
              </a:lnSpc>
            </a:pPr>
            <a:r>
              <a:rPr sz="2000" b="1" spc="0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E1D3CB9-A9ED-4E1B-9101-E330FE8331D5}"/>
              </a:ext>
            </a:extLst>
          </p:cNvPr>
          <p:cNvSpPr/>
          <p:nvPr/>
        </p:nvSpPr>
        <p:spPr>
          <a:xfrm>
            <a:off x="5715000" y="1848462"/>
            <a:ext cx="2133600" cy="1180488"/>
          </a:xfrm>
          <a:custGeom>
            <a:avLst/>
            <a:gdLst/>
            <a:ahLst/>
            <a:cxnLst/>
            <a:rect l="l" t="t" r="r" b="b"/>
            <a:pathLst>
              <a:path w="2066925" h="1028700">
                <a:moveTo>
                  <a:pt x="2066925" y="0"/>
                </a:moveTo>
                <a:lnTo>
                  <a:pt x="0" y="0"/>
                </a:lnTo>
                <a:lnTo>
                  <a:pt x="0" y="1028700"/>
                </a:lnTo>
                <a:lnTo>
                  <a:pt x="1938274" y="1028700"/>
                </a:lnTo>
                <a:lnTo>
                  <a:pt x="2066925" y="900176"/>
                </a:lnTo>
                <a:lnTo>
                  <a:pt x="2066925" y="0"/>
                </a:lnTo>
                <a:close/>
              </a:path>
            </a:pathLst>
          </a:custGeom>
          <a:solidFill>
            <a:srgbClr val="0C00FF"/>
          </a:solidFill>
        </p:spPr>
        <p:txBody>
          <a:bodyPr wrap="square" lIns="0" tIns="0" rIns="0" bIns="0" rtlCol="0"/>
          <a:lstStyle/>
          <a:p>
            <a:r>
              <a:rPr lang="en-US" b="1" dirty="0">
                <a:solidFill>
                  <a:schemeClr val="bg1"/>
                </a:solidFill>
              </a:rPr>
              <a:t>text, text, association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1240E14F-88A5-608D-6144-0589D8D38B02}"/>
              </a:ext>
            </a:extLst>
          </p:cNvPr>
          <p:cNvSpPr txBox="1"/>
          <p:nvPr/>
        </p:nvSpPr>
        <p:spPr>
          <a:xfrm>
            <a:off x="6116192" y="971550"/>
            <a:ext cx="1783080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179070" indent="-173990">
              <a:lnSpc>
                <a:spcPct val="100400"/>
              </a:lnSpc>
              <a:spcBef>
                <a:spcPts val="85"/>
              </a:spcBef>
            </a:pPr>
            <a:r>
              <a:rPr sz="2400" b="1" spc="-5" dirty="0">
                <a:latin typeface="Times New Roman"/>
                <a:cs typeface="Times New Roman"/>
              </a:rPr>
              <a:t>Document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  p(d|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5" dirty="0">
                <a:latin typeface="Times New Roman"/>
                <a:cs typeface="Times New Roman"/>
              </a:rPr>
              <a:t>)=?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3F6D70D5-9AA9-605A-0488-9160A24DED28}"/>
              </a:ext>
            </a:extLst>
          </p:cNvPr>
          <p:cNvSpPr txBox="1"/>
          <p:nvPr/>
        </p:nvSpPr>
        <p:spPr>
          <a:xfrm>
            <a:off x="6116192" y="3675684"/>
            <a:ext cx="1931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r>
              <a:rPr sz="2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nutrition  paper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7016E-55BA-6F3C-6509-619064E88978}"/>
              </a:ext>
            </a:extLst>
          </p:cNvPr>
          <p:cNvSpPr txBox="1"/>
          <p:nvPr/>
        </p:nvSpPr>
        <p:spPr>
          <a:xfrm>
            <a:off x="1476120" y="170822"/>
            <a:ext cx="6571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Text 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Generation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with 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Unigram</a:t>
            </a:r>
            <a:r>
              <a:rPr kumimoji="0" lang="en-US" sz="3200" b="0" i="0" u="none" strike="noStrike" kern="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LM</a:t>
            </a:r>
            <a:endParaRPr lang="en-US" dirty="0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3D95E1C-4DA8-2741-B145-4316A4614B19}"/>
              </a:ext>
            </a:extLst>
          </p:cNvPr>
          <p:cNvSpPr/>
          <p:nvPr/>
        </p:nvSpPr>
        <p:spPr>
          <a:xfrm>
            <a:off x="4496538" y="2049026"/>
            <a:ext cx="771525" cy="250190"/>
          </a:xfrm>
          <a:custGeom>
            <a:avLst/>
            <a:gdLst/>
            <a:ahLst/>
            <a:cxnLst/>
            <a:rect l="l" t="t" r="r" b="b"/>
            <a:pathLst>
              <a:path w="771525" h="250189">
                <a:moveTo>
                  <a:pt x="542925" y="0"/>
                </a:moveTo>
                <a:lnTo>
                  <a:pt x="542925" y="62483"/>
                </a:lnTo>
                <a:lnTo>
                  <a:pt x="0" y="62483"/>
                </a:lnTo>
                <a:lnTo>
                  <a:pt x="0" y="187579"/>
                </a:lnTo>
                <a:lnTo>
                  <a:pt x="542925" y="187579"/>
                </a:lnTo>
                <a:lnTo>
                  <a:pt x="542925" y="250062"/>
                </a:lnTo>
                <a:lnTo>
                  <a:pt x="771525" y="124968"/>
                </a:lnTo>
                <a:lnTo>
                  <a:pt x="5429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9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740" y="127332"/>
            <a:ext cx="57076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 </a:t>
            </a:r>
            <a:r>
              <a:rPr spc="-5" dirty="0"/>
              <a:t>of </a:t>
            </a:r>
            <a:r>
              <a:rPr spc="-15" dirty="0"/>
              <a:t>Unigram</a:t>
            </a:r>
            <a:r>
              <a:rPr spc="-50" dirty="0"/>
              <a:t> </a:t>
            </a:r>
            <a:r>
              <a:rPr spc="-5" dirty="0"/>
              <a:t>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395" y="821816"/>
            <a:ext cx="305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9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ig</a:t>
            </a:r>
            <a:r>
              <a:rPr sz="2400" b="1" spc="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am LM	</a:t>
            </a:r>
            <a:r>
              <a:rPr lang="en-US" sz="2400" b="1" dirty="0">
                <a:latin typeface="Symbol"/>
                <a:cs typeface="Symbol"/>
              </a:rPr>
              <a:t></a:t>
            </a:r>
            <a:r>
              <a:rPr sz="2400" b="1" spc="-5" dirty="0">
                <a:latin typeface="Times New Roman"/>
                <a:cs typeface="Times New Roman"/>
              </a:rPr>
              <a:t>=?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3679" y="1267600"/>
            <a:ext cx="1350645" cy="152400"/>
          </a:xfrm>
          <a:custGeom>
            <a:avLst/>
            <a:gdLst/>
            <a:ahLst/>
            <a:cxnLst/>
            <a:rect l="l" t="t" r="r" b="b"/>
            <a:pathLst>
              <a:path w="1350645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01600"/>
                </a:lnTo>
                <a:lnTo>
                  <a:pt x="127000" y="101600"/>
                </a:lnTo>
                <a:lnTo>
                  <a:pt x="127000" y="50800"/>
                </a:lnTo>
                <a:lnTo>
                  <a:pt x="152400" y="50800"/>
                </a:lnTo>
                <a:lnTo>
                  <a:pt x="152400" y="0"/>
                </a:lnTo>
                <a:close/>
              </a:path>
              <a:path w="1350645" h="152400">
                <a:moveTo>
                  <a:pt x="152400" y="50800"/>
                </a:moveTo>
                <a:lnTo>
                  <a:pt x="127000" y="50800"/>
                </a:lnTo>
                <a:lnTo>
                  <a:pt x="1270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1350645" h="152400">
                <a:moveTo>
                  <a:pt x="1350390" y="50800"/>
                </a:moveTo>
                <a:lnTo>
                  <a:pt x="152400" y="50800"/>
                </a:lnTo>
                <a:lnTo>
                  <a:pt x="152400" y="101600"/>
                </a:lnTo>
                <a:lnTo>
                  <a:pt x="1350390" y="101600"/>
                </a:lnTo>
                <a:lnTo>
                  <a:pt x="1350390" y="5080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7962" y="853358"/>
            <a:ext cx="145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Estima</a:t>
            </a:r>
            <a:r>
              <a:rPr sz="2400" b="1" spc="0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2666" y="1809750"/>
            <a:ext cx="2230120" cy="2256790"/>
          </a:xfrm>
          <a:custGeom>
            <a:avLst/>
            <a:gdLst/>
            <a:ahLst/>
            <a:cxnLst/>
            <a:rect l="l" t="t" r="r" b="b"/>
            <a:pathLst>
              <a:path w="2230120" h="2256790">
                <a:moveTo>
                  <a:pt x="2230119" y="0"/>
                </a:moveTo>
                <a:lnTo>
                  <a:pt x="0" y="0"/>
                </a:lnTo>
                <a:lnTo>
                  <a:pt x="0" y="2256396"/>
                </a:lnTo>
                <a:lnTo>
                  <a:pt x="1951355" y="2256396"/>
                </a:lnTo>
                <a:lnTo>
                  <a:pt x="2230119" y="1977644"/>
                </a:lnTo>
                <a:lnTo>
                  <a:pt x="22301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4021" y="378739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278764" y="0"/>
                </a:moveTo>
                <a:lnTo>
                  <a:pt x="55752" y="55752"/>
                </a:lnTo>
                <a:lnTo>
                  <a:pt x="0" y="278752"/>
                </a:lnTo>
                <a:lnTo>
                  <a:pt x="278764" y="0"/>
                </a:lnTo>
                <a:close/>
              </a:path>
            </a:pathLst>
          </a:custGeom>
          <a:solidFill>
            <a:srgbClr val="00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2666" y="1809750"/>
            <a:ext cx="2230120" cy="2256790"/>
          </a:xfrm>
          <a:custGeom>
            <a:avLst/>
            <a:gdLst/>
            <a:ahLst/>
            <a:cxnLst/>
            <a:rect l="l" t="t" r="r" b="b"/>
            <a:pathLst>
              <a:path w="2230120" h="2256790">
                <a:moveTo>
                  <a:pt x="1951355" y="2256396"/>
                </a:moveTo>
                <a:lnTo>
                  <a:pt x="2007108" y="2033397"/>
                </a:lnTo>
                <a:lnTo>
                  <a:pt x="2230119" y="1977644"/>
                </a:lnTo>
                <a:lnTo>
                  <a:pt x="1951355" y="2256396"/>
                </a:lnTo>
                <a:lnTo>
                  <a:pt x="0" y="2256396"/>
                </a:lnTo>
                <a:lnTo>
                  <a:pt x="0" y="0"/>
                </a:lnTo>
                <a:lnTo>
                  <a:pt x="2230119" y="0"/>
                </a:lnTo>
                <a:lnTo>
                  <a:pt x="2230119" y="19776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1504950"/>
            <a:ext cx="1971675" cy="2247265"/>
          </a:xfrm>
          <a:custGeom>
            <a:avLst/>
            <a:gdLst/>
            <a:ahLst/>
            <a:cxnLst/>
            <a:rect l="l" t="t" r="r" b="b"/>
            <a:pathLst>
              <a:path w="1971675" h="2247265">
                <a:moveTo>
                  <a:pt x="0" y="2246757"/>
                </a:moveTo>
                <a:lnTo>
                  <a:pt x="1971675" y="2246757"/>
                </a:lnTo>
                <a:lnTo>
                  <a:pt x="1971675" y="0"/>
                </a:lnTo>
                <a:lnTo>
                  <a:pt x="0" y="0"/>
                </a:lnTo>
                <a:lnTo>
                  <a:pt x="0" y="2246757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994" y="1383030"/>
            <a:ext cx="1752600" cy="230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ts val="293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88900" marR="5080" indent="12065">
              <a:lnSpc>
                <a:spcPct val="72900"/>
              </a:lnSpc>
              <a:spcBef>
                <a:spcPts val="350"/>
              </a:spcBef>
              <a:tabLst>
                <a:tab pos="743585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text	? 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mining ?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sz="24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database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1710"/>
              </a:lnSpc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100"/>
              </a:lnSpc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query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7353" y="757743"/>
            <a:ext cx="2784475" cy="3202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601595" algn="l"/>
              </a:tabLst>
            </a:pPr>
            <a:r>
              <a:rPr sz="2400" b="1" spc="-22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ext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er	d</a:t>
            </a:r>
            <a:endParaRPr sz="2400">
              <a:latin typeface="Times New Roman"/>
              <a:cs typeface="Times New Roman"/>
            </a:endParaRPr>
          </a:p>
          <a:p>
            <a:pPr marL="211454" algn="ctr">
              <a:lnSpc>
                <a:spcPct val="100000"/>
              </a:lnSpc>
              <a:spcBef>
                <a:spcPts val="595"/>
              </a:spcBef>
            </a:pPr>
            <a:r>
              <a:rPr sz="2400" spc="-35" dirty="0">
                <a:latin typeface="Times New Roman"/>
                <a:cs typeface="Times New Roman"/>
              </a:rPr>
              <a:t>Total </a:t>
            </a:r>
            <a:r>
              <a:rPr sz="2400" spc="-5" dirty="0">
                <a:latin typeface="Times New Roman"/>
                <a:cs typeface="Times New Roman"/>
              </a:rPr>
              <a:t>#words=</a:t>
            </a:r>
            <a:r>
              <a:rPr sz="2400" b="1" spc="-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 marL="139065" algn="ctr">
              <a:lnSpc>
                <a:spcPts val="2440"/>
              </a:lnSpc>
              <a:spcBef>
                <a:spcPts val="116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38430" algn="ctr">
              <a:lnSpc>
                <a:spcPts val="2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mining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35890" algn="ctr">
              <a:lnSpc>
                <a:spcPts val="2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association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39065" algn="ctr">
              <a:lnSpc>
                <a:spcPts val="2005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37795" algn="ctr">
              <a:lnSpc>
                <a:spcPts val="2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39065" algn="ctr">
              <a:lnSpc>
                <a:spcPts val="2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39065" algn="ctr">
              <a:lnSpc>
                <a:spcPts val="2005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37160" algn="ctr">
              <a:lnSpc>
                <a:spcPts val="244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710" y="1779523"/>
            <a:ext cx="734695" cy="113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/100</a:t>
            </a:r>
            <a:endParaRPr sz="2000">
              <a:latin typeface="Times New Roman"/>
              <a:cs typeface="Times New Roman"/>
            </a:endParaRPr>
          </a:p>
          <a:p>
            <a:pPr marL="74930">
              <a:lnSpc>
                <a:spcPts val="2100"/>
              </a:lnSpc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5/100</a:t>
            </a:r>
            <a:endParaRPr sz="2000">
              <a:latin typeface="Times New Roman"/>
              <a:cs typeface="Times New Roman"/>
            </a:endParaRPr>
          </a:p>
          <a:p>
            <a:pPr marL="74930">
              <a:lnSpc>
                <a:spcPts val="2100"/>
              </a:lnSpc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3/100</a:t>
            </a:r>
            <a:endParaRPr sz="2000">
              <a:latin typeface="Times New Roman"/>
              <a:cs typeface="Times New Roman"/>
            </a:endParaRPr>
          </a:p>
          <a:p>
            <a:pPr marL="74930">
              <a:lnSpc>
                <a:spcPts val="2250"/>
              </a:lnSpc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3/100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194" y="3113277"/>
            <a:ext cx="605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1/100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6552" y="1919351"/>
            <a:ext cx="602615" cy="76200"/>
          </a:xfrm>
          <a:custGeom>
            <a:avLst/>
            <a:gdLst/>
            <a:ahLst/>
            <a:cxnLst/>
            <a:rect l="l" t="t" r="r" b="b"/>
            <a:pathLst>
              <a:path w="602614" h="76200">
                <a:moveTo>
                  <a:pt x="526415" y="0"/>
                </a:moveTo>
                <a:lnTo>
                  <a:pt x="526415" y="76200"/>
                </a:lnTo>
                <a:lnTo>
                  <a:pt x="593216" y="42799"/>
                </a:lnTo>
                <a:lnTo>
                  <a:pt x="539115" y="42799"/>
                </a:lnTo>
                <a:lnTo>
                  <a:pt x="539115" y="33274"/>
                </a:lnTo>
                <a:lnTo>
                  <a:pt x="592963" y="33274"/>
                </a:lnTo>
                <a:lnTo>
                  <a:pt x="526415" y="0"/>
                </a:lnTo>
                <a:close/>
              </a:path>
              <a:path w="602614" h="76200">
                <a:moveTo>
                  <a:pt x="526415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526415" y="42799"/>
                </a:lnTo>
                <a:lnTo>
                  <a:pt x="526415" y="33274"/>
                </a:lnTo>
                <a:close/>
              </a:path>
              <a:path w="602614" h="76200">
                <a:moveTo>
                  <a:pt x="592963" y="33274"/>
                </a:moveTo>
                <a:lnTo>
                  <a:pt x="539115" y="33274"/>
                </a:lnTo>
                <a:lnTo>
                  <a:pt x="539115" y="42799"/>
                </a:lnTo>
                <a:lnTo>
                  <a:pt x="593216" y="42799"/>
                </a:lnTo>
                <a:lnTo>
                  <a:pt x="602615" y="38100"/>
                </a:lnTo>
                <a:lnTo>
                  <a:pt x="592963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6552" y="2171700"/>
            <a:ext cx="602615" cy="76200"/>
          </a:xfrm>
          <a:custGeom>
            <a:avLst/>
            <a:gdLst/>
            <a:ahLst/>
            <a:cxnLst/>
            <a:rect l="l" t="t" r="r" b="b"/>
            <a:pathLst>
              <a:path w="602614" h="76200">
                <a:moveTo>
                  <a:pt x="526415" y="0"/>
                </a:moveTo>
                <a:lnTo>
                  <a:pt x="526415" y="76200"/>
                </a:lnTo>
                <a:lnTo>
                  <a:pt x="592963" y="42925"/>
                </a:lnTo>
                <a:lnTo>
                  <a:pt x="539115" y="42925"/>
                </a:lnTo>
                <a:lnTo>
                  <a:pt x="539115" y="33400"/>
                </a:lnTo>
                <a:lnTo>
                  <a:pt x="593216" y="33400"/>
                </a:lnTo>
                <a:lnTo>
                  <a:pt x="526415" y="0"/>
                </a:lnTo>
                <a:close/>
              </a:path>
              <a:path w="602614" h="76200">
                <a:moveTo>
                  <a:pt x="526415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526415" y="42925"/>
                </a:lnTo>
                <a:lnTo>
                  <a:pt x="526415" y="33400"/>
                </a:lnTo>
                <a:close/>
              </a:path>
              <a:path w="602614" h="76200">
                <a:moveTo>
                  <a:pt x="593216" y="33400"/>
                </a:moveTo>
                <a:lnTo>
                  <a:pt x="539115" y="33400"/>
                </a:lnTo>
                <a:lnTo>
                  <a:pt x="539115" y="42925"/>
                </a:lnTo>
                <a:lnTo>
                  <a:pt x="592963" y="42925"/>
                </a:lnTo>
                <a:lnTo>
                  <a:pt x="602615" y="38100"/>
                </a:lnTo>
                <a:lnTo>
                  <a:pt x="593216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6552" y="3219450"/>
            <a:ext cx="602615" cy="76200"/>
          </a:xfrm>
          <a:custGeom>
            <a:avLst/>
            <a:gdLst/>
            <a:ahLst/>
            <a:cxnLst/>
            <a:rect l="l" t="t" r="r" b="b"/>
            <a:pathLst>
              <a:path w="602614" h="76200">
                <a:moveTo>
                  <a:pt x="526415" y="0"/>
                </a:moveTo>
                <a:lnTo>
                  <a:pt x="526415" y="76200"/>
                </a:lnTo>
                <a:lnTo>
                  <a:pt x="592963" y="42925"/>
                </a:lnTo>
                <a:lnTo>
                  <a:pt x="539115" y="42925"/>
                </a:lnTo>
                <a:lnTo>
                  <a:pt x="539115" y="33400"/>
                </a:lnTo>
                <a:lnTo>
                  <a:pt x="593216" y="33400"/>
                </a:lnTo>
                <a:lnTo>
                  <a:pt x="526415" y="0"/>
                </a:lnTo>
                <a:close/>
              </a:path>
              <a:path w="602614" h="76200">
                <a:moveTo>
                  <a:pt x="526415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526415" y="42925"/>
                </a:lnTo>
                <a:lnTo>
                  <a:pt x="526415" y="33400"/>
                </a:lnTo>
                <a:close/>
              </a:path>
              <a:path w="602614" h="76200">
                <a:moveTo>
                  <a:pt x="593216" y="33400"/>
                </a:moveTo>
                <a:lnTo>
                  <a:pt x="539115" y="33400"/>
                </a:lnTo>
                <a:lnTo>
                  <a:pt x="539115" y="42925"/>
                </a:lnTo>
                <a:lnTo>
                  <a:pt x="592963" y="42925"/>
                </a:lnTo>
                <a:lnTo>
                  <a:pt x="602615" y="38100"/>
                </a:lnTo>
                <a:lnTo>
                  <a:pt x="593216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6552" y="2686050"/>
            <a:ext cx="602615" cy="76200"/>
          </a:xfrm>
          <a:custGeom>
            <a:avLst/>
            <a:gdLst/>
            <a:ahLst/>
            <a:cxnLst/>
            <a:rect l="l" t="t" r="r" b="b"/>
            <a:pathLst>
              <a:path w="602614" h="76200">
                <a:moveTo>
                  <a:pt x="526415" y="0"/>
                </a:moveTo>
                <a:lnTo>
                  <a:pt x="526415" y="76200"/>
                </a:lnTo>
                <a:lnTo>
                  <a:pt x="592963" y="42925"/>
                </a:lnTo>
                <a:lnTo>
                  <a:pt x="539115" y="42925"/>
                </a:lnTo>
                <a:lnTo>
                  <a:pt x="539115" y="33400"/>
                </a:lnTo>
                <a:lnTo>
                  <a:pt x="593216" y="33400"/>
                </a:lnTo>
                <a:lnTo>
                  <a:pt x="526415" y="0"/>
                </a:lnTo>
                <a:close/>
              </a:path>
              <a:path w="602614" h="76200">
                <a:moveTo>
                  <a:pt x="526415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526415" y="42925"/>
                </a:lnTo>
                <a:lnTo>
                  <a:pt x="526415" y="33400"/>
                </a:lnTo>
                <a:close/>
              </a:path>
              <a:path w="602614" h="76200">
                <a:moveTo>
                  <a:pt x="593216" y="33400"/>
                </a:moveTo>
                <a:lnTo>
                  <a:pt x="539115" y="33400"/>
                </a:lnTo>
                <a:lnTo>
                  <a:pt x="539115" y="42925"/>
                </a:lnTo>
                <a:lnTo>
                  <a:pt x="592963" y="42925"/>
                </a:lnTo>
                <a:lnTo>
                  <a:pt x="602615" y="38100"/>
                </a:lnTo>
                <a:lnTo>
                  <a:pt x="593216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6552" y="2433701"/>
            <a:ext cx="602615" cy="76200"/>
          </a:xfrm>
          <a:custGeom>
            <a:avLst/>
            <a:gdLst/>
            <a:ahLst/>
            <a:cxnLst/>
            <a:rect l="l" t="t" r="r" b="b"/>
            <a:pathLst>
              <a:path w="602614" h="76200">
                <a:moveTo>
                  <a:pt x="526415" y="0"/>
                </a:moveTo>
                <a:lnTo>
                  <a:pt x="526415" y="76200"/>
                </a:lnTo>
                <a:lnTo>
                  <a:pt x="593216" y="42799"/>
                </a:lnTo>
                <a:lnTo>
                  <a:pt x="539115" y="42799"/>
                </a:lnTo>
                <a:lnTo>
                  <a:pt x="539115" y="33274"/>
                </a:lnTo>
                <a:lnTo>
                  <a:pt x="592963" y="33274"/>
                </a:lnTo>
                <a:lnTo>
                  <a:pt x="526415" y="0"/>
                </a:lnTo>
                <a:close/>
              </a:path>
              <a:path w="602614" h="76200">
                <a:moveTo>
                  <a:pt x="526415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526415" y="42799"/>
                </a:lnTo>
                <a:lnTo>
                  <a:pt x="526415" y="33274"/>
                </a:lnTo>
                <a:close/>
              </a:path>
              <a:path w="602614" h="76200">
                <a:moveTo>
                  <a:pt x="592963" y="33274"/>
                </a:moveTo>
                <a:lnTo>
                  <a:pt x="539115" y="33274"/>
                </a:lnTo>
                <a:lnTo>
                  <a:pt x="539115" y="42799"/>
                </a:lnTo>
                <a:lnTo>
                  <a:pt x="593216" y="42799"/>
                </a:lnTo>
                <a:lnTo>
                  <a:pt x="602615" y="38100"/>
                </a:lnTo>
                <a:lnTo>
                  <a:pt x="592963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67000" y="4133596"/>
            <a:ext cx="3781425" cy="876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780" rIns="0" bIns="0" rtlCol="0">
            <a:spAutoFit/>
          </a:bodyPr>
          <a:lstStyle/>
          <a:p>
            <a:pPr marL="75565" marR="17145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Calibri"/>
                <a:cs typeface="Calibri"/>
              </a:rPr>
              <a:t>Is this </a:t>
            </a:r>
            <a:r>
              <a:rPr sz="2600" spc="-5" dirty="0">
                <a:latin typeface="Calibri"/>
                <a:cs typeface="Calibri"/>
              </a:rPr>
              <a:t>our </a:t>
            </a:r>
            <a:r>
              <a:rPr sz="2600" spc="-10" dirty="0">
                <a:latin typeface="Calibri"/>
                <a:cs typeface="Calibri"/>
              </a:rPr>
              <a:t>best estimate?  </a:t>
            </a:r>
            <a:r>
              <a:rPr sz="2600" spc="-5" dirty="0">
                <a:latin typeface="Calibri"/>
                <a:cs typeface="Calibri"/>
              </a:rPr>
              <a:t>How do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define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“best”?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0C706F81-61BD-695A-184F-697F92F0CBFF}"/>
              </a:ext>
            </a:extLst>
          </p:cNvPr>
          <p:cNvSpPr/>
          <p:nvPr/>
        </p:nvSpPr>
        <p:spPr>
          <a:xfrm rot="10800000">
            <a:off x="4496538" y="2049026"/>
            <a:ext cx="771525" cy="250190"/>
          </a:xfrm>
          <a:custGeom>
            <a:avLst/>
            <a:gdLst/>
            <a:ahLst/>
            <a:cxnLst/>
            <a:rect l="l" t="t" r="r" b="b"/>
            <a:pathLst>
              <a:path w="771525" h="250189">
                <a:moveTo>
                  <a:pt x="542925" y="0"/>
                </a:moveTo>
                <a:lnTo>
                  <a:pt x="542925" y="62483"/>
                </a:lnTo>
                <a:lnTo>
                  <a:pt x="0" y="62483"/>
                </a:lnTo>
                <a:lnTo>
                  <a:pt x="0" y="187579"/>
                </a:lnTo>
                <a:lnTo>
                  <a:pt x="542925" y="187579"/>
                </a:lnTo>
                <a:lnTo>
                  <a:pt x="542925" y="250062"/>
                </a:lnTo>
                <a:lnTo>
                  <a:pt x="771525" y="124968"/>
                </a:lnTo>
                <a:lnTo>
                  <a:pt x="5429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1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832" y="361950"/>
            <a:ext cx="62363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Maximum </a:t>
            </a:r>
            <a:r>
              <a:rPr spc="-15" dirty="0"/>
              <a:t>Likelihood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3890" y="1047875"/>
            <a:ext cx="7785710" cy="28014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pc="-5" dirty="0"/>
              <a:t>Maximum </a:t>
            </a:r>
            <a:r>
              <a:rPr spc="-10" dirty="0"/>
              <a:t>likelihood</a:t>
            </a:r>
            <a:r>
              <a:rPr spc="-40" dirty="0"/>
              <a:t> </a:t>
            </a:r>
            <a:r>
              <a:rPr spc="-5" dirty="0"/>
              <a:t>estimation</a:t>
            </a:r>
          </a:p>
          <a:p>
            <a:pPr marL="295910" indent="-28321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300" dirty="0">
                <a:latin typeface="Arial"/>
                <a:cs typeface="Arial"/>
              </a:rPr>
              <a:t>–</a:t>
            </a:r>
            <a:r>
              <a:rPr lang="en-US" sz="2400" spc="-10" dirty="0">
                <a:latin typeface="Calibri"/>
                <a:cs typeface="Calibri"/>
              </a:rPr>
              <a:t>Likelihood </a:t>
            </a:r>
            <a:r>
              <a:rPr lang="en-US" sz="2400" spc="-5" dirty="0">
                <a:latin typeface="Calibri"/>
                <a:cs typeface="Calibri"/>
              </a:rPr>
              <a:t>function: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p(</a:t>
            </a:r>
            <a:r>
              <a:rPr lang="en-US" sz="2400" b="1" spc="-5" dirty="0">
                <a:latin typeface="Calibri"/>
                <a:cs typeface="Calibri"/>
              </a:rPr>
              <a:t>X</a:t>
            </a:r>
            <a:r>
              <a:rPr lang="en-US" sz="2400" spc="-5" dirty="0">
                <a:latin typeface="Calibri"/>
                <a:cs typeface="Calibri"/>
              </a:rPr>
              <a:t>|</a:t>
            </a:r>
            <a:r>
              <a:rPr lang="en-US" sz="2600" b="1" spc="-5" dirty="0">
                <a:latin typeface="Symbol"/>
                <a:cs typeface="Symbol"/>
              </a:rPr>
              <a:t></a:t>
            </a:r>
            <a:r>
              <a:rPr lang="en-US" sz="2600" spc="-5" dirty="0">
                <a:latin typeface="Times New Roman"/>
                <a:cs typeface="Times New Roman"/>
              </a:rPr>
              <a:t>)</a:t>
            </a:r>
            <a:endParaRPr lang="en-US" sz="2600" dirty="0">
              <a:latin typeface="Times New Roman"/>
              <a:cs typeface="Times New Roman"/>
            </a:endParaRPr>
          </a:p>
          <a:p>
            <a:pPr marL="626745" lvl="1" indent="-23622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627380" algn="l"/>
                <a:tab pos="536257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Given </a:t>
            </a:r>
            <a:r>
              <a:rPr lang="en-US" sz="2200" b="1" spc="-5" dirty="0">
                <a:latin typeface="Times New Roman"/>
                <a:cs typeface="Times New Roman"/>
              </a:rPr>
              <a:t>X,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which </a:t>
            </a:r>
            <a:r>
              <a:rPr lang="en-US" sz="2200" b="1" spc="-5" dirty="0">
                <a:latin typeface="Symbol"/>
                <a:cs typeface="Symbol"/>
              </a:rPr>
              <a:t>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maximizes</a:t>
            </a:r>
            <a:r>
              <a:rPr lang="en-US" sz="2200" spc="1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p(</a:t>
            </a:r>
            <a:r>
              <a:rPr lang="en-US" sz="2200" b="1" spc="-5" dirty="0">
                <a:latin typeface="Times New Roman"/>
                <a:cs typeface="Times New Roman"/>
              </a:rPr>
              <a:t>X</a:t>
            </a:r>
            <a:r>
              <a:rPr lang="en-US" sz="2200" spc="-5" dirty="0">
                <a:latin typeface="Times New Roman"/>
                <a:cs typeface="Times New Roman"/>
              </a:rPr>
              <a:t>|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latin typeface="Symbol"/>
                <a:cs typeface="Symbol"/>
              </a:rPr>
              <a:t></a:t>
            </a:r>
            <a:r>
              <a:rPr lang="en-US" sz="2200" spc="-5" dirty="0">
                <a:latin typeface="Times New Roman"/>
                <a:cs typeface="Times New Roman"/>
              </a:rPr>
              <a:t>)?	</a:t>
            </a:r>
            <a:endParaRPr lang="en-US" sz="2300" dirty="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endParaRPr lang="en-US" sz="2300" dirty="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endParaRPr lang="en-US" sz="2300" spc="0" dirty="0"/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sz="2300" spc="0" dirty="0"/>
              <a:t>“Best” </a:t>
            </a:r>
            <a:r>
              <a:rPr sz="2300" dirty="0"/>
              <a:t>means </a:t>
            </a:r>
            <a:r>
              <a:rPr lang="en-US" sz="2300" spc="-35" dirty="0"/>
              <a:t>the observed </a:t>
            </a:r>
            <a:r>
              <a:rPr sz="2300" spc="-35" dirty="0"/>
              <a:t>data</a:t>
            </a:r>
            <a:r>
              <a:rPr lang="en-US" sz="2300" spc="-35" dirty="0"/>
              <a:t> conditional</a:t>
            </a:r>
            <a:r>
              <a:rPr sz="2300" spc="-35" dirty="0"/>
              <a:t> </a:t>
            </a:r>
            <a:r>
              <a:rPr sz="2300" spc="-10" dirty="0"/>
              <a:t>likelihood </a:t>
            </a:r>
            <a:r>
              <a:rPr sz="2300" spc="-5" dirty="0"/>
              <a:t>reaches</a:t>
            </a:r>
            <a:r>
              <a:rPr lang="en-US" sz="2300" spc="-5" dirty="0"/>
              <a:t> </a:t>
            </a:r>
            <a:r>
              <a:rPr sz="2300" spc="-10" dirty="0"/>
              <a:t>maximum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3" name="Rectangle 12"/>
          <p:cNvSpPr/>
          <p:nvPr/>
        </p:nvSpPr>
        <p:spPr>
          <a:xfrm>
            <a:off x="1600200" y="249555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spc="-280" dirty="0">
                <a:latin typeface="Symbol"/>
                <a:cs typeface="Symbol"/>
              </a:rPr>
              <a:t></a:t>
            </a:r>
            <a:r>
              <a:rPr lang="hr-HR" sz="3600" b="1" spc="-419" baseline="16081" dirty="0">
                <a:latin typeface="Times New Roman"/>
                <a:cs typeface="Times New Roman"/>
              </a:rPr>
              <a:t>ˆ</a:t>
            </a:r>
            <a:r>
              <a:rPr lang="hr-HR" sz="3600" spc="-225" baseline="16081" dirty="0">
                <a:latin typeface="Times New Roman"/>
                <a:cs typeface="Times New Roman"/>
              </a:rPr>
              <a:t> </a:t>
            </a:r>
            <a:r>
              <a:rPr lang="hr-HR" sz="2400" spc="365" dirty="0">
                <a:latin typeface="Symbol"/>
                <a:cs typeface="Symbol"/>
              </a:rPr>
              <a:t></a:t>
            </a:r>
            <a:r>
              <a:rPr lang="hr-HR" sz="2400" spc="55" dirty="0">
                <a:latin typeface="Times New Roman"/>
                <a:cs typeface="Times New Roman"/>
              </a:rPr>
              <a:t> </a:t>
            </a:r>
            <a:r>
              <a:rPr lang="hr-HR" sz="2400" spc="285" dirty="0" err="1">
                <a:latin typeface="Times New Roman"/>
                <a:cs typeface="Times New Roman"/>
              </a:rPr>
              <a:t>arg</a:t>
            </a:r>
            <a:r>
              <a:rPr lang="hr-HR" sz="2400" spc="-114" dirty="0">
                <a:latin typeface="Times New Roman"/>
                <a:cs typeface="Times New Roman"/>
              </a:rPr>
              <a:t> </a:t>
            </a:r>
            <a:r>
              <a:rPr lang="hr-HR" sz="2400" spc="380" dirty="0" err="1">
                <a:latin typeface="Times New Roman"/>
                <a:cs typeface="Times New Roman"/>
              </a:rPr>
              <a:t>max</a:t>
            </a:r>
            <a:r>
              <a:rPr lang="hr-HR" sz="2400" b="1" spc="350" baseline="-25000" dirty="0">
                <a:latin typeface="Symbol"/>
                <a:cs typeface="Symbol"/>
              </a:rPr>
              <a:t></a:t>
            </a:r>
            <a:r>
              <a:rPr lang="hr-HR" sz="2400" spc="-70" dirty="0">
                <a:latin typeface="Times New Roman"/>
                <a:cs typeface="Times New Roman"/>
              </a:rPr>
              <a:t> </a:t>
            </a:r>
            <a:r>
              <a:rPr lang="hr-HR" sz="2400" spc="350" dirty="0">
                <a:latin typeface="Times New Roman"/>
                <a:cs typeface="Times New Roman"/>
              </a:rPr>
              <a:t>p(</a:t>
            </a:r>
            <a:r>
              <a:rPr lang="hr-HR" sz="2400" b="1" spc="350" dirty="0">
                <a:latin typeface="Times New Roman"/>
                <a:cs typeface="Times New Roman"/>
              </a:rPr>
              <a:t>X</a:t>
            </a:r>
            <a:r>
              <a:rPr lang="hr-HR" sz="2400" spc="-90" dirty="0">
                <a:latin typeface="Times New Roman"/>
                <a:cs typeface="Times New Roman"/>
              </a:rPr>
              <a:t> </a:t>
            </a:r>
            <a:r>
              <a:rPr lang="hr-HR" sz="2400" spc="130" dirty="0">
                <a:latin typeface="Times New Roman"/>
                <a:cs typeface="Times New Roman"/>
              </a:rPr>
              <a:t>|</a:t>
            </a:r>
            <a:r>
              <a:rPr lang="hr-HR" sz="2400" spc="-65" dirty="0">
                <a:latin typeface="Times New Roman"/>
                <a:cs typeface="Times New Roman"/>
              </a:rPr>
              <a:t> </a:t>
            </a:r>
            <a:r>
              <a:rPr lang="hr-HR" sz="2400" b="1" spc="350" dirty="0">
                <a:latin typeface="Symbol"/>
                <a:cs typeface="Symbol"/>
              </a:rPr>
              <a:t></a:t>
            </a:r>
            <a:r>
              <a:rPr lang="hr-HR" sz="2400" spc="400" dirty="0">
                <a:latin typeface="Times New Roman"/>
                <a:cs typeface="Times New Roman"/>
              </a:rPr>
              <a:t>)</a:t>
            </a:r>
            <a:r>
              <a:rPr lang="hr-HR" sz="2400" spc="100" dirty="0">
                <a:latin typeface="Times New Roman"/>
                <a:cs typeface="Times New Roman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31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342" y="93726"/>
            <a:ext cx="570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Problems </a:t>
            </a:r>
            <a:r>
              <a:rPr spc="-5" dirty="0"/>
              <a:t>with </a:t>
            </a:r>
            <a:r>
              <a:rPr spc="-40" dirty="0"/>
              <a:t>“Term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60" dirty="0"/>
              <a:t>Topic”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490" y="666750"/>
            <a:ext cx="5557520" cy="48218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10" dirty="0">
                <a:latin typeface="Calibri"/>
                <a:cs typeface="Calibri"/>
              </a:rPr>
              <a:t>Incompleteness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vocabulary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coverage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42" y="1631093"/>
            <a:ext cx="720470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spc="-5" dirty="0">
                <a:latin typeface="Calibri"/>
                <a:cs typeface="Calibri"/>
              </a:rPr>
              <a:t>Can’t </a:t>
            </a:r>
            <a:r>
              <a:rPr sz="2300" spc="-10" dirty="0">
                <a:latin typeface="Calibri"/>
                <a:cs typeface="Calibri"/>
              </a:rPr>
              <a:t>capture variations </a:t>
            </a:r>
            <a:r>
              <a:rPr sz="2300" spc="-5" dirty="0">
                <a:latin typeface="Calibri"/>
                <a:cs typeface="Calibri"/>
              </a:rPr>
              <a:t>of vocabulary </a:t>
            </a:r>
            <a:r>
              <a:rPr sz="2300" dirty="0">
                <a:latin typeface="Calibri"/>
                <a:cs typeface="Calibri"/>
              </a:rPr>
              <a:t>(e.g., </a:t>
            </a:r>
            <a:r>
              <a:rPr sz="2300" spc="-15" dirty="0">
                <a:latin typeface="Calibri"/>
                <a:cs typeface="Calibri"/>
              </a:rPr>
              <a:t>related</a:t>
            </a:r>
            <a:r>
              <a:rPr sz="2300" spc="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words)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90" y="2059286"/>
            <a:ext cx="329120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40" dirty="0">
                <a:latin typeface="Calibri"/>
                <a:cs typeface="Calibri"/>
              </a:rPr>
              <a:t>Word </a:t>
            </a:r>
            <a:r>
              <a:rPr sz="2600" spc="-5" dirty="0">
                <a:latin typeface="Calibri"/>
                <a:cs typeface="Calibri"/>
              </a:rPr>
              <a:t>sense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ambiguity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442" y="2527458"/>
            <a:ext cx="796480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topical </a:t>
            </a:r>
            <a:r>
              <a:rPr sz="2300" spc="-10" dirty="0">
                <a:latin typeface="Calibri"/>
                <a:cs typeface="Calibri"/>
              </a:rPr>
              <a:t>term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spc="-15" dirty="0">
                <a:latin typeface="Calibri"/>
                <a:cs typeface="Calibri"/>
              </a:rPr>
              <a:t>related </a:t>
            </a:r>
            <a:r>
              <a:rPr sz="2300" spc="-10" dirty="0">
                <a:latin typeface="Calibri"/>
                <a:cs typeface="Calibri"/>
              </a:rPr>
              <a:t>term can </a:t>
            </a:r>
            <a:r>
              <a:rPr sz="2300" spc="-5" dirty="0">
                <a:latin typeface="Calibri"/>
                <a:cs typeface="Calibri"/>
              </a:rPr>
              <a:t>be ambiguous </a:t>
            </a:r>
            <a:r>
              <a:rPr sz="2300" dirty="0">
                <a:latin typeface="Calibri"/>
                <a:cs typeface="Calibri"/>
              </a:rPr>
              <a:t>(e.g.,</a:t>
            </a:r>
            <a:r>
              <a:rPr sz="2300" spc="114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basketball</a:t>
            </a:r>
            <a:endParaRPr sz="2300" dirty="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</a:pPr>
            <a:r>
              <a:rPr sz="2300" spc="-15" dirty="0">
                <a:latin typeface="Calibri"/>
                <a:cs typeface="Calibri"/>
              </a:rPr>
              <a:t>star </a:t>
            </a:r>
            <a:r>
              <a:rPr sz="2300" spc="-5" dirty="0">
                <a:latin typeface="Calibri"/>
                <a:cs typeface="Calibri"/>
              </a:rPr>
              <a:t>vs. </a:t>
            </a:r>
            <a:r>
              <a:rPr sz="2300" spc="-20" dirty="0">
                <a:latin typeface="Calibri"/>
                <a:cs typeface="Calibri"/>
              </a:rPr>
              <a:t>star </a:t>
            </a:r>
            <a:r>
              <a:rPr sz="2300" dirty="0">
                <a:latin typeface="Calibri"/>
                <a:cs typeface="Calibri"/>
              </a:rPr>
              <a:t>in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sky)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5439" y="1138473"/>
            <a:ext cx="2752725" cy="5232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  <a:tabLst>
                <a:tab pos="405765" algn="l"/>
              </a:tabLst>
            </a:pPr>
            <a:r>
              <a:rPr sz="2800" b="1" spc="-5" dirty="0">
                <a:latin typeface="Calibri"/>
                <a:cs typeface="Calibri"/>
              </a:rPr>
              <a:t>+	</a:t>
            </a:r>
            <a:r>
              <a:rPr sz="2400" b="1" spc="-10" dirty="0">
                <a:latin typeface="Calibri"/>
                <a:cs typeface="Calibri"/>
              </a:rPr>
              <a:t>weights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words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7959" y="3205912"/>
            <a:ext cx="4595089" cy="1507464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latin typeface="Wingdings"/>
                <a:cs typeface="Wingdings"/>
              </a:rPr>
              <a:t>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Different word weights in different topics, and also have different sets of other similar words in different topics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6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342" y="93726"/>
            <a:ext cx="570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Problems </a:t>
            </a:r>
            <a:r>
              <a:rPr spc="-5" dirty="0"/>
              <a:t>with </a:t>
            </a:r>
            <a:r>
              <a:rPr spc="-40" dirty="0"/>
              <a:t>“Term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60" dirty="0"/>
              <a:t>Topic”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490" y="975436"/>
            <a:ext cx="36455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5" dirty="0">
                <a:latin typeface="Calibri"/>
                <a:cs typeface="Calibri"/>
              </a:rPr>
              <a:t>Lack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expressive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42" y="1443608"/>
            <a:ext cx="51142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spc="-5" dirty="0">
                <a:latin typeface="Calibri"/>
                <a:cs typeface="Calibri"/>
              </a:rPr>
              <a:t>Can only </a:t>
            </a:r>
            <a:r>
              <a:rPr sz="2300" spc="-10" dirty="0">
                <a:latin typeface="Calibri"/>
                <a:cs typeface="Calibri"/>
              </a:rPr>
              <a:t>represent simple/</a:t>
            </a:r>
            <a:r>
              <a:rPr lang="en-US" sz="2300" spc="-10" dirty="0">
                <a:latin typeface="Calibri"/>
                <a:cs typeface="Calibri"/>
              </a:rPr>
              <a:t>g</a:t>
            </a:r>
            <a:r>
              <a:rPr sz="2300" spc="-10" dirty="0">
                <a:latin typeface="Calibri"/>
                <a:cs typeface="Calibri"/>
              </a:rPr>
              <a:t>eneral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topics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90" y="1796383"/>
            <a:ext cx="5557520" cy="43601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spc="-5" dirty="0">
                <a:latin typeface="Calibri"/>
                <a:cs typeface="Calibri"/>
              </a:rPr>
              <a:t>Can’t </a:t>
            </a:r>
            <a:r>
              <a:rPr sz="2300" spc="-10" dirty="0">
                <a:latin typeface="Calibri"/>
                <a:cs typeface="Calibri"/>
              </a:rPr>
              <a:t>represent </a:t>
            </a:r>
            <a:r>
              <a:rPr sz="2300" spc="-15" dirty="0">
                <a:latin typeface="Calibri"/>
                <a:cs typeface="Calibri"/>
              </a:rPr>
              <a:t>complicated </a:t>
            </a:r>
            <a:r>
              <a:rPr sz="2300" spc="-10" dirty="0">
                <a:latin typeface="Calibri"/>
                <a:cs typeface="Calibri"/>
              </a:rPr>
              <a:t>topics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400" y="1065804"/>
            <a:ext cx="3658325" cy="398826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latin typeface="Wingdings"/>
                <a:cs typeface="Wingdings"/>
              </a:rPr>
              <a:t>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Topic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5" dirty="0">
                <a:latin typeface="Calibri"/>
                <a:cs typeface="Calibri"/>
              </a:rPr>
              <a:t>{Multiple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Words}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3846556"/>
            <a:ext cx="5762625" cy="39690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lang="en-US" sz="2400" b="1" spc="-10" dirty="0">
                <a:latin typeface="Calibri"/>
                <a:cs typeface="Calibri"/>
              </a:rPr>
              <a:t>unigram LM </a:t>
            </a:r>
            <a:r>
              <a:rPr sz="2400" b="1" spc="-5" dirty="0">
                <a:latin typeface="Calibri"/>
                <a:cs typeface="Calibri"/>
              </a:rPr>
              <a:t>model can </a:t>
            </a:r>
            <a:r>
              <a:rPr sz="2400" b="1" dirty="0">
                <a:latin typeface="Calibri"/>
                <a:cs typeface="Calibri"/>
              </a:rPr>
              <a:t>do all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these!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48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2736" y="685507"/>
            <a:ext cx="1041400" cy="362585"/>
          </a:xfrm>
          <a:custGeom>
            <a:avLst/>
            <a:gdLst/>
            <a:ahLst/>
            <a:cxnLst/>
            <a:rect l="l" t="t" r="r" b="b"/>
            <a:pathLst>
              <a:path w="1041400" h="362584">
                <a:moveTo>
                  <a:pt x="0" y="362242"/>
                </a:moveTo>
                <a:lnTo>
                  <a:pt x="1041057" y="362242"/>
                </a:lnTo>
                <a:lnTo>
                  <a:pt x="1041057" y="0"/>
                </a:lnTo>
                <a:lnTo>
                  <a:pt x="0" y="0"/>
                </a:lnTo>
                <a:lnTo>
                  <a:pt x="0" y="36224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727" y="0"/>
            <a:ext cx="765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Improved </a:t>
            </a:r>
            <a:r>
              <a:rPr dirty="0"/>
              <a:t>Idea: </a:t>
            </a:r>
            <a:r>
              <a:rPr spc="-70" dirty="0"/>
              <a:t>Topic </a:t>
            </a:r>
            <a:r>
              <a:rPr dirty="0"/>
              <a:t>= </a:t>
            </a:r>
            <a:r>
              <a:rPr spc="-55" dirty="0"/>
              <a:t>Word</a:t>
            </a:r>
            <a:r>
              <a:rPr spc="-5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93379" y="482325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092" y="694397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70"/>
              </a:spcBef>
            </a:pPr>
            <a:r>
              <a:rPr sz="2000" b="1" dirty="0">
                <a:latin typeface="Calibri"/>
                <a:cs typeface="Calibri"/>
              </a:rPr>
              <a:t>“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Sports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0328" y="713066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335"/>
              </a:lnSpc>
            </a:pPr>
            <a:r>
              <a:rPr sz="2000" b="1" spc="-20" dirty="0">
                <a:latin typeface="Calibri"/>
                <a:cs typeface="Calibri"/>
              </a:rPr>
              <a:t>“</a:t>
            </a:r>
            <a:r>
              <a:rPr sz="2000" b="1" spc="-20" dirty="0">
                <a:solidFill>
                  <a:srgbClr val="3333FF"/>
                </a:solidFill>
                <a:latin typeface="Calibri"/>
                <a:cs typeface="Calibri"/>
              </a:rPr>
              <a:t>Travel</a:t>
            </a:r>
            <a:r>
              <a:rPr sz="2000" b="1" spc="-2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1980" y="663905"/>
            <a:ext cx="1037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“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Scienc</a:t>
            </a:r>
            <a:r>
              <a:rPr sz="2000" b="1" spc="-5" dirty="0">
                <a:solidFill>
                  <a:srgbClr val="4F6128"/>
                </a:solidFill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3738" y="117729"/>
            <a:ext cx="567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611505"/>
            <a:ext cx="28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2921" y="634745"/>
            <a:ext cx="28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5293" y="606933"/>
            <a:ext cx="27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k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6810" y="1118108"/>
            <a:ext cx="844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P(w|</a:t>
            </a:r>
            <a:r>
              <a:rPr sz="2000" b="1" spc="5" dirty="0">
                <a:solidFill>
                  <a:srgbClr val="4F6128"/>
                </a:solidFill>
                <a:latin typeface="Symbol"/>
                <a:cs typeface="Symbol"/>
              </a:rPr>
              <a:t></a:t>
            </a:r>
            <a:r>
              <a:rPr sz="1950" b="1" spc="7" baseline="-21367" dirty="0">
                <a:solidFill>
                  <a:srgbClr val="4F6128"/>
                </a:solidFill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3842" y="1199845"/>
            <a:ext cx="8489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P(</a:t>
            </a:r>
            <a:r>
              <a:rPr sz="2000" b="1" spc="-10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|</a:t>
            </a:r>
            <a:r>
              <a:rPr sz="2000" b="1" spc="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spc="7" baseline="-21367" dirty="0">
                <a:solidFill>
                  <a:srgbClr val="3333FF"/>
                </a:solidFill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4776" y="1581200"/>
            <a:ext cx="1882775" cy="2631440"/>
          </a:xfrm>
          <a:custGeom>
            <a:avLst/>
            <a:gdLst/>
            <a:ahLst/>
            <a:cxnLst/>
            <a:rect l="l" t="t" r="r" b="b"/>
            <a:pathLst>
              <a:path w="1882775" h="2631440">
                <a:moveTo>
                  <a:pt x="0" y="2631440"/>
                </a:moveTo>
                <a:lnTo>
                  <a:pt x="1882267" y="2631440"/>
                </a:lnTo>
                <a:lnTo>
                  <a:pt x="1882267" y="0"/>
                </a:lnTo>
                <a:lnTo>
                  <a:pt x="0" y="0"/>
                </a:lnTo>
                <a:lnTo>
                  <a:pt x="0" y="2631440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94023" y="1532382"/>
            <a:ext cx="1688464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2000" b="1" spc="-20" dirty="0">
                <a:latin typeface="Calibri"/>
                <a:cs typeface="Calibri"/>
              </a:rPr>
              <a:t>travel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0.05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  <a:tabLst>
                <a:tab pos="1219200" algn="l"/>
              </a:tabLst>
            </a:pPr>
            <a:r>
              <a:rPr sz="2000" b="1" spc="-30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3333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action	0.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4023" y="1989531"/>
            <a:ext cx="1257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7400" algn="l"/>
              </a:tabLst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ri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	0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4023" y="2218435"/>
            <a:ext cx="1328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0250" algn="l"/>
              </a:tabLst>
            </a:pP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flig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t	0.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4023" y="2447035"/>
            <a:ext cx="1501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2969" algn="l"/>
              </a:tabLst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ho</a:t>
            </a:r>
            <a:r>
              <a:rPr sz="2000" b="1" spc="-20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l	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.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4023" y="2675635"/>
            <a:ext cx="15220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  <a:tabLst>
                <a:tab pos="922655" algn="l"/>
              </a:tabLst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island	0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7614" y="3590290"/>
            <a:ext cx="741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0.0002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4023" y="3133089"/>
            <a:ext cx="1698625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  <a:tabLst>
                <a:tab pos="1099820" algn="l"/>
              </a:tabLst>
            </a:pP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ultu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e	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.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01</a:t>
            </a:r>
            <a:endParaRPr sz="2000">
              <a:latin typeface="Calibri"/>
              <a:cs typeface="Calibri"/>
            </a:endParaRPr>
          </a:p>
          <a:p>
            <a:pPr marL="12700" marR="1236980">
              <a:lnSpc>
                <a:spcPct val="75000"/>
              </a:lnSpc>
              <a:spcBef>
                <a:spcPts val="300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…  </a:t>
            </a:r>
            <a:r>
              <a:rPr sz="2000" b="1" dirty="0">
                <a:latin typeface="Calibri"/>
                <a:cs typeface="Calibri"/>
              </a:rPr>
              <a:t>pl</a:t>
            </a:r>
            <a:r>
              <a:rPr sz="2000" b="1" spc="-4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15176" y="1616710"/>
            <a:ext cx="1987550" cy="2631440"/>
          </a:xfrm>
          <a:custGeom>
            <a:avLst/>
            <a:gdLst/>
            <a:ahLst/>
            <a:cxnLst/>
            <a:rect l="l" t="t" r="r" b="b"/>
            <a:pathLst>
              <a:path w="1987550" h="2631440">
                <a:moveTo>
                  <a:pt x="0" y="2631440"/>
                </a:moveTo>
                <a:lnTo>
                  <a:pt x="1987550" y="2631440"/>
                </a:lnTo>
                <a:lnTo>
                  <a:pt x="1987550" y="0"/>
                </a:lnTo>
                <a:lnTo>
                  <a:pt x="0" y="0"/>
                </a:lnTo>
                <a:lnTo>
                  <a:pt x="0" y="2631440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07758" y="1567941"/>
            <a:ext cx="1781175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5"/>
              </a:spcBef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science</a:t>
            </a:r>
            <a:r>
              <a:rPr sz="2000" b="1" spc="43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0.04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  <a:tabLst>
                <a:tab pos="1039494" algn="l"/>
              </a:tabLst>
            </a:pPr>
            <a:r>
              <a:rPr sz="2000" b="1" spc="-5" dirty="0">
                <a:solidFill>
                  <a:srgbClr val="4F6128"/>
                </a:solidFill>
                <a:latin typeface="Calibri"/>
                <a:cs typeface="Calibri"/>
              </a:rPr>
              <a:t>scientist	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0.03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spaceship</a:t>
            </a:r>
            <a:r>
              <a:rPr sz="2000" b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0.006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  <a:tabLst>
                <a:tab pos="1183005" algn="l"/>
              </a:tabLst>
            </a:pPr>
            <a:r>
              <a:rPr sz="2000" b="1" spc="-25" dirty="0">
                <a:solidFill>
                  <a:srgbClr val="4F6128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F6128"/>
                </a:solidFill>
                <a:latin typeface="Calibri"/>
                <a:cs typeface="Calibri"/>
              </a:rPr>
              <a:t>eles</a:t>
            </a:r>
            <a:r>
              <a:rPr sz="2000" b="1" spc="-10" dirty="0">
                <a:solidFill>
                  <a:srgbClr val="4F6128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ope	0.</a:t>
            </a:r>
            <a:r>
              <a:rPr sz="2000" b="1" spc="0" dirty="0">
                <a:solidFill>
                  <a:srgbClr val="4F6128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7758" y="2482418"/>
            <a:ext cx="17646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165860" algn="l"/>
              </a:tabLst>
            </a:pPr>
            <a:r>
              <a:rPr sz="2000" b="1" spc="-30" dirty="0">
                <a:solidFill>
                  <a:srgbClr val="4F6128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4F6128"/>
                </a:solidFill>
                <a:latin typeface="Calibri"/>
                <a:cs typeface="Calibri"/>
              </a:rPr>
              <a:t>enomic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s	0</a:t>
            </a:r>
            <a:r>
              <a:rPr sz="2000" b="1" spc="0" dirty="0">
                <a:solidFill>
                  <a:srgbClr val="4F6128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004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7758" y="2711323"/>
            <a:ext cx="1227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27380" algn="l"/>
              </a:tabLst>
            </a:pP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ar	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0.002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7758" y="2939923"/>
            <a:ext cx="16941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  <a:tabLst>
                <a:tab pos="1095375" algn="l"/>
              </a:tabLst>
            </a:pPr>
            <a:r>
              <a:rPr sz="2000" b="1" spc="-30" dirty="0">
                <a:solidFill>
                  <a:srgbClr val="4F6128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4F6128"/>
                </a:solidFill>
                <a:latin typeface="Calibri"/>
                <a:cs typeface="Calibri"/>
              </a:rPr>
              <a:t>en</a:t>
            </a:r>
            <a:r>
              <a:rPr sz="2000" b="1" spc="-10" dirty="0">
                <a:solidFill>
                  <a:srgbClr val="4F6128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tics	0.0</a:t>
            </a:r>
            <a:r>
              <a:rPr sz="2000" b="1" spc="0" dirty="0">
                <a:solidFill>
                  <a:srgbClr val="4F6128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7758" y="3625697"/>
            <a:ext cx="180276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5"/>
              </a:spcBef>
              <a:tabLst>
                <a:tab pos="94615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	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</a:t>
            </a:r>
            <a:r>
              <a:rPr sz="2000" b="1" spc="0" dirty="0">
                <a:solidFill>
                  <a:srgbClr val="4F6128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00</a:t>
            </a:r>
            <a:r>
              <a:rPr sz="2000" b="1" spc="0" dirty="0">
                <a:solidFill>
                  <a:srgbClr val="4F6128"/>
                </a:solidFill>
                <a:latin typeface="Calibri"/>
                <a:cs typeface="Calibri"/>
              </a:rPr>
              <a:t>0</a:t>
            </a:r>
            <a:r>
              <a:rPr sz="2000" b="1" spc="-10" dirty="0">
                <a:solidFill>
                  <a:srgbClr val="4F6128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7184" y="1606677"/>
            <a:ext cx="1920239" cy="2641600"/>
          </a:xfrm>
          <a:custGeom>
            <a:avLst/>
            <a:gdLst/>
            <a:ahLst/>
            <a:cxnLst/>
            <a:rect l="l" t="t" r="r" b="b"/>
            <a:pathLst>
              <a:path w="1920239" h="2641600">
                <a:moveTo>
                  <a:pt x="0" y="2641473"/>
                </a:moveTo>
                <a:lnTo>
                  <a:pt x="1919986" y="2641473"/>
                </a:lnTo>
                <a:lnTo>
                  <a:pt x="1919986" y="0"/>
                </a:lnTo>
                <a:lnTo>
                  <a:pt x="0" y="0"/>
                </a:lnTo>
                <a:lnTo>
                  <a:pt x="0" y="2641473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8738" y="1557908"/>
            <a:ext cx="173482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sports</a:t>
            </a:r>
            <a:r>
              <a:rPr sz="2000" b="1" spc="3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0.02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  <a:tabLst>
                <a:tab pos="748030" algn="l"/>
              </a:tabLst>
            </a:pPr>
            <a:r>
              <a:rPr sz="2000" b="1" spc="-10" dirty="0">
                <a:solidFill>
                  <a:srgbClr val="CC0000"/>
                </a:solidFill>
                <a:latin typeface="Calibri"/>
                <a:cs typeface="Calibri"/>
              </a:rPr>
              <a:t>game	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0.01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</a:pPr>
            <a:r>
              <a:rPr sz="2000" b="1" spc="-10" dirty="0">
                <a:solidFill>
                  <a:srgbClr val="CC0000"/>
                </a:solidFill>
                <a:latin typeface="Calibri"/>
                <a:cs typeface="Calibri"/>
              </a:rPr>
              <a:t>basketball</a:t>
            </a:r>
            <a:r>
              <a:rPr sz="2000" b="1" spc="-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0.005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  <a:tabLst>
                <a:tab pos="995044" algn="l"/>
              </a:tabLst>
            </a:pPr>
            <a:r>
              <a:rPr sz="2000" b="1" spc="-5" dirty="0">
                <a:solidFill>
                  <a:srgbClr val="CC0000"/>
                </a:solidFill>
                <a:latin typeface="Calibri"/>
                <a:cs typeface="Calibri"/>
              </a:rPr>
              <a:t>football	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0.004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738" y="2472689"/>
            <a:ext cx="1675764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5"/>
              </a:spcBef>
              <a:tabLst>
                <a:tab pos="782955" algn="l"/>
              </a:tabLst>
            </a:pPr>
            <a:r>
              <a:rPr sz="2000" b="1" spc="-10" dirty="0">
                <a:latin typeface="Calibri"/>
                <a:cs typeface="Calibri"/>
              </a:rPr>
              <a:t>play	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0.003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  <a:tabLst>
                <a:tab pos="799465" algn="l"/>
              </a:tabLst>
            </a:pPr>
            <a:r>
              <a:rPr sz="2000" b="1" spc="-10" dirty="0">
                <a:latin typeface="Calibri"/>
                <a:cs typeface="Calibri"/>
              </a:rPr>
              <a:t>star	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0.003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</a:pP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  <a:tabLst>
                <a:tab pos="741680" algn="l"/>
              </a:tabLst>
            </a:pP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nba	0.001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</a:pP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800"/>
              </a:lnSpc>
              <a:tabLst>
                <a:tab pos="94615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	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0.0005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</a:pP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99489" y="1168984"/>
            <a:ext cx="8489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P(</a:t>
            </a:r>
            <a:r>
              <a:rPr sz="2000" b="1" spc="-10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|</a:t>
            </a:r>
            <a:r>
              <a:rPr sz="2000" b="1" spc="5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r>
              <a:rPr sz="1950" b="1" spc="7" baseline="-21367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b="1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3729" y="4219281"/>
            <a:ext cx="1637664" cy="780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535"/>
              </a:spcBef>
            </a:pPr>
            <a:r>
              <a:rPr sz="4800" spc="127" baseline="-8680" dirty="0">
                <a:latin typeface="Symbol"/>
                <a:cs typeface="Symbol"/>
              </a:rPr>
              <a:t></a:t>
            </a:r>
            <a:r>
              <a:rPr sz="2100" spc="85" dirty="0">
                <a:latin typeface="Times New Roman"/>
                <a:cs typeface="Times New Roman"/>
              </a:rPr>
              <a:t>p(w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|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Symbol"/>
                <a:cs typeface="Symbol"/>
              </a:rPr>
              <a:t></a:t>
            </a:r>
            <a:r>
              <a:rPr sz="1875" spc="0" baseline="-24444" dirty="0">
                <a:latin typeface="Times New Roman"/>
                <a:cs typeface="Times New Roman"/>
              </a:rPr>
              <a:t>i</a:t>
            </a:r>
            <a:r>
              <a:rPr sz="1875" spc="-127" baseline="-244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-25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50" spc="-55" dirty="0">
                <a:latin typeface="Times New Roman"/>
                <a:cs typeface="Times New Roman"/>
              </a:rPr>
              <a:t>w</a:t>
            </a:r>
            <a:r>
              <a:rPr sz="1250" spc="-55" dirty="0">
                <a:latin typeface="Symbol"/>
                <a:cs typeface="Symbol"/>
              </a:rPr>
              <a:t></a:t>
            </a:r>
            <a:r>
              <a:rPr sz="1250" spc="-5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37154" y="4475175"/>
            <a:ext cx="385965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Vocabulary </a:t>
            </a:r>
            <a:r>
              <a:rPr sz="2000" b="1" spc="-5" dirty="0">
                <a:latin typeface="Calibri"/>
                <a:cs typeface="Calibri"/>
              </a:rPr>
              <a:t>Set: V={w</a:t>
            </a:r>
            <a:r>
              <a:rPr sz="2000" b="1" spc="-5" baseline="-25000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-5" baseline="-25000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,….</a:t>
            </a:r>
            <a:r>
              <a:rPr lang="en-US" sz="2000" b="1" spc="-5" dirty="0" err="1">
                <a:latin typeface="Calibri"/>
                <a:cs typeface="Calibri"/>
              </a:rPr>
              <a:t>w</a:t>
            </a:r>
            <a:r>
              <a:rPr lang="en-US" sz="2000" b="1" spc="-5" baseline="-25000" dirty="0" err="1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22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968" y="169926"/>
            <a:ext cx="7153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Probabilistic </a:t>
            </a:r>
            <a:r>
              <a:rPr spc="-70" dirty="0"/>
              <a:t>Topic </a:t>
            </a:r>
            <a:r>
              <a:rPr dirty="0"/>
              <a:t>Mining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3890" y="1047875"/>
            <a:ext cx="7328510" cy="18199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dirty="0"/>
              <a:t>Input</a:t>
            </a:r>
          </a:p>
          <a:p>
            <a:pPr marL="626745" lvl="1" indent="-2362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27380" algn="l"/>
                <a:tab pos="2483485" algn="l"/>
              </a:tabLst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b="1" spc="-5" dirty="0">
                <a:latin typeface="Calibri"/>
                <a:cs typeface="Calibri"/>
              </a:rPr>
              <a:t>collection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	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300" spc="-15" dirty="0">
                <a:latin typeface="Calibri"/>
                <a:cs typeface="Calibri"/>
              </a:rPr>
              <a:t>text </a:t>
            </a:r>
            <a:r>
              <a:rPr sz="2300" spc="-5" dirty="0">
                <a:latin typeface="Calibri"/>
                <a:cs typeface="Calibri"/>
              </a:rPr>
              <a:t>documents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C={d</a:t>
            </a:r>
            <a:r>
              <a:rPr sz="2250" b="1" baseline="-2037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…,</a:t>
            </a:r>
            <a:r>
              <a:rPr sz="23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spc="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250" b="1" spc="0" baseline="-2037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300" b="1" spc="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627380" algn="l"/>
              </a:tabLst>
            </a:pPr>
            <a:r>
              <a:rPr sz="2300" b="1" spc="-15" dirty="0">
                <a:latin typeface="Calibri"/>
                <a:cs typeface="Calibri"/>
              </a:rPr>
              <a:t>Vocabulary </a:t>
            </a:r>
            <a:r>
              <a:rPr sz="2300" b="1" dirty="0">
                <a:latin typeface="Calibri"/>
                <a:cs typeface="Calibri"/>
              </a:rPr>
              <a:t>set: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V={w</a:t>
            </a:r>
            <a:r>
              <a:rPr sz="2250" b="1" baseline="-2037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…,</a:t>
            </a:r>
            <a:r>
              <a:rPr sz="23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spc="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250" b="1" spc="7" baseline="-2037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300" b="1" spc="5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27380" algn="l"/>
              </a:tabLst>
            </a:pPr>
            <a:r>
              <a:rPr sz="2300" b="1" spc="-5" dirty="0">
                <a:latin typeface="Calibri"/>
                <a:cs typeface="Calibri"/>
              </a:rPr>
              <a:t>Number </a:t>
            </a:r>
            <a:r>
              <a:rPr sz="2300" b="1" dirty="0">
                <a:latin typeface="Calibri"/>
                <a:cs typeface="Calibri"/>
              </a:rPr>
              <a:t>of </a:t>
            </a:r>
            <a:r>
              <a:rPr sz="2300" b="1" spc="-5" dirty="0">
                <a:latin typeface="Calibri"/>
                <a:cs typeface="Calibri"/>
              </a:rPr>
              <a:t>topics</a:t>
            </a:r>
            <a:r>
              <a:rPr sz="2300" spc="-5" dirty="0">
                <a:latin typeface="Calibri"/>
                <a:cs typeface="Calibri"/>
              </a:rPr>
              <a:t>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961" y="3353511"/>
            <a:ext cx="11938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192" y="2632550"/>
            <a:ext cx="6141085" cy="93154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5" dirty="0">
                <a:latin typeface="Calibri"/>
                <a:cs typeface="Calibri"/>
              </a:rPr>
              <a:t>Output</a:t>
            </a:r>
            <a:endParaRPr sz="2600" dirty="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  <a:spcBef>
                <a:spcPts val="585"/>
              </a:spcBef>
              <a:tabLst>
                <a:tab pos="6026785" algn="l"/>
              </a:tabLst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b="1" dirty="0">
                <a:latin typeface="Calibri"/>
                <a:cs typeface="Calibri"/>
              </a:rPr>
              <a:t>k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spc="-25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o</a:t>
            </a:r>
            <a:r>
              <a:rPr sz="2300" b="1" spc="-10" dirty="0">
                <a:latin typeface="Calibri"/>
                <a:cs typeface="Calibri"/>
              </a:rPr>
              <a:t>p</a:t>
            </a:r>
            <a:r>
              <a:rPr sz="2300" b="1" dirty="0">
                <a:latin typeface="Calibri"/>
                <a:cs typeface="Calibri"/>
              </a:rPr>
              <a:t>i</a:t>
            </a:r>
            <a:r>
              <a:rPr sz="2300" b="1" spc="-10" dirty="0">
                <a:latin typeface="Calibri"/>
                <a:cs typeface="Calibri"/>
              </a:rPr>
              <a:t>c</a:t>
            </a:r>
            <a:r>
              <a:rPr sz="2300" b="1" dirty="0">
                <a:latin typeface="Calibri"/>
                <a:cs typeface="Calibri"/>
              </a:rPr>
              <a:t>s,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eac</a:t>
            </a:r>
            <a:r>
              <a:rPr sz="2300" b="1" dirty="0">
                <a:latin typeface="Calibri"/>
                <a:cs typeface="Calibri"/>
              </a:rPr>
              <a:t>h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spc="-30" dirty="0">
                <a:latin typeface="Calibri"/>
                <a:cs typeface="Calibri"/>
              </a:rPr>
              <a:t>w</a:t>
            </a:r>
            <a:r>
              <a:rPr sz="2300" b="1" dirty="0">
                <a:latin typeface="Calibri"/>
                <a:cs typeface="Calibri"/>
              </a:rPr>
              <a:t>o</a:t>
            </a:r>
            <a:r>
              <a:rPr sz="2300" b="1" spc="-3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d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di</a:t>
            </a:r>
            <a:r>
              <a:rPr sz="2300" b="1" spc="-25" dirty="0">
                <a:latin typeface="Calibri"/>
                <a:cs typeface="Calibri"/>
              </a:rPr>
              <a:t>s</a:t>
            </a:r>
            <a:r>
              <a:rPr sz="2300" b="1" dirty="0">
                <a:latin typeface="Calibri"/>
                <a:cs typeface="Calibri"/>
              </a:rPr>
              <a:t>trib</a:t>
            </a:r>
            <a:r>
              <a:rPr sz="2300" b="1" spc="-10" dirty="0">
                <a:latin typeface="Calibri"/>
                <a:cs typeface="Calibri"/>
              </a:rPr>
              <a:t>u</a:t>
            </a:r>
            <a:r>
              <a:rPr sz="2300" b="1" dirty="0">
                <a:latin typeface="Calibri"/>
                <a:cs typeface="Calibri"/>
              </a:rPr>
              <a:t>tio</a:t>
            </a:r>
            <a:r>
              <a:rPr sz="2300" b="1" spc="-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r>
              <a:rPr sz="230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3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3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842" y="3353511"/>
            <a:ext cx="5267325" cy="1049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11480" algn="r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500" dirty="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249554" algn="l"/>
              </a:tabLst>
            </a:pPr>
            <a:r>
              <a:rPr sz="2300" b="1" spc="-15" dirty="0">
                <a:latin typeface="Calibri"/>
                <a:cs typeface="Calibri"/>
              </a:rPr>
              <a:t>Coverage </a:t>
            </a:r>
            <a:r>
              <a:rPr sz="2300" b="1" dirty="0">
                <a:latin typeface="Calibri"/>
                <a:cs typeface="Calibri"/>
              </a:rPr>
              <a:t>of </a:t>
            </a:r>
            <a:r>
              <a:rPr sz="2300" b="1" spc="-10" dirty="0">
                <a:latin typeface="Calibri"/>
                <a:cs typeface="Calibri"/>
              </a:rPr>
              <a:t>topics </a:t>
            </a:r>
            <a:r>
              <a:rPr sz="2300" b="1" dirty="0">
                <a:latin typeface="Calibri"/>
                <a:cs typeface="Calibri"/>
              </a:rPr>
              <a:t>in </a:t>
            </a:r>
            <a:r>
              <a:rPr sz="2300" b="1" spc="-5" dirty="0">
                <a:latin typeface="Calibri"/>
                <a:cs typeface="Calibri"/>
              </a:rPr>
              <a:t>each </a:t>
            </a:r>
            <a:r>
              <a:rPr sz="2300" b="1" dirty="0">
                <a:latin typeface="Calibri"/>
                <a:cs typeface="Calibri"/>
              </a:rPr>
              <a:t>d</a:t>
            </a:r>
            <a:r>
              <a:rPr sz="2250" b="1" baseline="-20370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: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2300" b="1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250" b="1" baseline="-20370" dirty="0">
                <a:solidFill>
                  <a:srgbClr val="FF0000"/>
                </a:solidFill>
                <a:latin typeface="Calibri"/>
                <a:cs typeface="Calibri"/>
              </a:rPr>
              <a:t>i1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…, </a:t>
            </a:r>
            <a:r>
              <a:rPr sz="2300" b="1" spc="-5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250" b="1" spc="-7" baseline="-20370" dirty="0">
                <a:solidFill>
                  <a:srgbClr val="FF0000"/>
                </a:solidFill>
                <a:latin typeface="Calibri"/>
                <a:cs typeface="Calibri"/>
              </a:rPr>
              <a:t>ik</a:t>
            </a:r>
            <a:r>
              <a:rPr sz="2250" b="1" spc="322" baseline="-20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49554" algn="l"/>
              </a:tabLst>
            </a:pPr>
            <a:r>
              <a:rPr lang="en-US" sz="2300" spc="-10" dirty="0">
                <a:latin typeface="Symbol"/>
                <a:cs typeface="Symbol"/>
              </a:rPr>
              <a:t>         </a:t>
            </a:r>
            <a:r>
              <a:rPr sz="2300" spc="-10" dirty="0">
                <a:latin typeface="Symbol"/>
                <a:cs typeface="Symbol"/>
              </a:rPr>
              <a:t></a:t>
            </a:r>
            <a:r>
              <a:rPr sz="2250" spc="-15" baseline="-20370" dirty="0">
                <a:latin typeface="Calibri"/>
                <a:cs typeface="Calibri"/>
              </a:rPr>
              <a:t>ij</a:t>
            </a:r>
            <a:r>
              <a:rPr sz="2300" spc="-10" dirty="0">
                <a:latin typeface="Calibri"/>
                <a:cs typeface="Calibri"/>
              </a:rPr>
              <a:t>=prob.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0" dirty="0">
                <a:latin typeface="Calibri"/>
                <a:cs typeface="Calibri"/>
              </a:rPr>
              <a:t>d</a:t>
            </a:r>
            <a:r>
              <a:rPr sz="2250" spc="0" baseline="-20370" dirty="0">
                <a:latin typeface="Calibri"/>
                <a:cs typeface="Calibri"/>
              </a:rPr>
              <a:t>i </a:t>
            </a:r>
            <a:r>
              <a:rPr sz="2300" spc="-10" dirty="0">
                <a:latin typeface="Calibri"/>
                <a:cs typeface="Calibri"/>
              </a:rPr>
              <a:t>covering topic</a:t>
            </a:r>
            <a:r>
              <a:rPr sz="2300" spc="-130" dirty="0">
                <a:latin typeface="Calibri"/>
                <a:cs typeface="Calibri"/>
              </a:rPr>
              <a:t> </a:t>
            </a:r>
            <a:r>
              <a:rPr sz="2300" dirty="0">
                <a:latin typeface="Symbol"/>
                <a:cs typeface="Symbol"/>
              </a:rPr>
              <a:t></a:t>
            </a:r>
            <a:r>
              <a:rPr sz="2250" baseline="-20370" dirty="0">
                <a:latin typeface="Calibri"/>
                <a:cs typeface="Calibri"/>
              </a:rPr>
              <a:t>j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0" y="3867150"/>
            <a:ext cx="1143000" cy="869950"/>
          </a:xfrm>
          <a:custGeom>
            <a:avLst/>
            <a:gdLst/>
            <a:ahLst/>
            <a:cxnLst/>
            <a:rect l="l" t="t" r="r" b="b"/>
            <a:pathLst>
              <a:path w="1143000" h="869950">
                <a:moveTo>
                  <a:pt x="0" y="869670"/>
                </a:moveTo>
                <a:lnTo>
                  <a:pt x="1143000" y="869670"/>
                </a:lnTo>
                <a:lnTo>
                  <a:pt x="1143000" y="0"/>
                </a:lnTo>
                <a:lnTo>
                  <a:pt x="0" y="0"/>
                </a:lnTo>
                <a:lnTo>
                  <a:pt x="0" y="8696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2344" y="3872255"/>
            <a:ext cx="1003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1277" y="3844673"/>
            <a:ext cx="1078865" cy="854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5250" spc="405" baseline="-8730" dirty="0">
                <a:latin typeface="Symbol"/>
                <a:cs typeface="Symbol"/>
              </a:rPr>
              <a:t></a:t>
            </a:r>
            <a:r>
              <a:rPr sz="2350" spc="40" dirty="0">
                <a:latin typeface="Symbol"/>
                <a:cs typeface="Symbol"/>
              </a:rPr>
              <a:t></a:t>
            </a:r>
            <a:r>
              <a:rPr sz="2025" baseline="-24691" dirty="0">
                <a:latin typeface="Times New Roman"/>
                <a:cs typeface="Times New Roman"/>
              </a:rPr>
              <a:t>i</a:t>
            </a:r>
            <a:r>
              <a:rPr sz="2025" spc="0" baseline="-24691" dirty="0">
                <a:latin typeface="Times New Roman"/>
                <a:cs typeface="Times New Roman"/>
              </a:rPr>
              <a:t>j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2" baseline="-24691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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204"/>
              </a:spcBef>
            </a:pPr>
            <a:r>
              <a:rPr sz="1350" spc="-20" dirty="0">
                <a:latin typeface="Times New Roman"/>
                <a:cs typeface="Times New Roman"/>
              </a:rPr>
              <a:t>j</a:t>
            </a:r>
            <a:r>
              <a:rPr sz="1350" spc="-20" dirty="0">
                <a:latin typeface="Symbol"/>
                <a:cs typeface="Symbol"/>
              </a:rPr>
              <a:t></a:t>
            </a:r>
            <a:r>
              <a:rPr sz="1350" spc="-20" dirty="0">
                <a:latin typeface="Times New Roman"/>
                <a:cs typeface="Times New Roman"/>
              </a:rPr>
              <a:t>1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0" y="3105734"/>
            <a:ext cx="1692275" cy="609600"/>
          </a:xfrm>
          <a:custGeom>
            <a:avLst/>
            <a:gdLst/>
            <a:ahLst/>
            <a:cxnLst/>
            <a:rect l="l" t="t" r="r" b="b"/>
            <a:pathLst>
              <a:path w="1692275" h="609600">
                <a:moveTo>
                  <a:pt x="0" y="609015"/>
                </a:moveTo>
                <a:lnTo>
                  <a:pt x="1691767" y="609015"/>
                </a:lnTo>
                <a:lnTo>
                  <a:pt x="1691767" y="0"/>
                </a:lnTo>
                <a:lnTo>
                  <a:pt x="0" y="0"/>
                </a:lnTo>
                <a:lnTo>
                  <a:pt x="0" y="6090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90410" y="3489269"/>
            <a:ext cx="34925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70" dirty="0">
                <a:latin typeface="Times New Roman"/>
                <a:cs typeface="Times New Roman"/>
              </a:rPr>
              <a:t>w</a:t>
            </a:r>
            <a:r>
              <a:rPr sz="1250" spc="-85" dirty="0">
                <a:latin typeface="Symbol"/>
                <a:cs typeface="Symbol"/>
              </a:rPr>
              <a:t></a:t>
            </a:r>
            <a:r>
              <a:rPr sz="1250" spc="-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0149" y="2980094"/>
            <a:ext cx="1617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7" baseline="-8680" dirty="0">
                <a:latin typeface="Symbol"/>
                <a:cs typeface="Symbol"/>
              </a:rPr>
              <a:t></a:t>
            </a:r>
            <a:r>
              <a:rPr sz="2100" spc="85" dirty="0">
                <a:latin typeface="Times New Roman"/>
                <a:cs typeface="Times New Roman"/>
              </a:rPr>
              <a:t>p(w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|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Symbol"/>
                <a:cs typeface="Symbol"/>
              </a:rPr>
              <a:t></a:t>
            </a:r>
            <a:r>
              <a:rPr sz="1875" spc="0" baseline="-24444" dirty="0">
                <a:latin typeface="Times New Roman"/>
                <a:cs typeface="Times New Roman"/>
              </a:rPr>
              <a:t>i</a:t>
            </a:r>
            <a:r>
              <a:rPr sz="1875" spc="-127" baseline="-244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-25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75EA08-E06D-914E-A595-19062B43B3E6}"/>
              </a:ext>
            </a:extLst>
          </p:cNvPr>
          <p:cNvSpPr/>
          <p:nvPr/>
        </p:nvSpPr>
        <p:spPr>
          <a:xfrm>
            <a:off x="1066800" y="2057536"/>
            <a:ext cx="3733800" cy="294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BB90FA-30E4-FA4B-9B5B-F655BF0E3330}"/>
              </a:ext>
            </a:extLst>
          </p:cNvPr>
          <p:cNvSpPr/>
          <p:nvPr/>
        </p:nvSpPr>
        <p:spPr>
          <a:xfrm>
            <a:off x="6858000" y="3105734"/>
            <a:ext cx="1766062" cy="539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36" y="227202"/>
            <a:ext cx="705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Topic </a:t>
            </a:r>
            <a:r>
              <a:rPr sz="3600" dirty="0"/>
              <a:t>Mining </a:t>
            </a:r>
            <a:r>
              <a:rPr sz="3600" spc="-5" dirty="0"/>
              <a:t>and Analysis:</a:t>
            </a:r>
            <a:r>
              <a:rPr sz="3600" spc="-40" dirty="0"/>
              <a:t> </a:t>
            </a:r>
            <a:r>
              <a:rPr sz="3600" spc="-10" dirty="0"/>
              <a:t>Motivation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3890" y="1211961"/>
            <a:ext cx="7877175" cy="387221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50" dirty="0">
                <a:latin typeface="Calibri"/>
                <a:cs typeface="Calibri"/>
              </a:rPr>
              <a:t>Topic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 idea </a:t>
            </a:r>
            <a:r>
              <a:rPr sz="2400" spc="-5" dirty="0">
                <a:latin typeface="Calibri"/>
                <a:cs typeface="Calibri"/>
              </a:rPr>
              <a:t>discussed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10" dirty="0">
                <a:latin typeface="Calibri"/>
                <a:cs typeface="Calibri"/>
              </a:rPr>
              <a:t>Theme</a:t>
            </a:r>
            <a:r>
              <a:rPr lang="en-US" sz="2100" spc="-10" dirty="0">
                <a:latin typeface="Calibri"/>
                <a:cs typeface="Calibri"/>
              </a:rPr>
              <a:t> or </a:t>
            </a:r>
            <a:r>
              <a:rPr sz="2100" spc="-10" dirty="0">
                <a:latin typeface="Calibri"/>
                <a:cs typeface="Calibri"/>
              </a:rPr>
              <a:t>subject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discussion or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conversation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20" dirty="0">
                <a:latin typeface="Calibri"/>
                <a:cs typeface="Calibri"/>
              </a:rPr>
              <a:t>Different </a:t>
            </a:r>
            <a:r>
              <a:rPr sz="2100" spc="-5" dirty="0">
                <a:latin typeface="Calibri"/>
                <a:cs typeface="Calibri"/>
              </a:rPr>
              <a:t>granularities (e.g., </a:t>
            </a:r>
            <a:r>
              <a:rPr sz="2100" spc="-10" dirty="0">
                <a:latin typeface="Calibri"/>
                <a:cs typeface="Calibri"/>
              </a:rPr>
              <a:t>topic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sentence, </a:t>
            </a:r>
            <a:r>
              <a:rPr sz="2100" spc="-5" dirty="0">
                <a:latin typeface="Calibri"/>
                <a:cs typeface="Calibri"/>
              </a:rPr>
              <a:t>an article,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etc.)</a:t>
            </a:r>
            <a:endParaRPr sz="21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spc="-10" dirty="0">
                <a:latin typeface="Calibri"/>
                <a:cs typeface="Calibri"/>
              </a:rPr>
              <a:t>require discovery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topics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endParaRPr sz="24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What </a:t>
            </a:r>
            <a:r>
              <a:rPr sz="2100" spc="-10" dirty="0">
                <a:latin typeface="Calibri"/>
                <a:cs typeface="Calibri"/>
              </a:rPr>
              <a:t>are </a:t>
            </a:r>
            <a:r>
              <a:rPr sz="2100" spc="-20" dirty="0">
                <a:latin typeface="Calibri"/>
                <a:cs typeface="Calibri"/>
              </a:rPr>
              <a:t>Twitter </a:t>
            </a:r>
            <a:r>
              <a:rPr sz="2100" spc="-15" dirty="0">
                <a:latin typeface="Calibri"/>
                <a:cs typeface="Calibri"/>
              </a:rPr>
              <a:t>users </a:t>
            </a:r>
            <a:r>
              <a:rPr sz="2100" spc="-10" dirty="0">
                <a:latin typeface="Calibri"/>
                <a:cs typeface="Calibri"/>
              </a:rPr>
              <a:t>talking </a:t>
            </a:r>
            <a:r>
              <a:rPr sz="2100" dirty="0">
                <a:latin typeface="Calibri"/>
                <a:cs typeface="Calibri"/>
              </a:rPr>
              <a:t>about </a:t>
            </a:r>
            <a:r>
              <a:rPr sz="2100" spc="-15" dirty="0">
                <a:latin typeface="Calibri"/>
                <a:cs typeface="Calibri"/>
              </a:rPr>
              <a:t>today?</a:t>
            </a:r>
            <a:endParaRPr sz="2100" dirty="0">
              <a:latin typeface="Calibri"/>
              <a:cs typeface="Calibri"/>
            </a:endParaRPr>
          </a:p>
          <a:p>
            <a:pPr marL="626745" marR="29845" lvl="1" indent="-2362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What </a:t>
            </a:r>
            <a:r>
              <a:rPr sz="2100" spc="-10" dirty="0">
                <a:latin typeface="Calibri"/>
                <a:cs typeface="Calibri"/>
              </a:rPr>
              <a:t>are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current research topics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15" dirty="0">
                <a:latin typeface="Calibri"/>
                <a:cs typeface="Calibri"/>
              </a:rPr>
              <a:t>data </a:t>
            </a:r>
            <a:r>
              <a:rPr sz="2100" dirty="0">
                <a:latin typeface="Calibri"/>
                <a:cs typeface="Calibri"/>
              </a:rPr>
              <a:t>mining? </a:t>
            </a:r>
            <a:r>
              <a:rPr sz="2100" spc="-10" dirty="0">
                <a:latin typeface="Calibri"/>
                <a:cs typeface="Calibri"/>
              </a:rPr>
              <a:t>How are </a:t>
            </a:r>
            <a:r>
              <a:rPr sz="2100" spc="-5" dirty="0">
                <a:latin typeface="Calibri"/>
                <a:cs typeface="Calibri"/>
              </a:rPr>
              <a:t>they  </a:t>
            </a:r>
            <a:r>
              <a:rPr sz="2100" spc="-20" dirty="0">
                <a:latin typeface="Calibri"/>
                <a:cs typeface="Calibri"/>
              </a:rPr>
              <a:t>different </a:t>
            </a:r>
            <a:r>
              <a:rPr sz="2100" spc="-15" dirty="0">
                <a:latin typeface="Calibri"/>
                <a:cs typeface="Calibri"/>
              </a:rPr>
              <a:t>from </a:t>
            </a:r>
            <a:r>
              <a:rPr sz="2100" spc="-5" dirty="0">
                <a:latin typeface="Calibri"/>
                <a:cs typeface="Calibri"/>
              </a:rPr>
              <a:t>those </a:t>
            </a:r>
            <a:r>
              <a:rPr sz="2100" dirty="0">
                <a:latin typeface="Calibri"/>
                <a:cs typeface="Calibri"/>
              </a:rPr>
              <a:t>5 </a:t>
            </a:r>
            <a:r>
              <a:rPr sz="2100" spc="-15" dirty="0">
                <a:latin typeface="Calibri"/>
                <a:cs typeface="Calibri"/>
              </a:rPr>
              <a:t>years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ago?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What do people </a:t>
            </a:r>
            <a:r>
              <a:rPr sz="2100" spc="-20" dirty="0">
                <a:latin typeface="Calibri"/>
                <a:cs typeface="Calibri"/>
              </a:rPr>
              <a:t>like </a:t>
            </a:r>
            <a:r>
              <a:rPr sz="2100" dirty="0">
                <a:latin typeface="Calibri"/>
                <a:cs typeface="Calibri"/>
              </a:rPr>
              <a:t>about the </a:t>
            </a:r>
            <a:r>
              <a:rPr sz="2100" spc="-5" dirty="0">
                <a:latin typeface="Calibri"/>
                <a:cs typeface="Calibri"/>
              </a:rPr>
              <a:t>iPhone </a:t>
            </a:r>
            <a:r>
              <a:rPr lang="en-US" sz="2100" spc="-5" dirty="0">
                <a:latin typeface="Calibri"/>
                <a:cs typeface="Calibri"/>
              </a:rPr>
              <a:t>15</a:t>
            </a:r>
            <a:r>
              <a:rPr sz="2100" dirty="0">
                <a:latin typeface="Calibri"/>
                <a:cs typeface="Calibri"/>
              </a:rPr>
              <a:t>? </a:t>
            </a:r>
            <a:r>
              <a:rPr sz="2100" spc="-5" dirty="0">
                <a:latin typeface="Calibri"/>
                <a:cs typeface="Calibri"/>
              </a:rPr>
              <a:t>What do they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dislike?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What </a:t>
            </a:r>
            <a:r>
              <a:rPr sz="2100" spc="-15" dirty="0">
                <a:latin typeface="Calibri"/>
                <a:cs typeface="Calibri"/>
              </a:rPr>
              <a:t>were </a:t>
            </a:r>
            <a:r>
              <a:rPr sz="2100" dirty="0">
                <a:latin typeface="Calibri"/>
                <a:cs typeface="Calibri"/>
              </a:rPr>
              <a:t>the major </a:t>
            </a:r>
            <a:r>
              <a:rPr sz="2100" spc="-10" dirty="0">
                <a:latin typeface="Calibri"/>
                <a:cs typeface="Calibri"/>
              </a:rPr>
              <a:t>topics debated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lang="en-US" sz="2100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20</a:t>
            </a:r>
            <a:r>
              <a:rPr lang="en-US" sz="2100" dirty="0">
                <a:latin typeface="Calibri"/>
                <a:cs typeface="Calibri"/>
              </a:rPr>
              <a:t>20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presidential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election?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0629" y="0"/>
            <a:ext cx="414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Computation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Task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9526" y="497565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7192" y="271081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685291" y="0"/>
                </a:moveTo>
                <a:lnTo>
                  <a:pt x="685291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685291" y="363474"/>
                </a:lnTo>
                <a:lnTo>
                  <a:pt x="685291" y="484632"/>
                </a:lnTo>
                <a:lnTo>
                  <a:pt x="978407" y="242316"/>
                </a:lnTo>
                <a:lnTo>
                  <a:pt x="68529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7192" y="271081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685291" y="121158"/>
                </a:lnTo>
                <a:lnTo>
                  <a:pt x="685291" y="0"/>
                </a:lnTo>
                <a:lnTo>
                  <a:pt x="978407" y="242316"/>
                </a:lnTo>
                <a:lnTo>
                  <a:pt x="685291" y="484632"/>
                </a:lnTo>
                <a:lnTo>
                  <a:pt x="685291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1377" y="3495243"/>
            <a:ext cx="423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alibri"/>
                <a:cs typeface="Calibri"/>
              </a:rPr>
              <a:t>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7201" y="1429130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784" y="0"/>
                </a:lnTo>
                <a:lnTo>
                  <a:pt x="819784" y="448310"/>
                </a:lnTo>
                <a:lnTo>
                  <a:pt x="761263" y="449536"/>
                </a:lnTo>
                <a:lnTo>
                  <a:pt x="708277" y="452995"/>
                </a:lnTo>
                <a:lnTo>
                  <a:pt x="660210" y="458359"/>
                </a:lnTo>
                <a:lnTo>
                  <a:pt x="616447" y="465298"/>
                </a:lnTo>
                <a:lnTo>
                  <a:pt x="576375" y="473483"/>
                </a:lnTo>
                <a:lnTo>
                  <a:pt x="539378" y="482586"/>
                </a:lnTo>
                <a:lnTo>
                  <a:pt x="472150" y="502227"/>
                </a:lnTo>
                <a:lnTo>
                  <a:pt x="440689" y="512107"/>
                </a:lnTo>
                <a:lnTo>
                  <a:pt x="409844" y="521589"/>
                </a:lnTo>
                <a:lnTo>
                  <a:pt x="347543" y="538040"/>
                </a:lnTo>
                <a:lnTo>
                  <a:pt x="280326" y="548948"/>
                </a:lnTo>
                <a:lnTo>
                  <a:pt x="203276" y="551681"/>
                </a:lnTo>
                <a:lnTo>
                  <a:pt x="159526" y="549160"/>
                </a:lnTo>
                <a:lnTo>
                  <a:pt x="111473" y="543608"/>
                </a:lnTo>
                <a:lnTo>
                  <a:pt x="58503" y="534697"/>
                </a:lnTo>
                <a:lnTo>
                  <a:pt x="0" y="52209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3786" y="2114930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0"/>
                </a:moveTo>
                <a:lnTo>
                  <a:pt x="0" y="23046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3786" y="4667313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8485" y="3410330"/>
            <a:ext cx="821055" cy="228600"/>
          </a:xfrm>
          <a:custGeom>
            <a:avLst/>
            <a:gdLst/>
            <a:ahLst/>
            <a:cxnLst/>
            <a:rect l="l" t="t" r="r" b="b"/>
            <a:pathLst>
              <a:path w="821054" h="228600">
                <a:moveTo>
                  <a:pt x="0" y="228600"/>
                </a:moveTo>
                <a:lnTo>
                  <a:pt x="820813" y="228600"/>
                </a:lnTo>
                <a:lnTo>
                  <a:pt x="8208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4419600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0800" y="4419600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43342" y="1396619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657" y="0"/>
                </a:lnTo>
                <a:lnTo>
                  <a:pt x="819657" y="448309"/>
                </a:lnTo>
                <a:lnTo>
                  <a:pt x="761154" y="449536"/>
                </a:lnTo>
                <a:lnTo>
                  <a:pt x="708184" y="452995"/>
                </a:lnTo>
                <a:lnTo>
                  <a:pt x="660132" y="458359"/>
                </a:lnTo>
                <a:lnTo>
                  <a:pt x="616382" y="465298"/>
                </a:lnTo>
                <a:lnTo>
                  <a:pt x="576322" y="473483"/>
                </a:lnTo>
                <a:lnTo>
                  <a:pt x="504806" y="492277"/>
                </a:lnTo>
                <a:lnTo>
                  <a:pt x="440668" y="512107"/>
                </a:lnTo>
                <a:lnTo>
                  <a:pt x="409828" y="521588"/>
                </a:lnTo>
                <a:lnTo>
                  <a:pt x="347534" y="538040"/>
                </a:lnTo>
                <a:lnTo>
                  <a:pt x="280323" y="548948"/>
                </a:lnTo>
                <a:lnTo>
                  <a:pt x="203275" y="551681"/>
                </a:lnTo>
                <a:lnTo>
                  <a:pt x="159525" y="549160"/>
                </a:lnTo>
                <a:lnTo>
                  <a:pt x="111473" y="543608"/>
                </a:lnTo>
                <a:lnTo>
                  <a:pt x="58503" y="534697"/>
                </a:lnTo>
                <a:lnTo>
                  <a:pt x="0" y="5220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3610" y="1432941"/>
            <a:ext cx="652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3543" y="898982"/>
            <a:ext cx="5683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34000" y="1429130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5" h="551814">
                <a:moveTo>
                  <a:pt x="0" y="0"/>
                </a:moveTo>
                <a:lnTo>
                  <a:pt x="819658" y="0"/>
                </a:lnTo>
                <a:lnTo>
                  <a:pt x="819658" y="448310"/>
                </a:lnTo>
                <a:lnTo>
                  <a:pt x="761154" y="449536"/>
                </a:lnTo>
                <a:lnTo>
                  <a:pt x="708184" y="452995"/>
                </a:lnTo>
                <a:lnTo>
                  <a:pt x="660132" y="458359"/>
                </a:lnTo>
                <a:lnTo>
                  <a:pt x="616382" y="465298"/>
                </a:lnTo>
                <a:lnTo>
                  <a:pt x="576322" y="473483"/>
                </a:lnTo>
                <a:lnTo>
                  <a:pt x="504806" y="492277"/>
                </a:lnTo>
                <a:lnTo>
                  <a:pt x="440668" y="512107"/>
                </a:lnTo>
                <a:lnTo>
                  <a:pt x="409828" y="521589"/>
                </a:lnTo>
                <a:lnTo>
                  <a:pt x="347534" y="538040"/>
                </a:lnTo>
                <a:lnTo>
                  <a:pt x="280323" y="548948"/>
                </a:lnTo>
                <a:lnTo>
                  <a:pt x="203275" y="551681"/>
                </a:lnTo>
                <a:lnTo>
                  <a:pt x="159525" y="549160"/>
                </a:lnTo>
                <a:lnTo>
                  <a:pt x="111473" y="543608"/>
                </a:lnTo>
                <a:lnTo>
                  <a:pt x="58503" y="534697"/>
                </a:lnTo>
                <a:lnTo>
                  <a:pt x="0" y="52209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74385" y="2114930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0"/>
                </a:moveTo>
                <a:lnTo>
                  <a:pt x="0" y="23046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385" y="4667313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1371" y="3410330"/>
            <a:ext cx="410209" cy="228600"/>
          </a:xfrm>
          <a:custGeom>
            <a:avLst/>
            <a:gdLst/>
            <a:ahLst/>
            <a:cxnLst/>
            <a:rect l="l" t="t" r="r" b="b"/>
            <a:pathLst>
              <a:path w="410210" h="228600">
                <a:moveTo>
                  <a:pt x="0" y="228600"/>
                </a:moveTo>
                <a:lnTo>
                  <a:pt x="409854" y="228600"/>
                </a:lnTo>
                <a:lnTo>
                  <a:pt x="40985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1398" y="4419600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1398" y="4419600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53888" y="1465580"/>
            <a:ext cx="158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6155" algn="l"/>
              </a:tabLst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	</a:t>
            </a: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9120" y="2208022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7615" y="23848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9120" y="3080130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7615" y="325691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46551" y="4208475"/>
            <a:ext cx="27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k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4385" y="2343594"/>
            <a:ext cx="821055" cy="248285"/>
          </a:xfrm>
          <a:prstGeom prst="rect">
            <a:avLst/>
          </a:prstGeom>
          <a:solidFill>
            <a:srgbClr val="BEBEBE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1950"/>
              </a:lnSpc>
            </a:pPr>
            <a:r>
              <a:rPr sz="3000" b="1" spc="-7" baseline="13888" dirty="0">
                <a:solidFill>
                  <a:srgbClr val="CC0000"/>
                </a:solidFill>
                <a:latin typeface="Symbol"/>
                <a:cs typeface="Symbol"/>
              </a:rPr>
              <a:t></a:t>
            </a:r>
            <a:r>
              <a:rPr sz="1300" b="1" spc="-5" dirty="0">
                <a:solidFill>
                  <a:srgbClr val="CC0000"/>
                </a:solidFill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0578" y="3423030"/>
            <a:ext cx="387985" cy="2032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600"/>
              </a:lnSpc>
            </a:pPr>
            <a:r>
              <a:rPr sz="3000" b="1" spc="-7" baseline="13888" dirty="0">
                <a:solidFill>
                  <a:srgbClr val="3333FF"/>
                </a:solidFill>
                <a:latin typeface="Symbol"/>
                <a:cs typeface="Symbol"/>
              </a:rPr>
              <a:t></a:t>
            </a:r>
            <a:r>
              <a:rPr sz="1300" b="1" spc="-5" dirty="0">
                <a:solidFill>
                  <a:srgbClr val="3333FF"/>
                </a:solidFill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42228" y="4302658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F6128"/>
                </a:solidFill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77865" y="4450486"/>
            <a:ext cx="1917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5" dirty="0">
                <a:solidFill>
                  <a:srgbClr val="4F6128"/>
                </a:solidFill>
                <a:latin typeface="Calibri"/>
                <a:cs typeface="Calibri"/>
              </a:rPr>
              <a:t>1k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0428" y="2215642"/>
            <a:ext cx="72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CC0000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CC0000"/>
                </a:solidFill>
                <a:latin typeface="Calibri"/>
                <a:cs typeface="Calibri"/>
              </a:rPr>
              <a:t>21</a:t>
            </a:r>
            <a:r>
              <a:rPr sz="1800" spc="-5" dirty="0">
                <a:latin typeface="Calibri"/>
                <a:cs typeface="Calibri"/>
              </a:rPr>
              <a:t>=0%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38836" y="3423030"/>
            <a:ext cx="798195" cy="2032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ts val="1600"/>
              </a:lnSpc>
            </a:pPr>
            <a:r>
              <a:rPr sz="3000" b="1" spc="-7" baseline="13888" dirty="0">
                <a:solidFill>
                  <a:srgbClr val="3333FF"/>
                </a:solidFill>
                <a:latin typeface="Symbol"/>
                <a:cs typeface="Symbol"/>
              </a:rPr>
              <a:t></a:t>
            </a:r>
            <a:r>
              <a:rPr sz="1300" b="1" spc="-5" dirty="0">
                <a:solidFill>
                  <a:srgbClr val="3333FF"/>
                </a:solidFill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03897" y="4350207"/>
            <a:ext cx="327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2" baseline="13888" dirty="0">
                <a:solidFill>
                  <a:srgbClr val="4F6128"/>
                </a:solidFill>
                <a:latin typeface="Symbol"/>
                <a:cs typeface="Symbol"/>
              </a:rPr>
              <a:t></a:t>
            </a:r>
            <a:r>
              <a:rPr sz="1300" b="1" spc="5" dirty="0">
                <a:solidFill>
                  <a:srgbClr val="4F6128"/>
                </a:solidFill>
                <a:latin typeface="Calibri"/>
                <a:cs typeface="Calibri"/>
              </a:rPr>
              <a:t>2</a:t>
            </a:r>
            <a:r>
              <a:rPr sz="1300" b="1" spc="10" dirty="0">
                <a:solidFill>
                  <a:srgbClr val="4F6128"/>
                </a:solidFill>
                <a:latin typeface="Calibri"/>
                <a:cs typeface="Calibri"/>
              </a:rPr>
              <a:t>k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005698" y="2082419"/>
          <a:ext cx="820420" cy="281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5565"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b="1" spc="-35" dirty="0">
                          <a:solidFill>
                            <a:srgbClr val="CC0000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950" b="1" spc="-7" baseline="-21367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N1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=0%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689"/>
                        </a:lnSpc>
                        <a:spcBef>
                          <a:spcPts val="10"/>
                        </a:spcBef>
                      </a:pPr>
                      <a:r>
                        <a:rPr sz="3000" b="1" baseline="13888" dirty="0">
                          <a:solidFill>
                            <a:srgbClr val="3333FF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300" b="1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N2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7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gridSpan="2">
                  <a:txBody>
                    <a:bodyPr/>
                    <a:lstStyle/>
                    <a:p>
                      <a:pPr marL="468630">
                        <a:lnSpc>
                          <a:spcPts val="1850"/>
                        </a:lnSpc>
                      </a:pPr>
                      <a:r>
                        <a:rPr sz="3000" b="1" spc="-7" baseline="13888" dirty="0">
                          <a:solidFill>
                            <a:srgbClr val="4F6128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300" b="1" spc="-5" dirty="0">
                          <a:solidFill>
                            <a:srgbClr val="4F6128"/>
                          </a:solidFill>
                          <a:latin typeface="Calibri"/>
                          <a:cs typeface="Calibri"/>
                        </a:rPr>
                        <a:t>Nk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5594984" y="1979422"/>
            <a:ext cx="471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30%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91403" y="3084322"/>
            <a:ext cx="4705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12%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44997" y="4049369"/>
            <a:ext cx="340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8%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34790" y="2075713"/>
            <a:ext cx="1570990" cy="877569"/>
          </a:xfrm>
          <a:prstGeom prst="rect">
            <a:avLst/>
          </a:prstGeom>
          <a:ln w="9525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225"/>
              </a:lnSpc>
            </a:pPr>
            <a:r>
              <a:rPr sz="1600" b="1" spc="-10" dirty="0">
                <a:solidFill>
                  <a:srgbClr val="CC0000"/>
                </a:solidFill>
                <a:latin typeface="Calibri"/>
                <a:cs typeface="Calibri"/>
              </a:rPr>
              <a:t>sports</a:t>
            </a:r>
            <a:r>
              <a:rPr sz="1600" b="1" spc="3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Calibri"/>
                <a:cs typeface="Calibri"/>
              </a:rPr>
              <a:t>0.02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ts val="1200"/>
              </a:lnSpc>
              <a:tabLst>
                <a:tab pos="689610" algn="l"/>
              </a:tabLst>
            </a:pPr>
            <a:r>
              <a:rPr sz="1600" b="1" spc="-10" dirty="0">
                <a:solidFill>
                  <a:srgbClr val="CC0000"/>
                </a:solidFill>
                <a:latin typeface="Calibri"/>
                <a:cs typeface="Calibri"/>
              </a:rPr>
              <a:t>game	</a:t>
            </a:r>
            <a:r>
              <a:rPr sz="1600" b="1" spc="-5" dirty="0">
                <a:solidFill>
                  <a:srgbClr val="CC0000"/>
                </a:solidFill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ts val="1200"/>
              </a:lnSpc>
            </a:pPr>
            <a:r>
              <a:rPr sz="1600" b="1" spc="-10" dirty="0">
                <a:solidFill>
                  <a:srgbClr val="CC0000"/>
                </a:solidFill>
                <a:latin typeface="Calibri"/>
                <a:cs typeface="Calibri"/>
              </a:rPr>
              <a:t>basketball</a:t>
            </a:r>
            <a:r>
              <a:rPr sz="1600" b="1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alibri"/>
                <a:cs typeface="Calibri"/>
              </a:rPr>
              <a:t>0.005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ts val="1200"/>
              </a:lnSpc>
              <a:tabLst>
                <a:tab pos="887730" algn="l"/>
              </a:tabLst>
            </a:pPr>
            <a:r>
              <a:rPr sz="1600" b="1" spc="-10" dirty="0">
                <a:solidFill>
                  <a:srgbClr val="CC0000"/>
                </a:solidFill>
                <a:latin typeface="Calibri"/>
                <a:cs typeface="Calibri"/>
              </a:rPr>
              <a:t>football	</a:t>
            </a:r>
            <a:r>
              <a:rPr sz="1600" b="1" spc="-5" dirty="0">
                <a:solidFill>
                  <a:srgbClr val="CC0000"/>
                </a:solidFill>
                <a:latin typeface="Calibri"/>
                <a:cs typeface="Calibri"/>
              </a:rPr>
              <a:t>0.004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ts val="1560"/>
              </a:lnSpc>
            </a:pPr>
            <a:r>
              <a:rPr sz="1600" b="1" spc="-5" dirty="0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10153" y="4153268"/>
            <a:ext cx="1537970" cy="723900"/>
          </a:xfrm>
          <a:prstGeom prst="rect">
            <a:avLst/>
          </a:prstGeom>
          <a:ln w="9525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30"/>
              </a:lnSpc>
            </a:pPr>
            <a:r>
              <a:rPr sz="1600" b="1" spc="-5" dirty="0">
                <a:solidFill>
                  <a:srgbClr val="4F6128"/>
                </a:solidFill>
                <a:latin typeface="Calibri"/>
                <a:cs typeface="Calibri"/>
              </a:rPr>
              <a:t>science</a:t>
            </a:r>
            <a:r>
              <a:rPr sz="1600" b="1" spc="35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F6128"/>
                </a:solidFill>
                <a:latin typeface="Calibri"/>
                <a:cs typeface="Calibri"/>
              </a:rPr>
              <a:t>0.04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ts val="1200"/>
              </a:lnSpc>
              <a:tabLst>
                <a:tab pos="922019" algn="l"/>
              </a:tabLst>
            </a:pPr>
            <a:r>
              <a:rPr sz="1600" b="1" spc="-10" dirty="0">
                <a:solidFill>
                  <a:srgbClr val="4F6128"/>
                </a:solidFill>
                <a:latin typeface="Calibri"/>
                <a:cs typeface="Calibri"/>
              </a:rPr>
              <a:t>scientist	0.03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ts val="1200"/>
              </a:lnSpc>
            </a:pPr>
            <a:r>
              <a:rPr sz="1600" b="1" spc="-5" dirty="0">
                <a:solidFill>
                  <a:srgbClr val="4F6128"/>
                </a:solidFill>
                <a:latin typeface="Calibri"/>
                <a:cs typeface="Calibri"/>
              </a:rPr>
              <a:t>spaceship</a:t>
            </a:r>
            <a:r>
              <a:rPr sz="1600" b="1" spc="-10" dirty="0">
                <a:solidFill>
                  <a:srgbClr val="4F6128"/>
                </a:solidFill>
                <a:latin typeface="Calibri"/>
                <a:cs typeface="Calibri"/>
              </a:rPr>
              <a:t> 0.006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ts val="1560"/>
              </a:lnSpc>
            </a:pPr>
            <a:r>
              <a:rPr sz="1600" b="1" spc="-5" dirty="0">
                <a:solidFill>
                  <a:srgbClr val="4F6128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97453" y="3133331"/>
            <a:ext cx="1527175" cy="723900"/>
          </a:xfrm>
          <a:custGeom>
            <a:avLst/>
            <a:gdLst/>
            <a:ahLst/>
            <a:cxnLst/>
            <a:rect l="l" t="t" r="r" b="b"/>
            <a:pathLst>
              <a:path w="1527175" h="723900">
                <a:moveTo>
                  <a:pt x="0" y="723531"/>
                </a:moveTo>
                <a:lnTo>
                  <a:pt x="1527175" y="723531"/>
                </a:lnTo>
                <a:lnTo>
                  <a:pt x="1527175" y="0"/>
                </a:lnTo>
                <a:lnTo>
                  <a:pt x="0" y="0"/>
                </a:lnTo>
                <a:lnTo>
                  <a:pt x="0" y="723531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576573" y="3078860"/>
            <a:ext cx="13531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95"/>
              </a:spcBef>
            </a:pPr>
            <a:r>
              <a:rPr sz="1600" b="1" spc="-20" dirty="0">
                <a:solidFill>
                  <a:srgbClr val="3333FF"/>
                </a:solidFill>
                <a:latin typeface="Calibri"/>
                <a:cs typeface="Calibri"/>
              </a:rPr>
              <a:t>travel</a:t>
            </a:r>
            <a:r>
              <a:rPr sz="1600" b="1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0.05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tabLst>
                <a:tab pos="978535" algn="l"/>
              </a:tabLst>
            </a:pPr>
            <a:r>
              <a:rPr sz="16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600" b="1" spc="-35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1600" b="1" spc="-45" dirty="0">
                <a:solidFill>
                  <a:srgbClr val="3333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3333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ti</a:t>
            </a:r>
            <a:r>
              <a:rPr sz="1600" b="1" dirty="0">
                <a:solidFill>
                  <a:srgbClr val="3333FF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3333FF"/>
                </a:solidFill>
                <a:latin typeface="Calibri"/>
                <a:cs typeface="Calibri"/>
              </a:rPr>
              <a:t>	</a:t>
            </a:r>
            <a:r>
              <a:rPr sz="1600" b="1" spc="-15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.</a:t>
            </a:r>
            <a:r>
              <a:rPr sz="1600" b="1" spc="-1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tabLst>
                <a:tab pos="635000" algn="l"/>
              </a:tabLst>
            </a:pPr>
            <a:r>
              <a:rPr sz="1600" b="1" spc="-10" dirty="0">
                <a:solidFill>
                  <a:srgbClr val="3333FF"/>
                </a:solidFill>
                <a:latin typeface="Calibri"/>
                <a:cs typeface="Calibri"/>
              </a:rPr>
              <a:t>trip	0.01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560"/>
              </a:lnSpc>
            </a:pPr>
            <a:r>
              <a:rPr sz="1600" b="1" spc="-5" dirty="0">
                <a:solidFill>
                  <a:srgbClr val="3333FF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0997" y="833729"/>
            <a:ext cx="208089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  <a:tabLst>
                <a:tab pos="1091565" algn="l"/>
              </a:tabLst>
            </a:pPr>
            <a:r>
              <a:rPr sz="2400" b="1" spc="-20" dirty="0">
                <a:latin typeface="Calibri"/>
                <a:cs typeface="Calibri"/>
              </a:rPr>
              <a:t>INPUT:	</a:t>
            </a:r>
            <a:r>
              <a:rPr sz="2400" b="1" spc="-10" dirty="0">
                <a:latin typeface="Calibri"/>
                <a:cs typeface="Calibri"/>
              </a:rPr>
              <a:t>C, </a:t>
            </a:r>
            <a:r>
              <a:rPr sz="2400" b="1" dirty="0">
                <a:latin typeface="Calibri"/>
                <a:cs typeface="Calibri"/>
              </a:rPr>
              <a:t>k,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8000" y="666724"/>
            <a:ext cx="572706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b="1" spc="-20" dirty="0">
                <a:latin typeface="Calibri"/>
                <a:cs typeface="Calibri"/>
              </a:rPr>
              <a:t>OUTPUT: </a:t>
            </a:r>
            <a:r>
              <a:rPr sz="2400" b="1" dirty="0">
                <a:latin typeface="Calibri"/>
                <a:cs typeface="Calibri"/>
              </a:rPr>
              <a:t>{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1</a:t>
            </a:r>
            <a:r>
              <a:rPr sz="2400" b="1" spc="-5" dirty="0">
                <a:latin typeface="Calibri"/>
                <a:cs typeface="Calibri"/>
              </a:rPr>
              <a:t>, …,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k </a:t>
            </a:r>
            <a:r>
              <a:rPr sz="2400" b="1" dirty="0">
                <a:latin typeface="Calibri"/>
                <a:cs typeface="Calibri"/>
              </a:rPr>
              <a:t>}, { </a:t>
            </a:r>
            <a:r>
              <a:rPr sz="2400" b="1" spc="-5" dirty="0">
                <a:latin typeface="Symbol"/>
                <a:cs typeface="Symbol"/>
              </a:rPr>
              <a:t></a:t>
            </a:r>
            <a:r>
              <a:rPr sz="2400" b="1" spc="-7" baseline="-20833" dirty="0">
                <a:latin typeface="Calibri"/>
                <a:cs typeface="Calibri"/>
              </a:rPr>
              <a:t>i1</a:t>
            </a:r>
            <a:r>
              <a:rPr sz="2400" b="1" spc="-5" dirty="0">
                <a:latin typeface="Calibri"/>
                <a:cs typeface="Calibri"/>
              </a:rPr>
              <a:t>, …, </a:t>
            </a:r>
            <a:r>
              <a:rPr sz="2400" b="1" spc="-5" dirty="0">
                <a:latin typeface="Symbol"/>
                <a:cs typeface="Symbol"/>
              </a:rPr>
              <a:t></a:t>
            </a:r>
            <a:r>
              <a:rPr sz="2400" b="1" spc="-7" baseline="-20833" dirty="0">
                <a:latin typeface="Calibri"/>
                <a:cs typeface="Calibri"/>
              </a:rPr>
              <a:t>ik</a:t>
            </a:r>
            <a:r>
              <a:rPr sz="2400" b="1" spc="-30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8175" y="1896135"/>
            <a:ext cx="1579245" cy="523240"/>
          </a:xfrm>
          <a:prstGeom prst="rect">
            <a:avLst/>
          </a:prstGeom>
          <a:solidFill>
            <a:srgbClr val="853E4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80"/>
              </a:spcBef>
            </a:pP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27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2974" y="93726"/>
            <a:ext cx="625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Generative </a:t>
            </a:r>
            <a:r>
              <a:rPr dirty="0"/>
              <a:t>Model </a:t>
            </a:r>
            <a:r>
              <a:rPr spc="-25" dirty="0"/>
              <a:t>for </a:t>
            </a:r>
            <a:r>
              <a:rPr spc="-100" dirty="0"/>
              <a:t>Text</a:t>
            </a:r>
            <a:r>
              <a:rPr spc="-40" dirty="0"/>
              <a:t> </a:t>
            </a:r>
            <a:r>
              <a:rPr dirty="0"/>
              <a:t>Mining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931837"/>
            <a:ext cx="7469505" cy="954405"/>
          </a:xfrm>
          <a:custGeom>
            <a:avLst/>
            <a:gdLst/>
            <a:ahLst/>
            <a:cxnLst/>
            <a:rect l="l" t="t" r="r" b="b"/>
            <a:pathLst>
              <a:path w="7469505" h="954405">
                <a:moveTo>
                  <a:pt x="0" y="954112"/>
                </a:moveTo>
                <a:lnTo>
                  <a:pt x="7469378" y="954112"/>
                </a:lnTo>
                <a:lnTo>
                  <a:pt x="7469378" y="0"/>
                </a:lnTo>
                <a:lnTo>
                  <a:pt x="0" y="0"/>
                </a:lnTo>
                <a:lnTo>
                  <a:pt x="0" y="9541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6494" y="2495588"/>
            <a:ext cx="5282565" cy="954405"/>
          </a:xfrm>
          <a:custGeom>
            <a:avLst/>
            <a:gdLst/>
            <a:ahLst/>
            <a:cxnLst/>
            <a:rect l="l" t="t" r="r" b="b"/>
            <a:pathLst>
              <a:path w="5282565" h="954404">
                <a:moveTo>
                  <a:pt x="0" y="954112"/>
                </a:moveTo>
                <a:lnTo>
                  <a:pt x="5282564" y="954112"/>
                </a:lnTo>
                <a:lnTo>
                  <a:pt x="5282564" y="0"/>
                </a:lnTo>
                <a:lnTo>
                  <a:pt x="0" y="0"/>
                </a:lnTo>
                <a:lnTo>
                  <a:pt x="0" y="9541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861" y="2756789"/>
            <a:ext cx="1447800" cy="642620"/>
          </a:xfrm>
          <a:custGeom>
            <a:avLst/>
            <a:gdLst/>
            <a:ahLst/>
            <a:cxnLst/>
            <a:rect l="l" t="t" r="r" b="b"/>
            <a:pathLst>
              <a:path w="1447800" h="642620">
                <a:moveTo>
                  <a:pt x="1059180" y="0"/>
                </a:moveTo>
                <a:lnTo>
                  <a:pt x="1059180" y="160528"/>
                </a:lnTo>
                <a:lnTo>
                  <a:pt x="0" y="160528"/>
                </a:lnTo>
                <a:lnTo>
                  <a:pt x="0" y="481711"/>
                </a:lnTo>
                <a:lnTo>
                  <a:pt x="1059180" y="481711"/>
                </a:lnTo>
                <a:lnTo>
                  <a:pt x="1059180" y="642238"/>
                </a:lnTo>
                <a:lnTo>
                  <a:pt x="1447673" y="321056"/>
                </a:lnTo>
                <a:lnTo>
                  <a:pt x="105918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742" y="3562350"/>
            <a:ext cx="6606540" cy="1447800"/>
          </a:xfrm>
          <a:custGeom>
            <a:avLst/>
            <a:gdLst/>
            <a:ahLst/>
            <a:cxnLst/>
            <a:rect l="l" t="t" r="r" b="b"/>
            <a:pathLst>
              <a:path w="6606540" h="1447800">
                <a:moveTo>
                  <a:pt x="0" y="1447800"/>
                </a:moveTo>
                <a:lnTo>
                  <a:pt x="6606032" y="1447800"/>
                </a:lnTo>
                <a:lnTo>
                  <a:pt x="6606032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742" y="3562350"/>
            <a:ext cx="6606540" cy="1447800"/>
          </a:xfrm>
          <a:custGeom>
            <a:avLst/>
            <a:gdLst/>
            <a:ahLst/>
            <a:cxnLst/>
            <a:rect l="l" t="t" r="r" b="b"/>
            <a:pathLst>
              <a:path w="6606540" h="1447800">
                <a:moveTo>
                  <a:pt x="0" y="1447800"/>
                </a:moveTo>
                <a:lnTo>
                  <a:pt x="6606032" y="1447800"/>
                </a:lnTo>
                <a:lnTo>
                  <a:pt x="6606032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4695974"/>
            <a:ext cx="4420235" cy="171450"/>
          </a:xfrm>
          <a:custGeom>
            <a:avLst/>
            <a:gdLst/>
            <a:ahLst/>
            <a:cxnLst/>
            <a:rect l="l" t="t" r="r" b="b"/>
            <a:pathLst>
              <a:path w="4420234" h="171450">
                <a:moveTo>
                  <a:pt x="4344013" y="85575"/>
                </a:moveTo>
                <a:lnTo>
                  <a:pt x="4257929" y="135791"/>
                </a:lnTo>
                <a:lnTo>
                  <a:pt x="4252321" y="140824"/>
                </a:lnTo>
                <a:lnTo>
                  <a:pt x="4249166" y="147402"/>
                </a:lnTo>
                <a:lnTo>
                  <a:pt x="4248677" y="154690"/>
                </a:lnTo>
                <a:lnTo>
                  <a:pt x="4251071" y="161851"/>
                </a:lnTo>
                <a:lnTo>
                  <a:pt x="4256123" y="167498"/>
                </a:lnTo>
                <a:lnTo>
                  <a:pt x="4262723" y="170671"/>
                </a:lnTo>
                <a:lnTo>
                  <a:pt x="4270037" y="171149"/>
                </a:lnTo>
                <a:lnTo>
                  <a:pt x="4277233" y="168709"/>
                </a:lnTo>
                <a:lnTo>
                  <a:pt x="4387074" y="104625"/>
                </a:lnTo>
                <a:lnTo>
                  <a:pt x="4381881" y="104625"/>
                </a:lnTo>
                <a:lnTo>
                  <a:pt x="4381881" y="102034"/>
                </a:lnTo>
                <a:lnTo>
                  <a:pt x="4372229" y="102034"/>
                </a:lnTo>
                <a:lnTo>
                  <a:pt x="4344013" y="85575"/>
                </a:lnTo>
                <a:close/>
              </a:path>
              <a:path w="4420234" h="171450">
                <a:moveTo>
                  <a:pt x="4311356" y="66525"/>
                </a:moveTo>
                <a:lnTo>
                  <a:pt x="0" y="66525"/>
                </a:lnTo>
                <a:lnTo>
                  <a:pt x="0" y="104625"/>
                </a:lnTo>
                <a:lnTo>
                  <a:pt x="4311356" y="104625"/>
                </a:lnTo>
                <a:lnTo>
                  <a:pt x="4344013" y="85575"/>
                </a:lnTo>
                <a:lnTo>
                  <a:pt x="4311356" y="66525"/>
                </a:lnTo>
                <a:close/>
              </a:path>
              <a:path w="4420234" h="171450">
                <a:moveTo>
                  <a:pt x="4387074" y="66525"/>
                </a:moveTo>
                <a:lnTo>
                  <a:pt x="4381881" y="66525"/>
                </a:lnTo>
                <a:lnTo>
                  <a:pt x="4381881" y="104625"/>
                </a:lnTo>
                <a:lnTo>
                  <a:pt x="4387074" y="104625"/>
                </a:lnTo>
                <a:lnTo>
                  <a:pt x="4419727" y="85575"/>
                </a:lnTo>
                <a:lnTo>
                  <a:pt x="4387074" y="66525"/>
                </a:lnTo>
                <a:close/>
              </a:path>
              <a:path w="4420234" h="171450">
                <a:moveTo>
                  <a:pt x="4372229" y="69116"/>
                </a:moveTo>
                <a:lnTo>
                  <a:pt x="4344013" y="85575"/>
                </a:lnTo>
                <a:lnTo>
                  <a:pt x="4372229" y="102034"/>
                </a:lnTo>
                <a:lnTo>
                  <a:pt x="4372229" y="69116"/>
                </a:lnTo>
                <a:close/>
              </a:path>
              <a:path w="4420234" h="171450">
                <a:moveTo>
                  <a:pt x="4381881" y="69116"/>
                </a:moveTo>
                <a:lnTo>
                  <a:pt x="4372229" y="69116"/>
                </a:lnTo>
                <a:lnTo>
                  <a:pt x="4372229" y="102034"/>
                </a:lnTo>
                <a:lnTo>
                  <a:pt x="4381881" y="102034"/>
                </a:lnTo>
                <a:lnTo>
                  <a:pt x="4381881" y="69116"/>
                </a:lnTo>
                <a:close/>
              </a:path>
              <a:path w="4420234" h="171450">
                <a:moveTo>
                  <a:pt x="4270037" y="0"/>
                </a:moveTo>
                <a:lnTo>
                  <a:pt x="4262723" y="474"/>
                </a:lnTo>
                <a:lnTo>
                  <a:pt x="4256123" y="3646"/>
                </a:lnTo>
                <a:lnTo>
                  <a:pt x="4251071" y="9299"/>
                </a:lnTo>
                <a:lnTo>
                  <a:pt x="4248677" y="16460"/>
                </a:lnTo>
                <a:lnTo>
                  <a:pt x="4249165" y="23748"/>
                </a:lnTo>
                <a:lnTo>
                  <a:pt x="4252321" y="30327"/>
                </a:lnTo>
                <a:lnTo>
                  <a:pt x="4257929" y="35359"/>
                </a:lnTo>
                <a:lnTo>
                  <a:pt x="4344013" y="85575"/>
                </a:lnTo>
                <a:lnTo>
                  <a:pt x="4372229" y="69116"/>
                </a:lnTo>
                <a:lnTo>
                  <a:pt x="4381881" y="69116"/>
                </a:lnTo>
                <a:lnTo>
                  <a:pt x="4381881" y="66525"/>
                </a:lnTo>
                <a:lnTo>
                  <a:pt x="4387074" y="66525"/>
                </a:lnTo>
                <a:lnTo>
                  <a:pt x="4277233" y="2441"/>
                </a:lnTo>
                <a:lnTo>
                  <a:pt x="4270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2821" y="3601973"/>
            <a:ext cx="171450" cy="1179830"/>
          </a:xfrm>
          <a:custGeom>
            <a:avLst/>
            <a:gdLst/>
            <a:ahLst/>
            <a:cxnLst/>
            <a:rect l="l" t="t" r="r" b="b"/>
            <a:pathLst>
              <a:path w="171450" h="1179829">
                <a:moveTo>
                  <a:pt x="85578" y="75673"/>
                </a:moveTo>
                <a:lnTo>
                  <a:pt x="66528" y="108331"/>
                </a:lnTo>
                <a:lnTo>
                  <a:pt x="66528" y="1179576"/>
                </a:lnTo>
                <a:lnTo>
                  <a:pt x="104628" y="1179576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1179829">
                <a:moveTo>
                  <a:pt x="85578" y="0"/>
                </a:moveTo>
                <a:lnTo>
                  <a:pt x="2393" y="142494"/>
                </a:lnTo>
                <a:lnTo>
                  <a:pt x="0" y="149669"/>
                </a:lnTo>
                <a:lnTo>
                  <a:pt x="488" y="156940"/>
                </a:lnTo>
                <a:lnTo>
                  <a:pt x="3643" y="163496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0"/>
                </a:lnTo>
                <a:lnTo>
                  <a:pt x="66528" y="108331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1179829">
                <a:moveTo>
                  <a:pt x="107671" y="37845"/>
                </a:moveTo>
                <a:lnTo>
                  <a:pt x="104628" y="37845"/>
                </a:lnTo>
                <a:lnTo>
                  <a:pt x="104628" y="108331"/>
                </a:lnTo>
                <a:lnTo>
                  <a:pt x="135743" y="161670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496"/>
                </a:lnTo>
                <a:lnTo>
                  <a:pt x="170668" y="156940"/>
                </a:lnTo>
                <a:lnTo>
                  <a:pt x="171156" y="149669"/>
                </a:lnTo>
                <a:lnTo>
                  <a:pt x="168763" y="142494"/>
                </a:lnTo>
                <a:lnTo>
                  <a:pt x="107671" y="37845"/>
                </a:lnTo>
                <a:close/>
              </a:path>
              <a:path w="171450" h="1179829">
                <a:moveTo>
                  <a:pt x="104628" y="37845"/>
                </a:moveTo>
                <a:lnTo>
                  <a:pt x="66528" y="37845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0"/>
                </a:lnTo>
                <a:lnTo>
                  <a:pt x="104628" y="47370"/>
                </a:lnTo>
                <a:lnTo>
                  <a:pt x="104628" y="37845"/>
                </a:lnTo>
                <a:close/>
              </a:path>
              <a:path w="171450" h="1179829">
                <a:moveTo>
                  <a:pt x="104628" y="47370"/>
                </a:moveTo>
                <a:lnTo>
                  <a:pt x="102088" y="47370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0"/>
                </a:lnTo>
                <a:close/>
              </a:path>
              <a:path w="171450" h="1179829">
                <a:moveTo>
                  <a:pt x="102088" y="47370"/>
                </a:moveTo>
                <a:lnTo>
                  <a:pt x="69068" y="47370"/>
                </a:lnTo>
                <a:lnTo>
                  <a:pt x="85578" y="75673"/>
                </a:lnTo>
                <a:lnTo>
                  <a:pt x="102088" y="4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609" y="3585717"/>
            <a:ext cx="158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P(Data |Model,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Symbol"/>
                <a:cs typeface="Symbol"/>
              </a:rPr>
              <a:t></a:t>
            </a:r>
            <a:r>
              <a:rPr sz="1600" b="1" spc="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6928" y="4615078"/>
            <a:ext cx="165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1100" y="3719571"/>
            <a:ext cx="3822700" cy="1006475"/>
          </a:xfrm>
          <a:custGeom>
            <a:avLst/>
            <a:gdLst/>
            <a:ahLst/>
            <a:cxnLst/>
            <a:rect l="l" t="t" r="r" b="b"/>
            <a:pathLst>
              <a:path w="3822700" h="1006475">
                <a:moveTo>
                  <a:pt x="0" y="738129"/>
                </a:moveTo>
                <a:lnTo>
                  <a:pt x="31223" y="686110"/>
                </a:lnTo>
                <a:lnTo>
                  <a:pt x="62518" y="634719"/>
                </a:lnTo>
                <a:lnTo>
                  <a:pt x="93948" y="584586"/>
                </a:lnTo>
                <a:lnTo>
                  <a:pt x="125579" y="536339"/>
                </a:lnTo>
                <a:lnTo>
                  <a:pt x="157477" y="490605"/>
                </a:lnTo>
                <a:lnTo>
                  <a:pt x="189706" y="448013"/>
                </a:lnTo>
                <a:lnTo>
                  <a:pt x="222332" y="409191"/>
                </a:lnTo>
                <a:lnTo>
                  <a:pt x="255420" y="374768"/>
                </a:lnTo>
                <a:lnTo>
                  <a:pt x="289036" y="345372"/>
                </a:lnTo>
                <a:lnTo>
                  <a:pt x="323244" y="321631"/>
                </a:lnTo>
                <a:lnTo>
                  <a:pt x="358110" y="304174"/>
                </a:lnTo>
                <a:lnTo>
                  <a:pt x="421674" y="292999"/>
                </a:lnTo>
                <a:lnTo>
                  <a:pt x="448317" y="301187"/>
                </a:lnTo>
                <a:lnTo>
                  <a:pt x="499285" y="338413"/>
                </a:lnTo>
                <a:lnTo>
                  <a:pt x="549942" y="394108"/>
                </a:lnTo>
                <a:lnTo>
                  <a:pt x="576198" y="425382"/>
                </a:lnTo>
                <a:lnTo>
                  <a:pt x="603628" y="457073"/>
                </a:lnTo>
                <a:lnTo>
                  <a:pt x="632651" y="487783"/>
                </a:lnTo>
                <a:lnTo>
                  <a:pt x="663683" y="516111"/>
                </a:lnTo>
                <a:lnTo>
                  <a:pt x="697142" y="540657"/>
                </a:lnTo>
                <a:lnTo>
                  <a:pt x="733446" y="560022"/>
                </a:lnTo>
                <a:lnTo>
                  <a:pt x="773012" y="572805"/>
                </a:lnTo>
                <a:lnTo>
                  <a:pt x="816257" y="577607"/>
                </a:lnTo>
                <a:lnTo>
                  <a:pt x="863600" y="573029"/>
                </a:lnTo>
                <a:lnTo>
                  <a:pt x="926989" y="552118"/>
                </a:lnTo>
                <a:lnTo>
                  <a:pt x="961433" y="535378"/>
                </a:lnTo>
                <a:lnTo>
                  <a:pt x="997518" y="515013"/>
                </a:lnTo>
                <a:lnTo>
                  <a:pt x="1035100" y="491449"/>
                </a:lnTo>
                <a:lnTo>
                  <a:pt x="1074036" y="465110"/>
                </a:lnTo>
                <a:lnTo>
                  <a:pt x="1114181" y="436419"/>
                </a:lnTo>
                <a:lnTo>
                  <a:pt x="1155391" y="405801"/>
                </a:lnTo>
                <a:lnTo>
                  <a:pt x="1197524" y="373680"/>
                </a:lnTo>
                <a:lnTo>
                  <a:pt x="1240434" y="340480"/>
                </a:lnTo>
                <a:lnTo>
                  <a:pt x="1283978" y="306626"/>
                </a:lnTo>
                <a:lnTo>
                  <a:pt x="1328012" y="272542"/>
                </a:lnTo>
                <a:lnTo>
                  <a:pt x="1372393" y="238652"/>
                </a:lnTo>
                <a:lnTo>
                  <a:pt x="1416976" y="205380"/>
                </a:lnTo>
                <a:lnTo>
                  <a:pt x="1461617" y="173150"/>
                </a:lnTo>
                <a:lnTo>
                  <a:pt x="1506173" y="142388"/>
                </a:lnTo>
                <a:lnTo>
                  <a:pt x="1550500" y="113516"/>
                </a:lnTo>
                <a:lnTo>
                  <a:pt x="1594454" y="86960"/>
                </a:lnTo>
                <a:lnTo>
                  <a:pt x="1637891" y="63143"/>
                </a:lnTo>
                <a:lnTo>
                  <a:pt x="1680667" y="42490"/>
                </a:lnTo>
                <a:lnTo>
                  <a:pt x="1722638" y="25425"/>
                </a:lnTo>
                <a:lnTo>
                  <a:pt x="1763661" y="12372"/>
                </a:lnTo>
                <a:lnTo>
                  <a:pt x="1803591" y="3755"/>
                </a:lnTo>
                <a:lnTo>
                  <a:pt x="1842285" y="0"/>
                </a:lnTo>
                <a:lnTo>
                  <a:pt x="1879600" y="1529"/>
                </a:lnTo>
                <a:lnTo>
                  <a:pt x="1952998" y="21496"/>
                </a:lnTo>
                <a:lnTo>
                  <a:pt x="1989794" y="39302"/>
                </a:lnTo>
                <a:lnTo>
                  <a:pt x="2026577" y="61715"/>
                </a:lnTo>
                <a:lnTo>
                  <a:pt x="2063288" y="88279"/>
                </a:lnTo>
                <a:lnTo>
                  <a:pt x="2099869" y="118538"/>
                </a:lnTo>
                <a:lnTo>
                  <a:pt x="2136262" y="152035"/>
                </a:lnTo>
                <a:lnTo>
                  <a:pt x="2172407" y="188315"/>
                </a:lnTo>
                <a:lnTo>
                  <a:pt x="2208246" y="226921"/>
                </a:lnTo>
                <a:lnTo>
                  <a:pt x="2243722" y="267399"/>
                </a:lnTo>
                <a:lnTo>
                  <a:pt x="2278775" y="309291"/>
                </a:lnTo>
                <a:lnTo>
                  <a:pt x="2313346" y="352141"/>
                </a:lnTo>
                <a:lnTo>
                  <a:pt x="2347379" y="395494"/>
                </a:lnTo>
                <a:lnTo>
                  <a:pt x="2380813" y="438893"/>
                </a:lnTo>
                <a:lnTo>
                  <a:pt x="2413591" y="481883"/>
                </a:lnTo>
                <a:lnTo>
                  <a:pt x="2445654" y="524007"/>
                </a:lnTo>
                <a:lnTo>
                  <a:pt x="2476943" y="564810"/>
                </a:lnTo>
                <a:lnTo>
                  <a:pt x="2507401" y="603835"/>
                </a:lnTo>
                <a:lnTo>
                  <a:pt x="2536968" y="640626"/>
                </a:lnTo>
                <a:lnTo>
                  <a:pt x="2565586" y="674728"/>
                </a:lnTo>
                <a:lnTo>
                  <a:pt x="2593198" y="705684"/>
                </a:lnTo>
                <a:lnTo>
                  <a:pt x="2619743" y="733038"/>
                </a:lnTo>
                <a:lnTo>
                  <a:pt x="2669402" y="775116"/>
                </a:lnTo>
                <a:lnTo>
                  <a:pt x="2735878" y="803913"/>
                </a:lnTo>
                <a:lnTo>
                  <a:pt x="2773644" y="804038"/>
                </a:lnTo>
                <a:lnTo>
                  <a:pt x="2806426" y="791904"/>
                </a:lnTo>
                <a:lnTo>
                  <a:pt x="2859945" y="741266"/>
                </a:lnTo>
                <a:lnTo>
                  <a:pt x="2882138" y="707966"/>
                </a:lnTo>
                <a:lnTo>
                  <a:pt x="2902256" y="672814"/>
                </a:lnTo>
                <a:lnTo>
                  <a:pt x="2921028" y="638411"/>
                </a:lnTo>
                <a:lnTo>
                  <a:pt x="2939180" y="607359"/>
                </a:lnTo>
                <a:lnTo>
                  <a:pt x="2957441" y="582261"/>
                </a:lnTo>
                <a:lnTo>
                  <a:pt x="2976539" y="565717"/>
                </a:lnTo>
                <a:lnTo>
                  <a:pt x="2997200" y="560329"/>
                </a:lnTo>
                <a:lnTo>
                  <a:pt x="3029125" y="573412"/>
                </a:lnTo>
                <a:lnTo>
                  <a:pt x="3059795" y="605074"/>
                </a:lnTo>
                <a:lnTo>
                  <a:pt x="3089131" y="648692"/>
                </a:lnTo>
                <a:lnTo>
                  <a:pt x="3117056" y="697644"/>
                </a:lnTo>
                <a:lnTo>
                  <a:pt x="3143493" y="745307"/>
                </a:lnTo>
                <a:lnTo>
                  <a:pt x="3168364" y="785057"/>
                </a:lnTo>
                <a:lnTo>
                  <a:pt x="3191592" y="810272"/>
                </a:lnTo>
                <a:lnTo>
                  <a:pt x="3213100" y="814329"/>
                </a:lnTo>
                <a:lnTo>
                  <a:pt x="3228233" y="797191"/>
                </a:lnTo>
                <a:lnTo>
                  <a:pt x="3241019" y="762819"/>
                </a:lnTo>
                <a:lnTo>
                  <a:pt x="3252030" y="715824"/>
                </a:lnTo>
                <a:lnTo>
                  <a:pt x="3261837" y="660814"/>
                </a:lnTo>
                <a:lnTo>
                  <a:pt x="3271012" y="602400"/>
                </a:lnTo>
                <a:lnTo>
                  <a:pt x="3280125" y="545193"/>
                </a:lnTo>
                <a:lnTo>
                  <a:pt x="3289749" y="493802"/>
                </a:lnTo>
                <a:lnTo>
                  <a:pt x="3300455" y="452838"/>
                </a:lnTo>
                <a:lnTo>
                  <a:pt x="3312815" y="426910"/>
                </a:lnTo>
                <a:lnTo>
                  <a:pt x="3327400" y="420629"/>
                </a:lnTo>
                <a:lnTo>
                  <a:pt x="3342208" y="433786"/>
                </a:lnTo>
                <a:lnTo>
                  <a:pt x="3374019" y="502580"/>
                </a:lnTo>
                <a:lnTo>
                  <a:pt x="3391023" y="552377"/>
                </a:lnTo>
                <a:lnTo>
                  <a:pt x="3408760" y="608549"/>
                </a:lnTo>
                <a:lnTo>
                  <a:pt x="3427230" y="668175"/>
                </a:lnTo>
                <a:lnTo>
                  <a:pt x="3446433" y="728336"/>
                </a:lnTo>
                <a:lnTo>
                  <a:pt x="3466372" y="786111"/>
                </a:lnTo>
                <a:lnTo>
                  <a:pt x="3487045" y="838582"/>
                </a:lnTo>
                <a:lnTo>
                  <a:pt x="3508454" y="882827"/>
                </a:lnTo>
                <a:lnTo>
                  <a:pt x="3530600" y="915929"/>
                </a:lnTo>
                <a:lnTo>
                  <a:pt x="3567274" y="951734"/>
                </a:lnTo>
                <a:lnTo>
                  <a:pt x="3606281" y="976875"/>
                </a:lnTo>
                <a:lnTo>
                  <a:pt x="3647232" y="993129"/>
                </a:lnTo>
                <a:lnTo>
                  <a:pt x="3689738" y="1002273"/>
                </a:lnTo>
                <a:lnTo>
                  <a:pt x="3733411" y="1006086"/>
                </a:lnTo>
                <a:lnTo>
                  <a:pt x="3777861" y="1006346"/>
                </a:lnTo>
                <a:lnTo>
                  <a:pt x="3822700" y="1004829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8934" y="4781547"/>
            <a:ext cx="393065" cy="339090"/>
          </a:xfrm>
          <a:custGeom>
            <a:avLst/>
            <a:gdLst/>
            <a:ahLst/>
            <a:cxnLst/>
            <a:rect l="l" t="t" r="r" b="b"/>
            <a:pathLst>
              <a:path w="393064" h="339089">
                <a:moveTo>
                  <a:pt x="0" y="338556"/>
                </a:moveTo>
                <a:lnTo>
                  <a:pt x="393052" y="338556"/>
                </a:lnTo>
                <a:lnTo>
                  <a:pt x="393052" y="0"/>
                </a:lnTo>
                <a:lnTo>
                  <a:pt x="0" y="0"/>
                </a:lnTo>
                <a:lnTo>
                  <a:pt x="0" y="3385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8934" y="4744313"/>
            <a:ext cx="393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2400" b="1" spc="7" baseline="-17361" dirty="0">
                <a:latin typeface="Symbol"/>
                <a:cs typeface="Symbol"/>
              </a:rPr>
              <a:t></a:t>
            </a:r>
            <a:r>
              <a:rPr sz="1050" b="1" spc="5" dirty="0">
                <a:latin typeface="Calibri"/>
                <a:cs typeface="Calibri"/>
              </a:rPr>
              <a:t>*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3602101"/>
            <a:ext cx="0" cy="1179830"/>
          </a:xfrm>
          <a:custGeom>
            <a:avLst/>
            <a:gdLst/>
            <a:ahLst/>
            <a:cxnLst/>
            <a:rect l="l" t="t" r="r" b="b"/>
            <a:pathLst>
              <a:path h="1179829">
                <a:moveTo>
                  <a:pt x="0" y="0"/>
                </a:moveTo>
                <a:lnTo>
                  <a:pt x="0" y="1179449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1868" y="959204"/>
            <a:ext cx="7807332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Modeling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20" dirty="0">
                <a:latin typeface="Calibri"/>
                <a:cs typeface="Calibri"/>
              </a:rPr>
              <a:t>Data </a:t>
            </a:r>
            <a:r>
              <a:rPr sz="2800" b="1" spc="-15" dirty="0">
                <a:latin typeface="Calibri"/>
                <a:cs typeface="Calibri"/>
              </a:rPr>
              <a:t>Generation: P(Data </a:t>
            </a:r>
            <a:r>
              <a:rPr sz="2800" b="1" spc="-10" dirty="0">
                <a:latin typeface="Calibri"/>
                <a:cs typeface="Calibri"/>
              </a:rPr>
              <a:t>|Model</a:t>
            </a:r>
            <a:r>
              <a:rPr lang="en-US" sz="2800" b="1" spc="-10" dirty="0">
                <a:latin typeface="Calibri"/>
                <a:cs typeface="Calibri"/>
              </a:rPr>
              <a:t> (</a:t>
            </a:r>
            <a:r>
              <a:rPr sz="2800" b="1" spc="-5" dirty="0">
                <a:latin typeface="Symbol"/>
                <a:cs typeface="Symbol"/>
              </a:rPr>
              <a:t></a:t>
            </a:r>
            <a:r>
              <a:rPr lang="en-US" sz="2800" b="1" spc="-5" dirty="0">
                <a:latin typeface="Symbol"/>
                <a:cs typeface="Symbol"/>
              </a:rPr>
              <a:t>)</a:t>
            </a:r>
            <a:r>
              <a:rPr sz="2800" b="1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Symbol"/>
                <a:cs typeface="Symbol"/>
              </a:rPr>
              <a:t></a:t>
            </a:r>
            <a:r>
              <a:rPr sz="2800" b="1" spc="-5" dirty="0">
                <a:latin typeface="Calibri"/>
                <a:cs typeface="Calibri"/>
              </a:rPr>
              <a:t>=({ </a:t>
            </a:r>
            <a:r>
              <a:rPr sz="2800" b="1" dirty="0">
                <a:latin typeface="Symbol"/>
                <a:cs typeface="Symbol"/>
              </a:rPr>
              <a:t>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800" b="1" dirty="0">
                <a:latin typeface="Calibri"/>
                <a:cs typeface="Calibri"/>
              </a:rPr>
              <a:t>, </a:t>
            </a:r>
            <a:r>
              <a:rPr sz="2800" b="1" spc="-5" dirty="0">
                <a:latin typeface="Calibri"/>
                <a:cs typeface="Calibri"/>
              </a:rPr>
              <a:t>…, </a:t>
            </a:r>
            <a:r>
              <a:rPr sz="2800" b="1" dirty="0">
                <a:latin typeface="Symbol"/>
                <a:cs typeface="Symbol"/>
              </a:rPr>
              <a:t></a:t>
            </a:r>
            <a:r>
              <a:rPr sz="2775" b="1" baseline="-21021" dirty="0">
                <a:latin typeface="Calibri"/>
                <a:cs typeface="Calibri"/>
              </a:rPr>
              <a:t>k </a:t>
            </a:r>
            <a:r>
              <a:rPr sz="2800" b="1" spc="-5" dirty="0">
                <a:latin typeface="Calibri"/>
                <a:cs typeface="Calibri"/>
              </a:rPr>
              <a:t>}, { </a:t>
            </a:r>
            <a:r>
              <a:rPr sz="2800" b="1" spc="-10" dirty="0">
                <a:latin typeface="Symbol"/>
                <a:cs typeface="Symbol"/>
              </a:rPr>
              <a:t></a:t>
            </a:r>
            <a:r>
              <a:rPr sz="2775" b="1" spc="-15" baseline="-21021" dirty="0">
                <a:latin typeface="Calibri"/>
                <a:cs typeface="Calibri"/>
              </a:rPr>
              <a:t>11</a:t>
            </a:r>
            <a:r>
              <a:rPr sz="2800" b="1" spc="-10" dirty="0">
                <a:latin typeface="Calibri"/>
                <a:cs typeface="Calibri"/>
              </a:rPr>
              <a:t>, </a:t>
            </a:r>
            <a:r>
              <a:rPr sz="2800" b="1" spc="-5" dirty="0">
                <a:latin typeface="Calibri"/>
                <a:cs typeface="Calibri"/>
              </a:rPr>
              <a:t>…, </a:t>
            </a:r>
            <a:r>
              <a:rPr sz="2800" b="1" spc="-10" dirty="0">
                <a:latin typeface="Symbol"/>
                <a:cs typeface="Symbol"/>
              </a:rPr>
              <a:t></a:t>
            </a:r>
            <a:r>
              <a:rPr sz="2775" b="1" spc="-15" baseline="-21021" dirty="0">
                <a:latin typeface="Calibri"/>
                <a:cs typeface="Calibri"/>
              </a:rPr>
              <a:t>1k </a:t>
            </a:r>
            <a:r>
              <a:rPr sz="2800" b="1" spc="-5" dirty="0">
                <a:latin typeface="Calibri"/>
                <a:cs typeface="Calibri"/>
              </a:rPr>
              <a:t>}, …, { </a:t>
            </a:r>
            <a:r>
              <a:rPr sz="2800" b="1" spc="-5" dirty="0">
                <a:latin typeface="Symbol"/>
                <a:cs typeface="Symbol"/>
              </a:rPr>
              <a:t></a:t>
            </a:r>
            <a:r>
              <a:rPr sz="2775" b="1" spc="-7" baseline="-21021" dirty="0">
                <a:latin typeface="Calibri"/>
                <a:cs typeface="Calibri"/>
              </a:rPr>
              <a:t>N1</a:t>
            </a:r>
            <a:r>
              <a:rPr sz="2800" b="1" spc="-5" dirty="0">
                <a:latin typeface="Calibri"/>
                <a:cs typeface="Calibri"/>
              </a:rPr>
              <a:t>, …, </a:t>
            </a:r>
            <a:r>
              <a:rPr sz="2800" b="1" spc="-5" dirty="0">
                <a:latin typeface="Symbol"/>
                <a:cs typeface="Symbol"/>
              </a:rPr>
              <a:t></a:t>
            </a:r>
            <a:r>
              <a:rPr sz="2775" b="1" spc="-7" baseline="-21021" dirty="0">
                <a:latin typeface="Calibri"/>
                <a:cs typeface="Calibri"/>
              </a:rPr>
              <a:t>Nk</a:t>
            </a:r>
            <a:r>
              <a:rPr sz="2775" b="1" spc="150" baseline="-2102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})</a:t>
            </a:r>
            <a:endParaRPr sz="2800" dirty="0">
              <a:latin typeface="Calibri"/>
              <a:cs typeface="Calibri"/>
            </a:endParaRPr>
          </a:p>
          <a:p>
            <a:pPr marL="1791970" algn="ctr">
              <a:lnSpc>
                <a:spcPct val="100000"/>
              </a:lnSpc>
              <a:spcBef>
                <a:spcPts val="1285"/>
              </a:spcBef>
            </a:pPr>
            <a:endParaRPr lang="en-US" sz="2800" b="1" spc="-25" dirty="0">
              <a:latin typeface="Calibri"/>
              <a:cs typeface="Calibri"/>
            </a:endParaRPr>
          </a:p>
          <a:p>
            <a:pPr marL="1791970" algn="ctr">
              <a:lnSpc>
                <a:spcPct val="100000"/>
              </a:lnSpc>
              <a:spcBef>
                <a:spcPts val="1285"/>
              </a:spcBef>
            </a:pPr>
            <a:r>
              <a:rPr sz="2800" b="1" spc="-25" dirty="0">
                <a:latin typeface="Calibri"/>
                <a:cs typeface="Calibri"/>
              </a:rPr>
              <a:t>Parameter </a:t>
            </a:r>
            <a:r>
              <a:rPr sz="2800" b="1" spc="-10" dirty="0">
                <a:latin typeface="Calibri"/>
                <a:cs typeface="Calibri"/>
              </a:rPr>
              <a:t>Estimation/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Inferences</a:t>
            </a:r>
            <a:endParaRPr sz="2800" dirty="0">
              <a:latin typeface="Calibri"/>
              <a:cs typeface="Calibri"/>
            </a:endParaRPr>
          </a:p>
          <a:p>
            <a:pPr marL="1843405" algn="ctr">
              <a:lnSpc>
                <a:spcPct val="100000"/>
              </a:lnSpc>
              <a:spcBef>
                <a:spcPts val="35"/>
              </a:spcBef>
            </a:pPr>
            <a:r>
              <a:rPr sz="2800" b="1" spc="0" dirty="0">
                <a:latin typeface="Symbol"/>
                <a:cs typeface="Symbol"/>
              </a:rPr>
              <a:t></a:t>
            </a:r>
            <a:r>
              <a:rPr sz="2775" b="1" spc="0" baseline="25525" dirty="0">
                <a:latin typeface="Calibri"/>
                <a:cs typeface="Calibri"/>
              </a:rPr>
              <a:t>* </a:t>
            </a:r>
            <a:r>
              <a:rPr sz="2800" b="1" spc="-5" dirty="0">
                <a:latin typeface="Calibri"/>
                <a:cs typeface="Calibri"/>
              </a:rPr>
              <a:t>= </a:t>
            </a:r>
            <a:r>
              <a:rPr sz="2800" b="1" spc="-15" dirty="0">
                <a:latin typeface="Calibri"/>
                <a:cs typeface="Calibri"/>
              </a:rPr>
              <a:t>argmax</a:t>
            </a:r>
            <a:r>
              <a:rPr lang="en-US" sz="2800" b="1" dirty="0">
                <a:latin typeface="Symbol"/>
                <a:cs typeface="Symbol"/>
              </a:rPr>
              <a:t> </a:t>
            </a:r>
            <a:r>
              <a:rPr lang="en-US" sz="2800" b="1" baseline="-25000" dirty="0">
                <a:latin typeface="Symbol"/>
                <a:cs typeface="Symbol"/>
              </a:rPr>
              <a:t>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p(Data| </a:t>
            </a:r>
            <a:r>
              <a:rPr sz="2800" b="1" spc="-5" dirty="0">
                <a:latin typeface="Calibri"/>
                <a:cs typeface="Calibri"/>
              </a:rPr>
              <a:t>Model</a:t>
            </a:r>
            <a:r>
              <a:rPr lang="en-US" sz="2800" b="1" spc="-5" dirty="0">
                <a:latin typeface="Calibri"/>
                <a:cs typeface="Calibri"/>
              </a:rPr>
              <a:t>(</a:t>
            </a:r>
            <a:r>
              <a:rPr sz="2800" b="1" dirty="0">
                <a:latin typeface="Symbol"/>
                <a:cs typeface="Symbol"/>
              </a:rPr>
              <a:t></a:t>
            </a:r>
            <a:r>
              <a:rPr sz="2800" b="1" dirty="0">
                <a:latin typeface="Calibri"/>
                <a:cs typeface="Calibri"/>
              </a:rPr>
              <a:t>)</a:t>
            </a:r>
            <a:r>
              <a:rPr lang="en-US" sz="2800" b="1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223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199" y="203251"/>
            <a:ext cx="5081523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0" dirty="0"/>
              <a:t>m</a:t>
            </a:r>
            <a:r>
              <a:rPr dirty="0"/>
              <a:t>ma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90" y="755054"/>
            <a:ext cx="8176259" cy="33616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300" spc="-45" dirty="0">
                <a:latin typeface="Calibri"/>
                <a:cs typeface="Calibri"/>
              </a:rPr>
              <a:t>Topic </a:t>
            </a:r>
            <a:r>
              <a:rPr sz="2300" spc="-10" dirty="0">
                <a:latin typeface="Calibri"/>
                <a:cs typeface="Calibri"/>
              </a:rPr>
              <a:t>represented </a:t>
            </a:r>
            <a:r>
              <a:rPr sz="2300" dirty="0">
                <a:latin typeface="Calibri"/>
                <a:cs typeface="Calibri"/>
              </a:rPr>
              <a:t>as </a:t>
            </a:r>
            <a:r>
              <a:rPr sz="2300" spc="-20" dirty="0">
                <a:latin typeface="Calibri"/>
                <a:cs typeface="Calibri"/>
              </a:rPr>
              <a:t>word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distribution</a:t>
            </a:r>
            <a:endParaRPr sz="230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627380" algn="l"/>
              </a:tabLst>
            </a:pPr>
            <a:r>
              <a:rPr sz="2300" spc="-5" dirty="0">
                <a:latin typeface="Calibri"/>
                <a:cs typeface="Calibri"/>
              </a:rPr>
              <a:t>Multiple </a:t>
            </a:r>
            <a:r>
              <a:rPr sz="2300" spc="-15" dirty="0">
                <a:latin typeface="Calibri"/>
                <a:cs typeface="Calibri"/>
              </a:rPr>
              <a:t>words: </a:t>
            </a:r>
            <a:r>
              <a:rPr sz="2300" spc="-5" dirty="0">
                <a:latin typeface="Calibri"/>
                <a:cs typeface="Calibri"/>
              </a:rPr>
              <a:t>allow </a:t>
            </a:r>
            <a:r>
              <a:rPr sz="2300" spc="-20" dirty="0">
                <a:latin typeface="Calibri"/>
                <a:cs typeface="Calibri"/>
              </a:rPr>
              <a:t>for </a:t>
            </a:r>
            <a:r>
              <a:rPr sz="2300" spc="-5" dirty="0">
                <a:latin typeface="Calibri"/>
                <a:cs typeface="Calibri"/>
              </a:rPr>
              <a:t>describing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complicated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</a:t>
            </a:r>
            <a:endParaRPr sz="230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627380" algn="l"/>
              </a:tabLst>
            </a:pPr>
            <a:r>
              <a:rPr sz="2300" spc="-15" dirty="0">
                <a:latin typeface="Calibri"/>
                <a:cs typeface="Calibri"/>
              </a:rPr>
              <a:t>Weights </a:t>
            </a:r>
            <a:r>
              <a:rPr sz="2300" spc="-5" dirty="0">
                <a:latin typeface="Calibri"/>
                <a:cs typeface="Calibri"/>
              </a:rPr>
              <a:t>on </a:t>
            </a:r>
            <a:r>
              <a:rPr sz="2300" spc="-15" dirty="0">
                <a:latin typeface="Calibri"/>
                <a:cs typeface="Calibri"/>
              </a:rPr>
              <a:t>words: </a:t>
            </a:r>
            <a:r>
              <a:rPr sz="2300" spc="-5" dirty="0">
                <a:latin typeface="Calibri"/>
                <a:cs typeface="Calibri"/>
              </a:rPr>
              <a:t>model subtle semantic </a:t>
            </a:r>
            <a:r>
              <a:rPr sz="2300" spc="-10" dirty="0">
                <a:latin typeface="Calibri"/>
                <a:cs typeface="Calibri"/>
              </a:rPr>
              <a:t>variations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</a:t>
            </a:r>
            <a:endParaRPr sz="23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300" spc="-45" dirty="0">
                <a:latin typeface="Calibri"/>
                <a:cs typeface="Calibri"/>
              </a:rPr>
              <a:t>Task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10" dirty="0">
                <a:latin typeface="Calibri"/>
                <a:cs typeface="Calibri"/>
              </a:rPr>
              <a:t>topic </a:t>
            </a:r>
            <a:r>
              <a:rPr sz="2300" dirty="0">
                <a:latin typeface="Calibri"/>
                <a:cs typeface="Calibri"/>
              </a:rPr>
              <a:t>mining and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27380" algn="l"/>
              </a:tabLst>
            </a:pPr>
            <a:r>
              <a:rPr sz="2300" dirty="0">
                <a:latin typeface="Calibri"/>
                <a:cs typeface="Calibri"/>
              </a:rPr>
              <a:t>Input: </a:t>
            </a:r>
            <a:r>
              <a:rPr sz="2300" spc="-5" dirty="0">
                <a:latin typeface="Calibri"/>
                <a:cs typeface="Calibri"/>
              </a:rPr>
              <a:t>collection </a:t>
            </a:r>
            <a:r>
              <a:rPr sz="2300" spc="-10" dirty="0">
                <a:latin typeface="Calibri"/>
                <a:cs typeface="Calibri"/>
              </a:rPr>
              <a:t>C, </a:t>
            </a:r>
            <a:r>
              <a:rPr sz="2300" spc="-5" dirty="0">
                <a:latin typeface="Calibri"/>
                <a:cs typeface="Calibri"/>
              </a:rPr>
              <a:t>number of </a:t>
            </a:r>
            <a:r>
              <a:rPr sz="2300" spc="-10" dirty="0">
                <a:latin typeface="Calibri"/>
                <a:cs typeface="Calibri"/>
              </a:rPr>
              <a:t>topics </a:t>
            </a:r>
            <a:r>
              <a:rPr sz="2300" dirty="0">
                <a:latin typeface="Calibri"/>
                <a:cs typeface="Calibri"/>
              </a:rPr>
              <a:t>k, </a:t>
            </a:r>
            <a:r>
              <a:rPr sz="2300" spc="-5" dirty="0">
                <a:latin typeface="Calibri"/>
                <a:cs typeface="Calibri"/>
              </a:rPr>
              <a:t>vocabulary set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</a:t>
            </a:r>
            <a:endParaRPr sz="2300">
              <a:latin typeface="Calibri"/>
              <a:cs typeface="Calibri"/>
            </a:endParaRPr>
          </a:p>
          <a:p>
            <a:pPr marL="626745" marR="5080" lvl="1" indent="-2362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27380" algn="l"/>
              </a:tabLst>
            </a:pPr>
            <a:r>
              <a:rPr sz="2300" spc="-5" dirty="0">
                <a:latin typeface="Calibri"/>
                <a:cs typeface="Calibri"/>
              </a:rPr>
              <a:t>Output: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set of </a:t>
            </a:r>
            <a:r>
              <a:rPr sz="2300" spc="-10" dirty="0">
                <a:latin typeface="Calibri"/>
                <a:cs typeface="Calibri"/>
              </a:rPr>
              <a:t>topics, </a:t>
            </a:r>
            <a:r>
              <a:rPr sz="2300" dirty="0">
                <a:latin typeface="Calibri"/>
                <a:cs typeface="Calibri"/>
              </a:rPr>
              <a:t>each a </a:t>
            </a:r>
            <a:r>
              <a:rPr sz="2300" spc="-20" dirty="0">
                <a:latin typeface="Calibri"/>
                <a:cs typeface="Calibri"/>
              </a:rPr>
              <a:t>word </a:t>
            </a:r>
            <a:r>
              <a:rPr sz="2300" spc="-5" dirty="0">
                <a:latin typeface="Calibri"/>
                <a:cs typeface="Calibri"/>
              </a:rPr>
              <a:t>distribution; </a:t>
            </a:r>
            <a:r>
              <a:rPr sz="2300" spc="-20" dirty="0">
                <a:latin typeface="Calibri"/>
                <a:cs typeface="Calibri"/>
              </a:rPr>
              <a:t>coverage </a:t>
            </a:r>
            <a:r>
              <a:rPr sz="2300" spc="-5" dirty="0">
                <a:latin typeface="Calibri"/>
                <a:cs typeface="Calibri"/>
              </a:rPr>
              <a:t>of all  </a:t>
            </a:r>
            <a:r>
              <a:rPr sz="2300" spc="-10" dirty="0">
                <a:latin typeface="Calibri"/>
                <a:cs typeface="Calibri"/>
              </a:rPr>
              <a:t>topics </a:t>
            </a:r>
            <a:r>
              <a:rPr sz="2300" dirty="0">
                <a:latin typeface="Calibri"/>
                <a:cs typeface="Calibri"/>
              </a:rPr>
              <a:t>in each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document</a:t>
            </a:r>
            <a:endParaRPr sz="23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  <a:spcBef>
                <a:spcPts val="265"/>
              </a:spcBef>
            </a:pPr>
            <a:r>
              <a:rPr sz="2800" b="1" dirty="0">
                <a:latin typeface="Symbol"/>
                <a:cs typeface="Symbol"/>
              </a:rPr>
              <a:t></a:t>
            </a:r>
            <a:r>
              <a:rPr sz="2800" b="1" dirty="0">
                <a:latin typeface="Calibri"/>
                <a:cs typeface="Calibri"/>
              </a:rPr>
              <a:t>=({ </a:t>
            </a:r>
            <a:r>
              <a:rPr sz="2800" b="1" dirty="0">
                <a:latin typeface="Symbol"/>
                <a:cs typeface="Symbol"/>
              </a:rPr>
              <a:t>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800" b="1" dirty="0">
                <a:latin typeface="Calibri"/>
                <a:cs typeface="Calibri"/>
              </a:rPr>
              <a:t>, </a:t>
            </a:r>
            <a:r>
              <a:rPr sz="2800" b="1" spc="-5" dirty="0">
                <a:latin typeface="Calibri"/>
                <a:cs typeface="Calibri"/>
              </a:rPr>
              <a:t>…, </a:t>
            </a:r>
            <a:r>
              <a:rPr sz="2800" b="1" dirty="0">
                <a:latin typeface="Symbol"/>
                <a:cs typeface="Symbol"/>
              </a:rPr>
              <a:t></a:t>
            </a:r>
            <a:r>
              <a:rPr sz="2775" b="1" baseline="-21021" dirty="0">
                <a:latin typeface="Calibri"/>
                <a:cs typeface="Calibri"/>
              </a:rPr>
              <a:t>k </a:t>
            </a:r>
            <a:r>
              <a:rPr sz="2800" b="1" spc="-5" dirty="0">
                <a:latin typeface="Calibri"/>
                <a:cs typeface="Calibri"/>
              </a:rPr>
              <a:t>}, { </a:t>
            </a:r>
            <a:r>
              <a:rPr sz="2800" b="1" spc="-10" dirty="0">
                <a:latin typeface="Symbol"/>
                <a:cs typeface="Symbol"/>
              </a:rPr>
              <a:t></a:t>
            </a:r>
            <a:r>
              <a:rPr sz="2775" b="1" spc="-15" baseline="-21021" dirty="0">
                <a:latin typeface="Calibri"/>
                <a:cs typeface="Calibri"/>
              </a:rPr>
              <a:t>11</a:t>
            </a:r>
            <a:r>
              <a:rPr sz="2800" b="1" spc="-10" dirty="0">
                <a:latin typeface="Calibri"/>
                <a:cs typeface="Calibri"/>
              </a:rPr>
              <a:t>, </a:t>
            </a:r>
            <a:r>
              <a:rPr sz="2800" b="1" spc="-5" dirty="0">
                <a:latin typeface="Calibri"/>
                <a:cs typeface="Calibri"/>
              </a:rPr>
              <a:t>…, </a:t>
            </a:r>
            <a:r>
              <a:rPr sz="2800" b="1" spc="-10" dirty="0">
                <a:latin typeface="Symbol"/>
                <a:cs typeface="Symbol"/>
              </a:rPr>
              <a:t></a:t>
            </a:r>
            <a:r>
              <a:rPr sz="2775" b="1" spc="-15" baseline="-21021" dirty="0">
                <a:latin typeface="Calibri"/>
                <a:cs typeface="Calibri"/>
              </a:rPr>
              <a:t>1k </a:t>
            </a:r>
            <a:r>
              <a:rPr sz="2800" b="1" spc="-5" dirty="0">
                <a:latin typeface="Calibri"/>
                <a:cs typeface="Calibri"/>
              </a:rPr>
              <a:t>}, …, { </a:t>
            </a:r>
            <a:r>
              <a:rPr sz="2800" b="1" spc="-5" dirty="0">
                <a:latin typeface="Symbol"/>
                <a:cs typeface="Symbol"/>
              </a:rPr>
              <a:t></a:t>
            </a:r>
            <a:r>
              <a:rPr sz="2775" b="1" spc="-7" baseline="-21021" dirty="0">
                <a:latin typeface="Calibri"/>
                <a:cs typeface="Calibri"/>
              </a:rPr>
              <a:t>N1</a:t>
            </a:r>
            <a:r>
              <a:rPr sz="2800" b="1" spc="-5" dirty="0">
                <a:latin typeface="Calibri"/>
                <a:cs typeface="Calibri"/>
              </a:rPr>
              <a:t>, …, </a:t>
            </a:r>
            <a:r>
              <a:rPr sz="2800" b="1" spc="-5" dirty="0">
                <a:latin typeface="Symbol"/>
                <a:cs typeface="Symbol"/>
              </a:rPr>
              <a:t></a:t>
            </a:r>
            <a:r>
              <a:rPr sz="2775" b="1" spc="-7" baseline="-21021" dirty="0">
                <a:latin typeface="Calibri"/>
                <a:cs typeface="Calibri"/>
              </a:rPr>
              <a:t>Nk</a:t>
            </a:r>
            <a:r>
              <a:rPr sz="2775" b="1" spc="112" baseline="-2102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})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762" y="4248150"/>
            <a:ext cx="2800350" cy="609600"/>
          </a:xfrm>
          <a:custGeom>
            <a:avLst/>
            <a:gdLst/>
            <a:ahLst/>
            <a:cxnLst/>
            <a:rect l="l" t="t" r="r" b="b"/>
            <a:pathLst>
              <a:path w="2800350" h="609600">
                <a:moveTo>
                  <a:pt x="0" y="609600"/>
                </a:moveTo>
                <a:lnTo>
                  <a:pt x="2800350" y="609600"/>
                </a:lnTo>
                <a:lnTo>
                  <a:pt x="280035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5753" y="4632064"/>
            <a:ext cx="34988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70" dirty="0">
                <a:latin typeface="Times New Roman"/>
                <a:cs typeface="Times New Roman"/>
              </a:rPr>
              <a:t>w</a:t>
            </a:r>
            <a:r>
              <a:rPr sz="1250" spc="-85" dirty="0">
                <a:latin typeface="Symbol"/>
                <a:cs typeface="Symbol"/>
              </a:rPr>
              <a:t></a:t>
            </a:r>
            <a:r>
              <a:rPr sz="1250" spc="-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108" y="4122400"/>
            <a:ext cx="2762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</a:t>
            </a:r>
            <a:r>
              <a:rPr sz="2100" dirty="0">
                <a:latin typeface="Times New Roman"/>
                <a:cs typeface="Times New Roman"/>
              </a:rPr>
              <a:t>j</a:t>
            </a:r>
            <a:r>
              <a:rPr sz="2100" dirty="0">
                <a:latin typeface="Symbol"/>
                <a:cs typeface="Symbol"/>
              </a:rPr>
              <a:t></a:t>
            </a:r>
            <a:r>
              <a:rPr sz="2100" dirty="0">
                <a:latin typeface="Times New Roman"/>
                <a:cs typeface="Times New Roman"/>
              </a:rPr>
              <a:t>[1,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k],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4800" spc="135" baseline="-8680" dirty="0">
                <a:latin typeface="Symbol"/>
                <a:cs typeface="Symbol"/>
              </a:rPr>
              <a:t></a:t>
            </a:r>
            <a:r>
              <a:rPr sz="2100" spc="90" dirty="0">
                <a:latin typeface="Times New Roman"/>
                <a:cs typeface="Times New Roman"/>
              </a:rPr>
              <a:t>p(w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|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</a:t>
            </a:r>
            <a:r>
              <a:rPr sz="1875" spc="112" baseline="-24444" dirty="0">
                <a:latin typeface="Times New Roman"/>
                <a:cs typeface="Times New Roman"/>
              </a:rPr>
              <a:t>j</a:t>
            </a:r>
            <a:r>
              <a:rPr sz="1875" spc="-232" baseline="-244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701" y="4248150"/>
            <a:ext cx="2326005" cy="838200"/>
          </a:xfrm>
          <a:custGeom>
            <a:avLst/>
            <a:gdLst/>
            <a:ahLst/>
            <a:cxnLst/>
            <a:rect l="l" t="t" r="r" b="b"/>
            <a:pathLst>
              <a:path w="2326004" h="838200">
                <a:moveTo>
                  <a:pt x="0" y="838200"/>
                </a:moveTo>
                <a:lnTo>
                  <a:pt x="2325624" y="838200"/>
                </a:lnTo>
                <a:lnTo>
                  <a:pt x="2325624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3180" y="4607954"/>
            <a:ext cx="11557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latin typeface="Times New Roman"/>
                <a:cs typeface="Times New Roman"/>
              </a:rPr>
              <a:t>ij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58" y="4251407"/>
            <a:ext cx="2292350" cy="559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2295" algn="ctr">
              <a:lnSpc>
                <a:spcPts val="855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  <a:tabLst>
                <a:tab pos="1948180" algn="l"/>
              </a:tabLst>
            </a:pPr>
            <a:r>
              <a:rPr sz="2200" spc="-5" dirty="0">
                <a:latin typeface="Symbol"/>
                <a:cs typeface="Symbol"/>
              </a:rPr>
              <a:t>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Symbol"/>
                <a:cs typeface="Symbol"/>
              </a:rPr>
              <a:t></a:t>
            </a:r>
            <a:r>
              <a:rPr sz="2200" spc="-55" dirty="0">
                <a:latin typeface="Times New Roman"/>
                <a:cs typeface="Times New Roman"/>
              </a:rPr>
              <a:t>[1,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N],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4950" spc="150" baseline="-8417" dirty="0">
                <a:latin typeface="Symbol"/>
                <a:cs typeface="Symbol"/>
              </a:rPr>
              <a:t></a:t>
            </a:r>
            <a:r>
              <a:rPr sz="2200" spc="100" dirty="0">
                <a:latin typeface="Symbol"/>
                <a:cs typeface="Symbol"/>
              </a:rPr>
              <a:t></a:t>
            </a:r>
            <a:r>
              <a:rPr sz="2200" spc="1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4311" y="4807341"/>
            <a:ext cx="23241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0" dirty="0">
                <a:latin typeface="Times New Roman"/>
                <a:cs typeface="Times New Roman"/>
              </a:rPr>
              <a:t>j</a:t>
            </a:r>
            <a:r>
              <a:rPr sz="1250" spc="-50" dirty="0">
                <a:latin typeface="Symbol"/>
                <a:cs typeface="Symbol"/>
              </a:rPr>
              <a:t></a:t>
            </a:r>
            <a:r>
              <a:rPr sz="1250" spc="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1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282" y="17525"/>
            <a:ext cx="2837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110" dirty="0"/>
              <a:t> </a:t>
            </a:r>
            <a:r>
              <a:rPr sz="2800" spc="-10" dirty="0"/>
              <a:t>(cont.)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94562" y="305003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174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690" y="891756"/>
            <a:ext cx="8451215" cy="299998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b="1" spc="-15" dirty="0">
                <a:latin typeface="Calibri"/>
                <a:cs typeface="Calibri"/>
              </a:rPr>
              <a:t>Generative </a:t>
            </a:r>
            <a:r>
              <a:rPr sz="2600" b="1" spc="-5" dirty="0">
                <a:latin typeface="Calibri"/>
                <a:cs typeface="Calibri"/>
              </a:rPr>
              <a:t>model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text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mining</a:t>
            </a:r>
          </a:p>
          <a:p>
            <a:pPr marL="626745" lvl="1" indent="-2362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627380" algn="l"/>
                <a:tab pos="5937250" algn="l"/>
              </a:tabLst>
            </a:pPr>
            <a:r>
              <a:rPr sz="2300" b="1" spc="-5" dirty="0">
                <a:latin typeface="Calibri"/>
                <a:cs typeface="Calibri"/>
              </a:rPr>
              <a:t>Model </a:t>
            </a:r>
            <a:r>
              <a:rPr sz="2300" b="1" spc="-15" dirty="0">
                <a:latin typeface="Calibri"/>
                <a:cs typeface="Calibri"/>
              </a:rPr>
              <a:t>data </a:t>
            </a:r>
            <a:r>
              <a:rPr sz="2300" b="1" spc="-10" dirty="0">
                <a:latin typeface="Calibri"/>
                <a:cs typeface="Calibri"/>
              </a:rPr>
              <a:t>generation</a:t>
            </a:r>
            <a:r>
              <a:rPr lang="en-US" sz="2300" b="1" spc="-10" dirty="0">
                <a:latin typeface="Calibri"/>
                <a:cs typeface="Calibri"/>
              </a:rPr>
              <a:t> process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with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1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prob.</a:t>
            </a:r>
            <a:r>
              <a:rPr sz="2300" spc="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model:	</a:t>
            </a:r>
            <a:endParaRPr lang="en-US" sz="2300" dirty="0">
              <a:latin typeface="Calibri"/>
              <a:cs typeface="Calibri"/>
            </a:endParaRPr>
          </a:p>
          <a:p>
            <a:pPr marL="390525" lvl="1">
              <a:lnSpc>
                <a:spcPct val="100000"/>
              </a:lnSpc>
              <a:spcBef>
                <a:spcPts val="605"/>
              </a:spcBef>
              <a:tabLst>
                <a:tab pos="627380" algn="l"/>
                <a:tab pos="5937250" algn="l"/>
              </a:tabLst>
            </a:pPr>
            <a:r>
              <a:rPr lang="en-US" sz="2300" b="1" spc="-15" dirty="0">
                <a:latin typeface="Calibri"/>
                <a:cs typeface="Calibri"/>
              </a:rPr>
              <a:t>    </a:t>
            </a:r>
            <a:r>
              <a:rPr sz="2400" b="1" spc="-15" dirty="0">
                <a:latin typeface="Calibri"/>
                <a:cs typeface="Calibri"/>
              </a:rPr>
              <a:t>P(Data </a:t>
            </a:r>
            <a:r>
              <a:rPr sz="2400" b="1" spc="-5" dirty="0">
                <a:latin typeface="Calibri"/>
                <a:cs typeface="Calibri"/>
              </a:rPr>
              <a:t>|Model</a:t>
            </a:r>
            <a:r>
              <a:rPr lang="en-US" sz="2400" b="1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Symbol"/>
                <a:cs typeface="Symbol"/>
              </a:rPr>
              <a:t></a:t>
            </a:r>
            <a:r>
              <a:rPr lang="en-US" sz="2400" b="1" spc="-5" dirty="0">
                <a:latin typeface="Symbol"/>
                <a:cs typeface="Symbol"/>
              </a:rPr>
              <a:t>)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626745" marR="434340" lvl="1" indent="-2362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27380" algn="l"/>
                <a:tab pos="1902460" algn="l"/>
              </a:tabLst>
            </a:pPr>
            <a:r>
              <a:rPr sz="2400" b="1" spc="-15" dirty="0">
                <a:latin typeface="Calibri"/>
                <a:cs typeface="Calibri"/>
              </a:rPr>
              <a:t>Infer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most </a:t>
            </a:r>
            <a:r>
              <a:rPr sz="2400" b="1" spc="-15" dirty="0">
                <a:latin typeface="Calibri"/>
                <a:cs typeface="Calibri"/>
              </a:rPr>
              <a:t>likely </a:t>
            </a:r>
            <a:r>
              <a:rPr sz="2400" b="1" spc="-10" dirty="0">
                <a:latin typeface="Calibri"/>
                <a:cs typeface="Calibri"/>
              </a:rPr>
              <a:t>parameter values </a:t>
            </a:r>
            <a:r>
              <a:rPr sz="2400" b="1" spc="-5" dirty="0">
                <a:latin typeface="Symbol"/>
                <a:cs typeface="Symbol"/>
              </a:rPr>
              <a:t></a:t>
            </a:r>
            <a:r>
              <a:rPr sz="2400" b="1" spc="-7" baseline="24305" dirty="0">
                <a:latin typeface="Calibri"/>
                <a:cs typeface="Calibri"/>
              </a:rPr>
              <a:t>*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b="1" spc="-5" dirty="0">
                <a:latin typeface="Calibri"/>
                <a:cs typeface="Calibri"/>
              </a:rPr>
              <a:t>:	</a:t>
            </a:r>
            <a:r>
              <a:rPr sz="2400" b="1" spc="-5" dirty="0">
                <a:latin typeface="Symbol"/>
                <a:cs typeface="Symbol"/>
              </a:rPr>
              <a:t></a:t>
            </a:r>
            <a:r>
              <a:rPr sz="2400" b="1" spc="-7" baseline="24305" dirty="0">
                <a:latin typeface="Calibri"/>
                <a:cs typeface="Calibri"/>
              </a:rPr>
              <a:t>*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10" dirty="0">
                <a:latin typeface="Calibri"/>
                <a:cs typeface="Calibri"/>
              </a:rPr>
              <a:t>argmax p</a:t>
            </a:r>
            <a:r>
              <a:rPr lang="en-US" sz="2400" b="1" dirty="0">
                <a:latin typeface="Symbol"/>
                <a:cs typeface="Symbol"/>
              </a:rPr>
              <a:t> </a:t>
            </a:r>
            <a:r>
              <a:rPr lang="en-US" sz="2400" b="1" baseline="-25000" dirty="0">
                <a:latin typeface="Symbol"/>
                <a:cs typeface="Symbol"/>
              </a:rPr>
              <a:t></a:t>
            </a:r>
            <a:r>
              <a:rPr sz="2400" b="1" spc="-10" dirty="0">
                <a:latin typeface="Calibri"/>
                <a:cs typeface="Calibri"/>
              </a:rPr>
              <a:t>(Data| </a:t>
            </a:r>
            <a:r>
              <a:rPr sz="2400" b="1" spc="-5" dirty="0">
                <a:latin typeface="Calibri"/>
                <a:cs typeface="Calibri"/>
              </a:rPr>
              <a:t>Model</a:t>
            </a:r>
            <a:r>
              <a:rPr lang="en-US" sz="2400" b="1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Symbol"/>
                <a:cs typeface="Symbol"/>
              </a:rPr>
              <a:t>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lang="en-US" sz="2400" b="1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626745" lvl="1" indent="-236220">
              <a:lnSpc>
                <a:spcPts val="2870"/>
              </a:lnSpc>
              <a:spcBef>
                <a:spcPts val="575"/>
              </a:spcBef>
              <a:buFont typeface="Arial"/>
              <a:buChar char="–"/>
              <a:tabLst>
                <a:tab pos="627380" algn="l"/>
              </a:tabLst>
            </a:pPr>
            <a:r>
              <a:rPr sz="2400" b="1" spc="-65" dirty="0">
                <a:latin typeface="Calibri"/>
                <a:cs typeface="Calibri"/>
              </a:rPr>
              <a:t>Take </a:t>
            </a:r>
            <a:r>
              <a:rPr sz="2400" b="1" spc="-5" dirty="0">
                <a:latin typeface="Symbol"/>
                <a:cs typeface="Symbol"/>
              </a:rPr>
              <a:t></a:t>
            </a:r>
            <a:r>
              <a:rPr sz="2400" b="1" spc="-7" baseline="24305" dirty="0">
                <a:latin typeface="Calibri"/>
                <a:cs typeface="Calibri"/>
              </a:rPr>
              <a:t>* </a:t>
            </a:r>
            <a:r>
              <a:rPr sz="2400" b="1" dirty="0">
                <a:latin typeface="Calibri"/>
                <a:cs typeface="Calibri"/>
              </a:rPr>
              <a:t>as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“knowledge”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mined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mining</a:t>
            </a:r>
          </a:p>
          <a:p>
            <a:pPr marL="626745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28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238E507-8F4D-DD34-C8E1-3D98839C8E9E}"/>
              </a:ext>
            </a:extLst>
          </p:cNvPr>
          <p:cNvSpPr txBox="1"/>
          <p:nvPr/>
        </p:nvSpPr>
        <p:spPr>
          <a:xfrm>
            <a:off x="8399526" y="497565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D606E32-D32B-AE30-DA5A-8B2AA0C2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85301"/>
              </p:ext>
            </p:extLst>
          </p:nvPr>
        </p:nvGraphicFramePr>
        <p:xfrm>
          <a:off x="3199764" y="1149350"/>
          <a:ext cx="5780405" cy="379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873885">
                        <a:lnSpc>
                          <a:spcPct val="100000"/>
                        </a:lnSpc>
                        <a:tabLst>
                          <a:tab pos="388556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P(w|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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)	</a:t>
                      </a:r>
                      <a:r>
                        <a:rPr lang="en-US" sz="2000" b="1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lang="en-US"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="1" dirty="0"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R="263525" algn="ctr">
                        <a:lnSpc>
                          <a:spcPts val="925"/>
                        </a:lnSpc>
                      </a:pPr>
                      <a:r>
                        <a:rPr sz="2000" b="1" spc="-2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text </a:t>
                      </a:r>
                      <a:r>
                        <a:rPr sz="2000" b="1" spc="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30910">
                        <a:lnSpc>
                          <a:spcPts val="2760"/>
                        </a:lnSpc>
                        <a:tabLst>
                          <a:tab pos="1431290" algn="l"/>
                          <a:tab pos="2325370" algn="l"/>
                        </a:tabLst>
                      </a:pPr>
                      <a:r>
                        <a:rPr sz="5400" baseline="-16975" dirty="0">
                          <a:latin typeface="Symbol"/>
                          <a:cs typeface="Symbol"/>
                        </a:rPr>
                        <a:t></a:t>
                      </a:r>
                      <a:r>
                        <a:rPr sz="5400" baseline="-1697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mining	</a:t>
                      </a: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1431290">
                        <a:lnSpc>
                          <a:spcPts val="1639"/>
                        </a:lnSpc>
                      </a:pPr>
                      <a:r>
                        <a:rPr sz="2000" b="1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r>
                        <a:rPr sz="2000" b="1" spc="-3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1431290">
                        <a:lnSpc>
                          <a:spcPts val="1800"/>
                        </a:lnSpc>
                        <a:tabLst>
                          <a:tab pos="2564765" algn="l"/>
                        </a:tabLst>
                      </a:pPr>
                      <a:r>
                        <a:rPr sz="2000" b="1" spc="-1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database	</a:t>
                      </a: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R="728980" algn="ctr">
                        <a:lnSpc>
                          <a:spcPts val="18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156210" algn="ctr">
                        <a:lnSpc>
                          <a:spcPts val="1800"/>
                        </a:lnSpc>
                        <a:tabLst>
                          <a:tab pos="1111885" algn="l"/>
                        </a:tabLst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query	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R="728980" algn="ctr">
                        <a:lnSpc>
                          <a:spcPts val="21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5745">
                        <a:lnSpc>
                          <a:spcPts val="14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100%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4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13">
            <a:extLst>
              <a:ext uri="{FF2B5EF4-FFF2-40B4-BE49-F238E27FC236}">
                <a16:creationId xmlns:a16="http://schemas.microsoft.com/office/drawing/2014/main" id="{BD174020-185F-294B-F5D4-3C695A01403A}"/>
              </a:ext>
            </a:extLst>
          </p:cNvPr>
          <p:cNvSpPr/>
          <p:nvPr/>
        </p:nvSpPr>
        <p:spPr>
          <a:xfrm>
            <a:off x="4521201" y="1971040"/>
            <a:ext cx="1563370" cy="1708150"/>
          </a:xfrm>
          <a:custGeom>
            <a:avLst/>
            <a:gdLst/>
            <a:ahLst/>
            <a:cxnLst/>
            <a:rect l="l" t="t" r="r" b="b"/>
            <a:pathLst>
              <a:path w="1563370" h="1708150">
                <a:moveTo>
                  <a:pt x="0" y="1708150"/>
                </a:moveTo>
                <a:lnTo>
                  <a:pt x="1563243" y="1708150"/>
                </a:lnTo>
                <a:lnTo>
                  <a:pt x="1563243" y="0"/>
                </a:lnTo>
                <a:lnTo>
                  <a:pt x="0" y="0"/>
                </a:lnTo>
                <a:lnTo>
                  <a:pt x="0" y="1708150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C346A73-D3FE-5C6A-E41D-ECBA246B1DA9}"/>
              </a:ext>
            </a:extLst>
          </p:cNvPr>
          <p:cNvSpPr txBox="1"/>
          <p:nvPr/>
        </p:nvSpPr>
        <p:spPr>
          <a:xfrm>
            <a:off x="308262" y="1518665"/>
            <a:ext cx="230949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  <a:tabLst>
                <a:tab pos="1091565" algn="l"/>
              </a:tabLst>
            </a:pPr>
            <a:r>
              <a:rPr sz="2400" b="1" spc="-20" dirty="0">
                <a:latin typeface="Calibri"/>
                <a:cs typeface="Calibri"/>
              </a:rPr>
              <a:t>INPUT:	</a:t>
            </a:r>
            <a:r>
              <a:rPr sz="2400" b="1" spc="-5" dirty="0">
                <a:latin typeface="Calibri"/>
                <a:cs typeface="Calibri"/>
              </a:rPr>
              <a:t>C={d},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E0B08C7-F4E2-D14A-9724-097A2452BFBB}"/>
              </a:ext>
            </a:extLst>
          </p:cNvPr>
          <p:cNvSpPr txBox="1"/>
          <p:nvPr/>
        </p:nvSpPr>
        <p:spPr>
          <a:xfrm>
            <a:off x="412749" y="2109470"/>
            <a:ext cx="197675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b="1" spc="-20" dirty="0">
                <a:latin typeface="Calibri"/>
                <a:cs typeface="Calibri"/>
              </a:rPr>
              <a:t>OUTPUT: </a:t>
            </a:r>
            <a:r>
              <a:rPr sz="2400" b="1" dirty="0">
                <a:latin typeface="Calibri"/>
                <a:cs typeface="Calibri"/>
              </a:rPr>
              <a:t>{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71F9EF3-ADC6-5194-88D4-66D6277CBB1D}"/>
              </a:ext>
            </a:extLst>
          </p:cNvPr>
          <p:cNvSpPr txBox="1"/>
          <p:nvPr/>
        </p:nvSpPr>
        <p:spPr>
          <a:xfrm>
            <a:off x="1068233" y="2707665"/>
            <a:ext cx="1579245" cy="523240"/>
          </a:xfrm>
          <a:prstGeom prst="rect">
            <a:avLst/>
          </a:prstGeom>
          <a:solidFill>
            <a:srgbClr val="853E4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80"/>
              </a:spcBef>
            </a:pP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4C07B1D-D60C-0716-144C-8BA45141B673}"/>
              </a:ext>
            </a:extLst>
          </p:cNvPr>
          <p:cNvSpPr/>
          <p:nvPr/>
        </p:nvSpPr>
        <p:spPr>
          <a:xfrm>
            <a:off x="957171" y="3258030"/>
            <a:ext cx="1801368" cy="1917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C701E-1F55-084B-3EFF-6061247F8603}"/>
              </a:ext>
            </a:extLst>
          </p:cNvPr>
          <p:cNvSpPr txBox="1"/>
          <p:nvPr/>
        </p:nvSpPr>
        <p:spPr>
          <a:xfrm>
            <a:off x="308263" y="171956"/>
            <a:ext cx="88357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Simplest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Case of 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Topic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Model: Mining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One</a:t>
            </a:r>
            <a:r>
              <a:rPr kumimoji="0" lang="en-US" sz="3200" b="0" i="0" u="none" strike="noStrike" kern="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Topic in One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8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145" y="93726"/>
            <a:ext cx="426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Language </a:t>
            </a:r>
            <a:r>
              <a:rPr dirty="0"/>
              <a:t>Model</a:t>
            </a:r>
            <a:r>
              <a:rPr spc="-80" dirty="0"/>
              <a:t> </a:t>
            </a:r>
            <a:r>
              <a:rPr spc="-10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5298" y="3600087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182" y="3600087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0794" y="3600087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542" y="3574261"/>
            <a:ext cx="50990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40" dirty="0">
                <a:latin typeface="Times New Roman"/>
                <a:cs typeface="Times New Roman"/>
              </a:rPr>
              <a:t>c(</a:t>
            </a:r>
            <a:r>
              <a:rPr sz="1150" spc="-2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w </a:t>
            </a:r>
            <a:r>
              <a:rPr sz="1150" dirty="0">
                <a:latin typeface="Times New Roman"/>
                <a:cs typeface="Times New Roman"/>
              </a:rPr>
              <a:t>,d </a:t>
            </a:r>
            <a:r>
              <a:rPr sz="1150" spc="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691" y="3536429"/>
            <a:ext cx="546100" cy="6184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9375" marR="5080" indent="-67310">
              <a:lnSpc>
                <a:spcPct val="81700"/>
              </a:lnSpc>
              <a:spcBef>
                <a:spcPts val="765"/>
              </a:spcBef>
              <a:tabLst>
                <a:tab pos="491490" algn="l"/>
              </a:tabLst>
            </a:pPr>
            <a:r>
              <a:rPr sz="3000" spc="0" dirty="0">
                <a:latin typeface="Symbol"/>
                <a:cs typeface="Symbol"/>
              </a:rPr>
              <a:t></a:t>
            </a:r>
            <a:r>
              <a:rPr sz="3000" spc="0" dirty="0">
                <a:latin typeface="Times New Roman"/>
                <a:cs typeface="Times New Roman"/>
              </a:rPr>
              <a:t>	</a:t>
            </a:r>
            <a:r>
              <a:rPr sz="1150" spc="0" dirty="0">
                <a:latin typeface="Times New Roman"/>
                <a:cs typeface="Times New Roman"/>
              </a:rPr>
              <a:t>i  i</a:t>
            </a:r>
            <a:r>
              <a:rPr sz="1150" spc="0" dirty="0">
                <a:latin typeface="Symbol"/>
                <a:cs typeface="Symbol"/>
              </a:rPr>
              <a:t></a:t>
            </a:r>
            <a:r>
              <a:rPr sz="1150" spc="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413" y="3445072"/>
            <a:ext cx="21120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66595" algn="l"/>
              </a:tabLst>
            </a:pPr>
            <a:r>
              <a:rPr sz="1150" spc="10" dirty="0">
                <a:latin typeface="Times New Roman"/>
                <a:cs typeface="Times New Roman"/>
              </a:rPr>
              <a:t>M	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4303" y="3531118"/>
            <a:ext cx="340360" cy="62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460"/>
              </a:lnSpc>
              <a:spcBef>
                <a:spcPts val="105"/>
              </a:spcBef>
            </a:pPr>
            <a:r>
              <a:rPr sz="3000" spc="0" dirty="0">
                <a:latin typeface="Symbol"/>
                <a:cs typeface="Symbol"/>
              </a:rPr>
              <a:t></a:t>
            </a:r>
            <a:endParaRPr sz="3000">
              <a:latin typeface="Symbol"/>
              <a:cs typeface="Symbol"/>
            </a:endParaRPr>
          </a:p>
          <a:p>
            <a:pPr marL="16510" algn="ctr">
              <a:lnSpc>
                <a:spcPts val="1240"/>
              </a:lnSpc>
            </a:pPr>
            <a:r>
              <a:rPr sz="1150" spc="0" dirty="0">
                <a:latin typeface="Times New Roman"/>
                <a:cs typeface="Times New Roman"/>
              </a:rPr>
              <a:t>i</a:t>
            </a:r>
            <a:r>
              <a:rPr sz="1150" spc="0" dirty="0">
                <a:latin typeface="Symbol"/>
                <a:cs typeface="Symbol"/>
              </a:rPr>
              <a:t></a:t>
            </a:r>
            <a:r>
              <a:rPr sz="1150" spc="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9877" y="3590160"/>
            <a:ext cx="50990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40" dirty="0">
                <a:latin typeface="Times New Roman"/>
                <a:cs typeface="Times New Roman"/>
              </a:rPr>
              <a:t>c(</a:t>
            </a:r>
            <a:r>
              <a:rPr sz="1150" spc="-2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w </a:t>
            </a:r>
            <a:r>
              <a:rPr sz="1150" dirty="0">
                <a:latin typeface="Times New Roman"/>
                <a:cs typeface="Times New Roman"/>
              </a:rPr>
              <a:t>,d </a:t>
            </a:r>
            <a:r>
              <a:rPr sz="1150" spc="0" dirty="0">
                <a:latin typeface="Times New Roman"/>
                <a:cs typeface="Times New Roman"/>
              </a:rPr>
              <a:t>)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709" y="3769723"/>
            <a:ext cx="673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6014" y="3653778"/>
            <a:ext cx="5524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0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349" y="3669671"/>
            <a:ext cx="5524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0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4236" y="3600087"/>
            <a:ext cx="8648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/>
                <a:cs typeface="Times New Roman"/>
              </a:rPr>
              <a:t>p(w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3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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690" y="862660"/>
            <a:ext cx="8264525" cy="250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b="1" spc="-15" dirty="0">
                <a:latin typeface="Calibri"/>
                <a:cs typeface="Calibri"/>
              </a:rPr>
              <a:t>Data</a:t>
            </a:r>
            <a:r>
              <a:rPr sz="2600" spc="-15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Document </a:t>
            </a:r>
            <a:r>
              <a:rPr sz="2600" dirty="0">
                <a:latin typeface="Calibri"/>
                <a:cs typeface="Calibri"/>
              </a:rPr>
              <a:t>d= </a:t>
            </a:r>
            <a:r>
              <a:rPr sz="2600" spc="0" dirty="0">
                <a:latin typeface="Calibri"/>
                <a:cs typeface="Calibri"/>
              </a:rPr>
              <a:t>x</a:t>
            </a:r>
            <a:r>
              <a:rPr sz="2550" spc="0" baseline="-21241" dirty="0">
                <a:latin typeface="Calibri"/>
                <a:cs typeface="Calibri"/>
              </a:rPr>
              <a:t>1 </a:t>
            </a:r>
            <a:r>
              <a:rPr sz="2600" spc="0" dirty="0">
                <a:latin typeface="Calibri"/>
                <a:cs typeface="Calibri"/>
              </a:rPr>
              <a:t>x</a:t>
            </a:r>
            <a:r>
              <a:rPr sz="2550" spc="0" baseline="-21241" dirty="0">
                <a:latin typeface="Calibri"/>
                <a:cs typeface="Calibri"/>
              </a:rPr>
              <a:t>2 </a:t>
            </a:r>
            <a:r>
              <a:rPr sz="2600" dirty="0">
                <a:latin typeface="Calibri"/>
                <a:cs typeface="Calibri"/>
              </a:rPr>
              <a:t>… </a:t>
            </a:r>
            <a:r>
              <a:rPr sz="2600" spc="0" dirty="0">
                <a:latin typeface="Calibri"/>
                <a:cs typeface="Calibri"/>
              </a:rPr>
              <a:t>x</a:t>
            </a:r>
            <a:r>
              <a:rPr sz="2550" spc="0" baseline="-21241" dirty="0">
                <a:latin typeface="Calibri"/>
                <a:cs typeface="Calibri"/>
              </a:rPr>
              <a:t>|d| </a:t>
            </a:r>
            <a:r>
              <a:rPr sz="2600" dirty="0">
                <a:latin typeface="Calibri"/>
                <a:cs typeface="Calibri"/>
              </a:rPr>
              <a:t>, x</a:t>
            </a:r>
            <a:r>
              <a:rPr sz="2550" baseline="-21241" dirty="0">
                <a:latin typeface="Calibri"/>
                <a:cs typeface="Calibri"/>
              </a:rPr>
              <a:t>i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dirty="0">
                <a:latin typeface="Calibri"/>
                <a:cs typeface="Calibri"/>
              </a:rPr>
              <a:t>V={w</a:t>
            </a:r>
            <a:r>
              <a:rPr sz="2550" baseline="-21241" dirty="0">
                <a:latin typeface="Calibri"/>
                <a:cs typeface="Calibri"/>
              </a:rPr>
              <a:t>1 </a:t>
            </a:r>
            <a:r>
              <a:rPr sz="2600" dirty="0">
                <a:latin typeface="Calibri"/>
                <a:cs typeface="Calibri"/>
              </a:rPr>
              <a:t>,…, w</a:t>
            </a:r>
            <a:r>
              <a:rPr sz="2550" baseline="-2124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} is a</a:t>
            </a:r>
            <a:r>
              <a:rPr sz="2600" spc="2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word</a:t>
            </a:r>
            <a:endParaRPr sz="2600" dirty="0">
              <a:latin typeface="Calibri"/>
              <a:cs typeface="Calibri"/>
            </a:endParaRPr>
          </a:p>
          <a:p>
            <a:pPr marL="295910" indent="-283210">
              <a:lnSpc>
                <a:spcPts val="2965"/>
              </a:lnSpc>
              <a:spcBef>
                <a:spcPts val="20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b="1" spc="-5" dirty="0">
                <a:latin typeface="Calibri"/>
                <a:cs typeface="Calibri"/>
              </a:rPr>
              <a:t>Model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spc="-10" dirty="0">
                <a:latin typeface="Calibri"/>
                <a:cs typeface="Calibri"/>
              </a:rPr>
              <a:t>Unigram </a:t>
            </a:r>
            <a:r>
              <a:rPr sz="2600" dirty="0">
                <a:latin typeface="Calibri"/>
                <a:cs typeface="Calibri"/>
              </a:rPr>
              <a:t>LM </a:t>
            </a:r>
            <a:r>
              <a:rPr sz="2600" spc="-5" dirty="0">
                <a:latin typeface="Symbol"/>
                <a:cs typeface="Symbol"/>
              </a:rPr>
              <a:t></a:t>
            </a:r>
            <a:r>
              <a:rPr sz="2600" spc="-5" dirty="0">
                <a:latin typeface="Calibri"/>
                <a:cs typeface="Calibri"/>
              </a:rPr>
              <a:t>(=topic)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{</a:t>
            </a:r>
            <a:r>
              <a:rPr sz="2600" spc="-5" dirty="0">
                <a:latin typeface="Symbol"/>
                <a:cs typeface="Symbol"/>
              </a:rPr>
              <a:t></a:t>
            </a:r>
            <a:r>
              <a:rPr sz="2550" spc="-7" baseline="-21241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=p(w</a:t>
            </a:r>
            <a:r>
              <a:rPr sz="2550" spc="-7" baseline="-21241" dirty="0">
                <a:latin typeface="Calibri"/>
                <a:cs typeface="Calibri"/>
              </a:rPr>
              <a:t>i </a:t>
            </a:r>
            <a:r>
              <a:rPr sz="2600" spc="-5" dirty="0">
                <a:latin typeface="Calibri"/>
                <a:cs typeface="Calibri"/>
              </a:rPr>
              <a:t>|</a:t>
            </a:r>
            <a:r>
              <a:rPr sz="2600" spc="-5" dirty="0">
                <a:latin typeface="Symbol"/>
                <a:cs typeface="Symbol"/>
              </a:rPr>
              <a:t></a:t>
            </a:r>
            <a:r>
              <a:rPr sz="2600" spc="-5" dirty="0">
                <a:latin typeface="Calibri"/>
                <a:cs typeface="Calibri"/>
              </a:rPr>
              <a:t>)}, i=1, …,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M;</a:t>
            </a:r>
          </a:p>
          <a:p>
            <a:pPr marL="295910">
              <a:lnSpc>
                <a:spcPts val="2965"/>
              </a:lnSpc>
            </a:pPr>
            <a:r>
              <a:rPr sz="2600" dirty="0">
                <a:latin typeface="Symbol"/>
                <a:cs typeface="Symbol"/>
              </a:rPr>
              <a:t></a:t>
            </a:r>
            <a:r>
              <a:rPr sz="2550" baseline="-21241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+…+</a:t>
            </a:r>
            <a:r>
              <a:rPr sz="2600" dirty="0">
                <a:latin typeface="Symbol"/>
                <a:cs typeface="Symbol"/>
              </a:rPr>
              <a:t></a:t>
            </a:r>
            <a:r>
              <a:rPr sz="2550" baseline="-2124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=1</a:t>
            </a:r>
          </a:p>
          <a:p>
            <a:pPr marL="295910" indent="-283210">
              <a:lnSpc>
                <a:spcPct val="100000"/>
              </a:lnSpc>
              <a:spcBef>
                <a:spcPts val="188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3900" b="1" spc="-15" baseline="-2136" dirty="0">
                <a:latin typeface="Calibri"/>
                <a:cs typeface="Calibri"/>
              </a:rPr>
              <a:t>Likelihood</a:t>
            </a:r>
            <a:r>
              <a:rPr sz="3900" b="1" spc="7" baseline="-2136" dirty="0">
                <a:latin typeface="Calibri"/>
                <a:cs typeface="Calibri"/>
              </a:rPr>
              <a:t> </a:t>
            </a:r>
            <a:r>
              <a:rPr sz="3900" spc="-7" baseline="-2136" dirty="0">
                <a:latin typeface="Calibri"/>
                <a:cs typeface="Calibri"/>
              </a:rPr>
              <a:t>function:</a:t>
            </a:r>
            <a:r>
              <a:rPr sz="3900" spc="390" baseline="-2136" dirty="0">
                <a:latin typeface="Calibri"/>
                <a:cs typeface="Calibri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p(d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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p(x</a:t>
            </a:r>
            <a:r>
              <a:rPr sz="1725" spc="37" baseline="-24154" dirty="0">
                <a:latin typeface="Times New Roman"/>
                <a:cs typeface="Times New Roman"/>
              </a:rPr>
              <a:t>1</a:t>
            </a:r>
            <a:r>
              <a:rPr sz="2000" spc="25" dirty="0">
                <a:latin typeface="Times New Roman"/>
                <a:cs typeface="Times New Roman"/>
              </a:rPr>
              <a:t>|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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Symbol"/>
                <a:cs typeface="Symbol"/>
              </a:rPr>
              <a:t></a:t>
            </a:r>
            <a:r>
              <a:rPr sz="2000" spc="35" dirty="0">
                <a:latin typeface="Times New Roman"/>
                <a:cs typeface="Times New Roman"/>
              </a:rPr>
              <a:t>...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p(x</a:t>
            </a:r>
            <a:r>
              <a:rPr sz="1725" spc="22" baseline="-24154" dirty="0">
                <a:latin typeface="Times New Roman"/>
                <a:cs typeface="Times New Roman"/>
              </a:rPr>
              <a:t>|d|</a:t>
            </a:r>
            <a:r>
              <a:rPr sz="2000" spc="15" dirty="0">
                <a:latin typeface="Times New Roman"/>
                <a:cs typeface="Times New Roman"/>
              </a:rPr>
              <a:t>|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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930140">
              <a:lnSpc>
                <a:spcPts val="720"/>
              </a:lnSpc>
              <a:spcBef>
                <a:spcPts val="960"/>
              </a:spcBef>
              <a:tabLst>
                <a:tab pos="6981190" algn="l"/>
                <a:tab pos="7361555" algn="l"/>
              </a:tabLst>
            </a:pPr>
            <a:r>
              <a:rPr sz="1150" spc="40" dirty="0">
                <a:latin typeface="Times New Roman"/>
                <a:cs typeface="Times New Roman"/>
              </a:rPr>
              <a:t>c( </a:t>
            </a:r>
            <a:r>
              <a:rPr sz="1150" spc="5" dirty="0">
                <a:latin typeface="Times New Roman"/>
                <a:cs typeface="Times New Roman"/>
              </a:rPr>
              <a:t>w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,d</a:t>
            </a:r>
            <a:r>
              <a:rPr sz="1150" spc="-175" dirty="0">
                <a:latin typeface="Times New Roman"/>
                <a:cs typeface="Times New Roman"/>
              </a:rPr>
              <a:t> </a:t>
            </a:r>
            <a:r>
              <a:rPr sz="1150" spc="0" dirty="0">
                <a:latin typeface="Times New Roman"/>
                <a:cs typeface="Times New Roman"/>
              </a:rPr>
              <a:t>)	</a:t>
            </a:r>
            <a:r>
              <a:rPr sz="1150" spc="40" dirty="0">
                <a:latin typeface="Times New Roman"/>
                <a:cs typeface="Times New Roman"/>
              </a:rPr>
              <a:t>c(</a:t>
            </a:r>
            <a:r>
              <a:rPr sz="1150" spc="-16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w	</a:t>
            </a:r>
            <a:r>
              <a:rPr sz="1150" dirty="0">
                <a:latin typeface="Times New Roman"/>
                <a:cs typeface="Times New Roman"/>
              </a:rPr>
              <a:t>,d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0" dirty="0">
                <a:latin typeface="Times New Roman"/>
                <a:cs typeface="Times New Roman"/>
              </a:rPr>
              <a:t>)</a:t>
            </a:r>
            <a:endParaRPr sz="1150" dirty="0">
              <a:latin typeface="Times New Roman"/>
              <a:cs typeface="Times New Roman"/>
            </a:endParaRPr>
          </a:p>
          <a:p>
            <a:pPr marL="3875404">
              <a:lnSpc>
                <a:spcPts val="1739"/>
              </a:lnSpc>
              <a:tabLst>
                <a:tab pos="5178425" algn="l"/>
                <a:tab pos="5478780" algn="l"/>
                <a:tab pos="7241540" algn="l"/>
              </a:tabLst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p(w</a:t>
            </a:r>
            <a:r>
              <a:rPr sz="1725" spc="37" baseline="-24154" dirty="0">
                <a:latin typeface="Times New Roman"/>
                <a:cs typeface="Times New Roman"/>
              </a:rPr>
              <a:t>1</a:t>
            </a:r>
            <a:r>
              <a:rPr sz="1725" spc="19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</a:t>
            </a:r>
            <a:r>
              <a:rPr sz="2000" spc="-10" dirty="0">
                <a:latin typeface="Times New Roman"/>
                <a:cs typeface="Times New Roman"/>
              </a:rPr>
              <a:t>)	</a:t>
            </a:r>
            <a:r>
              <a:rPr sz="1200" spc="15" baseline="41666" dirty="0">
                <a:latin typeface="Times New Roman"/>
                <a:cs typeface="Times New Roman"/>
              </a:rPr>
              <a:t>1	</a:t>
            </a:r>
            <a:r>
              <a:rPr sz="2000" spc="35" dirty="0">
                <a:latin typeface="Symbol"/>
                <a:cs typeface="Symbol"/>
              </a:rPr>
              <a:t></a:t>
            </a:r>
            <a:r>
              <a:rPr sz="2000" spc="35" dirty="0">
                <a:latin typeface="Times New Roman"/>
                <a:cs typeface="Times New Roman"/>
              </a:rPr>
              <a:t>...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p(w</a:t>
            </a:r>
            <a:r>
              <a:rPr sz="1725" spc="89" baseline="-24154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</a:t>
            </a:r>
            <a:r>
              <a:rPr sz="2000" spc="-10" dirty="0">
                <a:latin typeface="Times New Roman"/>
                <a:cs typeface="Times New Roman"/>
              </a:rPr>
              <a:t>)	</a:t>
            </a:r>
            <a:r>
              <a:rPr sz="1200" spc="37" baseline="41666" dirty="0">
                <a:latin typeface="Times New Roman"/>
                <a:cs typeface="Times New Roman"/>
              </a:rPr>
              <a:t>M</a:t>
            </a:r>
            <a:endParaRPr sz="1200" baseline="4166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70078" y="4578317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3266" y="4439001"/>
            <a:ext cx="1441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8860" y="4893888"/>
            <a:ext cx="2032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50" dirty="0">
                <a:latin typeface="Times New Roman"/>
                <a:cs typeface="Times New Roman"/>
              </a:rPr>
              <a:t>i</a:t>
            </a:r>
            <a:r>
              <a:rPr sz="1050" spc="-55" dirty="0">
                <a:latin typeface="Symbol"/>
                <a:cs typeface="Symbol"/>
              </a:rPr>
              <a:t></a:t>
            </a: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9134" y="4569403"/>
            <a:ext cx="4603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latin typeface="Times New Roman"/>
                <a:cs typeface="Times New Roman"/>
              </a:rPr>
              <a:t>c(</a:t>
            </a:r>
            <a:r>
              <a:rPr sz="1050" spc="-2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w </a:t>
            </a:r>
            <a:r>
              <a:rPr sz="1050" spc="-5" dirty="0">
                <a:latin typeface="Times New Roman"/>
                <a:cs typeface="Times New Roman"/>
              </a:rPr>
              <a:t>,d </a:t>
            </a:r>
            <a:r>
              <a:rPr sz="1050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7427" y="4730747"/>
            <a:ext cx="1441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1436" y="4730747"/>
            <a:ext cx="927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19493" y="4640848"/>
            <a:ext cx="5206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0365" y="4521103"/>
            <a:ext cx="1001394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</a:tabLst>
            </a:pPr>
            <a:r>
              <a:rPr sz="1050" spc="-60" dirty="0">
                <a:latin typeface="Symbol"/>
                <a:cs typeface="Symbol"/>
              </a:rPr>
              <a:t></a:t>
            </a:r>
            <a:r>
              <a:rPr sz="1125" baseline="-18518" dirty="0">
                <a:latin typeface="Times New Roman"/>
                <a:cs typeface="Times New Roman"/>
              </a:rPr>
              <a:t>1</a:t>
            </a:r>
            <a:r>
              <a:rPr sz="1125" spc="-135" baseline="-18518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,...</a:t>
            </a:r>
            <a:r>
              <a:rPr sz="1050" spc="5" dirty="0">
                <a:latin typeface="Times New Roman"/>
                <a:cs typeface="Times New Roman"/>
              </a:rPr>
              <a:t>,</a:t>
            </a:r>
            <a:r>
              <a:rPr sz="1050" spc="25" dirty="0">
                <a:latin typeface="Symbol"/>
                <a:cs typeface="Symbol"/>
              </a:rPr>
              <a:t></a:t>
            </a:r>
            <a:r>
              <a:rPr sz="1125" baseline="-18518" dirty="0">
                <a:latin typeface="Times New Roman"/>
                <a:cs typeface="Times New Roman"/>
              </a:rPr>
              <a:t>M </a:t>
            </a:r>
            <a:r>
              <a:rPr sz="1125" spc="127" baseline="-18518" dirty="0">
                <a:latin typeface="Times New Roman"/>
                <a:cs typeface="Times New Roman"/>
              </a:rPr>
              <a:t> </a:t>
            </a:r>
            <a:r>
              <a:rPr sz="4050" baseline="1028" dirty="0">
                <a:latin typeface="Symbol"/>
                <a:cs typeface="Symbol"/>
              </a:rPr>
              <a:t></a:t>
            </a:r>
            <a:r>
              <a:rPr sz="4050" baseline="1028" dirty="0"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49051" y="4730747"/>
            <a:ext cx="4749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dirty="0">
                <a:latin typeface="Symbol"/>
                <a:cs typeface="Symbol"/>
              </a:rPr>
              <a:t></a:t>
            </a:r>
            <a:r>
              <a:rPr sz="1125" spc="-44" baseline="-18518" dirty="0">
                <a:latin typeface="Times New Roman"/>
                <a:cs typeface="Times New Roman"/>
              </a:rPr>
              <a:t>1</a:t>
            </a:r>
            <a:r>
              <a:rPr sz="1125" spc="-187" baseline="-18518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,...,</a:t>
            </a:r>
            <a:r>
              <a:rPr sz="1050" dirty="0">
                <a:latin typeface="Symbol"/>
                <a:cs typeface="Symbol"/>
              </a:rPr>
              <a:t></a:t>
            </a:r>
            <a:r>
              <a:rPr sz="1125" baseline="-18518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63370" y="4578317"/>
            <a:ext cx="1600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Times New Roman"/>
                <a:cs typeface="Times New Roman"/>
              </a:rPr>
              <a:t>p(d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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5056" y="4578317"/>
            <a:ext cx="1047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90" y="4476301"/>
            <a:ext cx="2896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  <a:tab pos="2213610" algn="l"/>
              </a:tabLst>
            </a:pPr>
            <a:r>
              <a:rPr sz="3900" baseline="1068" dirty="0">
                <a:latin typeface="Calibri"/>
                <a:cs typeface="Calibri"/>
              </a:rPr>
              <a:t>ML</a:t>
            </a:r>
            <a:r>
              <a:rPr sz="3900" spc="15" baseline="1068" dirty="0">
                <a:latin typeface="Calibri"/>
                <a:cs typeface="Calibri"/>
              </a:rPr>
              <a:t> </a:t>
            </a:r>
            <a:r>
              <a:rPr sz="3900" b="1" spc="-22" baseline="1068" dirty="0">
                <a:latin typeface="Calibri"/>
                <a:cs typeface="Calibri"/>
              </a:rPr>
              <a:t>estimate:	</a:t>
            </a:r>
            <a:r>
              <a:rPr sz="1800" spc="-250" dirty="0">
                <a:latin typeface="Times New Roman"/>
                <a:cs typeface="Times New Roman"/>
              </a:rPr>
              <a:t>(</a:t>
            </a:r>
            <a:r>
              <a:rPr sz="1800" spc="-250" dirty="0">
                <a:latin typeface="Symbol"/>
                <a:cs typeface="Symbol"/>
              </a:rPr>
              <a:t></a:t>
            </a:r>
            <a:r>
              <a:rPr sz="2700" spc="-375" baseline="15432" dirty="0">
                <a:latin typeface="Times New Roman"/>
                <a:cs typeface="Times New Roman"/>
              </a:rPr>
              <a:t>ˆ </a:t>
            </a:r>
            <a:r>
              <a:rPr sz="1800" spc="-5" dirty="0">
                <a:latin typeface="Times New Roman"/>
                <a:cs typeface="Times New Roman"/>
              </a:rPr>
              <a:t>,...,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400" dirty="0">
                <a:latin typeface="Symbol"/>
                <a:cs typeface="Symbol"/>
              </a:rPr>
              <a:t></a:t>
            </a:r>
            <a:r>
              <a:rPr sz="2700" spc="-600" baseline="15432" dirty="0">
                <a:latin typeface="Times New Roman"/>
                <a:cs typeface="Times New Roman"/>
              </a:rPr>
              <a:t>ˆ</a:t>
            </a:r>
            <a:endParaRPr sz="2700" baseline="1543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258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1591" y="3006229"/>
            <a:ext cx="1465580" cy="708025"/>
          </a:xfrm>
          <a:custGeom>
            <a:avLst/>
            <a:gdLst/>
            <a:ahLst/>
            <a:cxnLst/>
            <a:rect l="l" t="t" r="r" b="b"/>
            <a:pathLst>
              <a:path w="1465579" h="708025">
                <a:moveTo>
                  <a:pt x="0" y="707885"/>
                </a:moveTo>
                <a:lnTo>
                  <a:pt x="1465579" y="707885"/>
                </a:lnTo>
                <a:lnTo>
                  <a:pt x="1465579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1591" y="3023361"/>
            <a:ext cx="14655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152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Norma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z</a:t>
            </a:r>
            <a:r>
              <a:rPr sz="2000" b="1" spc="-5" dirty="0">
                <a:latin typeface="Calibri"/>
                <a:cs typeface="Calibri"/>
              </a:rPr>
              <a:t>ed  Counts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7821" y="3447415"/>
            <a:ext cx="171450" cy="534035"/>
          </a:xfrm>
          <a:custGeom>
            <a:avLst/>
            <a:gdLst/>
            <a:ahLst/>
            <a:cxnLst/>
            <a:rect l="l" t="t" r="r" b="b"/>
            <a:pathLst>
              <a:path w="171450" h="534035">
                <a:moveTo>
                  <a:pt x="16446" y="362533"/>
                </a:moveTo>
                <a:lnTo>
                  <a:pt x="9251" y="364998"/>
                </a:lnTo>
                <a:lnTo>
                  <a:pt x="3643" y="369976"/>
                </a:lnTo>
                <a:lnTo>
                  <a:pt x="488" y="376539"/>
                </a:lnTo>
                <a:lnTo>
                  <a:pt x="0" y="383839"/>
                </a:lnTo>
                <a:lnTo>
                  <a:pt x="2393" y="391033"/>
                </a:lnTo>
                <a:lnTo>
                  <a:pt x="85578" y="533501"/>
                </a:lnTo>
                <a:lnTo>
                  <a:pt x="107653" y="495693"/>
                </a:lnTo>
                <a:lnTo>
                  <a:pt x="66528" y="495693"/>
                </a:lnTo>
                <a:lnTo>
                  <a:pt x="66528" y="425166"/>
                </a:lnTo>
                <a:lnTo>
                  <a:pt x="35413" y="371856"/>
                </a:lnTo>
                <a:lnTo>
                  <a:pt x="30360" y="366176"/>
                </a:lnTo>
                <a:lnTo>
                  <a:pt x="23760" y="362997"/>
                </a:lnTo>
                <a:lnTo>
                  <a:pt x="16446" y="362533"/>
                </a:lnTo>
                <a:close/>
              </a:path>
              <a:path w="171450" h="534035">
                <a:moveTo>
                  <a:pt x="66528" y="425166"/>
                </a:moveTo>
                <a:lnTo>
                  <a:pt x="66528" y="495693"/>
                </a:lnTo>
                <a:lnTo>
                  <a:pt x="104628" y="495693"/>
                </a:lnTo>
                <a:lnTo>
                  <a:pt x="104628" y="486092"/>
                </a:lnTo>
                <a:lnTo>
                  <a:pt x="69068" y="486092"/>
                </a:lnTo>
                <a:lnTo>
                  <a:pt x="85578" y="457805"/>
                </a:lnTo>
                <a:lnTo>
                  <a:pt x="66528" y="425166"/>
                </a:lnTo>
                <a:close/>
              </a:path>
              <a:path w="171450" h="534035">
                <a:moveTo>
                  <a:pt x="154709" y="362533"/>
                </a:moveTo>
                <a:lnTo>
                  <a:pt x="147395" y="362997"/>
                </a:lnTo>
                <a:lnTo>
                  <a:pt x="140795" y="366176"/>
                </a:lnTo>
                <a:lnTo>
                  <a:pt x="135743" y="371856"/>
                </a:lnTo>
                <a:lnTo>
                  <a:pt x="104628" y="425166"/>
                </a:lnTo>
                <a:lnTo>
                  <a:pt x="104628" y="495693"/>
                </a:lnTo>
                <a:lnTo>
                  <a:pt x="107653" y="495693"/>
                </a:lnTo>
                <a:lnTo>
                  <a:pt x="168763" y="391033"/>
                </a:lnTo>
                <a:lnTo>
                  <a:pt x="171156" y="383839"/>
                </a:lnTo>
                <a:lnTo>
                  <a:pt x="170668" y="376539"/>
                </a:lnTo>
                <a:lnTo>
                  <a:pt x="167513" y="369976"/>
                </a:lnTo>
                <a:lnTo>
                  <a:pt x="161905" y="364998"/>
                </a:lnTo>
                <a:lnTo>
                  <a:pt x="154709" y="362533"/>
                </a:lnTo>
                <a:close/>
              </a:path>
              <a:path w="171450" h="534035">
                <a:moveTo>
                  <a:pt x="85578" y="457805"/>
                </a:moveTo>
                <a:lnTo>
                  <a:pt x="69068" y="486092"/>
                </a:lnTo>
                <a:lnTo>
                  <a:pt x="102088" y="486092"/>
                </a:lnTo>
                <a:lnTo>
                  <a:pt x="85578" y="457805"/>
                </a:lnTo>
                <a:close/>
              </a:path>
              <a:path w="171450" h="534035">
                <a:moveTo>
                  <a:pt x="104628" y="425166"/>
                </a:moveTo>
                <a:lnTo>
                  <a:pt x="85578" y="457805"/>
                </a:lnTo>
                <a:lnTo>
                  <a:pt x="102088" y="486092"/>
                </a:lnTo>
                <a:lnTo>
                  <a:pt x="104628" y="486092"/>
                </a:lnTo>
                <a:lnTo>
                  <a:pt x="104628" y="425166"/>
                </a:lnTo>
                <a:close/>
              </a:path>
              <a:path w="171450" h="534035">
                <a:moveTo>
                  <a:pt x="104628" y="0"/>
                </a:moveTo>
                <a:lnTo>
                  <a:pt x="66528" y="0"/>
                </a:lnTo>
                <a:lnTo>
                  <a:pt x="66528" y="425166"/>
                </a:lnTo>
                <a:lnTo>
                  <a:pt x="85578" y="457805"/>
                </a:lnTo>
                <a:lnTo>
                  <a:pt x="104628" y="425166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963" y="136601"/>
            <a:ext cx="76835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Computation </a:t>
            </a:r>
            <a:r>
              <a:rPr sz="3200" dirty="0"/>
              <a:t>of </a:t>
            </a:r>
            <a:r>
              <a:rPr sz="3200" spc="-10" dirty="0"/>
              <a:t>Maximum </a:t>
            </a:r>
            <a:r>
              <a:rPr sz="3200" spc="-15" dirty="0"/>
              <a:t>Likelihood</a:t>
            </a:r>
            <a:r>
              <a:rPr sz="3200" spc="60" dirty="0"/>
              <a:t> </a:t>
            </a:r>
            <a:r>
              <a:rPr sz="3200" spc="-20" dirty="0"/>
              <a:t>Estimate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06617" y="2952293"/>
            <a:ext cx="6212205" cy="6027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94685">
              <a:lnSpc>
                <a:spcPts val="665"/>
              </a:lnSpc>
              <a:spcBef>
                <a:spcPts val="120"/>
              </a:spcBef>
              <a:tabLst>
                <a:tab pos="5354955" algn="l"/>
              </a:tabLst>
            </a:pPr>
            <a:r>
              <a:rPr sz="900" i="1" spc="275" dirty="0">
                <a:latin typeface="Times New Roman"/>
                <a:cs typeface="Times New Roman"/>
              </a:rPr>
              <a:t>M	M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ts val="2465"/>
              </a:lnSpc>
            </a:pPr>
            <a:r>
              <a:rPr lang="en-US" sz="1600" spc="290" dirty="0">
                <a:latin typeface="Times New Roman"/>
                <a:cs typeface="Times New Roman"/>
              </a:rPr>
              <a:t>      </a:t>
            </a:r>
            <a:r>
              <a:rPr sz="1600" spc="290" dirty="0">
                <a:latin typeface="Times New Roman"/>
                <a:cs typeface="Times New Roman"/>
              </a:rPr>
              <a:t>L</a:t>
            </a:r>
            <a:r>
              <a:rPr sz="1600" spc="215" dirty="0">
                <a:latin typeface="Times New Roman"/>
                <a:cs typeface="Times New Roman"/>
              </a:rPr>
              <a:t>a</a:t>
            </a:r>
            <a:r>
              <a:rPr sz="1600" spc="254" dirty="0">
                <a:latin typeface="Times New Roman"/>
                <a:cs typeface="Times New Roman"/>
              </a:rPr>
              <a:t>g</a:t>
            </a:r>
            <a:r>
              <a:rPr sz="1600" spc="185" dirty="0">
                <a:latin typeface="Times New Roman"/>
                <a:cs typeface="Times New Roman"/>
              </a:rPr>
              <a:t>ra</a:t>
            </a:r>
            <a:r>
              <a:rPr sz="1600" spc="254" dirty="0">
                <a:latin typeface="Times New Roman"/>
                <a:cs typeface="Times New Roman"/>
              </a:rPr>
              <a:t>ng</a:t>
            </a:r>
            <a:r>
              <a:rPr sz="1600" spc="229" dirty="0">
                <a:latin typeface="Times New Roman"/>
                <a:cs typeface="Times New Roman"/>
              </a:rPr>
              <a:t>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f</a:t>
            </a:r>
            <a:r>
              <a:rPr sz="1600" spc="254" dirty="0">
                <a:latin typeface="Times New Roman"/>
                <a:cs typeface="Times New Roman"/>
              </a:rPr>
              <a:t>un</a:t>
            </a:r>
            <a:r>
              <a:rPr sz="1600" spc="215" dirty="0">
                <a:latin typeface="Times New Roman"/>
                <a:cs typeface="Times New Roman"/>
              </a:rPr>
              <a:t>c</a:t>
            </a:r>
            <a:r>
              <a:rPr sz="1600" spc="140" dirty="0">
                <a:latin typeface="Times New Roman"/>
                <a:cs typeface="Times New Roman"/>
              </a:rPr>
              <a:t>t</a:t>
            </a:r>
            <a:r>
              <a:rPr sz="1600" spc="130" dirty="0">
                <a:latin typeface="Times New Roman"/>
                <a:cs typeface="Times New Roman"/>
              </a:rPr>
              <a:t>i</a:t>
            </a:r>
            <a:r>
              <a:rPr sz="1600" spc="254" dirty="0">
                <a:latin typeface="Times New Roman"/>
                <a:cs typeface="Times New Roman"/>
              </a:rPr>
              <a:t>o</a:t>
            </a:r>
            <a:r>
              <a:rPr sz="1600" spc="200" dirty="0">
                <a:latin typeface="Times New Roman"/>
                <a:cs typeface="Times New Roman"/>
              </a:rPr>
              <a:t>n:</a:t>
            </a:r>
            <a:r>
              <a:rPr lang="en-US" sz="1600" spc="200" dirty="0">
                <a:latin typeface="Times New Roman"/>
                <a:cs typeface="Times New Roman"/>
              </a:rPr>
              <a:t> L =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lang="en-US" sz="1600" spc="114" dirty="0">
                <a:latin typeface="Times New Roman"/>
                <a:cs typeface="Times New Roman"/>
              </a:rPr>
              <a:t> </a:t>
            </a:r>
            <a:r>
              <a:rPr sz="3600" spc="1012" baseline="-5787" dirty="0">
                <a:latin typeface="Symbol"/>
                <a:cs typeface="Symbol"/>
              </a:rPr>
              <a:t></a:t>
            </a:r>
            <a:r>
              <a:rPr sz="1600" i="1" spc="250" dirty="0">
                <a:latin typeface="Times New Roman"/>
                <a:cs typeface="Times New Roman"/>
              </a:rPr>
              <a:t>c</a:t>
            </a:r>
            <a:r>
              <a:rPr sz="1600" spc="225" dirty="0">
                <a:latin typeface="Times New Roman"/>
                <a:cs typeface="Times New Roman"/>
              </a:rPr>
              <a:t>(</a:t>
            </a:r>
            <a:r>
              <a:rPr sz="1600" i="1" spc="300" dirty="0">
                <a:latin typeface="Times New Roman"/>
                <a:cs typeface="Times New Roman"/>
              </a:rPr>
              <a:t>w</a:t>
            </a:r>
            <a:r>
              <a:rPr sz="1350" i="1" spc="247" baseline="-24691" dirty="0">
                <a:latin typeface="Times New Roman"/>
                <a:cs typeface="Times New Roman"/>
              </a:rPr>
              <a:t>i</a:t>
            </a:r>
            <a:r>
              <a:rPr sz="1600" spc="125" dirty="0">
                <a:latin typeface="Times New Roman"/>
                <a:cs typeface="Times New Roman"/>
              </a:rPr>
              <a:t>,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i="1" spc="409" dirty="0">
                <a:latin typeface="Times New Roman"/>
                <a:cs typeface="Times New Roman"/>
              </a:rPr>
              <a:t>d</a:t>
            </a:r>
            <a:r>
              <a:rPr sz="1600" spc="175" dirty="0">
                <a:latin typeface="Times New Roman"/>
                <a:cs typeface="Times New Roman"/>
              </a:rPr>
              <a:t>)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l</a:t>
            </a:r>
            <a:r>
              <a:rPr sz="1600" spc="260" dirty="0">
                <a:latin typeface="Times New Roman"/>
                <a:cs typeface="Times New Roman"/>
              </a:rPr>
              <a:t>o</a:t>
            </a:r>
            <a:r>
              <a:rPr sz="1600" spc="290" dirty="0">
                <a:latin typeface="Times New Roman"/>
                <a:cs typeface="Times New Roman"/>
              </a:rPr>
              <a:t>g</a:t>
            </a:r>
            <a:r>
              <a:rPr sz="1750" i="1" spc="260" dirty="0">
                <a:latin typeface="Symbol"/>
                <a:cs typeface="Symbol"/>
              </a:rPr>
              <a:t></a:t>
            </a:r>
            <a:r>
              <a:rPr sz="1350" i="1" spc="127" baseline="-24691" dirty="0">
                <a:latin typeface="Times New Roman"/>
                <a:cs typeface="Times New Roman"/>
              </a:rPr>
              <a:t>i</a:t>
            </a:r>
            <a:r>
              <a:rPr sz="1350" i="1" baseline="-24691" dirty="0">
                <a:latin typeface="Times New Roman"/>
                <a:cs typeface="Times New Roman"/>
              </a:rPr>
              <a:t> </a:t>
            </a:r>
            <a:r>
              <a:rPr sz="1350" i="1" spc="75" baseline="-24691" dirty="0">
                <a:latin typeface="Times New Roman"/>
                <a:cs typeface="Times New Roman"/>
              </a:rPr>
              <a:t> </a:t>
            </a:r>
            <a:r>
              <a:rPr sz="1600" spc="285" dirty="0">
                <a:latin typeface="Symbol"/>
                <a:cs typeface="Symbol"/>
              </a:rPr>
              <a:t>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750" i="1" spc="335" dirty="0">
                <a:latin typeface="Symbol"/>
                <a:cs typeface="Symbol"/>
              </a:rPr>
              <a:t></a:t>
            </a:r>
            <a:r>
              <a:rPr sz="1600" spc="-20" dirty="0">
                <a:latin typeface="Times New Roman"/>
                <a:cs typeface="Times New Roman"/>
              </a:rPr>
              <a:t>(</a:t>
            </a:r>
            <a:r>
              <a:rPr sz="3600" spc="742" baseline="-5787" dirty="0">
                <a:latin typeface="Symbol"/>
                <a:cs typeface="Symbol"/>
              </a:rPr>
              <a:t></a:t>
            </a:r>
            <a:r>
              <a:rPr sz="1750" i="1" spc="250" dirty="0">
                <a:latin typeface="Symbol"/>
                <a:cs typeface="Symbol"/>
              </a:rPr>
              <a:t></a:t>
            </a:r>
            <a:r>
              <a:rPr sz="1350" i="1" spc="127" baseline="-24691" dirty="0">
                <a:latin typeface="Times New Roman"/>
                <a:cs typeface="Times New Roman"/>
              </a:rPr>
              <a:t>i</a:t>
            </a:r>
            <a:r>
              <a:rPr sz="1350" i="1" baseline="-24691" dirty="0">
                <a:latin typeface="Times New Roman"/>
                <a:cs typeface="Times New Roman"/>
              </a:rPr>
              <a:t> </a:t>
            </a:r>
            <a:r>
              <a:rPr sz="1350" i="1" spc="97" baseline="-24691" dirty="0">
                <a:latin typeface="Times New Roman"/>
                <a:cs typeface="Times New Roman"/>
              </a:rPr>
              <a:t> </a:t>
            </a:r>
            <a:r>
              <a:rPr sz="1600" spc="400" dirty="0">
                <a:latin typeface="Symbol"/>
                <a:cs typeface="Symbol"/>
              </a:rPr>
              <a:t></a:t>
            </a:r>
            <a:r>
              <a:rPr sz="1600" spc="135" dirty="0">
                <a:latin typeface="Times New Roman"/>
                <a:cs typeface="Times New Roman"/>
              </a:rPr>
              <a:t>1</a:t>
            </a:r>
            <a:r>
              <a:rPr sz="1600" spc="175" dirty="0">
                <a:latin typeface="Times New Roman"/>
                <a:cs typeface="Times New Roman"/>
              </a:rPr>
              <a:t>)</a:t>
            </a:r>
            <a:endParaRPr lang="en-US" sz="1600" dirty="0">
              <a:latin typeface="Times New Roman"/>
              <a:cs typeface="Times New Roman"/>
            </a:endParaRPr>
          </a:p>
          <a:p>
            <a:pPr marL="3173095">
              <a:lnSpc>
                <a:spcPct val="100000"/>
              </a:lnSpc>
              <a:spcBef>
                <a:spcPts val="320"/>
              </a:spcBef>
              <a:tabLst>
                <a:tab pos="5332730" algn="l"/>
              </a:tabLst>
            </a:pPr>
            <a:r>
              <a:rPr lang="en-US" sz="900" i="1" spc="105" dirty="0">
                <a:latin typeface="Times New Roman"/>
                <a:cs typeface="Times New Roman"/>
              </a:rPr>
              <a:t>i</a:t>
            </a:r>
            <a:r>
              <a:rPr lang="en-US" sz="900" spc="105" dirty="0">
                <a:latin typeface="Symbol"/>
                <a:cs typeface="Symbol"/>
              </a:rPr>
              <a:t></a:t>
            </a:r>
            <a:r>
              <a:rPr lang="en-US" sz="900" spc="105" dirty="0">
                <a:latin typeface="Times New Roman"/>
                <a:cs typeface="Times New Roman"/>
              </a:rPr>
              <a:t>1	</a:t>
            </a:r>
            <a:r>
              <a:rPr lang="en-US" sz="900" i="1" spc="105" dirty="0">
                <a:latin typeface="Times New Roman"/>
                <a:cs typeface="Times New Roman"/>
              </a:rPr>
              <a:t>i</a:t>
            </a:r>
            <a:r>
              <a:rPr lang="en-US" sz="900" spc="105" dirty="0">
                <a:latin typeface="Symbol"/>
                <a:cs typeface="Symbol"/>
              </a:rPr>
              <a:t></a:t>
            </a:r>
            <a:r>
              <a:rPr lang="en-US" sz="900" spc="105" dirty="0">
                <a:latin typeface="Times New Roman"/>
                <a:cs typeface="Times New Roman"/>
              </a:rPr>
              <a:t>1</a:t>
            </a:r>
            <a:endParaRPr lang="en-US" sz="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075" y="3824880"/>
            <a:ext cx="135826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3960" algn="l"/>
              </a:tabLst>
            </a:pPr>
            <a:r>
              <a:rPr sz="1600" spc="250" dirty="0">
                <a:latin typeface="Symbol"/>
                <a:cs typeface="Symbol"/>
              </a:rPr>
              <a:t></a:t>
            </a:r>
            <a:r>
              <a:rPr sz="1750" i="1" spc="200" dirty="0">
                <a:latin typeface="Symbol"/>
                <a:cs typeface="Symbol"/>
              </a:rPr>
              <a:t>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i="1" spc="200" dirty="0">
                <a:latin typeface="Symbol"/>
                <a:cs typeface="Symbol"/>
              </a:rPr>
              <a:t></a:t>
            </a:r>
            <a:endParaRPr sz="17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118" y="3980697"/>
            <a:ext cx="112712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70610" algn="l"/>
              </a:tabLst>
            </a:pPr>
            <a:r>
              <a:rPr sz="900" i="1" spc="85" dirty="0">
                <a:latin typeface="Times New Roman"/>
                <a:cs typeface="Times New Roman"/>
              </a:rPr>
              <a:t>i	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8981" y="3852641"/>
            <a:ext cx="821690" cy="0"/>
          </a:xfrm>
          <a:custGeom>
            <a:avLst/>
            <a:gdLst/>
            <a:ahLst/>
            <a:cxnLst/>
            <a:rect l="l" t="t" r="r" b="b"/>
            <a:pathLst>
              <a:path w="821689">
                <a:moveTo>
                  <a:pt x="0" y="0"/>
                </a:moveTo>
                <a:lnTo>
                  <a:pt x="0" y="0"/>
                </a:lnTo>
                <a:lnTo>
                  <a:pt x="821281" y="0"/>
                </a:lnTo>
              </a:path>
            </a:pathLst>
          </a:custGeom>
          <a:ln w="8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8289" y="3540411"/>
            <a:ext cx="3020603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u="sng" spc="290" dirty="0">
                <a:latin typeface="Times New Roman"/>
                <a:cs typeface="Times New Roman"/>
              </a:rPr>
              <a:t>   </a:t>
            </a:r>
            <a:r>
              <a:rPr lang="en-US" sz="1600" spc="250" dirty="0">
                <a:latin typeface="Symbol"/>
                <a:cs typeface="Symbol"/>
              </a:rPr>
              <a:t></a:t>
            </a:r>
            <a:r>
              <a:rPr lang="en-US" sz="1600" u="sng" spc="290" dirty="0">
                <a:latin typeface="Times New Roman"/>
                <a:cs typeface="Times New Roman"/>
              </a:rPr>
              <a:t>L     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lang="en-US" sz="2400" spc="427" baseline="-32986" dirty="0">
                <a:latin typeface="Symbol"/>
                <a:cs typeface="Symbol"/>
              </a:rPr>
              <a:t></a:t>
            </a:r>
            <a:r>
              <a:rPr sz="2400" spc="262" baseline="-32986" dirty="0">
                <a:latin typeface="Times New Roman"/>
                <a:cs typeface="Times New Roman"/>
              </a:rPr>
              <a:t> </a:t>
            </a:r>
            <a:r>
              <a:rPr sz="1600" i="1" spc="210" dirty="0">
                <a:latin typeface="Times New Roman"/>
                <a:cs typeface="Times New Roman"/>
              </a:rPr>
              <a:t>c</a:t>
            </a:r>
            <a:r>
              <a:rPr sz="1600" spc="210" dirty="0">
                <a:latin typeface="Times New Roman"/>
                <a:cs typeface="Times New Roman"/>
              </a:rPr>
              <a:t>(</a:t>
            </a:r>
            <a:r>
              <a:rPr sz="1600" i="1" spc="210" dirty="0">
                <a:latin typeface="Times New Roman"/>
                <a:cs typeface="Times New Roman"/>
              </a:rPr>
              <a:t>w</a:t>
            </a:r>
            <a:r>
              <a:rPr sz="1350" i="1" spc="315" baseline="-24691" dirty="0">
                <a:latin typeface="Times New Roman"/>
                <a:cs typeface="Times New Roman"/>
              </a:rPr>
              <a:t>i</a:t>
            </a:r>
            <a:r>
              <a:rPr sz="1600" spc="210" dirty="0">
                <a:latin typeface="Times New Roman"/>
                <a:cs typeface="Times New Roman"/>
              </a:rPr>
              <a:t>,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i="1" spc="290" dirty="0">
                <a:latin typeface="Times New Roman"/>
                <a:cs typeface="Times New Roman"/>
              </a:rPr>
              <a:t>d</a:t>
            </a:r>
            <a:r>
              <a:rPr sz="1600" spc="290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2400" spc="427" baseline="-32986" dirty="0">
                <a:latin typeface="Symbol"/>
                <a:cs typeface="Symbol"/>
              </a:rPr>
              <a:t></a:t>
            </a:r>
            <a:r>
              <a:rPr sz="2400" spc="-97" baseline="-32986" dirty="0">
                <a:latin typeface="Times New Roman"/>
                <a:cs typeface="Times New Roman"/>
              </a:rPr>
              <a:t> </a:t>
            </a:r>
            <a:r>
              <a:rPr sz="2625" i="1" spc="307" baseline="-30158" dirty="0">
                <a:latin typeface="Symbol"/>
                <a:cs typeface="Symbol"/>
              </a:rPr>
              <a:t></a:t>
            </a:r>
            <a:r>
              <a:rPr sz="2625" i="1" spc="112" baseline="-30158" dirty="0">
                <a:latin typeface="Times New Roman"/>
                <a:cs typeface="Times New Roman"/>
              </a:rPr>
              <a:t> </a:t>
            </a:r>
            <a:r>
              <a:rPr sz="2400" spc="427" baseline="-32986" dirty="0">
                <a:latin typeface="Symbol"/>
                <a:cs typeface="Symbol"/>
              </a:rPr>
              <a:t></a:t>
            </a:r>
            <a:r>
              <a:rPr sz="2400" spc="44" baseline="-32986" dirty="0">
                <a:latin typeface="Times New Roman"/>
                <a:cs typeface="Times New Roman"/>
              </a:rPr>
              <a:t> </a:t>
            </a:r>
            <a:r>
              <a:rPr sz="2400" spc="390" baseline="-32986" dirty="0">
                <a:latin typeface="Times New Roman"/>
                <a:cs typeface="Times New Roman"/>
              </a:rPr>
              <a:t>0</a:t>
            </a:r>
            <a:endParaRPr sz="2400" baseline="-3298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0523" y="3662386"/>
            <a:ext cx="56070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25" dirty="0">
                <a:latin typeface="Symbol"/>
                <a:cs typeface="Symbol"/>
              </a:rPr>
              <a:t>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750" i="1" spc="200" dirty="0">
                <a:latin typeface="Symbol"/>
                <a:cs typeface="Symbol"/>
              </a:rPr>
              <a:t>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250" y="3818220"/>
            <a:ext cx="6921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i="1" spc="85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0095" y="3559645"/>
            <a:ext cx="1217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427" baseline="-32986" dirty="0">
                <a:latin typeface="Symbol"/>
                <a:cs typeface="Symbol"/>
              </a:rPr>
              <a:t></a:t>
            </a:r>
            <a:r>
              <a:rPr sz="2400" spc="-60" baseline="-32986" dirty="0">
                <a:latin typeface="Times New Roman"/>
                <a:cs typeface="Times New Roman"/>
              </a:rPr>
              <a:t> </a:t>
            </a:r>
            <a:r>
              <a:rPr sz="2400" spc="427" baseline="-32986" dirty="0">
                <a:latin typeface="Symbol"/>
                <a:cs typeface="Symbol"/>
              </a:rPr>
              <a:t></a:t>
            </a:r>
            <a:r>
              <a:rPr sz="2400" spc="-120" baseline="-32986" dirty="0">
                <a:latin typeface="Times New Roman"/>
                <a:cs typeface="Times New Roman"/>
              </a:rPr>
              <a:t> </a:t>
            </a:r>
            <a:r>
              <a:rPr sz="1600" i="1" spc="215" dirty="0">
                <a:latin typeface="Times New Roman"/>
                <a:cs typeface="Times New Roman"/>
              </a:rPr>
              <a:t>c</a:t>
            </a:r>
            <a:r>
              <a:rPr sz="1600" spc="215" dirty="0">
                <a:latin typeface="Times New Roman"/>
                <a:cs typeface="Times New Roman"/>
              </a:rPr>
              <a:t>(</a:t>
            </a:r>
            <a:r>
              <a:rPr sz="1600" i="1" spc="215" dirty="0">
                <a:latin typeface="Times New Roman"/>
                <a:cs typeface="Times New Roman"/>
              </a:rPr>
              <a:t>w</a:t>
            </a:r>
            <a:r>
              <a:rPr sz="1350" i="1" spc="322" baseline="-24691" dirty="0">
                <a:latin typeface="Times New Roman"/>
                <a:cs typeface="Times New Roman"/>
              </a:rPr>
              <a:t>i</a:t>
            </a:r>
            <a:r>
              <a:rPr sz="1600" spc="215" dirty="0">
                <a:latin typeface="Times New Roman"/>
                <a:cs typeface="Times New Roman"/>
              </a:rPr>
              <a:t>,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i="1" spc="290" dirty="0">
                <a:latin typeface="Times New Roman"/>
                <a:cs typeface="Times New Roman"/>
              </a:rPr>
              <a:t>d</a:t>
            </a:r>
            <a:r>
              <a:rPr sz="1600" spc="29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8541" y="3824880"/>
            <a:ext cx="17462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204" dirty="0">
                <a:latin typeface="Symbol"/>
                <a:cs typeface="Symbol"/>
              </a:rPr>
              <a:t>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9508" y="3852641"/>
            <a:ext cx="819785" cy="0"/>
          </a:xfrm>
          <a:custGeom>
            <a:avLst/>
            <a:gdLst/>
            <a:ahLst/>
            <a:cxnLst/>
            <a:rect l="l" t="t" r="r" b="b"/>
            <a:pathLst>
              <a:path w="819785">
                <a:moveTo>
                  <a:pt x="0" y="0"/>
                </a:moveTo>
                <a:lnTo>
                  <a:pt x="0" y="0"/>
                </a:lnTo>
                <a:lnTo>
                  <a:pt x="819774" y="0"/>
                </a:lnTo>
              </a:path>
            </a:pathLst>
          </a:custGeom>
          <a:ln w="8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312" y="4182866"/>
            <a:ext cx="828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275" dirty="0">
                <a:latin typeface="Times New Roman"/>
                <a:cs typeface="Times New Roman"/>
              </a:rPr>
              <a:t>c</a:t>
            </a:r>
            <a:r>
              <a:rPr sz="1600" spc="275" dirty="0">
                <a:latin typeface="Times New Roman"/>
                <a:cs typeface="Times New Roman"/>
              </a:rPr>
              <a:t>(</a:t>
            </a:r>
            <a:r>
              <a:rPr sz="1600" i="1" spc="275" dirty="0">
                <a:latin typeface="Times New Roman"/>
                <a:cs typeface="Times New Roman"/>
              </a:rPr>
              <a:t>w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,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i="1" spc="290" dirty="0">
                <a:latin typeface="Times New Roman"/>
                <a:cs typeface="Times New Roman"/>
              </a:rPr>
              <a:t>d</a:t>
            </a:r>
            <a:r>
              <a:rPr sz="1600" spc="29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705" y="4233833"/>
            <a:ext cx="102425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 indent="-179070">
              <a:lnSpc>
                <a:spcPts val="1805"/>
              </a:lnSpc>
              <a:spcBef>
                <a:spcPts val="95"/>
              </a:spcBef>
              <a:buSzPct val="177777"/>
              <a:buFont typeface="Symbol"/>
              <a:buChar char=""/>
              <a:tabLst>
                <a:tab pos="192405" algn="l"/>
                <a:tab pos="602615" algn="l"/>
                <a:tab pos="1010919" algn="l"/>
              </a:tabLst>
            </a:pPr>
            <a:r>
              <a:rPr sz="900" u="sng" spc="75" dirty="0">
                <a:latin typeface="Times New Roman"/>
                <a:cs typeface="Times New Roman"/>
              </a:rPr>
              <a:t> 	</a:t>
            </a:r>
            <a:r>
              <a:rPr sz="900" i="1" u="sng" spc="85" dirty="0">
                <a:latin typeface="Times New Roman"/>
                <a:cs typeface="Times New Roman"/>
              </a:rPr>
              <a:t>i	</a:t>
            </a:r>
            <a:endParaRPr sz="900" dirty="0">
              <a:latin typeface="Times New Roman"/>
              <a:cs typeface="Times New Roman"/>
            </a:endParaRPr>
          </a:p>
          <a:p>
            <a:pPr marL="170180" algn="ctr">
              <a:lnSpc>
                <a:spcPts val="1985"/>
              </a:lnSpc>
            </a:pPr>
            <a:r>
              <a:rPr sz="1750" i="1" spc="204" dirty="0">
                <a:latin typeface="Symbol"/>
                <a:cs typeface="Symbol"/>
              </a:rPr>
              <a:t></a:t>
            </a:r>
            <a:endParaRPr sz="17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671" y="4169928"/>
            <a:ext cx="15621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i="1" spc="275" dirty="0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441" y="4237182"/>
            <a:ext cx="316230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75" dirty="0">
                <a:latin typeface="Symbol"/>
                <a:cs typeface="Symbol"/>
              </a:rPr>
              <a:t></a:t>
            </a:r>
            <a:endParaRPr sz="2400">
              <a:latin typeface="Symbol"/>
              <a:cs typeface="Symbol"/>
            </a:endParaRPr>
          </a:p>
          <a:p>
            <a:pPr marL="59690">
              <a:lnSpc>
                <a:spcPct val="100000"/>
              </a:lnSpc>
              <a:spcBef>
                <a:spcPts val="70"/>
              </a:spcBef>
            </a:pPr>
            <a:r>
              <a:rPr sz="900" i="1" spc="105" dirty="0">
                <a:latin typeface="Times New Roman"/>
                <a:cs typeface="Times New Roman"/>
              </a:rPr>
              <a:t>i</a:t>
            </a:r>
            <a:r>
              <a:rPr sz="900" spc="105" dirty="0">
                <a:latin typeface="Symbol"/>
                <a:cs typeface="Symbol"/>
              </a:rPr>
              <a:t></a:t>
            </a:r>
            <a:r>
              <a:rPr sz="900" spc="10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7193" y="4169928"/>
            <a:ext cx="1301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i="1" spc="2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9048" y="4101791"/>
            <a:ext cx="3189605" cy="67373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774700" algn="l"/>
              </a:tabLst>
            </a:pPr>
            <a:r>
              <a:rPr sz="1600" spc="285" dirty="0">
                <a:latin typeface="Symbol"/>
                <a:cs typeface="Symbol"/>
              </a:rPr>
              <a:t>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260" dirty="0">
                <a:latin typeface="Times New Roman"/>
                <a:cs typeface="Times New Roman"/>
              </a:rPr>
              <a:t>1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525" dirty="0">
                <a:latin typeface="Symbol"/>
                <a:cs typeface="Symbol"/>
              </a:rPr>
              <a:t>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750" i="1" spc="204" dirty="0">
                <a:latin typeface="Symbol"/>
                <a:cs typeface="Symbol"/>
              </a:rPr>
              <a:t></a:t>
            </a:r>
            <a:r>
              <a:rPr sz="1750" spc="85" dirty="0">
                <a:latin typeface="Times New Roman"/>
                <a:cs typeface="Times New Roman"/>
              </a:rPr>
              <a:t> </a:t>
            </a:r>
            <a:r>
              <a:rPr sz="1600" spc="285" dirty="0">
                <a:latin typeface="Symbol"/>
                <a:cs typeface="Symbol"/>
              </a:rPr>
              <a:t>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50" dirty="0">
                <a:latin typeface="Symbol"/>
                <a:cs typeface="Symbol"/>
              </a:rPr>
              <a:t></a:t>
            </a:r>
            <a:r>
              <a:rPr sz="3600" spc="1012" baseline="-5787" dirty="0">
                <a:latin typeface="Symbol"/>
                <a:cs typeface="Symbol"/>
              </a:rPr>
              <a:t></a:t>
            </a:r>
            <a:r>
              <a:rPr sz="1600" i="1" spc="250" dirty="0">
                <a:latin typeface="Times New Roman"/>
                <a:cs typeface="Times New Roman"/>
              </a:rPr>
              <a:t>c</a:t>
            </a:r>
            <a:r>
              <a:rPr sz="1600" spc="215" dirty="0">
                <a:latin typeface="Times New Roman"/>
                <a:cs typeface="Times New Roman"/>
              </a:rPr>
              <a:t>(</a:t>
            </a:r>
            <a:r>
              <a:rPr sz="1600" i="1" spc="310" dirty="0">
                <a:latin typeface="Times New Roman"/>
                <a:cs typeface="Times New Roman"/>
              </a:rPr>
              <a:t>w</a:t>
            </a:r>
            <a:r>
              <a:rPr sz="1350" i="1" spc="247" baseline="-24691" dirty="0">
                <a:latin typeface="Times New Roman"/>
                <a:cs typeface="Times New Roman"/>
              </a:rPr>
              <a:t>i</a:t>
            </a:r>
            <a:r>
              <a:rPr sz="1600" spc="125" dirty="0">
                <a:latin typeface="Times New Roman"/>
                <a:cs typeface="Times New Roman"/>
              </a:rPr>
              <a:t>,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i="1" spc="260" dirty="0">
                <a:latin typeface="Times New Roman"/>
                <a:cs typeface="Times New Roman"/>
              </a:rPr>
              <a:t>d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25" dirty="0">
                <a:latin typeface="Symbol"/>
                <a:cs typeface="Symbol"/>
              </a:rPr>
              <a:t>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750" i="1" spc="-305" dirty="0">
                <a:latin typeface="Symbol"/>
                <a:cs typeface="Symbol"/>
              </a:rPr>
              <a:t></a:t>
            </a:r>
            <a:r>
              <a:rPr sz="2400" spc="262" baseline="15625" dirty="0">
                <a:latin typeface="Times New Roman"/>
                <a:cs typeface="Times New Roman"/>
              </a:rPr>
              <a:t>ˆ</a:t>
            </a:r>
            <a:r>
              <a:rPr sz="2400" baseline="15625" dirty="0">
                <a:latin typeface="Times New Roman"/>
                <a:cs typeface="Times New Roman"/>
              </a:rPr>
              <a:t> </a:t>
            </a:r>
            <a:r>
              <a:rPr sz="2400" spc="-292" baseline="15625" dirty="0">
                <a:latin typeface="Times New Roman"/>
                <a:cs typeface="Times New Roman"/>
              </a:rPr>
              <a:t> </a:t>
            </a:r>
            <a:r>
              <a:rPr sz="1350" i="1" spc="127" baseline="-24691" dirty="0">
                <a:latin typeface="Times New Roman"/>
                <a:cs typeface="Times New Roman"/>
              </a:rPr>
              <a:t>i</a:t>
            </a:r>
            <a:endParaRPr sz="1350" baseline="-24691" dirty="0">
              <a:latin typeface="Times New Roman"/>
              <a:cs typeface="Times New Roman"/>
            </a:endParaRPr>
          </a:p>
          <a:p>
            <a:pPr marR="221615" algn="ctr">
              <a:lnSpc>
                <a:spcPct val="100000"/>
              </a:lnSpc>
              <a:spcBef>
                <a:spcPts val="325"/>
              </a:spcBef>
            </a:pPr>
            <a:r>
              <a:rPr sz="900" i="1" spc="105" dirty="0">
                <a:latin typeface="Times New Roman"/>
                <a:cs typeface="Times New Roman"/>
              </a:rPr>
              <a:t>i</a:t>
            </a:r>
            <a:r>
              <a:rPr sz="900" spc="105" dirty="0">
                <a:latin typeface="Symbol"/>
                <a:cs typeface="Symbol"/>
              </a:rPr>
              <a:t></a:t>
            </a:r>
            <a:r>
              <a:rPr sz="900" spc="105" dirty="0">
                <a:latin typeface="Times New Roman"/>
                <a:cs typeface="Times New Roman"/>
              </a:rPr>
              <a:t>1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6365" y="2486101"/>
            <a:ext cx="3156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Lagrange </a:t>
            </a:r>
            <a:r>
              <a:rPr sz="1800" spc="-5" dirty="0">
                <a:latin typeface="Times New Roman"/>
                <a:cs typeface="Times New Roman"/>
              </a:rPr>
              <a:t>multiplier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1978" y="1225519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5166" y="1086202"/>
            <a:ext cx="1441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0760" y="1541089"/>
            <a:ext cx="2032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50" dirty="0">
                <a:latin typeface="Times New Roman"/>
                <a:cs typeface="Times New Roman"/>
              </a:rPr>
              <a:t>i</a:t>
            </a:r>
            <a:r>
              <a:rPr sz="1050" spc="-55" dirty="0">
                <a:latin typeface="Symbol"/>
                <a:cs typeface="Symbol"/>
              </a:rPr>
              <a:t></a:t>
            </a: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1034" y="1216604"/>
            <a:ext cx="4603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latin typeface="Times New Roman"/>
                <a:cs typeface="Times New Roman"/>
              </a:rPr>
              <a:t>c(</a:t>
            </a:r>
            <a:r>
              <a:rPr sz="1050" spc="-2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w </a:t>
            </a:r>
            <a:r>
              <a:rPr sz="1050" spc="-5" dirty="0">
                <a:latin typeface="Times New Roman"/>
                <a:cs typeface="Times New Roman"/>
              </a:rPr>
              <a:t>,d </a:t>
            </a:r>
            <a:r>
              <a:rPr sz="1050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29327" y="1377948"/>
            <a:ext cx="1441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3336" y="1377948"/>
            <a:ext cx="927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81393" y="1288050"/>
            <a:ext cx="5206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265" y="1168304"/>
            <a:ext cx="1001394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</a:tabLst>
            </a:pPr>
            <a:r>
              <a:rPr sz="1050" spc="-60" dirty="0">
                <a:latin typeface="Symbol"/>
                <a:cs typeface="Symbol"/>
              </a:rPr>
              <a:t></a:t>
            </a:r>
            <a:r>
              <a:rPr sz="1125" baseline="-18518" dirty="0">
                <a:latin typeface="Times New Roman"/>
                <a:cs typeface="Times New Roman"/>
              </a:rPr>
              <a:t>1</a:t>
            </a:r>
            <a:r>
              <a:rPr sz="1125" spc="-135" baseline="-18518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,...</a:t>
            </a:r>
            <a:r>
              <a:rPr sz="1050" spc="5" dirty="0">
                <a:latin typeface="Times New Roman"/>
                <a:cs typeface="Times New Roman"/>
              </a:rPr>
              <a:t>,</a:t>
            </a:r>
            <a:r>
              <a:rPr sz="1050" spc="25" dirty="0">
                <a:latin typeface="Symbol"/>
                <a:cs typeface="Symbol"/>
              </a:rPr>
              <a:t></a:t>
            </a:r>
            <a:r>
              <a:rPr sz="1125" baseline="-18518" dirty="0">
                <a:latin typeface="Times New Roman"/>
                <a:cs typeface="Times New Roman"/>
              </a:rPr>
              <a:t>M </a:t>
            </a:r>
            <a:r>
              <a:rPr sz="1125" spc="127" baseline="-18518" dirty="0">
                <a:latin typeface="Times New Roman"/>
                <a:cs typeface="Times New Roman"/>
              </a:rPr>
              <a:t> </a:t>
            </a:r>
            <a:r>
              <a:rPr sz="4050" baseline="1028" dirty="0">
                <a:latin typeface="Symbol"/>
                <a:cs typeface="Symbol"/>
              </a:rPr>
              <a:t></a:t>
            </a:r>
            <a:r>
              <a:rPr sz="4050" baseline="1028" dirty="0"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0951" y="1377948"/>
            <a:ext cx="4749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dirty="0">
                <a:latin typeface="Symbol"/>
                <a:cs typeface="Symbol"/>
              </a:rPr>
              <a:t></a:t>
            </a:r>
            <a:r>
              <a:rPr sz="1125" spc="-44" baseline="-18518" dirty="0">
                <a:latin typeface="Times New Roman"/>
                <a:cs typeface="Times New Roman"/>
              </a:rPr>
              <a:t>1</a:t>
            </a:r>
            <a:r>
              <a:rPr sz="1125" spc="-187" baseline="-18518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,...,</a:t>
            </a:r>
            <a:r>
              <a:rPr sz="1050" dirty="0">
                <a:latin typeface="Symbol"/>
                <a:cs typeface="Symbol"/>
              </a:rPr>
              <a:t></a:t>
            </a:r>
            <a:r>
              <a:rPr sz="1125" baseline="-18518" dirty="0">
                <a:latin typeface="Times New Roman"/>
                <a:cs typeface="Times New Roman"/>
              </a:rPr>
              <a:t>M</a:t>
            </a:r>
            <a:endParaRPr sz="1125" baseline="-185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5270" y="1225519"/>
            <a:ext cx="1600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Times New Roman"/>
                <a:cs typeface="Times New Roman"/>
              </a:rPr>
              <a:t>p(d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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6956" y="1225519"/>
            <a:ext cx="1047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1069" y="1225519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Times New Roman"/>
                <a:cs typeface="Times New Roman"/>
              </a:rPr>
              <a:t>(</a:t>
            </a:r>
            <a:r>
              <a:rPr sz="1800" spc="-250" dirty="0">
                <a:latin typeface="Symbol"/>
                <a:cs typeface="Symbol"/>
              </a:rPr>
              <a:t></a:t>
            </a:r>
            <a:r>
              <a:rPr sz="2700" spc="-375" baseline="15432" dirty="0">
                <a:latin typeface="Times New Roman"/>
                <a:cs typeface="Times New Roman"/>
              </a:rPr>
              <a:t>ˆ </a:t>
            </a:r>
            <a:r>
              <a:rPr sz="1800" spc="-5" dirty="0">
                <a:latin typeface="Times New Roman"/>
                <a:cs typeface="Times New Roman"/>
              </a:rPr>
              <a:t>,...,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400" dirty="0">
                <a:latin typeface="Symbol"/>
                <a:cs typeface="Symbol"/>
              </a:rPr>
              <a:t></a:t>
            </a:r>
            <a:r>
              <a:rPr sz="2700" spc="-600" baseline="15432" dirty="0">
                <a:latin typeface="Times New Roman"/>
                <a:cs typeface="Times New Roman"/>
              </a:rPr>
              <a:t>ˆ</a:t>
            </a:r>
            <a:endParaRPr sz="2700" baseline="1543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1140" y="1200658"/>
            <a:ext cx="1789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Maximize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p(d|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2000" b="1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33947" y="1643351"/>
            <a:ext cx="1441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2405" y="1935097"/>
            <a:ext cx="6502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159" algn="l"/>
              </a:tabLst>
            </a:pPr>
            <a:r>
              <a:rPr sz="1050" dirty="0">
                <a:latin typeface="Times New Roman"/>
                <a:cs typeface="Times New Roman"/>
              </a:rPr>
              <a:t>1	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1923" y="1717169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</a:tabLst>
            </a:pPr>
            <a:r>
              <a:rPr sz="1800" dirty="0">
                <a:latin typeface="Times New Roman"/>
                <a:cs typeface="Times New Roman"/>
              </a:rPr>
              <a:t>ˆ	ˆ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194" y="2006561"/>
            <a:ext cx="11048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24375" y="2006561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92569" y="2006561"/>
            <a:ext cx="412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325" algn="l"/>
              </a:tabLst>
            </a:pPr>
            <a:r>
              <a:rPr sz="750" dirty="0">
                <a:latin typeface="Times New Roman"/>
                <a:cs typeface="Times New Roman"/>
              </a:rPr>
              <a:t>1	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38457" y="1782668"/>
            <a:ext cx="203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Times New Roman"/>
                <a:cs typeface="Times New Roman"/>
              </a:rPr>
              <a:t>log[p(d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</a:t>
            </a:r>
            <a:r>
              <a:rPr sz="1800" spc="-10" dirty="0">
                <a:latin typeface="Times New Roman"/>
                <a:cs typeface="Times New Roman"/>
              </a:rPr>
              <a:t>)]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17399" y="1782668"/>
            <a:ext cx="162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1800" spc="-5" dirty="0">
                <a:latin typeface="Times New Roman"/>
                <a:cs typeface="Times New Roman"/>
              </a:rPr>
              <a:t>,...,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dirty="0">
                <a:latin typeface="Times New Roman"/>
                <a:cs typeface="Times New Roman"/>
              </a:rPr>
              <a:t>	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50119" y="1782668"/>
            <a:ext cx="215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5" dirty="0">
                <a:latin typeface="Times New Roman"/>
                <a:cs typeface="Times New Roman"/>
              </a:rPr>
              <a:t>(</a:t>
            </a:r>
            <a:r>
              <a:rPr sz="1800" spc="-375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75014" y="1621332"/>
            <a:ext cx="1485265" cy="6629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4050" spc="187" baseline="-8230" dirty="0">
                <a:latin typeface="Symbol"/>
                <a:cs typeface="Symbol"/>
              </a:rPr>
              <a:t></a:t>
            </a: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spc="80" dirty="0">
                <a:latin typeface="Times New Roman"/>
                <a:cs typeface="Times New Roman"/>
              </a:rPr>
              <a:t>w</a:t>
            </a:r>
            <a:r>
              <a:rPr sz="1575" baseline="-23809" dirty="0">
                <a:latin typeface="Times New Roman"/>
                <a:cs typeface="Times New Roman"/>
              </a:rPr>
              <a:t>i</a:t>
            </a:r>
            <a:r>
              <a:rPr sz="1575" spc="-157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,</a:t>
            </a:r>
            <a:r>
              <a:rPr sz="1800" spc="65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</a:t>
            </a:r>
            <a:r>
              <a:rPr sz="1575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0"/>
              </a:spcBef>
            </a:pPr>
            <a:r>
              <a:rPr sz="1050" spc="-5" dirty="0">
                <a:latin typeface="Times New Roman"/>
                <a:cs typeface="Times New Roman"/>
              </a:rPr>
              <a:t>i</a:t>
            </a:r>
            <a:r>
              <a:rPr sz="1050" spc="-5" dirty="0">
                <a:latin typeface="Symbol"/>
                <a:cs typeface="Symbol"/>
              </a:rPr>
              <a:t></a:t>
            </a: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61871" y="1935097"/>
            <a:ext cx="3860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Symbol"/>
                <a:cs typeface="Symbol"/>
              </a:rPr>
              <a:t>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,...,</a:t>
            </a:r>
            <a:r>
              <a:rPr sz="1050" spc="-5" dirty="0">
                <a:latin typeface="Symbol"/>
                <a:cs typeface="Symbol"/>
              </a:rPr>
              <a:t>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30070" y="1935097"/>
            <a:ext cx="3860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Symbol"/>
                <a:cs typeface="Symbol"/>
              </a:rPr>
              <a:t>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,...,</a:t>
            </a:r>
            <a:r>
              <a:rPr sz="1050" spc="-5" dirty="0">
                <a:latin typeface="Symbol"/>
                <a:cs typeface="Symbol"/>
              </a:rPr>
              <a:t>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1140" y="1793239"/>
            <a:ext cx="2141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Max.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Log-Likelihood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79194" y="2345817"/>
            <a:ext cx="2273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Subject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constraint: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43400" y="2244153"/>
            <a:ext cx="779145" cy="616585"/>
          </a:xfrm>
          <a:custGeom>
            <a:avLst/>
            <a:gdLst/>
            <a:ahLst/>
            <a:cxnLst/>
            <a:rect l="l" t="t" r="r" b="b"/>
            <a:pathLst>
              <a:path w="779145" h="616585">
                <a:moveTo>
                  <a:pt x="0" y="616013"/>
                </a:moveTo>
                <a:lnTo>
                  <a:pt x="779068" y="616013"/>
                </a:lnTo>
                <a:lnTo>
                  <a:pt x="779068" y="0"/>
                </a:lnTo>
                <a:lnTo>
                  <a:pt x="0" y="0"/>
                </a:lnTo>
                <a:lnTo>
                  <a:pt x="0" y="6160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431752" y="2243864"/>
            <a:ext cx="1257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75682" y="2222923"/>
            <a:ext cx="741045" cy="6318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3825" spc="232" baseline="-8714" dirty="0">
                <a:latin typeface="Symbol"/>
                <a:cs typeface="Symbol"/>
              </a:rPr>
              <a:t></a:t>
            </a:r>
            <a:r>
              <a:rPr sz="1700" dirty="0">
                <a:latin typeface="Symbol"/>
                <a:cs typeface="Symbol"/>
              </a:rPr>
              <a:t></a:t>
            </a:r>
            <a:r>
              <a:rPr sz="1500" baseline="-25000" dirty="0">
                <a:latin typeface="Times New Roman"/>
                <a:cs typeface="Times New Roman"/>
              </a:rPr>
              <a:t>i </a:t>
            </a:r>
            <a:r>
              <a:rPr sz="1500" spc="75" baseline="-25000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Symbol"/>
                <a:cs typeface="Symbol"/>
              </a:rPr>
              <a:t>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8434F9-9CC6-873D-BF71-281EFCEFA4CC}"/>
                  </a:ext>
                </a:extLst>
              </p:cNvPr>
              <p:cNvSpPr txBox="1"/>
              <p:nvPr/>
            </p:nvSpPr>
            <p:spPr>
              <a:xfrm>
                <a:off x="5155633" y="4094121"/>
                <a:ext cx="3156585" cy="707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8434F9-9CC6-873D-BF71-281EFCEFA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33" y="4094121"/>
                <a:ext cx="3156585" cy="707758"/>
              </a:xfrm>
              <a:prstGeom prst="rect">
                <a:avLst/>
              </a:prstGeom>
              <a:blipFill>
                <a:blip r:embed="rId2"/>
                <a:stretch>
                  <a:fillRect t="-14035" b="-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23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8868" y="286781"/>
            <a:ext cx="57411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Does </a:t>
            </a:r>
            <a:r>
              <a:rPr dirty="0"/>
              <a:t>the </a:t>
            </a:r>
            <a:r>
              <a:rPr spc="-70" dirty="0"/>
              <a:t>Topic </a:t>
            </a:r>
            <a:r>
              <a:rPr spc="-5" dirty="0"/>
              <a:t>Look</a:t>
            </a:r>
            <a:r>
              <a:rPr spc="-15" dirty="0"/>
              <a:t> </a:t>
            </a:r>
            <a:r>
              <a:rPr spc="-25" dirty="0"/>
              <a:t>Like?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527" y="482325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2330576"/>
            <a:ext cx="1846580" cy="2374774"/>
          </a:xfrm>
          <a:custGeom>
            <a:avLst/>
            <a:gdLst/>
            <a:ahLst/>
            <a:cxnLst/>
            <a:rect l="l" t="t" r="r" b="b"/>
            <a:pathLst>
              <a:path w="1846580" h="1219200">
                <a:moveTo>
                  <a:pt x="1694180" y="1219200"/>
                </a:moveTo>
                <a:lnTo>
                  <a:pt x="1724660" y="1097280"/>
                </a:lnTo>
                <a:lnTo>
                  <a:pt x="1846580" y="1066800"/>
                </a:lnTo>
                <a:lnTo>
                  <a:pt x="1694180" y="1219200"/>
                </a:lnTo>
                <a:lnTo>
                  <a:pt x="0" y="1219200"/>
                </a:lnTo>
                <a:lnTo>
                  <a:pt x="0" y="0"/>
                </a:lnTo>
                <a:lnTo>
                  <a:pt x="1846580" y="0"/>
                </a:lnTo>
                <a:lnTo>
                  <a:pt x="184658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384" y="2413254"/>
            <a:ext cx="1746250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the</a:t>
            </a: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association</a:t>
            </a: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ext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endParaRPr lang="en-US" sz="2800" spc="-8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ining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paper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919" y="1397774"/>
            <a:ext cx="441325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4000" spc="-5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9800" y="280581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1"/>
                </a:lnTo>
                <a:lnTo>
                  <a:pt x="978407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800" y="280581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7" y="242315"/>
                </a:lnTo>
                <a:lnTo>
                  <a:pt x="736092" y="484631"/>
                </a:lnTo>
                <a:lnTo>
                  <a:pt x="736092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37890" y="1016787"/>
            <a:ext cx="1308735" cy="5232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800" b="1" spc="-5" dirty="0">
                <a:latin typeface="Calibri"/>
                <a:cs typeface="Calibri"/>
              </a:rPr>
              <a:t>p(w|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Symbol"/>
                <a:cs typeface="Symbol"/>
              </a:rPr>
              <a:t></a:t>
            </a:r>
            <a:r>
              <a:rPr sz="2800" b="1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0D17E-D6AA-C0BE-3E65-5D7546CFFAF7}"/>
              </a:ext>
            </a:extLst>
          </p:cNvPr>
          <p:cNvSpPr txBox="1"/>
          <p:nvPr/>
        </p:nvSpPr>
        <p:spPr>
          <a:xfrm>
            <a:off x="3477962" y="1906468"/>
            <a:ext cx="1892935" cy="3051028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04139">
              <a:lnSpc>
                <a:spcPts val="1664"/>
              </a:lnSpc>
            </a:pPr>
            <a:r>
              <a:rPr lang="en-US" sz="1800" b="1" dirty="0">
                <a:latin typeface="Times New Roman"/>
                <a:cs typeface="Times New Roman"/>
              </a:rPr>
              <a:t>the 0.031</a:t>
            </a:r>
          </a:p>
          <a:p>
            <a:pPr marL="104139">
              <a:lnSpc>
                <a:spcPts val="1664"/>
              </a:lnSpc>
            </a:pPr>
            <a:r>
              <a:rPr lang="en-US" b="1" dirty="0">
                <a:latin typeface="Times New Roman"/>
                <a:cs typeface="Times New Roman"/>
              </a:rPr>
              <a:t>a 0.018</a:t>
            </a:r>
          </a:p>
          <a:p>
            <a:pPr marL="104139">
              <a:lnSpc>
                <a:spcPts val="1664"/>
              </a:lnSpc>
            </a:pPr>
            <a:r>
              <a:rPr lang="en-US" sz="1800" b="1" dirty="0">
                <a:latin typeface="Times New Roman"/>
                <a:cs typeface="Times New Roman"/>
              </a:rPr>
              <a:t>…</a:t>
            </a:r>
          </a:p>
          <a:p>
            <a:pPr marL="104139">
              <a:lnSpc>
                <a:spcPts val="1664"/>
              </a:lnSpc>
            </a:pP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lang="en-US" sz="1800" b="1" spc="4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0.04</a:t>
            </a:r>
            <a:endParaRPr lang="en-US" sz="1800" dirty="0">
              <a:latin typeface="Times New Roman"/>
              <a:cs typeface="Times New Roman"/>
            </a:endParaRPr>
          </a:p>
          <a:p>
            <a:pPr marL="104139">
              <a:lnSpc>
                <a:spcPts val="2039"/>
              </a:lnSpc>
            </a:pP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mining</a:t>
            </a:r>
            <a:r>
              <a:rPr lang="en-US"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0.035</a:t>
            </a:r>
            <a:endParaRPr lang="en-US" sz="1800" dirty="0">
              <a:latin typeface="Times New Roman"/>
              <a:cs typeface="Times New Roman"/>
            </a:endParaRPr>
          </a:p>
          <a:p>
            <a:pPr marL="104139">
              <a:lnSpc>
                <a:spcPts val="2039"/>
              </a:lnSpc>
            </a:pPr>
            <a:r>
              <a:rPr lang="en-US"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lang="en-US" sz="18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0.03</a:t>
            </a:r>
            <a:endParaRPr lang="en-US" sz="1800" dirty="0">
              <a:latin typeface="Times New Roman"/>
              <a:cs typeface="Times New Roman"/>
            </a:endParaRPr>
          </a:p>
          <a:p>
            <a:pPr marL="104139">
              <a:lnSpc>
                <a:spcPts val="2039"/>
              </a:lnSpc>
            </a:pPr>
            <a:r>
              <a:rPr lang="en-US"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clustering</a:t>
            </a:r>
            <a:r>
              <a:rPr lang="en-US"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0.005</a:t>
            </a:r>
            <a:endParaRPr lang="en-US" sz="1800" dirty="0">
              <a:latin typeface="Times New Roman"/>
              <a:cs typeface="Times New Roman"/>
            </a:endParaRPr>
          </a:p>
          <a:p>
            <a:pPr marL="104139">
              <a:lnSpc>
                <a:spcPts val="2039"/>
              </a:lnSpc>
            </a:pP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computer</a:t>
            </a:r>
            <a:r>
              <a:rPr lang="en-US"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0.0009</a:t>
            </a:r>
            <a:endParaRPr lang="en-US" sz="1800" dirty="0">
              <a:latin typeface="Times New Roman"/>
              <a:cs typeface="Times New Roman"/>
            </a:endParaRPr>
          </a:p>
          <a:p>
            <a:pPr marL="104139">
              <a:lnSpc>
                <a:spcPts val="2039"/>
              </a:lnSpc>
            </a:pPr>
            <a:r>
              <a:rPr lang="en-US"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lang="en-US" sz="1800" dirty="0">
              <a:latin typeface="Times New Roman"/>
              <a:cs typeface="Times New Roman"/>
            </a:endParaRPr>
          </a:p>
          <a:p>
            <a:pPr marL="104139">
              <a:lnSpc>
                <a:spcPts val="2220"/>
              </a:lnSpc>
            </a:pPr>
            <a:r>
              <a:rPr lang="en-US"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food</a:t>
            </a:r>
            <a:r>
              <a:rPr lang="en-US" sz="18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0.000001</a:t>
            </a:r>
          </a:p>
          <a:p>
            <a:pPr marL="104139">
              <a:lnSpc>
                <a:spcPts val="2220"/>
              </a:lnSpc>
            </a:pPr>
            <a:r>
              <a:rPr lang="en-US" b="1" dirty="0">
                <a:solidFill>
                  <a:srgbClr val="CC0000"/>
                </a:solidFill>
                <a:latin typeface="Times New Roman"/>
                <a:cs typeface="Times New Roman"/>
              </a:rPr>
              <a:t>…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746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841" y="93726"/>
            <a:ext cx="608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Factoring </a:t>
            </a:r>
            <a:r>
              <a:rPr spc="-5" dirty="0"/>
              <a:t>out </a:t>
            </a:r>
            <a:r>
              <a:rPr spc="-10" dirty="0"/>
              <a:t>Background</a:t>
            </a:r>
            <a:r>
              <a:rPr spc="-55" dirty="0"/>
              <a:t> </a:t>
            </a:r>
            <a:r>
              <a:rPr spc="-45" dirty="0"/>
              <a:t>Words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17647" y="1674367"/>
          <a:ext cx="2430144" cy="323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6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0.031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0.018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664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2000" b="1" spc="459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0.04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ts val="2039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mining</a:t>
                      </a:r>
                      <a:r>
                        <a:rPr sz="20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0.035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ts val="2039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2000" b="1" spc="-8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0.03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ts val="2039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2000" b="1" spc="-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0.005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ts val="2039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2000" b="1" spc="-9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0.0009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ts val="2039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ts val="222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food</a:t>
                      </a:r>
                      <a:r>
                        <a:rPr sz="2000" b="1" spc="-4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0.000001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10919" y="1397774"/>
            <a:ext cx="441325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4000" spc="-5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280581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1"/>
                </a:lnTo>
                <a:lnTo>
                  <a:pt x="978407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280581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7" y="242315"/>
                </a:lnTo>
                <a:lnTo>
                  <a:pt x="736092" y="484631"/>
                </a:lnTo>
                <a:lnTo>
                  <a:pt x="736092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890" y="1016787"/>
            <a:ext cx="1308735" cy="5232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800" b="1" spc="-5" dirty="0">
                <a:latin typeface="Calibri"/>
                <a:cs typeface="Calibri"/>
              </a:rPr>
              <a:t>p(w|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Symbol"/>
                <a:cs typeface="Symbol"/>
              </a:rPr>
              <a:t></a:t>
            </a:r>
            <a:r>
              <a:rPr sz="2800" b="1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1234" y="2396248"/>
            <a:ext cx="2656840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 marR="162560">
              <a:lnSpc>
                <a:spcPct val="100000"/>
              </a:lnSpc>
              <a:spcBef>
                <a:spcPts val="235"/>
              </a:spcBef>
            </a:pPr>
            <a:r>
              <a:rPr sz="2000" b="1" dirty="0">
                <a:latin typeface="Calibri"/>
                <a:cs typeface="Calibri"/>
              </a:rPr>
              <a:t>How </a:t>
            </a:r>
            <a:r>
              <a:rPr sz="2000" b="1" spc="-5" dirty="0">
                <a:latin typeface="Calibri"/>
                <a:cs typeface="Calibri"/>
              </a:rPr>
              <a:t>can </a:t>
            </a:r>
            <a:r>
              <a:rPr sz="2000" b="1" spc="-10" dirty="0">
                <a:latin typeface="Calibri"/>
                <a:cs typeface="Calibri"/>
              </a:rPr>
              <a:t>we </a:t>
            </a:r>
            <a:r>
              <a:rPr sz="2000" b="1" spc="-15" dirty="0">
                <a:latin typeface="Calibri"/>
                <a:cs typeface="Calibri"/>
              </a:rPr>
              <a:t>get </a:t>
            </a:r>
            <a:r>
              <a:rPr sz="2000" b="1" spc="-5" dirty="0">
                <a:latin typeface="Calibri"/>
                <a:cs typeface="Calibri"/>
              </a:rPr>
              <a:t>rid </a:t>
            </a:r>
            <a:r>
              <a:rPr sz="2000" b="1" dirty="0">
                <a:latin typeface="Calibri"/>
                <a:cs typeface="Calibri"/>
              </a:rPr>
              <a:t>of  these </a:t>
            </a:r>
            <a:r>
              <a:rPr sz="2000" b="1" spc="-5" dirty="0">
                <a:latin typeface="Calibri"/>
                <a:cs typeface="Calibri"/>
              </a:rPr>
              <a:t>common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words?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59857" y="2074798"/>
            <a:ext cx="642620" cy="274320"/>
          </a:xfrm>
          <a:custGeom>
            <a:avLst/>
            <a:gdLst/>
            <a:ahLst/>
            <a:cxnLst/>
            <a:rect l="l" t="t" r="r" b="b"/>
            <a:pathLst>
              <a:path w="642620" h="274319">
                <a:moveTo>
                  <a:pt x="108292" y="48997"/>
                </a:moveTo>
                <a:lnTo>
                  <a:pt x="71244" y="56016"/>
                </a:lnTo>
                <a:lnTo>
                  <a:pt x="95786" y="85007"/>
                </a:lnTo>
                <a:lnTo>
                  <a:pt x="629792" y="273812"/>
                </a:lnTo>
                <a:lnTo>
                  <a:pt x="642492" y="237870"/>
                </a:lnTo>
                <a:lnTo>
                  <a:pt x="108292" y="48997"/>
                </a:lnTo>
                <a:close/>
              </a:path>
              <a:path w="642620" h="274319">
                <a:moveTo>
                  <a:pt x="162051" y="0"/>
                </a:moveTo>
                <a:lnTo>
                  <a:pt x="0" y="30861"/>
                </a:lnTo>
                <a:lnTo>
                  <a:pt x="106552" y="156718"/>
                </a:lnTo>
                <a:lnTo>
                  <a:pt x="112527" y="161397"/>
                </a:lnTo>
                <a:lnTo>
                  <a:pt x="119586" y="163385"/>
                </a:lnTo>
                <a:lnTo>
                  <a:pt x="126859" y="162611"/>
                </a:lnTo>
                <a:lnTo>
                  <a:pt x="95786" y="85007"/>
                </a:lnTo>
                <a:lnTo>
                  <a:pt x="29209" y="61468"/>
                </a:lnTo>
                <a:lnTo>
                  <a:pt x="41909" y="25526"/>
                </a:lnTo>
                <a:lnTo>
                  <a:pt x="182991" y="25526"/>
                </a:lnTo>
                <a:lnTo>
                  <a:pt x="184219" y="22659"/>
                </a:lnTo>
                <a:lnTo>
                  <a:pt x="184276" y="15112"/>
                </a:lnTo>
                <a:lnTo>
                  <a:pt x="181447" y="8126"/>
                </a:lnTo>
                <a:lnTo>
                  <a:pt x="176307" y="2936"/>
                </a:lnTo>
                <a:lnTo>
                  <a:pt x="169596" y="57"/>
                </a:lnTo>
                <a:lnTo>
                  <a:pt x="162051" y="0"/>
                </a:lnTo>
                <a:close/>
              </a:path>
              <a:path w="642620" h="274319">
                <a:moveTo>
                  <a:pt x="41909" y="25526"/>
                </a:moveTo>
                <a:lnTo>
                  <a:pt x="29209" y="61468"/>
                </a:lnTo>
                <a:lnTo>
                  <a:pt x="95786" y="85007"/>
                </a:lnTo>
                <a:lnTo>
                  <a:pt x="76397" y="62102"/>
                </a:lnTo>
                <a:lnTo>
                  <a:pt x="39115" y="62102"/>
                </a:lnTo>
                <a:lnTo>
                  <a:pt x="50164" y="31114"/>
                </a:lnTo>
                <a:lnTo>
                  <a:pt x="57714" y="31114"/>
                </a:lnTo>
                <a:lnTo>
                  <a:pt x="41909" y="25526"/>
                </a:lnTo>
                <a:close/>
              </a:path>
              <a:path w="642620" h="274319">
                <a:moveTo>
                  <a:pt x="50164" y="31114"/>
                </a:moveTo>
                <a:lnTo>
                  <a:pt x="39115" y="62102"/>
                </a:lnTo>
                <a:lnTo>
                  <a:pt x="71244" y="56016"/>
                </a:lnTo>
                <a:lnTo>
                  <a:pt x="50164" y="31114"/>
                </a:lnTo>
                <a:close/>
              </a:path>
              <a:path w="642620" h="274319">
                <a:moveTo>
                  <a:pt x="71244" y="56016"/>
                </a:moveTo>
                <a:lnTo>
                  <a:pt x="39115" y="62102"/>
                </a:lnTo>
                <a:lnTo>
                  <a:pt x="76397" y="62102"/>
                </a:lnTo>
                <a:lnTo>
                  <a:pt x="71244" y="56016"/>
                </a:lnTo>
                <a:close/>
              </a:path>
              <a:path w="642620" h="274319">
                <a:moveTo>
                  <a:pt x="57714" y="31114"/>
                </a:moveTo>
                <a:lnTo>
                  <a:pt x="50164" y="31114"/>
                </a:lnTo>
                <a:lnTo>
                  <a:pt x="71244" y="56016"/>
                </a:lnTo>
                <a:lnTo>
                  <a:pt x="108292" y="48997"/>
                </a:lnTo>
                <a:lnTo>
                  <a:pt x="57714" y="31114"/>
                </a:lnTo>
                <a:close/>
              </a:path>
              <a:path w="642620" h="274319">
                <a:moveTo>
                  <a:pt x="182991" y="25526"/>
                </a:moveTo>
                <a:lnTo>
                  <a:pt x="41909" y="25526"/>
                </a:lnTo>
                <a:lnTo>
                  <a:pt x="108292" y="48997"/>
                </a:lnTo>
                <a:lnTo>
                  <a:pt x="169163" y="37464"/>
                </a:lnTo>
                <a:lnTo>
                  <a:pt x="176150" y="34561"/>
                </a:lnTo>
                <a:lnTo>
                  <a:pt x="181340" y="29384"/>
                </a:lnTo>
                <a:lnTo>
                  <a:pt x="182991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AD3D0FA1-7B9D-D09A-9240-C2E8E833F0D9}"/>
              </a:ext>
            </a:extLst>
          </p:cNvPr>
          <p:cNvSpPr/>
          <p:nvPr/>
        </p:nvSpPr>
        <p:spPr>
          <a:xfrm>
            <a:off x="228600" y="2330576"/>
            <a:ext cx="1846580" cy="2374774"/>
          </a:xfrm>
          <a:custGeom>
            <a:avLst/>
            <a:gdLst/>
            <a:ahLst/>
            <a:cxnLst/>
            <a:rect l="l" t="t" r="r" b="b"/>
            <a:pathLst>
              <a:path w="1846580" h="1219200">
                <a:moveTo>
                  <a:pt x="1694180" y="1219200"/>
                </a:moveTo>
                <a:lnTo>
                  <a:pt x="1724660" y="1097280"/>
                </a:lnTo>
                <a:lnTo>
                  <a:pt x="1846580" y="1066800"/>
                </a:lnTo>
                <a:lnTo>
                  <a:pt x="1694180" y="1219200"/>
                </a:lnTo>
                <a:lnTo>
                  <a:pt x="0" y="1219200"/>
                </a:lnTo>
                <a:lnTo>
                  <a:pt x="0" y="0"/>
                </a:lnTo>
                <a:lnTo>
                  <a:pt x="1846580" y="0"/>
                </a:lnTo>
                <a:lnTo>
                  <a:pt x="184658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02809B7B-5292-0348-127A-69D5D056E55F}"/>
              </a:ext>
            </a:extLst>
          </p:cNvPr>
          <p:cNvSpPr txBox="1"/>
          <p:nvPr/>
        </p:nvSpPr>
        <p:spPr>
          <a:xfrm>
            <a:off x="278384" y="2413254"/>
            <a:ext cx="1746250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the</a:t>
            </a: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association</a:t>
            </a: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ext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endParaRPr lang="en-US" sz="2800" spc="-8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ining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paper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0487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93726"/>
            <a:ext cx="7703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Generate </a:t>
            </a:r>
            <a:r>
              <a:rPr dirty="0"/>
              <a:t>d </a:t>
            </a:r>
            <a:r>
              <a:rPr spc="-5" dirty="0"/>
              <a:t>Using </a:t>
            </a:r>
            <a:r>
              <a:rPr spc="-70" dirty="0"/>
              <a:t>Two </a:t>
            </a:r>
            <a:r>
              <a:rPr spc="-55" dirty="0"/>
              <a:t>Word</a:t>
            </a:r>
            <a:r>
              <a:rPr spc="30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683759" y="1058672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8"/>
                </a:moveTo>
                <a:lnTo>
                  <a:pt x="2071624" y="1662048"/>
                </a:lnTo>
                <a:lnTo>
                  <a:pt x="2071624" y="0"/>
                </a:lnTo>
                <a:lnTo>
                  <a:pt x="0" y="0"/>
                </a:lnTo>
                <a:lnTo>
                  <a:pt x="0" y="1662048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3261" y="1037336"/>
            <a:ext cx="1734820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2000" b="1" spc="4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mining</a:t>
            </a:r>
            <a:r>
              <a:rPr sz="20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0.035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sz="20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clustering</a:t>
            </a:r>
            <a:r>
              <a:rPr sz="20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0.005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sz="2000" b="1" spc="0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518" y="1348625"/>
            <a:ext cx="441325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4000" spc="-5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4982" y="1052931"/>
            <a:ext cx="133794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b="1" spc="-35" dirty="0">
                <a:latin typeface="Calibri"/>
                <a:cs typeface="Calibri"/>
              </a:rPr>
              <a:t>Topic: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d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3759" y="2853905"/>
            <a:ext cx="2038350" cy="2144395"/>
          </a:xfrm>
          <a:custGeom>
            <a:avLst/>
            <a:gdLst/>
            <a:ahLst/>
            <a:cxnLst/>
            <a:rect l="l" t="t" r="r" b="b"/>
            <a:pathLst>
              <a:path w="2038350" h="2144395">
                <a:moveTo>
                  <a:pt x="0" y="2144141"/>
                </a:moveTo>
                <a:lnTo>
                  <a:pt x="2038349" y="2144141"/>
                </a:lnTo>
                <a:lnTo>
                  <a:pt x="2038349" y="0"/>
                </a:lnTo>
                <a:lnTo>
                  <a:pt x="0" y="0"/>
                </a:lnTo>
                <a:lnTo>
                  <a:pt x="0" y="2144141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261" y="2828289"/>
            <a:ext cx="1517015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0.03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0.02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0.015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b="1" spc="-5" dirty="0">
                <a:latin typeface="Times New Roman"/>
                <a:cs typeface="Times New Roman"/>
              </a:rPr>
              <a:t>we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b="1" dirty="0">
                <a:latin typeface="Times New Roman"/>
                <a:cs typeface="Times New Roman"/>
              </a:rPr>
              <a:t>food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0.003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text</a:t>
            </a:r>
            <a:r>
              <a:rPr sz="2000" b="1" spc="4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0.000006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000" spc="0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819" y="4491304"/>
            <a:ext cx="294195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latin typeface="Calibri"/>
                <a:cs typeface="Calibri"/>
              </a:rPr>
              <a:t>Background (topic)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2232" y="2234511"/>
            <a:ext cx="2286635" cy="171450"/>
          </a:xfrm>
          <a:custGeom>
            <a:avLst/>
            <a:gdLst/>
            <a:ahLst/>
            <a:cxnLst/>
            <a:rect l="l" t="t" r="r" b="b"/>
            <a:pathLst>
              <a:path w="2286635" h="171450">
                <a:moveTo>
                  <a:pt x="149361" y="0"/>
                </a:moveTo>
                <a:lnTo>
                  <a:pt x="142240" y="2466"/>
                </a:lnTo>
                <a:lnTo>
                  <a:pt x="0" y="86159"/>
                </a:lnTo>
                <a:lnTo>
                  <a:pt x="142875" y="168709"/>
                </a:lnTo>
                <a:lnTo>
                  <a:pt x="150050" y="171156"/>
                </a:lnTo>
                <a:lnTo>
                  <a:pt x="157321" y="170662"/>
                </a:lnTo>
                <a:lnTo>
                  <a:pt x="163877" y="167477"/>
                </a:lnTo>
                <a:lnTo>
                  <a:pt x="168910" y="161851"/>
                </a:lnTo>
                <a:lnTo>
                  <a:pt x="171301" y="154658"/>
                </a:lnTo>
                <a:lnTo>
                  <a:pt x="170799" y="147357"/>
                </a:lnTo>
                <a:lnTo>
                  <a:pt x="167606" y="140795"/>
                </a:lnTo>
                <a:lnTo>
                  <a:pt x="161925" y="135816"/>
                </a:lnTo>
                <a:lnTo>
                  <a:pt x="108817" y="105082"/>
                </a:lnTo>
                <a:lnTo>
                  <a:pt x="37973" y="105082"/>
                </a:lnTo>
                <a:lnTo>
                  <a:pt x="37718" y="66982"/>
                </a:lnTo>
                <a:lnTo>
                  <a:pt x="108207" y="66719"/>
                </a:lnTo>
                <a:lnTo>
                  <a:pt x="161544" y="35359"/>
                </a:lnTo>
                <a:lnTo>
                  <a:pt x="170759" y="16392"/>
                </a:lnTo>
                <a:lnTo>
                  <a:pt x="168275" y="9197"/>
                </a:lnTo>
                <a:lnTo>
                  <a:pt x="163224" y="3591"/>
                </a:lnTo>
                <a:lnTo>
                  <a:pt x="156638" y="450"/>
                </a:lnTo>
                <a:lnTo>
                  <a:pt x="149361" y="0"/>
                </a:lnTo>
                <a:close/>
              </a:path>
              <a:path w="2286635" h="171450">
                <a:moveTo>
                  <a:pt x="108207" y="66719"/>
                </a:moveTo>
                <a:lnTo>
                  <a:pt x="37718" y="66982"/>
                </a:lnTo>
                <a:lnTo>
                  <a:pt x="37973" y="105082"/>
                </a:lnTo>
                <a:lnTo>
                  <a:pt x="108364" y="104820"/>
                </a:lnTo>
                <a:lnTo>
                  <a:pt x="104209" y="102415"/>
                </a:lnTo>
                <a:lnTo>
                  <a:pt x="47498" y="102415"/>
                </a:lnTo>
                <a:lnTo>
                  <a:pt x="47371" y="69522"/>
                </a:lnTo>
                <a:lnTo>
                  <a:pt x="103441" y="69522"/>
                </a:lnTo>
                <a:lnTo>
                  <a:pt x="108207" y="66719"/>
                </a:lnTo>
                <a:close/>
              </a:path>
              <a:path w="2286635" h="171450">
                <a:moveTo>
                  <a:pt x="108364" y="104820"/>
                </a:moveTo>
                <a:lnTo>
                  <a:pt x="37973" y="105082"/>
                </a:lnTo>
                <a:lnTo>
                  <a:pt x="108817" y="105082"/>
                </a:lnTo>
                <a:lnTo>
                  <a:pt x="108364" y="104820"/>
                </a:lnTo>
                <a:close/>
              </a:path>
              <a:path w="2286635" h="171450">
                <a:moveTo>
                  <a:pt x="2286000" y="58600"/>
                </a:moveTo>
                <a:lnTo>
                  <a:pt x="108207" y="66719"/>
                </a:lnTo>
                <a:lnTo>
                  <a:pt x="75628" y="85875"/>
                </a:lnTo>
                <a:lnTo>
                  <a:pt x="108364" y="104820"/>
                </a:lnTo>
                <a:lnTo>
                  <a:pt x="2286254" y="96700"/>
                </a:lnTo>
                <a:lnTo>
                  <a:pt x="2286000" y="58600"/>
                </a:lnTo>
                <a:close/>
              </a:path>
              <a:path w="2286635" h="171450">
                <a:moveTo>
                  <a:pt x="47371" y="69522"/>
                </a:moveTo>
                <a:lnTo>
                  <a:pt x="47498" y="102415"/>
                </a:lnTo>
                <a:lnTo>
                  <a:pt x="75628" y="85875"/>
                </a:lnTo>
                <a:lnTo>
                  <a:pt x="47371" y="69522"/>
                </a:lnTo>
                <a:close/>
              </a:path>
              <a:path w="2286635" h="171450">
                <a:moveTo>
                  <a:pt x="75628" y="85875"/>
                </a:moveTo>
                <a:lnTo>
                  <a:pt x="47498" y="102415"/>
                </a:lnTo>
                <a:lnTo>
                  <a:pt x="104209" y="102415"/>
                </a:lnTo>
                <a:lnTo>
                  <a:pt x="75628" y="85875"/>
                </a:lnTo>
                <a:close/>
              </a:path>
              <a:path w="2286635" h="171450">
                <a:moveTo>
                  <a:pt x="103441" y="69522"/>
                </a:moveTo>
                <a:lnTo>
                  <a:pt x="47371" y="69522"/>
                </a:lnTo>
                <a:lnTo>
                  <a:pt x="75628" y="85875"/>
                </a:lnTo>
                <a:lnTo>
                  <a:pt x="103441" y="69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58160" y="1871852"/>
            <a:ext cx="108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P(w|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d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8326" y="3091942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0314" y="2915157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p(w|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757" y="3273625"/>
            <a:ext cx="2286635" cy="171450"/>
          </a:xfrm>
          <a:custGeom>
            <a:avLst/>
            <a:gdLst/>
            <a:ahLst/>
            <a:cxnLst/>
            <a:rect l="l" t="t" r="r" b="b"/>
            <a:pathLst>
              <a:path w="2286635" h="171450">
                <a:moveTo>
                  <a:pt x="149361" y="0"/>
                </a:moveTo>
                <a:lnTo>
                  <a:pt x="142240" y="2466"/>
                </a:lnTo>
                <a:lnTo>
                  <a:pt x="0" y="86159"/>
                </a:lnTo>
                <a:lnTo>
                  <a:pt x="142875" y="168709"/>
                </a:lnTo>
                <a:lnTo>
                  <a:pt x="149996" y="171154"/>
                </a:lnTo>
                <a:lnTo>
                  <a:pt x="157273" y="170646"/>
                </a:lnTo>
                <a:lnTo>
                  <a:pt x="163859" y="167423"/>
                </a:lnTo>
                <a:lnTo>
                  <a:pt x="168910" y="161724"/>
                </a:lnTo>
                <a:lnTo>
                  <a:pt x="171301" y="154602"/>
                </a:lnTo>
                <a:lnTo>
                  <a:pt x="170799" y="147325"/>
                </a:lnTo>
                <a:lnTo>
                  <a:pt x="167606" y="140739"/>
                </a:lnTo>
                <a:lnTo>
                  <a:pt x="161925" y="135689"/>
                </a:lnTo>
                <a:lnTo>
                  <a:pt x="108935" y="105082"/>
                </a:lnTo>
                <a:lnTo>
                  <a:pt x="37845" y="105082"/>
                </a:lnTo>
                <a:lnTo>
                  <a:pt x="37718" y="66982"/>
                </a:lnTo>
                <a:lnTo>
                  <a:pt x="108207" y="66719"/>
                </a:lnTo>
                <a:lnTo>
                  <a:pt x="161544" y="35359"/>
                </a:lnTo>
                <a:lnTo>
                  <a:pt x="170741" y="16392"/>
                </a:lnTo>
                <a:lnTo>
                  <a:pt x="168275" y="9197"/>
                </a:lnTo>
                <a:lnTo>
                  <a:pt x="163224" y="3591"/>
                </a:lnTo>
                <a:lnTo>
                  <a:pt x="156638" y="450"/>
                </a:lnTo>
                <a:lnTo>
                  <a:pt x="149361" y="0"/>
                </a:lnTo>
                <a:close/>
              </a:path>
              <a:path w="2286635" h="171450">
                <a:moveTo>
                  <a:pt x="108207" y="66719"/>
                </a:moveTo>
                <a:lnTo>
                  <a:pt x="37718" y="66982"/>
                </a:lnTo>
                <a:lnTo>
                  <a:pt x="37845" y="105082"/>
                </a:lnTo>
                <a:lnTo>
                  <a:pt x="108479" y="104819"/>
                </a:lnTo>
                <a:lnTo>
                  <a:pt x="104318" y="102415"/>
                </a:lnTo>
                <a:lnTo>
                  <a:pt x="47498" y="102415"/>
                </a:lnTo>
                <a:lnTo>
                  <a:pt x="47370" y="69522"/>
                </a:lnTo>
                <a:lnTo>
                  <a:pt x="103441" y="69522"/>
                </a:lnTo>
                <a:lnTo>
                  <a:pt x="108207" y="66719"/>
                </a:lnTo>
                <a:close/>
              </a:path>
              <a:path w="2286635" h="171450">
                <a:moveTo>
                  <a:pt x="108479" y="104819"/>
                </a:moveTo>
                <a:lnTo>
                  <a:pt x="37845" y="105082"/>
                </a:lnTo>
                <a:lnTo>
                  <a:pt x="108935" y="105082"/>
                </a:lnTo>
                <a:lnTo>
                  <a:pt x="108479" y="104819"/>
                </a:lnTo>
                <a:close/>
              </a:path>
              <a:path w="2286635" h="171450">
                <a:moveTo>
                  <a:pt x="2286000" y="58600"/>
                </a:moveTo>
                <a:lnTo>
                  <a:pt x="108207" y="66719"/>
                </a:lnTo>
                <a:lnTo>
                  <a:pt x="75655" y="85859"/>
                </a:lnTo>
                <a:lnTo>
                  <a:pt x="108479" y="104819"/>
                </a:lnTo>
                <a:lnTo>
                  <a:pt x="2286127" y="96700"/>
                </a:lnTo>
                <a:lnTo>
                  <a:pt x="2286000" y="58600"/>
                </a:lnTo>
                <a:close/>
              </a:path>
              <a:path w="2286635" h="171450">
                <a:moveTo>
                  <a:pt x="47370" y="69522"/>
                </a:moveTo>
                <a:lnTo>
                  <a:pt x="47498" y="102415"/>
                </a:lnTo>
                <a:lnTo>
                  <a:pt x="75655" y="85859"/>
                </a:lnTo>
                <a:lnTo>
                  <a:pt x="47370" y="69522"/>
                </a:lnTo>
                <a:close/>
              </a:path>
              <a:path w="2286635" h="171450">
                <a:moveTo>
                  <a:pt x="75655" y="85859"/>
                </a:moveTo>
                <a:lnTo>
                  <a:pt x="47498" y="102415"/>
                </a:lnTo>
                <a:lnTo>
                  <a:pt x="104318" y="102415"/>
                </a:lnTo>
                <a:lnTo>
                  <a:pt x="75655" y="85859"/>
                </a:lnTo>
                <a:close/>
              </a:path>
              <a:path w="2286635" h="171450">
                <a:moveTo>
                  <a:pt x="103441" y="69522"/>
                </a:moveTo>
                <a:lnTo>
                  <a:pt x="47370" y="69522"/>
                </a:lnTo>
                <a:lnTo>
                  <a:pt x="75655" y="85859"/>
                </a:lnTo>
                <a:lnTo>
                  <a:pt x="103441" y="69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0939" y="2244470"/>
            <a:ext cx="1001394" cy="669925"/>
          </a:xfrm>
          <a:custGeom>
            <a:avLst/>
            <a:gdLst/>
            <a:ahLst/>
            <a:cxnLst/>
            <a:rect l="l" t="t" r="r" b="b"/>
            <a:pathLst>
              <a:path w="1001395" h="669925">
                <a:moveTo>
                  <a:pt x="63106" y="41563"/>
                </a:moveTo>
                <a:lnTo>
                  <a:pt x="79899" y="75512"/>
                </a:lnTo>
                <a:lnTo>
                  <a:pt x="980185" y="669544"/>
                </a:lnTo>
                <a:lnTo>
                  <a:pt x="1001267" y="637667"/>
                </a:lnTo>
                <a:lnTo>
                  <a:pt x="100918" y="43672"/>
                </a:lnTo>
                <a:lnTo>
                  <a:pt x="63106" y="41563"/>
                </a:lnTo>
                <a:close/>
              </a:path>
              <a:path w="1001395" h="669925">
                <a:moveTo>
                  <a:pt x="0" y="0"/>
                </a:moveTo>
                <a:lnTo>
                  <a:pt x="73278" y="147828"/>
                </a:lnTo>
                <a:lnTo>
                  <a:pt x="77854" y="153802"/>
                </a:lnTo>
                <a:lnTo>
                  <a:pt x="84169" y="157432"/>
                </a:lnTo>
                <a:lnTo>
                  <a:pt x="91388" y="158418"/>
                </a:lnTo>
                <a:lnTo>
                  <a:pt x="98678" y="156464"/>
                </a:lnTo>
                <a:lnTo>
                  <a:pt x="104707" y="151814"/>
                </a:lnTo>
                <a:lnTo>
                  <a:pt x="108330" y="145462"/>
                </a:lnTo>
                <a:lnTo>
                  <a:pt x="109287" y="138229"/>
                </a:lnTo>
                <a:lnTo>
                  <a:pt x="107314" y="130937"/>
                </a:lnTo>
                <a:lnTo>
                  <a:pt x="79899" y="75512"/>
                </a:lnTo>
                <a:lnTo>
                  <a:pt x="21081" y="36703"/>
                </a:lnTo>
                <a:lnTo>
                  <a:pt x="42036" y="4826"/>
                </a:lnTo>
                <a:lnTo>
                  <a:pt x="88227" y="4826"/>
                </a:lnTo>
                <a:lnTo>
                  <a:pt x="0" y="0"/>
                </a:lnTo>
                <a:close/>
              </a:path>
              <a:path w="1001395" h="669925">
                <a:moveTo>
                  <a:pt x="42036" y="4826"/>
                </a:moveTo>
                <a:lnTo>
                  <a:pt x="21081" y="36703"/>
                </a:lnTo>
                <a:lnTo>
                  <a:pt x="79899" y="75512"/>
                </a:lnTo>
                <a:lnTo>
                  <a:pt x="63106" y="41563"/>
                </a:lnTo>
                <a:lnTo>
                  <a:pt x="30606" y="39751"/>
                </a:lnTo>
                <a:lnTo>
                  <a:pt x="48640" y="12318"/>
                </a:lnTo>
                <a:lnTo>
                  <a:pt x="53394" y="12318"/>
                </a:lnTo>
                <a:lnTo>
                  <a:pt x="42036" y="4826"/>
                </a:lnTo>
                <a:close/>
              </a:path>
              <a:path w="1001395" h="669925">
                <a:moveTo>
                  <a:pt x="88227" y="4826"/>
                </a:moveTo>
                <a:lnTo>
                  <a:pt x="42036" y="4826"/>
                </a:lnTo>
                <a:lnTo>
                  <a:pt x="100918" y="43672"/>
                </a:lnTo>
                <a:lnTo>
                  <a:pt x="162686" y="47117"/>
                </a:lnTo>
                <a:lnTo>
                  <a:pt x="170179" y="45995"/>
                </a:lnTo>
                <a:lnTo>
                  <a:pt x="176434" y="42243"/>
                </a:lnTo>
                <a:lnTo>
                  <a:pt x="180832" y="36419"/>
                </a:lnTo>
                <a:lnTo>
                  <a:pt x="182752" y="29083"/>
                </a:lnTo>
                <a:lnTo>
                  <a:pt x="181687" y="21643"/>
                </a:lnTo>
                <a:lnTo>
                  <a:pt x="177942" y="15382"/>
                </a:lnTo>
                <a:lnTo>
                  <a:pt x="172126" y="10955"/>
                </a:lnTo>
                <a:lnTo>
                  <a:pt x="164845" y="9017"/>
                </a:lnTo>
                <a:lnTo>
                  <a:pt x="88227" y="4826"/>
                </a:lnTo>
                <a:close/>
              </a:path>
              <a:path w="1001395" h="669925">
                <a:moveTo>
                  <a:pt x="53394" y="12318"/>
                </a:moveTo>
                <a:lnTo>
                  <a:pt x="48640" y="12318"/>
                </a:lnTo>
                <a:lnTo>
                  <a:pt x="63106" y="41563"/>
                </a:lnTo>
                <a:lnTo>
                  <a:pt x="100918" y="43672"/>
                </a:lnTo>
                <a:lnTo>
                  <a:pt x="53394" y="12318"/>
                </a:lnTo>
                <a:close/>
              </a:path>
              <a:path w="1001395" h="669925">
                <a:moveTo>
                  <a:pt x="48640" y="12318"/>
                </a:moveTo>
                <a:lnTo>
                  <a:pt x="30606" y="39751"/>
                </a:lnTo>
                <a:lnTo>
                  <a:pt x="63106" y="41563"/>
                </a:lnTo>
                <a:lnTo>
                  <a:pt x="48640" y="12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21982" y="2882900"/>
            <a:ext cx="1031240" cy="784225"/>
          </a:xfrm>
          <a:custGeom>
            <a:avLst/>
            <a:gdLst/>
            <a:ahLst/>
            <a:cxnLst/>
            <a:rect l="l" t="t" r="r" b="b"/>
            <a:pathLst>
              <a:path w="1031240" h="784225">
                <a:moveTo>
                  <a:pt x="81309" y="620307"/>
                </a:moveTo>
                <a:lnTo>
                  <a:pt x="74120" y="621728"/>
                </a:lnTo>
                <a:lnTo>
                  <a:pt x="68002" y="625721"/>
                </a:lnTo>
                <a:lnTo>
                  <a:pt x="63753" y="631951"/>
                </a:lnTo>
                <a:lnTo>
                  <a:pt x="0" y="784097"/>
                </a:lnTo>
                <a:lnTo>
                  <a:pt x="63176" y="776605"/>
                </a:lnTo>
                <a:lnTo>
                  <a:pt x="41656" y="776605"/>
                </a:lnTo>
                <a:lnTo>
                  <a:pt x="18796" y="746125"/>
                </a:lnTo>
                <a:lnTo>
                  <a:pt x="75007" y="703737"/>
                </a:lnTo>
                <a:lnTo>
                  <a:pt x="98933" y="646684"/>
                </a:lnTo>
                <a:lnTo>
                  <a:pt x="100417" y="639240"/>
                </a:lnTo>
                <a:lnTo>
                  <a:pt x="98996" y="632094"/>
                </a:lnTo>
                <a:lnTo>
                  <a:pt x="95003" y="626020"/>
                </a:lnTo>
                <a:lnTo>
                  <a:pt x="88773" y="621792"/>
                </a:lnTo>
                <a:lnTo>
                  <a:pt x="81309" y="620307"/>
                </a:lnTo>
                <a:close/>
              </a:path>
              <a:path w="1031240" h="784225">
                <a:moveTo>
                  <a:pt x="75007" y="703737"/>
                </a:moveTo>
                <a:lnTo>
                  <a:pt x="18796" y="746125"/>
                </a:lnTo>
                <a:lnTo>
                  <a:pt x="41656" y="776605"/>
                </a:lnTo>
                <a:lnTo>
                  <a:pt x="52096" y="768731"/>
                </a:lnTo>
                <a:lnTo>
                  <a:pt x="47751" y="768731"/>
                </a:lnTo>
                <a:lnTo>
                  <a:pt x="27940" y="742441"/>
                </a:lnTo>
                <a:lnTo>
                  <a:pt x="60393" y="738585"/>
                </a:lnTo>
                <a:lnTo>
                  <a:pt x="75007" y="703737"/>
                </a:lnTo>
                <a:close/>
              </a:path>
              <a:path w="1031240" h="784225">
                <a:moveTo>
                  <a:pt x="159385" y="726821"/>
                </a:moveTo>
                <a:lnTo>
                  <a:pt x="97990" y="734117"/>
                </a:lnTo>
                <a:lnTo>
                  <a:pt x="41656" y="776605"/>
                </a:lnTo>
                <a:lnTo>
                  <a:pt x="63176" y="776605"/>
                </a:lnTo>
                <a:lnTo>
                  <a:pt x="163830" y="764666"/>
                </a:lnTo>
                <a:lnTo>
                  <a:pt x="180594" y="743585"/>
                </a:lnTo>
                <a:lnTo>
                  <a:pt x="178208" y="736340"/>
                </a:lnTo>
                <a:lnTo>
                  <a:pt x="173418" y="730773"/>
                </a:lnTo>
                <a:lnTo>
                  <a:pt x="166913" y="727422"/>
                </a:lnTo>
                <a:lnTo>
                  <a:pt x="159385" y="726821"/>
                </a:lnTo>
                <a:close/>
              </a:path>
              <a:path w="1031240" h="784225">
                <a:moveTo>
                  <a:pt x="60393" y="738585"/>
                </a:moveTo>
                <a:lnTo>
                  <a:pt x="27940" y="742441"/>
                </a:lnTo>
                <a:lnTo>
                  <a:pt x="47751" y="768731"/>
                </a:lnTo>
                <a:lnTo>
                  <a:pt x="60393" y="738585"/>
                </a:lnTo>
                <a:close/>
              </a:path>
              <a:path w="1031240" h="784225">
                <a:moveTo>
                  <a:pt x="97990" y="734117"/>
                </a:moveTo>
                <a:lnTo>
                  <a:pt x="60393" y="738585"/>
                </a:lnTo>
                <a:lnTo>
                  <a:pt x="47751" y="768731"/>
                </a:lnTo>
                <a:lnTo>
                  <a:pt x="52096" y="768731"/>
                </a:lnTo>
                <a:lnTo>
                  <a:pt x="97990" y="734117"/>
                </a:lnTo>
                <a:close/>
              </a:path>
              <a:path w="1031240" h="784225">
                <a:moveTo>
                  <a:pt x="1008252" y="0"/>
                </a:moveTo>
                <a:lnTo>
                  <a:pt x="75007" y="703737"/>
                </a:lnTo>
                <a:lnTo>
                  <a:pt x="60393" y="738585"/>
                </a:lnTo>
                <a:lnTo>
                  <a:pt x="97990" y="734117"/>
                </a:lnTo>
                <a:lnTo>
                  <a:pt x="1031113" y="30352"/>
                </a:lnTo>
                <a:lnTo>
                  <a:pt x="1008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08544" y="2175129"/>
            <a:ext cx="1162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7059548" y="2027301"/>
            <a:ext cx="998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0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000" b="1" spc="1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6608" y="2559557"/>
            <a:ext cx="2129791" cy="109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Calibri"/>
                <a:cs typeface="Calibri"/>
              </a:rPr>
              <a:t>Topic</a:t>
            </a:r>
            <a:endParaRPr sz="2000" dirty="0">
              <a:latin typeface="Calibri"/>
              <a:cs typeface="Calibri"/>
            </a:endParaRPr>
          </a:p>
          <a:p>
            <a:pPr marL="7334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Choice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P(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)=0.5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2328" y="1283817"/>
            <a:ext cx="179133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latin typeface="Calibri"/>
                <a:cs typeface="Calibri"/>
              </a:rPr>
              <a:t>p(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d</a:t>
            </a:r>
            <a:r>
              <a:rPr sz="2400" b="1" spc="-15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)+(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DFBCBFA4-71EB-E46F-52A2-564895698A5D}"/>
              </a:ext>
            </a:extLst>
          </p:cNvPr>
          <p:cNvSpPr/>
          <p:nvPr/>
        </p:nvSpPr>
        <p:spPr>
          <a:xfrm>
            <a:off x="496822" y="2103547"/>
            <a:ext cx="1846580" cy="2374774"/>
          </a:xfrm>
          <a:custGeom>
            <a:avLst/>
            <a:gdLst/>
            <a:ahLst/>
            <a:cxnLst/>
            <a:rect l="l" t="t" r="r" b="b"/>
            <a:pathLst>
              <a:path w="1846580" h="1219200">
                <a:moveTo>
                  <a:pt x="1694180" y="1219200"/>
                </a:moveTo>
                <a:lnTo>
                  <a:pt x="1724660" y="1097280"/>
                </a:lnTo>
                <a:lnTo>
                  <a:pt x="1846580" y="1066800"/>
                </a:lnTo>
                <a:lnTo>
                  <a:pt x="1694180" y="1219200"/>
                </a:lnTo>
                <a:lnTo>
                  <a:pt x="0" y="1219200"/>
                </a:lnTo>
                <a:lnTo>
                  <a:pt x="0" y="0"/>
                </a:lnTo>
                <a:lnTo>
                  <a:pt x="1846580" y="0"/>
                </a:lnTo>
                <a:lnTo>
                  <a:pt x="184658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EB1E802E-A2B6-1499-6593-3F96A874EEB5}"/>
              </a:ext>
            </a:extLst>
          </p:cNvPr>
          <p:cNvSpPr txBox="1"/>
          <p:nvPr/>
        </p:nvSpPr>
        <p:spPr>
          <a:xfrm>
            <a:off x="546606" y="2186225"/>
            <a:ext cx="1746250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the</a:t>
            </a: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association</a:t>
            </a: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5" dirty="0">
                <a:latin typeface="Times New Roman"/>
                <a:cs typeface="Times New Roman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ext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endParaRPr lang="en-US" sz="2800" spc="-8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ining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paper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14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57" y="808494"/>
            <a:ext cx="3999229" cy="70802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91540" marR="140970" indent="-800100">
              <a:lnSpc>
                <a:spcPct val="100000"/>
              </a:lnSpc>
              <a:spcBef>
                <a:spcPts val="229"/>
              </a:spcBef>
            </a:pPr>
            <a:r>
              <a:rPr sz="2000" b="1" spc="-40" dirty="0">
                <a:latin typeface="Calibri"/>
                <a:cs typeface="Calibri"/>
              </a:rPr>
              <a:t>Task </a:t>
            </a:r>
            <a:r>
              <a:rPr sz="2000" b="1" dirty="0">
                <a:latin typeface="Calibri"/>
                <a:cs typeface="Calibri"/>
              </a:rPr>
              <a:t>2: </a:t>
            </a:r>
            <a:r>
              <a:rPr sz="2000" b="1" spc="-5" dirty="0">
                <a:latin typeface="Calibri"/>
                <a:cs typeface="Calibri"/>
              </a:rPr>
              <a:t>Figure </a:t>
            </a:r>
            <a:r>
              <a:rPr sz="2000" b="1" dirty="0">
                <a:latin typeface="Calibri"/>
                <a:cs typeface="Calibri"/>
              </a:rPr>
              <a:t>out </a:t>
            </a:r>
            <a:r>
              <a:rPr sz="2000" b="1" spc="-5" dirty="0">
                <a:latin typeface="Calibri"/>
                <a:cs typeface="Calibri"/>
              </a:rPr>
              <a:t>which documents  </a:t>
            </a:r>
            <a:r>
              <a:rPr sz="2000" b="1" spc="-10" dirty="0">
                <a:latin typeface="Calibri"/>
                <a:cs typeface="Calibri"/>
              </a:rPr>
              <a:t>cover </a:t>
            </a:r>
            <a:r>
              <a:rPr sz="2000" b="1" spc="-5" dirty="0">
                <a:latin typeface="Calibri"/>
                <a:cs typeface="Calibri"/>
              </a:rPr>
              <a:t>which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topics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2808" y="1031894"/>
            <a:ext cx="534035" cy="171450"/>
          </a:xfrm>
          <a:custGeom>
            <a:avLst/>
            <a:gdLst/>
            <a:ahLst/>
            <a:cxnLst/>
            <a:rect l="l" t="t" r="r" b="b"/>
            <a:pathLst>
              <a:path w="534035" h="171450">
                <a:moveTo>
                  <a:pt x="457853" y="85578"/>
                </a:moveTo>
                <a:lnTo>
                  <a:pt x="371855" y="135743"/>
                </a:lnTo>
                <a:lnTo>
                  <a:pt x="366176" y="140795"/>
                </a:lnTo>
                <a:lnTo>
                  <a:pt x="362997" y="147395"/>
                </a:lnTo>
                <a:lnTo>
                  <a:pt x="362533" y="154709"/>
                </a:lnTo>
                <a:lnTo>
                  <a:pt x="364997" y="161905"/>
                </a:lnTo>
                <a:lnTo>
                  <a:pt x="369976" y="167512"/>
                </a:lnTo>
                <a:lnTo>
                  <a:pt x="376539" y="170668"/>
                </a:lnTo>
                <a:lnTo>
                  <a:pt x="383839" y="171156"/>
                </a:lnTo>
                <a:lnTo>
                  <a:pt x="391032" y="168763"/>
                </a:lnTo>
                <a:lnTo>
                  <a:pt x="500894" y="104628"/>
                </a:lnTo>
                <a:lnTo>
                  <a:pt x="495680" y="104628"/>
                </a:lnTo>
                <a:lnTo>
                  <a:pt x="495680" y="102088"/>
                </a:lnTo>
                <a:lnTo>
                  <a:pt x="486155" y="102088"/>
                </a:lnTo>
                <a:lnTo>
                  <a:pt x="457853" y="85578"/>
                </a:lnTo>
                <a:close/>
              </a:path>
              <a:path w="534035" h="171450">
                <a:moveTo>
                  <a:pt x="425195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425195" y="104628"/>
                </a:lnTo>
                <a:lnTo>
                  <a:pt x="457853" y="85578"/>
                </a:lnTo>
                <a:lnTo>
                  <a:pt x="425195" y="66528"/>
                </a:lnTo>
                <a:close/>
              </a:path>
              <a:path w="534035" h="171450">
                <a:moveTo>
                  <a:pt x="500894" y="66528"/>
                </a:moveTo>
                <a:lnTo>
                  <a:pt x="495680" y="66528"/>
                </a:lnTo>
                <a:lnTo>
                  <a:pt x="495680" y="104628"/>
                </a:lnTo>
                <a:lnTo>
                  <a:pt x="500894" y="104628"/>
                </a:lnTo>
                <a:lnTo>
                  <a:pt x="533526" y="85578"/>
                </a:lnTo>
                <a:lnTo>
                  <a:pt x="500894" y="66528"/>
                </a:lnTo>
                <a:close/>
              </a:path>
              <a:path w="534035" h="171450">
                <a:moveTo>
                  <a:pt x="486155" y="69068"/>
                </a:moveTo>
                <a:lnTo>
                  <a:pt x="457853" y="85578"/>
                </a:lnTo>
                <a:lnTo>
                  <a:pt x="486155" y="102088"/>
                </a:lnTo>
                <a:lnTo>
                  <a:pt x="486155" y="69068"/>
                </a:lnTo>
                <a:close/>
              </a:path>
              <a:path w="534035" h="171450">
                <a:moveTo>
                  <a:pt x="495680" y="69068"/>
                </a:moveTo>
                <a:lnTo>
                  <a:pt x="486155" y="69068"/>
                </a:lnTo>
                <a:lnTo>
                  <a:pt x="486155" y="102088"/>
                </a:lnTo>
                <a:lnTo>
                  <a:pt x="495680" y="102088"/>
                </a:lnTo>
                <a:lnTo>
                  <a:pt x="495680" y="69068"/>
                </a:lnTo>
                <a:close/>
              </a:path>
              <a:path w="534035" h="171450">
                <a:moveTo>
                  <a:pt x="383839" y="0"/>
                </a:moveTo>
                <a:lnTo>
                  <a:pt x="376539" y="488"/>
                </a:lnTo>
                <a:lnTo>
                  <a:pt x="369976" y="3643"/>
                </a:lnTo>
                <a:lnTo>
                  <a:pt x="364997" y="9251"/>
                </a:lnTo>
                <a:lnTo>
                  <a:pt x="362533" y="16446"/>
                </a:lnTo>
                <a:lnTo>
                  <a:pt x="362997" y="23760"/>
                </a:lnTo>
                <a:lnTo>
                  <a:pt x="366176" y="30360"/>
                </a:lnTo>
                <a:lnTo>
                  <a:pt x="371855" y="35413"/>
                </a:lnTo>
                <a:lnTo>
                  <a:pt x="457853" y="85578"/>
                </a:lnTo>
                <a:lnTo>
                  <a:pt x="486155" y="69068"/>
                </a:lnTo>
                <a:lnTo>
                  <a:pt x="495680" y="69068"/>
                </a:lnTo>
                <a:lnTo>
                  <a:pt x="495680" y="66528"/>
                </a:lnTo>
                <a:lnTo>
                  <a:pt x="500894" y="66528"/>
                </a:lnTo>
                <a:lnTo>
                  <a:pt x="391032" y="2393"/>
                </a:lnTo>
                <a:lnTo>
                  <a:pt x="383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608" y="1764499"/>
            <a:ext cx="1219200" cy="2590800"/>
          </a:xfrm>
          <a:custGeom>
            <a:avLst/>
            <a:gdLst/>
            <a:ahLst/>
            <a:cxnLst/>
            <a:rect l="l" t="t" r="r" b="b"/>
            <a:pathLst>
              <a:path w="1219200" h="2590800">
                <a:moveTo>
                  <a:pt x="0" y="2590800"/>
                </a:moveTo>
                <a:lnTo>
                  <a:pt x="1219200" y="2590800"/>
                </a:lnTo>
                <a:lnTo>
                  <a:pt x="12192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8979" y="4686236"/>
            <a:ext cx="2801620" cy="400685"/>
          </a:xfrm>
          <a:custGeom>
            <a:avLst/>
            <a:gdLst/>
            <a:ahLst/>
            <a:cxnLst/>
            <a:rect l="l" t="t" r="r" b="b"/>
            <a:pathLst>
              <a:path w="2801620" h="400685">
                <a:moveTo>
                  <a:pt x="0" y="400113"/>
                </a:moveTo>
                <a:lnTo>
                  <a:pt x="2801620" y="400113"/>
                </a:lnTo>
                <a:lnTo>
                  <a:pt x="2801620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0420" y="4703775"/>
            <a:ext cx="2563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latin typeface="Calibri"/>
                <a:cs typeface="Calibri"/>
              </a:rPr>
              <a:t>Task </a:t>
            </a:r>
            <a:r>
              <a:rPr sz="2000" b="1" dirty="0">
                <a:latin typeface="Calibri"/>
                <a:cs typeface="Calibri"/>
              </a:rPr>
              <a:t>1: </a:t>
            </a:r>
            <a:r>
              <a:rPr sz="2000" b="1" spc="-5" dirty="0">
                <a:latin typeface="Calibri"/>
                <a:cs typeface="Calibri"/>
              </a:rPr>
              <a:t>Discover 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topics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9529" y="4363707"/>
            <a:ext cx="391160" cy="245110"/>
          </a:xfrm>
          <a:custGeom>
            <a:avLst/>
            <a:gdLst/>
            <a:ahLst/>
            <a:cxnLst/>
            <a:rect l="l" t="t" r="r" b="b"/>
            <a:pathLst>
              <a:path w="391160" h="245110">
                <a:moveTo>
                  <a:pt x="326023" y="38897"/>
                </a:moveTo>
                <a:lnTo>
                  <a:pt x="288196" y="39366"/>
                </a:lnTo>
                <a:lnTo>
                  <a:pt x="0" y="212305"/>
                </a:lnTo>
                <a:lnTo>
                  <a:pt x="19557" y="244983"/>
                </a:lnTo>
                <a:lnTo>
                  <a:pt x="307778" y="72092"/>
                </a:lnTo>
                <a:lnTo>
                  <a:pt x="326023" y="38897"/>
                </a:lnTo>
                <a:close/>
              </a:path>
              <a:path w="391160" h="245110">
                <a:moveTo>
                  <a:pt x="389195" y="3111"/>
                </a:moveTo>
                <a:lnTo>
                  <a:pt x="348615" y="3111"/>
                </a:lnTo>
                <a:lnTo>
                  <a:pt x="368299" y="35788"/>
                </a:lnTo>
                <a:lnTo>
                  <a:pt x="307778" y="72092"/>
                </a:lnTo>
                <a:lnTo>
                  <a:pt x="278003" y="126263"/>
                </a:lnTo>
                <a:lnTo>
                  <a:pt x="275800" y="133482"/>
                </a:lnTo>
                <a:lnTo>
                  <a:pt x="276478" y="140754"/>
                </a:lnTo>
                <a:lnTo>
                  <a:pt x="279824" y="147244"/>
                </a:lnTo>
                <a:lnTo>
                  <a:pt x="285622" y="152120"/>
                </a:lnTo>
                <a:lnTo>
                  <a:pt x="292812" y="154380"/>
                </a:lnTo>
                <a:lnTo>
                  <a:pt x="300085" y="153719"/>
                </a:lnTo>
                <a:lnTo>
                  <a:pt x="306572" y="150379"/>
                </a:lnTo>
                <a:lnTo>
                  <a:pt x="311404" y="144602"/>
                </a:lnTo>
                <a:lnTo>
                  <a:pt x="389195" y="3111"/>
                </a:lnTo>
                <a:close/>
              </a:path>
              <a:path w="391160" h="245110">
                <a:moveTo>
                  <a:pt x="352929" y="10274"/>
                </a:moveTo>
                <a:lnTo>
                  <a:pt x="341756" y="10274"/>
                </a:lnTo>
                <a:lnTo>
                  <a:pt x="358647" y="38493"/>
                </a:lnTo>
                <a:lnTo>
                  <a:pt x="326023" y="38897"/>
                </a:lnTo>
                <a:lnTo>
                  <a:pt x="307778" y="72092"/>
                </a:lnTo>
                <a:lnTo>
                  <a:pt x="368299" y="35788"/>
                </a:lnTo>
                <a:lnTo>
                  <a:pt x="352929" y="10274"/>
                </a:lnTo>
                <a:close/>
              </a:path>
              <a:path w="391160" h="245110">
                <a:moveTo>
                  <a:pt x="390906" y="0"/>
                </a:moveTo>
                <a:lnTo>
                  <a:pt x="225932" y="2032"/>
                </a:lnTo>
                <a:lnTo>
                  <a:pt x="207136" y="21323"/>
                </a:lnTo>
                <a:lnTo>
                  <a:pt x="208724" y="28716"/>
                </a:lnTo>
                <a:lnTo>
                  <a:pt x="212883" y="34718"/>
                </a:lnTo>
                <a:lnTo>
                  <a:pt x="218995" y="38725"/>
                </a:lnTo>
                <a:lnTo>
                  <a:pt x="226441" y="40132"/>
                </a:lnTo>
                <a:lnTo>
                  <a:pt x="288196" y="39366"/>
                </a:lnTo>
                <a:lnTo>
                  <a:pt x="348615" y="3111"/>
                </a:lnTo>
                <a:lnTo>
                  <a:pt x="389195" y="3111"/>
                </a:lnTo>
                <a:lnTo>
                  <a:pt x="390906" y="0"/>
                </a:lnTo>
                <a:close/>
              </a:path>
              <a:path w="391160" h="245110">
                <a:moveTo>
                  <a:pt x="348615" y="3111"/>
                </a:moveTo>
                <a:lnTo>
                  <a:pt x="288196" y="39366"/>
                </a:lnTo>
                <a:lnTo>
                  <a:pt x="326023" y="38897"/>
                </a:lnTo>
                <a:lnTo>
                  <a:pt x="341756" y="10274"/>
                </a:lnTo>
                <a:lnTo>
                  <a:pt x="352929" y="10274"/>
                </a:lnTo>
                <a:lnTo>
                  <a:pt x="348615" y="3111"/>
                </a:lnTo>
                <a:close/>
              </a:path>
              <a:path w="391160" h="245110">
                <a:moveTo>
                  <a:pt x="341756" y="10274"/>
                </a:moveTo>
                <a:lnTo>
                  <a:pt x="326023" y="38897"/>
                </a:lnTo>
                <a:lnTo>
                  <a:pt x="358647" y="38493"/>
                </a:lnTo>
                <a:lnTo>
                  <a:pt x="341756" y="10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043" y="3675888"/>
            <a:ext cx="1847088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795" y="2545079"/>
            <a:ext cx="1895856" cy="124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947" y="3066288"/>
            <a:ext cx="1911095" cy="11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1825" y="93726"/>
            <a:ext cx="6339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Calibri"/>
                <a:cs typeface="Calibri"/>
              </a:rPr>
              <a:t>Tasks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70" dirty="0">
                <a:latin typeface="Calibri"/>
                <a:cs typeface="Calibri"/>
              </a:rPr>
              <a:t>Topic </a:t>
            </a:r>
            <a:r>
              <a:rPr sz="3600" dirty="0">
                <a:latin typeface="Calibri"/>
                <a:cs typeface="Calibri"/>
              </a:rPr>
              <a:t>Mining </a:t>
            </a:r>
            <a:r>
              <a:rPr sz="3600" spc="-5" dirty="0">
                <a:latin typeface="Calibri"/>
                <a:cs typeface="Calibri"/>
              </a:rPr>
              <a:t>and</a:t>
            </a:r>
            <a:r>
              <a:rPr sz="3600" spc="8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Analysis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8327" y="482325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00" y="1924583"/>
            <a:ext cx="1579245" cy="523240"/>
          </a:xfrm>
          <a:prstGeom prst="rect">
            <a:avLst/>
          </a:prstGeom>
          <a:solidFill>
            <a:srgbClr val="853E4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80"/>
              </a:spcBef>
            </a:pP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2821" y="1919414"/>
            <a:ext cx="922655" cy="400685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1" spc="-35" dirty="0">
                <a:latin typeface="Calibri"/>
                <a:cs typeface="Calibri"/>
              </a:rPr>
              <a:t>Topic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2821" y="2507424"/>
            <a:ext cx="922655" cy="400685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1" spc="-35" dirty="0">
                <a:latin typeface="Calibri"/>
                <a:cs typeface="Calibri"/>
              </a:rPr>
              <a:t>Topic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2821" y="3802786"/>
            <a:ext cx="916305" cy="400685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b="1" spc="-35" dirty="0">
                <a:latin typeface="Calibri"/>
                <a:cs typeface="Calibri"/>
              </a:rPr>
              <a:t>Topic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3451" y="2665348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685292" y="0"/>
                </a:moveTo>
                <a:lnTo>
                  <a:pt x="6852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685292" y="363474"/>
                </a:lnTo>
                <a:lnTo>
                  <a:pt x="685292" y="484631"/>
                </a:lnTo>
                <a:lnTo>
                  <a:pt x="978408" y="242315"/>
                </a:lnTo>
                <a:lnTo>
                  <a:pt x="6852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3451" y="2665348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685292" y="121157"/>
                </a:lnTo>
                <a:lnTo>
                  <a:pt x="685292" y="0"/>
                </a:lnTo>
                <a:lnTo>
                  <a:pt x="978408" y="242315"/>
                </a:lnTo>
                <a:lnTo>
                  <a:pt x="685292" y="484631"/>
                </a:lnTo>
                <a:lnTo>
                  <a:pt x="685292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77132" y="2590292"/>
            <a:ext cx="567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68009" y="107873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785" y="0"/>
                </a:lnTo>
                <a:lnTo>
                  <a:pt x="819785" y="448310"/>
                </a:lnTo>
                <a:lnTo>
                  <a:pt x="761281" y="449535"/>
                </a:lnTo>
                <a:lnTo>
                  <a:pt x="708311" y="452992"/>
                </a:lnTo>
                <a:lnTo>
                  <a:pt x="660258" y="458351"/>
                </a:lnTo>
                <a:lnTo>
                  <a:pt x="616508" y="465285"/>
                </a:lnTo>
                <a:lnTo>
                  <a:pt x="576447" y="473463"/>
                </a:lnTo>
                <a:lnTo>
                  <a:pt x="504928" y="492241"/>
                </a:lnTo>
                <a:lnTo>
                  <a:pt x="440784" y="512053"/>
                </a:lnTo>
                <a:lnTo>
                  <a:pt x="409940" y="521525"/>
                </a:lnTo>
                <a:lnTo>
                  <a:pt x="347634" y="537957"/>
                </a:lnTo>
                <a:lnTo>
                  <a:pt x="280406" y="548848"/>
                </a:lnTo>
                <a:lnTo>
                  <a:pt x="203337" y="551568"/>
                </a:lnTo>
                <a:lnTo>
                  <a:pt x="159574" y="549041"/>
                </a:lnTo>
                <a:lnTo>
                  <a:pt x="111507" y="543485"/>
                </a:lnTo>
                <a:lnTo>
                  <a:pt x="58521" y="534571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88151" y="1115060"/>
            <a:ext cx="61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4595" y="1764538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9007" y="2526538"/>
            <a:ext cx="821055" cy="228600"/>
          </a:xfrm>
          <a:custGeom>
            <a:avLst/>
            <a:gdLst/>
            <a:ahLst/>
            <a:cxnLst/>
            <a:rect l="l" t="t" r="r" b="b"/>
            <a:pathLst>
              <a:path w="821054" h="228600">
                <a:moveTo>
                  <a:pt x="0" y="228600"/>
                </a:moveTo>
                <a:lnTo>
                  <a:pt x="820813" y="228600"/>
                </a:lnTo>
                <a:lnTo>
                  <a:pt x="8208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9007" y="2526538"/>
            <a:ext cx="821055" cy="228600"/>
          </a:xfrm>
          <a:custGeom>
            <a:avLst/>
            <a:gdLst/>
            <a:ahLst/>
            <a:cxnLst/>
            <a:rect l="l" t="t" r="r" b="b"/>
            <a:pathLst>
              <a:path w="821054" h="228600">
                <a:moveTo>
                  <a:pt x="0" y="228600"/>
                </a:moveTo>
                <a:lnTo>
                  <a:pt x="820813" y="228600"/>
                </a:lnTo>
                <a:lnTo>
                  <a:pt x="8208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9007" y="3878986"/>
            <a:ext cx="350520" cy="248285"/>
          </a:xfrm>
          <a:custGeom>
            <a:avLst/>
            <a:gdLst/>
            <a:ahLst/>
            <a:cxnLst/>
            <a:rect l="l" t="t" r="r" b="b"/>
            <a:pathLst>
              <a:path w="350520" h="248285">
                <a:moveTo>
                  <a:pt x="0" y="247713"/>
                </a:moveTo>
                <a:lnTo>
                  <a:pt x="350380" y="247713"/>
                </a:lnTo>
                <a:lnTo>
                  <a:pt x="350380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9007" y="3878986"/>
            <a:ext cx="350520" cy="248285"/>
          </a:xfrm>
          <a:custGeom>
            <a:avLst/>
            <a:gdLst/>
            <a:ahLst/>
            <a:cxnLst/>
            <a:rect l="l" t="t" r="r" b="b"/>
            <a:pathLst>
              <a:path w="350520" h="248285">
                <a:moveTo>
                  <a:pt x="0" y="247713"/>
                </a:moveTo>
                <a:lnTo>
                  <a:pt x="350380" y="247713"/>
                </a:lnTo>
                <a:lnTo>
                  <a:pt x="350380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04150" y="107873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657" y="0"/>
                </a:lnTo>
                <a:lnTo>
                  <a:pt x="819657" y="448310"/>
                </a:lnTo>
                <a:lnTo>
                  <a:pt x="761154" y="449535"/>
                </a:lnTo>
                <a:lnTo>
                  <a:pt x="708184" y="452992"/>
                </a:lnTo>
                <a:lnTo>
                  <a:pt x="660132" y="458351"/>
                </a:lnTo>
                <a:lnTo>
                  <a:pt x="616382" y="465285"/>
                </a:lnTo>
                <a:lnTo>
                  <a:pt x="576322" y="473463"/>
                </a:lnTo>
                <a:lnTo>
                  <a:pt x="504806" y="492241"/>
                </a:lnTo>
                <a:lnTo>
                  <a:pt x="440668" y="512053"/>
                </a:lnTo>
                <a:lnTo>
                  <a:pt x="409828" y="521525"/>
                </a:lnTo>
                <a:lnTo>
                  <a:pt x="347534" y="537957"/>
                </a:lnTo>
                <a:lnTo>
                  <a:pt x="280323" y="548848"/>
                </a:lnTo>
                <a:lnTo>
                  <a:pt x="203275" y="551568"/>
                </a:lnTo>
                <a:lnTo>
                  <a:pt x="159525" y="549041"/>
                </a:lnTo>
                <a:lnTo>
                  <a:pt x="111473" y="543485"/>
                </a:lnTo>
                <a:lnTo>
                  <a:pt x="58503" y="534571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24545" y="1115060"/>
            <a:ext cx="652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34225" y="580720"/>
            <a:ext cx="5683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79206" y="1764538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79206" y="3926662"/>
            <a:ext cx="821055" cy="248285"/>
          </a:xfrm>
          <a:custGeom>
            <a:avLst/>
            <a:gdLst/>
            <a:ahLst/>
            <a:cxnLst/>
            <a:rect l="l" t="t" r="r" b="b"/>
            <a:pathLst>
              <a:path w="821054" h="248285">
                <a:moveTo>
                  <a:pt x="0" y="247713"/>
                </a:moveTo>
                <a:lnTo>
                  <a:pt x="820813" y="247713"/>
                </a:lnTo>
                <a:lnTo>
                  <a:pt x="8208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9206" y="3926662"/>
            <a:ext cx="821055" cy="248285"/>
          </a:xfrm>
          <a:custGeom>
            <a:avLst/>
            <a:gdLst/>
            <a:ahLst/>
            <a:cxnLst/>
            <a:rect l="l" t="t" r="r" b="b"/>
            <a:pathLst>
              <a:path w="821054" h="248285">
                <a:moveTo>
                  <a:pt x="0" y="247713"/>
                </a:moveTo>
                <a:lnTo>
                  <a:pt x="820813" y="247713"/>
                </a:lnTo>
                <a:lnTo>
                  <a:pt x="8208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1619" y="2526538"/>
            <a:ext cx="287655" cy="228600"/>
          </a:xfrm>
          <a:custGeom>
            <a:avLst/>
            <a:gdLst/>
            <a:ahLst/>
            <a:cxnLst/>
            <a:rect l="l" t="t" r="r" b="b"/>
            <a:pathLst>
              <a:path w="287654" h="228600">
                <a:moveTo>
                  <a:pt x="0" y="228600"/>
                </a:moveTo>
                <a:lnTo>
                  <a:pt x="287413" y="228600"/>
                </a:lnTo>
                <a:lnTo>
                  <a:pt x="2874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1619" y="2526538"/>
            <a:ext cx="287655" cy="228600"/>
          </a:xfrm>
          <a:custGeom>
            <a:avLst/>
            <a:gdLst/>
            <a:ahLst/>
            <a:cxnLst/>
            <a:rect l="l" t="t" r="r" b="b"/>
            <a:pathLst>
              <a:path w="287654" h="228600">
                <a:moveTo>
                  <a:pt x="0" y="228600"/>
                </a:moveTo>
                <a:lnTo>
                  <a:pt x="287413" y="228600"/>
                </a:lnTo>
                <a:lnTo>
                  <a:pt x="2874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4808" y="107873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5" h="551814">
                <a:moveTo>
                  <a:pt x="0" y="0"/>
                </a:moveTo>
                <a:lnTo>
                  <a:pt x="819784" y="0"/>
                </a:lnTo>
                <a:lnTo>
                  <a:pt x="819784" y="448310"/>
                </a:lnTo>
                <a:lnTo>
                  <a:pt x="761263" y="449535"/>
                </a:lnTo>
                <a:lnTo>
                  <a:pt x="708277" y="452992"/>
                </a:lnTo>
                <a:lnTo>
                  <a:pt x="660210" y="458351"/>
                </a:lnTo>
                <a:lnTo>
                  <a:pt x="616447" y="465285"/>
                </a:lnTo>
                <a:lnTo>
                  <a:pt x="576375" y="473463"/>
                </a:lnTo>
                <a:lnTo>
                  <a:pt x="504841" y="492241"/>
                </a:lnTo>
                <a:lnTo>
                  <a:pt x="440689" y="512053"/>
                </a:lnTo>
                <a:lnTo>
                  <a:pt x="409844" y="521525"/>
                </a:lnTo>
                <a:lnTo>
                  <a:pt x="347543" y="537957"/>
                </a:lnTo>
                <a:lnTo>
                  <a:pt x="280326" y="548848"/>
                </a:lnTo>
                <a:lnTo>
                  <a:pt x="203276" y="551568"/>
                </a:lnTo>
                <a:lnTo>
                  <a:pt x="159526" y="549041"/>
                </a:lnTo>
                <a:lnTo>
                  <a:pt x="111473" y="543485"/>
                </a:lnTo>
                <a:lnTo>
                  <a:pt x="58503" y="534571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5194" y="1764538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35194" y="1993074"/>
            <a:ext cx="821055" cy="248285"/>
          </a:xfrm>
          <a:custGeom>
            <a:avLst/>
            <a:gdLst/>
            <a:ahLst/>
            <a:cxnLst/>
            <a:rect l="l" t="t" r="r" b="b"/>
            <a:pathLst>
              <a:path w="821054" h="248285">
                <a:moveTo>
                  <a:pt x="0" y="247713"/>
                </a:moveTo>
                <a:lnTo>
                  <a:pt x="820813" y="247713"/>
                </a:lnTo>
                <a:lnTo>
                  <a:pt x="8208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5194" y="1993074"/>
            <a:ext cx="821055" cy="248285"/>
          </a:xfrm>
          <a:custGeom>
            <a:avLst/>
            <a:gdLst/>
            <a:ahLst/>
            <a:cxnLst/>
            <a:rect l="l" t="t" r="r" b="b"/>
            <a:pathLst>
              <a:path w="821054" h="248285">
                <a:moveTo>
                  <a:pt x="0" y="247713"/>
                </a:moveTo>
                <a:lnTo>
                  <a:pt x="820813" y="247713"/>
                </a:lnTo>
                <a:lnTo>
                  <a:pt x="8208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42178" y="2526538"/>
            <a:ext cx="410209" cy="228600"/>
          </a:xfrm>
          <a:custGeom>
            <a:avLst/>
            <a:gdLst/>
            <a:ahLst/>
            <a:cxnLst/>
            <a:rect l="l" t="t" r="r" b="b"/>
            <a:pathLst>
              <a:path w="410210" h="228600">
                <a:moveTo>
                  <a:pt x="0" y="228600"/>
                </a:moveTo>
                <a:lnTo>
                  <a:pt x="409854" y="228600"/>
                </a:lnTo>
                <a:lnTo>
                  <a:pt x="40985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2178" y="2526538"/>
            <a:ext cx="410209" cy="228600"/>
          </a:xfrm>
          <a:custGeom>
            <a:avLst/>
            <a:gdLst/>
            <a:ahLst/>
            <a:cxnLst/>
            <a:rect l="l" t="t" r="r" b="b"/>
            <a:pathLst>
              <a:path w="410210" h="228600">
                <a:moveTo>
                  <a:pt x="0" y="228600"/>
                </a:moveTo>
                <a:lnTo>
                  <a:pt x="409854" y="228600"/>
                </a:lnTo>
                <a:lnTo>
                  <a:pt x="40985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2178" y="3878986"/>
            <a:ext cx="320675" cy="248285"/>
          </a:xfrm>
          <a:custGeom>
            <a:avLst/>
            <a:gdLst/>
            <a:ahLst/>
            <a:cxnLst/>
            <a:rect l="l" t="t" r="r" b="b"/>
            <a:pathLst>
              <a:path w="320675" h="248285">
                <a:moveTo>
                  <a:pt x="0" y="247713"/>
                </a:moveTo>
                <a:lnTo>
                  <a:pt x="320408" y="247713"/>
                </a:lnTo>
                <a:lnTo>
                  <a:pt x="320408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2178" y="3878986"/>
            <a:ext cx="320675" cy="248285"/>
          </a:xfrm>
          <a:custGeom>
            <a:avLst/>
            <a:gdLst/>
            <a:ahLst/>
            <a:cxnLst/>
            <a:rect l="l" t="t" r="r" b="b"/>
            <a:pathLst>
              <a:path w="320675" h="248285">
                <a:moveTo>
                  <a:pt x="0" y="247713"/>
                </a:moveTo>
                <a:lnTo>
                  <a:pt x="320408" y="247713"/>
                </a:lnTo>
                <a:lnTo>
                  <a:pt x="320408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14950" y="1115060"/>
            <a:ext cx="61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27254"/>
            <a:ext cx="7641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What’s </a:t>
            </a:r>
            <a:r>
              <a:rPr sz="3200" dirty="0"/>
              <a:t>the </a:t>
            </a:r>
            <a:r>
              <a:rPr sz="3200" spc="-10" dirty="0"/>
              <a:t>probability </a:t>
            </a:r>
            <a:r>
              <a:rPr sz="3200" spc="-5" dirty="0"/>
              <a:t>of observing </a:t>
            </a:r>
            <a:r>
              <a:rPr sz="3200" dirty="0"/>
              <a:t>a </a:t>
            </a:r>
            <a:r>
              <a:rPr sz="3200" spc="-20" dirty="0"/>
              <a:t>word</a:t>
            </a:r>
            <a:r>
              <a:rPr sz="3200" spc="40" dirty="0"/>
              <a:t> </a:t>
            </a:r>
            <a:r>
              <a:rPr sz="3200" dirty="0"/>
              <a:t>w?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683759" y="1058672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8"/>
                </a:moveTo>
                <a:lnTo>
                  <a:pt x="2071624" y="1662048"/>
                </a:lnTo>
                <a:lnTo>
                  <a:pt x="2071624" y="0"/>
                </a:lnTo>
                <a:lnTo>
                  <a:pt x="0" y="0"/>
                </a:lnTo>
                <a:lnTo>
                  <a:pt x="0" y="1662048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3261" y="1037336"/>
            <a:ext cx="1424940" cy="58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2000" b="1" spc="4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mining</a:t>
            </a:r>
            <a:r>
              <a:rPr sz="20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0.035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3261" y="2332989"/>
            <a:ext cx="1384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2125979"/>
            <a:ext cx="1981200" cy="1541145"/>
          </a:xfrm>
          <a:custGeom>
            <a:avLst/>
            <a:gdLst/>
            <a:ahLst/>
            <a:cxnLst/>
            <a:rect l="l" t="t" r="r" b="b"/>
            <a:pathLst>
              <a:path w="1981200" h="1541145">
                <a:moveTo>
                  <a:pt x="1788541" y="1541017"/>
                </a:moveTo>
                <a:lnTo>
                  <a:pt x="1827149" y="1386839"/>
                </a:lnTo>
                <a:lnTo>
                  <a:pt x="1981200" y="1348358"/>
                </a:lnTo>
                <a:lnTo>
                  <a:pt x="1788541" y="1541017"/>
                </a:lnTo>
                <a:lnTo>
                  <a:pt x="0" y="1541017"/>
                </a:lnTo>
                <a:lnTo>
                  <a:pt x="0" y="0"/>
                </a:lnTo>
                <a:lnTo>
                  <a:pt x="1981200" y="0"/>
                </a:lnTo>
                <a:lnTo>
                  <a:pt x="1981200" y="13483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4518" y="1348625"/>
            <a:ext cx="441325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4000" spc="-5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4982" y="1052931"/>
            <a:ext cx="133794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b="1" spc="-35" dirty="0">
                <a:latin typeface="Calibri"/>
                <a:cs typeface="Calibri"/>
              </a:rPr>
              <a:t>Topic: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d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3759" y="2853905"/>
            <a:ext cx="2038350" cy="2144395"/>
          </a:xfrm>
          <a:custGeom>
            <a:avLst/>
            <a:gdLst/>
            <a:ahLst/>
            <a:cxnLst/>
            <a:rect l="l" t="t" r="r" b="b"/>
            <a:pathLst>
              <a:path w="2038350" h="2144395">
                <a:moveTo>
                  <a:pt x="0" y="2144141"/>
                </a:moveTo>
                <a:lnTo>
                  <a:pt x="2038349" y="2144141"/>
                </a:lnTo>
                <a:lnTo>
                  <a:pt x="2038349" y="0"/>
                </a:lnTo>
                <a:lnTo>
                  <a:pt x="0" y="0"/>
                </a:lnTo>
                <a:lnTo>
                  <a:pt x="0" y="2144141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88522" y="3590671"/>
            <a:ext cx="2028825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ts val="2195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we </a:t>
            </a:r>
            <a:r>
              <a:rPr sz="2000" b="1" dirty="0">
                <a:latin typeface="Times New Roman"/>
                <a:cs typeface="Times New Roman"/>
              </a:rPr>
              <a:t>0.01</a:t>
            </a:r>
            <a:endParaRPr sz="2000">
              <a:latin typeface="Times New Roman"/>
              <a:cs typeface="Times New Roman"/>
            </a:endParaRPr>
          </a:p>
          <a:p>
            <a:pPr marL="86995">
              <a:lnSpc>
                <a:spcPts val="2000"/>
              </a:lnSpc>
            </a:pPr>
            <a:r>
              <a:rPr sz="2000" b="1" dirty="0">
                <a:latin typeface="Times New Roman"/>
                <a:cs typeface="Times New Roman"/>
              </a:rPr>
              <a:t>food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0.003</a:t>
            </a:r>
            <a:endParaRPr sz="2000">
              <a:latin typeface="Times New Roman"/>
              <a:cs typeface="Times New Roman"/>
            </a:endParaRPr>
          </a:p>
          <a:p>
            <a:pPr marL="86995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86995">
              <a:lnSpc>
                <a:spcPts val="2000"/>
              </a:lnSpc>
            </a:pP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text</a:t>
            </a:r>
            <a:r>
              <a:rPr sz="2000" b="1" spc="4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0.000006</a:t>
            </a:r>
            <a:endParaRPr sz="2000">
              <a:latin typeface="Times New Roman"/>
              <a:cs typeface="Times New Roman"/>
            </a:endParaRPr>
          </a:p>
          <a:p>
            <a:pPr marL="86995">
              <a:lnSpc>
                <a:spcPts val="2195"/>
              </a:lnSpc>
            </a:pPr>
            <a:r>
              <a:rPr sz="2000" spc="0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819" y="4491304"/>
            <a:ext cx="294195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latin typeface="Calibri"/>
                <a:cs typeface="Calibri"/>
              </a:rPr>
              <a:t>Background (topic)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2232" y="2234511"/>
            <a:ext cx="2286635" cy="171450"/>
          </a:xfrm>
          <a:custGeom>
            <a:avLst/>
            <a:gdLst/>
            <a:ahLst/>
            <a:cxnLst/>
            <a:rect l="l" t="t" r="r" b="b"/>
            <a:pathLst>
              <a:path w="2286635" h="171450">
                <a:moveTo>
                  <a:pt x="149361" y="0"/>
                </a:moveTo>
                <a:lnTo>
                  <a:pt x="142240" y="2466"/>
                </a:lnTo>
                <a:lnTo>
                  <a:pt x="0" y="86159"/>
                </a:lnTo>
                <a:lnTo>
                  <a:pt x="142875" y="168709"/>
                </a:lnTo>
                <a:lnTo>
                  <a:pt x="150050" y="171156"/>
                </a:lnTo>
                <a:lnTo>
                  <a:pt x="157321" y="170662"/>
                </a:lnTo>
                <a:lnTo>
                  <a:pt x="163877" y="167477"/>
                </a:lnTo>
                <a:lnTo>
                  <a:pt x="168910" y="161851"/>
                </a:lnTo>
                <a:lnTo>
                  <a:pt x="171301" y="154658"/>
                </a:lnTo>
                <a:lnTo>
                  <a:pt x="170799" y="147357"/>
                </a:lnTo>
                <a:lnTo>
                  <a:pt x="167606" y="140795"/>
                </a:lnTo>
                <a:lnTo>
                  <a:pt x="161925" y="135816"/>
                </a:lnTo>
                <a:lnTo>
                  <a:pt x="108817" y="105082"/>
                </a:lnTo>
                <a:lnTo>
                  <a:pt x="37973" y="105082"/>
                </a:lnTo>
                <a:lnTo>
                  <a:pt x="37718" y="66982"/>
                </a:lnTo>
                <a:lnTo>
                  <a:pt x="108207" y="66719"/>
                </a:lnTo>
                <a:lnTo>
                  <a:pt x="161544" y="35359"/>
                </a:lnTo>
                <a:lnTo>
                  <a:pt x="170759" y="16392"/>
                </a:lnTo>
                <a:lnTo>
                  <a:pt x="168275" y="9197"/>
                </a:lnTo>
                <a:lnTo>
                  <a:pt x="163224" y="3591"/>
                </a:lnTo>
                <a:lnTo>
                  <a:pt x="156638" y="450"/>
                </a:lnTo>
                <a:lnTo>
                  <a:pt x="149361" y="0"/>
                </a:lnTo>
                <a:close/>
              </a:path>
              <a:path w="2286635" h="171450">
                <a:moveTo>
                  <a:pt x="108207" y="66719"/>
                </a:moveTo>
                <a:lnTo>
                  <a:pt x="37718" y="66982"/>
                </a:lnTo>
                <a:lnTo>
                  <a:pt x="37973" y="105082"/>
                </a:lnTo>
                <a:lnTo>
                  <a:pt x="108364" y="104820"/>
                </a:lnTo>
                <a:lnTo>
                  <a:pt x="104209" y="102415"/>
                </a:lnTo>
                <a:lnTo>
                  <a:pt x="47498" y="102415"/>
                </a:lnTo>
                <a:lnTo>
                  <a:pt x="47371" y="69522"/>
                </a:lnTo>
                <a:lnTo>
                  <a:pt x="103441" y="69522"/>
                </a:lnTo>
                <a:lnTo>
                  <a:pt x="108207" y="66719"/>
                </a:lnTo>
                <a:close/>
              </a:path>
              <a:path w="2286635" h="171450">
                <a:moveTo>
                  <a:pt x="108364" y="104820"/>
                </a:moveTo>
                <a:lnTo>
                  <a:pt x="37973" y="105082"/>
                </a:lnTo>
                <a:lnTo>
                  <a:pt x="108817" y="105082"/>
                </a:lnTo>
                <a:lnTo>
                  <a:pt x="108364" y="104820"/>
                </a:lnTo>
                <a:close/>
              </a:path>
              <a:path w="2286635" h="171450">
                <a:moveTo>
                  <a:pt x="2286000" y="58600"/>
                </a:moveTo>
                <a:lnTo>
                  <a:pt x="108207" y="66719"/>
                </a:lnTo>
                <a:lnTo>
                  <a:pt x="75628" y="85875"/>
                </a:lnTo>
                <a:lnTo>
                  <a:pt x="108364" y="104820"/>
                </a:lnTo>
                <a:lnTo>
                  <a:pt x="2286254" y="96700"/>
                </a:lnTo>
                <a:lnTo>
                  <a:pt x="2286000" y="58600"/>
                </a:lnTo>
                <a:close/>
              </a:path>
              <a:path w="2286635" h="171450">
                <a:moveTo>
                  <a:pt x="47371" y="69522"/>
                </a:moveTo>
                <a:lnTo>
                  <a:pt x="47498" y="102415"/>
                </a:lnTo>
                <a:lnTo>
                  <a:pt x="75628" y="85875"/>
                </a:lnTo>
                <a:lnTo>
                  <a:pt x="47371" y="69522"/>
                </a:lnTo>
                <a:close/>
              </a:path>
              <a:path w="2286635" h="171450">
                <a:moveTo>
                  <a:pt x="75628" y="85875"/>
                </a:moveTo>
                <a:lnTo>
                  <a:pt x="47498" y="102415"/>
                </a:lnTo>
                <a:lnTo>
                  <a:pt x="104209" y="102415"/>
                </a:lnTo>
                <a:lnTo>
                  <a:pt x="75628" y="85875"/>
                </a:lnTo>
                <a:close/>
              </a:path>
              <a:path w="2286635" h="171450">
                <a:moveTo>
                  <a:pt x="103441" y="69522"/>
                </a:moveTo>
                <a:lnTo>
                  <a:pt x="47371" y="69522"/>
                </a:lnTo>
                <a:lnTo>
                  <a:pt x="75628" y="85875"/>
                </a:lnTo>
                <a:lnTo>
                  <a:pt x="103441" y="69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3757" y="3273625"/>
            <a:ext cx="2286635" cy="171450"/>
          </a:xfrm>
          <a:custGeom>
            <a:avLst/>
            <a:gdLst/>
            <a:ahLst/>
            <a:cxnLst/>
            <a:rect l="l" t="t" r="r" b="b"/>
            <a:pathLst>
              <a:path w="2286635" h="171450">
                <a:moveTo>
                  <a:pt x="149361" y="0"/>
                </a:moveTo>
                <a:lnTo>
                  <a:pt x="142240" y="2466"/>
                </a:lnTo>
                <a:lnTo>
                  <a:pt x="0" y="86159"/>
                </a:lnTo>
                <a:lnTo>
                  <a:pt x="142875" y="168709"/>
                </a:lnTo>
                <a:lnTo>
                  <a:pt x="149996" y="171154"/>
                </a:lnTo>
                <a:lnTo>
                  <a:pt x="157273" y="170646"/>
                </a:lnTo>
                <a:lnTo>
                  <a:pt x="163859" y="167423"/>
                </a:lnTo>
                <a:lnTo>
                  <a:pt x="168910" y="161724"/>
                </a:lnTo>
                <a:lnTo>
                  <a:pt x="171301" y="154602"/>
                </a:lnTo>
                <a:lnTo>
                  <a:pt x="170799" y="147325"/>
                </a:lnTo>
                <a:lnTo>
                  <a:pt x="167606" y="140739"/>
                </a:lnTo>
                <a:lnTo>
                  <a:pt x="161925" y="135689"/>
                </a:lnTo>
                <a:lnTo>
                  <a:pt x="108935" y="105082"/>
                </a:lnTo>
                <a:lnTo>
                  <a:pt x="37845" y="105082"/>
                </a:lnTo>
                <a:lnTo>
                  <a:pt x="37718" y="66982"/>
                </a:lnTo>
                <a:lnTo>
                  <a:pt x="108207" y="66719"/>
                </a:lnTo>
                <a:lnTo>
                  <a:pt x="161544" y="35359"/>
                </a:lnTo>
                <a:lnTo>
                  <a:pt x="170741" y="16392"/>
                </a:lnTo>
                <a:lnTo>
                  <a:pt x="168275" y="9197"/>
                </a:lnTo>
                <a:lnTo>
                  <a:pt x="163224" y="3591"/>
                </a:lnTo>
                <a:lnTo>
                  <a:pt x="156638" y="450"/>
                </a:lnTo>
                <a:lnTo>
                  <a:pt x="149361" y="0"/>
                </a:lnTo>
                <a:close/>
              </a:path>
              <a:path w="2286635" h="171450">
                <a:moveTo>
                  <a:pt x="108207" y="66719"/>
                </a:moveTo>
                <a:lnTo>
                  <a:pt x="37718" y="66982"/>
                </a:lnTo>
                <a:lnTo>
                  <a:pt x="37845" y="105082"/>
                </a:lnTo>
                <a:lnTo>
                  <a:pt x="108479" y="104819"/>
                </a:lnTo>
                <a:lnTo>
                  <a:pt x="104318" y="102415"/>
                </a:lnTo>
                <a:lnTo>
                  <a:pt x="47498" y="102415"/>
                </a:lnTo>
                <a:lnTo>
                  <a:pt x="47370" y="69522"/>
                </a:lnTo>
                <a:lnTo>
                  <a:pt x="103441" y="69522"/>
                </a:lnTo>
                <a:lnTo>
                  <a:pt x="108207" y="66719"/>
                </a:lnTo>
                <a:close/>
              </a:path>
              <a:path w="2286635" h="171450">
                <a:moveTo>
                  <a:pt x="108479" y="104819"/>
                </a:moveTo>
                <a:lnTo>
                  <a:pt x="37845" y="105082"/>
                </a:lnTo>
                <a:lnTo>
                  <a:pt x="108935" y="105082"/>
                </a:lnTo>
                <a:lnTo>
                  <a:pt x="108479" y="104819"/>
                </a:lnTo>
                <a:close/>
              </a:path>
              <a:path w="2286635" h="171450">
                <a:moveTo>
                  <a:pt x="2286000" y="58600"/>
                </a:moveTo>
                <a:lnTo>
                  <a:pt x="108207" y="66719"/>
                </a:lnTo>
                <a:lnTo>
                  <a:pt x="75655" y="85859"/>
                </a:lnTo>
                <a:lnTo>
                  <a:pt x="108479" y="104819"/>
                </a:lnTo>
                <a:lnTo>
                  <a:pt x="2286127" y="96700"/>
                </a:lnTo>
                <a:lnTo>
                  <a:pt x="2286000" y="58600"/>
                </a:lnTo>
                <a:close/>
              </a:path>
              <a:path w="2286635" h="171450">
                <a:moveTo>
                  <a:pt x="47370" y="69522"/>
                </a:moveTo>
                <a:lnTo>
                  <a:pt x="47498" y="102415"/>
                </a:lnTo>
                <a:lnTo>
                  <a:pt x="75655" y="85859"/>
                </a:lnTo>
                <a:lnTo>
                  <a:pt x="47370" y="69522"/>
                </a:lnTo>
                <a:close/>
              </a:path>
              <a:path w="2286635" h="171450">
                <a:moveTo>
                  <a:pt x="75655" y="85859"/>
                </a:moveTo>
                <a:lnTo>
                  <a:pt x="47498" y="102415"/>
                </a:lnTo>
                <a:lnTo>
                  <a:pt x="104318" y="102415"/>
                </a:lnTo>
                <a:lnTo>
                  <a:pt x="75655" y="85859"/>
                </a:lnTo>
                <a:close/>
              </a:path>
              <a:path w="2286635" h="171450">
                <a:moveTo>
                  <a:pt x="103441" y="69522"/>
                </a:moveTo>
                <a:lnTo>
                  <a:pt x="47370" y="69522"/>
                </a:lnTo>
                <a:lnTo>
                  <a:pt x="75655" y="85859"/>
                </a:lnTo>
                <a:lnTo>
                  <a:pt x="103441" y="69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939" y="2244470"/>
            <a:ext cx="1001394" cy="669925"/>
          </a:xfrm>
          <a:custGeom>
            <a:avLst/>
            <a:gdLst/>
            <a:ahLst/>
            <a:cxnLst/>
            <a:rect l="l" t="t" r="r" b="b"/>
            <a:pathLst>
              <a:path w="1001395" h="669925">
                <a:moveTo>
                  <a:pt x="63106" y="41563"/>
                </a:moveTo>
                <a:lnTo>
                  <a:pt x="79899" y="75512"/>
                </a:lnTo>
                <a:lnTo>
                  <a:pt x="980185" y="669544"/>
                </a:lnTo>
                <a:lnTo>
                  <a:pt x="1001267" y="637667"/>
                </a:lnTo>
                <a:lnTo>
                  <a:pt x="100918" y="43672"/>
                </a:lnTo>
                <a:lnTo>
                  <a:pt x="63106" y="41563"/>
                </a:lnTo>
                <a:close/>
              </a:path>
              <a:path w="1001395" h="669925">
                <a:moveTo>
                  <a:pt x="0" y="0"/>
                </a:moveTo>
                <a:lnTo>
                  <a:pt x="73278" y="147828"/>
                </a:lnTo>
                <a:lnTo>
                  <a:pt x="77854" y="153802"/>
                </a:lnTo>
                <a:lnTo>
                  <a:pt x="84169" y="157432"/>
                </a:lnTo>
                <a:lnTo>
                  <a:pt x="91388" y="158418"/>
                </a:lnTo>
                <a:lnTo>
                  <a:pt x="98678" y="156464"/>
                </a:lnTo>
                <a:lnTo>
                  <a:pt x="104707" y="151814"/>
                </a:lnTo>
                <a:lnTo>
                  <a:pt x="108330" y="145462"/>
                </a:lnTo>
                <a:lnTo>
                  <a:pt x="109287" y="138229"/>
                </a:lnTo>
                <a:lnTo>
                  <a:pt x="107314" y="130937"/>
                </a:lnTo>
                <a:lnTo>
                  <a:pt x="79899" y="75512"/>
                </a:lnTo>
                <a:lnTo>
                  <a:pt x="21081" y="36703"/>
                </a:lnTo>
                <a:lnTo>
                  <a:pt x="42036" y="4826"/>
                </a:lnTo>
                <a:lnTo>
                  <a:pt x="88227" y="4826"/>
                </a:lnTo>
                <a:lnTo>
                  <a:pt x="0" y="0"/>
                </a:lnTo>
                <a:close/>
              </a:path>
              <a:path w="1001395" h="669925">
                <a:moveTo>
                  <a:pt x="42036" y="4826"/>
                </a:moveTo>
                <a:lnTo>
                  <a:pt x="21081" y="36703"/>
                </a:lnTo>
                <a:lnTo>
                  <a:pt x="79899" y="75512"/>
                </a:lnTo>
                <a:lnTo>
                  <a:pt x="63106" y="41563"/>
                </a:lnTo>
                <a:lnTo>
                  <a:pt x="30606" y="39751"/>
                </a:lnTo>
                <a:lnTo>
                  <a:pt x="48640" y="12318"/>
                </a:lnTo>
                <a:lnTo>
                  <a:pt x="53394" y="12318"/>
                </a:lnTo>
                <a:lnTo>
                  <a:pt x="42036" y="4826"/>
                </a:lnTo>
                <a:close/>
              </a:path>
              <a:path w="1001395" h="669925">
                <a:moveTo>
                  <a:pt x="88227" y="4826"/>
                </a:moveTo>
                <a:lnTo>
                  <a:pt x="42036" y="4826"/>
                </a:lnTo>
                <a:lnTo>
                  <a:pt x="100918" y="43672"/>
                </a:lnTo>
                <a:lnTo>
                  <a:pt x="162686" y="47117"/>
                </a:lnTo>
                <a:lnTo>
                  <a:pt x="170179" y="45995"/>
                </a:lnTo>
                <a:lnTo>
                  <a:pt x="176434" y="42243"/>
                </a:lnTo>
                <a:lnTo>
                  <a:pt x="180832" y="36419"/>
                </a:lnTo>
                <a:lnTo>
                  <a:pt x="182752" y="29083"/>
                </a:lnTo>
                <a:lnTo>
                  <a:pt x="181687" y="21643"/>
                </a:lnTo>
                <a:lnTo>
                  <a:pt x="177942" y="15382"/>
                </a:lnTo>
                <a:lnTo>
                  <a:pt x="172126" y="10955"/>
                </a:lnTo>
                <a:lnTo>
                  <a:pt x="164845" y="9017"/>
                </a:lnTo>
                <a:lnTo>
                  <a:pt x="88227" y="4826"/>
                </a:lnTo>
                <a:close/>
              </a:path>
              <a:path w="1001395" h="669925">
                <a:moveTo>
                  <a:pt x="53394" y="12318"/>
                </a:moveTo>
                <a:lnTo>
                  <a:pt x="48640" y="12318"/>
                </a:lnTo>
                <a:lnTo>
                  <a:pt x="63106" y="41563"/>
                </a:lnTo>
                <a:lnTo>
                  <a:pt x="100918" y="43672"/>
                </a:lnTo>
                <a:lnTo>
                  <a:pt x="53394" y="12318"/>
                </a:lnTo>
                <a:close/>
              </a:path>
              <a:path w="1001395" h="669925">
                <a:moveTo>
                  <a:pt x="48640" y="12318"/>
                </a:moveTo>
                <a:lnTo>
                  <a:pt x="30606" y="39751"/>
                </a:lnTo>
                <a:lnTo>
                  <a:pt x="63106" y="41563"/>
                </a:lnTo>
                <a:lnTo>
                  <a:pt x="48640" y="12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1982" y="2882900"/>
            <a:ext cx="1031240" cy="784225"/>
          </a:xfrm>
          <a:custGeom>
            <a:avLst/>
            <a:gdLst/>
            <a:ahLst/>
            <a:cxnLst/>
            <a:rect l="l" t="t" r="r" b="b"/>
            <a:pathLst>
              <a:path w="1031240" h="784225">
                <a:moveTo>
                  <a:pt x="81309" y="620307"/>
                </a:moveTo>
                <a:lnTo>
                  <a:pt x="74120" y="621728"/>
                </a:lnTo>
                <a:lnTo>
                  <a:pt x="68002" y="625721"/>
                </a:lnTo>
                <a:lnTo>
                  <a:pt x="63753" y="631951"/>
                </a:lnTo>
                <a:lnTo>
                  <a:pt x="0" y="784097"/>
                </a:lnTo>
                <a:lnTo>
                  <a:pt x="63176" y="776605"/>
                </a:lnTo>
                <a:lnTo>
                  <a:pt x="41656" y="776605"/>
                </a:lnTo>
                <a:lnTo>
                  <a:pt x="18796" y="746125"/>
                </a:lnTo>
                <a:lnTo>
                  <a:pt x="75007" y="703737"/>
                </a:lnTo>
                <a:lnTo>
                  <a:pt x="98933" y="646684"/>
                </a:lnTo>
                <a:lnTo>
                  <a:pt x="100417" y="639240"/>
                </a:lnTo>
                <a:lnTo>
                  <a:pt x="98996" y="632094"/>
                </a:lnTo>
                <a:lnTo>
                  <a:pt x="95003" y="626020"/>
                </a:lnTo>
                <a:lnTo>
                  <a:pt x="88773" y="621792"/>
                </a:lnTo>
                <a:lnTo>
                  <a:pt x="81309" y="620307"/>
                </a:lnTo>
                <a:close/>
              </a:path>
              <a:path w="1031240" h="784225">
                <a:moveTo>
                  <a:pt x="75007" y="703737"/>
                </a:moveTo>
                <a:lnTo>
                  <a:pt x="18796" y="746125"/>
                </a:lnTo>
                <a:lnTo>
                  <a:pt x="41656" y="776605"/>
                </a:lnTo>
                <a:lnTo>
                  <a:pt x="52096" y="768731"/>
                </a:lnTo>
                <a:lnTo>
                  <a:pt x="47751" y="768731"/>
                </a:lnTo>
                <a:lnTo>
                  <a:pt x="27940" y="742441"/>
                </a:lnTo>
                <a:lnTo>
                  <a:pt x="60393" y="738585"/>
                </a:lnTo>
                <a:lnTo>
                  <a:pt x="75007" y="703737"/>
                </a:lnTo>
                <a:close/>
              </a:path>
              <a:path w="1031240" h="784225">
                <a:moveTo>
                  <a:pt x="159385" y="726821"/>
                </a:moveTo>
                <a:lnTo>
                  <a:pt x="97990" y="734117"/>
                </a:lnTo>
                <a:lnTo>
                  <a:pt x="41656" y="776605"/>
                </a:lnTo>
                <a:lnTo>
                  <a:pt x="63176" y="776605"/>
                </a:lnTo>
                <a:lnTo>
                  <a:pt x="163830" y="764666"/>
                </a:lnTo>
                <a:lnTo>
                  <a:pt x="180594" y="743585"/>
                </a:lnTo>
                <a:lnTo>
                  <a:pt x="178208" y="736340"/>
                </a:lnTo>
                <a:lnTo>
                  <a:pt x="173418" y="730773"/>
                </a:lnTo>
                <a:lnTo>
                  <a:pt x="166913" y="727422"/>
                </a:lnTo>
                <a:lnTo>
                  <a:pt x="159385" y="726821"/>
                </a:lnTo>
                <a:close/>
              </a:path>
              <a:path w="1031240" h="784225">
                <a:moveTo>
                  <a:pt x="60393" y="738585"/>
                </a:moveTo>
                <a:lnTo>
                  <a:pt x="27940" y="742441"/>
                </a:lnTo>
                <a:lnTo>
                  <a:pt x="47751" y="768731"/>
                </a:lnTo>
                <a:lnTo>
                  <a:pt x="60393" y="738585"/>
                </a:lnTo>
                <a:close/>
              </a:path>
              <a:path w="1031240" h="784225">
                <a:moveTo>
                  <a:pt x="97990" y="734117"/>
                </a:moveTo>
                <a:lnTo>
                  <a:pt x="60393" y="738585"/>
                </a:lnTo>
                <a:lnTo>
                  <a:pt x="47751" y="768731"/>
                </a:lnTo>
                <a:lnTo>
                  <a:pt x="52096" y="768731"/>
                </a:lnTo>
                <a:lnTo>
                  <a:pt x="97990" y="734117"/>
                </a:lnTo>
                <a:close/>
              </a:path>
              <a:path w="1031240" h="784225">
                <a:moveTo>
                  <a:pt x="1008252" y="0"/>
                </a:moveTo>
                <a:lnTo>
                  <a:pt x="75007" y="703737"/>
                </a:lnTo>
                <a:lnTo>
                  <a:pt x="60393" y="738585"/>
                </a:lnTo>
                <a:lnTo>
                  <a:pt x="97990" y="734117"/>
                </a:lnTo>
                <a:lnTo>
                  <a:pt x="1031113" y="30352"/>
                </a:lnTo>
                <a:lnTo>
                  <a:pt x="1008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12360" y="2027301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648" y="3323082"/>
            <a:ext cx="222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87716" y="2559557"/>
            <a:ext cx="573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opic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2511" y="2864307"/>
            <a:ext cx="596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hoice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3014" y="2868702"/>
            <a:ext cx="5022850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0085" algn="ctr">
              <a:lnSpc>
                <a:spcPts val="1325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2020"/>
              </a:lnSpc>
              <a:tabLst>
                <a:tab pos="1742439" algn="l"/>
                <a:tab pos="4867275" algn="l"/>
              </a:tabLst>
            </a:pPr>
            <a:r>
              <a:rPr sz="2400" b="1" spc="-5" dirty="0">
                <a:latin typeface="Calibri"/>
                <a:cs typeface="Calibri"/>
              </a:rPr>
              <a:t>p(w|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	</a:t>
            </a:r>
            <a:r>
              <a:rPr sz="3000" b="1" baseline="-25000" dirty="0">
                <a:latin typeface="Times New Roman"/>
                <a:cs typeface="Times New Roman"/>
              </a:rPr>
              <a:t>a 0.02	</a:t>
            </a:r>
            <a:r>
              <a:rPr sz="3000" b="1" spc="-7" baseline="22222" dirty="0">
                <a:latin typeface="Calibri"/>
                <a:cs typeface="Calibri"/>
              </a:rPr>
              <a:t>C</a:t>
            </a:r>
            <a:endParaRPr sz="3000" baseline="22222">
              <a:latin typeface="Calibri"/>
              <a:cs typeface="Calibri"/>
            </a:endParaRPr>
          </a:p>
          <a:p>
            <a:pPr marL="1742439">
              <a:lnSpc>
                <a:spcPct val="100000"/>
              </a:lnSpc>
              <a:spcBef>
                <a:spcPts val="434"/>
              </a:spcBef>
              <a:tabLst>
                <a:tab pos="4243070" algn="l"/>
              </a:tabLst>
            </a:pP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r>
              <a:rPr sz="2000" b="1" spc="0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5	</a:t>
            </a:r>
            <a:r>
              <a:rPr sz="3000" b="1" baseline="2777" dirty="0">
                <a:latin typeface="Calibri"/>
                <a:cs typeface="Calibri"/>
              </a:rPr>
              <a:t>P</a:t>
            </a:r>
            <a:r>
              <a:rPr sz="3000" b="1" spc="-7" baseline="2777" dirty="0">
                <a:latin typeface="Calibri"/>
                <a:cs typeface="Calibri"/>
              </a:rPr>
              <a:t>(</a:t>
            </a:r>
            <a:r>
              <a:rPr sz="3000" b="1" spc="7" baseline="2777" dirty="0">
                <a:latin typeface="Symbol"/>
                <a:cs typeface="Symbol"/>
              </a:rPr>
              <a:t></a:t>
            </a:r>
            <a:r>
              <a:rPr sz="1950" b="1" spc="7" baseline="-17094" dirty="0">
                <a:latin typeface="Calibri"/>
                <a:cs typeface="Calibri"/>
              </a:rPr>
              <a:t>B</a:t>
            </a:r>
            <a:r>
              <a:rPr sz="3000" b="1" baseline="2777" dirty="0">
                <a:latin typeface="Calibri"/>
                <a:cs typeface="Calibri"/>
              </a:rPr>
              <a:t>)=0</a:t>
            </a:r>
            <a:endParaRPr sz="3000" baseline="2777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2328" y="1283817"/>
            <a:ext cx="1791335" cy="462280"/>
          </a:xfrm>
          <a:custGeom>
            <a:avLst/>
            <a:gdLst/>
            <a:ahLst/>
            <a:cxnLst/>
            <a:rect l="l" t="t" r="r" b="b"/>
            <a:pathLst>
              <a:path w="1791334" h="462280">
                <a:moveTo>
                  <a:pt x="0" y="461670"/>
                </a:moveTo>
                <a:lnTo>
                  <a:pt x="1790827" y="461670"/>
                </a:lnTo>
                <a:lnTo>
                  <a:pt x="1790827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0860" y="1540891"/>
            <a:ext cx="4654550" cy="8585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04975">
              <a:lnSpc>
                <a:spcPts val="2220"/>
              </a:lnSpc>
              <a:spcBef>
                <a:spcPts val="215"/>
              </a:spcBef>
              <a:tabLst>
                <a:tab pos="4380865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sz="20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0.03	</a:t>
            </a:r>
            <a:r>
              <a:rPr sz="2400" b="1" spc="-7" baseline="34722" dirty="0">
                <a:latin typeface="Calibri"/>
                <a:cs typeface="Calibri"/>
              </a:rPr>
              <a:t>d</a:t>
            </a:r>
            <a:endParaRPr sz="2400" baseline="34722">
              <a:latin typeface="Calibri"/>
              <a:cs typeface="Calibri"/>
            </a:endParaRPr>
          </a:p>
          <a:p>
            <a:pPr marL="1704975">
              <a:lnSpc>
                <a:spcPts val="1245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clustering</a:t>
            </a:r>
            <a:r>
              <a:rPr sz="20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0.005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675"/>
              </a:lnSpc>
              <a:tabLst>
                <a:tab pos="1704975" algn="l"/>
                <a:tab pos="4133850" algn="l"/>
              </a:tabLst>
            </a:pPr>
            <a:r>
              <a:rPr sz="2400" b="1" spc="-10" dirty="0">
                <a:latin typeface="Calibri"/>
                <a:cs typeface="Calibri"/>
              </a:rPr>
              <a:t>P(w|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d</a:t>
            </a:r>
            <a:r>
              <a:rPr sz="2400" b="1" spc="-5" dirty="0">
                <a:latin typeface="Calibri"/>
                <a:cs typeface="Calibri"/>
              </a:rPr>
              <a:t>)	</a:t>
            </a:r>
            <a:r>
              <a:rPr sz="3000" b="1" spc="0" baseline="-33333" dirty="0">
                <a:solidFill>
                  <a:srgbClr val="0000FF"/>
                </a:solidFill>
                <a:latin typeface="Times New Roman"/>
                <a:cs typeface="Times New Roman"/>
              </a:rPr>
              <a:t>…	</a:t>
            </a:r>
            <a:r>
              <a:rPr sz="3000" b="1" spc="-7" baseline="-23611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3000" b="1" spc="-7" baseline="-2361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3000" b="1" spc="209" baseline="-23611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3000" b="1" baseline="-23611" dirty="0">
                <a:solidFill>
                  <a:srgbClr val="3333FF"/>
                </a:solidFill>
                <a:latin typeface="Calibri"/>
                <a:cs typeface="Calibri"/>
              </a:rPr>
              <a:t>)</a:t>
            </a:r>
            <a:endParaRPr sz="3000" baseline="-23611">
              <a:latin typeface="Calibri"/>
              <a:cs typeface="Calibri"/>
            </a:endParaRPr>
          </a:p>
          <a:p>
            <a:pPr marR="72390" algn="r">
              <a:lnSpc>
                <a:spcPts val="1330"/>
              </a:lnSpc>
            </a:pPr>
            <a:r>
              <a:rPr sz="1300" b="1" spc="10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2328" y="1300352"/>
            <a:ext cx="179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2400" b="1" spc="-5" dirty="0">
                <a:latin typeface="Calibri"/>
                <a:cs typeface="Calibri"/>
              </a:rPr>
              <a:t>p(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alibri"/>
                <a:cs typeface="Calibri"/>
              </a:rPr>
              <a:t>)+(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466" y="2797911"/>
            <a:ext cx="1114425" cy="462280"/>
          </a:xfrm>
          <a:custGeom>
            <a:avLst/>
            <a:gdLst/>
            <a:ahLst/>
            <a:cxnLst/>
            <a:rect l="l" t="t" r="r" b="b"/>
            <a:pathLst>
              <a:path w="1114425" h="462279">
                <a:moveTo>
                  <a:pt x="0" y="461670"/>
                </a:moveTo>
                <a:lnTo>
                  <a:pt x="1113942" y="461670"/>
                </a:lnTo>
                <a:lnTo>
                  <a:pt x="1113942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666" y="2811907"/>
            <a:ext cx="1038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“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text</a:t>
            </a:r>
            <a:r>
              <a:rPr sz="2400" b="1" spc="-5" dirty="0">
                <a:latin typeface="Calibri"/>
                <a:cs typeface="Calibri"/>
              </a:rPr>
              <a:t>”?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666" y="2259050"/>
            <a:ext cx="103822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latin typeface="Calibri"/>
                <a:cs typeface="Calibri"/>
              </a:rPr>
              <a:t>“the”?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45666" y="1591906"/>
            <a:ext cx="6096000" cy="831215"/>
          </a:xfrm>
          <a:custGeom>
            <a:avLst/>
            <a:gdLst/>
            <a:ahLst/>
            <a:cxnLst/>
            <a:rect l="l" t="t" r="r" b="b"/>
            <a:pathLst>
              <a:path w="6096000" h="831214">
                <a:moveTo>
                  <a:pt x="0" y="830999"/>
                </a:moveTo>
                <a:lnTo>
                  <a:pt x="6096000" y="830999"/>
                </a:lnTo>
                <a:lnTo>
                  <a:pt x="609600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24660" y="1608531"/>
            <a:ext cx="5749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P(“the”)=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4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400" b="1" spc="-7" baseline="-20833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)p(“the”|</a:t>
            </a:r>
            <a:r>
              <a:rPr sz="24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400" b="1" spc="-7" baseline="-20833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5" dirty="0">
                <a:latin typeface="Calibri"/>
                <a:cs typeface="Calibri"/>
              </a:rPr>
              <a:t>p(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)p(“the”|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9042" y="1971548"/>
            <a:ext cx="318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0.5*0.000001</a:t>
            </a:r>
            <a:r>
              <a:rPr sz="2400" b="1" spc="-5" dirty="0">
                <a:latin typeface="Calibri"/>
                <a:cs typeface="Calibri"/>
              </a:rPr>
              <a:t>+0.5*0.03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5666" y="2797898"/>
            <a:ext cx="6400800" cy="831215"/>
          </a:xfrm>
          <a:custGeom>
            <a:avLst/>
            <a:gdLst/>
            <a:ahLst/>
            <a:cxnLst/>
            <a:rect l="l" t="t" r="r" b="b"/>
            <a:pathLst>
              <a:path w="6400800" h="831214">
                <a:moveTo>
                  <a:pt x="0" y="830999"/>
                </a:moveTo>
                <a:lnTo>
                  <a:pt x="6400800" y="830999"/>
                </a:lnTo>
                <a:lnTo>
                  <a:pt x="640080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24660" y="2814954"/>
            <a:ext cx="606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P(“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text</a:t>
            </a:r>
            <a:r>
              <a:rPr sz="2400" b="1" spc="-5" dirty="0">
                <a:latin typeface="Calibri"/>
                <a:cs typeface="Calibri"/>
              </a:rPr>
              <a:t>”)=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4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400" b="1" spc="-7" baseline="-20833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)p(“text”|</a:t>
            </a:r>
            <a:r>
              <a:rPr sz="24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400" b="1" spc="-7" baseline="-20833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5" dirty="0">
                <a:latin typeface="Calibri"/>
                <a:cs typeface="Calibri"/>
              </a:rPr>
              <a:t>p(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 p(“text”|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2749042" y="3177616"/>
            <a:ext cx="3182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0.5*0.04</a:t>
            </a:r>
            <a:r>
              <a:rPr sz="2400" b="1" spc="-10" dirty="0">
                <a:latin typeface="Calibri"/>
                <a:cs typeface="Calibri"/>
              </a:rPr>
              <a:t>+0.5*0.000006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561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238" y="156797"/>
            <a:ext cx="5081523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Idea </a:t>
            </a:r>
            <a:r>
              <a:rPr spc="-10" dirty="0"/>
              <a:t>of </a:t>
            </a:r>
            <a:r>
              <a:rPr dirty="0"/>
              <a:t>a </a:t>
            </a:r>
            <a:r>
              <a:rPr spc="-10" dirty="0"/>
              <a:t>Mixture</a:t>
            </a:r>
            <a:r>
              <a:rPr spc="-7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894" y="1058672"/>
            <a:ext cx="2072005" cy="1662430"/>
          </a:xfrm>
          <a:prstGeom prst="rect">
            <a:avLst/>
          </a:prstGeom>
          <a:solidFill>
            <a:srgbClr val="FCEADA"/>
          </a:solidFill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55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2000" b="1" spc="4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0.04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39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mining</a:t>
            </a:r>
            <a:r>
              <a:rPr sz="20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0.035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39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sz="20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0.03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39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clustering</a:t>
            </a:r>
            <a:r>
              <a:rPr sz="20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0.005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39"/>
              </a:lnSpc>
            </a:pPr>
            <a:r>
              <a:rPr sz="2000" b="1" spc="0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22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6800" y="1093025"/>
            <a:ext cx="467359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d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2894" y="2853842"/>
            <a:ext cx="2038350" cy="1887855"/>
          </a:xfrm>
          <a:prstGeom prst="rect">
            <a:avLst/>
          </a:prstGeom>
          <a:solidFill>
            <a:srgbClr val="FCEADA"/>
          </a:solidFill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0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0.03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0.02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0.015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00"/>
              </a:lnSpc>
            </a:pPr>
            <a:r>
              <a:rPr sz="2000" b="1" spc="-5" dirty="0">
                <a:latin typeface="Times New Roman"/>
                <a:cs typeface="Times New Roman"/>
              </a:rPr>
              <a:t>we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0.01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00"/>
              </a:lnSpc>
            </a:pPr>
            <a:r>
              <a:rPr sz="2000" b="1" dirty="0">
                <a:latin typeface="Times New Roman"/>
                <a:cs typeface="Times New Roman"/>
              </a:rPr>
              <a:t>food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0.003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200"/>
              </a:lnSpc>
            </a:pP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text</a:t>
            </a:r>
            <a:r>
              <a:rPr sz="2000" b="1" spc="4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0.000006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3625" y="2921825"/>
            <a:ext cx="41402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B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682" y="2037333"/>
            <a:ext cx="2686304" cy="160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0072" y="2244470"/>
            <a:ext cx="1001394" cy="669925"/>
          </a:xfrm>
          <a:custGeom>
            <a:avLst/>
            <a:gdLst/>
            <a:ahLst/>
            <a:cxnLst/>
            <a:rect l="l" t="t" r="r" b="b"/>
            <a:pathLst>
              <a:path w="1001395" h="669925">
                <a:moveTo>
                  <a:pt x="63106" y="41563"/>
                </a:moveTo>
                <a:lnTo>
                  <a:pt x="79899" y="75512"/>
                </a:lnTo>
                <a:lnTo>
                  <a:pt x="980185" y="669544"/>
                </a:lnTo>
                <a:lnTo>
                  <a:pt x="1001268" y="637667"/>
                </a:lnTo>
                <a:lnTo>
                  <a:pt x="100918" y="43672"/>
                </a:lnTo>
                <a:lnTo>
                  <a:pt x="63106" y="41563"/>
                </a:lnTo>
                <a:close/>
              </a:path>
              <a:path w="1001395" h="669925">
                <a:moveTo>
                  <a:pt x="0" y="0"/>
                </a:moveTo>
                <a:lnTo>
                  <a:pt x="73278" y="147828"/>
                </a:lnTo>
                <a:lnTo>
                  <a:pt x="77854" y="153802"/>
                </a:lnTo>
                <a:lnTo>
                  <a:pt x="84169" y="157432"/>
                </a:lnTo>
                <a:lnTo>
                  <a:pt x="91388" y="158418"/>
                </a:lnTo>
                <a:lnTo>
                  <a:pt x="98678" y="156464"/>
                </a:lnTo>
                <a:lnTo>
                  <a:pt x="104707" y="151814"/>
                </a:lnTo>
                <a:lnTo>
                  <a:pt x="108330" y="145462"/>
                </a:lnTo>
                <a:lnTo>
                  <a:pt x="109287" y="138229"/>
                </a:lnTo>
                <a:lnTo>
                  <a:pt x="107315" y="130937"/>
                </a:lnTo>
                <a:lnTo>
                  <a:pt x="79899" y="75512"/>
                </a:lnTo>
                <a:lnTo>
                  <a:pt x="21081" y="36703"/>
                </a:lnTo>
                <a:lnTo>
                  <a:pt x="42036" y="4826"/>
                </a:lnTo>
                <a:lnTo>
                  <a:pt x="88227" y="4826"/>
                </a:lnTo>
                <a:lnTo>
                  <a:pt x="0" y="0"/>
                </a:lnTo>
                <a:close/>
              </a:path>
              <a:path w="1001395" h="669925">
                <a:moveTo>
                  <a:pt x="42036" y="4826"/>
                </a:moveTo>
                <a:lnTo>
                  <a:pt x="21081" y="36703"/>
                </a:lnTo>
                <a:lnTo>
                  <a:pt x="79899" y="75512"/>
                </a:lnTo>
                <a:lnTo>
                  <a:pt x="63106" y="41563"/>
                </a:lnTo>
                <a:lnTo>
                  <a:pt x="30606" y="39751"/>
                </a:lnTo>
                <a:lnTo>
                  <a:pt x="48641" y="12318"/>
                </a:lnTo>
                <a:lnTo>
                  <a:pt x="53394" y="12318"/>
                </a:lnTo>
                <a:lnTo>
                  <a:pt x="42036" y="4826"/>
                </a:lnTo>
                <a:close/>
              </a:path>
              <a:path w="1001395" h="669925">
                <a:moveTo>
                  <a:pt x="88227" y="4826"/>
                </a:moveTo>
                <a:lnTo>
                  <a:pt x="42036" y="4826"/>
                </a:lnTo>
                <a:lnTo>
                  <a:pt x="100918" y="43672"/>
                </a:lnTo>
                <a:lnTo>
                  <a:pt x="162686" y="47117"/>
                </a:lnTo>
                <a:lnTo>
                  <a:pt x="170179" y="45995"/>
                </a:lnTo>
                <a:lnTo>
                  <a:pt x="176434" y="42243"/>
                </a:lnTo>
                <a:lnTo>
                  <a:pt x="180832" y="36419"/>
                </a:lnTo>
                <a:lnTo>
                  <a:pt x="182752" y="29083"/>
                </a:lnTo>
                <a:lnTo>
                  <a:pt x="181687" y="21643"/>
                </a:lnTo>
                <a:lnTo>
                  <a:pt x="177942" y="15382"/>
                </a:lnTo>
                <a:lnTo>
                  <a:pt x="172126" y="10955"/>
                </a:lnTo>
                <a:lnTo>
                  <a:pt x="164846" y="9017"/>
                </a:lnTo>
                <a:lnTo>
                  <a:pt x="88227" y="4826"/>
                </a:lnTo>
                <a:close/>
              </a:path>
              <a:path w="1001395" h="669925">
                <a:moveTo>
                  <a:pt x="53394" y="12318"/>
                </a:moveTo>
                <a:lnTo>
                  <a:pt x="48641" y="12318"/>
                </a:lnTo>
                <a:lnTo>
                  <a:pt x="63106" y="41563"/>
                </a:lnTo>
                <a:lnTo>
                  <a:pt x="100918" y="43672"/>
                </a:lnTo>
                <a:lnTo>
                  <a:pt x="53394" y="12318"/>
                </a:lnTo>
                <a:close/>
              </a:path>
              <a:path w="1001395" h="669925">
                <a:moveTo>
                  <a:pt x="48641" y="12318"/>
                </a:moveTo>
                <a:lnTo>
                  <a:pt x="30606" y="39751"/>
                </a:lnTo>
                <a:lnTo>
                  <a:pt x="63106" y="41563"/>
                </a:lnTo>
                <a:lnTo>
                  <a:pt x="48641" y="12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1117" y="2882900"/>
            <a:ext cx="1031240" cy="784225"/>
          </a:xfrm>
          <a:custGeom>
            <a:avLst/>
            <a:gdLst/>
            <a:ahLst/>
            <a:cxnLst/>
            <a:rect l="l" t="t" r="r" b="b"/>
            <a:pathLst>
              <a:path w="1031240" h="784225">
                <a:moveTo>
                  <a:pt x="81309" y="620307"/>
                </a:moveTo>
                <a:lnTo>
                  <a:pt x="74120" y="621728"/>
                </a:lnTo>
                <a:lnTo>
                  <a:pt x="68002" y="625721"/>
                </a:lnTo>
                <a:lnTo>
                  <a:pt x="63753" y="631951"/>
                </a:lnTo>
                <a:lnTo>
                  <a:pt x="0" y="784097"/>
                </a:lnTo>
                <a:lnTo>
                  <a:pt x="63176" y="776605"/>
                </a:lnTo>
                <a:lnTo>
                  <a:pt x="41655" y="776605"/>
                </a:lnTo>
                <a:lnTo>
                  <a:pt x="18796" y="746125"/>
                </a:lnTo>
                <a:lnTo>
                  <a:pt x="75007" y="703737"/>
                </a:lnTo>
                <a:lnTo>
                  <a:pt x="98932" y="646684"/>
                </a:lnTo>
                <a:lnTo>
                  <a:pt x="100417" y="639240"/>
                </a:lnTo>
                <a:lnTo>
                  <a:pt x="98996" y="632094"/>
                </a:lnTo>
                <a:lnTo>
                  <a:pt x="95003" y="626020"/>
                </a:lnTo>
                <a:lnTo>
                  <a:pt x="88773" y="621792"/>
                </a:lnTo>
                <a:lnTo>
                  <a:pt x="81309" y="620307"/>
                </a:lnTo>
                <a:close/>
              </a:path>
              <a:path w="1031240" h="784225">
                <a:moveTo>
                  <a:pt x="75007" y="703737"/>
                </a:moveTo>
                <a:lnTo>
                  <a:pt x="18796" y="746125"/>
                </a:lnTo>
                <a:lnTo>
                  <a:pt x="41655" y="776605"/>
                </a:lnTo>
                <a:lnTo>
                  <a:pt x="52096" y="768731"/>
                </a:lnTo>
                <a:lnTo>
                  <a:pt x="47751" y="768731"/>
                </a:lnTo>
                <a:lnTo>
                  <a:pt x="27939" y="742441"/>
                </a:lnTo>
                <a:lnTo>
                  <a:pt x="60393" y="738585"/>
                </a:lnTo>
                <a:lnTo>
                  <a:pt x="75007" y="703737"/>
                </a:lnTo>
                <a:close/>
              </a:path>
              <a:path w="1031240" h="784225">
                <a:moveTo>
                  <a:pt x="159384" y="726821"/>
                </a:moveTo>
                <a:lnTo>
                  <a:pt x="97990" y="734117"/>
                </a:lnTo>
                <a:lnTo>
                  <a:pt x="41655" y="776605"/>
                </a:lnTo>
                <a:lnTo>
                  <a:pt x="63176" y="776605"/>
                </a:lnTo>
                <a:lnTo>
                  <a:pt x="163829" y="764666"/>
                </a:lnTo>
                <a:lnTo>
                  <a:pt x="180593" y="743585"/>
                </a:lnTo>
                <a:lnTo>
                  <a:pt x="178208" y="736340"/>
                </a:lnTo>
                <a:lnTo>
                  <a:pt x="173418" y="730773"/>
                </a:lnTo>
                <a:lnTo>
                  <a:pt x="166913" y="727422"/>
                </a:lnTo>
                <a:lnTo>
                  <a:pt x="159384" y="726821"/>
                </a:lnTo>
                <a:close/>
              </a:path>
              <a:path w="1031240" h="784225">
                <a:moveTo>
                  <a:pt x="60393" y="738585"/>
                </a:moveTo>
                <a:lnTo>
                  <a:pt x="27939" y="742441"/>
                </a:lnTo>
                <a:lnTo>
                  <a:pt x="47751" y="768731"/>
                </a:lnTo>
                <a:lnTo>
                  <a:pt x="60393" y="738585"/>
                </a:lnTo>
                <a:close/>
              </a:path>
              <a:path w="1031240" h="784225">
                <a:moveTo>
                  <a:pt x="97990" y="734117"/>
                </a:moveTo>
                <a:lnTo>
                  <a:pt x="60393" y="738585"/>
                </a:lnTo>
                <a:lnTo>
                  <a:pt x="47751" y="768731"/>
                </a:lnTo>
                <a:lnTo>
                  <a:pt x="52096" y="768731"/>
                </a:lnTo>
                <a:lnTo>
                  <a:pt x="97990" y="734117"/>
                </a:lnTo>
                <a:close/>
              </a:path>
              <a:path w="1031240" h="784225">
                <a:moveTo>
                  <a:pt x="1008252" y="0"/>
                </a:moveTo>
                <a:lnTo>
                  <a:pt x="75007" y="703737"/>
                </a:lnTo>
                <a:lnTo>
                  <a:pt x="60393" y="738585"/>
                </a:lnTo>
                <a:lnTo>
                  <a:pt x="97990" y="734117"/>
                </a:lnTo>
                <a:lnTo>
                  <a:pt x="1031112" y="30352"/>
                </a:lnTo>
                <a:lnTo>
                  <a:pt x="1008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1397" y="2027301"/>
            <a:ext cx="142684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  <a:p>
            <a:pPr marL="708025">
              <a:lnSpc>
                <a:spcPct val="100000"/>
              </a:lnSpc>
              <a:spcBef>
                <a:spcPts val="1785"/>
              </a:spcBef>
            </a:pPr>
            <a:r>
              <a:rPr sz="2000" b="1" spc="-35" dirty="0">
                <a:latin typeface="Calibri"/>
                <a:cs typeface="Calibri"/>
              </a:rPr>
              <a:t>Topic</a:t>
            </a:r>
            <a:endParaRPr sz="2000">
              <a:latin typeface="Calibri"/>
              <a:cs typeface="Calibri"/>
            </a:endParaRPr>
          </a:p>
          <a:p>
            <a:pPr marL="708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Choice</a:t>
            </a:r>
            <a:endParaRPr sz="20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Calibri"/>
                <a:cs typeface="Calibri"/>
              </a:rPr>
              <a:t>P(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1461" y="1283817"/>
            <a:ext cx="179133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latin typeface="Calibri"/>
                <a:cs typeface="Calibri"/>
              </a:rPr>
              <a:t>p(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d</a:t>
            </a:r>
            <a:r>
              <a:rPr sz="2400" b="1" spc="-15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)+(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2737586"/>
            <a:ext cx="111442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latin typeface="Calibri"/>
                <a:cs typeface="Calibri"/>
              </a:rPr>
              <a:t>“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text</a:t>
            </a:r>
            <a:r>
              <a:rPr sz="2400" b="1" spc="-5" dirty="0">
                <a:latin typeface="Calibri"/>
                <a:cs typeface="Calibri"/>
              </a:rPr>
              <a:t>”?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0" y="2155291"/>
            <a:ext cx="103822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latin typeface="Calibri"/>
                <a:cs typeface="Calibri"/>
              </a:rPr>
              <a:t>“the”?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2292" y="2485770"/>
            <a:ext cx="29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218" y="1150048"/>
            <a:ext cx="1784985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latin typeface="Calibri"/>
                <a:cs typeface="Calibri"/>
              </a:rPr>
              <a:t>Mixture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5760" y="1332483"/>
            <a:ext cx="491490" cy="240665"/>
          </a:xfrm>
          <a:custGeom>
            <a:avLst/>
            <a:gdLst/>
            <a:ahLst/>
            <a:cxnLst/>
            <a:rect l="l" t="t" r="r" b="b"/>
            <a:pathLst>
              <a:path w="491489" h="240665">
                <a:moveTo>
                  <a:pt x="384181" y="193996"/>
                </a:moveTo>
                <a:lnTo>
                  <a:pt x="322833" y="202437"/>
                </a:lnTo>
                <a:lnTo>
                  <a:pt x="306577" y="223900"/>
                </a:lnTo>
                <a:lnTo>
                  <a:pt x="309056" y="231030"/>
                </a:lnTo>
                <a:lnTo>
                  <a:pt x="313928" y="236458"/>
                </a:lnTo>
                <a:lnTo>
                  <a:pt x="320490" y="239670"/>
                </a:lnTo>
                <a:lnTo>
                  <a:pt x="328040" y="240156"/>
                </a:lnTo>
                <a:lnTo>
                  <a:pt x="468403" y="220852"/>
                </a:lnTo>
                <a:lnTo>
                  <a:pt x="449199" y="220852"/>
                </a:lnTo>
                <a:lnTo>
                  <a:pt x="384181" y="193996"/>
                </a:lnTo>
                <a:close/>
              </a:path>
              <a:path w="491489" h="240665">
                <a:moveTo>
                  <a:pt x="421516" y="188859"/>
                </a:moveTo>
                <a:lnTo>
                  <a:pt x="384181" y="193996"/>
                </a:lnTo>
                <a:lnTo>
                  <a:pt x="449199" y="220852"/>
                </a:lnTo>
                <a:lnTo>
                  <a:pt x="451677" y="214883"/>
                </a:lnTo>
                <a:lnTo>
                  <a:pt x="441325" y="214883"/>
                </a:lnTo>
                <a:lnTo>
                  <a:pt x="421516" y="188859"/>
                </a:lnTo>
                <a:close/>
              </a:path>
              <a:path w="491489" h="240665">
                <a:moveTo>
                  <a:pt x="378856" y="79136"/>
                </a:moveTo>
                <a:lnTo>
                  <a:pt x="371556" y="79575"/>
                </a:lnTo>
                <a:lnTo>
                  <a:pt x="364744" y="82930"/>
                </a:lnTo>
                <a:lnTo>
                  <a:pt x="359759" y="88598"/>
                </a:lnTo>
                <a:lnTo>
                  <a:pt x="357441" y="95503"/>
                </a:lnTo>
                <a:lnTo>
                  <a:pt x="357886" y="102790"/>
                </a:lnTo>
                <a:lnTo>
                  <a:pt x="361188" y="109600"/>
                </a:lnTo>
                <a:lnTo>
                  <a:pt x="398574" y="158719"/>
                </a:lnTo>
                <a:lnTo>
                  <a:pt x="463803" y="185674"/>
                </a:lnTo>
                <a:lnTo>
                  <a:pt x="449199" y="220852"/>
                </a:lnTo>
                <a:lnTo>
                  <a:pt x="468403" y="220852"/>
                </a:lnTo>
                <a:lnTo>
                  <a:pt x="491489" y="217677"/>
                </a:lnTo>
                <a:lnTo>
                  <a:pt x="391540" y="86487"/>
                </a:lnTo>
                <a:lnTo>
                  <a:pt x="385800" y="81484"/>
                </a:lnTo>
                <a:lnTo>
                  <a:pt x="378856" y="79136"/>
                </a:lnTo>
                <a:close/>
              </a:path>
              <a:path w="491489" h="240665">
                <a:moveTo>
                  <a:pt x="453897" y="184403"/>
                </a:moveTo>
                <a:lnTo>
                  <a:pt x="421516" y="188859"/>
                </a:lnTo>
                <a:lnTo>
                  <a:pt x="441325" y="214883"/>
                </a:lnTo>
                <a:lnTo>
                  <a:pt x="453897" y="184403"/>
                </a:lnTo>
                <a:close/>
              </a:path>
              <a:path w="491489" h="240665">
                <a:moveTo>
                  <a:pt x="460730" y="184403"/>
                </a:moveTo>
                <a:lnTo>
                  <a:pt x="453897" y="184403"/>
                </a:lnTo>
                <a:lnTo>
                  <a:pt x="441325" y="214883"/>
                </a:lnTo>
                <a:lnTo>
                  <a:pt x="451677" y="214883"/>
                </a:lnTo>
                <a:lnTo>
                  <a:pt x="463803" y="185674"/>
                </a:lnTo>
                <a:lnTo>
                  <a:pt x="460730" y="184403"/>
                </a:lnTo>
                <a:close/>
              </a:path>
              <a:path w="491489" h="240665">
                <a:moveTo>
                  <a:pt x="14477" y="0"/>
                </a:moveTo>
                <a:lnTo>
                  <a:pt x="0" y="35305"/>
                </a:lnTo>
                <a:lnTo>
                  <a:pt x="384181" y="193996"/>
                </a:lnTo>
                <a:lnTo>
                  <a:pt x="421516" y="188859"/>
                </a:lnTo>
                <a:lnTo>
                  <a:pt x="398574" y="158719"/>
                </a:lnTo>
                <a:lnTo>
                  <a:pt x="14477" y="0"/>
                </a:lnTo>
                <a:close/>
              </a:path>
              <a:path w="491489" h="240665">
                <a:moveTo>
                  <a:pt x="398574" y="158719"/>
                </a:moveTo>
                <a:lnTo>
                  <a:pt x="421516" y="188859"/>
                </a:lnTo>
                <a:lnTo>
                  <a:pt x="453897" y="184403"/>
                </a:lnTo>
                <a:lnTo>
                  <a:pt x="460730" y="184403"/>
                </a:lnTo>
                <a:lnTo>
                  <a:pt x="398574" y="15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7307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525" y="206709"/>
            <a:ext cx="4552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 a </a:t>
            </a:r>
            <a:r>
              <a:rPr spc="-15" dirty="0"/>
              <a:t>Generative</a:t>
            </a:r>
            <a:r>
              <a:rPr spc="-105" dirty="0"/>
              <a:t> </a:t>
            </a:r>
            <a:r>
              <a:rPr spc="-5" dirty="0"/>
              <a:t>Model…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971550"/>
            <a:ext cx="5895975" cy="394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8144" y="2186901"/>
            <a:ext cx="6442710" cy="831215"/>
          </a:xfrm>
          <a:custGeom>
            <a:avLst/>
            <a:gdLst/>
            <a:ahLst/>
            <a:cxnLst/>
            <a:rect l="l" t="t" r="r" b="b"/>
            <a:pathLst>
              <a:path w="6442709" h="831214">
                <a:moveTo>
                  <a:pt x="0" y="830999"/>
                </a:moveTo>
                <a:lnTo>
                  <a:pt x="6442456" y="830999"/>
                </a:lnTo>
                <a:lnTo>
                  <a:pt x="6442456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8144" y="2200782"/>
            <a:ext cx="644271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Formally </a:t>
            </a:r>
            <a:r>
              <a:rPr sz="2400" b="1" spc="-10" dirty="0">
                <a:latin typeface="Calibri"/>
                <a:cs typeface="Calibri"/>
              </a:rPr>
              <a:t>defines </a:t>
            </a:r>
            <a:r>
              <a:rPr sz="2400" b="1" spc="-5" dirty="0">
                <a:latin typeface="Calibri"/>
                <a:cs typeface="Calibri"/>
              </a:rPr>
              <a:t>the following </a:t>
            </a:r>
            <a:r>
              <a:rPr sz="2400" b="1" spc="-15" dirty="0">
                <a:latin typeface="Calibri"/>
                <a:cs typeface="Calibri"/>
              </a:rPr>
              <a:t>generative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alibri"/>
                <a:cs typeface="Calibri"/>
              </a:rPr>
              <a:t>p(w)=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4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400" b="1" spc="-7" baseline="-20833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)p(w|</a:t>
            </a:r>
            <a:r>
              <a:rPr sz="24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400" b="1" spc="-7" baseline="-20833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5" dirty="0">
                <a:latin typeface="Calibri"/>
                <a:cs typeface="Calibri"/>
              </a:rPr>
              <a:t>p(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 </a:t>
            </a:r>
            <a:r>
              <a:rPr sz="2400" b="1" spc="-5" dirty="0">
                <a:latin typeface="Calibri"/>
                <a:cs typeface="Calibri"/>
              </a:rPr>
              <a:t>)p(w|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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2459863"/>
            <a:ext cx="1205230" cy="485140"/>
          </a:xfrm>
          <a:custGeom>
            <a:avLst/>
            <a:gdLst/>
            <a:ahLst/>
            <a:cxnLst/>
            <a:rect l="l" t="t" r="r" b="b"/>
            <a:pathLst>
              <a:path w="1205230" h="485139">
                <a:moveTo>
                  <a:pt x="242315" y="0"/>
                </a:moveTo>
                <a:lnTo>
                  <a:pt x="0" y="242316"/>
                </a:lnTo>
                <a:lnTo>
                  <a:pt x="242315" y="484631"/>
                </a:lnTo>
                <a:lnTo>
                  <a:pt x="242315" y="363474"/>
                </a:lnTo>
                <a:lnTo>
                  <a:pt x="1204722" y="363474"/>
                </a:lnTo>
                <a:lnTo>
                  <a:pt x="1204722" y="121157"/>
                </a:lnTo>
                <a:lnTo>
                  <a:pt x="242315" y="121157"/>
                </a:lnTo>
                <a:lnTo>
                  <a:pt x="2423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2459863"/>
            <a:ext cx="1205230" cy="485140"/>
          </a:xfrm>
          <a:custGeom>
            <a:avLst/>
            <a:gdLst/>
            <a:ahLst/>
            <a:cxnLst/>
            <a:rect l="l" t="t" r="r" b="b"/>
            <a:pathLst>
              <a:path w="1205230" h="485139">
                <a:moveTo>
                  <a:pt x="0" y="242316"/>
                </a:moveTo>
                <a:lnTo>
                  <a:pt x="242315" y="0"/>
                </a:lnTo>
                <a:lnTo>
                  <a:pt x="242315" y="121157"/>
                </a:lnTo>
                <a:lnTo>
                  <a:pt x="1204722" y="121157"/>
                </a:lnTo>
                <a:lnTo>
                  <a:pt x="1204722" y="363474"/>
                </a:lnTo>
                <a:lnTo>
                  <a:pt x="242315" y="363474"/>
                </a:lnTo>
                <a:lnTo>
                  <a:pt x="242315" y="484631"/>
                </a:lnTo>
                <a:lnTo>
                  <a:pt x="0" y="24231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2440000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2547" y="3264750"/>
            <a:ext cx="4996180" cy="76559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670" rIns="0" bIns="0" rtlCol="0">
            <a:spAutoFit/>
          </a:bodyPr>
          <a:lstStyle/>
          <a:p>
            <a:pPr marL="778510" marR="346075" indent="-424180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latin typeface="Calibri"/>
                <a:cs typeface="Calibri"/>
              </a:rPr>
              <a:t>Estimate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the model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lang="en-US" sz="2400" b="1" spc="-20" dirty="0">
                <a:latin typeface="Calibri"/>
                <a:cs typeface="Calibri"/>
              </a:rPr>
              <a:t>parameters 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two 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topics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topic</a:t>
            </a:r>
            <a:r>
              <a:rPr sz="2400" b="1" spc="-4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FF"/>
                </a:solidFill>
                <a:latin typeface="Calibri"/>
                <a:cs typeface="Calibri"/>
              </a:rPr>
              <a:t>coverage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" y="3189732"/>
            <a:ext cx="1847088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4429" y="3464305"/>
            <a:ext cx="1204595" cy="485140"/>
          </a:xfrm>
          <a:custGeom>
            <a:avLst/>
            <a:gdLst/>
            <a:ahLst/>
            <a:cxnLst/>
            <a:rect l="l" t="t" r="r" b="b"/>
            <a:pathLst>
              <a:path w="1204595" h="485139">
                <a:moveTo>
                  <a:pt x="962278" y="0"/>
                </a:moveTo>
                <a:lnTo>
                  <a:pt x="962278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962278" y="363474"/>
                </a:lnTo>
                <a:lnTo>
                  <a:pt x="962278" y="484568"/>
                </a:lnTo>
                <a:lnTo>
                  <a:pt x="1204595" y="242316"/>
                </a:lnTo>
                <a:lnTo>
                  <a:pt x="9622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4429" y="3464305"/>
            <a:ext cx="1204595" cy="485140"/>
          </a:xfrm>
          <a:custGeom>
            <a:avLst/>
            <a:gdLst/>
            <a:ahLst/>
            <a:cxnLst/>
            <a:rect l="l" t="t" r="r" b="b"/>
            <a:pathLst>
              <a:path w="1204595" h="485139">
                <a:moveTo>
                  <a:pt x="1204595" y="242316"/>
                </a:moveTo>
                <a:lnTo>
                  <a:pt x="962278" y="484568"/>
                </a:lnTo>
                <a:lnTo>
                  <a:pt x="962278" y="363474"/>
                </a:lnTo>
                <a:lnTo>
                  <a:pt x="0" y="363474"/>
                </a:lnTo>
                <a:lnTo>
                  <a:pt x="0" y="121158"/>
                </a:lnTo>
                <a:lnTo>
                  <a:pt x="962278" y="121158"/>
                </a:lnTo>
                <a:lnTo>
                  <a:pt x="962278" y="0"/>
                </a:lnTo>
                <a:lnTo>
                  <a:pt x="1204595" y="24231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307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3726"/>
            <a:ext cx="952499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/>
              <a:t>Mining </a:t>
            </a:r>
            <a:r>
              <a:rPr sz="2800" spc="-70" dirty="0"/>
              <a:t>Two</a:t>
            </a:r>
            <a:r>
              <a:rPr lang="en-US" sz="2800" spc="-70" dirty="0"/>
              <a:t> Topics (Two</a:t>
            </a:r>
            <a:r>
              <a:rPr sz="2800" spc="-70" dirty="0"/>
              <a:t> </a:t>
            </a:r>
            <a:r>
              <a:rPr sz="2800" spc="-15" dirty="0"/>
              <a:t>Unigram </a:t>
            </a:r>
            <a:r>
              <a:rPr sz="2800" spc="-10" dirty="0"/>
              <a:t>Language</a:t>
            </a:r>
            <a:r>
              <a:rPr sz="2800" spc="30" dirty="0"/>
              <a:t> </a:t>
            </a:r>
            <a:r>
              <a:rPr sz="2800" dirty="0"/>
              <a:t>Models</a:t>
            </a:r>
            <a:r>
              <a:rPr lang="en-US" sz="2800" dirty="0"/>
              <a:t>) in One Document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3604" y="420715"/>
            <a:ext cx="8319110" cy="256416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28321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endParaRPr lang="en-US" b="1" spc="-15" dirty="0">
              <a:latin typeface="Calibri"/>
              <a:cs typeface="Calibri"/>
            </a:endParaRPr>
          </a:p>
          <a:p>
            <a:pPr marL="313055" indent="-28321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b="1" spc="-15" dirty="0">
                <a:latin typeface="Calibri"/>
                <a:cs typeface="Calibri"/>
              </a:rPr>
              <a:t>Data</a:t>
            </a:r>
            <a:r>
              <a:rPr spc="-15" dirty="0"/>
              <a:t>: </a:t>
            </a:r>
            <a:r>
              <a:rPr spc="-10" dirty="0"/>
              <a:t>Document </a:t>
            </a:r>
            <a:r>
              <a:rPr dirty="0"/>
              <a:t>d</a:t>
            </a:r>
          </a:p>
          <a:p>
            <a:pPr marL="313055" indent="-28321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13055" algn="l"/>
                <a:tab pos="313690" algn="l"/>
                <a:tab pos="2400935" algn="l"/>
              </a:tabLst>
            </a:pPr>
            <a:r>
              <a:rPr spc="-5" dirty="0"/>
              <a:t>Mixture</a:t>
            </a:r>
            <a:r>
              <a:rPr spc="0" dirty="0"/>
              <a:t> </a:t>
            </a:r>
            <a:r>
              <a:rPr b="1" spc="-5" dirty="0">
                <a:latin typeface="Calibri"/>
                <a:cs typeface="Calibri"/>
              </a:rPr>
              <a:t>Model</a:t>
            </a:r>
            <a:r>
              <a:rPr spc="-5" dirty="0"/>
              <a:t>:	</a:t>
            </a:r>
            <a:r>
              <a:rPr b="1" spc="-15" dirty="0">
                <a:latin typeface="Calibri"/>
                <a:cs typeface="Calibri"/>
              </a:rPr>
              <a:t>parameters </a:t>
            </a:r>
            <a:r>
              <a:rPr spc="-5" dirty="0">
                <a:latin typeface="Symbol"/>
                <a:cs typeface="Symbol"/>
              </a:rPr>
              <a:t></a:t>
            </a:r>
            <a:r>
              <a:rPr spc="-5" dirty="0"/>
              <a:t>=({p(w|</a:t>
            </a:r>
            <a:r>
              <a:rPr spc="-5" dirty="0">
                <a:latin typeface="Symbol"/>
                <a:cs typeface="Symbol"/>
              </a:rPr>
              <a:t></a:t>
            </a:r>
            <a:r>
              <a:rPr sz="2400" spc="-7" baseline="-20833" dirty="0"/>
              <a:t>d </a:t>
            </a:r>
            <a:r>
              <a:rPr sz="2400" spc="-5" dirty="0"/>
              <a:t>)}, {p(w|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/>
              <a:t>B </a:t>
            </a:r>
            <a:r>
              <a:rPr sz="2400" spc="-5" dirty="0"/>
              <a:t>)}, p(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/>
              <a:t>B</a:t>
            </a:r>
            <a:r>
              <a:rPr sz="2400" spc="-5" dirty="0"/>
              <a:t>), p(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/>
              <a:t>d</a:t>
            </a:r>
            <a:r>
              <a:rPr sz="2400" spc="-52" baseline="-20833" dirty="0"/>
              <a:t> </a:t>
            </a:r>
            <a:r>
              <a:rPr sz="2400" dirty="0"/>
              <a:t>))</a:t>
            </a:r>
            <a:endParaRPr sz="2400" dirty="0">
              <a:latin typeface="Symbol"/>
              <a:cs typeface="Symbol"/>
            </a:endParaRPr>
          </a:p>
          <a:p>
            <a:pPr marL="313055" indent="-28321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endParaRPr lang="en-US" b="1" spc="-10" dirty="0">
              <a:latin typeface="Calibri"/>
              <a:cs typeface="Calibri"/>
            </a:endParaRPr>
          </a:p>
          <a:p>
            <a:pPr marL="313055" indent="-28321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lang="en-US" b="1" spc="-10" dirty="0">
                <a:latin typeface="Calibri"/>
                <a:cs typeface="Calibri"/>
              </a:rPr>
              <a:t>Likelihood</a:t>
            </a:r>
            <a:r>
              <a:rPr lang="en-US" b="1" spc="-20" dirty="0">
                <a:latin typeface="Calibri"/>
                <a:cs typeface="Calibri"/>
              </a:rPr>
              <a:t> </a:t>
            </a:r>
            <a:r>
              <a:rPr lang="en-US" spc="-5" dirty="0"/>
              <a:t>function: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196" y="3363364"/>
            <a:ext cx="40957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665" dirty="0">
                <a:latin typeface="Symbol"/>
                <a:cs typeface="Symbol"/>
              </a:rPr>
              <a:t>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4005" y="2876390"/>
            <a:ext cx="240030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03425" algn="l"/>
              </a:tabLst>
            </a:pPr>
            <a:r>
              <a:rPr sz="2850" spc="665" dirty="0">
                <a:latin typeface="Symbol"/>
                <a:cs typeface="Symbol"/>
              </a:rPr>
              <a:t></a:t>
            </a:r>
            <a:r>
              <a:rPr sz="2850" spc="665" dirty="0">
                <a:latin typeface="Times New Roman"/>
                <a:cs typeface="Times New Roman"/>
              </a:rPr>
              <a:t>	</a:t>
            </a:r>
            <a:r>
              <a:rPr sz="2850" spc="665" dirty="0">
                <a:latin typeface="Symbol"/>
                <a:cs typeface="Symbol"/>
              </a:rPr>
              <a:t>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1352" y="3634117"/>
            <a:ext cx="2667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5" dirty="0">
                <a:latin typeface="Times New Roman"/>
                <a:cs typeface="Times New Roman"/>
              </a:rPr>
              <a:t>i</a:t>
            </a:r>
            <a:r>
              <a:rPr sz="1100" spc="100" dirty="0">
                <a:latin typeface="Symbol"/>
                <a:cs typeface="Symbol"/>
              </a:rPr>
              <a:t></a:t>
            </a:r>
            <a:r>
              <a:rPr sz="1100" spc="15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6961" y="3421615"/>
            <a:ext cx="55689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60" dirty="0">
                <a:latin typeface="Times New Roman"/>
                <a:cs typeface="Times New Roman"/>
              </a:rPr>
              <a:t>c(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185" dirty="0">
                <a:latin typeface="Times New Roman"/>
                <a:cs typeface="Times New Roman"/>
              </a:rPr>
              <a:t>w,d</a:t>
            </a:r>
            <a:r>
              <a:rPr sz="1100" spc="-16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7640" y="3591113"/>
            <a:ext cx="1466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1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6029" y="3591113"/>
            <a:ext cx="762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5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6500" y="3591113"/>
            <a:ext cx="1466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1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3035" y="3147141"/>
            <a:ext cx="2667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5" dirty="0">
                <a:latin typeface="Times New Roman"/>
                <a:cs typeface="Times New Roman"/>
              </a:rPr>
              <a:t>i</a:t>
            </a:r>
            <a:r>
              <a:rPr sz="1100" spc="100" dirty="0">
                <a:latin typeface="Symbol"/>
                <a:cs typeface="Symbol"/>
              </a:rPr>
              <a:t></a:t>
            </a:r>
            <a:r>
              <a:rPr sz="1100" spc="15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6074" y="3104120"/>
            <a:ext cx="26289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7195" algn="l"/>
                <a:tab pos="1374140" algn="l"/>
                <a:tab pos="2083435" algn="l"/>
                <a:tab pos="2494915" algn="l"/>
              </a:tabLst>
            </a:pPr>
            <a:r>
              <a:rPr sz="1100" spc="85" dirty="0">
                <a:latin typeface="Times New Roman"/>
                <a:cs typeface="Times New Roman"/>
              </a:rPr>
              <a:t>i	</a:t>
            </a:r>
            <a:r>
              <a:rPr sz="1100" spc="155" dirty="0">
                <a:latin typeface="Times New Roman"/>
                <a:cs typeface="Times New Roman"/>
              </a:rPr>
              <a:t>d	</a:t>
            </a:r>
            <a:r>
              <a:rPr sz="1100" spc="210" dirty="0">
                <a:latin typeface="Times New Roman"/>
                <a:cs typeface="Times New Roman"/>
              </a:rPr>
              <a:t>B	</a:t>
            </a:r>
            <a:r>
              <a:rPr sz="1100" spc="85" dirty="0">
                <a:latin typeface="Times New Roman"/>
                <a:cs typeface="Times New Roman"/>
              </a:rPr>
              <a:t>i	</a:t>
            </a:r>
            <a:r>
              <a:rPr sz="1100" spc="21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7309" y="2889091"/>
            <a:ext cx="217360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3425" algn="l"/>
              </a:tabLst>
            </a:pPr>
            <a:r>
              <a:rPr sz="1100" spc="-5" dirty="0">
                <a:latin typeface="Times New Roman"/>
                <a:cs typeface="Times New Roman"/>
              </a:rPr>
              <a:t>|</a:t>
            </a:r>
            <a:r>
              <a:rPr sz="1100" spc="17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Times New Roman"/>
                <a:cs typeface="Times New Roman"/>
              </a:rPr>
              <a:t>|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Times New Roman"/>
                <a:cs typeface="Times New Roman"/>
              </a:rPr>
              <a:t>|</a:t>
            </a:r>
            <a:r>
              <a:rPr sz="1100" spc="17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2160" y="3088253"/>
            <a:ext cx="266700" cy="48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5715">
              <a:lnSpc>
                <a:spcPct val="136600"/>
              </a:lnSpc>
              <a:spcBef>
                <a:spcPts val="95"/>
              </a:spcBef>
            </a:pPr>
            <a:r>
              <a:rPr sz="1100" spc="155" dirty="0">
                <a:latin typeface="Times New Roman"/>
                <a:cs typeface="Times New Roman"/>
              </a:rPr>
              <a:t>i</a:t>
            </a:r>
            <a:r>
              <a:rPr sz="1100" spc="100" dirty="0">
                <a:latin typeface="Symbol"/>
                <a:cs typeface="Symbol"/>
              </a:rPr>
              <a:t></a:t>
            </a:r>
            <a:r>
              <a:rPr sz="1100" spc="100" dirty="0">
                <a:latin typeface="Times New Roman"/>
                <a:cs typeface="Times New Roman"/>
              </a:rPr>
              <a:t>1  </a:t>
            </a:r>
            <a:r>
              <a:rPr sz="1100" spc="285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6998" y="3104120"/>
            <a:ext cx="218630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82164" algn="l"/>
              </a:tabLst>
            </a:pPr>
            <a:r>
              <a:rPr sz="1100" spc="85" dirty="0">
                <a:latin typeface="Times New Roman"/>
                <a:cs typeface="Times New Roman"/>
              </a:rPr>
              <a:t>i	</a:t>
            </a:r>
            <a:r>
              <a:rPr sz="1100" spc="155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5295" y="3429176"/>
            <a:ext cx="142367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77875" algn="l"/>
                <a:tab pos="1203325" algn="l"/>
              </a:tabLst>
            </a:pPr>
            <a:r>
              <a:rPr sz="1900" spc="254" dirty="0">
                <a:latin typeface="Times New Roman"/>
                <a:cs typeface="Times New Roman"/>
              </a:rPr>
              <a:t>)</a:t>
            </a:r>
            <a:r>
              <a:rPr sz="1900" spc="270" dirty="0">
                <a:latin typeface="Times New Roman"/>
                <a:cs typeface="Times New Roman"/>
              </a:rPr>
              <a:t>p</a:t>
            </a:r>
            <a:r>
              <a:rPr sz="1900" spc="315" dirty="0">
                <a:latin typeface="Times New Roman"/>
                <a:cs typeface="Times New Roman"/>
              </a:rPr>
              <a:t>(</a:t>
            </a:r>
            <a:r>
              <a:rPr sz="1900" spc="385" dirty="0">
                <a:latin typeface="Times New Roman"/>
                <a:cs typeface="Times New Roman"/>
              </a:rPr>
              <a:t>w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0" dirty="0">
                <a:latin typeface="Times New Roman"/>
                <a:cs typeface="Times New Roman"/>
              </a:rPr>
              <a:t>|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spc="275" dirty="0">
                <a:latin typeface="Symbol"/>
                <a:cs typeface="Symbol"/>
              </a:rPr>
              <a:t>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75" dirty="0">
                <a:latin typeface="Times New Roman"/>
                <a:cs typeface="Times New Roman"/>
              </a:rPr>
              <a:t>)]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0422" y="3429176"/>
            <a:ext cx="2685415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240" dirty="0">
                <a:latin typeface="Times New Roman"/>
                <a:cs typeface="Times New Roman"/>
              </a:rPr>
              <a:t>[p(</a:t>
            </a:r>
            <a:r>
              <a:rPr sz="1900" spc="240" dirty="0">
                <a:latin typeface="Symbol"/>
                <a:cs typeface="Symbol"/>
              </a:rPr>
              <a:t></a:t>
            </a:r>
            <a:r>
              <a:rPr sz="1650" spc="359" baseline="-25252" dirty="0">
                <a:latin typeface="Times New Roman"/>
                <a:cs typeface="Times New Roman"/>
              </a:rPr>
              <a:t>d</a:t>
            </a:r>
            <a:r>
              <a:rPr sz="1650" spc="15" baseline="-25252" dirty="0">
                <a:latin typeface="Times New Roman"/>
                <a:cs typeface="Times New Roman"/>
              </a:rPr>
              <a:t> </a:t>
            </a:r>
            <a:r>
              <a:rPr sz="1900" spc="280" dirty="0">
                <a:latin typeface="Times New Roman"/>
                <a:cs typeface="Times New Roman"/>
              </a:rPr>
              <a:t>)p(w</a:t>
            </a:r>
            <a:r>
              <a:rPr sz="1650" spc="419" baseline="-25252" dirty="0">
                <a:latin typeface="Times New Roman"/>
                <a:cs typeface="Times New Roman"/>
              </a:rPr>
              <a:t>i</a:t>
            </a:r>
            <a:r>
              <a:rPr sz="1650" spc="562" baseline="-25252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|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215" dirty="0">
                <a:latin typeface="Symbol"/>
                <a:cs typeface="Symbol"/>
              </a:rPr>
              <a:t></a:t>
            </a:r>
            <a:r>
              <a:rPr sz="1650" spc="322" baseline="-25252" dirty="0">
                <a:latin typeface="Times New Roman"/>
                <a:cs typeface="Times New Roman"/>
              </a:rPr>
              <a:t>d</a:t>
            </a:r>
            <a:r>
              <a:rPr sz="1650" spc="15" baseline="-25252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)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29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265" dirty="0">
                <a:latin typeface="Times New Roman"/>
                <a:cs typeface="Times New Roman"/>
              </a:rPr>
              <a:t>p(</a:t>
            </a:r>
            <a:r>
              <a:rPr sz="1900" spc="265" dirty="0">
                <a:latin typeface="Symbol"/>
                <a:cs typeface="Symbol"/>
              </a:rPr>
              <a:t></a:t>
            </a:r>
            <a:endParaRPr sz="1900" dirty="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0620" y="2942202"/>
            <a:ext cx="606933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93725" algn="l"/>
                <a:tab pos="1983739" algn="l"/>
                <a:tab pos="2657475" algn="l"/>
                <a:tab pos="3352800" algn="l"/>
                <a:tab pos="3751579" algn="l"/>
                <a:tab pos="4728210" algn="l"/>
                <a:tab pos="5423535" algn="l"/>
                <a:tab pos="5848985" algn="l"/>
              </a:tabLst>
            </a:pPr>
            <a:r>
              <a:rPr sz="1900" spc="270" dirty="0">
                <a:latin typeface="Times New Roman"/>
                <a:cs typeface="Times New Roman"/>
              </a:rPr>
              <a:t>p</a:t>
            </a:r>
            <a:r>
              <a:rPr sz="1900" spc="280" dirty="0">
                <a:latin typeface="Times New Roman"/>
                <a:cs typeface="Times New Roman"/>
              </a:rPr>
              <a:t>(</a:t>
            </a:r>
            <a:r>
              <a:rPr sz="1900" spc="265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0" dirty="0">
                <a:latin typeface="Times New Roman"/>
                <a:cs typeface="Times New Roman"/>
              </a:rPr>
              <a:t>|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495" dirty="0">
                <a:latin typeface="Symbol"/>
                <a:cs typeface="Symbol"/>
              </a:rPr>
              <a:t></a:t>
            </a:r>
            <a:r>
              <a:rPr sz="1900" spc="175" dirty="0">
                <a:latin typeface="Times New Roman"/>
                <a:cs typeface="Times New Roman"/>
              </a:rPr>
              <a:t>)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29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254" dirty="0">
                <a:latin typeface="Times New Roman"/>
                <a:cs typeface="Times New Roman"/>
              </a:rPr>
              <a:t>[</a:t>
            </a:r>
            <a:r>
              <a:rPr sz="1900" spc="270" dirty="0">
                <a:latin typeface="Times New Roman"/>
                <a:cs typeface="Times New Roman"/>
              </a:rPr>
              <a:t>p</a:t>
            </a:r>
            <a:r>
              <a:rPr sz="1900" spc="250" dirty="0">
                <a:latin typeface="Times New Roman"/>
                <a:cs typeface="Times New Roman"/>
              </a:rPr>
              <a:t>(</a:t>
            </a:r>
            <a:r>
              <a:rPr sz="1900" spc="275" dirty="0">
                <a:latin typeface="Symbol"/>
                <a:cs typeface="Symbol"/>
              </a:rPr>
              <a:t>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254" dirty="0">
                <a:latin typeface="Times New Roman"/>
                <a:cs typeface="Times New Roman"/>
              </a:rPr>
              <a:t>)</a:t>
            </a:r>
            <a:r>
              <a:rPr sz="1900" spc="270" dirty="0">
                <a:latin typeface="Times New Roman"/>
                <a:cs typeface="Times New Roman"/>
              </a:rPr>
              <a:t>p</a:t>
            </a:r>
            <a:r>
              <a:rPr sz="1900" spc="280" dirty="0">
                <a:latin typeface="Times New Roman"/>
                <a:cs typeface="Times New Roman"/>
              </a:rPr>
              <a:t>(</a:t>
            </a:r>
            <a:r>
              <a:rPr sz="1900" spc="265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0" dirty="0">
                <a:latin typeface="Times New Roman"/>
                <a:cs typeface="Times New Roman"/>
              </a:rPr>
              <a:t>|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spc="275" dirty="0">
                <a:latin typeface="Symbol"/>
                <a:cs typeface="Symbol"/>
              </a:rPr>
              <a:t>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75" dirty="0">
                <a:latin typeface="Times New Roman"/>
                <a:cs typeface="Times New Roman"/>
              </a:rPr>
              <a:t>)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90" dirty="0">
                <a:latin typeface="Symbol"/>
                <a:cs typeface="Symbol"/>
              </a:rPr>
              <a:t></a:t>
            </a:r>
            <a:r>
              <a:rPr sz="1900" spc="0" dirty="0">
                <a:latin typeface="Times New Roman"/>
                <a:cs typeface="Times New Roman"/>
              </a:rPr>
              <a:t> </a:t>
            </a:r>
            <a:r>
              <a:rPr sz="1900" spc="270" dirty="0">
                <a:latin typeface="Times New Roman"/>
                <a:cs typeface="Times New Roman"/>
              </a:rPr>
              <a:t>p</a:t>
            </a:r>
            <a:r>
              <a:rPr sz="1900" spc="250" dirty="0">
                <a:latin typeface="Times New Roman"/>
                <a:cs typeface="Times New Roman"/>
              </a:rPr>
              <a:t>(</a:t>
            </a:r>
            <a:r>
              <a:rPr sz="1900" spc="275" dirty="0">
                <a:latin typeface="Symbol"/>
                <a:cs typeface="Symbol"/>
              </a:rPr>
              <a:t>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254" dirty="0">
                <a:latin typeface="Times New Roman"/>
                <a:cs typeface="Times New Roman"/>
              </a:rPr>
              <a:t>)</a:t>
            </a:r>
            <a:r>
              <a:rPr sz="1900" spc="270" dirty="0">
                <a:latin typeface="Times New Roman"/>
                <a:cs typeface="Times New Roman"/>
              </a:rPr>
              <a:t>p</a:t>
            </a:r>
            <a:r>
              <a:rPr sz="1900" spc="280" dirty="0">
                <a:latin typeface="Times New Roman"/>
                <a:cs typeface="Times New Roman"/>
              </a:rPr>
              <a:t>(</a:t>
            </a:r>
            <a:r>
              <a:rPr sz="1900" spc="265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0" dirty="0">
                <a:latin typeface="Times New Roman"/>
                <a:cs typeface="Times New Roman"/>
              </a:rPr>
              <a:t>|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spc="275" dirty="0">
                <a:latin typeface="Symbol"/>
                <a:cs typeface="Symbol"/>
              </a:rPr>
              <a:t>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75" dirty="0">
                <a:latin typeface="Times New Roman"/>
                <a:cs typeface="Times New Roman"/>
              </a:rPr>
              <a:t>)]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400" y="2942202"/>
            <a:ext cx="1195705" cy="803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900" spc="250" dirty="0">
                <a:latin typeface="Times New Roman"/>
                <a:cs typeface="Times New Roman"/>
              </a:rPr>
              <a:t>p(d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|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335" dirty="0">
                <a:latin typeface="Symbol"/>
                <a:cs typeface="Symbol"/>
              </a:rPr>
              <a:t></a:t>
            </a:r>
            <a:r>
              <a:rPr sz="1900" spc="335" dirty="0">
                <a:latin typeface="Times New Roman"/>
                <a:cs typeface="Times New Roman"/>
              </a:rPr>
              <a:t>)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290" dirty="0">
                <a:latin typeface="Symbol"/>
                <a:cs typeface="Symbol"/>
              </a:rPr>
              <a:t></a:t>
            </a:r>
            <a:endParaRPr sz="1900" dirty="0">
              <a:latin typeface="Symbol"/>
              <a:cs typeface="Symbol"/>
            </a:endParaRPr>
          </a:p>
          <a:p>
            <a:pPr marR="5715" algn="r">
              <a:lnSpc>
                <a:spcPct val="100000"/>
              </a:lnSpc>
              <a:spcBef>
                <a:spcPts val="1550"/>
              </a:spcBef>
            </a:pPr>
            <a:r>
              <a:rPr sz="1900" spc="290" dirty="0">
                <a:latin typeface="Symbol"/>
                <a:cs typeface="Symbol"/>
              </a:rPr>
              <a:t></a:t>
            </a:r>
            <a:endParaRPr sz="1900" dirty="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490" y="4031999"/>
            <a:ext cx="480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  <a:tab pos="2117090" algn="l"/>
              </a:tabLst>
            </a:pPr>
            <a:r>
              <a:rPr sz="3600" baseline="1157" dirty="0">
                <a:latin typeface="Calibri"/>
                <a:cs typeface="Calibri"/>
              </a:rPr>
              <a:t>ML</a:t>
            </a:r>
            <a:r>
              <a:rPr sz="3600" spc="-7" baseline="1157" dirty="0">
                <a:latin typeface="Calibri"/>
                <a:cs typeface="Calibri"/>
              </a:rPr>
              <a:t> </a:t>
            </a:r>
            <a:r>
              <a:rPr sz="3600" b="1" spc="-15" baseline="1157" dirty="0">
                <a:latin typeface="Calibri"/>
                <a:cs typeface="Calibri"/>
              </a:rPr>
              <a:t>Estimate:	</a:t>
            </a:r>
            <a:r>
              <a:rPr sz="2400" spc="-105" dirty="0">
                <a:latin typeface="Symbol"/>
                <a:cs typeface="Symbol"/>
              </a:rPr>
              <a:t></a:t>
            </a:r>
            <a:r>
              <a:rPr sz="2100" spc="-157" baseline="41666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arg </a:t>
            </a:r>
            <a:r>
              <a:rPr sz="2400" spc="30" dirty="0">
                <a:latin typeface="Times New Roman"/>
                <a:cs typeface="Times New Roman"/>
              </a:rPr>
              <a:t>max</a:t>
            </a:r>
            <a:r>
              <a:rPr sz="2100" spc="44" baseline="-23809" dirty="0">
                <a:latin typeface="Symbol"/>
                <a:cs typeface="Symbol"/>
              </a:rPr>
              <a:t></a:t>
            </a:r>
            <a:r>
              <a:rPr sz="2100" spc="44" baseline="-2380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p(d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Symbol"/>
                <a:cs typeface="Symbol"/>
              </a:rPr>
              <a:t></a:t>
            </a:r>
            <a:r>
              <a:rPr sz="2400" spc="5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6396" y="4500007"/>
            <a:ext cx="1498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4589" y="4711340"/>
            <a:ext cx="4349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</a:tabLst>
            </a:pPr>
            <a:r>
              <a:rPr sz="1100" spc="-5" dirty="0">
                <a:latin typeface="Times New Roman"/>
                <a:cs typeface="Times New Roman"/>
              </a:rPr>
              <a:t>i	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9586" y="4500007"/>
            <a:ext cx="1498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10738" y="4552186"/>
            <a:ext cx="162306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Times New Roman"/>
                <a:cs typeface="Times New Roman"/>
              </a:rPr>
              <a:t>p(</a:t>
            </a:r>
            <a:r>
              <a:rPr sz="1850" spc="15" dirty="0">
                <a:latin typeface="Symbol"/>
                <a:cs typeface="Symbol"/>
              </a:rPr>
              <a:t></a:t>
            </a:r>
            <a:r>
              <a:rPr sz="1650" spc="22" baseline="-22727" dirty="0">
                <a:latin typeface="Times New Roman"/>
                <a:cs typeface="Times New Roman"/>
              </a:rPr>
              <a:t>d</a:t>
            </a:r>
            <a:r>
              <a:rPr sz="1650" spc="-89" baseline="-22727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)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p(</a:t>
            </a:r>
            <a:r>
              <a:rPr sz="1850" spc="25" dirty="0">
                <a:latin typeface="Symbol"/>
                <a:cs typeface="Symbol"/>
              </a:rPr>
              <a:t></a:t>
            </a:r>
            <a:r>
              <a:rPr sz="1650" spc="37" baseline="-22727" dirty="0">
                <a:latin typeface="Times New Roman"/>
                <a:cs typeface="Times New Roman"/>
              </a:rPr>
              <a:t>B</a:t>
            </a:r>
            <a:r>
              <a:rPr sz="1650" spc="-179" baseline="-22727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)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7653" y="4552186"/>
            <a:ext cx="12236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0" dirty="0">
                <a:latin typeface="Times New Roman"/>
                <a:cs typeface="Times New Roman"/>
              </a:rPr>
              <a:t>p(w </a:t>
            </a:r>
            <a:r>
              <a:rPr sz="1850" spc="0" dirty="0">
                <a:latin typeface="Times New Roman"/>
                <a:cs typeface="Times New Roman"/>
              </a:rPr>
              <a:t>| </a:t>
            </a:r>
            <a:r>
              <a:rPr sz="1850" spc="10" dirty="0">
                <a:latin typeface="Symbol"/>
                <a:cs typeface="Symbol"/>
              </a:rPr>
              <a:t></a:t>
            </a:r>
            <a:r>
              <a:rPr lang="en-US" sz="1850" spc="10" dirty="0">
                <a:latin typeface="Times New Roman"/>
                <a:cs typeface="Times New Roman"/>
              </a:rPr>
              <a:t>  </a:t>
            </a:r>
            <a:r>
              <a:rPr sz="1850" spc="5" dirty="0">
                <a:latin typeface="Times New Roman"/>
                <a:cs typeface="Times New Roman"/>
              </a:rPr>
              <a:t>)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Symbol"/>
                <a:cs typeface="Symbol"/>
              </a:rPr>
              <a:t></a:t>
            </a:r>
            <a:r>
              <a:rPr sz="1850" spc="-40" dirty="0">
                <a:latin typeface="Times New Roman"/>
                <a:cs typeface="Times New Roman"/>
              </a:rPr>
              <a:t>1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0849" y="4552186"/>
            <a:ext cx="10979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0" dirty="0">
                <a:latin typeface="Times New Roman"/>
                <a:cs typeface="Times New Roman"/>
              </a:rPr>
              <a:t>p(w </a:t>
            </a:r>
            <a:r>
              <a:rPr sz="1850" spc="0" dirty="0">
                <a:latin typeface="Times New Roman"/>
                <a:cs typeface="Times New Roman"/>
              </a:rPr>
              <a:t>| </a:t>
            </a:r>
            <a:r>
              <a:rPr sz="1850" spc="10" dirty="0">
                <a:latin typeface="Symbol"/>
                <a:cs typeface="Symbol"/>
              </a:rPr>
              <a:t>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)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7779" y="4492492"/>
            <a:ext cx="96520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3215" algn="l"/>
                <a:tab pos="695960" algn="l"/>
              </a:tabLst>
            </a:pPr>
            <a:r>
              <a:rPr sz="1100" spc="-5" dirty="0">
                <a:latin typeface="Times New Roman"/>
                <a:cs typeface="Times New Roman"/>
              </a:rPr>
              <a:t>i	d</a:t>
            </a:r>
            <a:r>
              <a:rPr lang="en-US"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	</a:t>
            </a:r>
            <a:r>
              <a:rPr sz="2800" spc="10" dirty="0">
                <a:latin typeface="Symbol"/>
                <a:cs typeface="Symbol"/>
              </a:rPr>
              <a:t>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4903" y="4487520"/>
            <a:ext cx="28130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0" dirty="0">
                <a:latin typeface="Symbol"/>
                <a:cs typeface="Symbol"/>
              </a:rPr>
              <a:t>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71414" y="4753604"/>
            <a:ext cx="2108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45" dirty="0">
                <a:latin typeface="Times New Roman"/>
                <a:cs typeface="Times New Roman"/>
              </a:rPr>
              <a:t>i</a:t>
            </a:r>
            <a:r>
              <a:rPr sz="1100" spc="-65" dirty="0">
                <a:latin typeface="Symbol"/>
                <a:cs typeface="Symbol"/>
              </a:rPr>
              <a:t>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4617" y="4753604"/>
            <a:ext cx="2108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45" dirty="0">
                <a:latin typeface="Times New Roman"/>
                <a:cs typeface="Times New Roman"/>
              </a:rPr>
              <a:t>i</a:t>
            </a:r>
            <a:r>
              <a:rPr sz="1100" spc="-65" dirty="0">
                <a:latin typeface="Symbol"/>
                <a:cs typeface="Symbol"/>
              </a:rPr>
              <a:t>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9644" y="4551375"/>
            <a:ext cx="1085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Subject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41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117" y="98297"/>
            <a:ext cx="624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 </a:t>
            </a:r>
            <a:r>
              <a:rPr spc="-5" dirty="0"/>
              <a:t>of One </a:t>
            </a:r>
            <a:r>
              <a:rPr spc="-60" dirty="0"/>
              <a:t>Topic</a:t>
            </a:r>
            <a:r>
              <a:rPr b="1" spc="-60" dirty="0">
                <a:latin typeface="Calibri"/>
                <a:cs typeface="Calibri"/>
              </a:rPr>
              <a:t>: </a:t>
            </a:r>
            <a:r>
              <a:rPr b="1" spc="-5" dirty="0">
                <a:latin typeface="Calibri"/>
                <a:cs typeface="Calibri"/>
              </a:rPr>
              <a:t>P(w|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Symbol"/>
                <a:cs typeface="Symbol"/>
              </a:rPr>
              <a:t></a:t>
            </a:r>
            <a:r>
              <a:rPr sz="3600" b="1" spc="-7" baseline="-20833" dirty="0">
                <a:latin typeface="Calibri"/>
                <a:cs typeface="Calibri"/>
              </a:rPr>
              <a:t>d</a:t>
            </a:r>
            <a:r>
              <a:rPr sz="3600" b="1" spc="-5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527" y="493054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8294" y="1089660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9"/>
                </a:moveTo>
                <a:lnTo>
                  <a:pt x="2071624" y="1662049"/>
                </a:lnTo>
                <a:lnTo>
                  <a:pt x="2071624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8294" y="1089660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9"/>
                </a:moveTo>
                <a:lnTo>
                  <a:pt x="2071624" y="1662049"/>
                </a:lnTo>
                <a:lnTo>
                  <a:pt x="2071624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7796" y="1068069"/>
            <a:ext cx="1399540" cy="162687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464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 ?  mining ? 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association</a:t>
            </a:r>
            <a:r>
              <a:rPr sz="20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? 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clustering</a:t>
            </a:r>
            <a:r>
              <a:rPr sz="20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6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2200" y="1123886"/>
            <a:ext cx="467359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d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8294" y="2884804"/>
            <a:ext cx="2038350" cy="1887855"/>
          </a:xfrm>
          <a:custGeom>
            <a:avLst/>
            <a:gdLst/>
            <a:ahLst/>
            <a:cxnLst/>
            <a:rect l="l" t="t" r="r" b="b"/>
            <a:pathLst>
              <a:path w="2038350" h="1887854">
                <a:moveTo>
                  <a:pt x="0" y="1887727"/>
                </a:moveTo>
                <a:lnTo>
                  <a:pt x="2038350" y="1887727"/>
                </a:lnTo>
                <a:lnTo>
                  <a:pt x="2038350" y="0"/>
                </a:lnTo>
                <a:lnTo>
                  <a:pt x="0" y="0"/>
                </a:lnTo>
                <a:lnTo>
                  <a:pt x="0" y="1887727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7796" y="2859100"/>
            <a:ext cx="1143635" cy="1346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0.015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b="1" spc="-5" dirty="0">
                <a:latin typeface="Times New Roman"/>
                <a:cs typeface="Times New Roman"/>
              </a:rPr>
              <a:t>we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000" b="1" dirty="0">
                <a:latin typeface="Times New Roman"/>
                <a:cs typeface="Times New Roman"/>
              </a:rPr>
              <a:t>food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0.003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796" y="4129227"/>
            <a:ext cx="151701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00"/>
              </a:lnSpc>
            </a:pP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text</a:t>
            </a:r>
            <a:r>
              <a:rPr sz="2000" b="1" spc="4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0.000006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9025" y="2952686"/>
            <a:ext cx="41402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B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472" y="2275332"/>
            <a:ext cx="1001394" cy="669925"/>
          </a:xfrm>
          <a:custGeom>
            <a:avLst/>
            <a:gdLst/>
            <a:ahLst/>
            <a:cxnLst/>
            <a:rect l="l" t="t" r="r" b="b"/>
            <a:pathLst>
              <a:path w="1001395" h="669925">
                <a:moveTo>
                  <a:pt x="63106" y="41690"/>
                </a:moveTo>
                <a:lnTo>
                  <a:pt x="79811" y="75462"/>
                </a:lnTo>
                <a:lnTo>
                  <a:pt x="980185" y="669670"/>
                </a:lnTo>
                <a:lnTo>
                  <a:pt x="1001268" y="637794"/>
                </a:lnTo>
                <a:lnTo>
                  <a:pt x="100918" y="43799"/>
                </a:lnTo>
                <a:lnTo>
                  <a:pt x="63106" y="41690"/>
                </a:lnTo>
                <a:close/>
              </a:path>
              <a:path w="1001395" h="669925">
                <a:moveTo>
                  <a:pt x="0" y="0"/>
                </a:moveTo>
                <a:lnTo>
                  <a:pt x="73278" y="147955"/>
                </a:lnTo>
                <a:lnTo>
                  <a:pt x="77854" y="153912"/>
                </a:lnTo>
                <a:lnTo>
                  <a:pt x="84169" y="157511"/>
                </a:lnTo>
                <a:lnTo>
                  <a:pt x="91388" y="158492"/>
                </a:lnTo>
                <a:lnTo>
                  <a:pt x="98678" y="156591"/>
                </a:lnTo>
                <a:lnTo>
                  <a:pt x="104707" y="151941"/>
                </a:lnTo>
                <a:lnTo>
                  <a:pt x="108330" y="145589"/>
                </a:lnTo>
                <a:lnTo>
                  <a:pt x="109287" y="138356"/>
                </a:lnTo>
                <a:lnTo>
                  <a:pt x="107315" y="131063"/>
                </a:lnTo>
                <a:lnTo>
                  <a:pt x="79811" y="75462"/>
                </a:lnTo>
                <a:lnTo>
                  <a:pt x="21081" y="36703"/>
                </a:lnTo>
                <a:lnTo>
                  <a:pt x="42036" y="4953"/>
                </a:lnTo>
                <a:lnTo>
                  <a:pt x="89291" y="4953"/>
                </a:lnTo>
                <a:lnTo>
                  <a:pt x="0" y="0"/>
                </a:lnTo>
                <a:close/>
              </a:path>
              <a:path w="1001395" h="669925">
                <a:moveTo>
                  <a:pt x="42036" y="4953"/>
                </a:moveTo>
                <a:lnTo>
                  <a:pt x="21081" y="36703"/>
                </a:lnTo>
                <a:lnTo>
                  <a:pt x="79811" y="75462"/>
                </a:lnTo>
                <a:lnTo>
                  <a:pt x="63106" y="41690"/>
                </a:lnTo>
                <a:lnTo>
                  <a:pt x="30606" y="39878"/>
                </a:lnTo>
                <a:lnTo>
                  <a:pt x="48641" y="12445"/>
                </a:lnTo>
                <a:lnTo>
                  <a:pt x="53394" y="12445"/>
                </a:lnTo>
                <a:lnTo>
                  <a:pt x="42036" y="4953"/>
                </a:lnTo>
                <a:close/>
              </a:path>
              <a:path w="1001395" h="669925">
                <a:moveTo>
                  <a:pt x="89291" y="4953"/>
                </a:moveTo>
                <a:lnTo>
                  <a:pt x="42036" y="4953"/>
                </a:lnTo>
                <a:lnTo>
                  <a:pt x="100918" y="43799"/>
                </a:lnTo>
                <a:lnTo>
                  <a:pt x="162686" y="47243"/>
                </a:lnTo>
                <a:lnTo>
                  <a:pt x="170179" y="46122"/>
                </a:lnTo>
                <a:lnTo>
                  <a:pt x="176434" y="42370"/>
                </a:lnTo>
                <a:lnTo>
                  <a:pt x="180832" y="36546"/>
                </a:lnTo>
                <a:lnTo>
                  <a:pt x="182752" y="29210"/>
                </a:lnTo>
                <a:lnTo>
                  <a:pt x="181687" y="21717"/>
                </a:lnTo>
                <a:lnTo>
                  <a:pt x="177942" y="15462"/>
                </a:lnTo>
                <a:lnTo>
                  <a:pt x="172126" y="11064"/>
                </a:lnTo>
                <a:lnTo>
                  <a:pt x="164846" y="9143"/>
                </a:lnTo>
                <a:lnTo>
                  <a:pt x="89291" y="4953"/>
                </a:lnTo>
                <a:close/>
              </a:path>
              <a:path w="1001395" h="669925">
                <a:moveTo>
                  <a:pt x="53394" y="12445"/>
                </a:moveTo>
                <a:lnTo>
                  <a:pt x="48641" y="12445"/>
                </a:lnTo>
                <a:lnTo>
                  <a:pt x="63106" y="41690"/>
                </a:lnTo>
                <a:lnTo>
                  <a:pt x="100918" y="43799"/>
                </a:lnTo>
                <a:lnTo>
                  <a:pt x="53394" y="12445"/>
                </a:lnTo>
                <a:close/>
              </a:path>
              <a:path w="1001395" h="669925">
                <a:moveTo>
                  <a:pt x="48641" y="12445"/>
                </a:moveTo>
                <a:lnTo>
                  <a:pt x="30606" y="39878"/>
                </a:lnTo>
                <a:lnTo>
                  <a:pt x="63106" y="41690"/>
                </a:lnTo>
                <a:lnTo>
                  <a:pt x="48641" y="12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6517" y="2913888"/>
            <a:ext cx="1031240" cy="784225"/>
          </a:xfrm>
          <a:custGeom>
            <a:avLst/>
            <a:gdLst/>
            <a:ahLst/>
            <a:cxnLst/>
            <a:rect l="l" t="t" r="r" b="b"/>
            <a:pathLst>
              <a:path w="1031240" h="784225">
                <a:moveTo>
                  <a:pt x="81309" y="620182"/>
                </a:moveTo>
                <a:lnTo>
                  <a:pt x="74120" y="621617"/>
                </a:lnTo>
                <a:lnTo>
                  <a:pt x="68002" y="625647"/>
                </a:lnTo>
                <a:lnTo>
                  <a:pt x="63753" y="631952"/>
                </a:lnTo>
                <a:lnTo>
                  <a:pt x="0" y="784098"/>
                </a:lnTo>
                <a:lnTo>
                  <a:pt x="63176" y="776605"/>
                </a:lnTo>
                <a:lnTo>
                  <a:pt x="41655" y="776605"/>
                </a:lnTo>
                <a:lnTo>
                  <a:pt x="18796" y="746125"/>
                </a:lnTo>
                <a:lnTo>
                  <a:pt x="75007" y="703737"/>
                </a:lnTo>
                <a:lnTo>
                  <a:pt x="98932" y="646684"/>
                </a:lnTo>
                <a:lnTo>
                  <a:pt x="100417" y="639220"/>
                </a:lnTo>
                <a:lnTo>
                  <a:pt x="98996" y="632031"/>
                </a:lnTo>
                <a:lnTo>
                  <a:pt x="95003" y="625913"/>
                </a:lnTo>
                <a:lnTo>
                  <a:pt x="88773" y="621665"/>
                </a:lnTo>
                <a:lnTo>
                  <a:pt x="81309" y="620182"/>
                </a:lnTo>
                <a:close/>
              </a:path>
              <a:path w="1031240" h="784225">
                <a:moveTo>
                  <a:pt x="75007" y="703737"/>
                </a:moveTo>
                <a:lnTo>
                  <a:pt x="18796" y="746125"/>
                </a:lnTo>
                <a:lnTo>
                  <a:pt x="41655" y="776605"/>
                </a:lnTo>
                <a:lnTo>
                  <a:pt x="52096" y="768731"/>
                </a:lnTo>
                <a:lnTo>
                  <a:pt x="47751" y="768731"/>
                </a:lnTo>
                <a:lnTo>
                  <a:pt x="27939" y="742442"/>
                </a:lnTo>
                <a:lnTo>
                  <a:pt x="60393" y="738585"/>
                </a:lnTo>
                <a:lnTo>
                  <a:pt x="75007" y="703737"/>
                </a:lnTo>
                <a:close/>
              </a:path>
              <a:path w="1031240" h="784225">
                <a:moveTo>
                  <a:pt x="159384" y="726821"/>
                </a:moveTo>
                <a:lnTo>
                  <a:pt x="97990" y="734117"/>
                </a:lnTo>
                <a:lnTo>
                  <a:pt x="41655" y="776605"/>
                </a:lnTo>
                <a:lnTo>
                  <a:pt x="63176" y="776605"/>
                </a:lnTo>
                <a:lnTo>
                  <a:pt x="163829" y="764667"/>
                </a:lnTo>
                <a:lnTo>
                  <a:pt x="180593" y="743458"/>
                </a:lnTo>
                <a:lnTo>
                  <a:pt x="178208" y="736286"/>
                </a:lnTo>
                <a:lnTo>
                  <a:pt x="173418" y="730757"/>
                </a:lnTo>
                <a:lnTo>
                  <a:pt x="166913" y="727420"/>
                </a:lnTo>
                <a:lnTo>
                  <a:pt x="159384" y="726821"/>
                </a:lnTo>
                <a:close/>
              </a:path>
              <a:path w="1031240" h="784225">
                <a:moveTo>
                  <a:pt x="60393" y="738585"/>
                </a:moveTo>
                <a:lnTo>
                  <a:pt x="27939" y="742442"/>
                </a:lnTo>
                <a:lnTo>
                  <a:pt x="47751" y="768731"/>
                </a:lnTo>
                <a:lnTo>
                  <a:pt x="60393" y="738585"/>
                </a:lnTo>
                <a:close/>
              </a:path>
              <a:path w="1031240" h="784225">
                <a:moveTo>
                  <a:pt x="97990" y="734117"/>
                </a:moveTo>
                <a:lnTo>
                  <a:pt x="60393" y="738585"/>
                </a:lnTo>
                <a:lnTo>
                  <a:pt x="47751" y="768731"/>
                </a:lnTo>
                <a:lnTo>
                  <a:pt x="52096" y="768731"/>
                </a:lnTo>
                <a:lnTo>
                  <a:pt x="97990" y="734117"/>
                </a:lnTo>
                <a:close/>
              </a:path>
              <a:path w="1031240" h="784225">
                <a:moveTo>
                  <a:pt x="1008252" y="0"/>
                </a:moveTo>
                <a:lnTo>
                  <a:pt x="75007" y="703737"/>
                </a:lnTo>
                <a:lnTo>
                  <a:pt x="60393" y="738585"/>
                </a:lnTo>
                <a:lnTo>
                  <a:pt x="97990" y="734117"/>
                </a:lnTo>
                <a:lnTo>
                  <a:pt x="1031112" y="30353"/>
                </a:lnTo>
                <a:lnTo>
                  <a:pt x="1008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7052" y="2058111"/>
            <a:ext cx="142557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  <a:p>
            <a:pPr marL="707390" marR="5080">
              <a:lnSpc>
                <a:spcPct val="100000"/>
              </a:lnSpc>
              <a:spcBef>
                <a:spcPts val="1785"/>
              </a:spcBef>
            </a:pPr>
            <a:r>
              <a:rPr sz="2000" b="1" spc="-35" dirty="0">
                <a:latin typeface="Calibri"/>
                <a:cs typeface="Calibri"/>
              </a:rPr>
              <a:t>Topic  </a:t>
            </a:r>
            <a:r>
              <a:rPr sz="2000" b="1" spc="-5" dirty="0">
                <a:latin typeface="Calibri"/>
                <a:cs typeface="Calibri"/>
              </a:rPr>
              <a:t>Choice</a:t>
            </a:r>
            <a:endParaRPr sz="20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P(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289" y="3140710"/>
            <a:ext cx="17221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… </a:t>
            </a:r>
            <a:r>
              <a:rPr sz="2000" b="1" spc="-20" dirty="0">
                <a:solidFill>
                  <a:srgbClr val="3333FF"/>
                </a:solidFill>
                <a:latin typeface="Calibri"/>
                <a:cs typeface="Calibri"/>
              </a:rPr>
              <a:t>text 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mining...  </a:t>
            </a:r>
            <a:r>
              <a:rPr sz="2000" b="1" dirty="0">
                <a:latin typeface="Calibri"/>
                <a:cs typeface="Calibri"/>
              </a:rPr>
              <a:t>is… </a:t>
            </a:r>
            <a:r>
              <a:rPr sz="2000" b="1" spc="-10" dirty="0">
                <a:solidFill>
                  <a:srgbClr val="3333FF"/>
                </a:solidFill>
                <a:latin typeface="Calibri"/>
                <a:cs typeface="Calibri"/>
              </a:rPr>
              <a:t>clustering</a:t>
            </a:r>
            <a:r>
              <a:rPr sz="2000" b="1" spc="-10" dirty="0">
                <a:latin typeface="Calibri"/>
                <a:cs typeface="Calibri"/>
              </a:rPr>
              <a:t>…  we…. </a:t>
            </a:r>
            <a:r>
              <a:rPr sz="2000" b="1" spc="-35" dirty="0">
                <a:solidFill>
                  <a:srgbClr val="3333FF"/>
                </a:solidFill>
                <a:latin typeface="Calibri"/>
                <a:cs typeface="Calibri"/>
              </a:rPr>
              <a:t>Text..</a:t>
            </a:r>
            <a:r>
              <a:rPr sz="2000" b="1" spc="-4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746" y="2935732"/>
            <a:ext cx="2057400" cy="1541145"/>
          </a:xfrm>
          <a:custGeom>
            <a:avLst/>
            <a:gdLst/>
            <a:ahLst/>
            <a:cxnLst/>
            <a:rect l="l" t="t" r="r" b="b"/>
            <a:pathLst>
              <a:path w="2057400" h="1541145">
                <a:moveTo>
                  <a:pt x="1864740" y="1541018"/>
                </a:moveTo>
                <a:lnTo>
                  <a:pt x="1903349" y="1386916"/>
                </a:lnTo>
                <a:lnTo>
                  <a:pt x="2057400" y="1348397"/>
                </a:lnTo>
                <a:lnTo>
                  <a:pt x="1864740" y="1541018"/>
                </a:lnTo>
                <a:lnTo>
                  <a:pt x="0" y="1541018"/>
                </a:lnTo>
                <a:lnTo>
                  <a:pt x="0" y="0"/>
                </a:lnTo>
                <a:lnTo>
                  <a:pt x="2057400" y="0"/>
                </a:lnTo>
                <a:lnTo>
                  <a:pt x="2057400" y="13483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9382" y="2348560"/>
            <a:ext cx="244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2800" y="3253994"/>
            <a:ext cx="723900" cy="485140"/>
          </a:xfrm>
          <a:custGeom>
            <a:avLst/>
            <a:gdLst/>
            <a:ahLst/>
            <a:cxnLst/>
            <a:rect l="l" t="t" r="r" b="b"/>
            <a:pathLst>
              <a:path w="723900" h="485139">
                <a:moveTo>
                  <a:pt x="242315" y="0"/>
                </a:moveTo>
                <a:lnTo>
                  <a:pt x="0" y="242315"/>
                </a:lnTo>
                <a:lnTo>
                  <a:pt x="242315" y="484631"/>
                </a:lnTo>
                <a:lnTo>
                  <a:pt x="242315" y="363473"/>
                </a:lnTo>
                <a:lnTo>
                  <a:pt x="723646" y="363473"/>
                </a:lnTo>
                <a:lnTo>
                  <a:pt x="723646" y="121157"/>
                </a:lnTo>
                <a:lnTo>
                  <a:pt x="242315" y="121157"/>
                </a:lnTo>
                <a:lnTo>
                  <a:pt x="2423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2800" y="3253994"/>
            <a:ext cx="723900" cy="485140"/>
          </a:xfrm>
          <a:custGeom>
            <a:avLst/>
            <a:gdLst/>
            <a:ahLst/>
            <a:cxnLst/>
            <a:rect l="l" t="t" r="r" b="b"/>
            <a:pathLst>
              <a:path w="723900" h="485139">
                <a:moveTo>
                  <a:pt x="0" y="242315"/>
                </a:moveTo>
                <a:lnTo>
                  <a:pt x="242315" y="0"/>
                </a:lnTo>
                <a:lnTo>
                  <a:pt x="242315" y="121157"/>
                </a:lnTo>
                <a:lnTo>
                  <a:pt x="723646" y="121157"/>
                </a:lnTo>
                <a:lnTo>
                  <a:pt x="723646" y="363473"/>
                </a:lnTo>
                <a:lnTo>
                  <a:pt x="242315" y="363473"/>
                </a:lnTo>
                <a:lnTo>
                  <a:pt x="242315" y="484631"/>
                </a:lnTo>
                <a:lnTo>
                  <a:pt x="0" y="24231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1140" y="909319"/>
            <a:ext cx="3512185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Adjust 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to </a:t>
            </a:r>
            <a:r>
              <a:rPr sz="2000" b="1" spc="-10" dirty="0">
                <a:latin typeface="Calibri"/>
                <a:cs typeface="Calibri"/>
              </a:rPr>
              <a:t>maximize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p(d|</a:t>
            </a:r>
            <a:r>
              <a:rPr sz="2000" b="1" dirty="0">
                <a:latin typeface="Symbol"/>
                <a:cs typeface="Symbol"/>
              </a:rPr>
              <a:t></a:t>
            </a:r>
            <a:r>
              <a:rPr sz="2000" b="1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latin typeface="Calibri"/>
                <a:cs typeface="Calibri"/>
              </a:rPr>
              <a:t>(all </a:t>
            </a:r>
            <a:r>
              <a:rPr sz="2000" b="1" dirty="0">
                <a:latin typeface="Calibri"/>
                <a:cs typeface="Calibri"/>
              </a:rPr>
              <a:t>other </a:t>
            </a:r>
            <a:r>
              <a:rPr sz="2000" b="1" spc="-15" dirty="0">
                <a:latin typeface="Calibri"/>
                <a:cs typeface="Calibri"/>
              </a:rPr>
              <a:t>parameters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known)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8400" y="1122425"/>
            <a:ext cx="1016635" cy="398145"/>
          </a:xfrm>
          <a:custGeom>
            <a:avLst/>
            <a:gdLst/>
            <a:ahLst/>
            <a:cxnLst/>
            <a:rect l="l" t="t" r="r" b="b"/>
            <a:pathLst>
              <a:path w="1016635" h="398144">
                <a:moveTo>
                  <a:pt x="907437" y="348515"/>
                </a:moveTo>
                <a:lnTo>
                  <a:pt x="846836" y="360552"/>
                </a:lnTo>
                <a:lnTo>
                  <a:pt x="831850" y="382904"/>
                </a:lnTo>
                <a:lnTo>
                  <a:pt x="834755" y="389925"/>
                </a:lnTo>
                <a:lnTo>
                  <a:pt x="839946" y="395065"/>
                </a:lnTo>
                <a:lnTo>
                  <a:pt x="846709" y="397871"/>
                </a:lnTo>
                <a:lnTo>
                  <a:pt x="854328" y="397890"/>
                </a:lnTo>
                <a:lnTo>
                  <a:pt x="987348" y="371475"/>
                </a:lnTo>
                <a:lnTo>
                  <a:pt x="974089" y="371475"/>
                </a:lnTo>
                <a:lnTo>
                  <a:pt x="907437" y="348515"/>
                </a:lnTo>
                <a:close/>
              </a:path>
              <a:path w="1016635" h="398144">
                <a:moveTo>
                  <a:pt x="944620" y="341129"/>
                </a:moveTo>
                <a:lnTo>
                  <a:pt x="907437" y="348515"/>
                </a:lnTo>
                <a:lnTo>
                  <a:pt x="974089" y="371475"/>
                </a:lnTo>
                <a:lnTo>
                  <a:pt x="976018" y="365887"/>
                </a:lnTo>
                <a:lnTo>
                  <a:pt x="965962" y="365887"/>
                </a:lnTo>
                <a:lnTo>
                  <a:pt x="944620" y="341129"/>
                </a:lnTo>
                <a:close/>
              </a:path>
              <a:path w="1016635" h="398144">
                <a:moveTo>
                  <a:pt x="895397" y="234187"/>
                </a:moveTo>
                <a:lnTo>
                  <a:pt x="888124" y="235057"/>
                </a:lnTo>
                <a:lnTo>
                  <a:pt x="881507" y="238760"/>
                </a:lnTo>
                <a:lnTo>
                  <a:pt x="876849" y="244715"/>
                </a:lnTo>
                <a:lnTo>
                  <a:pt x="874918" y="251729"/>
                </a:lnTo>
                <a:lnTo>
                  <a:pt x="875774" y="258958"/>
                </a:lnTo>
                <a:lnTo>
                  <a:pt x="879475" y="265557"/>
                </a:lnTo>
                <a:lnTo>
                  <a:pt x="919912" y="312466"/>
                </a:lnTo>
                <a:lnTo>
                  <a:pt x="986536" y="335407"/>
                </a:lnTo>
                <a:lnTo>
                  <a:pt x="974089" y="371475"/>
                </a:lnTo>
                <a:lnTo>
                  <a:pt x="987348" y="371475"/>
                </a:lnTo>
                <a:lnTo>
                  <a:pt x="1016126" y="365760"/>
                </a:lnTo>
                <a:lnTo>
                  <a:pt x="908430" y="240664"/>
                </a:lnTo>
                <a:lnTo>
                  <a:pt x="902456" y="236081"/>
                </a:lnTo>
                <a:lnTo>
                  <a:pt x="895397" y="234187"/>
                </a:lnTo>
                <a:close/>
              </a:path>
              <a:path w="1016635" h="398144">
                <a:moveTo>
                  <a:pt x="976629" y="334772"/>
                </a:moveTo>
                <a:lnTo>
                  <a:pt x="944620" y="341129"/>
                </a:lnTo>
                <a:lnTo>
                  <a:pt x="965962" y="365887"/>
                </a:lnTo>
                <a:lnTo>
                  <a:pt x="976629" y="334772"/>
                </a:lnTo>
                <a:close/>
              </a:path>
              <a:path w="1016635" h="398144">
                <a:moveTo>
                  <a:pt x="984691" y="334772"/>
                </a:moveTo>
                <a:lnTo>
                  <a:pt x="976629" y="334772"/>
                </a:lnTo>
                <a:lnTo>
                  <a:pt x="965962" y="365887"/>
                </a:lnTo>
                <a:lnTo>
                  <a:pt x="976018" y="365887"/>
                </a:lnTo>
                <a:lnTo>
                  <a:pt x="986536" y="335407"/>
                </a:lnTo>
                <a:lnTo>
                  <a:pt x="984691" y="334772"/>
                </a:lnTo>
                <a:close/>
              </a:path>
              <a:path w="1016635" h="398144">
                <a:moveTo>
                  <a:pt x="12446" y="0"/>
                </a:moveTo>
                <a:lnTo>
                  <a:pt x="0" y="35940"/>
                </a:lnTo>
                <a:lnTo>
                  <a:pt x="907437" y="348515"/>
                </a:lnTo>
                <a:lnTo>
                  <a:pt x="944620" y="341129"/>
                </a:lnTo>
                <a:lnTo>
                  <a:pt x="919912" y="312466"/>
                </a:lnTo>
                <a:lnTo>
                  <a:pt x="12446" y="0"/>
                </a:lnTo>
                <a:close/>
              </a:path>
              <a:path w="1016635" h="398144">
                <a:moveTo>
                  <a:pt x="919912" y="312466"/>
                </a:moveTo>
                <a:lnTo>
                  <a:pt x="944620" y="341129"/>
                </a:lnTo>
                <a:lnTo>
                  <a:pt x="976629" y="334772"/>
                </a:lnTo>
                <a:lnTo>
                  <a:pt x="984691" y="334772"/>
                </a:lnTo>
                <a:lnTo>
                  <a:pt x="919912" y="312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3624" y="1684413"/>
            <a:ext cx="3617595" cy="70802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171450">
              <a:lnSpc>
                <a:spcPct val="101000"/>
              </a:lnSpc>
              <a:spcBef>
                <a:spcPts val="210"/>
              </a:spcBef>
            </a:pPr>
            <a:r>
              <a:rPr sz="2000" b="1" spc="-15" dirty="0">
                <a:latin typeface="Calibri"/>
                <a:cs typeface="Calibri"/>
              </a:rPr>
              <a:t>Would </a:t>
            </a:r>
            <a:r>
              <a:rPr sz="2000" b="1" dirty="0">
                <a:latin typeface="Calibri"/>
                <a:cs typeface="Calibri"/>
              </a:rPr>
              <a:t>the ML </a:t>
            </a:r>
            <a:r>
              <a:rPr sz="2000" b="1" spc="-10" dirty="0">
                <a:latin typeface="Calibri"/>
                <a:cs typeface="Calibri"/>
              </a:rPr>
              <a:t>estimate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u="heavy" spc="-5" dirty="0">
                <a:latin typeface="Calibri"/>
                <a:cs typeface="Calibri"/>
              </a:rPr>
              <a:t>demote </a:t>
            </a:r>
            <a:r>
              <a:rPr sz="2000" b="1" spc="-5" dirty="0">
                <a:latin typeface="Calibri"/>
                <a:cs typeface="Calibri"/>
              </a:rPr>
              <a:t> background </a:t>
            </a:r>
            <a:r>
              <a:rPr sz="2000" b="1" spc="-10" dirty="0">
                <a:latin typeface="Calibri"/>
                <a:cs typeface="Calibri"/>
              </a:rPr>
              <a:t>words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d</a:t>
            </a:r>
            <a:r>
              <a:rPr sz="1950" b="1" spc="135" baseline="-21367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24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164" y="159842"/>
            <a:ext cx="5349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Behavior </a:t>
            </a:r>
            <a:r>
              <a:rPr spc="-5" dirty="0"/>
              <a:t>of </a:t>
            </a:r>
            <a:r>
              <a:rPr dirty="0"/>
              <a:t>a </a:t>
            </a:r>
            <a:r>
              <a:rPr spc="-10" dirty="0"/>
              <a:t>Mixture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7292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4360" y="987933"/>
            <a:ext cx="1014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text</a:t>
            </a:r>
            <a:r>
              <a:rPr sz="2400" b="1" spc="-7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943991"/>
            <a:ext cx="1684655" cy="487680"/>
          </a:xfrm>
          <a:custGeom>
            <a:avLst/>
            <a:gdLst/>
            <a:ahLst/>
            <a:cxnLst/>
            <a:rect l="l" t="t" r="r" b="b"/>
            <a:pathLst>
              <a:path w="1684654" h="487680">
                <a:moveTo>
                  <a:pt x="1623567" y="487553"/>
                </a:moveTo>
                <a:lnTo>
                  <a:pt x="1635760" y="438785"/>
                </a:lnTo>
                <a:lnTo>
                  <a:pt x="1684527" y="426593"/>
                </a:lnTo>
                <a:lnTo>
                  <a:pt x="1623567" y="487553"/>
                </a:lnTo>
                <a:lnTo>
                  <a:pt x="0" y="487553"/>
                </a:lnTo>
                <a:lnTo>
                  <a:pt x="0" y="0"/>
                </a:lnTo>
                <a:lnTo>
                  <a:pt x="1684527" y="0"/>
                </a:lnTo>
                <a:lnTo>
                  <a:pt x="1684527" y="4265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236" y="902665"/>
            <a:ext cx="537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1460" y="1306271"/>
            <a:ext cx="1737995" cy="615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55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2000" b="1" spc="4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22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3960" y="1475168"/>
            <a:ext cx="467359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d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604" y="3490455"/>
            <a:ext cx="1610995" cy="60579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0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0.9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195"/>
              </a:lnSpc>
            </a:pP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text</a:t>
            </a:r>
            <a:r>
              <a:rPr sz="2000" b="1" spc="4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9739" y="3576637"/>
            <a:ext cx="41402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B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43672" y="2190750"/>
            <a:ext cx="697865" cy="600710"/>
          </a:xfrm>
          <a:custGeom>
            <a:avLst/>
            <a:gdLst/>
            <a:ahLst/>
            <a:cxnLst/>
            <a:rect l="l" t="t" r="r" b="b"/>
            <a:pathLst>
              <a:path w="697865" h="600710">
                <a:moveTo>
                  <a:pt x="57486" y="49129"/>
                </a:moveTo>
                <a:lnTo>
                  <a:pt x="69909" y="84768"/>
                </a:lnTo>
                <a:lnTo>
                  <a:pt x="672719" y="600329"/>
                </a:lnTo>
                <a:lnTo>
                  <a:pt x="697483" y="571373"/>
                </a:lnTo>
                <a:lnTo>
                  <a:pt x="94771" y="55895"/>
                </a:lnTo>
                <a:lnTo>
                  <a:pt x="57486" y="49129"/>
                </a:lnTo>
                <a:close/>
              </a:path>
              <a:path w="697865" h="600710">
                <a:moveTo>
                  <a:pt x="0" y="0"/>
                </a:moveTo>
                <a:lnTo>
                  <a:pt x="54355" y="155701"/>
                </a:lnTo>
                <a:lnTo>
                  <a:pt x="58181" y="162262"/>
                </a:lnTo>
                <a:lnTo>
                  <a:pt x="64007" y="166655"/>
                </a:lnTo>
                <a:lnTo>
                  <a:pt x="71072" y="168525"/>
                </a:lnTo>
                <a:lnTo>
                  <a:pt x="78612" y="167512"/>
                </a:lnTo>
                <a:lnTo>
                  <a:pt x="85099" y="163615"/>
                </a:lnTo>
                <a:lnTo>
                  <a:pt x="89455" y="157765"/>
                </a:lnTo>
                <a:lnTo>
                  <a:pt x="91311" y="150725"/>
                </a:lnTo>
                <a:lnTo>
                  <a:pt x="90297" y="143256"/>
                </a:lnTo>
                <a:lnTo>
                  <a:pt x="69909" y="84768"/>
                </a:lnTo>
                <a:lnTo>
                  <a:pt x="16382" y="38988"/>
                </a:lnTo>
                <a:lnTo>
                  <a:pt x="41148" y="10032"/>
                </a:lnTo>
                <a:lnTo>
                  <a:pt x="55311" y="10032"/>
                </a:lnTo>
                <a:lnTo>
                  <a:pt x="0" y="0"/>
                </a:lnTo>
                <a:close/>
              </a:path>
              <a:path w="697865" h="600710">
                <a:moveTo>
                  <a:pt x="41148" y="10032"/>
                </a:moveTo>
                <a:lnTo>
                  <a:pt x="16382" y="38988"/>
                </a:lnTo>
                <a:lnTo>
                  <a:pt x="69909" y="84768"/>
                </a:lnTo>
                <a:lnTo>
                  <a:pt x="57486" y="49129"/>
                </a:lnTo>
                <a:lnTo>
                  <a:pt x="25400" y="43306"/>
                </a:lnTo>
                <a:lnTo>
                  <a:pt x="46735" y="18287"/>
                </a:lnTo>
                <a:lnTo>
                  <a:pt x="50800" y="18287"/>
                </a:lnTo>
                <a:lnTo>
                  <a:pt x="41148" y="10032"/>
                </a:lnTo>
                <a:close/>
              </a:path>
              <a:path w="697865" h="600710">
                <a:moveTo>
                  <a:pt x="55311" y="10032"/>
                </a:moveTo>
                <a:lnTo>
                  <a:pt x="41148" y="10032"/>
                </a:lnTo>
                <a:lnTo>
                  <a:pt x="94771" y="55895"/>
                </a:lnTo>
                <a:lnTo>
                  <a:pt x="155575" y="66929"/>
                </a:lnTo>
                <a:lnTo>
                  <a:pt x="163171" y="66778"/>
                </a:lnTo>
                <a:lnTo>
                  <a:pt x="169862" y="63817"/>
                </a:lnTo>
                <a:lnTo>
                  <a:pt x="174934" y="58570"/>
                </a:lnTo>
                <a:lnTo>
                  <a:pt x="177673" y="51562"/>
                </a:lnTo>
                <a:lnTo>
                  <a:pt x="177542" y="43965"/>
                </a:lnTo>
                <a:lnTo>
                  <a:pt x="174625" y="37274"/>
                </a:lnTo>
                <a:lnTo>
                  <a:pt x="169421" y="32202"/>
                </a:lnTo>
                <a:lnTo>
                  <a:pt x="162432" y="29463"/>
                </a:lnTo>
                <a:lnTo>
                  <a:pt x="55311" y="10032"/>
                </a:lnTo>
                <a:close/>
              </a:path>
              <a:path w="697865" h="600710">
                <a:moveTo>
                  <a:pt x="50800" y="18287"/>
                </a:moveTo>
                <a:lnTo>
                  <a:pt x="46735" y="18287"/>
                </a:lnTo>
                <a:lnTo>
                  <a:pt x="57486" y="49129"/>
                </a:lnTo>
                <a:lnTo>
                  <a:pt x="94771" y="55895"/>
                </a:lnTo>
                <a:lnTo>
                  <a:pt x="50800" y="18287"/>
                </a:lnTo>
                <a:close/>
              </a:path>
              <a:path w="697865" h="600710">
                <a:moveTo>
                  <a:pt x="46735" y="18287"/>
                </a:moveTo>
                <a:lnTo>
                  <a:pt x="25400" y="43306"/>
                </a:lnTo>
                <a:lnTo>
                  <a:pt x="57486" y="49129"/>
                </a:lnTo>
                <a:lnTo>
                  <a:pt x="4673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20685" y="2762504"/>
            <a:ext cx="720725" cy="647700"/>
          </a:xfrm>
          <a:custGeom>
            <a:avLst/>
            <a:gdLst/>
            <a:ahLst/>
            <a:cxnLst/>
            <a:rect l="l" t="t" r="r" b="b"/>
            <a:pathLst>
              <a:path w="720725" h="647700">
                <a:moveTo>
                  <a:pt x="67212" y="477400"/>
                </a:moveTo>
                <a:lnTo>
                  <a:pt x="60213" y="479425"/>
                </a:lnTo>
                <a:lnTo>
                  <a:pt x="54477" y="483925"/>
                </a:lnTo>
                <a:lnTo>
                  <a:pt x="50800" y="490473"/>
                </a:lnTo>
                <a:lnTo>
                  <a:pt x="0" y="647445"/>
                </a:lnTo>
                <a:lnTo>
                  <a:pt x="53433" y="636523"/>
                </a:lnTo>
                <a:lnTo>
                  <a:pt x="40767" y="636523"/>
                </a:lnTo>
                <a:lnTo>
                  <a:pt x="15367" y="608076"/>
                </a:lnTo>
                <a:lnTo>
                  <a:pt x="67963" y="561039"/>
                </a:lnTo>
                <a:lnTo>
                  <a:pt x="86995" y="502284"/>
                </a:lnTo>
                <a:lnTo>
                  <a:pt x="87820" y="494748"/>
                </a:lnTo>
                <a:lnTo>
                  <a:pt x="85788" y="487711"/>
                </a:lnTo>
                <a:lnTo>
                  <a:pt x="81280" y="481961"/>
                </a:lnTo>
                <a:lnTo>
                  <a:pt x="74675" y="478281"/>
                </a:lnTo>
                <a:lnTo>
                  <a:pt x="67212" y="477400"/>
                </a:lnTo>
                <a:close/>
              </a:path>
              <a:path w="720725" h="647700">
                <a:moveTo>
                  <a:pt x="67963" y="561039"/>
                </a:moveTo>
                <a:lnTo>
                  <a:pt x="15367" y="608076"/>
                </a:lnTo>
                <a:lnTo>
                  <a:pt x="40767" y="636523"/>
                </a:lnTo>
                <a:lnTo>
                  <a:pt x="50137" y="628141"/>
                </a:lnTo>
                <a:lnTo>
                  <a:pt x="46228" y="628141"/>
                </a:lnTo>
                <a:lnTo>
                  <a:pt x="24257" y="603631"/>
                </a:lnTo>
                <a:lnTo>
                  <a:pt x="56291" y="597073"/>
                </a:lnTo>
                <a:lnTo>
                  <a:pt x="67963" y="561039"/>
                </a:lnTo>
                <a:close/>
              </a:path>
              <a:path w="720725" h="647700">
                <a:moveTo>
                  <a:pt x="153924" y="577088"/>
                </a:moveTo>
                <a:lnTo>
                  <a:pt x="93353" y="589486"/>
                </a:lnTo>
                <a:lnTo>
                  <a:pt x="40767" y="636523"/>
                </a:lnTo>
                <a:lnTo>
                  <a:pt x="53433" y="636523"/>
                </a:lnTo>
                <a:lnTo>
                  <a:pt x="161544" y="614426"/>
                </a:lnTo>
                <a:lnTo>
                  <a:pt x="168509" y="611503"/>
                </a:lnTo>
                <a:lnTo>
                  <a:pt x="173640" y="606282"/>
                </a:lnTo>
                <a:lnTo>
                  <a:pt x="176438" y="599513"/>
                </a:lnTo>
                <a:lnTo>
                  <a:pt x="176403" y="591946"/>
                </a:lnTo>
                <a:lnTo>
                  <a:pt x="173480" y="584999"/>
                </a:lnTo>
                <a:lnTo>
                  <a:pt x="168259" y="579897"/>
                </a:lnTo>
                <a:lnTo>
                  <a:pt x="161490" y="577105"/>
                </a:lnTo>
                <a:lnTo>
                  <a:pt x="153924" y="577088"/>
                </a:lnTo>
                <a:close/>
              </a:path>
              <a:path w="720725" h="647700">
                <a:moveTo>
                  <a:pt x="56291" y="597073"/>
                </a:moveTo>
                <a:lnTo>
                  <a:pt x="24257" y="603631"/>
                </a:lnTo>
                <a:lnTo>
                  <a:pt x="46228" y="628141"/>
                </a:lnTo>
                <a:lnTo>
                  <a:pt x="56291" y="597073"/>
                </a:lnTo>
                <a:close/>
              </a:path>
              <a:path w="720725" h="647700">
                <a:moveTo>
                  <a:pt x="93353" y="589486"/>
                </a:moveTo>
                <a:lnTo>
                  <a:pt x="56291" y="597073"/>
                </a:lnTo>
                <a:lnTo>
                  <a:pt x="46228" y="628141"/>
                </a:lnTo>
                <a:lnTo>
                  <a:pt x="50137" y="628141"/>
                </a:lnTo>
                <a:lnTo>
                  <a:pt x="93353" y="589486"/>
                </a:lnTo>
                <a:close/>
              </a:path>
              <a:path w="720725" h="647700">
                <a:moveTo>
                  <a:pt x="695325" y="0"/>
                </a:moveTo>
                <a:lnTo>
                  <a:pt x="67963" y="561039"/>
                </a:lnTo>
                <a:lnTo>
                  <a:pt x="56291" y="597073"/>
                </a:lnTo>
                <a:lnTo>
                  <a:pt x="93353" y="589486"/>
                </a:lnTo>
                <a:lnTo>
                  <a:pt x="720725" y="28320"/>
                </a:lnTo>
                <a:lnTo>
                  <a:pt x="695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52409" y="2058111"/>
            <a:ext cx="999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3221" y="3177920"/>
            <a:ext cx="1206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4226" y="3030092"/>
            <a:ext cx="1002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P(</a:t>
            </a:r>
            <a:r>
              <a:rPr sz="2000" b="1" spc="-5" dirty="0">
                <a:latin typeface="Symbol"/>
                <a:cs typeface="Symbol"/>
              </a:rPr>
              <a:t>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443890" y="1047875"/>
            <a:ext cx="6146800" cy="3245118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4"/>
              </a:spcBef>
            </a:pPr>
            <a:r>
              <a:rPr spc="-10" dirty="0"/>
              <a:t>Likelihood:</a:t>
            </a:r>
          </a:p>
          <a:p>
            <a:pPr marL="436880">
              <a:lnSpc>
                <a:spcPct val="100000"/>
              </a:lnSpc>
              <a:spcBef>
                <a:spcPts val="844"/>
              </a:spcBef>
            </a:pPr>
            <a:r>
              <a:rPr spc="-5" dirty="0"/>
              <a:t>P(“text”)=</a:t>
            </a:r>
            <a:r>
              <a:rPr spc="-5" dirty="0">
                <a:solidFill>
                  <a:srgbClr val="3333FF"/>
                </a:solidFill>
              </a:rPr>
              <a:t>p(</a:t>
            </a:r>
            <a:r>
              <a:rPr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spc="-7" baseline="-21367" dirty="0">
                <a:solidFill>
                  <a:srgbClr val="3333FF"/>
                </a:solidFill>
              </a:rPr>
              <a:t>d</a:t>
            </a:r>
            <a:r>
              <a:rPr sz="2000" spc="-5" dirty="0">
                <a:solidFill>
                  <a:srgbClr val="3333FF"/>
                </a:solidFill>
              </a:rPr>
              <a:t>)p(“text”|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spc="-7" baseline="-21367" dirty="0">
                <a:solidFill>
                  <a:srgbClr val="3333FF"/>
                </a:solidFill>
              </a:rPr>
              <a:t>d</a:t>
            </a:r>
            <a:r>
              <a:rPr sz="2000" spc="-5" dirty="0">
                <a:solidFill>
                  <a:srgbClr val="3333FF"/>
                </a:solidFill>
              </a:rPr>
              <a:t>) </a:t>
            </a:r>
            <a:r>
              <a:rPr sz="2000" dirty="0"/>
              <a:t>+ p(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1950" baseline="-21367" dirty="0"/>
              <a:t>B</a:t>
            </a:r>
            <a:r>
              <a:rPr sz="2000" dirty="0"/>
              <a:t>)p(“text”|</a:t>
            </a:r>
            <a:r>
              <a:rPr sz="2000" spc="0" dirty="0"/>
              <a:t> </a:t>
            </a:r>
            <a:r>
              <a:rPr sz="2000" spc="0" dirty="0">
                <a:latin typeface="Symbol"/>
                <a:cs typeface="Symbol"/>
              </a:rPr>
              <a:t></a:t>
            </a:r>
            <a:r>
              <a:rPr sz="1950" spc="0" baseline="-21367" dirty="0"/>
              <a:t>B</a:t>
            </a:r>
            <a:r>
              <a:rPr sz="2000" spc="0" dirty="0"/>
              <a:t>)</a:t>
            </a:r>
            <a:endParaRPr sz="2000" dirty="0">
              <a:latin typeface="Symbol"/>
              <a:cs typeface="Symbol"/>
            </a:endParaRPr>
          </a:p>
          <a:p>
            <a:pPr marL="1293495">
              <a:lnSpc>
                <a:spcPct val="100000"/>
              </a:lnSpc>
            </a:pPr>
            <a:r>
              <a:rPr dirty="0"/>
              <a:t>= </a:t>
            </a:r>
            <a:r>
              <a:rPr dirty="0">
                <a:solidFill>
                  <a:srgbClr val="3333FF"/>
                </a:solidFill>
              </a:rPr>
              <a:t>0.5*p(“text”|</a:t>
            </a:r>
            <a:r>
              <a:rPr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aseline="-21367" dirty="0">
                <a:solidFill>
                  <a:srgbClr val="3333FF"/>
                </a:solidFill>
              </a:rPr>
              <a:t>d</a:t>
            </a:r>
            <a:r>
              <a:rPr sz="2000" dirty="0">
                <a:solidFill>
                  <a:srgbClr val="3333FF"/>
                </a:solidFill>
              </a:rPr>
              <a:t>)</a:t>
            </a:r>
            <a:r>
              <a:rPr sz="2000" spc="-50" dirty="0">
                <a:solidFill>
                  <a:srgbClr val="3333FF"/>
                </a:solidFill>
              </a:rPr>
              <a:t> </a:t>
            </a:r>
            <a:r>
              <a:rPr sz="2000" dirty="0"/>
              <a:t>+0.5*0.1</a:t>
            </a:r>
            <a:endParaRPr sz="2000" dirty="0">
              <a:latin typeface="Symbol"/>
              <a:cs typeface="Symbol"/>
            </a:endParaRPr>
          </a:p>
          <a:p>
            <a:pPr marR="741045" algn="ctr">
              <a:lnSpc>
                <a:spcPct val="100000"/>
              </a:lnSpc>
              <a:spcBef>
                <a:spcPts val="640"/>
              </a:spcBef>
            </a:pPr>
            <a:r>
              <a:rPr spc="-5" dirty="0"/>
              <a:t>P(“the”) </a:t>
            </a:r>
            <a:r>
              <a:rPr dirty="0"/>
              <a:t>= </a:t>
            </a:r>
            <a:r>
              <a:rPr dirty="0">
                <a:solidFill>
                  <a:srgbClr val="3333FF"/>
                </a:solidFill>
              </a:rPr>
              <a:t>0.5*p(“the”|</a:t>
            </a:r>
            <a:r>
              <a:rPr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aseline="-21367" dirty="0">
                <a:solidFill>
                  <a:srgbClr val="3333FF"/>
                </a:solidFill>
              </a:rPr>
              <a:t>d</a:t>
            </a:r>
            <a:r>
              <a:rPr sz="2000" dirty="0">
                <a:solidFill>
                  <a:srgbClr val="3333FF"/>
                </a:solidFill>
              </a:rPr>
              <a:t>)</a:t>
            </a:r>
            <a:r>
              <a:rPr sz="2000" spc="-40" dirty="0">
                <a:solidFill>
                  <a:srgbClr val="3333FF"/>
                </a:solidFill>
              </a:rPr>
              <a:t> </a:t>
            </a:r>
            <a:r>
              <a:rPr sz="2000" dirty="0"/>
              <a:t>+0.5*0.9</a:t>
            </a:r>
            <a:endParaRPr sz="20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/>
              <a:t>p(d|</a:t>
            </a:r>
            <a:r>
              <a:rPr dirty="0">
                <a:latin typeface="Symbol"/>
                <a:cs typeface="Symbol"/>
              </a:rPr>
              <a:t></a:t>
            </a:r>
            <a:r>
              <a:rPr dirty="0"/>
              <a:t>)=p(“text”|</a:t>
            </a:r>
            <a:r>
              <a:rPr dirty="0">
                <a:latin typeface="Symbol"/>
                <a:cs typeface="Symbol"/>
              </a:rPr>
              <a:t></a:t>
            </a:r>
            <a:r>
              <a:rPr dirty="0"/>
              <a:t>)</a:t>
            </a:r>
            <a:r>
              <a:rPr spc="-50" dirty="0"/>
              <a:t> </a:t>
            </a:r>
            <a:r>
              <a:rPr dirty="0"/>
              <a:t>p(“the”|</a:t>
            </a:r>
            <a:r>
              <a:rPr dirty="0">
                <a:latin typeface="Symbol"/>
                <a:cs typeface="Symbol"/>
              </a:rPr>
              <a:t></a:t>
            </a:r>
            <a:r>
              <a:rPr dirty="0"/>
              <a:t>)</a:t>
            </a:r>
          </a:p>
          <a:p>
            <a:pPr marR="652145" algn="ctr">
              <a:lnSpc>
                <a:spcPct val="100000"/>
              </a:lnSpc>
              <a:spcBef>
                <a:spcPts val="795"/>
              </a:spcBef>
            </a:pPr>
            <a:r>
              <a:rPr sz="2400" dirty="0"/>
              <a:t>= [</a:t>
            </a:r>
            <a:r>
              <a:rPr sz="2400" dirty="0">
                <a:solidFill>
                  <a:srgbClr val="3333FF"/>
                </a:solidFill>
              </a:rPr>
              <a:t>0.5*p(“text”|</a:t>
            </a:r>
            <a:r>
              <a:rPr sz="2400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800" baseline="-21367" dirty="0">
                <a:solidFill>
                  <a:srgbClr val="3333FF"/>
                </a:solidFill>
              </a:rPr>
              <a:t>d</a:t>
            </a:r>
            <a:r>
              <a:rPr sz="1800" dirty="0">
                <a:solidFill>
                  <a:srgbClr val="3333FF"/>
                </a:solidFill>
              </a:rPr>
              <a:t>) </a:t>
            </a:r>
            <a:r>
              <a:rPr sz="1800" dirty="0"/>
              <a:t>+ 0.5*0.1]</a:t>
            </a:r>
            <a:r>
              <a:rPr sz="1800" spc="-80" dirty="0"/>
              <a:t> </a:t>
            </a:r>
            <a:r>
              <a:rPr sz="1800" dirty="0"/>
              <a:t>x</a:t>
            </a:r>
            <a:endParaRPr sz="1800" dirty="0">
              <a:latin typeface="Symbol"/>
              <a:cs typeface="Symbol"/>
            </a:endParaRPr>
          </a:p>
          <a:p>
            <a:pPr marR="732790" algn="ctr">
              <a:lnSpc>
                <a:spcPct val="100000"/>
              </a:lnSpc>
            </a:pPr>
            <a:r>
              <a:rPr sz="2400" dirty="0"/>
              <a:t>[</a:t>
            </a:r>
            <a:r>
              <a:rPr sz="2400" dirty="0">
                <a:solidFill>
                  <a:srgbClr val="3333FF"/>
                </a:solidFill>
              </a:rPr>
              <a:t>0.5*p(“the”|</a:t>
            </a:r>
            <a:r>
              <a:rPr sz="2400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800" baseline="-21367" dirty="0">
                <a:solidFill>
                  <a:srgbClr val="3333FF"/>
                </a:solidFill>
              </a:rPr>
              <a:t>d</a:t>
            </a:r>
            <a:r>
              <a:rPr sz="1800" dirty="0">
                <a:solidFill>
                  <a:srgbClr val="3333FF"/>
                </a:solidFill>
              </a:rPr>
              <a:t>) </a:t>
            </a:r>
            <a:r>
              <a:rPr sz="1800" dirty="0"/>
              <a:t>+</a:t>
            </a:r>
            <a:r>
              <a:rPr sz="1800" spc="-40" dirty="0"/>
              <a:t> </a:t>
            </a:r>
            <a:r>
              <a:rPr sz="1800" dirty="0"/>
              <a:t>0.5*0.9]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091" y="4240835"/>
            <a:ext cx="6315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How </a:t>
            </a:r>
            <a:r>
              <a:rPr sz="2000" b="1" spc="-10" dirty="0">
                <a:latin typeface="Calibri"/>
                <a:cs typeface="Calibri"/>
              </a:rPr>
              <a:t>can we </a:t>
            </a:r>
            <a:r>
              <a:rPr sz="2000" b="1" spc="-5" dirty="0">
                <a:latin typeface="Calibri"/>
                <a:cs typeface="Calibri"/>
              </a:rPr>
              <a:t>set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p(“text”|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latin typeface="Calibri"/>
                <a:cs typeface="Calibri"/>
              </a:rPr>
              <a:t>&amp;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</a:t>
            </a:r>
            <a:r>
              <a:rPr lang="en-US" sz="2000" b="1" dirty="0">
                <a:solidFill>
                  <a:srgbClr val="3333FF"/>
                </a:solidFill>
                <a:latin typeface="Calibri"/>
                <a:cs typeface="Calibri"/>
              </a:rPr>
              <a:t>he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spc="-10" dirty="0">
                <a:latin typeface="Calibri"/>
                <a:cs typeface="Calibri"/>
              </a:rPr>
              <a:t>to maximize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3283" y="4578400"/>
            <a:ext cx="4568190" cy="400685"/>
          </a:xfrm>
          <a:custGeom>
            <a:avLst/>
            <a:gdLst/>
            <a:ahLst/>
            <a:cxnLst/>
            <a:rect l="l" t="t" r="r" b="b"/>
            <a:pathLst>
              <a:path w="4568190" h="400685">
                <a:moveTo>
                  <a:pt x="0" y="400113"/>
                </a:moveTo>
                <a:lnTo>
                  <a:pt x="4567809" y="400113"/>
                </a:lnTo>
                <a:lnTo>
                  <a:pt x="4567809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33953" y="4655261"/>
            <a:ext cx="4197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Note that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p(“text”|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p(“the”|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</a:t>
            </a:r>
            <a:r>
              <a:rPr sz="2000" b="1" spc="-10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=1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734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559" y="54102"/>
            <a:ext cx="7865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“Collaboration” </a:t>
            </a:r>
            <a:r>
              <a:rPr sz="3200" spc="-5" dirty="0"/>
              <a:t>and “Competition” of </a:t>
            </a:r>
            <a:r>
              <a:rPr sz="3200" b="1" spc="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3150" b="1" spc="7" baseline="-21164" dirty="0">
                <a:solidFill>
                  <a:srgbClr val="3333FF"/>
                </a:solidFill>
                <a:latin typeface="Calibri"/>
                <a:cs typeface="Calibri"/>
              </a:rPr>
              <a:t>d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19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Symbol"/>
                <a:cs typeface="Symbol"/>
              </a:rPr>
              <a:t></a:t>
            </a:r>
            <a:r>
              <a:rPr sz="3150" b="1" spc="7" baseline="-21164" dirty="0">
                <a:latin typeface="Calibri"/>
                <a:cs typeface="Calibri"/>
              </a:rPr>
              <a:t>B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3127" y="485434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5740" y="1012952"/>
            <a:ext cx="1014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text</a:t>
            </a:r>
            <a:r>
              <a:rPr sz="2400" b="1" spc="-7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6471" y="968755"/>
            <a:ext cx="1684655" cy="487680"/>
          </a:xfrm>
          <a:custGeom>
            <a:avLst/>
            <a:gdLst/>
            <a:ahLst/>
            <a:cxnLst/>
            <a:rect l="l" t="t" r="r" b="b"/>
            <a:pathLst>
              <a:path w="1684654" h="487680">
                <a:moveTo>
                  <a:pt x="1623568" y="487553"/>
                </a:moveTo>
                <a:lnTo>
                  <a:pt x="1635759" y="438912"/>
                </a:lnTo>
                <a:lnTo>
                  <a:pt x="1684527" y="426720"/>
                </a:lnTo>
                <a:lnTo>
                  <a:pt x="1623568" y="487553"/>
                </a:lnTo>
                <a:lnTo>
                  <a:pt x="0" y="487553"/>
                </a:lnTo>
                <a:lnTo>
                  <a:pt x="0" y="0"/>
                </a:lnTo>
                <a:lnTo>
                  <a:pt x="1684527" y="0"/>
                </a:lnTo>
                <a:lnTo>
                  <a:pt x="1684527" y="4267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8616" y="927608"/>
            <a:ext cx="53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4785" y="1733562"/>
            <a:ext cx="1737995" cy="615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55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2000" b="1" spc="4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22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3960" y="1785937"/>
            <a:ext cx="467359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d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7604" y="3719055"/>
            <a:ext cx="1610995" cy="60579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0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0.9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195"/>
              </a:lnSpc>
            </a:pP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text</a:t>
            </a:r>
            <a:r>
              <a:rPr sz="2000" b="1" spc="4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/>
                <a:cs typeface="Times New Roman"/>
              </a:rPr>
              <a:t>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9739" y="3805237"/>
            <a:ext cx="41402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2000" b="1" spc="5" dirty="0">
                <a:latin typeface="Symbol"/>
                <a:cs typeface="Symbol"/>
              </a:rPr>
              <a:t></a:t>
            </a:r>
            <a:r>
              <a:rPr sz="1950" b="1" spc="7" baseline="-21367" dirty="0">
                <a:latin typeface="Calibri"/>
                <a:cs typeface="Calibri"/>
              </a:rPr>
              <a:t>B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3672" y="2419350"/>
            <a:ext cx="697865" cy="600710"/>
          </a:xfrm>
          <a:custGeom>
            <a:avLst/>
            <a:gdLst/>
            <a:ahLst/>
            <a:cxnLst/>
            <a:rect l="l" t="t" r="r" b="b"/>
            <a:pathLst>
              <a:path w="697865" h="600710">
                <a:moveTo>
                  <a:pt x="57486" y="49129"/>
                </a:moveTo>
                <a:lnTo>
                  <a:pt x="69909" y="84768"/>
                </a:lnTo>
                <a:lnTo>
                  <a:pt x="672719" y="600329"/>
                </a:lnTo>
                <a:lnTo>
                  <a:pt x="697483" y="571373"/>
                </a:lnTo>
                <a:lnTo>
                  <a:pt x="94771" y="55895"/>
                </a:lnTo>
                <a:lnTo>
                  <a:pt x="57486" y="49129"/>
                </a:lnTo>
                <a:close/>
              </a:path>
              <a:path w="697865" h="600710">
                <a:moveTo>
                  <a:pt x="0" y="0"/>
                </a:moveTo>
                <a:lnTo>
                  <a:pt x="54355" y="155701"/>
                </a:lnTo>
                <a:lnTo>
                  <a:pt x="58181" y="162262"/>
                </a:lnTo>
                <a:lnTo>
                  <a:pt x="64007" y="166655"/>
                </a:lnTo>
                <a:lnTo>
                  <a:pt x="71072" y="168525"/>
                </a:lnTo>
                <a:lnTo>
                  <a:pt x="78612" y="167512"/>
                </a:lnTo>
                <a:lnTo>
                  <a:pt x="85099" y="163615"/>
                </a:lnTo>
                <a:lnTo>
                  <a:pt x="89455" y="157765"/>
                </a:lnTo>
                <a:lnTo>
                  <a:pt x="91311" y="150725"/>
                </a:lnTo>
                <a:lnTo>
                  <a:pt x="90297" y="143256"/>
                </a:lnTo>
                <a:lnTo>
                  <a:pt x="69909" y="84768"/>
                </a:lnTo>
                <a:lnTo>
                  <a:pt x="16382" y="38988"/>
                </a:lnTo>
                <a:lnTo>
                  <a:pt x="41148" y="10032"/>
                </a:lnTo>
                <a:lnTo>
                  <a:pt x="55311" y="10032"/>
                </a:lnTo>
                <a:lnTo>
                  <a:pt x="0" y="0"/>
                </a:lnTo>
                <a:close/>
              </a:path>
              <a:path w="697865" h="600710">
                <a:moveTo>
                  <a:pt x="41148" y="10032"/>
                </a:moveTo>
                <a:lnTo>
                  <a:pt x="16382" y="38988"/>
                </a:lnTo>
                <a:lnTo>
                  <a:pt x="69909" y="84768"/>
                </a:lnTo>
                <a:lnTo>
                  <a:pt x="57486" y="49129"/>
                </a:lnTo>
                <a:lnTo>
                  <a:pt x="25400" y="43306"/>
                </a:lnTo>
                <a:lnTo>
                  <a:pt x="46735" y="18287"/>
                </a:lnTo>
                <a:lnTo>
                  <a:pt x="50800" y="18287"/>
                </a:lnTo>
                <a:lnTo>
                  <a:pt x="41148" y="10032"/>
                </a:lnTo>
                <a:close/>
              </a:path>
              <a:path w="697865" h="600710">
                <a:moveTo>
                  <a:pt x="55311" y="10032"/>
                </a:moveTo>
                <a:lnTo>
                  <a:pt x="41148" y="10032"/>
                </a:lnTo>
                <a:lnTo>
                  <a:pt x="94771" y="55895"/>
                </a:lnTo>
                <a:lnTo>
                  <a:pt x="155575" y="66929"/>
                </a:lnTo>
                <a:lnTo>
                  <a:pt x="163171" y="66778"/>
                </a:lnTo>
                <a:lnTo>
                  <a:pt x="169862" y="63817"/>
                </a:lnTo>
                <a:lnTo>
                  <a:pt x="174934" y="58570"/>
                </a:lnTo>
                <a:lnTo>
                  <a:pt x="177673" y="51562"/>
                </a:lnTo>
                <a:lnTo>
                  <a:pt x="177542" y="43965"/>
                </a:lnTo>
                <a:lnTo>
                  <a:pt x="174625" y="37274"/>
                </a:lnTo>
                <a:lnTo>
                  <a:pt x="169421" y="32202"/>
                </a:lnTo>
                <a:lnTo>
                  <a:pt x="162432" y="29463"/>
                </a:lnTo>
                <a:lnTo>
                  <a:pt x="55311" y="10032"/>
                </a:lnTo>
                <a:close/>
              </a:path>
              <a:path w="697865" h="600710">
                <a:moveTo>
                  <a:pt x="50800" y="18287"/>
                </a:moveTo>
                <a:lnTo>
                  <a:pt x="46735" y="18287"/>
                </a:lnTo>
                <a:lnTo>
                  <a:pt x="57486" y="49129"/>
                </a:lnTo>
                <a:lnTo>
                  <a:pt x="94771" y="55895"/>
                </a:lnTo>
                <a:lnTo>
                  <a:pt x="50800" y="18287"/>
                </a:lnTo>
                <a:close/>
              </a:path>
              <a:path w="697865" h="600710">
                <a:moveTo>
                  <a:pt x="46735" y="18287"/>
                </a:moveTo>
                <a:lnTo>
                  <a:pt x="25400" y="43306"/>
                </a:lnTo>
                <a:lnTo>
                  <a:pt x="57486" y="49129"/>
                </a:lnTo>
                <a:lnTo>
                  <a:pt x="4673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0685" y="2991104"/>
            <a:ext cx="720725" cy="647700"/>
          </a:xfrm>
          <a:custGeom>
            <a:avLst/>
            <a:gdLst/>
            <a:ahLst/>
            <a:cxnLst/>
            <a:rect l="l" t="t" r="r" b="b"/>
            <a:pathLst>
              <a:path w="720725" h="647700">
                <a:moveTo>
                  <a:pt x="67212" y="477400"/>
                </a:moveTo>
                <a:lnTo>
                  <a:pt x="60213" y="479425"/>
                </a:lnTo>
                <a:lnTo>
                  <a:pt x="54477" y="483925"/>
                </a:lnTo>
                <a:lnTo>
                  <a:pt x="50800" y="490473"/>
                </a:lnTo>
                <a:lnTo>
                  <a:pt x="0" y="647445"/>
                </a:lnTo>
                <a:lnTo>
                  <a:pt x="53433" y="636523"/>
                </a:lnTo>
                <a:lnTo>
                  <a:pt x="40767" y="636523"/>
                </a:lnTo>
                <a:lnTo>
                  <a:pt x="15367" y="608076"/>
                </a:lnTo>
                <a:lnTo>
                  <a:pt x="67963" y="561039"/>
                </a:lnTo>
                <a:lnTo>
                  <a:pt x="86995" y="502284"/>
                </a:lnTo>
                <a:lnTo>
                  <a:pt x="87820" y="494748"/>
                </a:lnTo>
                <a:lnTo>
                  <a:pt x="85788" y="487711"/>
                </a:lnTo>
                <a:lnTo>
                  <a:pt x="81280" y="481961"/>
                </a:lnTo>
                <a:lnTo>
                  <a:pt x="74675" y="478281"/>
                </a:lnTo>
                <a:lnTo>
                  <a:pt x="67212" y="477400"/>
                </a:lnTo>
                <a:close/>
              </a:path>
              <a:path w="720725" h="647700">
                <a:moveTo>
                  <a:pt x="67963" y="561039"/>
                </a:moveTo>
                <a:lnTo>
                  <a:pt x="15367" y="608076"/>
                </a:lnTo>
                <a:lnTo>
                  <a:pt x="40767" y="636523"/>
                </a:lnTo>
                <a:lnTo>
                  <a:pt x="50137" y="628141"/>
                </a:lnTo>
                <a:lnTo>
                  <a:pt x="46228" y="628141"/>
                </a:lnTo>
                <a:lnTo>
                  <a:pt x="24257" y="603630"/>
                </a:lnTo>
                <a:lnTo>
                  <a:pt x="56291" y="597073"/>
                </a:lnTo>
                <a:lnTo>
                  <a:pt x="67963" y="561039"/>
                </a:lnTo>
                <a:close/>
              </a:path>
              <a:path w="720725" h="647700">
                <a:moveTo>
                  <a:pt x="153924" y="577087"/>
                </a:moveTo>
                <a:lnTo>
                  <a:pt x="93353" y="589486"/>
                </a:lnTo>
                <a:lnTo>
                  <a:pt x="40767" y="636523"/>
                </a:lnTo>
                <a:lnTo>
                  <a:pt x="53433" y="636523"/>
                </a:lnTo>
                <a:lnTo>
                  <a:pt x="161544" y="614426"/>
                </a:lnTo>
                <a:lnTo>
                  <a:pt x="168509" y="611503"/>
                </a:lnTo>
                <a:lnTo>
                  <a:pt x="173640" y="606282"/>
                </a:lnTo>
                <a:lnTo>
                  <a:pt x="176438" y="599513"/>
                </a:lnTo>
                <a:lnTo>
                  <a:pt x="176403" y="591946"/>
                </a:lnTo>
                <a:lnTo>
                  <a:pt x="173480" y="584999"/>
                </a:lnTo>
                <a:lnTo>
                  <a:pt x="168259" y="579897"/>
                </a:lnTo>
                <a:lnTo>
                  <a:pt x="161490" y="577105"/>
                </a:lnTo>
                <a:lnTo>
                  <a:pt x="153924" y="577087"/>
                </a:lnTo>
                <a:close/>
              </a:path>
              <a:path w="720725" h="647700">
                <a:moveTo>
                  <a:pt x="56291" y="597073"/>
                </a:moveTo>
                <a:lnTo>
                  <a:pt x="24257" y="603630"/>
                </a:lnTo>
                <a:lnTo>
                  <a:pt x="46228" y="628141"/>
                </a:lnTo>
                <a:lnTo>
                  <a:pt x="56291" y="597073"/>
                </a:lnTo>
                <a:close/>
              </a:path>
              <a:path w="720725" h="647700">
                <a:moveTo>
                  <a:pt x="93353" y="589486"/>
                </a:moveTo>
                <a:lnTo>
                  <a:pt x="56291" y="597073"/>
                </a:lnTo>
                <a:lnTo>
                  <a:pt x="46228" y="628141"/>
                </a:lnTo>
                <a:lnTo>
                  <a:pt x="50137" y="628141"/>
                </a:lnTo>
                <a:lnTo>
                  <a:pt x="93353" y="589486"/>
                </a:lnTo>
                <a:close/>
              </a:path>
              <a:path w="720725" h="647700">
                <a:moveTo>
                  <a:pt x="695325" y="0"/>
                </a:moveTo>
                <a:lnTo>
                  <a:pt x="67963" y="561039"/>
                </a:lnTo>
                <a:lnTo>
                  <a:pt x="56291" y="597073"/>
                </a:lnTo>
                <a:lnTo>
                  <a:pt x="93353" y="589486"/>
                </a:lnTo>
                <a:lnTo>
                  <a:pt x="720725" y="28320"/>
                </a:lnTo>
                <a:lnTo>
                  <a:pt x="695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406" y="2434844"/>
            <a:ext cx="1162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2409" y="2287016"/>
            <a:ext cx="998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P(</a:t>
            </a:r>
            <a:r>
              <a:rPr sz="20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2000" b="1" spc="1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4226" y="3258692"/>
            <a:ext cx="1002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P(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)=0.5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202" y="1539009"/>
            <a:ext cx="4374170" cy="647613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𝒙 + 𝒚 =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𝒄𝒐𝒏𝒔𝒕𝒂𝒏𝒕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𝒙𝒚 </a:t>
            </a:r>
            <a:r>
              <a:rPr sz="2000" spc="-5" dirty="0">
                <a:latin typeface="Calibri"/>
                <a:cs typeface="Calibri"/>
              </a:rPr>
              <a:t>reaches maximum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𝒙 =</a:t>
            </a:r>
            <a:r>
              <a:rPr sz="2000" spc="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𝒚</a:t>
            </a:r>
            <a:r>
              <a:rPr sz="2000" dirty="0"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551" y="3409569"/>
            <a:ext cx="5650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0.5*p(“text”|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latin typeface="Calibri"/>
                <a:cs typeface="Calibri"/>
              </a:rPr>
              <a:t>+ 0.5*0.1=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0.5*p(“the”|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0.5*0.9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323" y="3943350"/>
            <a:ext cx="4933315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  <a:tabLst>
                <a:tab pos="2381885" algn="l"/>
                <a:tab pos="2922270" algn="l"/>
              </a:tabLst>
            </a:pPr>
            <a:r>
              <a:rPr sz="2000" b="1" dirty="0">
                <a:latin typeface="Wingdings"/>
                <a:cs typeface="Wingdings"/>
              </a:rPr>
              <a:t>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p(“text”|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)=0.9	</a:t>
            </a:r>
            <a:r>
              <a:rPr sz="2000" b="1" spc="-5" dirty="0">
                <a:latin typeface="Calibri"/>
                <a:cs typeface="Calibri"/>
              </a:rPr>
              <a:t>&gt;&gt;	</a:t>
            </a:r>
            <a:r>
              <a:rPr sz="2000" b="1" dirty="0">
                <a:latin typeface="Calibri"/>
                <a:cs typeface="Calibri"/>
              </a:rPr>
              <a:t>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</a:t>
            </a:r>
            <a:r>
              <a:rPr sz="2000" b="1" spc="-5" dirty="0">
                <a:latin typeface="Calibri"/>
                <a:cs typeface="Calibri"/>
              </a:rPr>
              <a:t>=0.1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946" y="4548479"/>
            <a:ext cx="790892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400" b="1" spc="-10" dirty="0">
                <a:latin typeface="Calibri"/>
                <a:cs typeface="Calibri"/>
              </a:rPr>
              <a:t>Behavior </a:t>
            </a:r>
            <a:r>
              <a:rPr sz="2400" b="1" spc="-5" dirty="0">
                <a:latin typeface="Calibri"/>
                <a:cs typeface="Calibri"/>
              </a:rPr>
              <a:t>1: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p(w1|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)&gt; p(w2|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),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p(w1|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p(w2|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57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072" y="17525"/>
            <a:ext cx="530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Response </a:t>
            </a:r>
            <a:r>
              <a:rPr spc="-25" dirty="0"/>
              <a:t>to Data</a:t>
            </a:r>
            <a:r>
              <a:rPr spc="-20" dirty="0"/>
              <a:t> </a:t>
            </a:r>
            <a:r>
              <a:rPr spc="-10" dirty="0"/>
              <a:t>Frequency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127" y="4854346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8816" y="1088516"/>
            <a:ext cx="1014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text</a:t>
            </a:r>
            <a:r>
              <a:rPr sz="2400" b="1" spc="-7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0310" y="1044447"/>
            <a:ext cx="1684655" cy="487680"/>
          </a:xfrm>
          <a:custGeom>
            <a:avLst/>
            <a:gdLst/>
            <a:ahLst/>
            <a:cxnLst/>
            <a:rect l="l" t="t" r="r" b="b"/>
            <a:pathLst>
              <a:path w="1684655" h="487680">
                <a:moveTo>
                  <a:pt x="1623567" y="487552"/>
                </a:moveTo>
                <a:lnTo>
                  <a:pt x="1635760" y="438785"/>
                </a:lnTo>
                <a:lnTo>
                  <a:pt x="1684527" y="426592"/>
                </a:lnTo>
                <a:lnTo>
                  <a:pt x="1623567" y="487552"/>
                </a:lnTo>
                <a:lnTo>
                  <a:pt x="0" y="487552"/>
                </a:lnTo>
                <a:lnTo>
                  <a:pt x="0" y="0"/>
                </a:lnTo>
                <a:lnTo>
                  <a:pt x="1684527" y="0"/>
                </a:lnTo>
                <a:lnTo>
                  <a:pt x="1684527" y="4265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1718" y="1002868"/>
            <a:ext cx="537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1378" y="838657"/>
            <a:ext cx="3914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p(d|</a:t>
            </a:r>
            <a:r>
              <a:rPr sz="2000" b="1" dirty="0">
                <a:latin typeface="Symbol"/>
                <a:cs typeface="Symbol"/>
              </a:rPr>
              <a:t></a:t>
            </a:r>
            <a:r>
              <a:rPr sz="2000" b="1" dirty="0">
                <a:latin typeface="Calibri"/>
                <a:cs typeface="Calibri"/>
              </a:rPr>
              <a:t>) =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[0.5*p(“text”|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+</a:t>
            </a:r>
            <a:r>
              <a:rPr sz="2000" b="1" spc="-9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0.5*0.1]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2166" y="1143761"/>
            <a:ext cx="3053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x [0.5*p(“the”|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+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0.5*0.9]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153" y="1580578"/>
            <a:ext cx="4933315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  <a:tabLst>
                <a:tab pos="2382520" algn="l"/>
                <a:tab pos="2922905" algn="l"/>
              </a:tabLst>
            </a:pPr>
            <a:r>
              <a:rPr sz="2000" b="1" dirty="0">
                <a:latin typeface="Wingdings"/>
                <a:cs typeface="Wingdings"/>
              </a:rPr>
              <a:t>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p(“text”|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)=0.9	</a:t>
            </a:r>
            <a:r>
              <a:rPr sz="2000" b="1" spc="-5" dirty="0">
                <a:latin typeface="Calibri"/>
                <a:cs typeface="Calibri"/>
              </a:rPr>
              <a:t>&gt;&gt;	</a:t>
            </a:r>
            <a:r>
              <a:rPr sz="2000" b="1" dirty="0">
                <a:latin typeface="Calibri"/>
                <a:cs typeface="Calibri"/>
              </a:rPr>
              <a:t>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</a:t>
            </a:r>
            <a:r>
              <a:rPr sz="2000" b="1" spc="-5" dirty="0">
                <a:latin typeface="Calibri"/>
                <a:cs typeface="Calibri"/>
              </a:rPr>
              <a:t>=0.1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2616" y="2311400"/>
            <a:ext cx="1156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text </a:t>
            </a:r>
            <a:r>
              <a:rPr sz="2400" b="1" spc="-5" dirty="0">
                <a:latin typeface="Calibri"/>
                <a:cs typeface="Calibri"/>
              </a:rPr>
              <a:t>the  the the  the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…the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0586" y="2266950"/>
            <a:ext cx="1684655" cy="1298575"/>
          </a:xfrm>
          <a:custGeom>
            <a:avLst/>
            <a:gdLst/>
            <a:ahLst/>
            <a:cxnLst/>
            <a:rect l="l" t="t" r="r" b="b"/>
            <a:pathLst>
              <a:path w="1684655" h="1298575">
                <a:moveTo>
                  <a:pt x="1550581" y="1298194"/>
                </a:moveTo>
                <a:lnTo>
                  <a:pt x="1577378" y="1191006"/>
                </a:lnTo>
                <a:lnTo>
                  <a:pt x="1684566" y="1164208"/>
                </a:lnTo>
                <a:lnTo>
                  <a:pt x="1550581" y="1298194"/>
                </a:lnTo>
                <a:lnTo>
                  <a:pt x="0" y="1298194"/>
                </a:lnTo>
                <a:lnTo>
                  <a:pt x="0" y="0"/>
                </a:lnTo>
                <a:lnTo>
                  <a:pt x="1684566" y="0"/>
                </a:lnTo>
                <a:lnTo>
                  <a:pt x="1684566" y="11642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740" y="2631389"/>
            <a:ext cx="643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d’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8928" y="2134616"/>
            <a:ext cx="402462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p(d’|</a:t>
            </a:r>
            <a:r>
              <a:rPr sz="2000" b="1" dirty="0">
                <a:latin typeface="Symbol"/>
                <a:cs typeface="Symbol"/>
              </a:rPr>
              <a:t></a:t>
            </a:r>
            <a:r>
              <a:rPr sz="2000" b="1" dirty="0">
                <a:latin typeface="Calibri"/>
                <a:cs typeface="Calibri"/>
              </a:rPr>
              <a:t>) = 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[0.5*p(“text”|</a:t>
            </a:r>
            <a:r>
              <a:rPr sz="2000" b="1" spc="-5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spc="-7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+</a:t>
            </a:r>
            <a:r>
              <a:rPr sz="2000" b="1" spc="-3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0.5*0.1]</a:t>
            </a:r>
            <a:endParaRPr sz="20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x [0.5*p(“the”|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+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0.5*0.9]</a:t>
            </a:r>
            <a:endParaRPr sz="2000">
              <a:latin typeface="Calibri"/>
              <a:cs typeface="Calibri"/>
            </a:endParaRPr>
          </a:p>
          <a:p>
            <a:pPr marL="96710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x [0.5*p(“the”|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+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0.5*0.9]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3840" y="3048965"/>
            <a:ext cx="3053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x [0.5*p(“the”|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+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0.5*0.9]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3840" y="3083347"/>
            <a:ext cx="3053715" cy="9829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04569">
              <a:lnSpc>
                <a:spcPct val="100000"/>
              </a:lnSpc>
              <a:spcBef>
                <a:spcPts val="620"/>
              </a:spcBef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Calibri"/>
                <a:cs typeface="Calibri"/>
              </a:rPr>
              <a:t>x [0.5*p(“the”|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1950" b="1" baseline="-21367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) +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0.5*0.9]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06" y="4149991"/>
            <a:ext cx="8336915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000" b="1" spc="-20" dirty="0">
                <a:latin typeface="Calibri"/>
                <a:cs typeface="Calibri"/>
              </a:rPr>
              <a:t>What’s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optimal solution now?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p(“the”|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&gt;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0.1</a:t>
            </a:r>
            <a:r>
              <a:rPr sz="2000" b="1" dirty="0">
                <a:latin typeface="Calibri"/>
                <a:cs typeface="Calibri"/>
              </a:rPr>
              <a:t>? or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p(“the”|</a:t>
            </a:r>
            <a:r>
              <a:rPr sz="2000" b="1" dirty="0">
                <a:solidFill>
                  <a:srgbClr val="3333FF"/>
                </a:solidFill>
                <a:latin typeface="Symbol"/>
                <a:cs typeface="Symbol"/>
              </a:rPr>
              <a:t></a:t>
            </a:r>
            <a:r>
              <a:rPr sz="1950" b="1" baseline="-21367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)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000" b="1" spc="-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0.1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2922" y="4624679"/>
            <a:ext cx="7181850" cy="462280"/>
          </a:xfrm>
          <a:custGeom>
            <a:avLst/>
            <a:gdLst/>
            <a:ahLst/>
            <a:cxnLst/>
            <a:rect l="l" t="t" r="r" b="b"/>
            <a:pathLst>
              <a:path w="7181850" h="462279">
                <a:moveTo>
                  <a:pt x="0" y="461670"/>
                </a:moveTo>
                <a:lnTo>
                  <a:pt x="7181342" y="461670"/>
                </a:lnTo>
                <a:lnTo>
                  <a:pt x="7181342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1725" y="4642205"/>
            <a:ext cx="6630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47690" algn="l"/>
              </a:tabLst>
            </a:pPr>
            <a:r>
              <a:rPr sz="2400" b="1" dirty="0">
                <a:latin typeface="Calibri"/>
                <a:cs typeface="Calibri"/>
              </a:rPr>
              <a:t>Beh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vi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2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hig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nc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p(w</a:t>
            </a:r>
            <a:r>
              <a:rPr sz="2400" spc="0" dirty="0">
                <a:latin typeface="Calibri"/>
                <a:cs typeface="Calibri"/>
              </a:rPr>
              <a:t>|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964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256" y="335011"/>
            <a:ext cx="5081523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0" dirty="0"/>
              <a:t>m</a:t>
            </a:r>
            <a:r>
              <a:rPr dirty="0"/>
              <a:t>ma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911428"/>
            <a:ext cx="8319110" cy="3667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10" dirty="0">
                <a:latin typeface="Calibri"/>
                <a:cs typeface="Calibri"/>
              </a:rPr>
              <a:t>General behavior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mixture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model:</a:t>
            </a:r>
          </a:p>
          <a:p>
            <a:pPr marL="626745" marR="392430" lvl="1" indent="-236220">
              <a:lnSpc>
                <a:spcPts val="2020"/>
              </a:lnSpc>
              <a:spcBef>
                <a:spcPts val="490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20" dirty="0">
                <a:latin typeface="Calibri"/>
                <a:cs typeface="Calibri"/>
              </a:rPr>
              <a:t>Every </a:t>
            </a:r>
            <a:r>
              <a:rPr sz="2100" spc="-10" dirty="0">
                <a:latin typeface="Calibri"/>
                <a:cs typeface="Calibri"/>
              </a:rPr>
              <a:t>component </a:t>
            </a:r>
            <a:r>
              <a:rPr sz="2100" dirty="0">
                <a:latin typeface="Calibri"/>
                <a:cs typeface="Calibri"/>
              </a:rPr>
              <a:t>model </a:t>
            </a:r>
            <a:r>
              <a:rPr sz="2100" spc="-10" dirty="0">
                <a:latin typeface="Calibri"/>
                <a:cs typeface="Calibri"/>
              </a:rPr>
              <a:t>attempts to </a:t>
            </a:r>
            <a:r>
              <a:rPr sz="2100" spc="-5" dirty="0">
                <a:latin typeface="Calibri"/>
                <a:cs typeface="Calibri"/>
              </a:rPr>
              <a:t>assign high </a:t>
            </a:r>
            <a:r>
              <a:rPr sz="2100" spc="-10" dirty="0">
                <a:latin typeface="Calibri"/>
                <a:cs typeface="Calibri"/>
              </a:rPr>
              <a:t>probabilities to  </a:t>
            </a:r>
            <a:r>
              <a:rPr sz="2100" spc="-5" dirty="0">
                <a:latin typeface="Calibri"/>
                <a:cs typeface="Calibri"/>
              </a:rPr>
              <a:t>highly </a:t>
            </a:r>
            <a:r>
              <a:rPr sz="2100" spc="-10" dirty="0">
                <a:latin typeface="Calibri"/>
                <a:cs typeface="Calibri"/>
              </a:rPr>
              <a:t>frequent </a:t>
            </a:r>
            <a:r>
              <a:rPr sz="2100" spc="-15" dirty="0">
                <a:latin typeface="Calibri"/>
                <a:cs typeface="Calibri"/>
              </a:rPr>
              <a:t>words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data </a:t>
            </a:r>
            <a:r>
              <a:rPr sz="2100" spc="-10" dirty="0">
                <a:latin typeface="Calibri"/>
                <a:cs typeface="Calibri"/>
              </a:rPr>
              <a:t>(to </a:t>
            </a:r>
            <a:r>
              <a:rPr sz="2100" spc="-15" dirty="0">
                <a:latin typeface="Calibri"/>
                <a:cs typeface="Calibri"/>
              </a:rPr>
              <a:t>“collaboratively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maximize</a:t>
            </a:r>
            <a:endParaRPr sz="2100" dirty="0">
              <a:latin typeface="Calibri"/>
              <a:cs typeface="Calibri"/>
            </a:endParaRPr>
          </a:p>
          <a:p>
            <a:pPr marL="626745">
              <a:lnSpc>
                <a:spcPts val="2030"/>
              </a:lnSpc>
            </a:pPr>
            <a:r>
              <a:rPr sz="2100" spc="-10" dirty="0">
                <a:latin typeface="Calibri"/>
                <a:cs typeface="Calibri"/>
              </a:rPr>
              <a:t>likelihood”)</a:t>
            </a:r>
            <a:endParaRPr sz="2100" dirty="0">
              <a:latin typeface="Calibri"/>
              <a:cs typeface="Calibri"/>
            </a:endParaRPr>
          </a:p>
          <a:p>
            <a:pPr marL="626745" marR="233045" lvl="1" indent="-236220">
              <a:lnSpc>
                <a:spcPts val="2020"/>
              </a:lnSpc>
              <a:spcBef>
                <a:spcPts val="490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20" dirty="0">
                <a:latin typeface="Calibri"/>
                <a:cs typeface="Calibri"/>
              </a:rPr>
              <a:t>Different </a:t>
            </a:r>
            <a:r>
              <a:rPr sz="2100" spc="-10" dirty="0">
                <a:latin typeface="Calibri"/>
                <a:cs typeface="Calibri"/>
              </a:rPr>
              <a:t>component </a:t>
            </a:r>
            <a:r>
              <a:rPr sz="2100" dirty="0">
                <a:latin typeface="Calibri"/>
                <a:cs typeface="Calibri"/>
              </a:rPr>
              <a:t>models </a:t>
            </a:r>
            <a:r>
              <a:rPr sz="2100" spc="-5" dirty="0">
                <a:latin typeface="Calibri"/>
                <a:cs typeface="Calibri"/>
              </a:rPr>
              <a:t>tend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0" dirty="0">
                <a:latin typeface="Calibri"/>
                <a:cs typeface="Calibri"/>
              </a:rPr>
              <a:t>“bet” </a:t>
            </a:r>
            <a:r>
              <a:rPr sz="2100" spc="-5" dirty="0">
                <a:latin typeface="Calibri"/>
                <a:cs typeface="Calibri"/>
              </a:rPr>
              <a:t>high </a:t>
            </a:r>
            <a:r>
              <a:rPr sz="2100" spc="-10" dirty="0">
                <a:latin typeface="Calibri"/>
                <a:cs typeface="Calibri"/>
              </a:rPr>
              <a:t>probabilities </a:t>
            </a:r>
            <a:r>
              <a:rPr sz="2100" spc="-5" dirty="0">
                <a:latin typeface="Calibri"/>
                <a:cs typeface="Calibri"/>
              </a:rPr>
              <a:t>on  </a:t>
            </a:r>
            <a:r>
              <a:rPr sz="2100" spc="-20" dirty="0">
                <a:latin typeface="Calibri"/>
                <a:cs typeface="Calibri"/>
              </a:rPr>
              <a:t>different </a:t>
            </a:r>
            <a:r>
              <a:rPr sz="2100" spc="-15" dirty="0">
                <a:latin typeface="Calibri"/>
                <a:cs typeface="Calibri"/>
              </a:rPr>
              <a:t>words </a:t>
            </a:r>
            <a:r>
              <a:rPr sz="2100" spc="-10" dirty="0">
                <a:latin typeface="Calibri"/>
                <a:cs typeface="Calibri"/>
              </a:rPr>
              <a:t>(to </a:t>
            </a:r>
            <a:r>
              <a:rPr sz="2100" spc="-15" dirty="0">
                <a:latin typeface="Calibri"/>
                <a:cs typeface="Calibri"/>
              </a:rPr>
              <a:t>avoid “competition” </a:t>
            </a:r>
            <a:r>
              <a:rPr sz="2100" spc="-5" dirty="0">
                <a:latin typeface="Calibri"/>
                <a:cs typeface="Calibri"/>
              </a:rPr>
              <a:t>or </a:t>
            </a:r>
            <a:r>
              <a:rPr sz="2100" spc="-15" dirty="0">
                <a:latin typeface="Calibri"/>
                <a:cs typeface="Calibri"/>
              </a:rPr>
              <a:t>“waste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15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probability”)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ts val="2270"/>
              </a:lnSpc>
              <a:spcBef>
                <a:spcPts val="15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probability </a:t>
            </a:r>
            <a:r>
              <a:rPr sz="2100" spc="-5" dirty="0">
                <a:latin typeface="Calibri"/>
                <a:cs typeface="Calibri"/>
              </a:rPr>
              <a:t>of choosing </a:t>
            </a:r>
            <a:r>
              <a:rPr sz="2100" dirty="0">
                <a:latin typeface="Calibri"/>
                <a:cs typeface="Calibri"/>
              </a:rPr>
              <a:t>each </a:t>
            </a:r>
            <a:r>
              <a:rPr sz="2100" spc="-10" dirty="0">
                <a:latin typeface="Calibri"/>
                <a:cs typeface="Calibri"/>
              </a:rPr>
              <a:t>component “regulates”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</a:p>
          <a:p>
            <a:pPr marL="626745">
              <a:lnSpc>
                <a:spcPts val="2265"/>
              </a:lnSpc>
            </a:pPr>
            <a:r>
              <a:rPr sz="2100" spc="-10" dirty="0">
                <a:latin typeface="Calibri"/>
                <a:cs typeface="Calibri"/>
              </a:rPr>
              <a:t>collaboration/competition between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component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models</a:t>
            </a:r>
            <a:endParaRPr sz="2100" dirty="0">
              <a:latin typeface="Calibri"/>
              <a:cs typeface="Calibri"/>
            </a:endParaRPr>
          </a:p>
          <a:p>
            <a:pPr marL="295910" marR="5080" indent="-283210">
              <a:lnSpc>
                <a:spcPts val="2300"/>
              </a:lnSpc>
              <a:spcBef>
                <a:spcPts val="55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dirty="0">
                <a:latin typeface="Calibri"/>
                <a:cs typeface="Calibri"/>
              </a:rPr>
              <a:t>Fixing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background</a:t>
            </a:r>
            <a:r>
              <a:rPr lang="en-US" sz="2400" spc="-10" dirty="0">
                <a:latin typeface="Calibri"/>
                <a:cs typeface="Calibri"/>
              </a:rPr>
              <a:t> topic (the background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model):</a:t>
            </a:r>
          </a:p>
          <a:p>
            <a:pPr marL="626745" lvl="1" indent="-23622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Helps </a:t>
            </a:r>
            <a:r>
              <a:rPr sz="2100" spc="-35" dirty="0">
                <a:latin typeface="Calibri"/>
                <a:cs typeface="Calibri"/>
              </a:rPr>
              <a:t>“get </a:t>
            </a:r>
            <a:r>
              <a:rPr sz="2100" dirty="0">
                <a:latin typeface="Calibri"/>
                <a:cs typeface="Calibri"/>
              </a:rPr>
              <a:t>rid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spc="-10" dirty="0">
                <a:latin typeface="Calibri"/>
                <a:cs typeface="Calibri"/>
              </a:rPr>
              <a:t>background </a:t>
            </a:r>
            <a:r>
              <a:rPr sz="2100" spc="-15" dirty="0">
                <a:latin typeface="Calibri"/>
                <a:cs typeface="Calibri"/>
              </a:rPr>
              <a:t>words”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other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component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ts val="2270"/>
              </a:lnSpc>
              <a:buFont typeface="Arial"/>
              <a:buChar char="–"/>
              <a:tabLst>
                <a:tab pos="627380" algn="l"/>
              </a:tabLst>
            </a:pPr>
            <a:r>
              <a:rPr sz="2100" dirty="0">
                <a:latin typeface="Calibri"/>
                <a:cs typeface="Calibri"/>
              </a:rPr>
              <a:t>Is </a:t>
            </a:r>
            <a:r>
              <a:rPr sz="2100" spc="-5" dirty="0">
                <a:latin typeface="Calibri"/>
                <a:cs typeface="Calibri"/>
              </a:rPr>
              <a:t>an </a:t>
            </a:r>
            <a:r>
              <a:rPr sz="2100" spc="-15" dirty="0">
                <a:latin typeface="Calibri"/>
                <a:cs typeface="Calibri"/>
              </a:rPr>
              <a:t>example </a:t>
            </a:r>
            <a:r>
              <a:rPr sz="2100" spc="-5" dirty="0">
                <a:latin typeface="Calibri"/>
                <a:cs typeface="Calibri"/>
              </a:rPr>
              <a:t>of imposing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prior on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model </a:t>
            </a:r>
            <a:r>
              <a:rPr sz="2100" spc="-15" dirty="0">
                <a:latin typeface="Calibri"/>
                <a:cs typeface="Calibri"/>
              </a:rPr>
              <a:t>parameters </a:t>
            </a:r>
            <a:r>
              <a:rPr sz="2100" spc="-5" dirty="0">
                <a:latin typeface="Calibri"/>
                <a:cs typeface="Calibri"/>
              </a:rPr>
              <a:t>(</a:t>
            </a:r>
            <a:r>
              <a:rPr lang="en-US" sz="2100" spc="-5" dirty="0">
                <a:latin typeface="Calibri"/>
                <a:cs typeface="Calibri"/>
              </a:rPr>
              <a:t>e.g., </a:t>
            </a:r>
            <a:endParaRPr sz="2100" dirty="0">
              <a:latin typeface="Calibri"/>
              <a:cs typeface="Calibri"/>
            </a:endParaRPr>
          </a:p>
          <a:p>
            <a:pPr marL="626745">
              <a:lnSpc>
                <a:spcPts val="2270"/>
              </a:lnSpc>
            </a:pPr>
            <a:r>
              <a:rPr sz="2100" spc="-5" dirty="0">
                <a:latin typeface="Calibri"/>
                <a:cs typeface="Calibri"/>
              </a:rPr>
              <a:t>one </a:t>
            </a:r>
            <a:r>
              <a:rPr sz="2100" dirty="0">
                <a:latin typeface="Calibri"/>
                <a:cs typeface="Calibri"/>
              </a:rPr>
              <a:t>model </a:t>
            </a:r>
            <a:r>
              <a:rPr sz="2100" spc="-10" dirty="0">
                <a:latin typeface="Calibri"/>
                <a:cs typeface="Calibri"/>
              </a:rPr>
              <a:t>must </a:t>
            </a:r>
            <a:r>
              <a:rPr sz="2100" spc="-5" dirty="0">
                <a:latin typeface="Calibri"/>
                <a:cs typeface="Calibri"/>
              </a:rPr>
              <a:t>be </a:t>
            </a:r>
            <a:r>
              <a:rPr sz="2100" spc="-10" dirty="0">
                <a:latin typeface="Calibri"/>
                <a:cs typeface="Calibri"/>
              </a:rPr>
              <a:t>exactly </a:t>
            </a:r>
            <a:r>
              <a:rPr sz="2100" spc="-5" dirty="0">
                <a:latin typeface="Calibri"/>
                <a:cs typeface="Calibri"/>
              </a:rPr>
              <a:t>the same as the </a:t>
            </a:r>
            <a:r>
              <a:rPr sz="2100" spc="-10" dirty="0">
                <a:latin typeface="Calibri"/>
                <a:cs typeface="Calibri"/>
              </a:rPr>
              <a:t>background </a:t>
            </a:r>
            <a:r>
              <a:rPr sz="2100" spc="-5" dirty="0">
                <a:latin typeface="Calibri"/>
                <a:cs typeface="Calibri"/>
              </a:rPr>
              <a:t>LM)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309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117" y="98297"/>
            <a:ext cx="624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 </a:t>
            </a:r>
            <a:r>
              <a:rPr spc="-5" dirty="0"/>
              <a:t>of One </a:t>
            </a:r>
            <a:r>
              <a:rPr spc="-60" dirty="0"/>
              <a:t>Topic</a:t>
            </a:r>
            <a:r>
              <a:rPr b="1" spc="-60" dirty="0">
                <a:latin typeface="Calibri"/>
                <a:cs typeface="Calibri"/>
              </a:rPr>
              <a:t>: </a:t>
            </a:r>
            <a:r>
              <a:rPr b="1" spc="-5" dirty="0">
                <a:latin typeface="Calibri"/>
                <a:cs typeface="Calibri"/>
              </a:rPr>
              <a:t>P(w|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Symbol"/>
                <a:cs typeface="Symbol"/>
              </a:rPr>
              <a:t></a:t>
            </a:r>
            <a:r>
              <a:rPr sz="3600" b="1" spc="-7" baseline="-20833" dirty="0">
                <a:latin typeface="Calibri"/>
                <a:cs typeface="Calibri"/>
              </a:rPr>
              <a:t>d</a:t>
            </a:r>
            <a:r>
              <a:rPr sz="3600" b="1" spc="-5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8294" y="937260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9"/>
                </a:moveTo>
                <a:lnTo>
                  <a:pt x="2071624" y="1662049"/>
                </a:lnTo>
                <a:lnTo>
                  <a:pt x="2071624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8294" y="937260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9"/>
                </a:moveTo>
                <a:lnTo>
                  <a:pt x="2071624" y="1662049"/>
                </a:lnTo>
                <a:lnTo>
                  <a:pt x="2071624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796" y="915669"/>
            <a:ext cx="1400175" cy="162687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85000"/>
              </a:lnSpc>
              <a:spcBef>
                <a:spcPts val="4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 ?  mining ? 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association</a:t>
            </a:r>
            <a:r>
              <a:rPr kumimoji="0" sz="2000" b="1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? 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clustering</a:t>
            </a:r>
            <a:r>
              <a:rPr kumimoji="0" sz="2000" b="1" i="0" u="none" strike="noStrike" kern="1200" cap="none" spc="-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849630" lvl="0" indent="0" algn="l" defTabSz="914400" rtl="0" eaLnBrk="1" fontAlgn="auto" latinLnBrk="0" hangingPunct="1">
              <a:lnSpc>
                <a:spcPts val="2039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 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200" y="971486"/>
            <a:ext cx="467359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8294" y="2732404"/>
            <a:ext cx="2038350" cy="1887855"/>
          </a:xfrm>
          <a:custGeom>
            <a:avLst/>
            <a:gdLst/>
            <a:ahLst/>
            <a:cxnLst/>
            <a:rect l="l" t="t" r="r" b="b"/>
            <a:pathLst>
              <a:path w="2038350" h="1887854">
                <a:moveTo>
                  <a:pt x="0" y="1887727"/>
                </a:moveTo>
                <a:lnTo>
                  <a:pt x="2038350" y="1887727"/>
                </a:lnTo>
                <a:lnTo>
                  <a:pt x="2038350" y="0"/>
                </a:lnTo>
                <a:lnTo>
                  <a:pt x="0" y="0"/>
                </a:lnTo>
                <a:lnTo>
                  <a:pt x="0" y="1887727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796" y="2706751"/>
            <a:ext cx="114300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9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0.015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1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0.003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7796" y="3976522"/>
            <a:ext cx="1517015" cy="58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2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sz="2000" b="1" i="0" u="none" strike="noStrike" kern="1200" cap="none" spc="4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0.000006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9025" y="2800286"/>
            <a:ext cx="41402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5472" y="2122932"/>
            <a:ext cx="1001394" cy="669925"/>
          </a:xfrm>
          <a:custGeom>
            <a:avLst/>
            <a:gdLst/>
            <a:ahLst/>
            <a:cxnLst/>
            <a:rect l="l" t="t" r="r" b="b"/>
            <a:pathLst>
              <a:path w="1001395" h="669925">
                <a:moveTo>
                  <a:pt x="63106" y="41690"/>
                </a:moveTo>
                <a:lnTo>
                  <a:pt x="79811" y="75462"/>
                </a:lnTo>
                <a:lnTo>
                  <a:pt x="980185" y="669670"/>
                </a:lnTo>
                <a:lnTo>
                  <a:pt x="1001268" y="637794"/>
                </a:lnTo>
                <a:lnTo>
                  <a:pt x="100918" y="43799"/>
                </a:lnTo>
                <a:lnTo>
                  <a:pt x="63106" y="41690"/>
                </a:lnTo>
                <a:close/>
              </a:path>
              <a:path w="1001395" h="669925">
                <a:moveTo>
                  <a:pt x="0" y="0"/>
                </a:moveTo>
                <a:lnTo>
                  <a:pt x="73278" y="147955"/>
                </a:lnTo>
                <a:lnTo>
                  <a:pt x="77854" y="153912"/>
                </a:lnTo>
                <a:lnTo>
                  <a:pt x="84169" y="157511"/>
                </a:lnTo>
                <a:lnTo>
                  <a:pt x="91388" y="158492"/>
                </a:lnTo>
                <a:lnTo>
                  <a:pt x="98678" y="156591"/>
                </a:lnTo>
                <a:lnTo>
                  <a:pt x="104707" y="151941"/>
                </a:lnTo>
                <a:lnTo>
                  <a:pt x="108330" y="145589"/>
                </a:lnTo>
                <a:lnTo>
                  <a:pt x="109287" y="138356"/>
                </a:lnTo>
                <a:lnTo>
                  <a:pt x="107315" y="131063"/>
                </a:lnTo>
                <a:lnTo>
                  <a:pt x="79811" y="75462"/>
                </a:lnTo>
                <a:lnTo>
                  <a:pt x="21081" y="36703"/>
                </a:lnTo>
                <a:lnTo>
                  <a:pt x="42036" y="4953"/>
                </a:lnTo>
                <a:lnTo>
                  <a:pt x="89291" y="4953"/>
                </a:lnTo>
                <a:lnTo>
                  <a:pt x="0" y="0"/>
                </a:lnTo>
                <a:close/>
              </a:path>
              <a:path w="1001395" h="669925">
                <a:moveTo>
                  <a:pt x="42036" y="4953"/>
                </a:moveTo>
                <a:lnTo>
                  <a:pt x="21081" y="36703"/>
                </a:lnTo>
                <a:lnTo>
                  <a:pt x="79811" y="75462"/>
                </a:lnTo>
                <a:lnTo>
                  <a:pt x="63106" y="41690"/>
                </a:lnTo>
                <a:lnTo>
                  <a:pt x="30606" y="39878"/>
                </a:lnTo>
                <a:lnTo>
                  <a:pt x="48641" y="12445"/>
                </a:lnTo>
                <a:lnTo>
                  <a:pt x="53394" y="12445"/>
                </a:lnTo>
                <a:lnTo>
                  <a:pt x="42036" y="4953"/>
                </a:lnTo>
                <a:close/>
              </a:path>
              <a:path w="1001395" h="669925">
                <a:moveTo>
                  <a:pt x="89291" y="4953"/>
                </a:moveTo>
                <a:lnTo>
                  <a:pt x="42036" y="4953"/>
                </a:lnTo>
                <a:lnTo>
                  <a:pt x="100918" y="43799"/>
                </a:lnTo>
                <a:lnTo>
                  <a:pt x="162686" y="47243"/>
                </a:lnTo>
                <a:lnTo>
                  <a:pt x="170179" y="46122"/>
                </a:lnTo>
                <a:lnTo>
                  <a:pt x="176434" y="42370"/>
                </a:lnTo>
                <a:lnTo>
                  <a:pt x="180832" y="36546"/>
                </a:lnTo>
                <a:lnTo>
                  <a:pt x="182752" y="29210"/>
                </a:lnTo>
                <a:lnTo>
                  <a:pt x="181687" y="21717"/>
                </a:lnTo>
                <a:lnTo>
                  <a:pt x="177942" y="15462"/>
                </a:lnTo>
                <a:lnTo>
                  <a:pt x="172126" y="11064"/>
                </a:lnTo>
                <a:lnTo>
                  <a:pt x="164846" y="9143"/>
                </a:lnTo>
                <a:lnTo>
                  <a:pt x="89291" y="4953"/>
                </a:lnTo>
                <a:close/>
              </a:path>
              <a:path w="1001395" h="669925">
                <a:moveTo>
                  <a:pt x="53394" y="12445"/>
                </a:moveTo>
                <a:lnTo>
                  <a:pt x="48641" y="12445"/>
                </a:lnTo>
                <a:lnTo>
                  <a:pt x="63106" y="41690"/>
                </a:lnTo>
                <a:lnTo>
                  <a:pt x="100918" y="43799"/>
                </a:lnTo>
                <a:lnTo>
                  <a:pt x="53394" y="12445"/>
                </a:lnTo>
                <a:close/>
              </a:path>
              <a:path w="1001395" h="669925">
                <a:moveTo>
                  <a:pt x="48641" y="12445"/>
                </a:moveTo>
                <a:lnTo>
                  <a:pt x="30606" y="39878"/>
                </a:lnTo>
                <a:lnTo>
                  <a:pt x="63106" y="41690"/>
                </a:lnTo>
                <a:lnTo>
                  <a:pt x="48641" y="12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6517" y="2761488"/>
            <a:ext cx="1031240" cy="784225"/>
          </a:xfrm>
          <a:custGeom>
            <a:avLst/>
            <a:gdLst/>
            <a:ahLst/>
            <a:cxnLst/>
            <a:rect l="l" t="t" r="r" b="b"/>
            <a:pathLst>
              <a:path w="1031240" h="784225">
                <a:moveTo>
                  <a:pt x="81309" y="620182"/>
                </a:moveTo>
                <a:lnTo>
                  <a:pt x="74120" y="621617"/>
                </a:lnTo>
                <a:lnTo>
                  <a:pt x="68002" y="625647"/>
                </a:lnTo>
                <a:lnTo>
                  <a:pt x="63753" y="631951"/>
                </a:lnTo>
                <a:lnTo>
                  <a:pt x="0" y="784098"/>
                </a:lnTo>
                <a:lnTo>
                  <a:pt x="63176" y="776605"/>
                </a:lnTo>
                <a:lnTo>
                  <a:pt x="41655" y="776605"/>
                </a:lnTo>
                <a:lnTo>
                  <a:pt x="18796" y="746125"/>
                </a:lnTo>
                <a:lnTo>
                  <a:pt x="75007" y="703737"/>
                </a:lnTo>
                <a:lnTo>
                  <a:pt x="98932" y="646684"/>
                </a:lnTo>
                <a:lnTo>
                  <a:pt x="100417" y="639220"/>
                </a:lnTo>
                <a:lnTo>
                  <a:pt x="98996" y="632031"/>
                </a:lnTo>
                <a:lnTo>
                  <a:pt x="95003" y="625913"/>
                </a:lnTo>
                <a:lnTo>
                  <a:pt x="88773" y="621664"/>
                </a:lnTo>
                <a:lnTo>
                  <a:pt x="81309" y="620182"/>
                </a:lnTo>
                <a:close/>
              </a:path>
              <a:path w="1031240" h="784225">
                <a:moveTo>
                  <a:pt x="75007" y="703737"/>
                </a:moveTo>
                <a:lnTo>
                  <a:pt x="18796" y="746125"/>
                </a:lnTo>
                <a:lnTo>
                  <a:pt x="41655" y="776605"/>
                </a:lnTo>
                <a:lnTo>
                  <a:pt x="52096" y="768731"/>
                </a:lnTo>
                <a:lnTo>
                  <a:pt x="47751" y="768731"/>
                </a:lnTo>
                <a:lnTo>
                  <a:pt x="27939" y="742442"/>
                </a:lnTo>
                <a:lnTo>
                  <a:pt x="60393" y="738585"/>
                </a:lnTo>
                <a:lnTo>
                  <a:pt x="75007" y="703737"/>
                </a:lnTo>
                <a:close/>
              </a:path>
              <a:path w="1031240" h="784225">
                <a:moveTo>
                  <a:pt x="159384" y="726820"/>
                </a:moveTo>
                <a:lnTo>
                  <a:pt x="97990" y="734117"/>
                </a:lnTo>
                <a:lnTo>
                  <a:pt x="41655" y="776605"/>
                </a:lnTo>
                <a:lnTo>
                  <a:pt x="63176" y="776605"/>
                </a:lnTo>
                <a:lnTo>
                  <a:pt x="163829" y="764667"/>
                </a:lnTo>
                <a:lnTo>
                  <a:pt x="180593" y="743457"/>
                </a:lnTo>
                <a:lnTo>
                  <a:pt x="178208" y="736286"/>
                </a:lnTo>
                <a:lnTo>
                  <a:pt x="173418" y="730757"/>
                </a:lnTo>
                <a:lnTo>
                  <a:pt x="166913" y="727420"/>
                </a:lnTo>
                <a:lnTo>
                  <a:pt x="159384" y="726820"/>
                </a:lnTo>
                <a:close/>
              </a:path>
              <a:path w="1031240" h="784225">
                <a:moveTo>
                  <a:pt x="60393" y="738585"/>
                </a:moveTo>
                <a:lnTo>
                  <a:pt x="27939" y="742442"/>
                </a:lnTo>
                <a:lnTo>
                  <a:pt x="47751" y="768731"/>
                </a:lnTo>
                <a:lnTo>
                  <a:pt x="60393" y="738585"/>
                </a:lnTo>
                <a:close/>
              </a:path>
              <a:path w="1031240" h="784225">
                <a:moveTo>
                  <a:pt x="97990" y="734117"/>
                </a:moveTo>
                <a:lnTo>
                  <a:pt x="60393" y="738585"/>
                </a:lnTo>
                <a:lnTo>
                  <a:pt x="47751" y="768731"/>
                </a:lnTo>
                <a:lnTo>
                  <a:pt x="52096" y="768731"/>
                </a:lnTo>
                <a:lnTo>
                  <a:pt x="97990" y="734117"/>
                </a:lnTo>
                <a:close/>
              </a:path>
              <a:path w="1031240" h="784225">
                <a:moveTo>
                  <a:pt x="1008252" y="0"/>
                </a:moveTo>
                <a:lnTo>
                  <a:pt x="75007" y="703737"/>
                </a:lnTo>
                <a:lnTo>
                  <a:pt x="60393" y="738585"/>
                </a:lnTo>
                <a:lnTo>
                  <a:pt x="97990" y="734117"/>
                </a:lnTo>
                <a:lnTo>
                  <a:pt x="1031112" y="30353"/>
                </a:lnTo>
                <a:lnTo>
                  <a:pt x="1008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7052" y="1905711"/>
            <a:ext cx="142557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)=0.5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07390" marR="5080" lvl="0" indent="0" algn="l" defTabSz="914400" rtl="0" eaLnBrk="1" fontAlgn="auto" latinLnBrk="0" hangingPunct="1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3820" marR="0" lvl="0" indent="0" algn="l" defTabSz="914400" rtl="0" eaLnBrk="1" fontAlgn="auto" latinLnBrk="0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)=0.5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6861" y="1162405"/>
            <a:ext cx="179133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400" b="1" i="0" u="none" strike="noStrike" kern="1200" cap="none" spc="-15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)+(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3289" y="2988310"/>
            <a:ext cx="17221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 </a:t>
            </a:r>
            <a:r>
              <a:rPr kumimoji="0" sz="2000" b="1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mining... 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is…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clustering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  we…. </a:t>
            </a: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Text..</a:t>
            </a:r>
            <a:r>
              <a:rPr kumimoji="0" sz="2000" b="1" i="0" u="none" strike="noStrike" kern="1200" cap="none" spc="-4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5746" y="2783332"/>
            <a:ext cx="2057400" cy="1541145"/>
          </a:xfrm>
          <a:custGeom>
            <a:avLst/>
            <a:gdLst/>
            <a:ahLst/>
            <a:cxnLst/>
            <a:rect l="l" t="t" r="r" b="b"/>
            <a:pathLst>
              <a:path w="2057400" h="1541145">
                <a:moveTo>
                  <a:pt x="1864740" y="1541018"/>
                </a:moveTo>
                <a:lnTo>
                  <a:pt x="1903349" y="1386916"/>
                </a:lnTo>
                <a:lnTo>
                  <a:pt x="2057400" y="1348397"/>
                </a:lnTo>
                <a:lnTo>
                  <a:pt x="1864740" y="1541018"/>
                </a:lnTo>
                <a:lnTo>
                  <a:pt x="0" y="1541018"/>
                </a:lnTo>
                <a:lnTo>
                  <a:pt x="0" y="0"/>
                </a:lnTo>
                <a:lnTo>
                  <a:pt x="2057400" y="0"/>
                </a:lnTo>
                <a:lnTo>
                  <a:pt x="2057400" y="13483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9382" y="2195906"/>
            <a:ext cx="244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800" y="3101594"/>
            <a:ext cx="723900" cy="485140"/>
          </a:xfrm>
          <a:custGeom>
            <a:avLst/>
            <a:gdLst/>
            <a:ahLst/>
            <a:cxnLst/>
            <a:rect l="l" t="t" r="r" b="b"/>
            <a:pathLst>
              <a:path w="723900" h="485139">
                <a:moveTo>
                  <a:pt x="242315" y="0"/>
                </a:moveTo>
                <a:lnTo>
                  <a:pt x="0" y="242316"/>
                </a:lnTo>
                <a:lnTo>
                  <a:pt x="242315" y="484631"/>
                </a:lnTo>
                <a:lnTo>
                  <a:pt x="242315" y="363474"/>
                </a:lnTo>
                <a:lnTo>
                  <a:pt x="723646" y="363474"/>
                </a:lnTo>
                <a:lnTo>
                  <a:pt x="723646" y="121157"/>
                </a:lnTo>
                <a:lnTo>
                  <a:pt x="242315" y="121157"/>
                </a:lnTo>
                <a:lnTo>
                  <a:pt x="2423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2800" y="3101594"/>
            <a:ext cx="723900" cy="485140"/>
          </a:xfrm>
          <a:custGeom>
            <a:avLst/>
            <a:gdLst/>
            <a:ahLst/>
            <a:cxnLst/>
            <a:rect l="l" t="t" r="r" b="b"/>
            <a:pathLst>
              <a:path w="723900" h="485139">
                <a:moveTo>
                  <a:pt x="0" y="242316"/>
                </a:moveTo>
                <a:lnTo>
                  <a:pt x="242315" y="0"/>
                </a:lnTo>
                <a:lnTo>
                  <a:pt x="242315" y="121157"/>
                </a:lnTo>
                <a:lnTo>
                  <a:pt x="723646" y="121157"/>
                </a:lnTo>
                <a:lnTo>
                  <a:pt x="723646" y="363474"/>
                </a:lnTo>
                <a:lnTo>
                  <a:pt x="242315" y="363474"/>
                </a:lnTo>
                <a:lnTo>
                  <a:pt x="242315" y="484631"/>
                </a:lnTo>
                <a:lnTo>
                  <a:pt x="0" y="24231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063" y="1137666"/>
            <a:ext cx="36277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maximize</a:t>
            </a:r>
            <a:r>
              <a:rPr kumimoji="0" sz="2000" b="1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p(d|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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063" y="1285494"/>
            <a:ext cx="3512185" cy="485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732155" lvl="0" indent="0" algn="ctr" defTabSz="914400" rtl="0" eaLnBrk="1" fontAlgn="auto" latinLnBrk="0" hangingPunct="1">
              <a:lnSpc>
                <a:spcPts val="137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(all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known)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86403" y="1351788"/>
            <a:ext cx="657225" cy="370840"/>
          </a:xfrm>
          <a:custGeom>
            <a:avLst/>
            <a:gdLst/>
            <a:ahLst/>
            <a:cxnLst/>
            <a:rect l="l" t="t" r="r" b="b"/>
            <a:pathLst>
              <a:path w="657225" h="370839">
                <a:moveTo>
                  <a:pt x="552601" y="330164"/>
                </a:moveTo>
                <a:lnTo>
                  <a:pt x="490855" y="332359"/>
                </a:lnTo>
                <a:lnTo>
                  <a:pt x="472439" y="352044"/>
                </a:lnTo>
                <a:lnTo>
                  <a:pt x="474212" y="359421"/>
                </a:lnTo>
                <a:lnTo>
                  <a:pt x="478520" y="365347"/>
                </a:lnTo>
                <a:lnTo>
                  <a:pt x="484709" y="369224"/>
                </a:lnTo>
                <a:lnTo>
                  <a:pt x="492125" y="370459"/>
                </a:lnTo>
                <a:lnTo>
                  <a:pt x="657098" y="364616"/>
                </a:lnTo>
                <a:lnTo>
                  <a:pt x="656396" y="363474"/>
                </a:lnTo>
                <a:lnTo>
                  <a:pt x="614680" y="363474"/>
                </a:lnTo>
                <a:lnTo>
                  <a:pt x="552601" y="330164"/>
                </a:lnTo>
                <a:close/>
              </a:path>
              <a:path w="657225" h="370839">
                <a:moveTo>
                  <a:pt x="590413" y="328820"/>
                </a:moveTo>
                <a:lnTo>
                  <a:pt x="552601" y="330164"/>
                </a:lnTo>
                <a:lnTo>
                  <a:pt x="614680" y="363474"/>
                </a:lnTo>
                <a:lnTo>
                  <a:pt x="618368" y="356615"/>
                </a:lnTo>
                <a:lnTo>
                  <a:pt x="607441" y="356615"/>
                </a:lnTo>
                <a:lnTo>
                  <a:pt x="590413" y="328820"/>
                </a:lnTo>
                <a:close/>
              </a:path>
              <a:path w="657225" h="370839">
                <a:moveTo>
                  <a:pt x="551699" y="215096"/>
                </a:moveTo>
                <a:lnTo>
                  <a:pt x="544576" y="217677"/>
                </a:lnTo>
                <a:lnTo>
                  <a:pt x="539013" y="222819"/>
                </a:lnTo>
                <a:lnTo>
                  <a:pt x="535987" y="229473"/>
                </a:lnTo>
                <a:lnTo>
                  <a:pt x="535699" y="236769"/>
                </a:lnTo>
                <a:lnTo>
                  <a:pt x="538352" y="243839"/>
                </a:lnTo>
                <a:lnTo>
                  <a:pt x="570715" y="296666"/>
                </a:lnTo>
                <a:lnTo>
                  <a:pt x="632713" y="329946"/>
                </a:lnTo>
                <a:lnTo>
                  <a:pt x="614680" y="363474"/>
                </a:lnTo>
                <a:lnTo>
                  <a:pt x="656396" y="363474"/>
                </a:lnTo>
                <a:lnTo>
                  <a:pt x="570738" y="223900"/>
                </a:lnTo>
                <a:lnTo>
                  <a:pt x="565614" y="218410"/>
                </a:lnTo>
                <a:lnTo>
                  <a:pt x="558990" y="215407"/>
                </a:lnTo>
                <a:lnTo>
                  <a:pt x="551699" y="215096"/>
                </a:lnTo>
                <a:close/>
              </a:path>
              <a:path w="657225" h="370839">
                <a:moveTo>
                  <a:pt x="623062" y="327660"/>
                </a:moveTo>
                <a:lnTo>
                  <a:pt x="590413" y="328820"/>
                </a:lnTo>
                <a:lnTo>
                  <a:pt x="607441" y="356615"/>
                </a:lnTo>
                <a:lnTo>
                  <a:pt x="623062" y="327660"/>
                </a:lnTo>
                <a:close/>
              </a:path>
              <a:path w="657225" h="370839">
                <a:moveTo>
                  <a:pt x="628455" y="327660"/>
                </a:moveTo>
                <a:lnTo>
                  <a:pt x="623062" y="327660"/>
                </a:lnTo>
                <a:lnTo>
                  <a:pt x="607441" y="356615"/>
                </a:lnTo>
                <a:lnTo>
                  <a:pt x="618368" y="356615"/>
                </a:lnTo>
                <a:lnTo>
                  <a:pt x="632713" y="329946"/>
                </a:lnTo>
                <a:lnTo>
                  <a:pt x="628455" y="327660"/>
                </a:lnTo>
                <a:close/>
              </a:path>
              <a:path w="657225" h="370839">
                <a:moveTo>
                  <a:pt x="18034" y="0"/>
                </a:moveTo>
                <a:lnTo>
                  <a:pt x="0" y="33654"/>
                </a:lnTo>
                <a:lnTo>
                  <a:pt x="552601" y="330164"/>
                </a:lnTo>
                <a:lnTo>
                  <a:pt x="590413" y="328820"/>
                </a:lnTo>
                <a:lnTo>
                  <a:pt x="570715" y="296666"/>
                </a:lnTo>
                <a:lnTo>
                  <a:pt x="18034" y="0"/>
                </a:lnTo>
                <a:close/>
              </a:path>
              <a:path w="657225" h="370839">
                <a:moveTo>
                  <a:pt x="570715" y="296666"/>
                </a:moveTo>
                <a:lnTo>
                  <a:pt x="590413" y="328820"/>
                </a:lnTo>
                <a:lnTo>
                  <a:pt x="623062" y="327660"/>
                </a:lnTo>
                <a:lnTo>
                  <a:pt x="628455" y="327660"/>
                </a:lnTo>
                <a:lnTo>
                  <a:pt x="570715" y="296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88" y="227202"/>
            <a:ext cx="859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Formal </a:t>
            </a:r>
            <a:r>
              <a:rPr sz="3600" spc="-10" dirty="0"/>
              <a:t>Definition </a:t>
            </a:r>
            <a:r>
              <a:rPr sz="3600" spc="-5" dirty="0"/>
              <a:t>of </a:t>
            </a:r>
            <a:r>
              <a:rPr sz="3600" spc="-70" dirty="0"/>
              <a:t>Topic </a:t>
            </a:r>
            <a:r>
              <a:rPr sz="3600" dirty="0"/>
              <a:t>Mining </a:t>
            </a:r>
            <a:r>
              <a:rPr sz="3600" spc="-5" dirty="0"/>
              <a:t>and</a:t>
            </a:r>
            <a:r>
              <a:rPr sz="3600" spc="40" dirty="0"/>
              <a:t> </a:t>
            </a:r>
            <a:r>
              <a:rPr sz="3600" spc="-10" dirty="0"/>
              <a:t>Analysis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dirty="0"/>
              <a:t>Input</a:t>
            </a:r>
          </a:p>
          <a:p>
            <a:pPr marL="626745" lvl="1" indent="-2362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27380" algn="l"/>
              </a:tabLst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b="1" spc="-5" dirty="0">
                <a:latin typeface="Calibri"/>
                <a:cs typeface="Calibri"/>
              </a:rPr>
              <a:t>collection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300" spc="-15" dirty="0">
                <a:latin typeface="Calibri"/>
                <a:cs typeface="Calibri"/>
              </a:rPr>
              <a:t>text </a:t>
            </a:r>
            <a:r>
              <a:rPr sz="2300" spc="-5" dirty="0">
                <a:latin typeface="Calibri"/>
                <a:cs typeface="Calibri"/>
              </a:rPr>
              <a:t>documents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C={d</a:t>
            </a:r>
            <a:r>
              <a:rPr sz="2250" b="1" baseline="-2037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…,</a:t>
            </a:r>
            <a:r>
              <a:rPr sz="23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spc="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250" b="1" spc="0" baseline="-2037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300" b="1" spc="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27380" algn="l"/>
              </a:tabLst>
            </a:pPr>
            <a:r>
              <a:rPr sz="2300" b="1" spc="-5" dirty="0">
                <a:latin typeface="Calibri"/>
                <a:cs typeface="Calibri"/>
              </a:rPr>
              <a:t>Number </a:t>
            </a:r>
            <a:r>
              <a:rPr sz="2300" b="1" dirty="0">
                <a:latin typeface="Calibri"/>
                <a:cs typeface="Calibri"/>
              </a:rPr>
              <a:t>of </a:t>
            </a:r>
            <a:r>
              <a:rPr sz="2300" b="1" spc="-5" dirty="0">
                <a:latin typeface="Calibri"/>
                <a:cs typeface="Calibri"/>
              </a:rPr>
              <a:t>topics</a:t>
            </a:r>
            <a:r>
              <a:rPr sz="2300" spc="-5" dirty="0">
                <a:latin typeface="Calibri"/>
                <a:cs typeface="Calibri"/>
              </a:rPr>
              <a:t>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23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pc="-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842" y="2846933"/>
            <a:ext cx="5267325" cy="8667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b="1" dirty="0">
                <a:latin typeface="Calibri"/>
                <a:cs typeface="Calibri"/>
              </a:rPr>
              <a:t>k </a:t>
            </a:r>
            <a:r>
              <a:rPr sz="2300" b="1" spc="-5" dirty="0">
                <a:latin typeface="Calibri"/>
                <a:cs typeface="Calibri"/>
              </a:rPr>
              <a:t>topics</a:t>
            </a:r>
            <a:r>
              <a:rPr sz="2300" spc="-5" dirty="0">
                <a:latin typeface="Calibri"/>
                <a:cs typeface="Calibri"/>
              </a:rPr>
              <a:t>: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2300" b="1" spc="0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r>
              <a:rPr sz="2250" b="1" spc="0" baseline="-2037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300" b="1" spc="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…, </a:t>
            </a:r>
            <a:r>
              <a:rPr sz="2300" b="1" spc="5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r>
              <a:rPr sz="2250" b="1" spc="7" baseline="-2037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250" b="1" spc="97" baseline="-20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b="1" spc="-15" dirty="0">
                <a:latin typeface="Calibri"/>
                <a:cs typeface="Calibri"/>
              </a:rPr>
              <a:t>Coverage </a:t>
            </a:r>
            <a:r>
              <a:rPr sz="2300" b="1" dirty="0">
                <a:latin typeface="Calibri"/>
                <a:cs typeface="Calibri"/>
              </a:rPr>
              <a:t>of </a:t>
            </a:r>
            <a:r>
              <a:rPr sz="2300" b="1" spc="-10" dirty="0">
                <a:latin typeface="Calibri"/>
                <a:cs typeface="Calibri"/>
              </a:rPr>
              <a:t>topics </a:t>
            </a:r>
            <a:r>
              <a:rPr sz="2300" b="1" dirty="0">
                <a:latin typeface="Calibri"/>
                <a:cs typeface="Calibri"/>
              </a:rPr>
              <a:t>in </a:t>
            </a:r>
            <a:r>
              <a:rPr sz="2300" b="1" spc="-5" dirty="0">
                <a:latin typeface="Calibri"/>
                <a:cs typeface="Calibri"/>
              </a:rPr>
              <a:t>each </a:t>
            </a:r>
            <a:r>
              <a:rPr sz="2300" b="1" dirty="0">
                <a:latin typeface="Calibri"/>
                <a:cs typeface="Calibri"/>
              </a:rPr>
              <a:t>d</a:t>
            </a:r>
            <a:r>
              <a:rPr sz="2250" b="1" baseline="-20370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: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2300" b="1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250" b="1" baseline="-20370" dirty="0">
                <a:solidFill>
                  <a:srgbClr val="FF0000"/>
                </a:solidFill>
                <a:latin typeface="Calibri"/>
                <a:cs typeface="Calibri"/>
              </a:rPr>
              <a:t>i1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…, </a:t>
            </a:r>
            <a:r>
              <a:rPr sz="2300" b="1" spc="-5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250" b="1" spc="-7" baseline="-20370" dirty="0">
                <a:solidFill>
                  <a:srgbClr val="FF0000"/>
                </a:solidFill>
                <a:latin typeface="Calibri"/>
                <a:cs typeface="Calibri"/>
              </a:rPr>
              <a:t>ik</a:t>
            </a:r>
            <a:r>
              <a:rPr sz="2250" b="1" spc="240" baseline="-20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80" y="3719070"/>
            <a:ext cx="39789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spc="-5" dirty="0">
                <a:latin typeface="Arial"/>
                <a:cs typeface="Arial"/>
              </a:rPr>
              <a:t>   </a:t>
            </a:r>
            <a:r>
              <a:rPr sz="2300" spc="-5" dirty="0">
                <a:latin typeface="Symbol"/>
                <a:cs typeface="Symbol"/>
              </a:rPr>
              <a:t></a:t>
            </a:r>
            <a:r>
              <a:rPr sz="2250" spc="-7" baseline="-20370" dirty="0">
                <a:latin typeface="Calibri"/>
                <a:cs typeface="Calibri"/>
              </a:rPr>
              <a:t>ij </a:t>
            </a:r>
            <a:r>
              <a:rPr sz="2300" dirty="0">
                <a:latin typeface="Calibri"/>
                <a:cs typeface="Calibri"/>
              </a:rPr>
              <a:t>= </a:t>
            </a:r>
            <a:r>
              <a:rPr sz="2300" spc="-10" dirty="0">
                <a:latin typeface="Calibri"/>
                <a:cs typeface="Calibri"/>
              </a:rPr>
              <a:t>prob.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0" dirty="0">
                <a:latin typeface="Calibri"/>
                <a:cs typeface="Calibri"/>
              </a:rPr>
              <a:t>d</a:t>
            </a:r>
            <a:r>
              <a:rPr sz="2250" spc="0" baseline="-20370" dirty="0">
                <a:latin typeface="Calibri"/>
                <a:cs typeface="Calibri"/>
              </a:rPr>
              <a:t>i </a:t>
            </a:r>
            <a:r>
              <a:rPr sz="2300" spc="-10" dirty="0">
                <a:latin typeface="Calibri"/>
                <a:cs typeface="Calibri"/>
              </a:rPr>
              <a:t>covering topic</a:t>
            </a:r>
            <a:r>
              <a:rPr sz="2300" spc="-195" dirty="0">
                <a:latin typeface="Calibri"/>
                <a:cs typeface="Calibri"/>
              </a:rPr>
              <a:t> </a:t>
            </a:r>
            <a:r>
              <a:rPr sz="2300" dirty="0">
                <a:latin typeface="Symbol"/>
                <a:cs typeface="Symbol"/>
              </a:rPr>
              <a:t></a:t>
            </a:r>
            <a:r>
              <a:rPr sz="2250" baseline="-20370" dirty="0">
                <a:latin typeface="Calibri"/>
                <a:cs typeface="Calibri"/>
              </a:rPr>
              <a:t>j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9400" y="3149879"/>
            <a:ext cx="1143000" cy="869950"/>
          </a:xfrm>
          <a:custGeom>
            <a:avLst/>
            <a:gdLst/>
            <a:ahLst/>
            <a:cxnLst/>
            <a:rect l="l" t="t" r="r" b="b"/>
            <a:pathLst>
              <a:path w="1143000" h="869950">
                <a:moveTo>
                  <a:pt x="0" y="869670"/>
                </a:moveTo>
                <a:lnTo>
                  <a:pt x="1143000" y="869670"/>
                </a:lnTo>
                <a:lnTo>
                  <a:pt x="1143000" y="0"/>
                </a:lnTo>
                <a:lnTo>
                  <a:pt x="0" y="0"/>
                </a:lnTo>
                <a:lnTo>
                  <a:pt x="0" y="8696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84744" y="3154984"/>
            <a:ext cx="1003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3677" y="3127402"/>
            <a:ext cx="1078865" cy="854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5250" spc="405" baseline="-8730" dirty="0">
                <a:latin typeface="Symbol"/>
                <a:cs typeface="Symbol"/>
              </a:rPr>
              <a:t></a:t>
            </a:r>
            <a:r>
              <a:rPr sz="2350" spc="40" dirty="0">
                <a:latin typeface="Symbol"/>
                <a:cs typeface="Symbol"/>
              </a:rPr>
              <a:t></a:t>
            </a:r>
            <a:r>
              <a:rPr sz="2025" baseline="-24691" dirty="0">
                <a:latin typeface="Times New Roman"/>
                <a:cs typeface="Times New Roman"/>
              </a:rPr>
              <a:t>i</a:t>
            </a:r>
            <a:r>
              <a:rPr sz="2025" spc="0" baseline="-24691" dirty="0">
                <a:latin typeface="Times New Roman"/>
                <a:cs typeface="Times New Roman"/>
              </a:rPr>
              <a:t>j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2" baseline="-24691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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204"/>
              </a:spcBef>
            </a:pPr>
            <a:r>
              <a:rPr sz="1350" spc="-20" dirty="0">
                <a:latin typeface="Times New Roman"/>
                <a:cs typeface="Times New Roman"/>
              </a:rPr>
              <a:t>j</a:t>
            </a:r>
            <a:r>
              <a:rPr sz="1350" spc="-20" dirty="0">
                <a:latin typeface="Symbol"/>
                <a:cs typeface="Symbol"/>
              </a:rPr>
              <a:t></a:t>
            </a:r>
            <a:r>
              <a:rPr sz="1350" spc="-2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0" y="4410735"/>
            <a:ext cx="2866390" cy="4591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2800" b="1" spc="-5" dirty="0">
                <a:latin typeface="Calibri"/>
                <a:cs typeface="Calibri"/>
              </a:rPr>
              <a:t>How </a:t>
            </a:r>
            <a:r>
              <a:rPr sz="2800" b="1" spc="-20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define 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lang="en-US" sz="2775" spc="-7" baseline="-21021" dirty="0">
                <a:latin typeface="Calibri"/>
                <a:cs typeface="Calibri"/>
              </a:rPr>
              <a:t>j</a:t>
            </a:r>
            <a:r>
              <a:rPr sz="2775" spc="337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508" y="16586"/>
            <a:ext cx="7974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Given </a:t>
            </a:r>
            <a:r>
              <a:rPr sz="3200" spc="-5" dirty="0"/>
              <a:t>all </a:t>
            </a:r>
            <a:r>
              <a:rPr sz="3200" dirty="0"/>
              <a:t>the </a:t>
            </a:r>
            <a:r>
              <a:rPr sz="3200" spc="-20" dirty="0"/>
              <a:t>parameters, </a:t>
            </a:r>
            <a:r>
              <a:rPr sz="3200" spc="-30" dirty="0"/>
              <a:t>infer </a:t>
            </a:r>
            <a:r>
              <a:rPr sz="3200" dirty="0"/>
              <a:t>the </a:t>
            </a:r>
            <a:r>
              <a:rPr lang="en-US" sz="3200" spc="-10" dirty="0"/>
              <a:t>topic</a:t>
            </a:r>
            <a:r>
              <a:rPr sz="3200" spc="155" dirty="0"/>
              <a:t> </a:t>
            </a:r>
            <a:r>
              <a:rPr sz="320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9586" y="504570"/>
            <a:ext cx="2392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from…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8294" y="1174877"/>
            <a:ext cx="2072005" cy="1662430"/>
          </a:xfrm>
          <a:custGeom>
            <a:avLst/>
            <a:gdLst/>
            <a:ahLst/>
            <a:cxnLst/>
            <a:rect l="l" t="t" r="r" b="b"/>
            <a:pathLst>
              <a:path w="2072004" h="1662430">
                <a:moveTo>
                  <a:pt x="0" y="1662049"/>
                </a:moveTo>
                <a:lnTo>
                  <a:pt x="2071624" y="1662049"/>
                </a:lnTo>
                <a:lnTo>
                  <a:pt x="2071624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796" y="1153413"/>
            <a:ext cx="1007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sz="2000" b="1" i="0" u="none" strike="noStrike" kern="1200" cap="none" spc="4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0.04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7796" y="1412494"/>
            <a:ext cx="142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mining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0.035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796" y="1671573"/>
            <a:ext cx="1734820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22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association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clustering</a:t>
            </a:r>
            <a:r>
              <a:rPr kumimoji="0" sz="2000" b="1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0.005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2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0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0.000001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2200" y="1209103"/>
            <a:ext cx="467359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8294" y="2970022"/>
            <a:ext cx="2038350" cy="1887855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0.015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0.003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sz="2000" b="1" i="0" u="none" strike="noStrike" kern="1200" cap="none" spc="45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0.000006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9025" y="3037903"/>
            <a:ext cx="41402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4621" y="1832864"/>
            <a:ext cx="108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P(w|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7477" y="3432428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9465" y="3255645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p(w|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472" y="2046732"/>
            <a:ext cx="1001394" cy="669925"/>
          </a:xfrm>
          <a:custGeom>
            <a:avLst/>
            <a:gdLst/>
            <a:ahLst/>
            <a:cxnLst/>
            <a:rect l="l" t="t" r="r" b="b"/>
            <a:pathLst>
              <a:path w="1001395" h="669925">
                <a:moveTo>
                  <a:pt x="63106" y="41690"/>
                </a:moveTo>
                <a:lnTo>
                  <a:pt x="79811" y="75462"/>
                </a:lnTo>
                <a:lnTo>
                  <a:pt x="980185" y="669670"/>
                </a:lnTo>
                <a:lnTo>
                  <a:pt x="1001268" y="637794"/>
                </a:lnTo>
                <a:lnTo>
                  <a:pt x="100918" y="43799"/>
                </a:lnTo>
                <a:lnTo>
                  <a:pt x="63106" y="41690"/>
                </a:lnTo>
                <a:close/>
              </a:path>
              <a:path w="1001395" h="669925">
                <a:moveTo>
                  <a:pt x="0" y="0"/>
                </a:moveTo>
                <a:lnTo>
                  <a:pt x="73278" y="147955"/>
                </a:lnTo>
                <a:lnTo>
                  <a:pt x="77854" y="153912"/>
                </a:lnTo>
                <a:lnTo>
                  <a:pt x="84169" y="157511"/>
                </a:lnTo>
                <a:lnTo>
                  <a:pt x="91388" y="158492"/>
                </a:lnTo>
                <a:lnTo>
                  <a:pt x="98678" y="156591"/>
                </a:lnTo>
                <a:lnTo>
                  <a:pt x="104707" y="151941"/>
                </a:lnTo>
                <a:lnTo>
                  <a:pt x="108330" y="145589"/>
                </a:lnTo>
                <a:lnTo>
                  <a:pt x="109287" y="138356"/>
                </a:lnTo>
                <a:lnTo>
                  <a:pt x="107315" y="131063"/>
                </a:lnTo>
                <a:lnTo>
                  <a:pt x="79811" y="75462"/>
                </a:lnTo>
                <a:lnTo>
                  <a:pt x="21081" y="36703"/>
                </a:lnTo>
                <a:lnTo>
                  <a:pt x="42036" y="4953"/>
                </a:lnTo>
                <a:lnTo>
                  <a:pt x="89291" y="4953"/>
                </a:lnTo>
                <a:lnTo>
                  <a:pt x="0" y="0"/>
                </a:lnTo>
                <a:close/>
              </a:path>
              <a:path w="1001395" h="669925">
                <a:moveTo>
                  <a:pt x="42036" y="4953"/>
                </a:moveTo>
                <a:lnTo>
                  <a:pt x="21081" y="36703"/>
                </a:lnTo>
                <a:lnTo>
                  <a:pt x="79811" y="75462"/>
                </a:lnTo>
                <a:lnTo>
                  <a:pt x="63106" y="41690"/>
                </a:lnTo>
                <a:lnTo>
                  <a:pt x="30606" y="39878"/>
                </a:lnTo>
                <a:lnTo>
                  <a:pt x="48641" y="12445"/>
                </a:lnTo>
                <a:lnTo>
                  <a:pt x="53394" y="12445"/>
                </a:lnTo>
                <a:lnTo>
                  <a:pt x="42036" y="4953"/>
                </a:lnTo>
                <a:close/>
              </a:path>
              <a:path w="1001395" h="669925">
                <a:moveTo>
                  <a:pt x="89291" y="4953"/>
                </a:moveTo>
                <a:lnTo>
                  <a:pt x="42036" y="4953"/>
                </a:lnTo>
                <a:lnTo>
                  <a:pt x="100918" y="43799"/>
                </a:lnTo>
                <a:lnTo>
                  <a:pt x="162686" y="47243"/>
                </a:lnTo>
                <a:lnTo>
                  <a:pt x="170179" y="46122"/>
                </a:lnTo>
                <a:lnTo>
                  <a:pt x="176434" y="42370"/>
                </a:lnTo>
                <a:lnTo>
                  <a:pt x="180832" y="36546"/>
                </a:lnTo>
                <a:lnTo>
                  <a:pt x="182752" y="29210"/>
                </a:lnTo>
                <a:lnTo>
                  <a:pt x="181687" y="21717"/>
                </a:lnTo>
                <a:lnTo>
                  <a:pt x="177942" y="15462"/>
                </a:lnTo>
                <a:lnTo>
                  <a:pt x="172126" y="11064"/>
                </a:lnTo>
                <a:lnTo>
                  <a:pt x="164846" y="9143"/>
                </a:lnTo>
                <a:lnTo>
                  <a:pt x="89291" y="4953"/>
                </a:lnTo>
                <a:close/>
              </a:path>
              <a:path w="1001395" h="669925">
                <a:moveTo>
                  <a:pt x="53394" y="12445"/>
                </a:moveTo>
                <a:lnTo>
                  <a:pt x="48641" y="12445"/>
                </a:lnTo>
                <a:lnTo>
                  <a:pt x="63106" y="41690"/>
                </a:lnTo>
                <a:lnTo>
                  <a:pt x="100918" y="43799"/>
                </a:lnTo>
                <a:lnTo>
                  <a:pt x="53394" y="12445"/>
                </a:lnTo>
                <a:close/>
              </a:path>
              <a:path w="1001395" h="669925">
                <a:moveTo>
                  <a:pt x="48641" y="12445"/>
                </a:moveTo>
                <a:lnTo>
                  <a:pt x="30606" y="39878"/>
                </a:lnTo>
                <a:lnTo>
                  <a:pt x="63106" y="41690"/>
                </a:lnTo>
                <a:lnTo>
                  <a:pt x="48641" y="12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6517" y="2685288"/>
            <a:ext cx="1031240" cy="784225"/>
          </a:xfrm>
          <a:custGeom>
            <a:avLst/>
            <a:gdLst/>
            <a:ahLst/>
            <a:cxnLst/>
            <a:rect l="l" t="t" r="r" b="b"/>
            <a:pathLst>
              <a:path w="1031240" h="784225">
                <a:moveTo>
                  <a:pt x="81309" y="620182"/>
                </a:moveTo>
                <a:lnTo>
                  <a:pt x="74120" y="621617"/>
                </a:lnTo>
                <a:lnTo>
                  <a:pt x="68002" y="625647"/>
                </a:lnTo>
                <a:lnTo>
                  <a:pt x="63753" y="631951"/>
                </a:lnTo>
                <a:lnTo>
                  <a:pt x="0" y="784098"/>
                </a:lnTo>
                <a:lnTo>
                  <a:pt x="63176" y="776605"/>
                </a:lnTo>
                <a:lnTo>
                  <a:pt x="41655" y="776605"/>
                </a:lnTo>
                <a:lnTo>
                  <a:pt x="18796" y="746125"/>
                </a:lnTo>
                <a:lnTo>
                  <a:pt x="75007" y="703737"/>
                </a:lnTo>
                <a:lnTo>
                  <a:pt x="98932" y="646684"/>
                </a:lnTo>
                <a:lnTo>
                  <a:pt x="100417" y="639220"/>
                </a:lnTo>
                <a:lnTo>
                  <a:pt x="98996" y="632031"/>
                </a:lnTo>
                <a:lnTo>
                  <a:pt x="95003" y="625913"/>
                </a:lnTo>
                <a:lnTo>
                  <a:pt x="88773" y="621664"/>
                </a:lnTo>
                <a:lnTo>
                  <a:pt x="81309" y="620182"/>
                </a:lnTo>
                <a:close/>
              </a:path>
              <a:path w="1031240" h="784225">
                <a:moveTo>
                  <a:pt x="75007" y="703737"/>
                </a:moveTo>
                <a:lnTo>
                  <a:pt x="18796" y="746125"/>
                </a:lnTo>
                <a:lnTo>
                  <a:pt x="41655" y="776605"/>
                </a:lnTo>
                <a:lnTo>
                  <a:pt x="52096" y="768731"/>
                </a:lnTo>
                <a:lnTo>
                  <a:pt x="47751" y="768731"/>
                </a:lnTo>
                <a:lnTo>
                  <a:pt x="27939" y="742442"/>
                </a:lnTo>
                <a:lnTo>
                  <a:pt x="60393" y="738585"/>
                </a:lnTo>
                <a:lnTo>
                  <a:pt x="75007" y="703737"/>
                </a:lnTo>
                <a:close/>
              </a:path>
              <a:path w="1031240" h="784225">
                <a:moveTo>
                  <a:pt x="159384" y="726820"/>
                </a:moveTo>
                <a:lnTo>
                  <a:pt x="97990" y="734117"/>
                </a:lnTo>
                <a:lnTo>
                  <a:pt x="41655" y="776605"/>
                </a:lnTo>
                <a:lnTo>
                  <a:pt x="63176" y="776605"/>
                </a:lnTo>
                <a:lnTo>
                  <a:pt x="163829" y="764667"/>
                </a:lnTo>
                <a:lnTo>
                  <a:pt x="180593" y="743457"/>
                </a:lnTo>
                <a:lnTo>
                  <a:pt x="178208" y="736286"/>
                </a:lnTo>
                <a:lnTo>
                  <a:pt x="173418" y="730757"/>
                </a:lnTo>
                <a:lnTo>
                  <a:pt x="166913" y="727420"/>
                </a:lnTo>
                <a:lnTo>
                  <a:pt x="159384" y="726820"/>
                </a:lnTo>
                <a:close/>
              </a:path>
              <a:path w="1031240" h="784225">
                <a:moveTo>
                  <a:pt x="60393" y="738585"/>
                </a:moveTo>
                <a:lnTo>
                  <a:pt x="27939" y="742442"/>
                </a:lnTo>
                <a:lnTo>
                  <a:pt x="47751" y="768731"/>
                </a:lnTo>
                <a:lnTo>
                  <a:pt x="60393" y="738585"/>
                </a:lnTo>
                <a:close/>
              </a:path>
              <a:path w="1031240" h="784225">
                <a:moveTo>
                  <a:pt x="97990" y="734117"/>
                </a:moveTo>
                <a:lnTo>
                  <a:pt x="60393" y="738585"/>
                </a:lnTo>
                <a:lnTo>
                  <a:pt x="47751" y="768731"/>
                </a:lnTo>
                <a:lnTo>
                  <a:pt x="52096" y="768731"/>
                </a:lnTo>
                <a:lnTo>
                  <a:pt x="97990" y="734117"/>
                </a:lnTo>
                <a:close/>
              </a:path>
              <a:path w="1031240" h="784225">
                <a:moveTo>
                  <a:pt x="1008252" y="0"/>
                </a:moveTo>
                <a:lnTo>
                  <a:pt x="75007" y="703737"/>
                </a:lnTo>
                <a:lnTo>
                  <a:pt x="60393" y="738585"/>
                </a:lnTo>
                <a:lnTo>
                  <a:pt x="97990" y="734117"/>
                </a:lnTo>
                <a:lnTo>
                  <a:pt x="1031112" y="30353"/>
                </a:lnTo>
                <a:lnTo>
                  <a:pt x="1008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7052" y="1829561"/>
            <a:ext cx="142557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)=0.5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07390" marR="0" lvl="0" indent="0" algn="l" defTabSz="914400" rtl="0" eaLnBrk="1" fontAlgn="auto" latinLnBrk="0" hangingPunct="1">
              <a:lnSpc>
                <a:spcPct val="100000"/>
              </a:lnSpc>
              <a:spcBef>
                <a:spcPts val="178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0739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382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)=0.5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6861" y="1086205"/>
            <a:ext cx="1956435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400" b="1" i="0" u="none" strike="noStrike" kern="1200" cap="none" spc="-15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)+p(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6801" y="2289758"/>
            <a:ext cx="1514475" cy="171450"/>
          </a:xfrm>
          <a:custGeom>
            <a:avLst/>
            <a:gdLst/>
            <a:ahLst/>
            <a:cxnLst/>
            <a:rect l="l" t="t" r="r" b="b"/>
            <a:pathLst>
              <a:path w="1514475" h="171450">
                <a:moveTo>
                  <a:pt x="149615" y="0"/>
                </a:moveTo>
                <a:lnTo>
                  <a:pt x="142494" y="2464"/>
                </a:lnTo>
                <a:lnTo>
                  <a:pt x="0" y="85649"/>
                </a:lnTo>
                <a:lnTo>
                  <a:pt x="142494" y="168707"/>
                </a:lnTo>
                <a:lnTo>
                  <a:pt x="149615" y="171172"/>
                </a:lnTo>
                <a:lnTo>
                  <a:pt x="156892" y="170707"/>
                </a:lnTo>
                <a:lnTo>
                  <a:pt x="163478" y="167528"/>
                </a:lnTo>
                <a:lnTo>
                  <a:pt x="168528" y="161849"/>
                </a:lnTo>
                <a:lnTo>
                  <a:pt x="170975" y="154727"/>
                </a:lnTo>
                <a:lnTo>
                  <a:pt x="170481" y="147450"/>
                </a:lnTo>
                <a:lnTo>
                  <a:pt x="167296" y="140864"/>
                </a:lnTo>
                <a:lnTo>
                  <a:pt x="161671" y="135814"/>
                </a:lnTo>
                <a:lnTo>
                  <a:pt x="108331" y="104699"/>
                </a:lnTo>
                <a:lnTo>
                  <a:pt x="37718" y="104699"/>
                </a:lnTo>
                <a:lnTo>
                  <a:pt x="37718" y="66599"/>
                </a:lnTo>
                <a:lnTo>
                  <a:pt x="108113" y="66599"/>
                </a:lnTo>
                <a:lnTo>
                  <a:pt x="161671" y="35357"/>
                </a:lnTo>
                <a:lnTo>
                  <a:pt x="167296" y="30325"/>
                </a:lnTo>
                <a:lnTo>
                  <a:pt x="170481" y="23768"/>
                </a:lnTo>
                <a:lnTo>
                  <a:pt x="170975" y="16498"/>
                </a:lnTo>
                <a:lnTo>
                  <a:pt x="168528" y="9322"/>
                </a:lnTo>
                <a:lnTo>
                  <a:pt x="163478" y="3643"/>
                </a:lnTo>
                <a:lnTo>
                  <a:pt x="156892" y="464"/>
                </a:lnTo>
                <a:lnTo>
                  <a:pt x="149615" y="0"/>
                </a:lnTo>
                <a:close/>
              </a:path>
              <a:path w="1514475" h="171450">
                <a:moveTo>
                  <a:pt x="108113" y="66599"/>
                </a:moveTo>
                <a:lnTo>
                  <a:pt x="37718" y="66599"/>
                </a:lnTo>
                <a:lnTo>
                  <a:pt x="37718" y="104699"/>
                </a:lnTo>
                <a:lnTo>
                  <a:pt x="108331" y="104699"/>
                </a:lnTo>
                <a:lnTo>
                  <a:pt x="103759" y="102032"/>
                </a:lnTo>
                <a:lnTo>
                  <a:pt x="47371" y="102032"/>
                </a:lnTo>
                <a:lnTo>
                  <a:pt x="47371" y="69139"/>
                </a:lnTo>
                <a:lnTo>
                  <a:pt x="103759" y="69139"/>
                </a:lnTo>
                <a:lnTo>
                  <a:pt x="108113" y="66599"/>
                </a:lnTo>
                <a:close/>
              </a:path>
              <a:path w="1514475" h="171450">
                <a:moveTo>
                  <a:pt x="1514094" y="66599"/>
                </a:moveTo>
                <a:lnTo>
                  <a:pt x="108113" y="66599"/>
                </a:lnTo>
                <a:lnTo>
                  <a:pt x="75565" y="85586"/>
                </a:lnTo>
                <a:lnTo>
                  <a:pt x="108331" y="104699"/>
                </a:lnTo>
                <a:lnTo>
                  <a:pt x="1514094" y="104699"/>
                </a:lnTo>
                <a:lnTo>
                  <a:pt x="1514094" y="66599"/>
                </a:lnTo>
                <a:close/>
              </a:path>
              <a:path w="1514475" h="171450">
                <a:moveTo>
                  <a:pt x="47371" y="69139"/>
                </a:moveTo>
                <a:lnTo>
                  <a:pt x="47371" y="102032"/>
                </a:lnTo>
                <a:lnTo>
                  <a:pt x="75565" y="85586"/>
                </a:lnTo>
                <a:lnTo>
                  <a:pt x="47371" y="69139"/>
                </a:lnTo>
                <a:close/>
              </a:path>
              <a:path w="1514475" h="171450">
                <a:moveTo>
                  <a:pt x="75565" y="85586"/>
                </a:moveTo>
                <a:lnTo>
                  <a:pt x="47371" y="102032"/>
                </a:lnTo>
                <a:lnTo>
                  <a:pt x="103759" y="102032"/>
                </a:lnTo>
                <a:lnTo>
                  <a:pt x="75565" y="85586"/>
                </a:lnTo>
                <a:close/>
              </a:path>
              <a:path w="1514475" h="171450">
                <a:moveTo>
                  <a:pt x="103759" y="69139"/>
                </a:moveTo>
                <a:lnTo>
                  <a:pt x="47371" y="69139"/>
                </a:lnTo>
                <a:lnTo>
                  <a:pt x="75565" y="85586"/>
                </a:lnTo>
                <a:lnTo>
                  <a:pt x="103759" y="69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33979" y="3152469"/>
            <a:ext cx="1514475" cy="171450"/>
          </a:xfrm>
          <a:custGeom>
            <a:avLst/>
            <a:gdLst/>
            <a:ahLst/>
            <a:cxnLst/>
            <a:rect l="l" t="t" r="r" b="b"/>
            <a:pathLst>
              <a:path w="1514475" h="171450">
                <a:moveTo>
                  <a:pt x="149689" y="0"/>
                </a:moveTo>
                <a:lnTo>
                  <a:pt x="142494" y="2464"/>
                </a:lnTo>
                <a:lnTo>
                  <a:pt x="0" y="85522"/>
                </a:lnTo>
                <a:lnTo>
                  <a:pt x="142494" y="168707"/>
                </a:lnTo>
                <a:lnTo>
                  <a:pt x="149689" y="171154"/>
                </a:lnTo>
                <a:lnTo>
                  <a:pt x="157003" y="170660"/>
                </a:lnTo>
                <a:lnTo>
                  <a:pt x="163603" y="167475"/>
                </a:lnTo>
                <a:lnTo>
                  <a:pt x="168656" y="161849"/>
                </a:lnTo>
                <a:lnTo>
                  <a:pt x="171049" y="154656"/>
                </a:lnTo>
                <a:lnTo>
                  <a:pt x="170561" y="147355"/>
                </a:lnTo>
                <a:lnTo>
                  <a:pt x="167405" y="140793"/>
                </a:lnTo>
                <a:lnTo>
                  <a:pt x="161797" y="135814"/>
                </a:lnTo>
                <a:lnTo>
                  <a:pt x="108240" y="104572"/>
                </a:lnTo>
                <a:lnTo>
                  <a:pt x="37845" y="104572"/>
                </a:lnTo>
                <a:lnTo>
                  <a:pt x="37845" y="66472"/>
                </a:lnTo>
                <a:lnTo>
                  <a:pt x="108457" y="66472"/>
                </a:lnTo>
                <a:lnTo>
                  <a:pt x="161797" y="35357"/>
                </a:lnTo>
                <a:lnTo>
                  <a:pt x="167405" y="30307"/>
                </a:lnTo>
                <a:lnTo>
                  <a:pt x="170560" y="23721"/>
                </a:lnTo>
                <a:lnTo>
                  <a:pt x="171049" y="16444"/>
                </a:lnTo>
                <a:lnTo>
                  <a:pt x="168656" y="9322"/>
                </a:lnTo>
                <a:lnTo>
                  <a:pt x="163603" y="3643"/>
                </a:lnTo>
                <a:lnTo>
                  <a:pt x="157003" y="464"/>
                </a:lnTo>
                <a:lnTo>
                  <a:pt x="149689" y="0"/>
                </a:lnTo>
                <a:close/>
              </a:path>
              <a:path w="1514475" h="171450">
                <a:moveTo>
                  <a:pt x="108457" y="66472"/>
                </a:moveTo>
                <a:lnTo>
                  <a:pt x="37845" y="66472"/>
                </a:lnTo>
                <a:lnTo>
                  <a:pt x="37845" y="104572"/>
                </a:lnTo>
                <a:lnTo>
                  <a:pt x="108240" y="104572"/>
                </a:lnTo>
                <a:lnTo>
                  <a:pt x="103886" y="102032"/>
                </a:lnTo>
                <a:lnTo>
                  <a:pt x="47497" y="102032"/>
                </a:lnTo>
                <a:lnTo>
                  <a:pt x="47497" y="69139"/>
                </a:lnTo>
                <a:lnTo>
                  <a:pt x="103886" y="69139"/>
                </a:lnTo>
                <a:lnTo>
                  <a:pt x="108457" y="66472"/>
                </a:lnTo>
                <a:close/>
              </a:path>
              <a:path w="1514475" h="171450">
                <a:moveTo>
                  <a:pt x="1514220" y="66472"/>
                </a:moveTo>
                <a:lnTo>
                  <a:pt x="108457" y="66472"/>
                </a:lnTo>
                <a:lnTo>
                  <a:pt x="75691" y="85586"/>
                </a:lnTo>
                <a:lnTo>
                  <a:pt x="108240" y="104572"/>
                </a:lnTo>
                <a:lnTo>
                  <a:pt x="1514220" y="104572"/>
                </a:lnTo>
                <a:lnTo>
                  <a:pt x="1514220" y="66472"/>
                </a:lnTo>
                <a:close/>
              </a:path>
              <a:path w="1514475" h="171450">
                <a:moveTo>
                  <a:pt x="47497" y="69139"/>
                </a:moveTo>
                <a:lnTo>
                  <a:pt x="47497" y="102032"/>
                </a:lnTo>
                <a:lnTo>
                  <a:pt x="75691" y="85586"/>
                </a:lnTo>
                <a:lnTo>
                  <a:pt x="47497" y="69139"/>
                </a:lnTo>
                <a:close/>
              </a:path>
              <a:path w="1514475" h="171450">
                <a:moveTo>
                  <a:pt x="75691" y="85586"/>
                </a:moveTo>
                <a:lnTo>
                  <a:pt x="47497" y="102032"/>
                </a:lnTo>
                <a:lnTo>
                  <a:pt x="103886" y="102032"/>
                </a:lnTo>
                <a:lnTo>
                  <a:pt x="75691" y="85586"/>
                </a:lnTo>
                <a:close/>
              </a:path>
              <a:path w="1514475" h="171450">
                <a:moveTo>
                  <a:pt x="103886" y="69139"/>
                </a:moveTo>
                <a:lnTo>
                  <a:pt x="47497" y="69139"/>
                </a:lnTo>
                <a:lnTo>
                  <a:pt x="75691" y="85586"/>
                </a:lnTo>
                <a:lnTo>
                  <a:pt x="103886" y="69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0" y="895311"/>
            <a:ext cx="2742565" cy="83121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”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likely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080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82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5974" y="2229739"/>
            <a:ext cx="1828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)p(“text”|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113" y="1877504"/>
            <a:ext cx="179705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950" b="1" i="0" u="none" strike="noStrike" kern="1200" cap="none" spc="75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(Z=0)?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1376" y="3125165"/>
            <a:ext cx="1838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)p(“text”|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738" y="2679128"/>
            <a:ext cx="1868805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950" b="1" i="0" u="none" strike="noStrike" kern="1200" cap="none" spc="-75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(Z=1)?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5097" y="3852290"/>
            <a:ext cx="4078604" cy="1005840"/>
          </a:xfrm>
          <a:custGeom>
            <a:avLst/>
            <a:gdLst/>
            <a:ahLst/>
            <a:cxnLst/>
            <a:rect l="l" t="t" r="r" b="b"/>
            <a:pathLst>
              <a:path w="4078604" h="1005839">
                <a:moveTo>
                  <a:pt x="0" y="1005459"/>
                </a:moveTo>
                <a:lnTo>
                  <a:pt x="4078097" y="1005459"/>
                </a:lnTo>
                <a:lnTo>
                  <a:pt x="4078097" y="0"/>
                </a:lnTo>
                <a:lnTo>
                  <a:pt x="0" y="0"/>
                </a:lnTo>
                <a:lnTo>
                  <a:pt x="0" y="10054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639" y="4506562"/>
            <a:ext cx="3694429" cy="0"/>
          </a:xfrm>
          <a:custGeom>
            <a:avLst/>
            <a:gdLst/>
            <a:ahLst/>
            <a:cxnLst/>
            <a:rect l="l" t="t" r="r" b="b"/>
            <a:pathLst>
              <a:path w="3694429">
                <a:moveTo>
                  <a:pt x="0" y="0"/>
                </a:moveTo>
                <a:lnTo>
                  <a:pt x="3694282" y="0"/>
                </a:lnTo>
              </a:path>
            </a:pathLst>
          </a:custGeom>
          <a:ln w="9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097" y="3754909"/>
            <a:ext cx="4078604" cy="1049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" marR="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r>
              <a:rPr kumimoji="0" sz="1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</a:t>
            </a:r>
            <a:r>
              <a:rPr kumimoji="0" sz="18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text"</a:t>
            </a:r>
            <a:r>
              <a:rPr kumimoji="0" sz="18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  <a:p>
            <a:pPr marL="277495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3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)p("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text"|</a:t>
            </a:r>
            <a:r>
              <a:rPr kumimoji="0" sz="18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3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77495" marR="0" lvl="0" indent="0" algn="ctr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3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75" b="0" i="0" u="none" strike="noStrike" kern="1200" cap="none" spc="1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)p("</a:t>
            </a:r>
            <a:r>
              <a:rPr kumimoji="0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text"|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3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75" b="0" i="0" u="none" strike="noStrike" kern="1200" cap="none" spc="1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5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0" u="none" strike="noStrike" kern="1200" cap="none" spc="-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)p("</a:t>
            </a:r>
            <a:r>
              <a:rPr kumimoji="0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text"|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6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0" u="none" strike="noStrike" kern="1200" cap="none" spc="-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251" y="127254"/>
            <a:ext cx="7647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spc="-10" dirty="0"/>
              <a:t>Expectation-Maximization </a:t>
            </a:r>
            <a:r>
              <a:rPr sz="3200" spc="-5" dirty="0"/>
              <a:t>(EM)</a:t>
            </a:r>
            <a:r>
              <a:rPr sz="3200" spc="5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430174" y="867917"/>
            <a:ext cx="18891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 marR="5080" lvl="0" indent="-480059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Hidden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Variable: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{0,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67000" y="1067269"/>
            <a:ext cx="6400800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Initialize p(w|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with random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iteratively improve it using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E-step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M-step.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699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Stop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likelihood doesn’t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79307" y="2507551"/>
            <a:ext cx="925830" cy="400685"/>
          </a:xfrm>
          <a:custGeom>
            <a:avLst/>
            <a:gdLst/>
            <a:ahLst/>
            <a:cxnLst/>
            <a:rect l="l" t="t" r="r" b="b"/>
            <a:pathLst>
              <a:path w="925829" h="400685">
                <a:moveTo>
                  <a:pt x="0" y="400113"/>
                </a:moveTo>
                <a:lnTo>
                  <a:pt x="925258" y="400113"/>
                </a:lnTo>
                <a:lnTo>
                  <a:pt x="925258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62619" y="2533599"/>
            <a:ext cx="762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-step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00821" y="3966095"/>
            <a:ext cx="967105" cy="400685"/>
          </a:xfrm>
          <a:custGeom>
            <a:avLst/>
            <a:gdLst/>
            <a:ahLst/>
            <a:cxnLst/>
            <a:rect l="l" t="t" r="r" b="b"/>
            <a:pathLst>
              <a:path w="967104" h="400685">
                <a:moveTo>
                  <a:pt x="0" y="400113"/>
                </a:moveTo>
                <a:lnTo>
                  <a:pt x="966927" y="400113"/>
                </a:lnTo>
                <a:lnTo>
                  <a:pt x="966927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3118" y="3992676"/>
            <a:ext cx="803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-step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77946" y="2303734"/>
            <a:ext cx="5384800" cy="790575"/>
          </a:xfrm>
          <a:custGeom>
            <a:avLst/>
            <a:gdLst/>
            <a:ahLst/>
            <a:cxnLst/>
            <a:rect l="l" t="t" r="r" b="b"/>
            <a:pathLst>
              <a:path w="5384800" h="790575">
                <a:moveTo>
                  <a:pt x="0" y="790575"/>
                </a:moveTo>
                <a:lnTo>
                  <a:pt x="5384800" y="790575"/>
                </a:lnTo>
                <a:lnTo>
                  <a:pt x="5384800" y="0"/>
                </a:lnTo>
                <a:lnTo>
                  <a:pt x="0" y="0"/>
                </a:lnTo>
                <a:lnTo>
                  <a:pt x="0" y="790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81411" y="2877293"/>
            <a:ext cx="11683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29895" y="2877293"/>
            <a:ext cx="11683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2712" y="2877293"/>
            <a:ext cx="12623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71575" algn="l"/>
              </a:tabLst>
              <a:defRPr/>
            </a:pP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	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9063" y="2488837"/>
            <a:ext cx="2254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2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55260" y="2705381"/>
            <a:ext cx="354774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494280" algn="l"/>
                <a:tab pos="3445510" algn="l"/>
              </a:tabLst>
              <a:defRPr/>
            </a:pP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0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-262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00" b="0" i="0" u="none" strike="noStrike" kern="1200" cap="none" spc="-27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00" b="0" i="0" u="none" strike="noStrike" kern="1200" cap="none" spc="-142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09052" y="2365483"/>
            <a:ext cx="2084179" cy="3315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</a:t>
            </a: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)p</a:t>
            </a:r>
            <a:r>
              <a:rPr kumimoji="0" sz="1800" b="0" i="0" u="none" strike="noStrike" kern="1200" cap="none" spc="60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</a:t>
            </a:r>
            <a:r>
              <a:rPr kumimoji="0" sz="1800" b="0" i="0" u="none" strike="noStrike" kern="1200" cap="none" spc="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 </a:t>
            </a:r>
            <a:r>
              <a:rPr kumimoji="0" sz="1800" b="0" i="0" u="none" strike="noStrike" kern="1200" cap="none" spc="0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 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lang="en-US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 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0565" y="2497043"/>
            <a:ext cx="530288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7190" algn="l"/>
                <a:tab pos="3009265" algn="l"/>
                <a:tab pos="4180840" algn="l"/>
                <a:tab pos="5289550" algn="l"/>
              </a:tabLst>
              <a:defRPr/>
            </a:pP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(z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w)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075" b="0" i="0" u="sng" strike="noStrike" kern="1200" cap="none" spc="37" normalizeH="0" baseline="2168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</a:t>
            </a:r>
            <a:r>
              <a:rPr kumimoji="0" sz="1800" b="0" i="0" u="sng" strike="noStrike" kern="1200" cap="none" spc="7" normalizeH="0" baseline="3703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sng" strike="noStrike" kern="1200" cap="none" spc="7" normalizeH="0" baseline="3703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endParaRPr kumimoji="0" sz="1800" b="0" i="0" u="none" strike="noStrike" kern="1200" cap="none" spc="0" normalizeH="0" baseline="37037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78201" y="3780625"/>
            <a:ext cx="5069205" cy="894080"/>
          </a:xfrm>
          <a:custGeom>
            <a:avLst/>
            <a:gdLst/>
            <a:ahLst/>
            <a:cxnLst/>
            <a:rect l="l" t="t" r="r" b="b"/>
            <a:pathLst>
              <a:path w="5069205" h="894079">
                <a:moveTo>
                  <a:pt x="0" y="893762"/>
                </a:moveTo>
                <a:lnTo>
                  <a:pt x="5068824" y="893762"/>
                </a:lnTo>
                <a:lnTo>
                  <a:pt x="5068824" y="0"/>
                </a:lnTo>
                <a:lnTo>
                  <a:pt x="0" y="0"/>
                </a:lnTo>
                <a:lnTo>
                  <a:pt x="0" y="8937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26449" y="4204005"/>
            <a:ext cx="3261360" cy="0"/>
          </a:xfrm>
          <a:custGeom>
            <a:avLst/>
            <a:gdLst/>
            <a:ahLst/>
            <a:cxnLst/>
            <a:rect l="l" t="t" r="r" b="b"/>
            <a:pathLst>
              <a:path w="3261359">
                <a:moveTo>
                  <a:pt x="0" y="0"/>
                </a:moveTo>
                <a:lnTo>
                  <a:pt x="3261135" y="0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4971" y="4436036"/>
            <a:ext cx="4038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7194" y="3970751"/>
            <a:ext cx="414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3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0198" y="4198576"/>
            <a:ext cx="253619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c(w'</a:t>
            </a:r>
            <a:r>
              <a:rPr kumimoji="0" sz="2200" b="0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2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d)p</a:t>
            </a:r>
            <a:r>
              <a:rPr kumimoji="0" sz="1950" b="0" i="0" u="none" strike="noStrike" kern="1200" cap="none" spc="75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950" b="0" i="0" u="none" strike="noStrike" kern="1200" cap="none" spc="-292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0" i="0" u="none" strike="noStrike" kern="1200" cap="none" spc="0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950" b="0" i="0" u="none" strike="noStrike" kern="1200" cap="none" spc="-307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0" i="0" u="none" strike="noStrike" kern="1200" cap="none" spc="0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950" b="0" i="0" u="none" strike="noStrike" kern="1200" cap="none" spc="-165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(z</a:t>
            </a:r>
            <a:r>
              <a:rPr kumimoji="0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2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w'</a:t>
            </a:r>
            <a:r>
              <a:rPr kumimoji="0" sz="22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9682" y="3803115"/>
            <a:ext cx="237490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220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d)p</a:t>
            </a:r>
            <a:r>
              <a:rPr kumimoji="0" sz="1950" b="0" i="0" u="none" strike="noStrike" kern="1200" cap="none" spc="75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950" b="0" i="0" u="none" strike="noStrike" kern="1200" cap="none" spc="-292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0" i="0" u="none" strike="noStrike" kern="1200" cap="none" spc="0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950" b="0" i="0" u="none" strike="noStrike" kern="1200" cap="none" spc="-307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0" i="0" u="none" strike="noStrike" kern="1200" cap="none" spc="0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950" b="0" i="0" u="none" strike="noStrike" kern="1200" cap="none" spc="-165" normalizeH="0" baseline="42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(z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2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9165" y="3838373"/>
            <a:ext cx="205295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577850" algn="l"/>
              </a:tabLst>
              <a:defRPr/>
            </a:pP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0" i="0" u="none" strike="noStrike" kern="1200" cap="none" spc="0" normalizeH="0" baseline="-2350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20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950" b="0" i="0" u="none" strike="noStrike" kern="1200" cap="none" spc="52" normalizeH="0" baseline="-378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4950" b="0" i="0" u="none" strike="noStrike" kern="1200" cap="none" spc="0" normalizeH="0" baseline="-37878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57600" y="3256216"/>
            <a:ext cx="2715260" cy="400685"/>
          </a:xfrm>
          <a:custGeom>
            <a:avLst/>
            <a:gdLst/>
            <a:ahLst/>
            <a:cxnLst/>
            <a:rect l="l" t="t" r="r" b="b"/>
            <a:pathLst>
              <a:path w="2715260" h="400685">
                <a:moveTo>
                  <a:pt x="0" y="400113"/>
                </a:moveTo>
                <a:lnTo>
                  <a:pt x="2714752" y="400113"/>
                </a:lnTo>
                <a:lnTo>
                  <a:pt x="2714752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57600" y="3276346"/>
            <a:ext cx="271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likely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 is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2000" b="1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51142" y="3442970"/>
            <a:ext cx="628650" cy="412750"/>
          </a:xfrm>
          <a:custGeom>
            <a:avLst/>
            <a:gdLst/>
            <a:ahLst/>
            <a:cxnLst/>
            <a:rect l="l" t="t" r="r" b="b"/>
            <a:pathLst>
              <a:path w="628650" h="412750">
                <a:moveTo>
                  <a:pt x="555200" y="307793"/>
                </a:moveTo>
                <a:lnTo>
                  <a:pt x="518540" y="318388"/>
                </a:lnTo>
                <a:lnTo>
                  <a:pt x="605282" y="412241"/>
                </a:lnTo>
                <a:lnTo>
                  <a:pt x="621127" y="326135"/>
                </a:lnTo>
                <a:lnTo>
                  <a:pt x="560451" y="326135"/>
                </a:lnTo>
                <a:lnTo>
                  <a:pt x="555371" y="308228"/>
                </a:lnTo>
                <a:lnTo>
                  <a:pt x="555200" y="307793"/>
                </a:lnTo>
                <a:close/>
              </a:path>
              <a:path w="628650" h="412750">
                <a:moveTo>
                  <a:pt x="591651" y="297258"/>
                </a:moveTo>
                <a:lnTo>
                  <a:pt x="555200" y="307793"/>
                </a:lnTo>
                <a:lnTo>
                  <a:pt x="555371" y="308228"/>
                </a:lnTo>
                <a:lnTo>
                  <a:pt x="560451" y="326135"/>
                </a:lnTo>
                <a:lnTo>
                  <a:pt x="597027" y="315467"/>
                </a:lnTo>
                <a:lnTo>
                  <a:pt x="591651" y="297258"/>
                </a:lnTo>
                <a:close/>
              </a:path>
              <a:path w="628650" h="412750">
                <a:moveTo>
                  <a:pt x="628396" y="286638"/>
                </a:moveTo>
                <a:lnTo>
                  <a:pt x="591651" y="297258"/>
                </a:lnTo>
                <a:lnTo>
                  <a:pt x="597027" y="315467"/>
                </a:lnTo>
                <a:lnTo>
                  <a:pt x="560451" y="326135"/>
                </a:lnTo>
                <a:lnTo>
                  <a:pt x="621127" y="326135"/>
                </a:lnTo>
                <a:lnTo>
                  <a:pt x="628396" y="286638"/>
                </a:lnTo>
                <a:close/>
              </a:path>
              <a:path w="628650" h="412750">
                <a:moveTo>
                  <a:pt x="6731" y="0"/>
                </a:moveTo>
                <a:lnTo>
                  <a:pt x="0" y="37591"/>
                </a:lnTo>
                <a:lnTo>
                  <a:pt x="65786" y="49148"/>
                </a:lnTo>
                <a:lnTo>
                  <a:pt x="161925" y="67436"/>
                </a:lnTo>
                <a:lnTo>
                  <a:pt x="223265" y="80771"/>
                </a:lnTo>
                <a:lnTo>
                  <a:pt x="281432" y="95503"/>
                </a:lnTo>
                <a:lnTo>
                  <a:pt x="335153" y="111886"/>
                </a:lnTo>
                <a:lnTo>
                  <a:pt x="383921" y="130301"/>
                </a:lnTo>
                <a:lnTo>
                  <a:pt x="426338" y="151002"/>
                </a:lnTo>
                <a:lnTo>
                  <a:pt x="461772" y="174243"/>
                </a:lnTo>
                <a:lnTo>
                  <a:pt x="490601" y="200151"/>
                </a:lnTo>
                <a:lnTo>
                  <a:pt x="524129" y="243204"/>
                </a:lnTo>
                <a:lnTo>
                  <a:pt x="548766" y="291337"/>
                </a:lnTo>
                <a:lnTo>
                  <a:pt x="555200" y="307793"/>
                </a:lnTo>
                <a:lnTo>
                  <a:pt x="591651" y="297258"/>
                </a:lnTo>
                <a:lnTo>
                  <a:pt x="575310" y="257428"/>
                </a:lnTo>
                <a:lnTo>
                  <a:pt x="555752" y="221995"/>
                </a:lnTo>
                <a:lnTo>
                  <a:pt x="531240" y="188467"/>
                </a:lnTo>
                <a:lnTo>
                  <a:pt x="501268" y="157606"/>
                </a:lnTo>
                <a:lnTo>
                  <a:pt x="464692" y="129793"/>
                </a:lnTo>
                <a:lnTo>
                  <a:pt x="421639" y="105663"/>
                </a:lnTo>
                <a:lnTo>
                  <a:pt x="372999" y="84962"/>
                </a:lnTo>
                <a:lnTo>
                  <a:pt x="319405" y="66801"/>
                </a:lnTo>
                <a:lnTo>
                  <a:pt x="261747" y="50926"/>
                </a:lnTo>
                <a:lnTo>
                  <a:pt x="200787" y="36702"/>
                </a:lnTo>
                <a:lnTo>
                  <a:pt x="137414" y="23748"/>
                </a:lnTo>
                <a:lnTo>
                  <a:pt x="6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48583" y="2917444"/>
            <a:ext cx="575310" cy="511809"/>
          </a:xfrm>
          <a:custGeom>
            <a:avLst/>
            <a:gdLst/>
            <a:ahLst/>
            <a:cxnLst/>
            <a:rect l="l" t="t" r="r" b="b"/>
            <a:pathLst>
              <a:path w="575310" h="511810">
                <a:moveTo>
                  <a:pt x="75805" y="111672"/>
                </a:moveTo>
                <a:lnTo>
                  <a:pt x="38013" y="115641"/>
                </a:lnTo>
                <a:lnTo>
                  <a:pt x="38354" y="118744"/>
                </a:lnTo>
                <a:lnTo>
                  <a:pt x="42418" y="138303"/>
                </a:lnTo>
                <a:lnTo>
                  <a:pt x="53213" y="176911"/>
                </a:lnTo>
                <a:lnTo>
                  <a:pt x="68580" y="214756"/>
                </a:lnTo>
                <a:lnTo>
                  <a:pt x="89662" y="251460"/>
                </a:lnTo>
                <a:lnTo>
                  <a:pt x="117220" y="286257"/>
                </a:lnTo>
                <a:lnTo>
                  <a:pt x="151765" y="318643"/>
                </a:lnTo>
                <a:lnTo>
                  <a:pt x="193040" y="348869"/>
                </a:lnTo>
                <a:lnTo>
                  <a:pt x="240156" y="376936"/>
                </a:lnTo>
                <a:lnTo>
                  <a:pt x="291973" y="403479"/>
                </a:lnTo>
                <a:lnTo>
                  <a:pt x="347853" y="428751"/>
                </a:lnTo>
                <a:lnTo>
                  <a:pt x="406781" y="453008"/>
                </a:lnTo>
                <a:lnTo>
                  <a:pt x="561594" y="511301"/>
                </a:lnTo>
                <a:lnTo>
                  <a:pt x="574802" y="475488"/>
                </a:lnTo>
                <a:lnTo>
                  <a:pt x="450595" y="429260"/>
                </a:lnTo>
                <a:lnTo>
                  <a:pt x="420624" y="417575"/>
                </a:lnTo>
                <a:lnTo>
                  <a:pt x="362585" y="393573"/>
                </a:lnTo>
                <a:lnTo>
                  <a:pt x="307975" y="368935"/>
                </a:lnTo>
                <a:lnTo>
                  <a:pt x="257810" y="343281"/>
                </a:lnTo>
                <a:lnTo>
                  <a:pt x="213232" y="316483"/>
                </a:lnTo>
                <a:lnTo>
                  <a:pt x="175132" y="288544"/>
                </a:lnTo>
                <a:lnTo>
                  <a:pt x="144271" y="259461"/>
                </a:lnTo>
                <a:lnTo>
                  <a:pt x="120523" y="228981"/>
                </a:lnTo>
                <a:lnTo>
                  <a:pt x="95123" y="180594"/>
                </a:lnTo>
                <a:lnTo>
                  <a:pt x="79375" y="128905"/>
                </a:lnTo>
                <a:lnTo>
                  <a:pt x="75805" y="111672"/>
                </a:lnTo>
                <a:close/>
              </a:path>
              <a:path w="575310" h="511810">
                <a:moveTo>
                  <a:pt x="44958" y="0"/>
                </a:moveTo>
                <a:lnTo>
                  <a:pt x="0" y="119633"/>
                </a:lnTo>
                <a:lnTo>
                  <a:pt x="38013" y="115641"/>
                </a:lnTo>
                <a:lnTo>
                  <a:pt x="35941" y="96774"/>
                </a:lnTo>
                <a:lnTo>
                  <a:pt x="73787" y="92710"/>
                </a:lnTo>
                <a:lnTo>
                  <a:pt x="104104" y="92710"/>
                </a:lnTo>
                <a:lnTo>
                  <a:pt x="44958" y="0"/>
                </a:lnTo>
                <a:close/>
              </a:path>
              <a:path w="575310" h="511810">
                <a:moveTo>
                  <a:pt x="73787" y="92710"/>
                </a:moveTo>
                <a:lnTo>
                  <a:pt x="35941" y="96774"/>
                </a:lnTo>
                <a:lnTo>
                  <a:pt x="38013" y="115641"/>
                </a:lnTo>
                <a:lnTo>
                  <a:pt x="75805" y="111672"/>
                </a:lnTo>
                <a:lnTo>
                  <a:pt x="75692" y="111125"/>
                </a:lnTo>
                <a:lnTo>
                  <a:pt x="73787" y="92710"/>
                </a:lnTo>
                <a:close/>
              </a:path>
              <a:path w="575310" h="511810">
                <a:moveTo>
                  <a:pt x="104104" y="92710"/>
                </a:moveTo>
                <a:lnTo>
                  <a:pt x="73787" y="92710"/>
                </a:lnTo>
                <a:lnTo>
                  <a:pt x="75692" y="111125"/>
                </a:lnTo>
                <a:lnTo>
                  <a:pt x="75805" y="111672"/>
                </a:lnTo>
                <a:lnTo>
                  <a:pt x="113665" y="107695"/>
                </a:lnTo>
                <a:lnTo>
                  <a:pt x="104104" y="92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485" y="74498"/>
            <a:ext cx="4923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 </a:t>
            </a:r>
            <a:r>
              <a:rPr spc="-10" dirty="0"/>
              <a:t>Computation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300" y="2603106"/>
            <a:ext cx="505459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2142" y="2603106"/>
            <a:ext cx="13081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#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9320" y="2619091"/>
            <a:ext cx="664845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6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6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0" u="none" strike="noStrike" kern="1200" cap="none" spc="-7" normalizeH="0" baseline="-1058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9951" y="2603106"/>
            <a:ext cx="291973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3905" algn="l"/>
              </a:tabLst>
              <a:defRPr/>
            </a:pP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Iteration</a:t>
            </a:r>
            <a:r>
              <a:rPr kumimoji="0" sz="16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Iteration</a:t>
            </a:r>
            <a:r>
              <a:rPr kumimoji="0" sz="16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3038" y="2603106"/>
            <a:ext cx="89789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Iteration</a:t>
            </a:r>
            <a:r>
              <a:rPr kumimoji="0" sz="16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792" y="262299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792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792" y="262299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792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680" y="2628594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161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4473" y="2622999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>
                <a:moveTo>
                  <a:pt x="0" y="0"/>
                </a:moveTo>
                <a:lnTo>
                  <a:pt x="960576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56635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8523" y="2628594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497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9315" y="262299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1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3813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25701" y="262859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26493" y="2622999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4878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76767" y="2628594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862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77559" y="2622999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277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6422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98310" y="2628594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3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99102" y="2622999"/>
            <a:ext cx="2007235" cy="0"/>
          </a:xfrm>
          <a:custGeom>
            <a:avLst/>
            <a:gdLst/>
            <a:ahLst/>
            <a:cxnLst/>
            <a:rect l="l" t="t" r="r" b="b"/>
            <a:pathLst>
              <a:path w="2007234">
                <a:moveTo>
                  <a:pt x="0" y="0"/>
                </a:moveTo>
                <a:lnTo>
                  <a:pt x="200674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07437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19325" y="2628594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40">
                <a:moveTo>
                  <a:pt x="0" y="0"/>
                </a:moveTo>
                <a:lnTo>
                  <a:pt x="2008862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66984" y="2628594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277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728979" y="262299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28979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28979" y="262299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28979" y="262299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1792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56635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13813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4878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86422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07437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728979" y="263578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1792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56635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13813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64878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86422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7437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728979" y="288196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1792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56635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13813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64878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86422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07437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728979" y="28947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50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1792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3680" y="3161451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161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4473" y="3155856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>
                <a:moveTo>
                  <a:pt x="0" y="0"/>
                </a:moveTo>
                <a:lnTo>
                  <a:pt x="960576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56635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368523" y="3161451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497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69315" y="3155856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1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13813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25701" y="316145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726493" y="31558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64878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76767" y="316145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77559" y="31558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27832" y="3161451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796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628625" y="3155856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0" y="0"/>
                </a:moveTo>
                <a:lnTo>
                  <a:pt x="1056211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86422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8310" y="316145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99102" y="31558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649376" y="3161451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650168" y="3155856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07437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19325" y="3161451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93891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720117" y="3155856"/>
            <a:ext cx="937894" cy="0"/>
          </a:xfrm>
          <a:custGeom>
            <a:avLst/>
            <a:gdLst/>
            <a:ahLst/>
            <a:cxnLst/>
            <a:rect l="l" t="t" r="r" b="b"/>
            <a:pathLst>
              <a:path w="937895">
                <a:moveTo>
                  <a:pt x="0" y="0"/>
                </a:moveTo>
                <a:lnTo>
                  <a:pt x="93732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670919" y="3161451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671711" y="3155856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728979" y="3155856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728979" y="3155856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81792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56635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713813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64878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686422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707437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728979" y="3168645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1792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93680" y="3420419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161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94473" y="3414824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>
                <a:moveTo>
                  <a:pt x="0" y="0"/>
                </a:moveTo>
                <a:lnTo>
                  <a:pt x="960576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56635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368523" y="3420419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497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369315" y="341482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1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713813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725701" y="3420419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726493" y="341482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664878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676767" y="3420419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677559" y="341482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627832" y="3420419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796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628625" y="341482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0" y="0"/>
                </a:moveTo>
                <a:lnTo>
                  <a:pt x="1056211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686422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698310" y="3420419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699102" y="341482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649376" y="3420419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650168" y="3414824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707437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19325" y="3420419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93891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720117" y="3414824"/>
            <a:ext cx="937894" cy="0"/>
          </a:xfrm>
          <a:custGeom>
            <a:avLst/>
            <a:gdLst/>
            <a:ahLst/>
            <a:cxnLst/>
            <a:rect l="l" t="t" r="r" b="b"/>
            <a:pathLst>
              <a:path w="937895">
                <a:moveTo>
                  <a:pt x="0" y="0"/>
                </a:moveTo>
                <a:lnTo>
                  <a:pt x="93732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670919" y="3420419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1711" y="3414824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728979" y="341482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728979" y="3414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81792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356635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713813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664878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686422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707437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728979" y="342761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81792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93680" y="3679921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161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94473" y="3674326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>
                <a:moveTo>
                  <a:pt x="0" y="0"/>
                </a:moveTo>
                <a:lnTo>
                  <a:pt x="960576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356635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368523" y="3679921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497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369315" y="3674326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1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713813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725701" y="367992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726493" y="367432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664878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676767" y="367992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677559" y="367432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627832" y="3679921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796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628625" y="3674326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0" y="0"/>
                </a:moveTo>
                <a:lnTo>
                  <a:pt x="1056211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686422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698310" y="367992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699102" y="367432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649376" y="3679921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650168" y="3674326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707437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719325" y="3679921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93891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720117" y="3674326"/>
            <a:ext cx="937894" cy="0"/>
          </a:xfrm>
          <a:custGeom>
            <a:avLst/>
            <a:gdLst/>
            <a:ahLst/>
            <a:cxnLst/>
            <a:rect l="l" t="t" r="r" b="b"/>
            <a:pathLst>
              <a:path w="937895">
                <a:moveTo>
                  <a:pt x="0" y="0"/>
                </a:moveTo>
                <a:lnTo>
                  <a:pt x="93732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670919" y="3679921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671711" y="3674326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8728979" y="3674326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8728979" y="367432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81792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356635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713813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664878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4686422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707437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728979" y="3687114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982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81792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93680" y="3937291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161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94473" y="3931696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>
                <a:moveTo>
                  <a:pt x="0" y="0"/>
                </a:moveTo>
                <a:lnTo>
                  <a:pt x="960576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356635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368523" y="3937291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497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369315" y="3931696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1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713813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725701" y="393729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726493" y="393169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664878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676767" y="393729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2677559" y="393169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627832" y="3937291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796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628625" y="3931696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0" y="0"/>
                </a:moveTo>
                <a:lnTo>
                  <a:pt x="1056211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686422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4698310" y="393729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699102" y="393169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649376" y="3937291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650168" y="3931696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707437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719325" y="3937291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93891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720117" y="3931696"/>
            <a:ext cx="937894" cy="0"/>
          </a:xfrm>
          <a:custGeom>
            <a:avLst/>
            <a:gdLst/>
            <a:ahLst/>
            <a:cxnLst/>
            <a:rect l="l" t="t" r="r" b="b"/>
            <a:pathLst>
              <a:path w="937895">
                <a:moveTo>
                  <a:pt x="0" y="0"/>
                </a:moveTo>
                <a:lnTo>
                  <a:pt x="93732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670919" y="3937291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671711" y="3931696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8728979" y="3931696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728979" y="39316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81792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362182" y="2621134"/>
            <a:ext cx="0" cy="1582420"/>
          </a:xfrm>
          <a:custGeom>
            <a:avLst/>
            <a:gdLst/>
            <a:ahLst/>
            <a:cxnLst/>
            <a:rect l="l" t="t" r="r" b="b"/>
            <a:pathLst>
              <a:path h="1582420">
                <a:moveTo>
                  <a:pt x="0" y="0"/>
                </a:moveTo>
                <a:lnTo>
                  <a:pt x="0" y="1582052"/>
                </a:lnTo>
              </a:path>
            </a:pathLst>
          </a:custGeom>
          <a:ln w="1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356635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719360" y="2621134"/>
            <a:ext cx="0" cy="1582420"/>
          </a:xfrm>
          <a:custGeom>
            <a:avLst/>
            <a:gdLst/>
            <a:ahLst/>
            <a:cxnLst/>
            <a:rect l="l" t="t" r="r" b="b"/>
            <a:pathLst>
              <a:path h="1582420">
                <a:moveTo>
                  <a:pt x="0" y="0"/>
                </a:moveTo>
                <a:lnTo>
                  <a:pt x="0" y="1582052"/>
                </a:lnTo>
              </a:path>
            </a:pathLst>
          </a:custGeom>
          <a:ln w="1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713813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2664878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4686422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707437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8728979" y="394448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114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847003" y="4171304"/>
            <a:ext cx="13639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Log-Likelihood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394802" y="4171304"/>
            <a:ext cx="570865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16.96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381792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393680" y="4196792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161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94473" y="4191197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>
                <a:moveTo>
                  <a:pt x="0" y="0"/>
                </a:moveTo>
                <a:lnTo>
                  <a:pt x="960576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1356635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368523" y="419679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497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369315" y="4191197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1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1713813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725701" y="4196792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726493" y="4191197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2664878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2676767" y="4196792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677559" y="4191197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3627832" y="4196792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796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3628625" y="4191197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0" y="0"/>
                </a:moveTo>
                <a:lnTo>
                  <a:pt x="1056211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686422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4698310" y="4196792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384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699102" y="4191197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679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5649376" y="4196792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5650168" y="4191197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6707437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6719325" y="4196792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93891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6720117" y="4191197"/>
            <a:ext cx="937894" cy="0"/>
          </a:xfrm>
          <a:custGeom>
            <a:avLst/>
            <a:gdLst/>
            <a:ahLst/>
            <a:cxnLst/>
            <a:rect l="l" t="t" r="r" b="b"/>
            <a:pathLst>
              <a:path w="937895">
                <a:moveTo>
                  <a:pt x="0" y="0"/>
                </a:moveTo>
                <a:lnTo>
                  <a:pt x="93732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12" name="object 212"/>
          <p:cNvGraphicFramePr>
            <a:graphicFrameLocks noGrp="1"/>
          </p:cNvGraphicFramePr>
          <p:nvPr/>
        </p:nvGraphicFramePr>
        <p:xfrm>
          <a:off x="498250" y="2887030"/>
          <a:ext cx="8204199" cy="1307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36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P(w|</a:t>
                      </a:r>
                      <a:r>
                        <a:rPr sz="1650" dirty="0">
                          <a:latin typeface="Symbol"/>
                          <a:cs typeface="Symbol"/>
                        </a:rPr>
                        <a:t>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p(z=0|w)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P(w|</a:t>
                      </a:r>
                      <a:r>
                        <a:rPr sz="1650" dirty="0">
                          <a:latin typeface="Symbol"/>
                          <a:cs typeface="Symbol"/>
                        </a:rPr>
                        <a:t>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P(z=0|w)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P(w|</a:t>
                      </a:r>
                      <a:r>
                        <a:rPr sz="1650" dirty="0">
                          <a:latin typeface="Symbol"/>
                          <a:cs typeface="Symbol"/>
                        </a:rPr>
                        <a:t>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P(z=0|w)</a:t>
                      </a: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50" spc="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192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92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39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2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0.33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39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2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0.29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39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92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0.26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4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0.45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4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0.14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0.32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4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2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0.71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2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0.44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0.81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2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9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0.93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0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Mining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4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0.71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4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0.69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94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0.22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0.69</a:t>
                      </a: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3" name="object 213"/>
          <p:cNvSpPr/>
          <p:nvPr/>
        </p:nvSpPr>
        <p:spPr>
          <a:xfrm>
            <a:off x="7670919" y="4196792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6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7671711" y="4191197"/>
            <a:ext cx="1056005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83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8728979" y="419119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8728979" y="419119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387340" y="2622200"/>
            <a:ext cx="0" cy="1840230"/>
          </a:xfrm>
          <a:custGeom>
            <a:avLst/>
            <a:gdLst/>
            <a:ahLst/>
            <a:cxnLst/>
            <a:rect l="l" t="t" r="r" b="b"/>
            <a:pathLst>
              <a:path h="1840229">
                <a:moveTo>
                  <a:pt x="0" y="0"/>
                </a:moveTo>
                <a:lnTo>
                  <a:pt x="0" y="1839955"/>
                </a:lnTo>
              </a:path>
            </a:pathLst>
          </a:custGeom>
          <a:ln w="1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381792" y="4203986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381792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381792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393680" y="4455761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405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94473" y="4450166"/>
            <a:ext cx="2268855" cy="0"/>
          </a:xfrm>
          <a:custGeom>
            <a:avLst/>
            <a:gdLst/>
            <a:ahLst/>
            <a:cxnLst/>
            <a:rect l="l" t="t" r="r" b="b"/>
            <a:pathLst>
              <a:path w="2268855">
                <a:moveTo>
                  <a:pt x="0" y="0"/>
                </a:moveTo>
                <a:lnTo>
                  <a:pt x="2268820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2670426" y="2621134"/>
            <a:ext cx="0" cy="1841500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020"/>
                </a:lnTo>
              </a:path>
            </a:pathLst>
          </a:custGeom>
          <a:ln w="1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2664878" y="4203986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2664878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2676767" y="4455761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862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677559" y="4450166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277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4691969" y="2621134"/>
            <a:ext cx="0" cy="1841500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020"/>
                </a:lnTo>
              </a:path>
            </a:pathLst>
          </a:custGeom>
          <a:ln w="1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4686422" y="4203986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4686422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4698310" y="4455761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33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4699102" y="4450166"/>
            <a:ext cx="2007235" cy="0"/>
          </a:xfrm>
          <a:custGeom>
            <a:avLst/>
            <a:gdLst/>
            <a:ahLst/>
            <a:cxnLst/>
            <a:rect l="l" t="t" r="r" b="b"/>
            <a:pathLst>
              <a:path w="2007234">
                <a:moveTo>
                  <a:pt x="0" y="0"/>
                </a:moveTo>
                <a:lnTo>
                  <a:pt x="2006748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6712984" y="2621134"/>
            <a:ext cx="0" cy="1841500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020"/>
                </a:lnTo>
              </a:path>
            </a:pathLst>
          </a:custGeom>
          <a:ln w="12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6707437" y="4203986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6707437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6719325" y="4455761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40">
                <a:moveTo>
                  <a:pt x="0" y="0"/>
                </a:moveTo>
                <a:lnTo>
                  <a:pt x="2008862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6720117" y="4450166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277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8732942" y="2622200"/>
            <a:ext cx="0" cy="1840230"/>
          </a:xfrm>
          <a:custGeom>
            <a:avLst/>
            <a:gdLst/>
            <a:ahLst/>
            <a:cxnLst/>
            <a:rect l="l" t="t" r="r" b="b"/>
            <a:pathLst>
              <a:path h="1840229">
                <a:moveTo>
                  <a:pt x="0" y="0"/>
                </a:moveTo>
                <a:lnTo>
                  <a:pt x="0" y="1839955"/>
                </a:lnTo>
              </a:path>
            </a:pathLst>
          </a:custGeom>
          <a:ln w="9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8728979" y="4203986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81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8728979" y="4450166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8728979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8728979" y="4450166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95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8728979" y="445016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89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33400" y="1057211"/>
            <a:ext cx="92583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46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E-step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533400" y="1843595"/>
            <a:ext cx="967105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M-step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7366507" y="1445513"/>
            <a:ext cx="855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Assume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302500" y="1901189"/>
            <a:ext cx="8032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5325" algn="l"/>
              </a:tabLst>
              <a:defRPr/>
            </a:pP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	B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6951726" y="1753361"/>
            <a:ext cx="1743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489584" algn="l"/>
              </a:tabLst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)=p(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</a:t>
            </a:r>
            <a:r>
              <a:rPr kumimoji="0" sz="2000" b="1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637781" y="2058111"/>
            <a:ext cx="2313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p(w|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is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3276600" y="4543576"/>
            <a:ext cx="3658235" cy="171450"/>
          </a:xfrm>
          <a:custGeom>
            <a:avLst/>
            <a:gdLst/>
            <a:ahLst/>
            <a:cxnLst/>
            <a:rect l="l" t="t" r="r" b="b"/>
            <a:pathLst>
              <a:path w="3658234" h="171450">
                <a:moveTo>
                  <a:pt x="3582013" y="85573"/>
                </a:moveTo>
                <a:lnTo>
                  <a:pt x="3495929" y="135789"/>
                </a:lnTo>
                <a:lnTo>
                  <a:pt x="3490321" y="140822"/>
                </a:lnTo>
                <a:lnTo>
                  <a:pt x="3487166" y="147400"/>
                </a:lnTo>
                <a:lnTo>
                  <a:pt x="3486677" y="154688"/>
                </a:lnTo>
                <a:lnTo>
                  <a:pt x="3489071" y="161849"/>
                </a:lnTo>
                <a:lnTo>
                  <a:pt x="3494123" y="167497"/>
                </a:lnTo>
                <a:lnTo>
                  <a:pt x="3500723" y="170670"/>
                </a:lnTo>
                <a:lnTo>
                  <a:pt x="3508037" y="171147"/>
                </a:lnTo>
                <a:lnTo>
                  <a:pt x="3515232" y="168707"/>
                </a:lnTo>
                <a:lnTo>
                  <a:pt x="3625074" y="104623"/>
                </a:lnTo>
                <a:lnTo>
                  <a:pt x="3619880" y="104623"/>
                </a:lnTo>
                <a:lnTo>
                  <a:pt x="3619880" y="102032"/>
                </a:lnTo>
                <a:lnTo>
                  <a:pt x="3610229" y="102032"/>
                </a:lnTo>
                <a:lnTo>
                  <a:pt x="3582013" y="85573"/>
                </a:lnTo>
                <a:close/>
              </a:path>
              <a:path w="3658234" h="171450">
                <a:moveTo>
                  <a:pt x="3549356" y="66523"/>
                </a:moveTo>
                <a:lnTo>
                  <a:pt x="0" y="66523"/>
                </a:lnTo>
                <a:lnTo>
                  <a:pt x="0" y="104623"/>
                </a:lnTo>
                <a:lnTo>
                  <a:pt x="3549356" y="104623"/>
                </a:lnTo>
                <a:lnTo>
                  <a:pt x="3582013" y="85573"/>
                </a:lnTo>
                <a:lnTo>
                  <a:pt x="3549356" y="66523"/>
                </a:lnTo>
                <a:close/>
              </a:path>
              <a:path w="3658234" h="171450">
                <a:moveTo>
                  <a:pt x="3625074" y="66523"/>
                </a:moveTo>
                <a:lnTo>
                  <a:pt x="3619880" y="66523"/>
                </a:lnTo>
                <a:lnTo>
                  <a:pt x="3619880" y="104623"/>
                </a:lnTo>
                <a:lnTo>
                  <a:pt x="3625074" y="104623"/>
                </a:lnTo>
                <a:lnTo>
                  <a:pt x="3657727" y="85573"/>
                </a:lnTo>
                <a:lnTo>
                  <a:pt x="3625074" y="66523"/>
                </a:lnTo>
                <a:close/>
              </a:path>
              <a:path w="3658234" h="171450">
                <a:moveTo>
                  <a:pt x="3610229" y="69114"/>
                </a:moveTo>
                <a:lnTo>
                  <a:pt x="3582013" y="85573"/>
                </a:lnTo>
                <a:lnTo>
                  <a:pt x="3610229" y="102032"/>
                </a:lnTo>
                <a:lnTo>
                  <a:pt x="3610229" y="69114"/>
                </a:lnTo>
                <a:close/>
              </a:path>
              <a:path w="3658234" h="171450">
                <a:moveTo>
                  <a:pt x="3619880" y="69114"/>
                </a:moveTo>
                <a:lnTo>
                  <a:pt x="3610229" y="69114"/>
                </a:lnTo>
                <a:lnTo>
                  <a:pt x="3610229" y="102032"/>
                </a:lnTo>
                <a:lnTo>
                  <a:pt x="3619880" y="102032"/>
                </a:lnTo>
                <a:lnTo>
                  <a:pt x="3619880" y="69114"/>
                </a:lnTo>
                <a:close/>
              </a:path>
              <a:path w="3658234" h="171450">
                <a:moveTo>
                  <a:pt x="3508037" y="0"/>
                </a:moveTo>
                <a:lnTo>
                  <a:pt x="3500723" y="477"/>
                </a:lnTo>
                <a:lnTo>
                  <a:pt x="3494123" y="3650"/>
                </a:lnTo>
                <a:lnTo>
                  <a:pt x="3489071" y="9297"/>
                </a:lnTo>
                <a:lnTo>
                  <a:pt x="3486677" y="16459"/>
                </a:lnTo>
                <a:lnTo>
                  <a:pt x="3487165" y="23747"/>
                </a:lnTo>
                <a:lnTo>
                  <a:pt x="3490321" y="30325"/>
                </a:lnTo>
                <a:lnTo>
                  <a:pt x="3495929" y="35357"/>
                </a:lnTo>
                <a:lnTo>
                  <a:pt x="3582013" y="85573"/>
                </a:lnTo>
                <a:lnTo>
                  <a:pt x="3610229" y="69114"/>
                </a:lnTo>
                <a:lnTo>
                  <a:pt x="3619880" y="69114"/>
                </a:lnTo>
                <a:lnTo>
                  <a:pt x="3619880" y="66523"/>
                </a:lnTo>
                <a:lnTo>
                  <a:pt x="3625074" y="66523"/>
                </a:lnTo>
                <a:lnTo>
                  <a:pt x="3515232" y="2439"/>
                </a:lnTo>
                <a:lnTo>
                  <a:pt x="3508037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862418" y="4533836"/>
            <a:ext cx="2414270" cy="4006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Likelihood</a:t>
            </a: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increasing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4473662" y="4191984"/>
            <a:ext cx="3823335" cy="5623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5471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6550" algn="l"/>
              </a:tabLst>
              <a:defRPr/>
            </a:pPr>
            <a:r>
              <a:rPr kumimoji="0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-16.13	-16.02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1473200" y="743458"/>
            <a:ext cx="5384800" cy="790575"/>
          </a:xfrm>
          <a:custGeom>
            <a:avLst/>
            <a:gdLst/>
            <a:ahLst/>
            <a:cxnLst/>
            <a:rect l="l" t="t" r="r" b="b"/>
            <a:pathLst>
              <a:path w="5384800" h="790575">
                <a:moveTo>
                  <a:pt x="0" y="790575"/>
                </a:moveTo>
                <a:lnTo>
                  <a:pt x="5384800" y="790575"/>
                </a:lnTo>
                <a:lnTo>
                  <a:pt x="5384800" y="0"/>
                </a:lnTo>
                <a:lnTo>
                  <a:pt x="0" y="0"/>
                </a:lnTo>
                <a:lnTo>
                  <a:pt x="0" y="790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6572788" y="1307616"/>
            <a:ext cx="1187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796234" y="1307616"/>
            <a:ext cx="944244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4865" algn="l"/>
              </a:tabLst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	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625488" y="1307616"/>
            <a:ext cx="927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1652511" y="919793"/>
            <a:ext cx="2266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2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3255826" y="1132373"/>
            <a:ext cx="354774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493010" algn="l"/>
                <a:tab pos="3443604" algn="l"/>
              </a:tabLst>
              <a:defRPr/>
            </a:pP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15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-27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18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00" b="0" i="0" u="none" strike="noStrike" kern="1200" cap="none" spc="15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00" b="0" i="0" u="none" strike="noStrike" kern="1200" cap="none" spc="-15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5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153045" y="763787"/>
            <a:ext cx="175450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)p</a:t>
            </a:r>
            <a:r>
              <a:rPr kumimoji="0" sz="1800" b="0" i="0" u="none" strike="noStrike" kern="1200" cap="none" spc="75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</a:t>
            </a:r>
            <a:r>
              <a:rPr kumimoji="0" sz="1800" b="0" i="0" u="none" strike="noStrike" kern="1200" cap="none" spc="97" normalizeH="0" baseline="4398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n) </a:t>
            </a:r>
            <a:r>
              <a:rPr kumimoji="0" sz="20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 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1514028" y="928315"/>
            <a:ext cx="530098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7190" algn="l"/>
                <a:tab pos="3007995" algn="l"/>
                <a:tab pos="4178935" algn="l"/>
                <a:tab pos="5287645" algn="l"/>
              </a:tabLst>
              <a:defRPr/>
            </a:pP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(z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0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w)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075" b="0" i="0" u="sng" strike="noStrike" kern="1200" cap="none" spc="75" normalizeH="0" baseline="2168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</a:t>
            </a:r>
            <a:r>
              <a:rPr kumimoji="0" sz="1800" b="0" i="0" u="sng" strike="noStrike" kern="1200" cap="none" spc="37" normalizeH="0" baseline="3703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d	</a:t>
            </a:r>
            <a:endParaRPr kumimoji="0" sz="1800" b="0" i="0" u="none" strike="noStrike" kern="1200" cap="none" spc="0" normalizeH="0" baseline="37037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1524000" y="1689811"/>
            <a:ext cx="5069205" cy="708025"/>
          </a:xfrm>
          <a:custGeom>
            <a:avLst/>
            <a:gdLst/>
            <a:ahLst/>
            <a:cxnLst/>
            <a:rect l="l" t="t" r="r" b="b"/>
            <a:pathLst>
              <a:path w="5069205" h="708025">
                <a:moveTo>
                  <a:pt x="0" y="707567"/>
                </a:moveTo>
                <a:lnTo>
                  <a:pt x="5068824" y="707567"/>
                </a:lnTo>
                <a:lnTo>
                  <a:pt x="5068824" y="0"/>
                </a:lnTo>
                <a:lnTo>
                  <a:pt x="0" y="0"/>
                </a:lnTo>
                <a:lnTo>
                  <a:pt x="0" y="70756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3271604" y="2024995"/>
            <a:ext cx="3260725" cy="0"/>
          </a:xfrm>
          <a:custGeom>
            <a:avLst/>
            <a:gdLst/>
            <a:ahLst/>
            <a:cxnLst/>
            <a:rect l="l" t="t" r="r" b="b"/>
            <a:pathLst>
              <a:path w="3260725">
                <a:moveTo>
                  <a:pt x="0" y="0"/>
                </a:moveTo>
                <a:lnTo>
                  <a:pt x="3260109" y="0"/>
                </a:lnTo>
              </a:path>
            </a:pathLst>
          </a:custGeom>
          <a:ln w="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592825" y="2205933"/>
            <a:ext cx="39306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r>
              <a:rPr kumimoji="0" sz="10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1715557" y="1837633"/>
            <a:ext cx="4032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0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007807" y="2018127"/>
            <a:ext cx="25241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c(w'</a:t>
            </a:r>
            <a:r>
              <a:rPr kumimoji="0" sz="1750" b="0" i="0" u="none" strike="noStrike" kern="120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7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d)p</a:t>
            </a:r>
            <a:r>
              <a:rPr kumimoji="0" sz="1500" b="0" i="0" u="none" strike="noStrike" kern="1200" cap="none" spc="345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500" b="0" i="0" u="none" strike="noStrike" kern="1200" cap="none" spc="-195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240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500" b="0" i="0" u="none" strike="noStrike" kern="1200" cap="none" spc="-217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157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500" b="0" i="0" u="none" strike="noStrike" kern="1200" cap="none" spc="-60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(z</a:t>
            </a:r>
            <a:r>
              <a:rPr kumimoji="0" sz="17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7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17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7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w'</a:t>
            </a:r>
            <a:r>
              <a:rPr kumimoji="0" sz="17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727205" y="1705168"/>
            <a:ext cx="236347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17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d)p</a:t>
            </a:r>
            <a:r>
              <a:rPr kumimoji="0" sz="1500" b="0" i="0" u="none" strike="noStrike" kern="1200" cap="none" spc="345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500" b="0" i="0" u="none" strike="noStrike" kern="1200" cap="none" spc="-195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240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500" b="0" i="0" u="none" strike="noStrike" kern="1200" cap="none" spc="-209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157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500" b="0" i="0" u="none" strike="noStrike" kern="1200" cap="none" spc="-67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(z</a:t>
            </a:r>
            <a:r>
              <a:rPr kumimoji="0" sz="17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7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17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7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w)</a:t>
            </a: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567616" y="1732803"/>
            <a:ext cx="2045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5150" algn="l"/>
              </a:tabLst>
              <a:defRPr/>
            </a:pPr>
            <a:r>
              <a:rPr kumimoji="0" sz="175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</a:t>
            </a:r>
            <a:r>
              <a:rPr kumimoji="0" sz="1750" b="0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</a:t>
            </a:r>
            <a:r>
              <a:rPr kumimoji="0" sz="17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7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00" b="0" i="0" u="none" strike="noStrike" kern="1200" cap="none" spc="30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00" b="0" i="0" u="none" strike="noStrike" kern="1200" cap="none" spc="-7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7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7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900" b="0" i="0" u="none" strike="noStrike" kern="1200" cap="none" spc="810" normalizeH="0" baseline="-373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3900" b="0" i="0" u="none" strike="noStrike" kern="1200" cap="none" spc="0" normalizeH="0" baseline="-373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ts val="10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0" dirty="0"/>
              <a:t>m</a:t>
            </a:r>
            <a:r>
              <a:rPr dirty="0"/>
              <a:t>ma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747918"/>
            <a:ext cx="7959725" cy="330007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Expectation-Maximization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(EM)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algorithm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22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General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algorithm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computing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ML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estimate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mixture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295910" marR="158750" lvl="0" indent="-28321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E-step: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“augment”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predicting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useful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hidden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  <a:tab pos="513143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M-step: exploit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“augmented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data”	to improve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81280" lvl="0" indent="-283210" algn="l" defTabSz="914400" rtl="0" eaLnBrk="1" fontAlgn="auto" latinLnBrk="0" hangingPunct="1">
              <a:lnSpc>
                <a:spcPts val="286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“Data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augmentation”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probabilistic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Split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counts of events  probabilistically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1147470"/>
            <a:ext cx="6096000" cy="3790950"/>
          </a:xfrm>
          <a:custGeom>
            <a:avLst/>
            <a:gdLst/>
            <a:ahLst/>
            <a:cxnLst/>
            <a:rect l="l" t="t" r="r" b="b"/>
            <a:pathLst>
              <a:path w="6096000" h="3790950">
                <a:moveTo>
                  <a:pt x="0" y="3790950"/>
                </a:moveTo>
                <a:lnTo>
                  <a:pt x="6096000" y="3790950"/>
                </a:lnTo>
                <a:lnTo>
                  <a:pt x="6096000" y="0"/>
                </a:lnTo>
                <a:lnTo>
                  <a:pt x="0" y="0"/>
                </a:lnTo>
                <a:lnTo>
                  <a:pt x="0" y="3790950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444" y="3270503"/>
            <a:ext cx="1847088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" y="2139695"/>
            <a:ext cx="1895856" cy="124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7" y="2660904"/>
            <a:ext cx="1911095" cy="11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0"/>
            <a:ext cx="9448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Mining Multiple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 Multiple Documents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9526" y="4911344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7192" y="269633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685291" y="0"/>
                </a:moveTo>
                <a:lnTo>
                  <a:pt x="685291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685291" y="363474"/>
                </a:lnTo>
                <a:lnTo>
                  <a:pt x="685291" y="484631"/>
                </a:lnTo>
                <a:lnTo>
                  <a:pt x="978407" y="242315"/>
                </a:lnTo>
                <a:lnTo>
                  <a:pt x="68529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192" y="269633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685291" y="121157"/>
                </a:lnTo>
                <a:lnTo>
                  <a:pt x="685291" y="0"/>
                </a:lnTo>
                <a:lnTo>
                  <a:pt x="978407" y="242315"/>
                </a:lnTo>
                <a:lnTo>
                  <a:pt x="685291" y="484631"/>
                </a:lnTo>
                <a:lnTo>
                  <a:pt x="685291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1377" y="3480308"/>
            <a:ext cx="423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07201" y="1414652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784" y="0"/>
                </a:lnTo>
                <a:lnTo>
                  <a:pt x="819784" y="448183"/>
                </a:lnTo>
                <a:lnTo>
                  <a:pt x="761263" y="449409"/>
                </a:lnTo>
                <a:lnTo>
                  <a:pt x="708277" y="452868"/>
                </a:lnTo>
                <a:lnTo>
                  <a:pt x="660210" y="458232"/>
                </a:lnTo>
                <a:lnTo>
                  <a:pt x="616447" y="465171"/>
                </a:lnTo>
                <a:lnTo>
                  <a:pt x="576375" y="473356"/>
                </a:lnTo>
                <a:lnTo>
                  <a:pt x="539378" y="482459"/>
                </a:lnTo>
                <a:lnTo>
                  <a:pt x="472150" y="502100"/>
                </a:lnTo>
                <a:lnTo>
                  <a:pt x="440689" y="511980"/>
                </a:lnTo>
                <a:lnTo>
                  <a:pt x="409844" y="521462"/>
                </a:lnTo>
                <a:lnTo>
                  <a:pt x="347543" y="537913"/>
                </a:lnTo>
                <a:lnTo>
                  <a:pt x="280326" y="548821"/>
                </a:lnTo>
                <a:lnTo>
                  <a:pt x="203276" y="551554"/>
                </a:lnTo>
                <a:lnTo>
                  <a:pt x="159526" y="549033"/>
                </a:lnTo>
                <a:lnTo>
                  <a:pt x="111473" y="543481"/>
                </a:lnTo>
                <a:lnTo>
                  <a:pt x="58503" y="5345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3786" y="2100452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0"/>
                </a:moveTo>
                <a:lnTo>
                  <a:pt x="0" y="23045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23786" y="4652721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8485" y="3395853"/>
            <a:ext cx="821055" cy="228600"/>
          </a:xfrm>
          <a:custGeom>
            <a:avLst/>
            <a:gdLst/>
            <a:ahLst/>
            <a:cxnLst/>
            <a:rect l="l" t="t" r="r" b="b"/>
            <a:pathLst>
              <a:path w="821054" h="228600">
                <a:moveTo>
                  <a:pt x="0" y="228600"/>
                </a:moveTo>
                <a:lnTo>
                  <a:pt x="820813" y="228600"/>
                </a:lnTo>
                <a:lnTo>
                  <a:pt x="8208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0800" y="4405007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00800" y="4405007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43342" y="1382141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657" y="0"/>
                </a:lnTo>
                <a:lnTo>
                  <a:pt x="819657" y="448183"/>
                </a:lnTo>
                <a:lnTo>
                  <a:pt x="761154" y="449409"/>
                </a:lnTo>
                <a:lnTo>
                  <a:pt x="708184" y="452868"/>
                </a:lnTo>
                <a:lnTo>
                  <a:pt x="660132" y="458232"/>
                </a:lnTo>
                <a:lnTo>
                  <a:pt x="616382" y="465171"/>
                </a:lnTo>
                <a:lnTo>
                  <a:pt x="576322" y="473356"/>
                </a:lnTo>
                <a:lnTo>
                  <a:pt x="504806" y="492150"/>
                </a:lnTo>
                <a:lnTo>
                  <a:pt x="440668" y="511980"/>
                </a:lnTo>
                <a:lnTo>
                  <a:pt x="409828" y="521461"/>
                </a:lnTo>
                <a:lnTo>
                  <a:pt x="347534" y="537913"/>
                </a:lnTo>
                <a:lnTo>
                  <a:pt x="280323" y="548821"/>
                </a:lnTo>
                <a:lnTo>
                  <a:pt x="203275" y="551554"/>
                </a:lnTo>
                <a:lnTo>
                  <a:pt x="159525" y="549033"/>
                </a:lnTo>
                <a:lnTo>
                  <a:pt x="111473" y="543481"/>
                </a:lnTo>
                <a:lnTo>
                  <a:pt x="58503" y="5345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3610" y="1418336"/>
            <a:ext cx="652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3543" y="884377"/>
            <a:ext cx="5683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4000" y="1414652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5" h="551814">
                <a:moveTo>
                  <a:pt x="0" y="0"/>
                </a:moveTo>
                <a:lnTo>
                  <a:pt x="819658" y="0"/>
                </a:lnTo>
                <a:lnTo>
                  <a:pt x="819658" y="448183"/>
                </a:lnTo>
                <a:lnTo>
                  <a:pt x="761154" y="449409"/>
                </a:lnTo>
                <a:lnTo>
                  <a:pt x="708184" y="452868"/>
                </a:lnTo>
                <a:lnTo>
                  <a:pt x="660132" y="458232"/>
                </a:lnTo>
                <a:lnTo>
                  <a:pt x="616382" y="465171"/>
                </a:lnTo>
                <a:lnTo>
                  <a:pt x="576322" y="473356"/>
                </a:lnTo>
                <a:lnTo>
                  <a:pt x="504806" y="492150"/>
                </a:lnTo>
                <a:lnTo>
                  <a:pt x="440668" y="511980"/>
                </a:lnTo>
                <a:lnTo>
                  <a:pt x="409828" y="521462"/>
                </a:lnTo>
                <a:lnTo>
                  <a:pt x="347534" y="537913"/>
                </a:lnTo>
                <a:lnTo>
                  <a:pt x="280323" y="548821"/>
                </a:lnTo>
                <a:lnTo>
                  <a:pt x="203275" y="551554"/>
                </a:lnTo>
                <a:lnTo>
                  <a:pt x="159525" y="549033"/>
                </a:lnTo>
                <a:lnTo>
                  <a:pt x="111473" y="543481"/>
                </a:lnTo>
                <a:lnTo>
                  <a:pt x="58503" y="5345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4385" y="2100452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0"/>
                </a:moveTo>
                <a:lnTo>
                  <a:pt x="0" y="23045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385" y="4652721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1371" y="3395853"/>
            <a:ext cx="410209" cy="228600"/>
          </a:xfrm>
          <a:custGeom>
            <a:avLst/>
            <a:gdLst/>
            <a:ahLst/>
            <a:cxnLst/>
            <a:rect l="l" t="t" r="r" b="b"/>
            <a:pathLst>
              <a:path w="410210" h="228600">
                <a:moveTo>
                  <a:pt x="0" y="228600"/>
                </a:moveTo>
                <a:lnTo>
                  <a:pt x="409854" y="228600"/>
                </a:lnTo>
                <a:lnTo>
                  <a:pt x="40985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1398" y="4405007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51398" y="4405007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3888" y="1450975"/>
            <a:ext cx="158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986155" algn="l"/>
              </a:tabLst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	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9120" y="2193417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7615" y="237020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9120" y="3065475"/>
            <a:ext cx="184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7615" y="324256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46551" y="4193844"/>
            <a:ext cx="27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74385" y="2328989"/>
            <a:ext cx="821055" cy="248285"/>
          </a:xfrm>
          <a:prstGeom prst="rect">
            <a:avLst/>
          </a:prstGeom>
          <a:solidFill>
            <a:srgbClr val="BEBEBE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835" marR="0" lvl="0" indent="0" algn="l" defTabSz="914400" rtl="0" eaLnBrk="1" fontAlgn="auto" latinLnBrk="0" hangingPunct="1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7" normalizeH="0" baseline="13888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90578" y="3408553"/>
            <a:ext cx="387985" cy="2032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7" normalizeH="0" baseline="13888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42228" y="4288028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7865" y="4435855"/>
            <a:ext cx="1917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1k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0428" y="2201036"/>
            <a:ext cx="72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=0%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8836" y="3408553"/>
            <a:ext cx="798195" cy="2032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30099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7" normalizeH="0" baseline="13888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22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03897" y="4335576"/>
            <a:ext cx="327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52" normalizeH="0" baseline="13888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8005698" y="2067941"/>
          <a:ext cx="820420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5565"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b="1" spc="-35" dirty="0">
                          <a:solidFill>
                            <a:srgbClr val="CC0000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950" b="1" spc="-7" baseline="-21367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N1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=0%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689"/>
                        </a:lnSpc>
                        <a:spcBef>
                          <a:spcPts val="10"/>
                        </a:spcBef>
                      </a:pPr>
                      <a:r>
                        <a:rPr sz="3000" b="1" spc="-7" baseline="13888" dirty="0">
                          <a:solidFill>
                            <a:srgbClr val="3333FF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N2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gridSpan="2">
                  <a:txBody>
                    <a:bodyPr/>
                    <a:lstStyle/>
                    <a:p>
                      <a:pPr marL="468630">
                        <a:lnSpc>
                          <a:spcPts val="1839"/>
                        </a:lnSpc>
                        <a:spcBef>
                          <a:spcPts val="5"/>
                        </a:spcBef>
                      </a:pPr>
                      <a:r>
                        <a:rPr sz="3000" b="1" baseline="13888" dirty="0">
                          <a:solidFill>
                            <a:srgbClr val="4F6128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300" b="1" dirty="0">
                          <a:solidFill>
                            <a:srgbClr val="4F6128"/>
                          </a:solidFill>
                          <a:latin typeface="Calibri"/>
                          <a:cs typeface="Calibri"/>
                        </a:rPr>
                        <a:t>Nk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594984" y="1964817"/>
            <a:ext cx="471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30%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91403" y="3069717"/>
            <a:ext cx="4705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44997" y="4034739"/>
            <a:ext cx="340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34790" y="2061235"/>
            <a:ext cx="1570990" cy="877569"/>
          </a:xfrm>
          <a:prstGeom prst="rect">
            <a:avLst/>
          </a:prstGeom>
          <a:ln w="9525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sports</a:t>
            </a:r>
            <a:r>
              <a:rPr kumimoji="0" sz="1600" b="1" i="0" u="none" strike="noStrike" kern="1200" cap="none" spc="3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961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game	0.01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basketball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0.005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773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football	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0.004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10153" y="4138688"/>
            <a:ext cx="1537970" cy="723900"/>
          </a:xfrm>
          <a:prstGeom prst="rect">
            <a:avLst/>
          </a:prstGeom>
          <a:ln w="9525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ts val="12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science</a:t>
            </a:r>
            <a:r>
              <a:rPr kumimoji="0" sz="1600" b="1" i="0" u="none" strike="noStrike" kern="1200" cap="none" spc="35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22019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scientist	0.03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spaceship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0.006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97453" y="3118726"/>
            <a:ext cx="1527175" cy="723900"/>
          </a:xfrm>
          <a:custGeom>
            <a:avLst/>
            <a:gdLst/>
            <a:ahLst/>
            <a:cxnLst/>
            <a:rect l="l" t="t" r="r" b="b"/>
            <a:pathLst>
              <a:path w="1527175" h="723900">
                <a:moveTo>
                  <a:pt x="0" y="723531"/>
                </a:moveTo>
                <a:lnTo>
                  <a:pt x="1527175" y="723531"/>
                </a:lnTo>
                <a:lnTo>
                  <a:pt x="1527175" y="0"/>
                </a:lnTo>
                <a:lnTo>
                  <a:pt x="0" y="0"/>
                </a:lnTo>
                <a:lnTo>
                  <a:pt x="0" y="723531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76573" y="3064255"/>
            <a:ext cx="13531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56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travel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78535" algn="l"/>
              </a:tabLst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500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trip	0.01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0997" y="819124"/>
            <a:ext cx="208089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>
                <a:tab pos="1092200" algn="l"/>
              </a:tabLst>
              <a:defRPr/>
            </a:pP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INPUT:	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C,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k,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0" y="590524"/>
            <a:ext cx="572706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OUTPUT: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…,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}, {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i1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…,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ik</a:t>
            </a:r>
            <a:r>
              <a:rPr kumimoji="0" sz="2400" b="1" i="0" u="none" strike="noStrike" kern="1200" cap="none" spc="-3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8175" y="1923313"/>
            <a:ext cx="1579245" cy="523240"/>
          </a:xfrm>
          <a:prstGeom prst="rect">
            <a:avLst/>
          </a:prstGeom>
          <a:solidFill>
            <a:srgbClr val="853E4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9060" marR="0" lvl="0" indent="0" algn="l" defTabSz="914400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529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096" y="31826"/>
            <a:ext cx="7388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Generating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Multiple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Topics:</a:t>
            </a:r>
            <a:r>
              <a:rPr kumimoji="0" sz="3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p(w)=?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5186" y="3339719"/>
            <a:ext cx="1118870" cy="413384"/>
          </a:xfrm>
          <a:custGeom>
            <a:avLst/>
            <a:gdLst/>
            <a:ahLst/>
            <a:cxnLst/>
            <a:rect l="l" t="t" r="r" b="b"/>
            <a:pathLst>
              <a:path w="1118870" h="413385">
                <a:moveTo>
                  <a:pt x="1049527" y="0"/>
                </a:moveTo>
                <a:lnTo>
                  <a:pt x="68834" y="0"/>
                </a:lnTo>
                <a:lnTo>
                  <a:pt x="42058" y="5415"/>
                </a:lnTo>
                <a:lnTo>
                  <a:pt x="20177" y="20177"/>
                </a:lnTo>
                <a:lnTo>
                  <a:pt x="5415" y="42058"/>
                </a:lnTo>
                <a:lnTo>
                  <a:pt x="0" y="68833"/>
                </a:lnTo>
                <a:lnTo>
                  <a:pt x="0" y="344423"/>
                </a:lnTo>
                <a:lnTo>
                  <a:pt x="5415" y="371252"/>
                </a:lnTo>
                <a:lnTo>
                  <a:pt x="20177" y="393128"/>
                </a:lnTo>
                <a:lnTo>
                  <a:pt x="42058" y="407860"/>
                </a:lnTo>
                <a:lnTo>
                  <a:pt x="68834" y="413257"/>
                </a:lnTo>
                <a:lnTo>
                  <a:pt x="1049527" y="413257"/>
                </a:lnTo>
                <a:lnTo>
                  <a:pt x="1076376" y="407860"/>
                </a:lnTo>
                <a:lnTo>
                  <a:pt x="1098296" y="393128"/>
                </a:lnTo>
                <a:lnTo>
                  <a:pt x="1113071" y="371252"/>
                </a:lnTo>
                <a:lnTo>
                  <a:pt x="1118489" y="344423"/>
                </a:lnTo>
                <a:lnTo>
                  <a:pt x="1118489" y="68833"/>
                </a:lnTo>
                <a:lnTo>
                  <a:pt x="1113071" y="42058"/>
                </a:lnTo>
                <a:lnTo>
                  <a:pt x="1098295" y="20177"/>
                </a:lnTo>
                <a:lnTo>
                  <a:pt x="1076376" y="5415"/>
                </a:lnTo>
                <a:lnTo>
                  <a:pt x="1049527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5186" y="3339719"/>
            <a:ext cx="1118870" cy="413384"/>
          </a:xfrm>
          <a:custGeom>
            <a:avLst/>
            <a:gdLst/>
            <a:ahLst/>
            <a:cxnLst/>
            <a:rect l="l" t="t" r="r" b="b"/>
            <a:pathLst>
              <a:path w="1118870" h="413385">
                <a:moveTo>
                  <a:pt x="0" y="68833"/>
                </a:moveTo>
                <a:lnTo>
                  <a:pt x="5415" y="42058"/>
                </a:lnTo>
                <a:lnTo>
                  <a:pt x="20177" y="20177"/>
                </a:lnTo>
                <a:lnTo>
                  <a:pt x="42058" y="5415"/>
                </a:lnTo>
                <a:lnTo>
                  <a:pt x="68834" y="0"/>
                </a:lnTo>
                <a:lnTo>
                  <a:pt x="1049527" y="0"/>
                </a:lnTo>
                <a:lnTo>
                  <a:pt x="1076376" y="5415"/>
                </a:lnTo>
                <a:lnTo>
                  <a:pt x="1098295" y="20177"/>
                </a:lnTo>
                <a:lnTo>
                  <a:pt x="1113071" y="42058"/>
                </a:lnTo>
                <a:lnTo>
                  <a:pt x="1118489" y="68833"/>
                </a:lnTo>
                <a:lnTo>
                  <a:pt x="1118489" y="344423"/>
                </a:lnTo>
                <a:lnTo>
                  <a:pt x="1113071" y="371252"/>
                </a:lnTo>
                <a:lnTo>
                  <a:pt x="1098296" y="393128"/>
                </a:lnTo>
                <a:lnTo>
                  <a:pt x="1076376" y="407860"/>
                </a:lnTo>
                <a:lnTo>
                  <a:pt x="1049527" y="413257"/>
                </a:lnTo>
                <a:lnTo>
                  <a:pt x="68834" y="413257"/>
                </a:lnTo>
                <a:lnTo>
                  <a:pt x="42058" y="407860"/>
                </a:lnTo>
                <a:lnTo>
                  <a:pt x="20177" y="393128"/>
                </a:lnTo>
                <a:lnTo>
                  <a:pt x="5415" y="371252"/>
                </a:lnTo>
                <a:lnTo>
                  <a:pt x="0" y="344423"/>
                </a:lnTo>
                <a:lnTo>
                  <a:pt x="0" y="6883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5233" y="1968626"/>
            <a:ext cx="1133475" cy="400050"/>
          </a:xfrm>
          <a:custGeom>
            <a:avLst/>
            <a:gdLst/>
            <a:ahLst/>
            <a:cxnLst/>
            <a:rect l="l" t="t" r="r" b="b"/>
            <a:pathLst>
              <a:path w="1133475" h="400050">
                <a:moveTo>
                  <a:pt x="1066418" y="0"/>
                </a:moveTo>
                <a:lnTo>
                  <a:pt x="66675" y="0"/>
                </a:lnTo>
                <a:lnTo>
                  <a:pt x="40719" y="5238"/>
                </a:lnTo>
                <a:lnTo>
                  <a:pt x="19526" y="19526"/>
                </a:lnTo>
                <a:lnTo>
                  <a:pt x="5238" y="40719"/>
                </a:lnTo>
                <a:lnTo>
                  <a:pt x="0" y="66675"/>
                </a:lnTo>
                <a:lnTo>
                  <a:pt x="0" y="333375"/>
                </a:lnTo>
                <a:lnTo>
                  <a:pt x="5238" y="359330"/>
                </a:lnTo>
                <a:lnTo>
                  <a:pt x="19526" y="380523"/>
                </a:lnTo>
                <a:lnTo>
                  <a:pt x="40719" y="394811"/>
                </a:lnTo>
                <a:lnTo>
                  <a:pt x="66675" y="400050"/>
                </a:lnTo>
                <a:lnTo>
                  <a:pt x="1066418" y="400050"/>
                </a:lnTo>
                <a:lnTo>
                  <a:pt x="1092374" y="394811"/>
                </a:lnTo>
                <a:lnTo>
                  <a:pt x="1113567" y="380523"/>
                </a:lnTo>
                <a:lnTo>
                  <a:pt x="1127855" y="359330"/>
                </a:lnTo>
                <a:lnTo>
                  <a:pt x="1133093" y="333375"/>
                </a:lnTo>
                <a:lnTo>
                  <a:pt x="1133093" y="66675"/>
                </a:lnTo>
                <a:lnTo>
                  <a:pt x="1127855" y="40719"/>
                </a:lnTo>
                <a:lnTo>
                  <a:pt x="1113567" y="19526"/>
                </a:lnTo>
                <a:lnTo>
                  <a:pt x="1092374" y="5238"/>
                </a:lnTo>
                <a:lnTo>
                  <a:pt x="106641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5233" y="1968626"/>
            <a:ext cx="1133475" cy="400050"/>
          </a:xfrm>
          <a:custGeom>
            <a:avLst/>
            <a:gdLst/>
            <a:ahLst/>
            <a:cxnLst/>
            <a:rect l="l" t="t" r="r" b="b"/>
            <a:pathLst>
              <a:path w="1133475" h="400050">
                <a:moveTo>
                  <a:pt x="0" y="66675"/>
                </a:moveTo>
                <a:lnTo>
                  <a:pt x="5238" y="40719"/>
                </a:lnTo>
                <a:lnTo>
                  <a:pt x="19526" y="19526"/>
                </a:lnTo>
                <a:lnTo>
                  <a:pt x="40719" y="5238"/>
                </a:lnTo>
                <a:lnTo>
                  <a:pt x="66675" y="0"/>
                </a:lnTo>
                <a:lnTo>
                  <a:pt x="1066418" y="0"/>
                </a:lnTo>
                <a:lnTo>
                  <a:pt x="1092374" y="5238"/>
                </a:lnTo>
                <a:lnTo>
                  <a:pt x="1113567" y="19526"/>
                </a:lnTo>
                <a:lnTo>
                  <a:pt x="1127855" y="40719"/>
                </a:lnTo>
                <a:lnTo>
                  <a:pt x="1133093" y="66675"/>
                </a:lnTo>
                <a:lnTo>
                  <a:pt x="1133093" y="333375"/>
                </a:lnTo>
                <a:lnTo>
                  <a:pt x="1127855" y="359330"/>
                </a:lnTo>
                <a:lnTo>
                  <a:pt x="1113567" y="380523"/>
                </a:lnTo>
                <a:lnTo>
                  <a:pt x="1092374" y="394811"/>
                </a:lnTo>
                <a:lnTo>
                  <a:pt x="1066418" y="400050"/>
                </a:lnTo>
                <a:lnTo>
                  <a:pt x="66675" y="400050"/>
                </a:lnTo>
                <a:lnTo>
                  <a:pt x="40719" y="394811"/>
                </a:lnTo>
                <a:lnTo>
                  <a:pt x="19526" y="380523"/>
                </a:lnTo>
                <a:lnTo>
                  <a:pt x="5238" y="359330"/>
                </a:lnTo>
                <a:lnTo>
                  <a:pt x="0" y="333375"/>
                </a:lnTo>
                <a:lnTo>
                  <a:pt x="0" y="66675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914" y="1091057"/>
            <a:ext cx="1145540" cy="369570"/>
          </a:xfrm>
          <a:custGeom>
            <a:avLst/>
            <a:gdLst/>
            <a:ahLst/>
            <a:cxnLst/>
            <a:rect l="l" t="t" r="r" b="b"/>
            <a:pathLst>
              <a:path w="1145539" h="369569">
                <a:moveTo>
                  <a:pt x="1083818" y="0"/>
                </a:moveTo>
                <a:lnTo>
                  <a:pt x="61468" y="0"/>
                </a:lnTo>
                <a:lnTo>
                  <a:pt x="37558" y="4837"/>
                </a:lnTo>
                <a:lnTo>
                  <a:pt x="18018" y="18034"/>
                </a:lnTo>
                <a:lnTo>
                  <a:pt x="4835" y="37611"/>
                </a:lnTo>
                <a:lnTo>
                  <a:pt x="0" y="61594"/>
                </a:lnTo>
                <a:lnTo>
                  <a:pt x="0" y="307720"/>
                </a:lnTo>
                <a:lnTo>
                  <a:pt x="4835" y="331704"/>
                </a:lnTo>
                <a:lnTo>
                  <a:pt x="18018" y="351281"/>
                </a:lnTo>
                <a:lnTo>
                  <a:pt x="37558" y="364478"/>
                </a:lnTo>
                <a:lnTo>
                  <a:pt x="61468" y="369315"/>
                </a:lnTo>
                <a:lnTo>
                  <a:pt x="1083818" y="369315"/>
                </a:lnTo>
                <a:lnTo>
                  <a:pt x="1107801" y="364478"/>
                </a:lnTo>
                <a:lnTo>
                  <a:pt x="1127378" y="351281"/>
                </a:lnTo>
                <a:lnTo>
                  <a:pt x="1140575" y="331704"/>
                </a:lnTo>
                <a:lnTo>
                  <a:pt x="1145413" y="307720"/>
                </a:lnTo>
                <a:lnTo>
                  <a:pt x="1145413" y="61594"/>
                </a:lnTo>
                <a:lnTo>
                  <a:pt x="1140575" y="37611"/>
                </a:lnTo>
                <a:lnTo>
                  <a:pt x="1127378" y="18034"/>
                </a:lnTo>
                <a:lnTo>
                  <a:pt x="1107801" y="4837"/>
                </a:lnTo>
                <a:lnTo>
                  <a:pt x="10838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2914" y="1091057"/>
            <a:ext cx="1145540" cy="369570"/>
          </a:xfrm>
          <a:custGeom>
            <a:avLst/>
            <a:gdLst/>
            <a:ahLst/>
            <a:cxnLst/>
            <a:rect l="l" t="t" r="r" b="b"/>
            <a:pathLst>
              <a:path w="1145539" h="369569">
                <a:moveTo>
                  <a:pt x="0" y="61594"/>
                </a:moveTo>
                <a:lnTo>
                  <a:pt x="4835" y="37611"/>
                </a:lnTo>
                <a:lnTo>
                  <a:pt x="18018" y="18033"/>
                </a:lnTo>
                <a:lnTo>
                  <a:pt x="37558" y="4837"/>
                </a:lnTo>
                <a:lnTo>
                  <a:pt x="61468" y="0"/>
                </a:lnTo>
                <a:lnTo>
                  <a:pt x="1083818" y="0"/>
                </a:lnTo>
                <a:lnTo>
                  <a:pt x="1107801" y="4837"/>
                </a:lnTo>
                <a:lnTo>
                  <a:pt x="1127378" y="18034"/>
                </a:lnTo>
                <a:lnTo>
                  <a:pt x="1140575" y="37611"/>
                </a:lnTo>
                <a:lnTo>
                  <a:pt x="1145413" y="61594"/>
                </a:lnTo>
                <a:lnTo>
                  <a:pt x="1145413" y="307720"/>
                </a:lnTo>
                <a:lnTo>
                  <a:pt x="1140575" y="331704"/>
                </a:lnTo>
                <a:lnTo>
                  <a:pt x="1127378" y="351281"/>
                </a:lnTo>
                <a:lnTo>
                  <a:pt x="1107801" y="364478"/>
                </a:lnTo>
                <a:lnTo>
                  <a:pt x="1083818" y="369315"/>
                </a:lnTo>
                <a:lnTo>
                  <a:pt x="61468" y="369315"/>
                </a:lnTo>
                <a:lnTo>
                  <a:pt x="37558" y="364478"/>
                </a:lnTo>
                <a:lnTo>
                  <a:pt x="18018" y="351281"/>
                </a:lnTo>
                <a:lnTo>
                  <a:pt x="4835" y="331704"/>
                </a:lnTo>
                <a:lnTo>
                  <a:pt x="0" y="307720"/>
                </a:lnTo>
                <a:lnTo>
                  <a:pt x="0" y="6159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2800" y="4249991"/>
            <a:ext cx="1755139" cy="494030"/>
          </a:xfrm>
          <a:custGeom>
            <a:avLst/>
            <a:gdLst/>
            <a:ahLst/>
            <a:cxnLst/>
            <a:rect l="l" t="t" r="r" b="b"/>
            <a:pathLst>
              <a:path w="1755139" h="494029">
                <a:moveTo>
                  <a:pt x="1672589" y="0"/>
                </a:moveTo>
                <a:lnTo>
                  <a:pt x="82296" y="0"/>
                </a:lnTo>
                <a:lnTo>
                  <a:pt x="50256" y="6471"/>
                </a:lnTo>
                <a:lnTo>
                  <a:pt x="24098" y="24118"/>
                </a:lnTo>
                <a:lnTo>
                  <a:pt x="6465" y="50293"/>
                </a:lnTo>
                <a:lnTo>
                  <a:pt x="0" y="82346"/>
                </a:lnTo>
                <a:lnTo>
                  <a:pt x="0" y="411683"/>
                </a:lnTo>
                <a:lnTo>
                  <a:pt x="6465" y="443734"/>
                </a:lnTo>
                <a:lnTo>
                  <a:pt x="24098" y="469904"/>
                </a:lnTo>
                <a:lnTo>
                  <a:pt x="50256" y="487548"/>
                </a:lnTo>
                <a:lnTo>
                  <a:pt x="82296" y="494017"/>
                </a:lnTo>
                <a:lnTo>
                  <a:pt x="1672589" y="494017"/>
                </a:lnTo>
                <a:lnTo>
                  <a:pt x="1704703" y="487548"/>
                </a:lnTo>
                <a:lnTo>
                  <a:pt x="1730898" y="469904"/>
                </a:lnTo>
                <a:lnTo>
                  <a:pt x="1748545" y="443734"/>
                </a:lnTo>
                <a:lnTo>
                  <a:pt x="1755013" y="411683"/>
                </a:lnTo>
                <a:lnTo>
                  <a:pt x="1755013" y="82346"/>
                </a:lnTo>
                <a:lnTo>
                  <a:pt x="1748545" y="50293"/>
                </a:lnTo>
                <a:lnTo>
                  <a:pt x="1730898" y="24118"/>
                </a:lnTo>
                <a:lnTo>
                  <a:pt x="1704703" y="6471"/>
                </a:lnTo>
                <a:lnTo>
                  <a:pt x="167258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2800" y="4249991"/>
            <a:ext cx="1755139" cy="494030"/>
          </a:xfrm>
          <a:custGeom>
            <a:avLst/>
            <a:gdLst/>
            <a:ahLst/>
            <a:cxnLst/>
            <a:rect l="l" t="t" r="r" b="b"/>
            <a:pathLst>
              <a:path w="1755139" h="494029">
                <a:moveTo>
                  <a:pt x="0" y="82346"/>
                </a:moveTo>
                <a:lnTo>
                  <a:pt x="6465" y="50293"/>
                </a:lnTo>
                <a:lnTo>
                  <a:pt x="24098" y="24118"/>
                </a:lnTo>
                <a:lnTo>
                  <a:pt x="50256" y="6471"/>
                </a:lnTo>
                <a:lnTo>
                  <a:pt x="82296" y="0"/>
                </a:lnTo>
                <a:lnTo>
                  <a:pt x="1672589" y="0"/>
                </a:lnTo>
                <a:lnTo>
                  <a:pt x="1704703" y="6471"/>
                </a:lnTo>
                <a:lnTo>
                  <a:pt x="1730898" y="24118"/>
                </a:lnTo>
                <a:lnTo>
                  <a:pt x="1748545" y="50293"/>
                </a:lnTo>
                <a:lnTo>
                  <a:pt x="1755013" y="82346"/>
                </a:lnTo>
                <a:lnTo>
                  <a:pt x="1755013" y="411683"/>
                </a:lnTo>
                <a:lnTo>
                  <a:pt x="1748545" y="443734"/>
                </a:lnTo>
                <a:lnTo>
                  <a:pt x="1730898" y="469904"/>
                </a:lnTo>
                <a:lnTo>
                  <a:pt x="1704703" y="487548"/>
                </a:lnTo>
                <a:lnTo>
                  <a:pt x="1672589" y="494017"/>
                </a:lnTo>
                <a:lnTo>
                  <a:pt x="82296" y="494017"/>
                </a:lnTo>
                <a:lnTo>
                  <a:pt x="50256" y="487548"/>
                </a:lnTo>
                <a:lnTo>
                  <a:pt x="24098" y="469904"/>
                </a:lnTo>
                <a:lnTo>
                  <a:pt x="6465" y="443734"/>
                </a:lnTo>
                <a:lnTo>
                  <a:pt x="0" y="411683"/>
                </a:lnTo>
                <a:lnTo>
                  <a:pt x="0" y="8234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1630" y="1118361"/>
            <a:ext cx="95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Topic</a:t>
            </a:r>
            <a:r>
              <a:rPr kumimoji="0" sz="1800" b="1" i="0" u="none" strike="noStrike" kern="1200" cap="none" spc="4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00" b="1" i="0" u="none" strike="noStrike" kern="1200" cap="none" spc="0" normalizeH="0" baseline="-2083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340" y="3392170"/>
            <a:ext cx="9823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Topic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7159" y="2142489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5500" y="4278274"/>
            <a:ext cx="1729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Background</a:t>
            </a:r>
            <a:r>
              <a:rPr kumimoji="0" sz="18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00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013" y="986815"/>
            <a:ext cx="1748155" cy="7848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government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response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" marR="0" lvl="0" indent="0" algn="ctr" defTabSz="914400" rtl="0" eaLnBrk="1" fontAlgn="auto" latinLnBrk="0" hangingPunct="1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...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0714" y="3003892"/>
            <a:ext cx="136715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marR="0" lvl="0" indent="0" algn="ctr" defTabSz="914400" rtl="0" eaLnBrk="1" fontAlgn="auto" latinLnBrk="0" hangingPunct="1">
              <a:lnSpc>
                <a:spcPts val="19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donate</a:t>
            </a:r>
            <a:r>
              <a:rPr kumimoji="0" sz="1800" b="1" i="0" u="none" strike="noStrike" kern="1200" cap="none" spc="409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relief</a:t>
            </a:r>
            <a:r>
              <a:rPr kumimoji="0" sz="1800" b="1" i="0" u="none" strike="noStrike" kern="1200" cap="none" spc="-4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" marR="0" lvl="0" indent="0" algn="ctr" defTabSz="914400" rtl="0" eaLnBrk="1" fontAlgn="auto" latinLnBrk="0" hangingPunct="1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...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0714" y="1860892"/>
            <a:ext cx="136715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city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4515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	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orleans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" marR="0" lvl="0" indent="0" algn="ctr" defTabSz="914400" rtl="0" eaLnBrk="1" fontAlgn="auto" latinLnBrk="0" hangingPunct="1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...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9314" y="4163021"/>
            <a:ext cx="122428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1" i="0" u="none" strike="noStrike" kern="1200" cap="none" spc="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0.03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...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00063" y="1343171"/>
            <a:ext cx="1240790" cy="171450"/>
          </a:xfrm>
          <a:custGeom>
            <a:avLst/>
            <a:gdLst/>
            <a:ahLst/>
            <a:cxnLst/>
            <a:rect l="l" t="t" r="r" b="b"/>
            <a:pathLst>
              <a:path w="1240790" h="171450">
                <a:moveTo>
                  <a:pt x="14966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69" y="171156"/>
                </a:lnTo>
                <a:lnTo>
                  <a:pt x="156940" y="170668"/>
                </a:lnTo>
                <a:lnTo>
                  <a:pt x="163496" y="167512"/>
                </a:lnTo>
                <a:lnTo>
                  <a:pt x="168528" y="161905"/>
                </a:lnTo>
                <a:lnTo>
                  <a:pt x="170993" y="154709"/>
                </a:lnTo>
                <a:lnTo>
                  <a:pt x="170529" y="147395"/>
                </a:lnTo>
                <a:lnTo>
                  <a:pt x="167350" y="140795"/>
                </a:lnTo>
                <a:lnTo>
                  <a:pt x="161670" y="135743"/>
                </a:lnTo>
                <a:lnTo>
                  <a:pt x="108330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330" y="66528"/>
                </a:lnTo>
                <a:lnTo>
                  <a:pt x="161670" y="35413"/>
                </a:lnTo>
                <a:lnTo>
                  <a:pt x="167350" y="30360"/>
                </a:lnTo>
                <a:lnTo>
                  <a:pt x="170529" y="23760"/>
                </a:lnTo>
                <a:lnTo>
                  <a:pt x="170993" y="16446"/>
                </a:lnTo>
                <a:lnTo>
                  <a:pt x="168528" y="9251"/>
                </a:lnTo>
                <a:lnTo>
                  <a:pt x="163496" y="3643"/>
                </a:lnTo>
                <a:lnTo>
                  <a:pt x="156940" y="488"/>
                </a:lnTo>
                <a:lnTo>
                  <a:pt x="149669" y="0"/>
                </a:lnTo>
                <a:close/>
              </a:path>
              <a:path w="1240790" h="171450">
                <a:moveTo>
                  <a:pt x="108330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330" y="104628"/>
                </a:lnTo>
                <a:lnTo>
                  <a:pt x="103976" y="102088"/>
                </a:lnTo>
                <a:lnTo>
                  <a:pt x="47370" y="102088"/>
                </a:lnTo>
                <a:lnTo>
                  <a:pt x="47370" y="69068"/>
                </a:lnTo>
                <a:lnTo>
                  <a:pt x="103976" y="69068"/>
                </a:lnTo>
                <a:lnTo>
                  <a:pt x="108330" y="66528"/>
                </a:lnTo>
                <a:close/>
              </a:path>
              <a:path w="1240790" h="171450">
                <a:moveTo>
                  <a:pt x="1240789" y="66528"/>
                </a:moveTo>
                <a:lnTo>
                  <a:pt x="108330" y="66528"/>
                </a:lnTo>
                <a:lnTo>
                  <a:pt x="75673" y="85578"/>
                </a:lnTo>
                <a:lnTo>
                  <a:pt x="108330" y="104628"/>
                </a:lnTo>
                <a:lnTo>
                  <a:pt x="1240789" y="104628"/>
                </a:lnTo>
                <a:lnTo>
                  <a:pt x="1240789" y="66528"/>
                </a:lnTo>
                <a:close/>
              </a:path>
              <a:path w="1240790" h="171450">
                <a:moveTo>
                  <a:pt x="47370" y="69068"/>
                </a:moveTo>
                <a:lnTo>
                  <a:pt x="47370" y="102088"/>
                </a:lnTo>
                <a:lnTo>
                  <a:pt x="75673" y="85578"/>
                </a:lnTo>
                <a:lnTo>
                  <a:pt x="47370" y="69068"/>
                </a:lnTo>
                <a:close/>
              </a:path>
              <a:path w="1240790" h="171450">
                <a:moveTo>
                  <a:pt x="75673" y="85578"/>
                </a:moveTo>
                <a:lnTo>
                  <a:pt x="47370" y="102088"/>
                </a:lnTo>
                <a:lnTo>
                  <a:pt x="103976" y="102088"/>
                </a:lnTo>
                <a:lnTo>
                  <a:pt x="75673" y="85578"/>
                </a:lnTo>
                <a:close/>
              </a:path>
              <a:path w="1240790" h="171450">
                <a:moveTo>
                  <a:pt x="103976" y="69068"/>
                </a:moveTo>
                <a:lnTo>
                  <a:pt x="47370" y="69068"/>
                </a:lnTo>
                <a:lnTo>
                  <a:pt x="75673" y="85578"/>
                </a:lnTo>
                <a:lnTo>
                  <a:pt x="103976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03085" y="4539111"/>
            <a:ext cx="1979295" cy="171450"/>
          </a:xfrm>
          <a:custGeom>
            <a:avLst/>
            <a:gdLst/>
            <a:ahLst/>
            <a:cxnLst/>
            <a:rect l="l" t="t" r="r" b="b"/>
            <a:pathLst>
              <a:path w="1979295" h="171450">
                <a:moveTo>
                  <a:pt x="149742" y="0"/>
                </a:moveTo>
                <a:lnTo>
                  <a:pt x="142620" y="2446"/>
                </a:lnTo>
                <a:lnTo>
                  <a:pt x="0" y="85568"/>
                </a:lnTo>
                <a:lnTo>
                  <a:pt x="142620" y="168702"/>
                </a:lnTo>
                <a:lnTo>
                  <a:pt x="149742" y="171143"/>
                </a:lnTo>
                <a:lnTo>
                  <a:pt x="157019" y="170669"/>
                </a:lnTo>
                <a:lnTo>
                  <a:pt x="163605" y="167496"/>
                </a:lnTo>
                <a:lnTo>
                  <a:pt x="168656" y="161844"/>
                </a:lnTo>
                <a:lnTo>
                  <a:pt x="171049" y="154688"/>
                </a:lnTo>
                <a:lnTo>
                  <a:pt x="170561" y="147401"/>
                </a:lnTo>
                <a:lnTo>
                  <a:pt x="167405" y="140823"/>
                </a:lnTo>
                <a:lnTo>
                  <a:pt x="161797" y="135796"/>
                </a:lnTo>
                <a:lnTo>
                  <a:pt x="108349" y="104618"/>
                </a:lnTo>
                <a:lnTo>
                  <a:pt x="37846" y="104618"/>
                </a:lnTo>
                <a:lnTo>
                  <a:pt x="37846" y="66518"/>
                </a:lnTo>
                <a:lnTo>
                  <a:pt x="108370" y="66518"/>
                </a:lnTo>
                <a:lnTo>
                  <a:pt x="161797" y="35352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60"/>
                </a:lnTo>
                <a:lnTo>
                  <a:pt x="168656" y="9304"/>
                </a:lnTo>
                <a:lnTo>
                  <a:pt x="163605" y="3650"/>
                </a:lnTo>
                <a:lnTo>
                  <a:pt x="157019" y="475"/>
                </a:lnTo>
                <a:lnTo>
                  <a:pt x="149742" y="0"/>
                </a:lnTo>
                <a:close/>
              </a:path>
              <a:path w="1979295" h="171450">
                <a:moveTo>
                  <a:pt x="108370" y="66518"/>
                </a:moveTo>
                <a:lnTo>
                  <a:pt x="37846" y="66518"/>
                </a:lnTo>
                <a:lnTo>
                  <a:pt x="37846" y="104618"/>
                </a:lnTo>
                <a:lnTo>
                  <a:pt x="108349" y="104618"/>
                </a:lnTo>
                <a:lnTo>
                  <a:pt x="103907" y="102027"/>
                </a:lnTo>
                <a:lnTo>
                  <a:pt x="47498" y="102027"/>
                </a:lnTo>
                <a:lnTo>
                  <a:pt x="47498" y="69121"/>
                </a:lnTo>
                <a:lnTo>
                  <a:pt x="103907" y="69121"/>
                </a:lnTo>
                <a:lnTo>
                  <a:pt x="108370" y="66518"/>
                </a:lnTo>
                <a:close/>
              </a:path>
              <a:path w="1979295" h="171450">
                <a:moveTo>
                  <a:pt x="1978914" y="66518"/>
                </a:moveTo>
                <a:lnTo>
                  <a:pt x="108370" y="66518"/>
                </a:lnTo>
                <a:lnTo>
                  <a:pt x="75702" y="85574"/>
                </a:lnTo>
                <a:lnTo>
                  <a:pt x="108349" y="104618"/>
                </a:lnTo>
                <a:lnTo>
                  <a:pt x="1978914" y="104618"/>
                </a:lnTo>
                <a:lnTo>
                  <a:pt x="1978914" y="66518"/>
                </a:lnTo>
                <a:close/>
              </a:path>
              <a:path w="1979295" h="171450">
                <a:moveTo>
                  <a:pt x="47498" y="69121"/>
                </a:moveTo>
                <a:lnTo>
                  <a:pt x="47498" y="102027"/>
                </a:lnTo>
                <a:lnTo>
                  <a:pt x="75702" y="85574"/>
                </a:lnTo>
                <a:lnTo>
                  <a:pt x="47498" y="69121"/>
                </a:lnTo>
                <a:close/>
              </a:path>
              <a:path w="1979295" h="171450">
                <a:moveTo>
                  <a:pt x="75702" y="85574"/>
                </a:moveTo>
                <a:lnTo>
                  <a:pt x="47498" y="102027"/>
                </a:lnTo>
                <a:lnTo>
                  <a:pt x="103907" y="102027"/>
                </a:lnTo>
                <a:lnTo>
                  <a:pt x="75702" y="85574"/>
                </a:lnTo>
                <a:close/>
              </a:path>
              <a:path w="1979295" h="171450">
                <a:moveTo>
                  <a:pt x="103907" y="69121"/>
                </a:moveTo>
                <a:lnTo>
                  <a:pt x="47498" y="69121"/>
                </a:lnTo>
                <a:lnTo>
                  <a:pt x="75713" y="85568"/>
                </a:lnTo>
                <a:lnTo>
                  <a:pt x="103907" y="69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8009" y="4695240"/>
            <a:ext cx="779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1" i="0" u="none" strike="noStrike" kern="1200" cap="none" spc="-7" normalizeH="0" baseline="-2116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1" i="0" u="none" strike="noStrike" kern="1200" cap="none" spc="0" normalizeH="0" baseline="-2116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575" b="0" i="0" u="none" strike="noStrike" kern="1200" cap="none" spc="0" normalizeH="0" baseline="-21164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9029" y="1398854"/>
            <a:ext cx="962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00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d,1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00672" y="2327876"/>
            <a:ext cx="1440180" cy="171450"/>
          </a:xfrm>
          <a:custGeom>
            <a:avLst/>
            <a:gdLst/>
            <a:ahLst/>
            <a:cxnLst/>
            <a:rect l="l" t="t" r="r" b="b"/>
            <a:pathLst>
              <a:path w="1440179" h="171450">
                <a:moveTo>
                  <a:pt x="149689" y="0"/>
                </a:moveTo>
                <a:lnTo>
                  <a:pt x="142494" y="2446"/>
                </a:lnTo>
                <a:lnTo>
                  <a:pt x="0" y="85631"/>
                </a:lnTo>
                <a:lnTo>
                  <a:pt x="142494" y="168689"/>
                </a:lnTo>
                <a:lnTo>
                  <a:pt x="149689" y="171154"/>
                </a:lnTo>
                <a:lnTo>
                  <a:pt x="157003" y="170689"/>
                </a:lnTo>
                <a:lnTo>
                  <a:pt x="163603" y="167511"/>
                </a:lnTo>
                <a:lnTo>
                  <a:pt x="168655" y="161831"/>
                </a:lnTo>
                <a:lnTo>
                  <a:pt x="171049" y="154709"/>
                </a:lnTo>
                <a:lnTo>
                  <a:pt x="170560" y="147433"/>
                </a:lnTo>
                <a:lnTo>
                  <a:pt x="167405" y="140846"/>
                </a:lnTo>
                <a:lnTo>
                  <a:pt x="161798" y="135796"/>
                </a:lnTo>
                <a:lnTo>
                  <a:pt x="108457" y="104681"/>
                </a:lnTo>
                <a:lnTo>
                  <a:pt x="37846" y="104681"/>
                </a:lnTo>
                <a:lnTo>
                  <a:pt x="37846" y="66581"/>
                </a:lnTo>
                <a:lnTo>
                  <a:pt x="108240" y="66581"/>
                </a:lnTo>
                <a:lnTo>
                  <a:pt x="161798" y="35339"/>
                </a:lnTo>
                <a:lnTo>
                  <a:pt x="167405" y="30360"/>
                </a:lnTo>
                <a:lnTo>
                  <a:pt x="170561" y="23798"/>
                </a:lnTo>
                <a:lnTo>
                  <a:pt x="171049" y="16498"/>
                </a:lnTo>
                <a:lnTo>
                  <a:pt x="168655" y="9304"/>
                </a:lnTo>
                <a:lnTo>
                  <a:pt x="163603" y="3679"/>
                </a:lnTo>
                <a:lnTo>
                  <a:pt x="157003" y="494"/>
                </a:lnTo>
                <a:lnTo>
                  <a:pt x="149689" y="0"/>
                </a:lnTo>
                <a:close/>
              </a:path>
              <a:path w="1440179" h="171450">
                <a:moveTo>
                  <a:pt x="108240" y="66581"/>
                </a:moveTo>
                <a:lnTo>
                  <a:pt x="37846" y="66581"/>
                </a:lnTo>
                <a:lnTo>
                  <a:pt x="37846" y="104681"/>
                </a:lnTo>
                <a:lnTo>
                  <a:pt x="108457" y="104681"/>
                </a:lnTo>
                <a:lnTo>
                  <a:pt x="103885" y="102014"/>
                </a:lnTo>
                <a:lnTo>
                  <a:pt x="47498" y="102014"/>
                </a:lnTo>
                <a:lnTo>
                  <a:pt x="47498" y="69121"/>
                </a:lnTo>
                <a:lnTo>
                  <a:pt x="103886" y="69121"/>
                </a:lnTo>
                <a:lnTo>
                  <a:pt x="108240" y="66581"/>
                </a:lnTo>
                <a:close/>
              </a:path>
              <a:path w="1440179" h="171450">
                <a:moveTo>
                  <a:pt x="1440179" y="66581"/>
                </a:moveTo>
                <a:lnTo>
                  <a:pt x="108240" y="66581"/>
                </a:lnTo>
                <a:lnTo>
                  <a:pt x="75692" y="85568"/>
                </a:lnTo>
                <a:lnTo>
                  <a:pt x="108457" y="104681"/>
                </a:lnTo>
                <a:lnTo>
                  <a:pt x="1440179" y="104681"/>
                </a:lnTo>
                <a:lnTo>
                  <a:pt x="1440179" y="66581"/>
                </a:lnTo>
                <a:close/>
              </a:path>
              <a:path w="1440179" h="171450">
                <a:moveTo>
                  <a:pt x="47498" y="69121"/>
                </a:moveTo>
                <a:lnTo>
                  <a:pt x="47498" y="102014"/>
                </a:lnTo>
                <a:lnTo>
                  <a:pt x="75692" y="85568"/>
                </a:lnTo>
                <a:lnTo>
                  <a:pt x="47498" y="69121"/>
                </a:lnTo>
                <a:close/>
              </a:path>
              <a:path w="1440179" h="171450">
                <a:moveTo>
                  <a:pt x="75692" y="85568"/>
                </a:moveTo>
                <a:lnTo>
                  <a:pt x="47498" y="102014"/>
                </a:lnTo>
                <a:lnTo>
                  <a:pt x="103885" y="102014"/>
                </a:lnTo>
                <a:lnTo>
                  <a:pt x="75692" y="85568"/>
                </a:lnTo>
                <a:close/>
              </a:path>
              <a:path w="1440179" h="171450">
                <a:moveTo>
                  <a:pt x="103886" y="69121"/>
                </a:moveTo>
                <a:lnTo>
                  <a:pt x="47498" y="69121"/>
                </a:lnTo>
                <a:lnTo>
                  <a:pt x="75692" y="85568"/>
                </a:lnTo>
                <a:lnTo>
                  <a:pt x="103886" y="69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3354" y="254736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7885" y="2388870"/>
            <a:ext cx="744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2642" y="2536698"/>
            <a:ext cx="2476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d,2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66636" y="3377584"/>
            <a:ext cx="1474470" cy="171450"/>
          </a:xfrm>
          <a:custGeom>
            <a:avLst/>
            <a:gdLst/>
            <a:ahLst/>
            <a:cxnLst/>
            <a:rect l="l" t="t" r="r" b="b"/>
            <a:pathLst>
              <a:path w="147447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7" y="135743"/>
                </a:lnTo>
                <a:lnTo>
                  <a:pt x="108458" y="104628"/>
                </a:lnTo>
                <a:lnTo>
                  <a:pt x="37846" y="104628"/>
                </a:lnTo>
                <a:lnTo>
                  <a:pt x="37846" y="66528"/>
                </a:lnTo>
                <a:lnTo>
                  <a:pt x="108458" y="66528"/>
                </a:lnTo>
                <a:lnTo>
                  <a:pt x="161797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1474470" h="171450">
                <a:moveTo>
                  <a:pt x="108458" y="66528"/>
                </a:moveTo>
                <a:lnTo>
                  <a:pt x="37846" y="66528"/>
                </a:lnTo>
                <a:lnTo>
                  <a:pt x="37846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1474470" h="171450">
                <a:moveTo>
                  <a:pt x="1474215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474215" y="104628"/>
                </a:lnTo>
                <a:lnTo>
                  <a:pt x="1474215" y="66528"/>
                </a:lnTo>
                <a:close/>
              </a:path>
              <a:path w="147447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147447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147447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7479" y="3588765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92010" y="3430270"/>
            <a:ext cx="740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)=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02448" y="3578097"/>
            <a:ext cx="24320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d,k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8600" y="1428750"/>
            <a:ext cx="0" cy="2083435"/>
          </a:xfrm>
          <a:custGeom>
            <a:avLst/>
            <a:gdLst/>
            <a:ahLst/>
            <a:cxnLst/>
            <a:rect l="l" t="t" r="r" b="b"/>
            <a:pathLst>
              <a:path h="2083435">
                <a:moveTo>
                  <a:pt x="0" y="0"/>
                </a:moveTo>
                <a:lnTo>
                  <a:pt x="0" y="20829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9166" y="2344877"/>
            <a:ext cx="622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-4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14385" y="3223641"/>
            <a:ext cx="626745" cy="847090"/>
          </a:xfrm>
          <a:custGeom>
            <a:avLst/>
            <a:gdLst/>
            <a:ahLst/>
            <a:cxnLst/>
            <a:rect l="l" t="t" r="r" b="b"/>
            <a:pathLst>
              <a:path w="626745" h="847089">
                <a:moveTo>
                  <a:pt x="216291" y="148716"/>
                </a:moveTo>
                <a:lnTo>
                  <a:pt x="56007" y="148716"/>
                </a:lnTo>
                <a:lnTo>
                  <a:pt x="514223" y="846734"/>
                </a:lnTo>
                <a:lnTo>
                  <a:pt x="626237" y="773201"/>
                </a:lnTo>
                <a:lnTo>
                  <a:pt x="216291" y="148716"/>
                </a:lnTo>
                <a:close/>
              </a:path>
              <a:path w="626745" h="847089">
                <a:moveTo>
                  <a:pt x="38481" y="0"/>
                </a:moveTo>
                <a:lnTo>
                  <a:pt x="0" y="185546"/>
                </a:lnTo>
                <a:lnTo>
                  <a:pt x="56007" y="148716"/>
                </a:lnTo>
                <a:lnTo>
                  <a:pt x="216291" y="148716"/>
                </a:lnTo>
                <a:lnTo>
                  <a:pt x="168021" y="75183"/>
                </a:lnTo>
                <a:lnTo>
                  <a:pt x="224028" y="38481"/>
                </a:lnTo>
                <a:lnTo>
                  <a:pt x="3848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14385" y="3223641"/>
            <a:ext cx="626745" cy="847090"/>
          </a:xfrm>
          <a:custGeom>
            <a:avLst/>
            <a:gdLst/>
            <a:ahLst/>
            <a:cxnLst/>
            <a:rect l="l" t="t" r="r" b="b"/>
            <a:pathLst>
              <a:path w="626745" h="847089">
                <a:moveTo>
                  <a:pt x="38481" y="0"/>
                </a:moveTo>
                <a:lnTo>
                  <a:pt x="224028" y="38481"/>
                </a:lnTo>
                <a:lnTo>
                  <a:pt x="168021" y="75183"/>
                </a:lnTo>
                <a:lnTo>
                  <a:pt x="626237" y="773201"/>
                </a:lnTo>
                <a:lnTo>
                  <a:pt x="514223" y="846734"/>
                </a:lnTo>
                <a:lnTo>
                  <a:pt x="56007" y="148716"/>
                </a:lnTo>
                <a:lnTo>
                  <a:pt x="0" y="185546"/>
                </a:lnTo>
                <a:lnTo>
                  <a:pt x="38481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31964" y="676567"/>
            <a:ext cx="1526540" cy="585470"/>
          </a:xfrm>
          <a:custGeom>
            <a:avLst/>
            <a:gdLst/>
            <a:ahLst/>
            <a:cxnLst/>
            <a:rect l="l" t="t" r="r" b="b"/>
            <a:pathLst>
              <a:path w="1526540" h="585469">
                <a:moveTo>
                  <a:pt x="0" y="585177"/>
                </a:moveTo>
                <a:lnTo>
                  <a:pt x="1526540" y="585177"/>
                </a:lnTo>
                <a:lnTo>
                  <a:pt x="1526540" y="0"/>
                </a:lnTo>
                <a:lnTo>
                  <a:pt x="0" y="0"/>
                </a:lnTo>
                <a:lnTo>
                  <a:pt x="0" y="5851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00103" y="674933"/>
            <a:ext cx="10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53310" y="943836"/>
            <a:ext cx="208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71247" y="740132"/>
            <a:ext cx="8832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9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77276" y="657364"/>
            <a:ext cx="34036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95335" y="997138"/>
            <a:ext cx="250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1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85873" y="1190319"/>
            <a:ext cx="1229360" cy="171450"/>
          </a:xfrm>
          <a:custGeom>
            <a:avLst/>
            <a:gdLst/>
            <a:ahLst/>
            <a:cxnLst/>
            <a:rect l="l" t="t" r="r" b="b"/>
            <a:pathLst>
              <a:path w="1229360" h="171450">
                <a:moveTo>
                  <a:pt x="149814" y="0"/>
                </a:moveTo>
                <a:lnTo>
                  <a:pt x="142620" y="2464"/>
                </a:lnTo>
                <a:lnTo>
                  <a:pt x="0" y="85395"/>
                </a:lnTo>
                <a:lnTo>
                  <a:pt x="142494" y="168707"/>
                </a:lnTo>
                <a:lnTo>
                  <a:pt x="149615" y="171154"/>
                </a:lnTo>
                <a:lnTo>
                  <a:pt x="156892" y="170660"/>
                </a:lnTo>
                <a:lnTo>
                  <a:pt x="163478" y="167475"/>
                </a:lnTo>
                <a:lnTo>
                  <a:pt x="168528" y="161849"/>
                </a:lnTo>
                <a:lnTo>
                  <a:pt x="170993" y="154674"/>
                </a:lnTo>
                <a:lnTo>
                  <a:pt x="170529" y="147403"/>
                </a:lnTo>
                <a:lnTo>
                  <a:pt x="167350" y="140846"/>
                </a:lnTo>
                <a:lnTo>
                  <a:pt x="161670" y="135814"/>
                </a:lnTo>
                <a:lnTo>
                  <a:pt x="108185" y="104520"/>
                </a:lnTo>
                <a:lnTo>
                  <a:pt x="37845" y="104445"/>
                </a:lnTo>
                <a:lnTo>
                  <a:pt x="37845" y="66345"/>
                </a:lnTo>
                <a:lnTo>
                  <a:pt x="108515" y="66345"/>
                </a:lnTo>
                <a:lnTo>
                  <a:pt x="161797" y="35357"/>
                </a:lnTo>
                <a:lnTo>
                  <a:pt x="167477" y="30307"/>
                </a:lnTo>
                <a:lnTo>
                  <a:pt x="170656" y="23721"/>
                </a:lnTo>
                <a:lnTo>
                  <a:pt x="171120" y="16444"/>
                </a:lnTo>
                <a:lnTo>
                  <a:pt x="168656" y="9322"/>
                </a:lnTo>
                <a:lnTo>
                  <a:pt x="163677" y="3643"/>
                </a:lnTo>
                <a:lnTo>
                  <a:pt x="157114" y="464"/>
                </a:lnTo>
                <a:lnTo>
                  <a:pt x="149814" y="0"/>
                </a:lnTo>
                <a:close/>
              </a:path>
              <a:path w="1229360" h="171450">
                <a:moveTo>
                  <a:pt x="108385" y="66420"/>
                </a:moveTo>
                <a:lnTo>
                  <a:pt x="75628" y="85471"/>
                </a:lnTo>
                <a:lnTo>
                  <a:pt x="108185" y="104520"/>
                </a:lnTo>
                <a:lnTo>
                  <a:pt x="1229360" y="105715"/>
                </a:lnTo>
                <a:lnTo>
                  <a:pt x="1229360" y="67615"/>
                </a:lnTo>
                <a:lnTo>
                  <a:pt x="108385" y="66420"/>
                </a:lnTo>
                <a:close/>
              </a:path>
              <a:path w="1229360" h="171450">
                <a:moveTo>
                  <a:pt x="37845" y="66345"/>
                </a:moveTo>
                <a:lnTo>
                  <a:pt x="37845" y="104445"/>
                </a:lnTo>
                <a:lnTo>
                  <a:pt x="108185" y="104520"/>
                </a:lnTo>
                <a:lnTo>
                  <a:pt x="103716" y="101905"/>
                </a:lnTo>
                <a:lnTo>
                  <a:pt x="47370" y="101905"/>
                </a:lnTo>
                <a:lnTo>
                  <a:pt x="47497" y="69012"/>
                </a:lnTo>
                <a:lnTo>
                  <a:pt x="103929" y="69012"/>
                </a:lnTo>
                <a:lnTo>
                  <a:pt x="108385" y="66420"/>
                </a:lnTo>
                <a:lnTo>
                  <a:pt x="37845" y="66345"/>
                </a:lnTo>
                <a:close/>
              </a:path>
              <a:path w="1229360" h="171450">
                <a:moveTo>
                  <a:pt x="47497" y="69012"/>
                </a:moveTo>
                <a:lnTo>
                  <a:pt x="47370" y="101905"/>
                </a:lnTo>
                <a:lnTo>
                  <a:pt x="75628" y="85471"/>
                </a:lnTo>
                <a:lnTo>
                  <a:pt x="47497" y="69012"/>
                </a:lnTo>
                <a:close/>
              </a:path>
              <a:path w="1229360" h="171450">
                <a:moveTo>
                  <a:pt x="75628" y="85471"/>
                </a:moveTo>
                <a:lnTo>
                  <a:pt x="47370" y="101905"/>
                </a:lnTo>
                <a:lnTo>
                  <a:pt x="103716" y="101905"/>
                </a:lnTo>
                <a:lnTo>
                  <a:pt x="75628" y="85471"/>
                </a:lnTo>
                <a:close/>
              </a:path>
              <a:path w="1229360" h="171450">
                <a:moveTo>
                  <a:pt x="103929" y="69012"/>
                </a:moveTo>
                <a:lnTo>
                  <a:pt x="47497" y="69012"/>
                </a:lnTo>
                <a:lnTo>
                  <a:pt x="75628" y="85471"/>
                </a:lnTo>
                <a:lnTo>
                  <a:pt x="103929" y="69012"/>
                </a:lnTo>
                <a:close/>
              </a:path>
              <a:path w="1229360" h="171450">
                <a:moveTo>
                  <a:pt x="108515" y="66345"/>
                </a:moveTo>
                <a:lnTo>
                  <a:pt x="37845" y="66345"/>
                </a:lnTo>
                <a:lnTo>
                  <a:pt x="108385" y="66420"/>
                </a:lnTo>
                <a:lnTo>
                  <a:pt x="108515" y="66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34436" y="926338"/>
            <a:ext cx="68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w|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1" i="0" u="none" strike="noStrike" kern="1200" cap="none" spc="0" normalizeH="0" baseline="-2116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5873" y="2096337"/>
            <a:ext cx="1229360" cy="171450"/>
          </a:xfrm>
          <a:custGeom>
            <a:avLst/>
            <a:gdLst/>
            <a:ahLst/>
            <a:cxnLst/>
            <a:rect l="l" t="t" r="r" b="b"/>
            <a:pathLst>
              <a:path w="1229360" h="171450">
                <a:moveTo>
                  <a:pt x="149814" y="0"/>
                </a:moveTo>
                <a:lnTo>
                  <a:pt x="142620" y="2464"/>
                </a:lnTo>
                <a:lnTo>
                  <a:pt x="0" y="85395"/>
                </a:lnTo>
                <a:lnTo>
                  <a:pt x="142494" y="168707"/>
                </a:lnTo>
                <a:lnTo>
                  <a:pt x="149615" y="171100"/>
                </a:lnTo>
                <a:lnTo>
                  <a:pt x="156892" y="170612"/>
                </a:lnTo>
                <a:lnTo>
                  <a:pt x="163478" y="167457"/>
                </a:lnTo>
                <a:lnTo>
                  <a:pt x="168528" y="161849"/>
                </a:lnTo>
                <a:lnTo>
                  <a:pt x="170993" y="154674"/>
                </a:lnTo>
                <a:lnTo>
                  <a:pt x="170529" y="147403"/>
                </a:lnTo>
                <a:lnTo>
                  <a:pt x="167350" y="140846"/>
                </a:lnTo>
                <a:lnTo>
                  <a:pt x="161670" y="135814"/>
                </a:lnTo>
                <a:lnTo>
                  <a:pt x="108185" y="104520"/>
                </a:lnTo>
                <a:lnTo>
                  <a:pt x="37845" y="104445"/>
                </a:lnTo>
                <a:lnTo>
                  <a:pt x="37845" y="66345"/>
                </a:lnTo>
                <a:lnTo>
                  <a:pt x="108515" y="66345"/>
                </a:lnTo>
                <a:lnTo>
                  <a:pt x="161797" y="35357"/>
                </a:lnTo>
                <a:lnTo>
                  <a:pt x="167477" y="30307"/>
                </a:lnTo>
                <a:lnTo>
                  <a:pt x="170656" y="23721"/>
                </a:lnTo>
                <a:lnTo>
                  <a:pt x="171120" y="16444"/>
                </a:lnTo>
                <a:lnTo>
                  <a:pt x="168656" y="9322"/>
                </a:lnTo>
                <a:lnTo>
                  <a:pt x="163677" y="3643"/>
                </a:lnTo>
                <a:lnTo>
                  <a:pt x="157114" y="464"/>
                </a:lnTo>
                <a:lnTo>
                  <a:pt x="149814" y="0"/>
                </a:lnTo>
                <a:close/>
              </a:path>
              <a:path w="1229360" h="171450">
                <a:moveTo>
                  <a:pt x="108385" y="66420"/>
                </a:moveTo>
                <a:lnTo>
                  <a:pt x="75628" y="85471"/>
                </a:lnTo>
                <a:lnTo>
                  <a:pt x="108185" y="104520"/>
                </a:lnTo>
                <a:lnTo>
                  <a:pt x="1229360" y="105715"/>
                </a:lnTo>
                <a:lnTo>
                  <a:pt x="1229360" y="67615"/>
                </a:lnTo>
                <a:lnTo>
                  <a:pt x="108385" y="66420"/>
                </a:lnTo>
                <a:close/>
              </a:path>
              <a:path w="1229360" h="171450">
                <a:moveTo>
                  <a:pt x="37845" y="66345"/>
                </a:moveTo>
                <a:lnTo>
                  <a:pt x="37845" y="104445"/>
                </a:lnTo>
                <a:lnTo>
                  <a:pt x="108185" y="104520"/>
                </a:lnTo>
                <a:lnTo>
                  <a:pt x="103716" y="101905"/>
                </a:lnTo>
                <a:lnTo>
                  <a:pt x="47370" y="101905"/>
                </a:lnTo>
                <a:lnTo>
                  <a:pt x="47497" y="69012"/>
                </a:lnTo>
                <a:lnTo>
                  <a:pt x="103929" y="69012"/>
                </a:lnTo>
                <a:lnTo>
                  <a:pt x="108385" y="66420"/>
                </a:lnTo>
                <a:lnTo>
                  <a:pt x="37845" y="66345"/>
                </a:lnTo>
                <a:close/>
              </a:path>
              <a:path w="1229360" h="171450">
                <a:moveTo>
                  <a:pt x="47497" y="69012"/>
                </a:moveTo>
                <a:lnTo>
                  <a:pt x="47370" y="101905"/>
                </a:lnTo>
                <a:lnTo>
                  <a:pt x="75628" y="85471"/>
                </a:lnTo>
                <a:lnTo>
                  <a:pt x="47497" y="69012"/>
                </a:lnTo>
                <a:close/>
              </a:path>
              <a:path w="1229360" h="171450">
                <a:moveTo>
                  <a:pt x="75628" y="85471"/>
                </a:moveTo>
                <a:lnTo>
                  <a:pt x="47370" y="101905"/>
                </a:lnTo>
                <a:lnTo>
                  <a:pt x="103716" y="101905"/>
                </a:lnTo>
                <a:lnTo>
                  <a:pt x="75628" y="85471"/>
                </a:lnTo>
                <a:close/>
              </a:path>
              <a:path w="1229360" h="171450">
                <a:moveTo>
                  <a:pt x="103929" y="69012"/>
                </a:moveTo>
                <a:lnTo>
                  <a:pt x="47497" y="69012"/>
                </a:lnTo>
                <a:lnTo>
                  <a:pt x="75628" y="85471"/>
                </a:lnTo>
                <a:lnTo>
                  <a:pt x="103929" y="69012"/>
                </a:lnTo>
                <a:close/>
              </a:path>
              <a:path w="1229360" h="171450">
                <a:moveTo>
                  <a:pt x="108515" y="66345"/>
                </a:moveTo>
                <a:lnTo>
                  <a:pt x="37845" y="66345"/>
                </a:lnTo>
                <a:lnTo>
                  <a:pt x="108385" y="66420"/>
                </a:lnTo>
                <a:lnTo>
                  <a:pt x="108515" y="66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34436" y="1832610"/>
            <a:ext cx="68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w|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1" i="0" u="none" strike="noStrike" kern="1200" cap="none" spc="0" normalizeH="0" baseline="-2116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09673" y="3474011"/>
            <a:ext cx="1445895" cy="171450"/>
          </a:xfrm>
          <a:custGeom>
            <a:avLst/>
            <a:gdLst/>
            <a:ahLst/>
            <a:cxnLst/>
            <a:rect l="l" t="t" r="r" b="b"/>
            <a:pathLst>
              <a:path w="1445895" h="171450">
                <a:moveTo>
                  <a:pt x="148853" y="0"/>
                </a:moveTo>
                <a:lnTo>
                  <a:pt x="141731" y="2486"/>
                </a:lnTo>
                <a:lnTo>
                  <a:pt x="0" y="87068"/>
                </a:lnTo>
                <a:lnTo>
                  <a:pt x="143382" y="168729"/>
                </a:lnTo>
                <a:lnTo>
                  <a:pt x="150576" y="171100"/>
                </a:lnTo>
                <a:lnTo>
                  <a:pt x="157876" y="170555"/>
                </a:lnTo>
                <a:lnTo>
                  <a:pt x="164439" y="167318"/>
                </a:lnTo>
                <a:lnTo>
                  <a:pt x="169418" y="161617"/>
                </a:lnTo>
                <a:lnTo>
                  <a:pt x="171789" y="154424"/>
                </a:lnTo>
                <a:lnTo>
                  <a:pt x="171243" y="147123"/>
                </a:lnTo>
                <a:lnTo>
                  <a:pt x="168007" y="140561"/>
                </a:lnTo>
                <a:lnTo>
                  <a:pt x="162306" y="135582"/>
                </a:lnTo>
                <a:lnTo>
                  <a:pt x="109801" y="105737"/>
                </a:lnTo>
                <a:lnTo>
                  <a:pt x="37972" y="105737"/>
                </a:lnTo>
                <a:lnTo>
                  <a:pt x="37591" y="67637"/>
                </a:lnTo>
                <a:lnTo>
                  <a:pt x="108149" y="66918"/>
                </a:lnTo>
                <a:lnTo>
                  <a:pt x="161162" y="35252"/>
                </a:lnTo>
                <a:lnTo>
                  <a:pt x="170324" y="16214"/>
                </a:lnTo>
                <a:lnTo>
                  <a:pt x="167766" y="9090"/>
                </a:lnTo>
                <a:lnTo>
                  <a:pt x="162716" y="3504"/>
                </a:lnTo>
                <a:lnTo>
                  <a:pt x="156130" y="406"/>
                </a:lnTo>
                <a:lnTo>
                  <a:pt x="148853" y="0"/>
                </a:lnTo>
                <a:close/>
              </a:path>
              <a:path w="1445895" h="171450">
                <a:moveTo>
                  <a:pt x="108149" y="66918"/>
                </a:moveTo>
                <a:lnTo>
                  <a:pt x="37591" y="67637"/>
                </a:lnTo>
                <a:lnTo>
                  <a:pt x="37972" y="105737"/>
                </a:lnTo>
                <a:lnTo>
                  <a:pt x="108536" y="105018"/>
                </a:lnTo>
                <a:lnTo>
                  <a:pt x="105110" y="103070"/>
                </a:lnTo>
                <a:lnTo>
                  <a:pt x="47625" y="103070"/>
                </a:lnTo>
                <a:lnTo>
                  <a:pt x="47243" y="70177"/>
                </a:lnTo>
                <a:lnTo>
                  <a:pt x="102693" y="70177"/>
                </a:lnTo>
                <a:lnTo>
                  <a:pt x="108149" y="66918"/>
                </a:lnTo>
                <a:close/>
              </a:path>
              <a:path w="1445895" h="171450">
                <a:moveTo>
                  <a:pt x="108536" y="105018"/>
                </a:moveTo>
                <a:lnTo>
                  <a:pt x="37972" y="105737"/>
                </a:lnTo>
                <a:lnTo>
                  <a:pt x="109801" y="105737"/>
                </a:lnTo>
                <a:lnTo>
                  <a:pt x="108536" y="105018"/>
                </a:lnTo>
                <a:close/>
              </a:path>
              <a:path w="1445895" h="171450">
                <a:moveTo>
                  <a:pt x="1445260" y="53286"/>
                </a:moveTo>
                <a:lnTo>
                  <a:pt x="108149" y="66918"/>
                </a:lnTo>
                <a:lnTo>
                  <a:pt x="75655" y="86327"/>
                </a:lnTo>
                <a:lnTo>
                  <a:pt x="108536" y="105018"/>
                </a:lnTo>
                <a:lnTo>
                  <a:pt x="1445640" y="91386"/>
                </a:lnTo>
                <a:lnTo>
                  <a:pt x="1445260" y="53286"/>
                </a:lnTo>
                <a:close/>
              </a:path>
              <a:path w="1445895" h="171450">
                <a:moveTo>
                  <a:pt x="47243" y="70177"/>
                </a:moveTo>
                <a:lnTo>
                  <a:pt x="47625" y="103070"/>
                </a:lnTo>
                <a:lnTo>
                  <a:pt x="75655" y="86327"/>
                </a:lnTo>
                <a:lnTo>
                  <a:pt x="47243" y="70177"/>
                </a:lnTo>
                <a:close/>
              </a:path>
              <a:path w="1445895" h="171450">
                <a:moveTo>
                  <a:pt x="75655" y="86327"/>
                </a:moveTo>
                <a:lnTo>
                  <a:pt x="47625" y="103070"/>
                </a:lnTo>
                <a:lnTo>
                  <a:pt x="105110" y="103070"/>
                </a:lnTo>
                <a:lnTo>
                  <a:pt x="75655" y="86327"/>
                </a:lnTo>
                <a:close/>
              </a:path>
              <a:path w="1445895" h="171450">
                <a:moveTo>
                  <a:pt x="102693" y="70177"/>
                </a:moveTo>
                <a:lnTo>
                  <a:pt x="47243" y="70177"/>
                </a:lnTo>
                <a:lnTo>
                  <a:pt x="75655" y="86327"/>
                </a:lnTo>
                <a:lnTo>
                  <a:pt x="102693" y="70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75279" y="3212338"/>
            <a:ext cx="678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w|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1" i="0" u="none" strike="noStrike" kern="1200" cap="none" spc="0" normalizeH="0" baseline="-2116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33473" y="4466260"/>
            <a:ext cx="1229360" cy="171450"/>
          </a:xfrm>
          <a:custGeom>
            <a:avLst/>
            <a:gdLst/>
            <a:ahLst/>
            <a:cxnLst/>
            <a:rect l="l" t="t" r="r" b="b"/>
            <a:pathLst>
              <a:path w="1229360" h="171450">
                <a:moveTo>
                  <a:pt x="149814" y="0"/>
                </a:moveTo>
                <a:lnTo>
                  <a:pt x="142620" y="2437"/>
                </a:lnTo>
                <a:lnTo>
                  <a:pt x="0" y="85419"/>
                </a:lnTo>
                <a:lnTo>
                  <a:pt x="142494" y="168693"/>
                </a:lnTo>
                <a:lnTo>
                  <a:pt x="149615" y="171143"/>
                </a:lnTo>
                <a:lnTo>
                  <a:pt x="156892" y="170677"/>
                </a:lnTo>
                <a:lnTo>
                  <a:pt x="163478" y="167510"/>
                </a:lnTo>
                <a:lnTo>
                  <a:pt x="168528" y="161860"/>
                </a:lnTo>
                <a:lnTo>
                  <a:pt x="170993" y="154706"/>
                </a:lnTo>
                <a:lnTo>
                  <a:pt x="170529" y="147420"/>
                </a:lnTo>
                <a:lnTo>
                  <a:pt x="167350" y="140840"/>
                </a:lnTo>
                <a:lnTo>
                  <a:pt x="161670" y="135800"/>
                </a:lnTo>
                <a:lnTo>
                  <a:pt x="108302" y="104580"/>
                </a:lnTo>
                <a:lnTo>
                  <a:pt x="37845" y="104507"/>
                </a:lnTo>
                <a:lnTo>
                  <a:pt x="37845" y="66407"/>
                </a:lnTo>
                <a:lnTo>
                  <a:pt x="108427" y="66407"/>
                </a:lnTo>
                <a:lnTo>
                  <a:pt x="161797" y="35368"/>
                </a:lnTo>
                <a:lnTo>
                  <a:pt x="167477" y="30343"/>
                </a:lnTo>
                <a:lnTo>
                  <a:pt x="170656" y="23768"/>
                </a:lnTo>
                <a:lnTo>
                  <a:pt x="171120" y="16482"/>
                </a:lnTo>
                <a:lnTo>
                  <a:pt x="168656" y="9320"/>
                </a:lnTo>
                <a:lnTo>
                  <a:pt x="163677" y="3664"/>
                </a:lnTo>
                <a:lnTo>
                  <a:pt x="157114" y="483"/>
                </a:lnTo>
                <a:lnTo>
                  <a:pt x="149814" y="0"/>
                </a:lnTo>
                <a:close/>
              </a:path>
              <a:path w="1229360" h="171450">
                <a:moveTo>
                  <a:pt x="108302" y="66480"/>
                </a:moveTo>
                <a:lnTo>
                  <a:pt x="75642" y="85474"/>
                </a:lnTo>
                <a:lnTo>
                  <a:pt x="108302" y="104580"/>
                </a:lnTo>
                <a:lnTo>
                  <a:pt x="1229360" y="105739"/>
                </a:lnTo>
                <a:lnTo>
                  <a:pt x="1229360" y="67639"/>
                </a:lnTo>
                <a:lnTo>
                  <a:pt x="108302" y="66480"/>
                </a:lnTo>
                <a:close/>
              </a:path>
              <a:path w="1229360" h="171450">
                <a:moveTo>
                  <a:pt x="37845" y="66407"/>
                </a:moveTo>
                <a:lnTo>
                  <a:pt x="37845" y="104507"/>
                </a:lnTo>
                <a:lnTo>
                  <a:pt x="108302" y="104580"/>
                </a:lnTo>
                <a:lnTo>
                  <a:pt x="103748" y="101916"/>
                </a:lnTo>
                <a:lnTo>
                  <a:pt x="47370" y="101916"/>
                </a:lnTo>
                <a:lnTo>
                  <a:pt x="47497" y="69010"/>
                </a:lnTo>
                <a:lnTo>
                  <a:pt x="103951" y="69010"/>
                </a:lnTo>
                <a:lnTo>
                  <a:pt x="108302" y="66480"/>
                </a:lnTo>
                <a:lnTo>
                  <a:pt x="37845" y="66407"/>
                </a:lnTo>
                <a:close/>
              </a:path>
              <a:path w="1229360" h="171450">
                <a:moveTo>
                  <a:pt x="47497" y="69010"/>
                </a:moveTo>
                <a:lnTo>
                  <a:pt x="47370" y="101916"/>
                </a:lnTo>
                <a:lnTo>
                  <a:pt x="75642" y="85474"/>
                </a:lnTo>
                <a:lnTo>
                  <a:pt x="47497" y="69010"/>
                </a:lnTo>
                <a:close/>
              </a:path>
              <a:path w="1229360" h="171450">
                <a:moveTo>
                  <a:pt x="75642" y="85474"/>
                </a:moveTo>
                <a:lnTo>
                  <a:pt x="47370" y="101916"/>
                </a:lnTo>
                <a:lnTo>
                  <a:pt x="103748" y="101916"/>
                </a:lnTo>
                <a:lnTo>
                  <a:pt x="75642" y="85474"/>
                </a:lnTo>
                <a:close/>
              </a:path>
              <a:path w="1229360" h="171450">
                <a:moveTo>
                  <a:pt x="103951" y="69010"/>
                </a:moveTo>
                <a:lnTo>
                  <a:pt x="47497" y="69010"/>
                </a:lnTo>
                <a:lnTo>
                  <a:pt x="75642" y="85474"/>
                </a:lnTo>
                <a:lnTo>
                  <a:pt x="103951" y="69010"/>
                </a:lnTo>
                <a:close/>
              </a:path>
              <a:path w="1229360" h="171450">
                <a:moveTo>
                  <a:pt x="108427" y="66407"/>
                </a:moveTo>
                <a:lnTo>
                  <a:pt x="37845" y="66407"/>
                </a:lnTo>
                <a:lnTo>
                  <a:pt x="108302" y="66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29636" y="4203293"/>
            <a:ext cx="689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w|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1" i="0" u="none" strike="noStrike" kern="1200" cap="none" spc="7" normalizeH="0" baseline="-2116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84575" y="1994661"/>
            <a:ext cx="887094" cy="96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02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Topic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  <a:p>
            <a:pPr marL="244475" marR="0" lvl="0" indent="0" algn="l" defTabSz="914400" rtl="0" eaLnBrk="1" fontAlgn="auto" latinLnBrk="0" hangingPunct="1">
              <a:lnSpc>
                <a:spcPts val="5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00200" y="1307338"/>
            <a:ext cx="457200" cy="3211195"/>
          </a:xfrm>
          <a:custGeom>
            <a:avLst/>
            <a:gdLst/>
            <a:ahLst/>
            <a:cxnLst/>
            <a:rect l="l" t="t" r="r" b="b"/>
            <a:pathLst>
              <a:path w="457200" h="3211195">
                <a:moveTo>
                  <a:pt x="457200" y="3210915"/>
                </a:moveTo>
                <a:lnTo>
                  <a:pt x="384950" y="3208973"/>
                </a:lnTo>
                <a:lnTo>
                  <a:pt x="322197" y="3203565"/>
                </a:lnTo>
                <a:lnTo>
                  <a:pt x="272710" y="3195317"/>
                </a:lnTo>
                <a:lnTo>
                  <a:pt x="228600" y="3172815"/>
                </a:lnTo>
                <a:lnTo>
                  <a:pt x="228600" y="1643507"/>
                </a:lnTo>
                <a:lnTo>
                  <a:pt x="216944" y="1631497"/>
                </a:lnTo>
                <a:lnTo>
                  <a:pt x="184489" y="1621043"/>
                </a:lnTo>
                <a:lnTo>
                  <a:pt x="135002" y="1612783"/>
                </a:lnTo>
                <a:lnTo>
                  <a:pt x="72249" y="1607357"/>
                </a:lnTo>
                <a:lnTo>
                  <a:pt x="0" y="1605407"/>
                </a:lnTo>
                <a:lnTo>
                  <a:pt x="72249" y="1603468"/>
                </a:lnTo>
                <a:lnTo>
                  <a:pt x="135002" y="1598067"/>
                </a:lnTo>
                <a:lnTo>
                  <a:pt x="184489" y="1589825"/>
                </a:lnTo>
                <a:lnTo>
                  <a:pt x="216944" y="1579364"/>
                </a:lnTo>
                <a:lnTo>
                  <a:pt x="228600" y="1567307"/>
                </a:lnTo>
                <a:lnTo>
                  <a:pt x="228600" y="38100"/>
                </a:lnTo>
                <a:lnTo>
                  <a:pt x="240255" y="26042"/>
                </a:lnTo>
                <a:lnTo>
                  <a:pt x="272710" y="15581"/>
                </a:lnTo>
                <a:lnTo>
                  <a:pt x="322197" y="7339"/>
                </a:lnTo>
                <a:lnTo>
                  <a:pt x="384950" y="1938"/>
                </a:lnTo>
                <a:lnTo>
                  <a:pt x="457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87208" y="2778760"/>
            <a:ext cx="484505" cy="268605"/>
          </a:xfrm>
          <a:custGeom>
            <a:avLst/>
            <a:gdLst/>
            <a:ahLst/>
            <a:cxnLst/>
            <a:rect l="l" t="t" r="r" b="b"/>
            <a:pathLst>
              <a:path w="484505" h="268605">
                <a:moveTo>
                  <a:pt x="133984" y="0"/>
                </a:moveTo>
                <a:lnTo>
                  <a:pt x="0" y="133984"/>
                </a:lnTo>
                <a:lnTo>
                  <a:pt x="133984" y="268096"/>
                </a:lnTo>
                <a:lnTo>
                  <a:pt x="133984" y="201040"/>
                </a:lnTo>
                <a:lnTo>
                  <a:pt x="484416" y="201040"/>
                </a:lnTo>
                <a:lnTo>
                  <a:pt x="484416" y="67056"/>
                </a:lnTo>
                <a:lnTo>
                  <a:pt x="133984" y="67056"/>
                </a:lnTo>
                <a:lnTo>
                  <a:pt x="13398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87208" y="2778760"/>
            <a:ext cx="484505" cy="268605"/>
          </a:xfrm>
          <a:custGeom>
            <a:avLst/>
            <a:gdLst/>
            <a:ahLst/>
            <a:cxnLst/>
            <a:rect l="l" t="t" r="r" b="b"/>
            <a:pathLst>
              <a:path w="484505" h="268605">
                <a:moveTo>
                  <a:pt x="0" y="133984"/>
                </a:moveTo>
                <a:lnTo>
                  <a:pt x="133984" y="0"/>
                </a:lnTo>
                <a:lnTo>
                  <a:pt x="133984" y="67056"/>
                </a:lnTo>
                <a:lnTo>
                  <a:pt x="484416" y="67056"/>
                </a:lnTo>
                <a:lnTo>
                  <a:pt x="484416" y="201040"/>
                </a:lnTo>
                <a:lnTo>
                  <a:pt x="133984" y="201040"/>
                </a:lnTo>
                <a:lnTo>
                  <a:pt x="133984" y="268096"/>
                </a:lnTo>
                <a:lnTo>
                  <a:pt x="0" y="13398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0207" y="2576576"/>
            <a:ext cx="36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56472" y="3411092"/>
            <a:ext cx="525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1-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7054" y="4275632"/>
            <a:ext cx="1543050" cy="462280"/>
          </a:xfrm>
          <a:custGeom>
            <a:avLst/>
            <a:gdLst/>
            <a:ahLst/>
            <a:cxnLst/>
            <a:rect l="l" t="t" r="r" b="b"/>
            <a:pathLst>
              <a:path w="1543050" h="462279">
                <a:moveTo>
                  <a:pt x="0" y="461670"/>
                </a:moveTo>
                <a:lnTo>
                  <a:pt x="1542796" y="461670"/>
                </a:lnTo>
                <a:lnTo>
                  <a:pt x="1542796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5947" y="4293209"/>
            <a:ext cx="135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2400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89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p(w|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52" y="3321786"/>
            <a:ext cx="2738755" cy="462280"/>
          </a:xfrm>
          <a:custGeom>
            <a:avLst/>
            <a:gdLst/>
            <a:ahLst/>
            <a:cxnLst/>
            <a:rect l="l" t="t" r="r" b="b"/>
            <a:pathLst>
              <a:path w="2738755" h="462279">
                <a:moveTo>
                  <a:pt x="0" y="461670"/>
                </a:moveTo>
                <a:lnTo>
                  <a:pt x="2738755" y="461670"/>
                </a:lnTo>
                <a:lnTo>
                  <a:pt x="2738755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4388" y="3338906"/>
            <a:ext cx="2472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(1-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)p(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p(w|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1168" y="1885924"/>
            <a:ext cx="2595880" cy="462280"/>
          </a:xfrm>
          <a:custGeom>
            <a:avLst/>
            <a:gdLst/>
            <a:ahLst/>
            <a:cxnLst/>
            <a:rect l="l" t="t" r="r" b="b"/>
            <a:pathLst>
              <a:path w="2595880" h="462280">
                <a:moveTo>
                  <a:pt x="0" y="461670"/>
                </a:moveTo>
                <a:lnTo>
                  <a:pt x="2595880" y="461670"/>
                </a:lnTo>
                <a:lnTo>
                  <a:pt x="259588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0603" y="2079751"/>
            <a:ext cx="1811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638810" algn="l"/>
                <a:tab pos="1694814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	2	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0063" y="1902663"/>
            <a:ext cx="2416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(1-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)p(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p(w|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5652" y="1044930"/>
            <a:ext cx="2581910" cy="462280"/>
          </a:xfrm>
          <a:custGeom>
            <a:avLst/>
            <a:gdLst/>
            <a:ahLst/>
            <a:cxnLst/>
            <a:rect l="l" t="t" r="r" b="b"/>
            <a:pathLst>
              <a:path w="2581910" h="462280">
                <a:moveTo>
                  <a:pt x="0" y="461670"/>
                </a:moveTo>
                <a:lnTo>
                  <a:pt x="2581402" y="461670"/>
                </a:lnTo>
                <a:lnTo>
                  <a:pt x="2581402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4388" y="1061466"/>
            <a:ext cx="241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(1-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)p(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p(w|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65238" y="1426489"/>
            <a:ext cx="364490" cy="5232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32052" y="2305926"/>
            <a:ext cx="440055" cy="11042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29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1202" y="3714750"/>
            <a:ext cx="364490" cy="5232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75117" y="4014927"/>
            <a:ext cx="730250" cy="97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8105" marR="0" lvl="0" indent="0" algn="ctr" defTabSz="914400" rtl="0" eaLnBrk="1" fontAlgn="auto" latinLnBrk="0" hangingPunct="1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087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825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Probabilistic </a:t>
            </a:r>
            <a:r>
              <a:rPr spc="-20" dirty="0"/>
              <a:t>Latent </a:t>
            </a:r>
            <a:r>
              <a:rPr spc="-10" dirty="0"/>
              <a:t>Semantic </a:t>
            </a:r>
            <a:r>
              <a:rPr spc="-5" dirty="0"/>
              <a:t>Analysis</a:t>
            </a:r>
            <a:r>
              <a:rPr spc="-90" dirty="0"/>
              <a:t> </a:t>
            </a:r>
            <a:r>
              <a:rPr spc="-10" dirty="0"/>
              <a:t>(PLSA)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7677" y="3280055"/>
            <a:ext cx="107314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1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5131" y="2552976"/>
            <a:ext cx="107314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1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5960" y="1825469"/>
            <a:ext cx="107314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1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111" y="3016018"/>
            <a:ext cx="47536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4488815" algn="l"/>
              </a:tabLst>
              <a:defRPr/>
            </a:pPr>
            <a:r>
              <a:rPr kumimoji="0" sz="1050" b="0" i="1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1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	</a:t>
            </a:r>
            <a:r>
              <a:rPr kumimoji="0" sz="105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050" b="0" i="1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3335" y="2288452"/>
            <a:ext cx="27622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050" b="0" i="1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412" y="3303304"/>
            <a:ext cx="86715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18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50" b="0" i="1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</a:t>
            </a:r>
            <a:r>
              <a:rPr kumimoji="0" sz="1850" b="0" i="0" u="none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125" b="0" i="0" u="none" strike="noStrike" kern="1200" cap="none" spc="1027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4125" b="0" i="0" u="none" strike="noStrike" kern="1200" cap="none" spc="-419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125" b="0" i="0" u="none" strike="noStrike" kern="1200" cap="none" spc="622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1850" b="0" i="1" u="none" strike="noStrike" kern="1200" cap="none" spc="4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50" b="0" i="0" u="none" strike="noStrike" kern="1200" cap="none" spc="4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4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0" u="none" strike="noStrike" kern="1200" cap="none" spc="4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850" b="0" i="1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log[</a:t>
            </a:r>
            <a:r>
              <a:rPr kumimoji="0" sz="2000" b="0" i="1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0" i="1" u="none" strike="noStrike" kern="1200" cap="none" spc="34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30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1" u="none" strike="noStrike" kern="1200" cap="none" spc="48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</a:t>
            </a: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0" i="1" u="none" strike="noStrike" kern="1200" cap="none" spc="39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4125" b="0" i="0" u="none" strike="noStrike" kern="1200" cap="none" spc="675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2000" b="0" i="1" u="none" strike="noStrike" kern="1200" cap="none" spc="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0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284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75" b="0" i="1" u="none" strike="noStrike" kern="1200" cap="none" spc="-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0" u="none" strike="noStrike" kern="1200" cap="none" spc="13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575" b="0" i="0" u="none" strike="noStrike" kern="1200" cap="none" spc="8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15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575" b="0" i="1" u="none" strike="noStrike" kern="1200" cap="none" spc="359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15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575" b="0" i="1" u="none" strike="noStrike" kern="1200" cap="none" spc="12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12" y="2575719"/>
            <a:ext cx="785875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18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850" b="0" i="1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125" b="0" i="0" u="none" strike="noStrike" kern="1200" cap="none" spc="615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1850" b="0" i="1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5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850" b="0" i="1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log[</a:t>
            </a:r>
            <a:r>
              <a:rPr kumimoji="0" sz="2000" b="0" i="1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0" i="1" u="none" strike="noStrike" kern="1200" cap="none" spc="35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30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1" u="none" strike="noStrike" kern="1200" cap="none" spc="48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</a:t>
            </a: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0" i="1" u="none" strike="noStrike" kern="1200" cap="none" spc="39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4125" b="0" i="0" u="none" strike="noStrike" kern="1200" cap="none" spc="675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2000" b="0" i="1" u="none" strike="noStrike" kern="1200" cap="none" spc="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000" b="0" i="1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284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75" b="0" i="1" u="none" strike="noStrike" kern="1200" cap="none" spc="-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0" u="none" strike="noStrike" kern="1200" cap="none" spc="13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575" b="0" i="0" u="none" strike="noStrike" kern="1200" cap="none" spc="8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15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575" b="0" i="1" u="none" strike="noStrike" kern="1200" cap="none" spc="359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15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575" b="0" i="1" u="none" strike="noStrike" kern="1200" cap="none" spc="11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679" y="1848154"/>
            <a:ext cx="562800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1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575" b="0" i="1" u="none" strike="noStrike" kern="1200" cap="none" spc="39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75" b="0" i="1" u="none" strike="noStrike" kern="1200" cap="none" spc="24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0" i="1" u="none" strike="noStrike" kern="1200" cap="none" spc="39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30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575" b="0" i="1" u="none" strike="noStrike" kern="1200" cap="none" spc="487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</a:t>
            </a: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575" b="0" i="1" u="none" strike="noStrike" kern="1200" cap="none" spc="39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575" b="0" i="1" u="none" strike="noStrike" kern="1200" cap="none" spc="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4125" b="0" i="0" u="none" strike="noStrike" kern="1200" cap="none" spc="675" normalizeH="0" baseline="-909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2000" b="0" i="1" u="none" strike="noStrike" kern="1200" cap="none" spc="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000" b="0" i="1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284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575" b="0" i="1" u="none" strike="noStrike" kern="1200" cap="none" spc="-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0" u="none" strike="noStrike" kern="1200" cap="none" spc="13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575" b="0" i="0" u="none" strike="noStrike" kern="1200" cap="none" spc="8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15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575" b="0" i="1" u="none" strike="noStrike" kern="1200" cap="none" spc="35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1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1" u="none" strike="noStrike" kern="1200" cap="none" spc="15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575" b="0" i="1" u="none" strike="noStrike" kern="1200" cap="none" spc="11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044" y="3697293"/>
            <a:ext cx="6416040" cy="7048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8369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94375" algn="l"/>
              </a:tabLst>
              <a:defRPr/>
            </a:pPr>
            <a:r>
              <a:rPr kumimoji="0" sz="1050" b="0" i="1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1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050" b="0" i="1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1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1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	</a:t>
            </a:r>
            <a:r>
              <a:rPr kumimoji="0" sz="105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050" b="0" i="1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>
                <a:tab pos="519557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Unknown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Parameters: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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=({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d,j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},</a:t>
            </a:r>
            <a:r>
              <a:rPr kumimoji="0" sz="24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}),	j=1,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…,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213" y="658113"/>
            <a:ext cx="19780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Percentage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background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 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(known)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7455" y="1326007"/>
            <a:ext cx="320675" cy="441959"/>
          </a:xfrm>
          <a:custGeom>
            <a:avLst/>
            <a:gdLst/>
            <a:ahLst/>
            <a:cxnLst/>
            <a:rect l="l" t="t" r="r" b="b"/>
            <a:pathLst>
              <a:path w="320675" h="441960">
                <a:moveTo>
                  <a:pt x="178565" y="336891"/>
                </a:moveTo>
                <a:lnTo>
                  <a:pt x="171342" y="338105"/>
                </a:lnTo>
                <a:lnTo>
                  <a:pt x="165119" y="341939"/>
                </a:lnTo>
                <a:lnTo>
                  <a:pt x="160705" y="348106"/>
                </a:lnTo>
                <a:lnTo>
                  <a:pt x="159015" y="355447"/>
                </a:lnTo>
                <a:lnTo>
                  <a:pt x="160229" y="362632"/>
                </a:lnTo>
                <a:lnTo>
                  <a:pt x="164063" y="368841"/>
                </a:lnTo>
                <a:lnTo>
                  <a:pt x="170230" y="373252"/>
                </a:lnTo>
                <a:lnTo>
                  <a:pt x="320344" y="441578"/>
                </a:lnTo>
                <a:lnTo>
                  <a:pt x="318599" y="421766"/>
                </a:lnTo>
                <a:lnTo>
                  <a:pt x="283006" y="421766"/>
                </a:lnTo>
                <a:lnTo>
                  <a:pt x="242203" y="364144"/>
                </a:lnTo>
                <a:lnTo>
                  <a:pt x="185978" y="338581"/>
                </a:lnTo>
                <a:lnTo>
                  <a:pt x="178565" y="336891"/>
                </a:lnTo>
                <a:close/>
              </a:path>
              <a:path w="320675" h="441960">
                <a:moveTo>
                  <a:pt x="242203" y="364144"/>
                </a:moveTo>
                <a:lnTo>
                  <a:pt x="283006" y="421766"/>
                </a:lnTo>
                <a:lnTo>
                  <a:pt x="296239" y="412368"/>
                </a:lnTo>
                <a:lnTo>
                  <a:pt x="279577" y="412368"/>
                </a:lnTo>
                <a:lnTo>
                  <a:pt x="276693" y="379824"/>
                </a:lnTo>
                <a:lnTo>
                  <a:pt x="242203" y="364144"/>
                </a:lnTo>
                <a:close/>
              </a:path>
              <a:path w="320675" h="441960">
                <a:moveTo>
                  <a:pt x="285165" y="259968"/>
                </a:moveTo>
                <a:lnTo>
                  <a:pt x="277948" y="262094"/>
                </a:lnTo>
                <a:lnTo>
                  <a:pt x="272291" y="266684"/>
                </a:lnTo>
                <a:lnTo>
                  <a:pt x="268753" y="273059"/>
                </a:lnTo>
                <a:lnTo>
                  <a:pt x="267893" y="280542"/>
                </a:lnTo>
                <a:lnTo>
                  <a:pt x="273349" y="342094"/>
                </a:lnTo>
                <a:lnTo>
                  <a:pt x="314121" y="399668"/>
                </a:lnTo>
                <a:lnTo>
                  <a:pt x="283006" y="421766"/>
                </a:lnTo>
                <a:lnTo>
                  <a:pt x="318599" y="421766"/>
                </a:lnTo>
                <a:lnTo>
                  <a:pt x="305866" y="277240"/>
                </a:lnTo>
                <a:lnTo>
                  <a:pt x="303739" y="269952"/>
                </a:lnTo>
                <a:lnTo>
                  <a:pt x="299135" y="264271"/>
                </a:lnTo>
                <a:lnTo>
                  <a:pt x="292722" y="260756"/>
                </a:lnTo>
                <a:lnTo>
                  <a:pt x="285165" y="259968"/>
                </a:lnTo>
                <a:close/>
              </a:path>
              <a:path w="320675" h="441960">
                <a:moveTo>
                  <a:pt x="276693" y="379824"/>
                </a:moveTo>
                <a:lnTo>
                  <a:pt x="279577" y="412368"/>
                </a:lnTo>
                <a:lnTo>
                  <a:pt x="306374" y="393318"/>
                </a:lnTo>
                <a:lnTo>
                  <a:pt x="276693" y="379824"/>
                </a:lnTo>
                <a:close/>
              </a:path>
              <a:path w="320675" h="441960">
                <a:moveTo>
                  <a:pt x="273349" y="342094"/>
                </a:moveTo>
                <a:lnTo>
                  <a:pt x="276693" y="379824"/>
                </a:lnTo>
                <a:lnTo>
                  <a:pt x="306374" y="393318"/>
                </a:lnTo>
                <a:lnTo>
                  <a:pt x="279577" y="412368"/>
                </a:lnTo>
                <a:lnTo>
                  <a:pt x="296239" y="412368"/>
                </a:lnTo>
                <a:lnTo>
                  <a:pt x="314121" y="399668"/>
                </a:lnTo>
                <a:lnTo>
                  <a:pt x="273349" y="342094"/>
                </a:lnTo>
                <a:close/>
              </a:path>
              <a:path w="320675" h="441960">
                <a:moveTo>
                  <a:pt x="31089" y="0"/>
                </a:moveTo>
                <a:lnTo>
                  <a:pt x="0" y="22097"/>
                </a:lnTo>
                <a:lnTo>
                  <a:pt x="242203" y="364144"/>
                </a:lnTo>
                <a:lnTo>
                  <a:pt x="276693" y="379824"/>
                </a:lnTo>
                <a:lnTo>
                  <a:pt x="273349" y="342094"/>
                </a:lnTo>
                <a:lnTo>
                  <a:pt x="31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0889" y="926719"/>
            <a:ext cx="12941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Background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LM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(known)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073" y="1604136"/>
            <a:ext cx="394335" cy="368300"/>
          </a:xfrm>
          <a:custGeom>
            <a:avLst/>
            <a:gdLst/>
            <a:ahLst/>
            <a:cxnLst/>
            <a:rect l="l" t="t" r="r" b="b"/>
            <a:pathLst>
              <a:path w="394335" h="368300">
                <a:moveTo>
                  <a:pt x="64113" y="196647"/>
                </a:moveTo>
                <a:lnTo>
                  <a:pt x="57134" y="198818"/>
                </a:lnTo>
                <a:lnTo>
                  <a:pt x="51464" y="203465"/>
                </a:lnTo>
                <a:lnTo>
                  <a:pt x="47878" y="210185"/>
                </a:lnTo>
                <a:lnTo>
                  <a:pt x="0" y="368045"/>
                </a:lnTo>
                <a:lnTo>
                  <a:pt x="52733" y="356235"/>
                </a:lnTo>
                <a:lnTo>
                  <a:pt x="40766" y="356235"/>
                </a:lnTo>
                <a:lnTo>
                  <a:pt x="14731" y="328294"/>
                </a:lnTo>
                <a:lnTo>
                  <a:pt x="66420" y="280283"/>
                </a:lnTo>
                <a:lnTo>
                  <a:pt x="84327" y="221107"/>
                </a:lnTo>
                <a:lnTo>
                  <a:pt x="85040" y="213592"/>
                </a:lnTo>
                <a:lnTo>
                  <a:pt x="82883" y="206613"/>
                </a:lnTo>
                <a:lnTo>
                  <a:pt x="78273" y="200943"/>
                </a:lnTo>
                <a:lnTo>
                  <a:pt x="71627" y="197358"/>
                </a:lnTo>
                <a:lnTo>
                  <a:pt x="64113" y="196647"/>
                </a:lnTo>
                <a:close/>
              </a:path>
              <a:path w="394335" h="368300">
                <a:moveTo>
                  <a:pt x="66420" y="280283"/>
                </a:moveTo>
                <a:lnTo>
                  <a:pt x="14731" y="328294"/>
                </a:lnTo>
                <a:lnTo>
                  <a:pt x="40766" y="356235"/>
                </a:lnTo>
                <a:lnTo>
                  <a:pt x="49787" y="347852"/>
                </a:lnTo>
                <a:lnTo>
                  <a:pt x="45974" y="347852"/>
                </a:lnTo>
                <a:lnTo>
                  <a:pt x="23621" y="323723"/>
                </a:lnTo>
                <a:lnTo>
                  <a:pt x="55436" y="316583"/>
                </a:lnTo>
                <a:lnTo>
                  <a:pt x="66420" y="280283"/>
                </a:lnTo>
                <a:close/>
              </a:path>
              <a:path w="394335" h="368300">
                <a:moveTo>
                  <a:pt x="160226" y="294616"/>
                </a:moveTo>
                <a:lnTo>
                  <a:pt x="152653" y="294767"/>
                </a:lnTo>
                <a:lnTo>
                  <a:pt x="92356" y="308298"/>
                </a:lnTo>
                <a:lnTo>
                  <a:pt x="40766" y="356235"/>
                </a:lnTo>
                <a:lnTo>
                  <a:pt x="52733" y="356235"/>
                </a:lnTo>
                <a:lnTo>
                  <a:pt x="161035" y="331977"/>
                </a:lnTo>
                <a:lnTo>
                  <a:pt x="167959" y="328834"/>
                </a:lnTo>
                <a:lnTo>
                  <a:pt x="172989" y="323500"/>
                </a:lnTo>
                <a:lnTo>
                  <a:pt x="175662" y="316690"/>
                </a:lnTo>
                <a:lnTo>
                  <a:pt x="175513" y="309118"/>
                </a:lnTo>
                <a:lnTo>
                  <a:pt x="172370" y="302267"/>
                </a:lnTo>
                <a:lnTo>
                  <a:pt x="167036" y="297275"/>
                </a:lnTo>
                <a:lnTo>
                  <a:pt x="160226" y="294616"/>
                </a:lnTo>
                <a:close/>
              </a:path>
              <a:path w="394335" h="368300">
                <a:moveTo>
                  <a:pt x="55436" y="316583"/>
                </a:moveTo>
                <a:lnTo>
                  <a:pt x="23621" y="323723"/>
                </a:lnTo>
                <a:lnTo>
                  <a:pt x="45974" y="347852"/>
                </a:lnTo>
                <a:lnTo>
                  <a:pt x="55436" y="316583"/>
                </a:lnTo>
                <a:close/>
              </a:path>
              <a:path w="394335" h="368300">
                <a:moveTo>
                  <a:pt x="92356" y="308298"/>
                </a:moveTo>
                <a:lnTo>
                  <a:pt x="55436" y="316583"/>
                </a:lnTo>
                <a:lnTo>
                  <a:pt x="45974" y="347852"/>
                </a:lnTo>
                <a:lnTo>
                  <a:pt x="49787" y="347852"/>
                </a:lnTo>
                <a:lnTo>
                  <a:pt x="92356" y="308298"/>
                </a:lnTo>
                <a:close/>
              </a:path>
              <a:path w="394335" h="368300">
                <a:moveTo>
                  <a:pt x="368172" y="0"/>
                </a:moveTo>
                <a:lnTo>
                  <a:pt x="66420" y="280283"/>
                </a:lnTo>
                <a:lnTo>
                  <a:pt x="55436" y="316583"/>
                </a:lnTo>
                <a:lnTo>
                  <a:pt x="92356" y="308298"/>
                </a:lnTo>
                <a:lnTo>
                  <a:pt x="394081" y="27939"/>
                </a:lnTo>
                <a:lnTo>
                  <a:pt x="368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4461" y="864044"/>
            <a:ext cx="3260090" cy="400685"/>
          </a:xfrm>
          <a:custGeom>
            <a:avLst/>
            <a:gdLst/>
            <a:ahLst/>
            <a:cxnLst/>
            <a:rect l="l" t="t" r="r" b="b"/>
            <a:pathLst>
              <a:path w="3260090" h="400684">
                <a:moveTo>
                  <a:pt x="0" y="400113"/>
                </a:moveTo>
                <a:lnTo>
                  <a:pt x="3259582" y="400113"/>
                </a:lnTo>
                <a:lnTo>
                  <a:pt x="3259582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9330" y="883666"/>
            <a:ext cx="3072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Coverage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sz="1950" b="1" i="0" u="none" strike="noStrike" kern="1200" cap="none" spc="45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doc</a:t>
            </a:r>
            <a:r>
              <a:rPr kumimoji="0" sz="2000" b="1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4982" y="1256283"/>
            <a:ext cx="339725" cy="681355"/>
          </a:xfrm>
          <a:custGeom>
            <a:avLst/>
            <a:gdLst/>
            <a:ahLst/>
            <a:cxnLst/>
            <a:rect l="l" t="t" r="r" b="b"/>
            <a:pathLst>
              <a:path w="339725" h="681355">
                <a:moveTo>
                  <a:pt x="17017" y="495807"/>
                </a:moveTo>
                <a:lnTo>
                  <a:pt x="9822" y="498026"/>
                </a:lnTo>
                <a:lnTo>
                  <a:pt x="4222" y="502697"/>
                </a:lnTo>
                <a:lnTo>
                  <a:pt x="765" y="509131"/>
                </a:lnTo>
                <a:lnTo>
                  <a:pt x="0" y="516636"/>
                </a:lnTo>
                <a:lnTo>
                  <a:pt x="17017" y="680846"/>
                </a:lnTo>
                <a:lnTo>
                  <a:pt x="54526" y="654176"/>
                </a:lnTo>
                <a:lnTo>
                  <a:pt x="49910" y="654176"/>
                </a:lnTo>
                <a:lnTo>
                  <a:pt x="15239" y="638428"/>
                </a:lnTo>
                <a:lnTo>
                  <a:pt x="44315" y="574237"/>
                </a:lnTo>
                <a:lnTo>
                  <a:pt x="37972" y="512825"/>
                </a:lnTo>
                <a:lnTo>
                  <a:pt x="35698" y="505559"/>
                </a:lnTo>
                <a:lnTo>
                  <a:pt x="31019" y="499935"/>
                </a:lnTo>
                <a:lnTo>
                  <a:pt x="24578" y="496502"/>
                </a:lnTo>
                <a:lnTo>
                  <a:pt x="17017" y="495807"/>
                </a:lnTo>
                <a:close/>
              </a:path>
              <a:path w="339725" h="681355">
                <a:moveTo>
                  <a:pt x="44315" y="574237"/>
                </a:moveTo>
                <a:lnTo>
                  <a:pt x="15239" y="638428"/>
                </a:lnTo>
                <a:lnTo>
                  <a:pt x="49910" y="654176"/>
                </a:lnTo>
                <a:lnTo>
                  <a:pt x="54342" y="644397"/>
                </a:lnTo>
                <a:lnTo>
                  <a:pt x="51562" y="644397"/>
                </a:lnTo>
                <a:lnTo>
                  <a:pt x="21589" y="630808"/>
                </a:lnTo>
                <a:lnTo>
                  <a:pt x="48206" y="611905"/>
                </a:lnTo>
                <a:lnTo>
                  <a:pt x="44315" y="574237"/>
                </a:lnTo>
                <a:close/>
              </a:path>
              <a:path w="339725" h="681355">
                <a:moveTo>
                  <a:pt x="143636" y="550973"/>
                </a:moveTo>
                <a:lnTo>
                  <a:pt x="136346" y="551154"/>
                </a:lnTo>
                <a:lnTo>
                  <a:pt x="129412" y="554227"/>
                </a:lnTo>
                <a:lnTo>
                  <a:pt x="78967" y="590057"/>
                </a:lnTo>
                <a:lnTo>
                  <a:pt x="49910" y="654176"/>
                </a:lnTo>
                <a:lnTo>
                  <a:pt x="54526" y="654176"/>
                </a:lnTo>
                <a:lnTo>
                  <a:pt x="151510" y="585215"/>
                </a:lnTo>
                <a:lnTo>
                  <a:pt x="156706" y="579764"/>
                </a:lnTo>
                <a:lnTo>
                  <a:pt x="159257" y="572944"/>
                </a:lnTo>
                <a:lnTo>
                  <a:pt x="159047" y="565624"/>
                </a:lnTo>
                <a:lnTo>
                  <a:pt x="155955" y="558673"/>
                </a:lnTo>
                <a:lnTo>
                  <a:pt x="150451" y="553531"/>
                </a:lnTo>
                <a:lnTo>
                  <a:pt x="143636" y="550973"/>
                </a:lnTo>
                <a:close/>
              </a:path>
              <a:path w="339725" h="681355">
                <a:moveTo>
                  <a:pt x="48206" y="611905"/>
                </a:moveTo>
                <a:lnTo>
                  <a:pt x="21589" y="630808"/>
                </a:lnTo>
                <a:lnTo>
                  <a:pt x="51562" y="644397"/>
                </a:lnTo>
                <a:lnTo>
                  <a:pt x="48206" y="611905"/>
                </a:lnTo>
                <a:close/>
              </a:path>
              <a:path w="339725" h="681355">
                <a:moveTo>
                  <a:pt x="78967" y="590057"/>
                </a:moveTo>
                <a:lnTo>
                  <a:pt x="48206" y="611905"/>
                </a:lnTo>
                <a:lnTo>
                  <a:pt x="51562" y="644397"/>
                </a:lnTo>
                <a:lnTo>
                  <a:pt x="54342" y="644397"/>
                </a:lnTo>
                <a:lnTo>
                  <a:pt x="78967" y="590057"/>
                </a:lnTo>
                <a:close/>
              </a:path>
              <a:path w="339725" h="681355">
                <a:moveTo>
                  <a:pt x="304418" y="0"/>
                </a:moveTo>
                <a:lnTo>
                  <a:pt x="44315" y="574237"/>
                </a:lnTo>
                <a:lnTo>
                  <a:pt x="48206" y="611905"/>
                </a:lnTo>
                <a:lnTo>
                  <a:pt x="78967" y="590057"/>
                </a:lnTo>
                <a:lnTo>
                  <a:pt x="339216" y="15748"/>
                </a:lnTo>
                <a:lnTo>
                  <a:pt x="304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0391" y="1326197"/>
            <a:ext cx="3067685" cy="400685"/>
          </a:xfrm>
          <a:custGeom>
            <a:avLst/>
            <a:gdLst/>
            <a:ahLst/>
            <a:cxnLst/>
            <a:rect l="l" t="t" r="r" b="b"/>
            <a:pathLst>
              <a:path w="3067684" h="400685">
                <a:moveTo>
                  <a:pt x="0" y="400113"/>
                </a:moveTo>
                <a:lnTo>
                  <a:pt x="3067177" y="400113"/>
                </a:lnTo>
                <a:lnTo>
                  <a:pt x="3067177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4498" y="1345819"/>
            <a:ext cx="2843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Prob.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 in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9672" y="1711325"/>
            <a:ext cx="469265" cy="378460"/>
          </a:xfrm>
          <a:custGeom>
            <a:avLst/>
            <a:gdLst/>
            <a:ahLst/>
            <a:cxnLst/>
            <a:rect l="l" t="t" r="r" b="b"/>
            <a:pathLst>
              <a:path w="469264" h="378460">
                <a:moveTo>
                  <a:pt x="77142" y="212264"/>
                </a:moveTo>
                <a:lnTo>
                  <a:pt x="70024" y="213868"/>
                </a:lnTo>
                <a:lnTo>
                  <a:pt x="64025" y="218043"/>
                </a:lnTo>
                <a:lnTo>
                  <a:pt x="59943" y="224408"/>
                </a:lnTo>
                <a:lnTo>
                  <a:pt x="0" y="378079"/>
                </a:lnTo>
                <a:lnTo>
                  <a:pt x="59149" y="369569"/>
                </a:lnTo>
                <a:lnTo>
                  <a:pt x="41528" y="369569"/>
                </a:lnTo>
                <a:lnTo>
                  <a:pt x="17779" y="339725"/>
                </a:lnTo>
                <a:lnTo>
                  <a:pt x="73022" y="295848"/>
                </a:lnTo>
                <a:lnTo>
                  <a:pt x="95503" y="238251"/>
                </a:lnTo>
                <a:lnTo>
                  <a:pt x="96779" y="230812"/>
                </a:lnTo>
                <a:lnTo>
                  <a:pt x="95138" y="223694"/>
                </a:lnTo>
                <a:lnTo>
                  <a:pt x="90949" y="217695"/>
                </a:lnTo>
                <a:lnTo>
                  <a:pt x="84581" y="213613"/>
                </a:lnTo>
                <a:lnTo>
                  <a:pt x="77142" y="212264"/>
                </a:lnTo>
                <a:close/>
              </a:path>
              <a:path w="469264" h="378460">
                <a:moveTo>
                  <a:pt x="73022" y="295848"/>
                </a:moveTo>
                <a:lnTo>
                  <a:pt x="17779" y="339725"/>
                </a:lnTo>
                <a:lnTo>
                  <a:pt x="41528" y="369569"/>
                </a:lnTo>
                <a:lnTo>
                  <a:pt x="51599" y="361569"/>
                </a:lnTo>
                <a:lnTo>
                  <a:pt x="47371" y="361569"/>
                </a:lnTo>
                <a:lnTo>
                  <a:pt x="26924" y="335788"/>
                </a:lnTo>
                <a:lnTo>
                  <a:pt x="59257" y="331115"/>
                </a:lnTo>
                <a:lnTo>
                  <a:pt x="73022" y="295848"/>
                </a:lnTo>
                <a:close/>
              </a:path>
              <a:path w="469264" h="378460">
                <a:moveTo>
                  <a:pt x="157861" y="316864"/>
                </a:moveTo>
                <a:lnTo>
                  <a:pt x="96752" y="325696"/>
                </a:lnTo>
                <a:lnTo>
                  <a:pt x="41528" y="369569"/>
                </a:lnTo>
                <a:lnTo>
                  <a:pt x="59149" y="369569"/>
                </a:lnTo>
                <a:lnTo>
                  <a:pt x="163322" y="354583"/>
                </a:lnTo>
                <a:lnTo>
                  <a:pt x="179450" y="332994"/>
                </a:lnTo>
                <a:lnTo>
                  <a:pt x="176899" y="325866"/>
                </a:lnTo>
                <a:lnTo>
                  <a:pt x="171989" y="320452"/>
                </a:lnTo>
                <a:lnTo>
                  <a:pt x="165413" y="317277"/>
                </a:lnTo>
                <a:lnTo>
                  <a:pt x="157861" y="316864"/>
                </a:lnTo>
                <a:close/>
              </a:path>
              <a:path w="469264" h="378460">
                <a:moveTo>
                  <a:pt x="59257" y="331115"/>
                </a:moveTo>
                <a:lnTo>
                  <a:pt x="26924" y="335788"/>
                </a:lnTo>
                <a:lnTo>
                  <a:pt x="47371" y="361569"/>
                </a:lnTo>
                <a:lnTo>
                  <a:pt x="59257" y="331115"/>
                </a:lnTo>
                <a:close/>
              </a:path>
              <a:path w="469264" h="378460">
                <a:moveTo>
                  <a:pt x="96752" y="325696"/>
                </a:moveTo>
                <a:lnTo>
                  <a:pt x="59257" y="331115"/>
                </a:lnTo>
                <a:lnTo>
                  <a:pt x="47371" y="361569"/>
                </a:lnTo>
                <a:lnTo>
                  <a:pt x="51599" y="361569"/>
                </a:lnTo>
                <a:lnTo>
                  <a:pt x="96752" y="325696"/>
                </a:lnTo>
                <a:close/>
              </a:path>
              <a:path w="469264" h="378460">
                <a:moveTo>
                  <a:pt x="445515" y="0"/>
                </a:moveTo>
                <a:lnTo>
                  <a:pt x="73022" y="295848"/>
                </a:lnTo>
                <a:lnTo>
                  <a:pt x="59257" y="331115"/>
                </a:lnTo>
                <a:lnTo>
                  <a:pt x="96752" y="325696"/>
                </a:lnTo>
                <a:lnTo>
                  <a:pt x="469138" y="29845"/>
                </a:lnTo>
                <a:lnTo>
                  <a:pt x="445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8793" y="4624679"/>
            <a:ext cx="6781800" cy="462280"/>
          </a:xfrm>
          <a:custGeom>
            <a:avLst/>
            <a:gdLst/>
            <a:ahLst/>
            <a:cxnLst/>
            <a:rect l="l" t="t" r="r" b="b"/>
            <a:pathLst>
              <a:path w="6781800" h="462279">
                <a:moveTo>
                  <a:pt x="0" y="461670"/>
                </a:moveTo>
                <a:lnTo>
                  <a:pt x="6781800" y="461670"/>
                </a:lnTo>
                <a:lnTo>
                  <a:pt x="67818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7673" y="4639157"/>
            <a:ext cx="6491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unknown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there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total?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039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545" y="103073"/>
            <a:ext cx="4726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ML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Estimation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2594" y="1438815"/>
            <a:ext cx="3221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</a:t>
            </a:r>
            <a:r>
              <a:rPr kumimoji="0" sz="2400" b="0" i="0" u="none" strike="noStrike" kern="1200" cap="none" spc="-172" normalizeH="0" baseline="4340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*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arg 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max</a:t>
            </a:r>
            <a:r>
              <a:rPr kumimoji="0" sz="2400" b="0" i="0" u="none" strike="noStrike" kern="1200" cap="none" spc="60" normalizeH="0" baseline="-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</a:t>
            </a:r>
            <a:r>
              <a:rPr kumimoji="0" sz="2400" b="0" i="0" u="none" strike="noStrike" kern="1200" cap="none" spc="60" normalizeH="0" baseline="-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p(C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80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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239" y="2107806"/>
            <a:ext cx="4055110" cy="685800"/>
          </a:xfrm>
          <a:custGeom>
            <a:avLst/>
            <a:gdLst/>
            <a:ahLst/>
            <a:cxnLst/>
            <a:rect l="l" t="t" r="r" b="b"/>
            <a:pathLst>
              <a:path w="4055110" h="685800">
                <a:moveTo>
                  <a:pt x="0" y="685800"/>
                </a:moveTo>
                <a:lnTo>
                  <a:pt x="4055109" y="685800"/>
                </a:lnTo>
                <a:lnTo>
                  <a:pt x="405510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3623" y="2087487"/>
            <a:ext cx="39687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4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4722" y="2107148"/>
            <a:ext cx="19875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7278" y="2485684"/>
            <a:ext cx="29083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16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164" y="2184487"/>
            <a:ext cx="145288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[1,</a:t>
            </a:r>
            <a:r>
              <a:rPr kumimoji="0" sz="2800" b="0" i="0" u="none" strike="noStrike" kern="1200" cap="none" spc="-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k],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10200" y="2107806"/>
            <a:ext cx="2921000" cy="716280"/>
          </a:xfrm>
          <a:custGeom>
            <a:avLst/>
            <a:gdLst/>
            <a:ahLst/>
            <a:cxnLst/>
            <a:rect l="l" t="t" r="r" b="b"/>
            <a:pathLst>
              <a:path w="2921000" h="716279">
                <a:moveTo>
                  <a:pt x="0" y="715962"/>
                </a:moveTo>
                <a:lnTo>
                  <a:pt x="2921000" y="715962"/>
                </a:lnTo>
                <a:lnTo>
                  <a:pt x="2921000" y="0"/>
                </a:lnTo>
                <a:lnTo>
                  <a:pt x="0" y="0"/>
                </a:lnTo>
                <a:lnTo>
                  <a:pt x="0" y="7159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8892" y="2087477"/>
            <a:ext cx="396240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4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8048" y="2107177"/>
            <a:ext cx="11747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7618" y="2485867"/>
            <a:ext cx="2774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6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2535" y="2423361"/>
            <a:ext cx="26797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65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8513" y="2184543"/>
            <a:ext cx="100838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515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80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1290" y="2184543"/>
            <a:ext cx="368998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70480" algn="l"/>
              </a:tabLst>
              <a:defRPr/>
            </a:pP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p(w</a:t>
            </a:r>
            <a:r>
              <a:rPr kumimoji="0" sz="2475" b="0" i="0" u="none" strike="noStrike" kern="1200" cap="none" spc="112" normalizeH="0" baseline="-2356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 </a:t>
            </a:r>
            <a:r>
              <a:rPr kumimoji="0" sz="28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75" b="0" i="0" u="none" strike="noStrike" kern="1200" cap="none" spc="135" normalizeH="0" baseline="-2356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8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80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2800" b="0" i="0" u="none" strike="noStrike" kern="1200" cap="none" spc="-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C,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183" y="1515541"/>
            <a:ext cx="2793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Constrained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Optimization: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3000" y="470535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539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0851" y="2719929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02" y="0"/>
                </a:lnTo>
              </a:path>
            </a:pathLst>
          </a:custGeom>
          <a:ln w="11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443" y="3635353"/>
            <a:ext cx="5734050" cy="0"/>
          </a:xfrm>
          <a:custGeom>
            <a:avLst/>
            <a:gdLst/>
            <a:ahLst/>
            <a:cxnLst/>
            <a:rect l="l" t="t" r="r" b="b"/>
            <a:pathLst>
              <a:path w="5734050">
                <a:moveTo>
                  <a:pt x="0" y="0"/>
                </a:moveTo>
                <a:lnTo>
                  <a:pt x="5733642" y="0"/>
                </a:lnTo>
              </a:path>
            </a:pathLst>
          </a:custGeom>
          <a:ln w="11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0251" y="3597742"/>
            <a:ext cx="401955" cy="515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1059" y="2682304"/>
            <a:ext cx="401955" cy="515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3079" y="3612701"/>
            <a:ext cx="1282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2334" y="3900362"/>
            <a:ext cx="2857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2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2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4361" y="3599945"/>
            <a:ext cx="3498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2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2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3888" y="2697256"/>
            <a:ext cx="1282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3114" y="2984938"/>
            <a:ext cx="3333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2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r>
              <a:rPr kumimoji="0" sz="12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2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7270" y="2937461"/>
            <a:ext cx="31432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2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j'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4361" y="2684521"/>
            <a:ext cx="3498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2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2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8209" y="3671476"/>
            <a:ext cx="202565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875" b="0" i="0" u="none" strike="noStrike" kern="1200" cap="none" spc="37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2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4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35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1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75" b="0" i="0" u="none" strike="noStrike" kern="1200" cap="none" spc="35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2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4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75" b="0" i="0" u="none" strike="noStrike" kern="1200" cap="none" spc="-67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</a:t>
            </a:r>
            <a:r>
              <a:rPr kumimoji="0" sz="21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1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880" marR="0" lvl="0" indent="0" algn="ctr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3539" algn="l"/>
              </a:tabLst>
              <a:defRPr/>
            </a:pPr>
            <a:r>
              <a:rPr kumimoji="0" sz="12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2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	j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8222" y="3671476"/>
            <a:ext cx="30283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875" b="0" i="0" u="none" strike="noStrike" kern="1200" cap="none" spc="569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150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p(w</a:t>
            </a:r>
            <a:r>
              <a:rPr kumimoji="0" sz="21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75" b="0" i="0" u="none" strike="noStrike" kern="1200" cap="none" spc="450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875" b="0" i="0" u="none" strike="noStrike" kern="1200" cap="none" spc="-104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1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1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</a:t>
            </a:r>
            <a:r>
              <a:rPr kumimoji="0" sz="2150" b="0" i="0" u="none" strike="noStrike" kern="120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21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875" b="0" i="0" u="none" strike="noStrike" kern="1200" cap="none" spc="562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875" b="0" i="0" u="none" strike="noStrike" kern="1200" cap="none" spc="-104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2887" y="2867163"/>
            <a:ext cx="1635125" cy="733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0050" marR="0" lvl="0" indent="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j'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875" b="0" i="0" u="none" strike="noStrike" kern="1200" cap="none" spc="569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150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p(w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75" b="0" i="0" u="none" strike="noStrike" kern="1200" cap="none" spc="450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875" b="0" i="0" u="none" strike="noStrike" kern="1200" cap="none" spc="-112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4340" y="3418515"/>
            <a:ext cx="18605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937260" algn="l"/>
              </a:tabLst>
              <a:defRPr/>
            </a:pPr>
            <a:r>
              <a:rPr kumimoji="0" sz="21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	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</a:t>
            </a:r>
            <a:r>
              <a:rPr kumimoji="0" sz="21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6649" y="2756038"/>
            <a:ext cx="207835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48180" algn="l"/>
              </a:tabLst>
              <a:defRPr/>
            </a:pPr>
            <a:r>
              <a:rPr kumimoji="0" sz="2150" b="0" i="0" u="none" strike="noStrike" kern="1200" cap="none" spc="3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17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3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75" b="0" i="0" u="none" strike="noStrike" kern="1200" cap="none" spc="-217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17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3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75" b="0" i="0" u="none" strike="noStrike" kern="1200" cap="none" spc="-6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150" b="0" i="0" u="none" strike="noStrike" kern="1200" cap="none" spc="4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1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6806" y="2305420"/>
            <a:ext cx="202565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875" b="0" i="0" u="none" strike="noStrike" kern="1200" cap="none" spc="37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2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4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35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1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75" b="0" i="0" u="none" strike="noStrike" kern="1200" cap="none" spc="35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2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4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75" b="0" i="0" u="none" strike="noStrike" kern="1200" cap="none" spc="-67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</a:t>
            </a:r>
            <a:r>
              <a:rPr kumimoji="0" sz="21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1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880" marR="0" lvl="0" indent="0" algn="ctr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3539" algn="l"/>
              </a:tabLst>
              <a:defRPr/>
            </a:pPr>
            <a:r>
              <a:rPr kumimoji="0" sz="12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2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	j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4340" y="2503091"/>
            <a:ext cx="17468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937260" algn="l"/>
              </a:tabLst>
              <a:defRPr/>
            </a:pPr>
            <a:r>
              <a:rPr kumimoji="0" sz="21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	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r>
              <a:rPr kumimoji="0" sz="215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52345" y="141173"/>
            <a:ext cx="5640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 </a:t>
            </a:r>
            <a:r>
              <a:rPr spc="-10" dirty="0"/>
              <a:t>Algorithm </a:t>
            </a:r>
            <a:r>
              <a:rPr spc="-25" dirty="0"/>
              <a:t>for </a:t>
            </a:r>
            <a:r>
              <a:rPr spc="-10" dirty="0"/>
              <a:t>PLSA:</a:t>
            </a:r>
            <a:r>
              <a:rPr spc="-35" dirty="0"/>
              <a:t> </a:t>
            </a:r>
            <a:r>
              <a:rPr spc="-5" dirty="0"/>
              <a:t>E-Step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7365" y="1754885"/>
            <a:ext cx="5509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that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 in doc 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generated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95621" y="2134997"/>
            <a:ext cx="171450" cy="466725"/>
          </a:xfrm>
          <a:custGeom>
            <a:avLst/>
            <a:gdLst/>
            <a:ahLst/>
            <a:cxnLst/>
            <a:rect l="l" t="t" r="r" b="b"/>
            <a:pathLst>
              <a:path w="171450" h="466725">
                <a:moveTo>
                  <a:pt x="16446" y="295749"/>
                </a:moveTo>
                <a:lnTo>
                  <a:pt x="9251" y="298195"/>
                </a:lnTo>
                <a:lnTo>
                  <a:pt x="3643" y="303246"/>
                </a:lnTo>
                <a:lnTo>
                  <a:pt x="488" y="309832"/>
                </a:lnTo>
                <a:lnTo>
                  <a:pt x="0" y="317109"/>
                </a:lnTo>
                <a:lnTo>
                  <a:pt x="2393" y="324230"/>
                </a:lnTo>
                <a:lnTo>
                  <a:pt x="85578" y="466725"/>
                </a:lnTo>
                <a:lnTo>
                  <a:pt x="107597" y="429005"/>
                </a:lnTo>
                <a:lnTo>
                  <a:pt x="66528" y="429005"/>
                </a:lnTo>
                <a:lnTo>
                  <a:pt x="66528" y="358393"/>
                </a:lnTo>
                <a:lnTo>
                  <a:pt x="35413" y="305053"/>
                </a:lnTo>
                <a:lnTo>
                  <a:pt x="30360" y="299428"/>
                </a:lnTo>
                <a:lnTo>
                  <a:pt x="23760" y="296243"/>
                </a:lnTo>
                <a:lnTo>
                  <a:pt x="16446" y="295749"/>
                </a:lnTo>
                <a:close/>
              </a:path>
              <a:path w="171450" h="466725">
                <a:moveTo>
                  <a:pt x="66528" y="358393"/>
                </a:moveTo>
                <a:lnTo>
                  <a:pt x="66528" y="429005"/>
                </a:lnTo>
                <a:lnTo>
                  <a:pt x="104628" y="429005"/>
                </a:lnTo>
                <a:lnTo>
                  <a:pt x="104628" y="419353"/>
                </a:lnTo>
                <a:lnTo>
                  <a:pt x="69068" y="419353"/>
                </a:lnTo>
                <a:lnTo>
                  <a:pt x="85578" y="391051"/>
                </a:lnTo>
                <a:lnTo>
                  <a:pt x="66528" y="358393"/>
                </a:lnTo>
                <a:close/>
              </a:path>
              <a:path w="171450" h="466725">
                <a:moveTo>
                  <a:pt x="154709" y="295749"/>
                </a:moveTo>
                <a:lnTo>
                  <a:pt x="147395" y="296243"/>
                </a:lnTo>
                <a:lnTo>
                  <a:pt x="140795" y="299428"/>
                </a:lnTo>
                <a:lnTo>
                  <a:pt x="135743" y="305053"/>
                </a:lnTo>
                <a:lnTo>
                  <a:pt x="104628" y="358393"/>
                </a:lnTo>
                <a:lnTo>
                  <a:pt x="104628" y="429005"/>
                </a:lnTo>
                <a:lnTo>
                  <a:pt x="107597" y="429005"/>
                </a:lnTo>
                <a:lnTo>
                  <a:pt x="168763" y="324230"/>
                </a:lnTo>
                <a:lnTo>
                  <a:pt x="171156" y="317109"/>
                </a:lnTo>
                <a:lnTo>
                  <a:pt x="170668" y="309832"/>
                </a:lnTo>
                <a:lnTo>
                  <a:pt x="167512" y="303246"/>
                </a:lnTo>
                <a:lnTo>
                  <a:pt x="161905" y="298195"/>
                </a:lnTo>
                <a:lnTo>
                  <a:pt x="154709" y="295749"/>
                </a:lnTo>
                <a:close/>
              </a:path>
              <a:path w="171450" h="466725">
                <a:moveTo>
                  <a:pt x="85578" y="391051"/>
                </a:moveTo>
                <a:lnTo>
                  <a:pt x="69068" y="419353"/>
                </a:lnTo>
                <a:lnTo>
                  <a:pt x="102088" y="419353"/>
                </a:lnTo>
                <a:lnTo>
                  <a:pt x="85578" y="391051"/>
                </a:lnTo>
                <a:close/>
              </a:path>
              <a:path w="171450" h="466725">
                <a:moveTo>
                  <a:pt x="104628" y="358393"/>
                </a:moveTo>
                <a:lnTo>
                  <a:pt x="85578" y="391051"/>
                </a:lnTo>
                <a:lnTo>
                  <a:pt x="102088" y="419353"/>
                </a:lnTo>
                <a:lnTo>
                  <a:pt x="104628" y="419353"/>
                </a:lnTo>
                <a:lnTo>
                  <a:pt x="104628" y="358393"/>
                </a:lnTo>
                <a:close/>
              </a:path>
              <a:path w="171450" h="466725">
                <a:moveTo>
                  <a:pt x="104628" y="0"/>
                </a:moveTo>
                <a:lnTo>
                  <a:pt x="66528" y="0"/>
                </a:lnTo>
                <a:lnTo>
                  <a:pt x="66528" y="358393"/>
                </a:lnTo>
                <a:lnTo>
                  <a:pt x="85578" y="391051"/>
                </a:lnTo>
                <a:lnTo>
                  <a:pt x="104628" y="358393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584" y="4478223"/>
            <a:ext cx="6336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that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 in doc 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generated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background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15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95621" y="3896995"/>
            <a:ext cx="171450" cy="560705"/>
          </a:xfrm>
          <a:custGeom>
            <a:avLst/>
            <a:gdLst/>
            <a:ahLst/>
            <a:cxnLst/>
            <a:rect l="l" t="t" r="r" b="b"/>
            <a:pathLst>
              <a:path w="171450" h="560704">
                <a:moveTo>
                  <a:pt x="85578" y="75711"/>
                </a:moveTo>
                <a:lnTo>
                  <a:pt x="66528" y="108369"/>
                </a:lnTo>
                <a:lnTo>
                  <a:pt x="66528" y="560641"/>
                </a:lnTo>
                <a:lnTo>
                  <a:pt x="104628" y="560641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560704">
                <a:moveTo>
                  <a:pt x="85578" y="0"/>
                </a:moveTo>
                <a:lnTo>
                  <a:pt x="2393" y="142506"/>
                </a:lnTo>
                <a:lnTo>
                  <a:pt x="0" y="149668"/>
                </a:lnTo>
                <a:lnTo>
                  <a:pt x="488" y="156956"/>
                </a:lnTo>
                <a:lnTo>
                  <a:pt x="3643" y="163534"/>
                </a:lnTo>
                <a:lnTo>
                  <a:pt x="9251" y="168567"/>
                </a:lnTo>
                <a:lnTo>
                  <a:pt x="16446" y="171006"/>
                </a:lnTo>
                <a:lnTo>
                  <a:pt x="23760" y="170529"/>
                </a:lnTo>
                <a:lnTo>
                  <a:pt x="30360" y="167356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7" y="37807"/>
                </a:lnTo>
                <a:lnTo>
                  <a:pt x="85578" y="0"/>
                </a:lnTo>
                <a:close/>
              </a:path>
              <a:path w="171450" h="560704">
                <a:moveTo>
                  <a:pt x="107647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56"/>
                </a:lnTo>
                <a:lnTo>
                  <a:pt x="147395" y="170529"/>
                </a:lnTo>
                <a:lnTo>
                  <a:pt x="154709" y="171006"/>
                </a:lnTo>
                <a:lnTo>
                  <a:pt x="161905" y="168567"/>
                </a:lnTo>
                <a:lnTo>
                  <a:pt x="167512" y="163534"/>
                </a:lnTo>
                <a:lnTo>
                  <a:pt x="170668" y="156956"/>
                </a:lnTo>
                <a:lnTo>
                  <a:pt x="171156" y="149668"/>
                </a:lnTo>
                <a:lnTo>
                  <a:pt x="168763" y="142506"/>
                </a:lnTo>
                <a:lnTo>
                  <a:pt x="107647" y="37807"/>
                </a:lnTo>
                <a:close/>
              </a:path>
              <a:path w="171450" h="560704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560704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560704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200" y="1047724"/>
            <a:ext cx="7391400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>
                <a:tab pos="456819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Hidden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2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(=topic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indicator):	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2400" b="1" i="0" u="none" strike="noStrike" kern="1200" cap="none" spc="-22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d,w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{B,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1,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 …,</a:t>
            </a:r>
            <a:r>
              <a:rPr kumimoji="0" sz="2400" b="1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606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526" y="141173"/>
            <a:ext cx="5808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 </a:t>
            </a:r>
            <a:r>
              <a:rPr spc="-10" dirty="0"/>
              <a:t>Algorithm </a:t>
            </a:r>
            <a:r>
              <a:rPr spc="-25" dirty="0"/>
              <a:t>for </a:t>
            </a:r>
            <a:r>
              <a:rPr spc="-10" dirty="0"/>
              <a:t>PLSA:</a:t>
            </a:r>
            <a:r>
              <a:rPr spc="-25" dirty="0"/>
              <a:t> </a:t>
            </a:r>
            <a:r>
              <a:rPr spc="-5" dirty="0"/>
              <a:t>M-Step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65" y="1991105"/>
            <a:ext cx="5372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Re-estimated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 d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covering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626" y="2371344"/>
            <a:ext cx="171450" cy="466725"/>
          </a:xfrm>
          <a:custGeom>
            <a:avLst/>
            <a:gdLst/>
            <a:ahLst/>
            <a:cxnLst/>
            <a:rect l="l" t="t" r="r" b="b"/>
            <a:pathLst>
              <a:path w="171450" h="466725">
                <a:moveTo>
                  <a:pt x="16459" y="295731"/>
                </a:moveTo>
                <a:lnTo>
                  <a:pt x="9297" y="298195"/>
                </a:lnTo>
                <a:lnTo>
                  <a:pt x="3650" y="303246"/>
                </a:lnTo>
                <a:lnTo>
                  <a:pt x="477" y="309832"/>
                </a:lnTo>
                <a:lnTo>
                  <a:pt x="0" y="317109"/>
                </a:lnTo>
                <a:lnTo>
                  <a:pt x="2439" y="324231"/>
                </a:lnTo>
                <a:lnTo>
                  <a:pt x="85573" y="466725"/>
                </a:lnTo>
                <a:lnTo>
                  <a:pt x="107593" y="429006"/>
                </a:lnTo>
                <a:lnTo>
                  <a:pt x="66523" y="429006"/>
                </a:lnTo>
                <a:lnTo>
                  <a:pt x="66523" y="358481"/>
                </a:lnTo>
                <a:lnTo>
                  <a:pt x="35357" y="305054"/>
                </a:lnTo>
                <a:lnTo>
                  <a:pt x="30325" y="299374"/>
                </a:lnTo>
                <a:lnTo>
                  <a:pt x="23747" y="296195"/>
                </a:lnTo>
                <a:lnTo>
                  <a:pt x="16459" y="295731"/>
                </a:lnTo>
                <a:close/>
              </a:path>
              <a:path w="171450" h="466725">
                <a:moveTo>
                  <a:pt x="66523" y="358481"/>
                </a:moveTo>
                <a:lnTo>
                  <a:pt x="66523" y="429006"/>
                </a:lnTo>
                <a:lnTo>
                  <a:pt x="104623" y="429006"/>
                </a:lnTo>
                <a:lnTo>
                  <a:pt x="104623" y="419354"/>
                </a:lnTo>
                <a:lnTo>
                  <a:pt x="69114" y="419354"/>
                </a:lnTo>
                <a:lnTo>
                  <a:pt x="85573" y="391138"/>
                </a:lnTo>
                <a:lnTo>
                  <a:pt x="66523" y="358481"/>
                </a:lnTo>
                <a:close/>
              </a:path>
              <a:path w="171450" h="466725">
                <a:moveTo>
                  <a:pt x="154706" y="295731"/>
                </a:moveTo>
                <a:lnTo>
                  <a:pt x="147397" y="296195"/>
                </a:lnTo>
                <a:lnTo>
                  <a:pt x="140812" y="299374"/>
                </a:lnTo>
                <a:lnTo>
                  <a:pt x="135789" y="305054"/>
                </a:lnTo>
                <a:lnTo>
                  <a:pt x="104623" y="358481"/>
                </a:lnTo>
                <a:lnTo>
                  <a:pt x="104623" y="429006"/>
                </a:lnTo>
                <a:lnTo>
                  <a:pt x="107593" y="429006"/>
                </a:lnTo>
                <a:lnTo>
                  <a:pt x="168758" y="324231"/>
                </a:lnTo>
                <a:lnTo>
                  <a:pt x="171151" y="317109"/>
                </a:lnTo>
                <a:lnTo>
                  <a:pt x="170663" y="309832"/>
                </a:lnTo>
                <a:lnTo>
                  <a:pt x="167508" y="303246"/>
                </a:lnTo>
                <a:lnTo>
                  <a:pt x="161900" y="298195"/>
                </a:lnTo>
                <a:lnTo>
                  <a:pt x="154706" y="295731"/>
                </a:lnTo>
                <a:close/>
              </a:path>
              <a:path w="171450" h="466725">
                <a:moveTo>
                  <a:pt x="85573" y="391138"/>
                </a:moveTo>
                <a:lnTo>
                  <a:pt x="69114" y="419354"/>
                </a:lnTo>
                <a:lnTo>
                  <a:pt x="102032" y="419354"/>
                </a:lnTo>
                <a:lnTo>
                  <a:pt x="85573" y="391138"/>
                </a:lnTo>
                <a:close/>
              </a:path>
              <a:path w="171450" h="466725">
                <a:moveTo>
                  <a:pt x="104623" y="358481"/>
                </a:moveTo>
                <a:lnTo>
                  <a:pt x="85573" y="391138"/>
                </a:lnTo>
                <a:lnTo>
                  <a:pt x="102032" y="419354"/>
                </a:lnTo>
                <a:lnTo>
                  <a:pt x="104623" y="419354"/>
                </a:lnTo>
                <a:lnTo>
                  <a:pt x="104623" y="358481"/>
                </a:lnTo>
                <a:close/>
              </a:path>
              <a:path w="171450" h="466725">
                <a:moveTo>
                  <a:pt x="104623" y="0"/>
                </a:moveTo>
                <a:lnTo>
                  <a:pt x="66523" y="0"/>
                </a:lnTo>
                <a:lnTo>
                  <a:pt x="66523" y="358481"/>
                </a:lnTo>
                <a:lnTo>
                  <a:pt x="85573" y="391138"/>
                </a:lnTo>
                <a:lnTo>
                  <a:pt x="104623" y="358481"/>
                </a:lnTo>
                <a:lnTo>
                  <a:pt x="104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584" y="4706823"/>
            <a:ext cx="4953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Re-estimated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421" y="4125595"/>
            <a:ext cx="171450" cy="560705"/>
          </a:xfrm>
          <a:custGeom>
            <a:avLst/>
            <a:gdLst/>
            <a:ahLst/>
            <a:cxnLst/>
            <a:rect l="l" t="t" r="r" b="b"/>
            <a:pathLst>
              <a:path w="171450" h="560704">
                <a:moveTo>
                  <a:pt x="85578" y="75711"/>
                </a:moveTo>
                <a:lnTo>
                  <a:pt x="66528" y="108369"/>
                </a:lnTo>
                <a:lnTo>
                  <a:pt x="66528" y="560641"/>
                </a:lnTo>
                <a:lnTo>
                  <a:pt x="104628" y="560641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560704">
                <a:moveTo>
                  <a:pt x="85578" y="0"/>
                </a:moveTo>
                <a:lnTo>
                  <a:pt x="2393" y="142506"/>
                </a:lnTo>
                <a:lnTo>
                  <a:pt x="0" y="149668"/>
                </a:lnTo>
                <a:lnTo>
                  <a:pt x="488" y="156956"/>
                </a:lnTo>
                <a:lnTo>
                  <a:pt x="3643" y="163534"/>
                </a:lnTo>
                <a:lnTo>
                  <a:pt x="9251" y="168567"/>
                </a:lnTo>
                <a:lnTo>
                  <a:pt x="16446" y="171006"/>
                </a:lnTo>
                <a:lnTo>
                  <a:pt x="23760" y="170529"/>
                </a:lnTo>
                <a:lnTo>
                  <a:pt x="30360" y="167356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7" y="37807"/>
                </a:lnTo>
                <a:lnTo>
                  <a:pt x="85578" y="0"/>
                </a:lnTo>
                <a:close/>
              </a:path>
              <a:path w="171450" h="560704">
                <a:moveTo>
                  <a:pt x="107647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56"/>
                </a:lnTo>
                <a:lnTo>
                  <a:pt x="147395" y="170529"/>
                </a:lnTo>
                <a:lnTo>
                  <a:pt x="154709" y="171006"/>
                </a:lnTo>
                <a:lnTo>
                  <a:pt x="161905" y="168567"/>
                </a:lnTo>
                <a:lnTo>
                  <a:pt x="167512" y="163534"/>
                </a:lnTo>
                <a:lnTo>
                  <a:pt x="170668" y="156956"/>
                </a:lnTo>
                <a:lnTo>
                  <a:pt x="171156" y="149668"/>
                </a:lnTo>
                <a:lnTo>
                  <a:pt x="168763" y="142506"/>
                </a:lnTo>
                <a:lnTo>
                  <a:pt x="107647" y="37807"/>
                </a:lnTo>
                <a:close/>
              </a:path>
              <a:path w="171450" h="560704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560704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560704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0" y="3493884"/>
            <a:ext cx="4191000" cy="457200"/>
          </a:xfrm>
          <a:custGeom>
            <a:avLst/>
            <a:gdLst/>
            <a:ahLst/>
            <a:cxnLst/>
            <a:rect l="l" t="t" r="r" b="b"/>
            <a:pathLst>
              <a:path w="4191000" h="457200">
                <a:moveTo>
                  <a:pt x="0" y="457200"/>
                </a:moveTo>
                <a:lnTo>
                  <a:pt x="4191000" y="457200"/>
                </a:lnTo>
                <a:lnTo>
                  <a:pt x="419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2657995"/>
            <a:ext cx="4191000" cy="531495"/>
          </a:xfrm>
          <a:custGeom>
            <a:avLst/>
            <a:gdLst/>
            <a:ahLst/>
            <a:cxnLst/>
            <a:rect l="l" t="t" r="r" b="b"/>
            <a:pathLst>
              <a:path w="4191000" h="531494">
                <a:moveTo>
                  <a:pt x="0" y="531101"/>
                </a:moveTo>
                <a:lnTo>
                  <a:pt x="4191000" y="531101"/>
                </a:lnTo>
                <a:lnTo>
                  <a:pt x="4191000" y="0"/>
                </a:lnTo>
                <a:lnTo>
                  <a:pt x="0" y="0"/>
                </a:lnTo>
                <a:lnTo>
                  <a:pt x="0" y="531101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228" y="1575561"/>
            <a:ext cx="2343150" cy="944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ML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Estimate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based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“allocated” word 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counts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5660" y="2197354"/>
            <a:ext cx="993140" cy="490220"/>
          </a:xfrm>
          <a:custGeom>
            <a:avLst/>
            <a:gdLst/>
            <a:ahLst/>
            <a:cxnLst/>
            <a:rect l="l" t="t" r="r" b="b"/>
            <a:pathLst>
              <a:path w="993139" h="490219">
                <a:moveTo>
                  <a:pt x="106505" y="331327"/>
                </a:moveTo>
                <a:lnTo>
                  <a:pt x="99685" y="333980"/>
                </a:lnTo>
                <a:lnTo>
                  <a:pt x="94234" y="339216"/>
                </a:lnTo>
                <a:lnTo>
                  <a:pt x="0" y="474598"/>
                </a:lnTo>
                <a:lnTo>
                  <a:pt x="164211" y="489965"/>
                </a:lnTo>
                <a:lnTo>
                  <a:pt x="171769" y="489180"/>
                </a:lnTo>
                <a:lnTo>
                  <a:pt x="178196" y="485679"/>
                </a:lnTo>
                <a:lnTo>
                  <a:pt x="182838" y="480036"/>
                </a:lnTo>
                <a:lnTo>
                  <a:pt x="184109" y="475869"/>
                </a:lnTo>
                <a:lnTo>
                  <a:pt x="42290" y="475869"/>
                </a:lnTo>
                <a:lnTo>
                  <a:pt x="26288" y="441325"/>
                </a:lnTo>
                <a:lnTo>
                  <a:pt x="90162" y="411679"/>
                </a:lnTo>
                <a:lnTo>
                  <a:pt x="125475" y="360933"/>
                </a:lnTo>
                <a:lnTo>
                  <a:pt x="128527" y="354000"/>
                </a:lnTo>
                <a:lnTo>
                  <a:pt x="128650" y="346709"/>
                </a:lnTo>
                <a:lnTo>
                  <a:pt x="126011" y="339895"/>
                </a:lnTo>
                <a:lnTo>
                  <a:pt x="120776" y="334390"/>
                </a:lnTo>
                <a:lnTo>
                  <a:pt x="113825" y="331412"/>
                </a:lnTo>
                <a:lnTo>
                  <a:pt x="106505" y="331327"/>
                </a:lnTo>
                <a:close/>
              </a:path>
              <a:path w="993139" h="490219">
                <a:moveTo>
                  <a:pt x="90162" y="411679"/>
                </a:moveTo>
                <a:lnTo>
                  <a:pt x="26288" y="441325"/>
                </a:lnTo>
                <a:lnTo>
                  <a:pt x="42290" y="475869"/>
                </a:lnTo>
                <a:lnTo>
                  <a:pt x="55972" y="469519"/>
                </a:lnTo>
                <a:lnTo>
                  <a:pt x="49911" y="469519"/>
                </a:lnTo>
                <a:lnTo>
                  <a:pt x="36067" y="439673"/>
                </a:lnTo>
                <a:lnTo>
                  <a:pt x="70680" y="439673"/>
                </a:lnTo>
                <a:lnTo>
                  <a:pt x="90162" y="411679"/>
                </a:lnTo>
                <a:close/>
              </a:path>
              <a:path w="993139" h="490219">
                <a:moveTo>
                  <a:pt x="106150" y="446229"/>
                </a:moveTo>
                <a:lnTo>
                  <a:pt x="42290" y="475869"/>
                </a:lnTo>
                <a:lnTo>
                  <a:pt x="184109" y="475869"/>
                </a:lnTo>
                <a:lnTo>
                  <a:pt x="185038" y="472820"/>
                </a:lnTo>
                <a:lnTo>
                  <a:pt x="184197" y="465262"/>
                </a:lnTo>
                <a:lnTo>
                  <a:pt x="180689" y="458835"/>
                </a:lnTo>
                <a:lnTo>
                  <a:pt x="175037" y="454193"/>
                </a:lnTo>
                <a:lnTo>
                  <a:pt x="167766" y="451993"/>
                </a:lnTo>
                <a:lnTo>
                  <a:pt x="106150" y="446229"/>
                </a:lnTo>
                <a:close/>
              </a:path>
              <a:path w="993139" h="490219">
                <a:moveTo>
                  <a:pt x="36067" y="439673"/>
                </a:moveTo>
                <a:lnTo>
                  <a:pt x="49911" y="469519"/>
                </a:lnTo>
                <a:lnTo>
                  <a:pt x="68564" y="442713"/>
                </a:lnTo>
                <a:lnTo>
                  <a:pt x="36067" y="439673"/>
                </a:lnTo>
                <a:close/>
              </a:path>
              <a:path w="993139" h="490219">
                <a:moveTo>
                  <a:pt x="68564" y="442713"/>
                </a:moveTo>
                <a:lnTo>
                  <a:pt x="49911" y="469519"/>
                </a:lnTo>
                <a:lnTo>
                  <a:pt x="55972" y="469519"/>
                </a:lnTo>
                <a:lnTo>
                  <a:pt x="106150" y="446229"/>
                </a:lnTo>
                <a:lnTo>
                  <a:pt x="68564" y="442713"/>
                </a:lnTo>
                <a:close/>
              </a:path>
              <a:path w="993139" h="490219">
                <a:moveTo>
                  <a:pt x="977138" y="0"/>
                </a:moveTo>
                <a:lnTo>
                  <a:pt x="90162" y="411679"/>
                </a:lnTo>
                <a:lnTo>
                  <a:pt x="68564" y="442713"/>
                </a:lnTo>
                <a:lnTo>
                  <a:pt x="106150" y="446229"/>
                </a:lnTo>
                <a:lnTo>
                  <a:pt x="993139" y="34543"/>
                </a:lnTo>
                <a:lnTo>
                  <a:pt x="977138" y="0"/>
                </a:lnTo>
                <a:close/>
              </a:path>
              <a:path w="993139" h="490219">
                <a:moveTo>
                  <a:pt x="70680" y="439673"/>
                </a:moveTo>
                <a:lnTo>
                  <a:pt x="36067" y="439673"/>
                </a:lnTo>
                <a:lnTo>
                  <a:pt x="68564" y="442713"/>
                </a:lnTo>
                <a:lnTo>
                  <a:pt x="70680" y="439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91932" y="2567051"/>
            <a:ext cx="426720" cy="927100"/>
          </a:xfrm>
          <a:custGeom>
            <a:avLst/>
            <a:gdLst/>
            <a:ahLst/>
            <a:cxnLst/>
            <a:rect l="l" t="t" r="r" b="b"/>
            <a:pathLst>
              <a:path w="426720" h="927100">
                <a:moveTo>
                  <a:pt x="16510" y="741934"/>
                </a:moveTo>
                <a:lnTo>
                  <a:pt x="9358" y="744392"/>
                </a:lnTo>
                <a:lnTo>
                  <a:pt x="3873" y="749220"/>
                </a:lnTo>
                <a:lnTo>
                  <a:pt x="579" y="755739"/>
                </a:lnTo>
                <a:lnTo>
                  <a:pt x="0" y="763269"/>
                </a:lnTo>
                <a:lnTo>
                  <a:pt x="21209" y="926973"/>
                </a:lnTo>
                <a:lnTo>
                  <a:pt x="57785" y="899541"/>
                </a:lnTo>
                <a:lnTo>
                  <a:pt x="53467" y="899541"/>
                </a:lnTo>
                <a:lnTo>
                  <a:pt x="18415" y="884682"/>
                </a:lnTo>
                <a:lnTo>
                  <a:pt x="45799" y="819754"/>
                </a:lnTo>
                <a:lnTo>
                  <a:pt x="37846" y="758444"/>
                </a:lnTo>
                <a:lnTo>
                  <a:pt x="35387" y="751292"/>
                </a:lnTo>
                <a:lnTo>
                  <a:pt x="30559" y="745807"/>
                </a:lnTo>
                <a:lnTo>
                  <a:pt x="24040" y="742513"/>
                </a:lnTo>
                <a:lnTo>
                  <a:pt x="16510" y="741934"/>
                </a:lnTo>
                <a:close/>
              </a:path>
              <a:path w="426720" h="927100">
                <a:moveTo>
                  <a:pt x="45799" y="819754"/>
                </a:moveTo>
                <a:lnTo>
                  <a:pt x="18415" y="884682"/>
                </a:lnTo>
                <a:lnTo>
                  <a:pt x="53467" y="899541"/>
                </a:lnTo>
                <a:lnTo>
                  <a:pt x="57644" y="889635"/>
                </a:lnTo>
                <a:lnTo>
                  <a:pt x="54864" y="889635"/>
                </a:lnTo>
                <a:lnTo>
                  <a:pt x="24511" y="876807"/>
                </a:lnTo>
                <a:lnTo>
                  <a:pt x="50658" y="857213"/>
                </a:lnTo>
                <a:lnTo>
                  <a:pt x="45799" y="819754"/>
                </a:lnTo>
                <a:close/>
              </a:path>
              <a:path w="426720" h="927100">
                <a:moveTo>
                  <a:pt x="144526" y="793813"/>
                </a:moveTo>
                <a:lnTo>
                  <a:pt x="137239" y="794170"/>
                </a:lnTo>
                <a:lnTo>
                  <a:pt x="130428" y="797432"/>
                </a:lnTo>
                <a:lnTo>
                  <a:pt x="80867" y="834574"/>
                </a:lnTo>
                <a:lnTo>
                  <a:pt x="53467" y="899541"/>
                </a:lnTo>
                <a:lnTo>
                  <a:pt x="57785" y="899541"/>
                </a:lnTo>
                <a:lnTo>
                  <a:pt x="153289" y="827913"/>
                </a:lnTo>
                <a:lnTo>
                  <a:pt x="158295" y="822245"/>
                </a:lnTo>
                <a:lnTo>
                  <a:pt x="160670" y="815340"/>
                </a:lnTo>
                <a:lnTo>
                  <a:pt x="160307" y="808053"/>
                </a:lnTo>
                <a:lnTo>
                  <a:pt x="157099" y="801243"/>
                </a:lnTo>
                <a:lnTo>
                  <a:pt x="151431" y="796218"/>
                </a:lnTo>
                <a:lnTo>
                  <a:pt x="144526" y="793813"/>
                </a:lnTo>
                <a:close/>
              </a:path>
              <a:path w="426720" h="927100">
                <a:moveTo>
                  <a:pt x="50658" y="857213"/>
                </a:moveTo>
                <a:lnTo>
                  <a:pt x="24511" y="876807"/>
                </a:lnTo>
                <a:lnTo>
                  <a:pt x="54864" y="889635"/>
                </a:lnTo>
                <a:lnTo>
                  <a:pt x="50658" y="857213"/>
                </a:lnTo>
                <a:close/>
              </a:path>
              <a:path w="426720" h="927100">
                <a:moveTo>
                  <a:pt x="80867" y="834574"/>
                </a:moveTo>
                <a:lnTo>
                  <a:pt x="50658" y="857213"/>
                </a:lnTo>
                <a:lnTo>
                  <a:pt x="54864" y="889635"/>
                </a:lnTo>
                <a:lnTo>
                  <a:pt x="57644" y="889635"/>
                </a:lnTo>
                <a:lnTo>
                  <a:pt x="80867" y="834574"/>
                </a:lnTo>
                <a:close/>
              </a:path>
              <a:path w="426720" h="927100">
                <a:moveTo>
                  <a:pt x="391541" y="0"/>
                </a:moveTo>
                <a:lnTo>
                  <a:pt x="45799" y="819754"/>
                </a:lnTo>
                <a:lnTo>
                  <a:pt x="50658" y="857213"/>
                </a:lnTo>
                <a:lnTo>
                  <a:pt x="80867" y="834574"/>
                </a:lnTo>
                <a:lnTo>
                  <a:pt x="426593" y="14859"/>
                </a:lnTo>
                <a:lnTo>
                  <a:pt x="391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1014196"/>
            <a:ext cx="7391400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>
                <a:tab pos="456819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Hidden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2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(=topic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indicator):	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2400" b="1" i="0" u="none" strike="noStrike" kern="1200" cap="none" spc="-22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d,w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{B,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1,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 …,</a:t>
            </a:r>
            <a:r>
              <a:rPr kumimoji="0" sz="2400" b="1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0549" y="3114151"/>
            <a:ext cx="5360035" cy="0"/>
          </a:xfrm>
          <a:custGeom>
            <a:avLst/>
            <a:gdLst/>
            <a:ahLst/>
            <a:cxnLst/>
            <a:rect l="l" t="t" r="r" b="b"/>
            <a:pathLst>
              <a:path w="5360034">
                <a:moveTo>
                  <a:pt x="0" y="0"/>
                </a:moveTo>
                <a:lnTo>
                  <a:pt x="5359990" y="0"/>
                </a:lnTo>
              </a:path>
            </a:pathLst>
          </a:custGeom>
          <a:ln w="9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73630" y="3932873"/>
            <a:ext cx="5688965" cy="0"/>
          </a:xfrm>
          <a:custGeom>
            <a:avLst/>
            <a:gdLst/>
            <a:ahLst/>
            <a:cxnLst/>
            <a:rect l="l" t="t" r="r" b="b"/>
            <a:pathLst>
              <a:path w="5688965">
                <a:moveTo>
                  <a:pt x="0" y="0"/>
                </a:moveTo>
                <a:lnTo>
                  <a:pt x="5688575" y="0"/>
                </a:lnTo>
              </a:path>
            </a:pathLst>
          </a:custGeom>
          <a:ln w="9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0486" y="3862975"/>
            <a:ext cx="112522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784860" algn="l"/>
              </a:tabLst>
              <a:defRPr/>
            </a:pPr>
            <a:r>
              <a:rPr kumimoji="0" sz="275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275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5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8011" y="3044249"/>
            <a:ext cx="81534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474345" algn="l"/>
              </a:tabLst>
              <a:defRPr/>
            </a:pPr>
            <a:r>
              <a:rPr kumimoji="0" sz="275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275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5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1322" y="2924751"/>
            <a:ext cx="19367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3949" y="4123854"/>
            <a:ext cx="110109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778510" algn="l"/>
              </a:tabLst>
              <a:defRPr/>
            </a:pPr>
            <a:r>
              <a:rPr kumimoji="0" sz="10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105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4726" y="4083206"/>
            <a:ext cx="184975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1509395" algn="l"/>
              </a:tabLst>
              <a:defRPr/>
            </a:pPr>
            <a:r>
              <a:rPr kumimoji="0" sz="105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105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0856" y="3542153"/>
            <a:ext cx="65214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125" b="0" i="0" u="none" strike="noStrike" kern="1200" cap="none" spc="787" normalizeH="0" baseline="707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105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7875" y="3900773"/>
            <a:ext cx="755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5983" y="3305124"/>
            <a:ext cx="10858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0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3643" y="3305124"/>
            <a:ext cx="38925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02294" y="2723431"/>
            <a:ext cx="71247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125" b="0" i="0" u="none" strike="noStrike" kern="1200" cap="none" spc="862" normalizeH="0" baseline="707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158" y="2819742"/>
            <a:ext cx="61468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5" b="0" i="0" u="none" strike="noStrike" kern="1200" cap="none" spc="337" normalizeH="0" baseline="-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05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4919" y="3082051"/>
            <a:ext cx="24257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0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14887" y="3925915"/>
            <a:ext cx="42462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7270" algn="l"/>
                <a:tab pos="3784600" algn="l"/>
              </a:tabLst>
              <a:defRPr/>
            </a:pP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c(w'</a:t>
            </a:r>
            <a:r>
              <a:rPr kumimoji="0" sz="1850" b="0" i="0" u="none" strike="noStrike" kern="120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d)(1</a:t>
            </a:r>
            <a:r>
              <a:rPr kumimoji="0" sz="18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	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B))p(z	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6304" y="3559607"/>
            <a:ext cx="415607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18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d)(1</a:t>
            </a:r>
            <a:r>
              <a:rPr kumimoji="0" sz="185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r>
              <a:rPr kumimoji="0" sz="1575" b="0" i="0" u="none" strike="noStrike" kern="1200" cap="none" spc="3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575" b="0" i="0" u="none" strike="noStrike" kern="1200" cap="none" spc="83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B))p(z</a:t>
            </a:r>
            <a:r>
              <a:rPr kumimoji="0" sz="1575" b="0" i="0" u="none" strike="noStrike" kern="1200" cap="none" spc="3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575" b="0" i="0" u="none" strike="noStrike" kern="1200" cap="none" spc="83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2158" y="3743493"/>
            <a:ext cx="173608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575" b="0" i="0" u="none" strike="noStrike" kern="1200" cap="none" spc="307" normalizeH="0" baseline="4497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575" b="0" i="0" u="none" strike="noStrike" kern="1200" cap="none" spc="-187" normalizeH="0" baseline="4497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75" b="0" i="0" u="none" strike="noStrike" kern="1200" cap="none" spc="240" normalizeH="0" baseline="4497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575" b="0" i="0" u="none" strike="noStrike" kern="1200" cap="none" spc="240" normalizeH="0" baseline="4497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575" b="0" i="0" u="none" strike="noStrike" kern="1200" cap="none" spc="240" normalizeH="0" baseline="4497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r>
              <a:rPr kumimoji="0" sz="1575" b="0" i="0" u="none" strike="noStrike" kern="1200" cap="none" spc="-52" normalizeH="0" baseline="4497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5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5910" y="3107184"/>
            <a:ext cx="416369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18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d)(1</a:t>
            </a:r>
            <a:r>
              <a:rPr kumimoji="0" sz="18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r>
              <a:rPr kumimoji="0" sz="1575" b="0" i="0" u="none" strike="noStrike" kern="1200" cap="none" spc="3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575" b="0" i="0" u="none" strike="noStrike" kern="1200" cap="none" spc="839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B))p(z</a:t>
            </a:r>
            <a:r>
              <a:rPr kumimoji="0" sz="1575" b="0" i="0" u="none" strike="noStrike" kern="1200" cap="none" spc="3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575" b="0" i="0" u="none" strike="noStrike" kern="1200" cap="none" spc="832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j'</a:t>
            </a:r>
            <a:r>
              <a:rPr kumimoji="0" sz="18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450" y="2740884"/>
            <a:ext cx="415290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18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d)(1</a:t>
            </a:r>
            <a:r>
              <a:rPr kumimoji="0" sz="185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r>
              <a:rPr kumimoji="0" sz="1575" b="0" i="0" u="none" strike="noStrike" kern="1200" cap="none" spc="3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575" b="0" i="0" u="none" strike="noStrike" kern="1200" cap="none" spc="81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B))p(z</a:t>
            </a:r>
            <a:r>
              <a:rPr kumimoji="0" sz="1575" b="0" i="0" u="none" strike="noStrike" kern="1200" cap="none" spc="375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575" b="0" i="0" u="none" strike="noStrike" kern="1200" cap="none" spc="810" normalizeH="0" baseline="-2380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6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3916857"/>
            <a:ext cx="1041400" cy="362585"/>
          </a:xfrm>
          <a:custGeom>
            <a:avLst/>
            <a:gdLst/>
            <a:ahLst/>
            <a:cxnLst/>
            <a:rect l="l" t="t" r="r" b="b"/>
            <a:pathLst>
              <a:path w="1041400" h="362585">
                <a:moveTo>
                  <a:pt x="0" y="362242"/>
                </a:moveTo>
                <a:lnTo>
                  <a:pt x="1041057" y="362242"/>
                </a:lnTo>
                <a:lnTo>
                  <a:pt x="1041057" y="0"/>
                </a:lnTo>
                <a:lnTo>
                  <a:pt x="0" y="0"/>
                </a:lnTo>
                <a:lnTo>
                  <a:pt x="0" y="36224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3515867"/>
            <a:ext cx="1847088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" y="2385060"/>
            <a:ext cx="1895856" cy="1248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155" y="2906267"/>
            <a:ext cx="1911095" cy="1185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 Idea: </a:t>
            </a:r>
            <a:r>
              <a:rPr spc="-70" dirty="0"/>
              <a:t>Topic </a:t>
            </a:r>
            <a:r>
              <a:rPr dirty="0"/>
              <a:t>=</a:t>
            </a:r>
            <a:r>
              <a:rPr spc="-60" dirty="0"/>
              <a:t> </a:t>
            </a:r>
            <a:r>
              <a:rPr spc="-85" dirty="0"/>
              <a:t>Term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553" y="1764563"/>
            <a:ext cx="1579245" cy="523240"/>
          </a:xfrm>
          <a:prstGeom prst="rect">
            <a:avLst/>
          </a:prstGeom>
          <a:solidFill>
            <a:srgbClr val="853E4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80"/>
              </a:spcBef>
            </a:pP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9639" y="2033485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340"/>
              </a:lnSpc>
            </a:pPr>
            <a:r>
              <a:rPr sz="2000" b="1" dirty="0">
                <a:latin typeface="Calibri"/>
                <a:cs typeface="Calibri"/>
              </a:rPr>
              <a:t>“Sports”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1980" y="2621495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340"/>
              </a:lnSpc>
            </a:pPr>
            <a:r>
              <a:rPr sz="2000" b="1" spc="-20" dirty="0">
                <a:latin typeface="Calibri"/>
                <a:cs typeface="Calibri"/>
              </a:rPr>
              <a:t>“Travel”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2644" y="2741548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685292" y="0"/>
                </a:moveTo>
                <a:lnTo>
                  <a:pt x="6852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685292" y="363474"/>
                </a:lnTo>
                <a:lnTo>
                  <a:pt x="685292" y="484631"/>
                </a:lnTo>
                <a:lnTo>
                  <a:pt x="978407" y="242315"/>
                </a:lnTo>
                <a:lnTo>
                  <a:pt x="6852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2644" y="2741548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685292" y="121157"/>
                </a:lnTo>
                <a:lnTo>
                  <a:pt x="685292" y="0"/>
                </a:lnTo>
                <a:lnTo>
                  <a:pt x="978407" y="242315"/>
                </a:lnTo>
                <a:lnTo>
                  <a:pt x="685292" y="484631"/>
                </a:lnTo>
                <a:lnTo>
                  <a:pt x="685292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6070" y="2666492"/>
            <a:ext cx="567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07201" y="115493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784" y="0"/>
                </a:lnTo>
                <a:lnTo>
                  <a:pt x="819784" y="448310"/>
                </a:lnTo>
                <a:lnTo>
                  <a:pt x="761263" y="449535"/>
                </a:lnTo>
                <a:lnTo>
                  <a:pt x="708277" y="452992"/>
                </a:lnTo>
                <a:lnTo>
                  <a:pt x="660210" y="458351"/>
                </a:lnTo>
                <a:lnTo>
                  <a:pt x="616447" y="465285"/>
                </a:lnTo>
                <a:lnTo>
                  <a:pt x="576375" y="473463"/>
                </a:lnTo>
                <a:lnTo>
                  <a:pt x="504841" y="492241"/>
                </a:lnTo>
                <a:lnTo>
                  <a:pt x="440689" y="512053"/>
                </a:lnTo>
                <a:lnTo>
                  <a:pt x="409844" y="521525"/>
                </a:lnTo>
                <a:lnTo>
                  <a:pt x="347543" y="537957"/>
                </a:lnTo>
                <a:lnTo>
                  <a:pt x="280326" y="548848"/>
                </a:lnTo>
                <a:lnTo>
                  <a:pt x="203276" y="551568"/>
                </a:lnTo>
                <a:lnTo>
                  <a:pt x="159526" y="549041"/>
                </a:lnTo>
                <a:lnTo>
                  <a:pt x="111473" y="543485"/>
                </a:lnTo>
                <a:lnTo>
                  <a:pt x="58503" y="534571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27470" y="1191260"/>
            <a:ext cx="61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43342" y="115493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657" y="0"/>
                </a:lnTo>
                <a:lnTo>
                  <a:pt x="819657" y="448310"/>
                </a:lnTo>
                <a:lnTo>
                  <a:pt x="761154" y="449535"/>
                </a:lnTo>
                <a:lnTo>
                  <a:pt x="708184" y="452992"/>
                </a:lnTo>
                <a:lnTo>
                  <a:pt x="660132" y="458351"/>
                </a:lnTo>
                <a:lnTo>
                  <a:pt x="616382" y="465285"/>
                </a:lnTo>
                <a:lnTo>
                  <a:pt x="576322" y="473463"/>
                </a:lnTo>
                <a:lnTo>
                  <a:pt x="504806" y="492241"/>
                </a:lnTo>
                <a:lnTo>
                  <a:pt x="440668" y="512053"/>
                </a:lnTo>
                <a:lnTo>
                  <a:pt x="409828" y="521525"/>
                </a:lnTo>
                <a:lnTo>
                  <a:pt x="347534" y="537957"/>
                </a:lnTo>
                <a:lnTo>
                  <a:pt x="280323" y="548848"/>
                </a:lnTo>
                <a:lnTo>
                  <a:pt x="203275" y="551568"/>
                </a:lnTo>
                <a:lnTo>
                  <a:pt x="159525" y="549041"/>
                </a:lnTo>
                <a:lnTo>
                  <a:pt x="111473" y="543485"/>
                </a:lnTo>
                <a:lnTo>
                  <a:pt x="58503" y="534571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63610" y="1191260"/>
            <a:ext cx="652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3543" y="657225"/>
            <a:ext cx="567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34000" y="115493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5" h="551814">
                <a:moveTo>
                  <a:pt x="0" y="0"/>
                </a:moveTo>
                <a:lnTo>
                  <a:pt x="819658" y="0"/>
                </a:lnTo>
                <a:lnTo>
                  <a:pt x="819658" y="448310"/>
                </a:lnTo>
                <a:lnTo>
                  <a:pt x="761154" y="449535"/>
                </a:lnTo>
                <a:lnTo>
                  <a:pt x="708184" y="452992"/>
                </a:lnTo>
                <a:lnTo>
                  <a:pt x="660132" y="458351"/>
                </a:lnTo>
                <a:lnTo>
                  <a:pt x="616382" y="465285"/>
                </a:lnTo>
                <a:lnTo>
                  <a:pt x="576322" y="473463"/>
                </a:lnTo>
                <a:lnTo>
                  <a:pt x="504806" y="492241"/>
                </a:lnTo>
                <a:lnTo>
                  <a:pt x="440668" y="512053"/>
                </a:lnTo>
                <a:lnTo>
                  <a:pt x="409828" y="521525"/>
                </a:lnTo>
                <a:lnTo>
                  <a:pt x="347534" y="537957"/>
                </a:lnTo>
                <a:lnTo>
                  <a:pt x="280323" y="548848"/>
                </a:lnTo>
                <a:lnTo>
                  <a:pt x="203275" y="551568"/>
                </a:lnTo>
                <a:lnTo>
                  <a:pt x="159525" y="549041"/>
                </a:lnTo>
                <a:lnTo>
                  <a:pt x="111473" y="543485"/>
                </a:lnTo>
                <a:lnTo>
                  <a:pt x="58503" y="534571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3888" y="1191260"/>
            <a:ext cx="61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Doc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16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3570478" y="1950211"/>
            <a:ext cx="300990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endParaRPr sz="2400" baseline="-20833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1789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4575" y="3846067"/>
            <a:ext cx="1453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3600" spc="-7" baseline="1157" dirty="0">
                <a:latin typeface="Symbol"/>
                <a:cs typeface="Symbol"/>
              </a:rPr>
              <a:t></a:t>
            </a:r>
            <a:r>
              <a:rPr sz="2400" spc="-7" baseline="-19097" dirty="0">
                <a:latin typeface="Calibri"/>
                <a:cs typeface="Calibri"/>
              </a:rPr>
              <a:t>k	</a:t>
            </a:r>
            <a:r>
              <a:rPr sz="2000" b="1" spc="-5" dirty="0">
                <a:latin typeface="Calibri"/>
                <a:cs typeface="Calibri"/>
              </a:rPr>
              <a:t>“Science”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408292" y="1840738"/>
          <a:ext cx="814705" cy="281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950" baseline="-21367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331470">
                        <a:lnSpc>
                          <a:spcPts val="1700"/>
                        </a:lnSpc>
                      </a:pPr>
                      <a:r>
                        <a:rPr sz="3000" spc="7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3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50"/>
                        </a:lnSpc>
                      </a:pPr>
                      <a:r>
                        <a:rPr sz="3000" spc="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0" dirty="0">
                          <a:latin typeface="Calibri"/>
                          <a:cs typeface="Calibri"/>
                        </a:rPr>
                        <a:t>2k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005698" y="1840738"/>
          <a:ext cx="820420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spc="0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950" spc="0" baseline="-21367" dirty="0">
                          <a:latin typeface="Calibri"/>
                          <a:cs typeface="Calibri"/>
                        </a:rPr>
                        <a:t>N1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=0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695"/>
                        </a:lnSpc>
                      </a:pPr>
                      <a:r>
                        <a:rPr sz="3000" spc="7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N2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9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gridSpan="2">
                  <a:txBody>
                    <a:bodyPr/>
                    <a:lstStyle/>
                    <a:p>
                      <a:pPr marL="468630">
                        <a:lnSpc>
                          <a:spcPts val="1850"/>
                        </a:lnSpc>
                      </a:pPr>
                      <a:r>
                        <a:rPr sz="3000" spc="7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Nk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58193" y="1840738"/>
          <a:ext cx="820418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965">
                <a:tc gridSpan="3">
                  <a:txBody>
                    <a:bodyPr/>
                    <a:lstStyle/>
                    <a:p>
                      <a:pPr marL="248920">
                        <a:lnSpc>
                          <a:spcPts val="14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gridSpan="3">
                  <a:txBody>
                    <a:bodyPr/>
                    <a:lstStyle/>
                    <a:p>
                      <a:pPr marL="220345">
                        <a:lnSpc>
                          <a:spcPts val="1850"/>
                        </a:lnSpc>
                      </a:pPr>
                      <a:r>
                        <a:rPr sz="3000" spc="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0" dirty="0">
                          <a:latin typeface="Calibri"/>
                          <a:cs typeface="Calibri"/>
                        </a:rPr>
                        <a:t>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67945">
                        <a:lnSpc>
                          <a:spcPts val="1700"/>
                        </a:lnSpc>
                      </a:pPr>
                      <a:r>
                        <a:rPr sz="3000" spc="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0" dirty="0">
                          <a:latin typeface="Calibri"/>
                          <a:cs typeface="Calibri"/>
                        </a:rPr>
                        <a:t>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315">
                <a:tc gridSpan="3"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12%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ts val="1850"/>
                        </a:lnSpc>
                      </a:pPr>
                      <a:r>
                        <a:rPr sz="3000" spc="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0" dirty="0">
                          <a:latin typeface="Calibri"/>
                          <a:cs typeface="Calibri"/>
                        </a:rPr>
                        <a:t>1k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176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397" y="93726"/>
            <a:ext cx="632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Computation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0" dirty="0"/>
              <a:t>EM</a:t>
            </a:r>
            <a:r>
              <a:rPr spc="-6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896786"/>
            <a:ext cx="610108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Initialize all unknown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randomly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Repeat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until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likelihood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converges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842" y="1919173"/>
            <a:ext cx="1001394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3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E-step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842" y="2760726"/>
            <a:ext cx="11074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3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M-step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0518" y="480893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3584" y="1906396"/>
            <a:ext cx="3869690" cy="796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0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937260" algn="l"/>
              </a:tabLst>
              <a:defRPr/>
            </a:pPr>
            <a:r>
              <a:rPr kumimoji="0" sz="215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	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50" b="0" i="0" u="none" strike="noStrike" kern="1200" cap="none" spc="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</a:t>
            </a:r>
            <a:r>
              <a:rPr kumimoji="0" sz="215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875" b="0" i="0" u="none" strike="noStrike" kern="1200" cap="none" spc="37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2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4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35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1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75" b="0" i="0" u="none" strike="noStrike" kern="1200" cap="none" spc="35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75" b="0" i="0" u="none" strike="noStrike" kern="1200" cap="none" spc="-225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26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75" b="0" i="0" u="none" strike="noStrike" kern="1200" cap="none" spc="-240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0" u="none" strike="noStrike" kern="1200" cap="none" spc="172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75" b="0" i="0" u="none" strike="noStrike" kern="1200" cap="none" spc="-67" normalizeH="0" baseline="4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</a:t>
            </a:r>
            <a:r>
              <a:rPr kumimoji="0" sz="21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150" b="0" i="0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9212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56764" algn="l"/>
                <a:tab pos="3654425" algn="l"/>
              </a:tabLst>
              <a:defRPr/>
            </a:pPr>
            <a:r>
              <a:rPr kumimoji="0" sz="12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	</a:t>
            </a:r>
            <a:r>
              <a:rPr kumimoji="0" sz="12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2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	j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r>
              <a:rPr kumimoji="0" sz="1875" b="0" i="0" u="none" strike="noStrike" kern="1200" cap="none" spc="419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d,w</a:t>
            </a:r>
            <a:r>
              <a:rPr kumimoji="0" sz="1875" b="0" i="0" u="none" strike="noStrike" kern="1200" cap="none" spc="944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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1875" b="0" i="0" u="none" strike="noStrike" kern="1200" cap="none" spc="569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150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p(w</a:t>
            </a:r>
            <a:r>
              <a:rPr kumimoji="0" sz="21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1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75" b="0" i="0" u="none" strike="noStrike" kern="1200" cap="none" spc="450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875" b="0" i="0" u="none" strike="noStrike" kern="1200" cap="none" spc="-104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4600" y="1885950"/>
            <a:ext cx="1771650" cy="457200"/>
          </a:xfrm>
          <a:custGeom>
            <a:avLst/>
            <a:gdLst/>
            <a:ahLst/>
            <a:cxnLst/>
            <a:rect l="l" t="t" r="r" b="b"/>
            <a:pathLst>
              <a:path w="1771650" h="457200">
                <a:moveTo>
                  <a:pt x="0" y="457200"/>
                </a:moveTo>
                <a:lnTo>
                  <a:pt x="1771650" y="457200"/>
                </a:lnTo>
                <a:lnTo>
                  <a:pt x="17716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524" y="1868380"/>
            <a:ext cx="2578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0784" y="1880960"/>
            <a:ext cx="800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3278" y="2122783"/>
            <a:ext cx="1822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7430" y="2082868"/>
            <a:ext cx="2235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5539" y="1930364"/>
            <a:ext cx="1280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00710" algn="l"/>
              </a:tabLst>
              <a:defRPr/>
            </a:pP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5671" y="2495562"/>
            <a:ext cx="2497455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148590" marR="109220" lvl="0" indent="-56515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What’s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normalizer 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one?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4872" y="2486171"/>
            <a:ext cx="441325" cy="171450"/>
          </a:xfrm>
          <a:custGeom>
            <a:avLst/>
            <a:gdLst/>
            <a:ahLst/>
            <a:cxnLst/>
            <a:rect l="l" t="t" r="r" b="b"/>
            <a:pathLst>
              <a:path w="441325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6" y="104628"/>
                </a:lnTo>
                <a:lnTo>
                  <a:pt x="37846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0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441325" h="171450">
                <a:moveTo>
                  <a:pt x="108458" y="66528"/>
                </a:moveTo>
                <a:lnTo>
                  <a:pt x="37846" y="66528"/>
                </a:lnTo>
                <a:lnTo>
                  <a:pt x="37846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441325" h="171450">
                <a:moveTo>
                  <a:pt x="441198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441198" y="104628"/>
                </a:lnTo>
                <a:lnTo>
                  <a:pt x="441198" y="66528"/>
                </a:lnTo>
                <a:close/>
              </a:path>
              <a:path w="44132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44132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44132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5729" y="4039018"/>
            <a:ext cx="31305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5910" y="3998025"/>
            <a:ext cx="2863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9874" y="3998025"/>
            <a:ext cx="2863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8336" y="3782602"/>
            <a:ext cx="8102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494665" algn="l"/>
              </a:tabLst>
              <a:defRPr/>
            </a:pPr>
            <a:r>
              <a:rPr kumimoji="0" sz="1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	</a:t>
            </a:r>
            <a:r>
              <a:rPr kumimoji="0" sz="4125" b="0" i="0" u="none" strike="noStrike" kern="1200" cap="none" spc="622" normalizeH="0" baseline="1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4125" b="0" i="0" u="none" strike="noStrike" kern="1200" cap="none" spc="0" normalizeH="0" baseline="101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967" y="3834047"/>
            <a:ext cx="41275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0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6195" y="3395919"/>
            <a:ext cx="66484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125" b="0" i="0" u="none" strike="noStrike" kern="1200" cap="none" spc="600" normalizeH="0" baseline="707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0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0461" y="3570346"/>
            <a:ext cx="2863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4417" y="3570346"/>
            <a:ext cx="2863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0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727" y="3308467"/>
            <a:ext cx="85915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5" b="0" i="0" u="none" strike="noStrike" kern="1200" cap="none" spc="240" normalizeH="0" baseline="-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r>
              <a:rPr kumimoji="0" sz="1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75" b="0" i="0" u="none" strike="noStrike" kern="1200" cap="none" spc="390" normalizeH="0" baseline="-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</a:t>
            </a:r>
            <a:endParaRPr kumimoji="0" sz="2775" b="0" i="0" u="none" strike="noStrike" kern="1200" cap="none" spc="0" normalizeH="0" baseline="-2552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946" y="3570346"/>
            <a:ext cx="22669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0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7647" y="3841360"/>
            <a:ext cx="179832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8425" algn="l"/>
              </a:tabLst>
              <a:defRPr/>
            </a:pP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B))p(z	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17454" y="3841360"/>
            <a:ext cx="165353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d)(1</a:t>
            </a:r>
            <a:r>
              <a:rPr kumimoji="0" sz="185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727" y="3841360"/>
            <a:ext cx="165353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4675" algn="l"/>
              </a:tabLst>
              <a:defRPr/>
            </a:pPr>
            <a:r>
              <a:rPr kumimoji="0" sz="18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</a:t>
            </a:r>
            <a:r>
              <a:rPr kumimoji="0" sz="18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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2212" y="3413705"/>
            <a:ext cx="179832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8425" algn="l"/>
              </a:tabLst>
              <a:defRPr/>
            </a:pP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B))p(z	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82004" y="3413705"/>
            <a:ext cx="165353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c(w,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d)(1</a:t>
            </a:r>
            <a:r>
              <a:rPr kumimoji="0" sz="185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p(z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80885" y="3333750"/>
            <a:ext cx="1866900" cy="457200"/>
          </a:xfrm>
          <a:custGeom>
            <a:avLst/>
            <a:gdLst/>
            <a:ahLst/>
            <a:cxnLst/>
            <a:rect l="l" t="t" r="r" b="b"/>
            <a:pathLst>
              <a:path w="1866900" h="457200">
                <a:moveTo>
                  <a:pt x="0" y="457200"/>
                </a:moveTo>
                <a:lnTo>
                  <a:pt x="1866900" y="457200"/>
                </a:lnTo>
                <a:lnTo>
                  <a:pt x="18669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2975" y="3328760"/>
            <a:ext cx="800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8201" y="3530668"/>
            <a:ext cx="1758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d,</a:t>
            </a:r>
            <a:r>
              <a:rPr kumimoji="0" sz="10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87800" y="3378164"/>
            <a:ext cx="648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31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00" b="0" i="0" u="none" strike="noStrike" kern="120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7680" y="3378164"/>
            <a:ext cx="720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8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800" b="0" i="0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C,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0638" y="3316180"/>
            <a:ext cx="2578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5483" y="3570583"/>
            <a:ext cx="1822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53200" y="3943350"/>
            <a:ext cx="2469515" cy="609600"/>
          </a:xfrm>
          <a:custGeom>
            <a:avLst/>
            <a:gdLst/>
            <a:ahLst/>
            <a:cxnLst/>
            <a:rect l="l" t="t" r="r" b="b"/>
            <a:pathLst>
              <a:path w="2469515" h="609600">
                <a:moveTo>
                  <a:pt x="0" y="609600"/>
                </a:moveTo>
                <a:lnTo>
                  <a:pt x="2469388" y="609600"/>
                </a:lnTo>
                <a:lnTo>
                  <a:pt x="24693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12315" y="4133877"/>
            <a:ext cx="6413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2358" y="3953163"/>
            <a:ext cx="11633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p(w </a:t>
            </a: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 </a:t>
            </a:r>
            <a:r>
              <a:rPr kumimoji="0" sz="21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1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1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0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68275" y="3953163"/>
            <a:ext cx="97980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[1,</a:t>
            </a:r>
            <a:r>
              <a:rPr kumimoji="0" sz="2100" b="0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k],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72095" y="3879700"/>
            <a:ext cx="279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54807" y="4326561"/>
            <a:ext cx="3092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2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sz="12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8133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0" dirty="0"/>
              <a:t>m</a:t>
            </a:r>
            <a:r>
              <a:rPr dirty="0"/>
              <a:t>ma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903832"/>
            <a:ext cx="7821295" cy="3664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mixture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 with 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unigram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LMs (k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594995" lvl="0" indent="-283210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Adding a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pre-determined background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helps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discover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discriminative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ML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“discovers”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knowledge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text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22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distributions (k</a:t>
            </a:r>
            <a:r>
              <a:rPr kumimoji="0" sz="21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topics)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22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proportion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each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document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-28321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output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enable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applications!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22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Clustering </a:t>
            </a:r>
            <a:r>
              <a:rPr kumimoji="0" lang="en-US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docs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(treat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cluster)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220" algn="l" defTabSz="914400" rtl="0" eaLnBrk="1" fontAlgn="auto" latinLnBrk="0" hangingPunct="1">
              <a:lnSpc>
                <a:spcPts val="2395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Further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associate topics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contexts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(e.g., time</a:t>
            </a:r>
            <a:r>
              <a:rPr kumimoji="0" sz="21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periods,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0" indent="0" algn="l" defTabSz="914400" rtl="0" eaLnBrk="1" fontAlgn="auto" latinLnBrk="0" hangingPunct="1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locations,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authors,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sources,</a:t>
            </a:r>
            <a:r>
              <a:rPr kumimoji="0" sz="2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etc.)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0518" y="480893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124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151" y="93726"/>
            <a:ext cx="342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Deficiency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PLSA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895165"/>
            <a:ext cx="8030845" cy="22204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5910" marR="0" lvl="0" indent="-283845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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high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complexity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local maxima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Prone</a:t>
            </a:r>
            <a:r>
              <a:rPr kumimoji="0" sz="2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overfitting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5080" lvl="0" indent="-283845" algn="l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necessarily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mining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(only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interested </a:t>
            </a:r>
            <a:r>
              <a:rPr kumimoji="0" sz="2600" b="0" i="0" u="none" strike="noStrike" kern="120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fitting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“training”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documents)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93726"/>
            <a:ext cx="593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Latent</a:t>
            </a:r>
            <a:r>
              <a:rPr spc="-15" dirty="0"/>
              <a:t> </a:t>
            </a:r>
            <a:r>
              <a:rPr spc="-10" dirty="0"/>
              <a:t>Dirichlet</a:t>
            </a:r>
            <a:r>
              <a:rPr spc="-20" dirty="0"/>
              <a:t> </a:t>
            </a:r>
            <a:r>
              <a:rPr spc="-10" dirty="0"/>
              <a:t>Allocation</a:t>
            </a:r>
            <a:r>
              <a:rPr spc="-15" dirty="0"/>
              <a:t> (LDA)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975436"/>
            <a:ext cx="7661275" cy="330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105410" lvl="0" indent="-283845" algn="l" defTabSz="914400" rtl="0" eaLnBrk="1" fontAlgn="auto" latinLnBrk="0" hangingPunct="1">
              <a:lnSpc>
                <a:spcPct val="1008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Make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generative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imposing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Dirichlet </a:t>
            </a:r>
            <a:r>
              <a:rPr kumimoji="0" sz="2600" b="0" i="0" u="none" strike="noStrike" kern="1200" cap="none" spc="-5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parameters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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"/>
              <a:ea typeface="+mn-ea"/>
              <a:cs typeface="Wingdings"/>
            </a:endParaRP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LDA</a:t>
            </a:r>
            <a:r>
              <a:rPr kumimoji="0" sz="2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Bayesian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version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</a:t>
            </a:r>
            <a:r>
              <a:rPr kumimoji="0" sz="2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regularized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675640" lvl="0" indent="-283845" algn="l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achieve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 goal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mining </a:t>
            </a:r>
            <a:r>
              <a:rPr kumimoji="0" sz="2600" b="0" i="0" u="none" strike="noStrike" kern="120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purposes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5080" lvl="1" indent="-236854" algn="l" defTabSz="914400" rtl="0" eaLnBrk="1" fontAlgn="auto" latinLnBrk="0" hangingPunct="1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coverage</a:t>
            </a:r>
            <a:r>
              <a:rPr kumimoji="0" sz="2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</a:t>
            </a:r>
            <a:r>
              <a:rPr kumimoji="0" sz="2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</a:t>
            </a:r>
            <a:r>
              <a:rPr kumimoji="0" sz="2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distributions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inferred </a:t>
            </a:r>
            <a:r>
              <a:rPr kumimoji="0" sz="2300" b="0" i="0" u="none" strike="noStrike" kern="1200" cap="none" spc="-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Bayesian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inference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1729" y="4779975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511" y="-120905"/>
            <a:ext cx="2352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</a:t>
            </a: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LDA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14" y="400973"/>
            <a:ext cx="3361690" cy="708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 marR="189865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distributions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</a:t>
            </a:r>
            <a:r>
              <a:rPr kumimoji="0" sz="2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choices</a:t>
            </a:r>
            <a:r>
              <a:rPr kumimoji="0" sz="2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free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14768" y="1416659"/>
            <a:ext cx="1897380" cy="544195"/>
          </a:xfrm>
          <a:custGeom>
            <a:avLst/>
            <a:gdLst/>
            <a:ahLst/>
            <a:cxnLst/>
            <a:rect l="l" t="t" r="r" b="b"/>
            <a:pathLst>
              <a:path w="1897379" h="544194">
                <a:moveTo>
                  <a:pt x="1897379" y="0"/>
                </a:moveTo>
                <a:lnTo>
                  <a:pt x="0" y="0"/>
                </a:lnTo>
                <a:lnTo>
                  <a:pt x="0" y="543839"/>
                </a:lnTo>
                <a:lnTo>
                  <a:pt x="1897379" y="543839"/>
                </a:lnTo>
                <a:lnTo>
                  <a:pt x="18973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29373" y="1412769"/>
            <a:ext cx="18827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325" b="0" i="0" u="none" strike="noStrike" kern="1200" cap="none" spc="-262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325" b="0" i="0" u="none" strike="noStrike" kern="1200" cap="none" spc="0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25" b="0" i="0" u="none" strike="noStrike" kern="1200" cap="none" spc="-104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00" b="0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7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7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325" b="0" i="0" u="none" strike="noStrike" kern="1200" cap="none" spc="-135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325" b="0" i="0" u="none" strike="noStrike" kern="1200" cap="none" spc="-195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325" b="0" i="0" u="none" strike="noStrike" kern="1200" cap="none" spc="-142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7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,...</a:t>
            </a:r>
            <a:r>
              <a:rPr kumimoji="0" sz="27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7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2325" b="0" i="0" u="none" strike="noStrike" kern="1200" cap="none" spc="-135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325" b="0" i="0" u="none" strike="noStrike" kern="1200" cap="none" spc="-89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325" b="0" i="0" u="none" strike="noStrike" kern="1200" cap="none" spc="-262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r>
              <a:rPr kumimoji="0" sz="2325" b="0" i="0" u="none" strike="noStrike" kern="1200" cap="none" spc="-209" normalizeH="0" baseline="-25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7266" y="1201855"/>
            <a:ext cx="1327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0" u="none" strike="noStrike" kern="1200" cap="none" spc="-1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2539" y="4074414"/>
            <a:ext cx="2776220" cy="352425"/>
          </a:xfrm>
          <a:custGeom>
            <a:avLst/>
            <a:gdLst/>
            <a:ahLst/>
            <a:cxnLst/>
            <a:rect l="l" t="t" r="r" b="b"/>
            <a:pathLst>
              <a:path w="2776220" h="352425">
                <a:moveTo>
                  <a:pt x="2775839" y="0"/>
                </a:moveTo>
                <a:lnTo>
                  <a:pt x="0" y="0"/>
                </a:lnTo>
                <a:lnTo>
                  <a:pt x="0" y="351866"/>
                </a:lnTo>
                <a:lnTo>
                  <a:pt x="2775839" y="351866"/>
                </a:lnTo>
                <a:lnTo>
                  <a:pt x="27758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53934" y="4237469"/>
            <a:ext cx="4622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845" algn="l"/>
              </a:tabLst>
              <a:defRPr/>
            </a:pPr>
            <a:r>
              <a:rPr kumimoji="0" sz="1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	</a:t>
            </a:r>
            <a:r>
              <a:rPr kumimoji="0" sz="1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45738" y="4081174"/>
            <a:ext cx="45339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5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6369" y="4119102"/>
            <a:ext cx="2166620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ts val="173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</a:tabLst>
              <a:defRPr/>
            </a:pPr>
            <a:r>
              <a:rPr kumimoji="0" sz="1850" b="0" i="0" u="none" strike="noStrike" kern="1200" cap="none" spc="-9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775" b="0" i="0" u="none" strike="noStrike" kern="1200" cap="none" spc="-1185" normalizeH="0" baseline="4654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2775" b="0" i="0" u="none" strike="noStrike" kern="1200" cap="none" spc="0" normalizeH="0" baseline="4654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18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185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),...,</a:t>
            </a:r>
            <a:r>
              <a:rPr kumimoji="0" sz="185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2720" marR="0" lvl="0" indent="0" algn="l" defTabSz="914400" rtl="0" eaLnBrk="1" fontAlgn="auto" latinLnBrk="0" hangingPunct="1">
              <a:lnSpc>
                <a:spcPts val="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0435" algn="l"/>
                <a:tab pos="1270000" algn="l"/>
              </a:tabLst>
              <a:defRPr/>
            </a:pPr>
            <a:r>
              <a:rPr kumimoji="0" sz="1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	</a:t>
            </a:r>
            <a:r>
              <a:rPr kumimoji="0" sz="1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</a:t>
            </a:r>
            <a:r>
              <a:rPr kumimoji="0" sz="1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73722" y="2166886"/>
            <a:ext cx="2362200" cy="441325"/>
          </a:xfrm>
          <a:custGeom>
            <a:avLst/>
            <a:gdLst/>
            <a:ahLst/>
            <a:cxnLst/>
            <a:rect l="l" t="t" r="r" b="b"/>
            <a:pathLst>
              <a:path w="2362200" h="441325">
                <a:moveTo>
                  <a:pt x="2362200" y="0"/>
                </a:moveTo>
                <a:lnTo>
                  <a:pt x="0" y="0"/>
                </a:lnTo>
                <a:lnTo>
                  <a:pt x="0" y="441185"/>
                </a:lnTo>
                <a:lnTo>
                  <a:pt x="2362200" y="441185"/>
                </a:lnTo>
                <a:lnTo>
                  <a:pt x="23622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5617" y="2154101"/>
            <a:ext cx="2381250" cy="4273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ts val="2145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>
                <a:tab pos="569595" algn="l"/>
              </a:tabLst>
              <a:defRPr/>
            </a:pPr>
            <a:r>
              <a:rPr kumimoji="0" sz="2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3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300" b="0" i="0" u="none" strike="noStrike" kern="1200" cap="none" spc="-1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3450" b="0" i="0" u="none" strike="noStrike" kern="1200" cap="none" spc="-1560" normalizeH="0" baseline="3260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3450" b="0" i="0" u="none" strike="noStrike" kern="1200" cap="none" spc="0" normalizeH="0" baseline="3260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	</a:t>
            </a:r>
            <a:r>
              <a:rPr kumimoji="0" sz="2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Dirichl</a:t>
            </a:r>
            <a:r>
              <a:rPr kumimoji="0" sz="2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3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300" b="0" i="0" u="none" strike="noStrike" kern="1200" cap="none" spc="-1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3450" b="0" i="0" u="none" strike="noStrike" kern="1200" cap="none" spc="-1560" normalizeH="0" baseline="3381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3450" b="0" i="0" u="none" strike="noStrike" kern="1200" cap="none" spc="-675" normalizeH="0" baseline="3381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4659" marR="0" lvl="0" indent="0" algn="l" defTabSz="914400" rtl="0" eaLnBrk="1" fontAlgn="auto" latinLnBrk="0" hangingPunct="1">
              <a:lnSpc>
                <a:spcPts val="1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2806" y="2931414"/>
            <a:ext cx="2297430" cy="377190"/>
          </a:xfrm>
          <a:custGeom>
            <a:avLst/>
            <a:gdLst/>
            <a:ahLst/>
            <a:cxnLst/>
            <a:rect l="l" t="t" r="r" b="b"/>
            <a:pathLst>
              <a:path w="2297429" h="377189">
                <a:moveTo>
                  <a:pt x="2297049" y="0"/>
                </a:moveTo>
                <a:lnTo>
                  <a:pt x="0" y="0"/>
                </a:lnTo>
                <a:lnTo>
                  <a:pt x="0" y="376936"/>
                </a:lnTo>
                <a:lnTo>
                  <a:pt x="2297049" y="376936"/>
                </a:lnTo>
                <a:lnTo>
                  <a:pt x="229704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88925" y="2918652"/>
            <a:ext cx="2325370" cy="389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ts val="197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38655" algn="l"/>
              </a:tabLst>
              <a:defRPr/>
            </a:pPr>
            <a:r>
              <a:rPr kumimoji="0" sz="2100" b="0" i="0" u="none" strike="noStrike" kern="1200" cap="none" spc="-10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3150" b="0" i="0" u="none" strike="noStrike" kern="1200" cap="none" spc="-1522" normalizeH="0" baseline="3306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3150" b="0" i="0" u="none" strike="noStrike" kern="1200" cap="none" spc="89" normalizeH="0" baseline="3306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1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,...,</a:t>
            </a:r>
            <a:r>
              <a:rPr kumimoji="0" sz="210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100" b="0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),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4060" marR="0" lvl="0" indent="0" algn="l" defTabSz="914400" rtl="0" eaLnBrk="1" fontAlgn="auto" latinLnBrk="0" hangingPunct="1">
              <a:lnSpc>
                <a:spcPts val="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50645" algn="l"/>
                <a:tab pos="1811655" algn="l"/>
              </a:tabLst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k	i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57601" y="4217987"/>
            <a:ext cx="2352675" cy="392430"/>
          </a:xfrm>
          <a:custGeom>
            <a:avLst/>
            <a:gdLst/>
            <a:ahLst/>
            <a:cxnLst/>
            <a:rect l="l" t="t" r="r" b="b"/>
            <a:pathLst>
              <a:path w="2352675" h="392429">
                <a:moveTo>
                  <a:pt x="2352675" y="0"/>
                </a:moveTo>
                <a:lnTo>
                  <a:pt x="0" y="0"/>
                </a:lnTo>
                <a:lnTo>
                  <a:pt x="0" y="392112"/>
                </a:lnTo>
                <a:lnTo>
                  <a:pt x="2352675" y="392112"/>
                </a:lnTo>
                <a:lnTo>
                  <a:pt x="23526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9721" y="4401148"/>
            <a:ext cx="7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89051" y="4226977"/>
            <a:ext cx="229489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</a:t>
            </a: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Dirichlet(</a:t>
            </a:r>
            <a:r>
              <a:rPr kumimoji="0" sz="205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205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50911" y="4007952"/>
            <a:ext cx="191770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786255" algn="l"/>
              </a:tabLst>
              <a:defRPr/>
            </a:pPr>
            <a:r>
              <a:rPr kumimoji="0" sz="2050" b="0" i="0" u="none" strike="noStrike" kern="1200" cap="none" spc="-7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	</a:t>
            </a:r>
            <a:r>
              <a:rPr kumimoji="0" sz="2050" b="0" i="0" u="none" strike="noStrike" kern="1200" cap="none" spc="-9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06750" y="4724400"/>
            <a:ext cx="2051050" cy="361950"/>
          </a:xfrm>
          <a:custGeom>
            <a:avLst/>
            <a:gdLst/>
            <a:ahLst/>
            <a:cxnLst/>
            <a:rect l="l" t="t" r="r" b="b"/>
            <a:pathLst>
              <a:path w="2051050" h="361950">
                <a:moveTo>
                  <a:pt x="2051050" y="0"/>
                </a:moveTo>
                <a:lnTo>
                  <a:pt x="0" y="0"/>
                </a:lnTo>
                <a:lnTo>
                  <a:pt x="0" y="361950"/>
                </a:lnTo>
                <a:lnTo>
                  <a:pt x="2051050" y="361950"/>
                </a:lnTo>
                <a:lnTo>
                  <a:pt x="20510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83439" y="4892494"/>
            <a:ext cx="6476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34090" y="4892494"/>
            <a:ext cx="1511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96119" y="4892494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89939" y="4731723"/>
            <a:ext cx="7442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),</a:t>
            </a:r>
            <a:r>
              <a:rPr kumimoji="0" sz="19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1900" b="0" i="0" u="none" strike="noStrike" kern="1200" cap="none" spc="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r>
              <a:rPr kumimoji="0" sz="19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90639" y="4731723"/>
            <a:ext cx="1184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0" i="0" u="none" strike="noStrike" kern="1200" cap="none" spc="-8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2850" b="0" i="0" u="none" strike="noStrike" kern="1200" cap="none" spc="-1214" normalizeH="0" baseline="4678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2850" b="0" i="0" u="none" strike="noStrike" kern="1200" cap="none" spc="-82" normalizeH="0" baseline="4678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19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,...</a:t>
            </a:r>
            <a:r>
              <a:rPr kumimoji="0" sz="19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99277" y="4232643"/>
            <a:ext cx="3200400" cy="400685"/>
          </a:xfrm>
          <a:custGeom>
            <a:avLst/>
            <a:gdLst/>
            <a:ahLst/>
            <a:cxnLst/>
            <a:rect l="l" t="t" r="r" b="b"/>
            <a:pathLst>
              <a:path w="3200400" h="400685">
                <a:moveTo>
                  <a:pt x="3200273" y="0"/>
                </a:moveTo>
                <a:lnTo>
                  <a:pt x="0" y="0"/>
                </a:lnTo>
                <a:lnTo>
                  <a:pt x="0" y="400113"/>
                </a:lnTo>
                <a:lnTo>
                  <a:pt x="3200273" y="400113"/>
                </a:lnTo>
                <a:lnTo>
                  <a:pt x="320027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79033" y="4250232"/>
            <a:ext cx="3015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LDA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imposes</a:t>
            </a:r>
            <a:r>
              <a:rPr kumimoji="0" sz="20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45912" y="3413125"/>
            <a:ext cx="2016125" cy="1526540"/>
          </a:xfrm>
          <a:custGeom>
            <a:avLst/>
            <a:gdLst/>
            <a:ahLst/>
            <a:cxnLst/>
            <a:rect l="l" t="t" r="r" b="b"/>
            <a:pathLst>
              <a:path w="2016125" h="1526539">
                <a:moveTo>
                  <a:pt x="1967649" y="199580"/>
                </a:moveTo>
                <a:lnTo>
                  <a:pt x="1964436" y="189992"/>
                </a:lnTo>
                <a:lnTo>
                  <a:pt x="1882978" y="50419"/>
                </a:lnTo>
                <a:lnTo>
                  <a:pt x="1853565" y="0"/>
                </a:lnTo>
                <a:lnTo>
                  <a:pt x="1742694" y="189992"/>
                </a:lnTo>
                <a:lnTo>
                  <a:pt x="1739468" y="199580"/>
                </a:lnTo>
                <a:lnTo>
                  <a:pt x="1740115" y="209296"/>
                </a:lnTo>
                <a:lnTo>
                  <a:pt x="1744332" y="218071"/>
                </a:lnTo>
                <a:lnTo>
                  <a:pt x="1751838" y="224790"/>
                </a:lnTo>
                <a:lnTo>
                  <a:pt x="1761413" y="228015"/>
                </a:lnTo>
                <a:lnTo>
                  <a:pt x="1771142" y="227368"/>
                </a:lnTo>
                <a:lnTo>
                  <a:pt x="1779905" y="223151"/>
                </a:lnTo>
                <a:lnTo>
                  <a:pt x="1786636" y="215646"/>
                </a:lnTo>
                <a:lnTo>
                  <a:pt x="1828165" y="144462"/>
                </a:lnTo>
                <a:lnTo>
                  <a:pt x="1828165" y="819518"/>
                </a:lnTo>
                <a:lnTo>
                  <a:pt x="1878965" y="819518"/>
                </a:lnTo>
                <a:lnTo>
                  <a:pt x="1878965" y="144462"/>
                </a:lnTo>
                <a:lnTo>
                  <a:pt x="1920494" y="215646"/>
                </a:lnTo>
                <a:lnTo>
                  <a:pt x="1927212" y="223151"/>
                </a:lnTo>
                <a:lnTo>
                  <a:pt x="1935988" y="227368"/>
                </a:lnTo>
                <a:lnTo>
                  <a:pt x="1945703" y="228015"/>
                </a:lnTo>
                <a:lnTo>
                  <a:pt x="1955292" y="224790"/>
                </a:lnTo>
                <a:lnTo>
                  <a:pt x="1962785" y="218071"/>
                </a:lnTo>
                <a:lnTo>
                  <a:pt x="1967001" y="209296"/>
                </a:lnTo>
                <a:lnTo>
                  <a:pt x="1967649" y="199580"/>
                </a:lnTo>
                <a:close/>
              </a:path>
              <a:path w="2016125" h="1526539">
                <a:moveTo>
                  <a:pt x="2015744" y="1300505"/>
                </a:moveTo>
                <a:lnTo>
                  <a:pt x="2003552" y="1251178"/>
                </a:lnTo>
                <a:lnTo>
                  <a:pt x="1641348" y="1339329"/>
                </a:lnTo>
                <a:lnTo>
                  <a:pt x="1464818" y="1379347"/>
                </a:lnTo>
                <a:lnTo>
                  <a:pt x="1378585" y="1397584"/>
                </a:lnTo>
                <a:lnTo>
                  <a:pt x="1293876" y="1414475"/>
                </a:lnTo>
                <a:lnTo>
                  <a:pt x="1211072" y="1429639"/>
                </a:lnTo>
                <a:lnTo>
                  <a:pt x="1130427" y="1442999"/>
                </a:lnTo>
                <a:lnTo>
                  <a:pt x="1090930" y="1448943"/>
                </a:lnTo>
                <a:lnTo>
                  <a:pt x="1052068" y="1454327"/>
                </a:lnTo>
                <a:lnTo>
                  <a:pt x="1013714" y="1459242"/>
                </a:lnTo>
                <a:lnTo>
                  <a:pt x="939292" y="1467167"/>
                </a:lnTo>
                <a:lnTo>
                  <a:pt x="867664" y="1472526"/>
                </a:lnTo>
                <a:lnTo>
                  <a:pt x="799084" y="1475244"/>
                </a:lnTo>
                <a:lnTo>
                  <a:pt x="766064" y="1475511"/>
                </a:lnTo>
                <a:lnTo>
                  <a:pt x="733933" y="1475041"/>
                </a:lnTo>
                <a:lnTo>
                  <a:pt x="672465" y="1471764"/>
                </a:lnTo>
                <a:lnTo>
                  <a:pt x="614426" y="1465503"/>
                </a:lnTo>
                <a:lnTo>
                  <a:pt x="559816" y="1456309"/>
                </a:lnTo>
                <a:lnTo>
                  <a:pt x="508127" y="1444523"/>
                </a:lnTo>
                <a:lnTo>
                  <a:pt x="459105" y="1430248"/>
                </a:lnTo>
                <a:lnTo>
                  <a:pt x="412750" y="1413700"/>
                </a:lnTo>
                <a:lnTo>
                  <a:pt x="346964" y="1384998"/>
                </a:lnTo>
                <a:lnTo>
                  <a:pt x="305689" y="1363675"/>
                </a:lnTo>
                <a:lnTo>
                  <a:pt x="266192" y="1340650"/>
                </a:lnTo>
                <a:lnTo>
                  <a:pt x="227965" y="1316266"/>
                </a:lnTo>
                <a:lnTo>
                  <a:pt x="191008" y="1290650"/>
                </a:lnTo>
                <a:lnTo>
                  <a:pt x="155067" y="1263942"/>
                </a:lnTo>
                <a:lnTo>
                  <a:pt x="133832" y="1246860"/>
                </a:lnTo>
                <a:lnTo>
                  <a:pt x="147193" y="1230718"/>
                </a:lnTo>
                <a:lnTo>
                  <a:pt x="165989" y="1208011"/>
                </a:lnTo>
                <a:lnTo>
                  <a:pt x="0" y="1169543"/>
                </a:lnTo>
                <a:lnTo>
                  <a:pt x="68834" y="1325410"/>
                </a:lnTo>
                <a:lnTo>
                  <a:pt x="101460" y="1285976"/>
                </a:lnTo>
                <a:lnTo>
                  <a:pt x="124841" y="1304683"/>
                </a:lnTo>
                <a:lnTo>
                  <a:pt x="162052" y="1332458"/>
                </a:lnTo>
                <a:lnTo>
                  <a:pt x="200660" y="1359065"/>
                </a:lnTo>
                <a:lnTo>
                  <a:pt x="240665" y="1384579"/>
                </a:lnTo>
                <a:lnTo>
                  <a:pt x="282448" y="1408798"/>
                </a:lnTo>
                <a:lnTo>
                  <a:pt x="326009" y="1431277"/>
                </a:lnTo>
                <a:lnTo>
                  <a:pt x="371348" y="1451813"/>
                </a:lnTo>
                <a:lnTo>
                  <a:pt x="419354" y="1470393"/>
                </a:lnTo>
                <a:lnTo>
                  <a:pt x="469773" y="1486636"/>
                </a:lnTo>
                <a:lnTo>
                  <a:pt x="522986" y="1500428"/>
                </a:lnTo>
                <a:lnTo>
                  <a:pt x="579120" y="1511452"/>
                </a:lnTo>
                <a:lnTo>
                  <a:pt x="638302" y="1519529"/>
                </a:lnTo>
                <a:lnTo>
                  <a:pt x="700786" y="1524584"/>
                </a:lnTo>
                <a:lnTo>
                  <a:pt x="766572" y="1526311"/>
                </a:lnTo>
                <a:lnTo>
                  <a:pt x="800608" y="1526019"/>
                </a:lnTo>
                <a:lnTo>
                  <a:pt x="870966" y="1523212"/>
                </a:lnTo>
                <a:lnTo>
                  <a:pt x="944232" y="1517713"/>
                </a:lnTo>
                <a:lnTo>
                  <a:pt x="1020191" y="1509636"/>
                </a:lnTo>
                <a:lnTo>
                  <a:pt x="1098550" y="1499171"/>
                </a:lnTo>
                <a:lnTo>
                  <a:pt x="1138682" y="1493113"/>
                </a:lnTo>
                <a:lnTo>
                  <a:pt x="1220343" y="1479613"/>
                </a:lnTo>
                <a:lnTo>
                  <a:pt x="1242682" y="1475511"/>
                </a:lnTo>
                <a:lnTo>
                  <a:pt x="1303782" y="1464297"/>
                </a:lnTo>
                <a:lnTo>
                  <a:pt x="1389126" y="1447279"/>
                </a:lnTo>
                <a:lnTo>
                  <a:pt x="1475867" y="1428940"/>
                </a:lnTo>
                <a:lnTo>
                  <a:pt x="1653032" y="1388757"/>
                </a:lnTo>
                <a:lnTo>
                  <a:pt x="2015744" y="130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34527" y="480893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1" name="object 2">
            <a:extLst>
              <a:ext uri="{FF2B5EF4-FFF2-40B4-BE49-F238E27FC236}">
                <a16:creationId xmlns:a16="http://schemas.microsoft.com/office/drawing/2014/main" id="{7B512FD7-CCB3-8869-302C-947571B19834}"/>
              </a:ext>
            </a:extLst>
          </p:cNvPr>
          <p:cNvSpPr/>
          <p:nvPr/>
        </p:nvSpPr>
        <p:spPr>
          <a:xfrm>
            <a:off x="762000" y="306476"/>
            <a:ext cx="6096000" cy="3790950"/>
          </a:xfrm>
          <a:custGeom>
            <a:avLst/>
            <a:gdLst/>
            <a:ahLst/>
            <a:cxnLst/>
            <a:rect l="l" t="t" r="r" b="b"/>
            <a:pathLst>
              <a:path w="6096000" h="3790950">
                <a:moveTo>
                  <a:pt x="0" y="3790950"/>
                </a:moveTo>
                <a:lnTo>
                  <a:pt x="6096000" y="3790950"/>
                </a:lnTo>
                <a:lnTo>
                  <a:pt x="6096000" y="0"/>
                </a:lnTo>
                <a:lnTo>
                  <a:pt x="0" y="0"/>
                </a:lnTo>
                <a:lnTo>
                  <a:pt x="0" y="3790950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C6137C79-8CFA-905B-C0A1-F0D62CAC0059}"/>
              </a:ext>
            </a:extLst>
          </p:cNvPr>
          <p:cNvSpPr txBox="1"/>
          <p:nvPr/>
        </p:nvSpPr>
        <p:spPr>
          <a:xfrm>
            <a:off x="6265926" y="407035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00B653E6-D3AB-28BB-D2F2-E6E96E52F082}"/>
              </a:ext>
            </a:extLst>
          </p:cNvPr>
          <p:cNvSpPr txBox="1"/>
          <p:nvPr/>
        </p:nvSpPr>
        <p:spPr>
          <a:xfrm>
            <a:off x="1017777" y="2639314"/>
            <a:ext cx="423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5A804C70-5F7D-BAAC-4CFF-CDE95CCDD4AF}"/>
              </a:ext>
            </a:extLst>
          </p:cNvPr>
          <p:cNvSpPr/>
          <p:nvPr/>
        </p:nvSpPr>
        <p:spPr>
          <a:xfrm>
            <a:off x="4173601" y="57365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784" y="0"/>
                </a:lnTo>
                <a:lnTo>
                  <a:pt x="819784" y="448183"/>
                </a:lnTo>
                <a:lnTo>
                  <a:pt x="761263" y="449409"/>
                </a:lnTo>
                <a:lnTo>
                  <a:pt x="708277" y="452868"/>
                </a:lnTo>
                <a:lnTo>
                  <a:pt x="660210" y="458232"/>
                </a:lnTo>
                <a:lnTo>
                  <a:pt x="616447" y="465171"/>
                </a:lnTo>
                <a:lnTo>
                  <a:pt x="576375" y="473356"/>
                </a:lnTo>
                <a:lnTo>
                  <a:pt x="539378" y="482459"/>
                </a:lnTo>
                <a:lnTo>
                  <a:pt x="472150" y="502100"/>
                </a:lnTo>
                <a:lnTo>
                  <a:pt x="440689" y="511980"/>
                </a:lnTo>
                <a:lnTo>
                  <a:pt x="409844" y="521462"/>
                </a:lnTo>
                <a:lnTo>
                  <a:pt x="347543" y="537913"/>
                </a:lnTo>
                <a:lnTo>
                  <a:pt x="280326" y="548821"/>
                </a:lnTo>
                <a:lnTo>
                  <a:pt x="203276" y="551554"/>
                </a:lnTo>
                <a:lnTo>
                  <a:pt x="159526" y="549033"/>
                </a:lnTo>
                <a:lnTo>
                  <a:pt x="111473" y="543481"/>
                </a:lnTo>
                <a:lnTo>
                  <a:pt x="58503" y="5345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12">
            <a:extLst>
              <a:ext uri="{FF2B5EF4-FFF2-40B4-BE49-F238E27FC236}">
                <a16:creationId xmlns:a16="http://schemas.microsoft.com/office/drawing/2014/main" id="{E764B8DC-4584-2039-EA63-30D3788327D3}"/>
              </a:ext>
            </a:extLst>
          </p:cNvPr>
          <p:cNvSpPr/>
          <p:nvPr/>
        </p:nvSpPr>
        <p:spPr>
          <a:xfrm>
            <a:off x="4290186" y="1259458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0"/>
                </a:moveTo>
                <a:lnTo>
                  <a:pt x="0" y="23045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03211F68-5127-C5C1-6EAF-A4FB7760864F}"/>
              </a:ext>
            </a:extLst>
          </p:cNvPr>
          <p:cNvSpPr/>
          <p:nvPr/>
        </p:nvSpPr>
        <p:spPr>
          <a:xfrm>
            <a:off x="4290186" y="3811727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F2244DA0-D054-9A7F-4483-5D4EC0888ACB}"/>
              </a:ext>
            </a:extLst>
          </p:cNvPr>
          <p:cNvSpPr/>
          <p:nvPr/>
        </p:nvSpPr>
        <p:spPr>
          <a:xfrm>
            <a:off x="4294885" y="2554859"/>
            <a:ext cx="821055" cy="228600"/>
          </a:xfrm>
          <a:custGeom>
            <a:avLst/>
            <a:gdLst/>
            <a:ahLst/>
            <a:cxnLst/>
            <a:rect l="l" t="t" r="r" b="b"/>
            <a:pathLst>
              <a:path w="821054" h="228600">
                <a:moveTo>
                  <a:pt x="0" y="228600"/>
                </a:moveTo>
                <a:lnTo>
                  <a:pt x="820813" y="228600"/>
                </a:lnTo>
                <a:lnTo>
                  <a:pt x="82081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87ECD5CB-3E95-F8DA-D8E6-E424FD56B969}"/>
              </a:ext>
            </a:extLst>
          </p:cNvPr>
          <p:cNvSpPr/>
          <p:nvPr/>
        </p:nvSpPr>
        <p:spPr>
          <a:xfrm>
            <a:off x="4267200" y="3564013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id="{A6566DD1-1BC9-1ACB-A298-73FF6E81A3CA}"/>
              </a:ext>
            </a:extLst>
          </p:cNvPr>
          <p:cNvSpPr/>
          <p:nvPr/>
        </p:nvSpPr>
        <p:spPr>
          <a:xfrm>
            <a:off x="4267200" y="3564013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17">
            <a:extLst>
              <a:ext uri="{FF2B5EF4-FFF2-40B4-BE49-F238E27FC236}">
                <a16:creationId xmlns:a16="http://schemas.microsoft.com/office/drawing/2014/main" id="{02ECC949-EE18-045B-0AF2-81B1D18A8356}"/>
              </a:ext>
            </a:extLst>
          </p:cNvPr>
          <p:cNvSpPr/>
          <p:nvPr/>
        </p:nvSpPr>
        <p:spPr>
          <a:xfrm>
            <a:off x="5809742" y="541147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4" h="551814">
                <a:moveTo>
                  <a:pt x="0" y="0"/>
                </a:moveTo>
                <a:lnTo>
                  <a:pt x="819657" y="0"/>
                </a:lnTo>
                <a:lnTo>
                  <a:pt x="819657" y="448183"/>
                </a:lnTo>
                <a:lnTo>
                  <a:pt x="761154" y="449409"/>
                </a:lnTo>
                <a:lnTo>
                  <a:pt x="708184" y="452868"/>
                </a:lnTo>
                <a:lnTo>
                  <a:pt x="660132" y="458232"/>
                </a:lnTo>
                <a:lnTo>
                  <a:pt x="616382" y="465171"/>
                </a:lnTo>
                <a:lnTo>
                  <a:pt x="576322" y="473356"/>
                </a:lnTo>
                <a:lnTo>
                  <a:pt x="504806" y="492150"/>
                </a:lnTo>
                <a:lnTo>
                  <a:pt x="440668" y="511980"/>
                </a:lnTo>
                <a:lnTo>
                  <a:pt x="409828" y="521461"/>
                </a:lnTo>
                <a:lnTo>
                  <a:pt x="347534" y="537913"/>
                </a:lnTo>
                <a:lnTo>
                  <a:pt x="280323" y="548821"/>
                </a:lnTo>
                <a:lnTo>
                  <a:pt x="203275" y="551554"/>
                </a:lnTo>
                <a:lnTo>
                  <a:pt x="159525" y="549033"/>
                </a:lnTo>
                <a:lnTo>
                  <a:pt x="111473" y="543481"/>
                </a:lnTo>
                <a:lnTo>
                  <a:pt x="58503" y="5345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18">
            <a:extLst>
              <a:ext uri="{FF2B5EF4-FFF2-40B4-BE49-F238E27FC236}">
                <a16:creationId xmlns:a16="http://schemas.microsoft.com/office/drawing/2014/main" id="{BB00C6F7-984D-2794-72FD-27074D1363C5}"/>
              </a:ext>
            </a:extLst>
          </p:cNvPr>
          <p:cNvSpPr txBox="1"/>
          <p:nvPr/>
        </p:nvSpPr>
        <p:spPr>
          <a:xfrm>
            <a:off x="5930010" y="577342"/>
            <a:ext cx="652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2" name="object 20">
            <a:extLst>
              <a:ext uri="{FF2B5EF4-FFF2-40B4-BE49-F238E27FC236}">
                <a16:creationId xmlns:a16="http://schemas.microsoft.com/office/drawing/2014/main" id="{80CDF995-C2E4-E725-23E4-2AF002D1F836}"/>
              </a:ext>
            </a:extLst>
          </p:cNvPr>
          <p:cNvSpPr/>
          <p:nvPr/>
        </p:nvSpPr>
        <p:spPr>
          <a:xfrm>
            <a:off x="3200400" y="573658"/>
            <a:ext cx="819785" cy="551815"/>
          </a:xfrm>
          <a:custGeom>
            <a:avLst/>
            <a:gdLst/>
            <a:ahLst/>
            <a:cxnLst/>
            <a:rect l="l" t="t" r="r" b="b"/>
            <a:pathLst>
              <a:path w="819785" h="551814">
                <a:moveTo>
                  <a:pt x="0" y="0"/>
                </a:moveTo>
                <a:lnTo>
                  <a:pt x="819658" y="0"/>
                </a:lnTo>
                <a:lnTo>
                  <a:pt x="819658" y="448183"/>
                </a:lnTo>
                <a:lnTo>
                  <a:pt x="761154" y="449409"/>
                </a:lnTo>
                <a:lnTo>
                  <a:pt x="708184" y="452868"/>
                </a:lnTo>
                <a:lnTo>
                  <a:pt x="660132" y="458232"/>
                </a:lnTo>
                <a:lnTo>
                  <a:pt x="616382" y="465171"/>
                </a:lnTo>
                <a:lnTo>
                  <a:pt x="576322" y="473356"/>
                </a:lnTo>
                <a:lnTo>
                  <a:pt x="504806" y="492150"/>
                </a:lnTo>
                <a:lnTo>
                  <a:pt x="440668" y="511980"/>
                </a:lnTo>
                <a:lnTo>
                  <a:pt x="409828" y="521462"/>
                </a:lnTo>
                <a:lnTo>
                  <a:pt x="347534" y="537913"/>
                </a:lnTo>
                <a:lnTo>
                  <a:pt x="280323" y="548821"/>
                </a:lnTo>
                <a:lnTo>
                  <a:pt x="203275" y="551554"/>
                </a:lnTo>
                <a:lnTo>
                  <a:pt x="159525" y="549033"/>
                </a:lnTo>
                <a:lnTo>
                  <a:pt x="111473" y="543481"/>
                </a:lnTo>
                <a:lnTo>
                  <a:pt x="58503" y="5345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21">
            <a:extLst>
              <a:ext uri="{FF2B5EF4-FFF2-40B4-BE49-F238E27FC236}">
                <a16:creationId xmlns:a16="http://schemas.microsoft.com/office/drawing/2014/main" id="{F5EE2AC5-BBC3-ED1B-5FE7-120B2EB1E336}"/>
              </a:ext>
            </a:extLst>
          </p:cNvPr>
          <p:cNvSpPr/>
          <p:nvPr/>
        </p:nvSpPr>
        <p:spPr>
          <a:xfrm>
            <a:off x="3240785" y="1259458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0"/>
                </a:moveTo>
                <a:lnTo>
                  <a:pt x="0" y="23045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D6EF68A6-488E-3597-CBD9-4539CCF008CD}"/>
              </a:ext>
            </a:extLst>
          </p:cNvPr>
          <p:cNvSpPr/>
          <p:nvPr/>
        </p:nvSpPr>
        <p:spPr>
          <a:xfrm>
            <a:off x="3240785" y="3811727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434CFBD0-5FBE-6429-CF39-786F8F3D803D}"/>
              </a:ext>
            </a:extLst>
          </p:cNvPr>
          <p:cNvSpPr/>
          <p:nvPr/>
        </p:nvSpPr>
        <p:spPr>
          <a:xfrm>
            <a:off x="3247771" y="2554859"/>
            <a:ext cx="410209" cy="228600"/>
          </a:xfrm>
          <a:custGeom>
            <a:avLst/>
            <a:gdLst/>
            <a:ahLst/>
            <a:cxnLst/>
            <a:rect l="l" t="t" r="r" b="b"/>
            <a:pathLst>
              <a:path w="410210" h="228600">
                <a:moveTo>
                  <a:pt x="0" y="228600"/>
                </a:moveTo>
                <a:lnTo>
                  <a:pt x="409854" y="228600"/>
                </a:lnTo>
                <a:lnTo>
                  <a:pt x="40985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9B80AFBB-91B7-827A-12CA-454E4A8EA668}"/>
              </a:ext>
            </a:extLst>
          </p:cNvPr>
          <p:cNvSpPr/>
          <p:nvPr/>
        </p:nvSpPr>
        <p:spPr>
          <a:xfrm>
            <a:off x="3217798" y="3564013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E21D7902-D3E1-F225-AF79-8AF273D168CC}"/>
              </a:ext>
            </a:extLst>
          </p:cNvPr>
          <p:cNvSpPr/>
          <p:nvPr/>
        </p:nvSpPr>
        <p:spPr>
          <a:xfrm>
            <a:off x="3217798" y="3564013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0" y="247713"/>
                </a:moveTo>
                <a:lnTo>
                  <a:pt x="287413" y="247713"/>
                </a:lnTo>
                <a:lnTo>
                  <a:pt x="287413" y="0"/>
                </a:lnTo>
                <a:lnTo>
                  <a:pt x="0" y="0"/>
                </a:lnTo>
                <a:lnTo>
                  <a:pt x="0" y="24771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DEEDD349-38E9-0F6B-40EF-F34A491220E6}"/>
              </a:ext>
            </a:extLst>
          </p:cNvPr>
          <p:cNvSpPr txBox="1"/>
          <p:nvPr/>
        </p:nvSpPr>
        <p:spPr>
          <a:xfrm>
            <a:off x="3320288" y="609981"/>
            <a:ext cx="158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986155" algn="l"/>
              </a:tabLst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	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9" name="object 27">
            <a:extLst>
              <a:ext uri="{FF2B5EF4-FFF2-40B4-BE49-F238E27FC236}">
                <a16:creationId xmlns:a16="http://schemas.microsoft.com/office/drawing/2014/main" id="{C799007F-91C5-98DB-A836-2A7F1CCE5EB6}"/>
              </a:ext>
            </a:extLst>
          </p:cNvPr>
          <p:cNvSpPr txBox="1"/>
          <p:nvPr/>
        </p:nvSpPr>
        <p:spPr>
          <a:xfrm>
            <a:off x="985520" y="1352423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E909BCEB-F049-B577-1104-730843C8F522}"/>
              </a:ext>
            </a:extLst>
          </p:cNvPr>
          <p:cNvSpPr txBox="1"/>
          <p:nvPr/>
        </p:nvSpPr>
        <p:spPr>
          <a:xfrm>
            <a:off x="1144015" y="15292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1" name="object 29">
            <a:extLst>
              <a:ext uri="{FF2B5EF4-FFF2-40B4-BE49-F238E27FC236}">
                <a16:creationId xmlns:a16="http://schemas.microsoft.com/office/drawing/2014/main" id="{2080602D-15E0-70A0-3BB9-B39770582F7C}"/>
              </a:ext>
            </a:extLst>
          </p:cNvPr>
          <p:cNvSpPr txBox="1"/>
          <p:nvPr/>
        </p:nvSpPr>
        <p:spPr>
          <a:xfrm>
            <a:off x="985520" y="2224481"/>
            <a:ext cx="184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5DDB3E22-DE8E-B617-156A-A4F6D14E89A3}"/>
              </a:ext>
            </a:extLst>
          </p:cNvPr>
          <p:cNvSpPr txBox="1"/>
          <p:nvPr/>
        </p:nvSpPr>
        <p:spPr>
          <a:xfrm>
            <a:off x="1144015" y="240157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F8A5FDE3-8CA1-F670-A8A7-3AE8E07CF219}"/>
              </a:ext>
            </a:extLst>
          </p:cNvPr>
          <p:cNvSpPr txBox="1"/>
          <p:nvPr/>
        </p:nvSpPr>
        <p:spPr>
          <a:xfrm>
            <a:off x="1012951" y="3352850"/>
            <a:ext cx="27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4" name="object 32">
            <a:extLst>
              <a:ext uri="{FF2B5EF4-FFF2-40B4-BE49-F238E27FC236}">
                <a16:creationId xmlns:a16="http://schemas.microsoft.com/office/drawing/2014/main" id="{46392A1A-E877-3A37-1600-E7CF731B42E4}"/>
              </a:ext>
            </a:extLst>
          </p:cNvPr>
          <p:cNvSpPr txBox="1"/>
          <p:nvPr/>
        </p:nvSpPr>
        <p:spPr>
          <a:xfrm>
            <a:off x="3240785" y="1487995"/>
            <a:ext cx="821055" cy="248285"/>
          </a:xfrm>
          <a:prstGeom prst="rect">
            <a:avLst/>
          </a:prstGeom>
          <a:solidFill>
            <a:srgbClr val="BEBEBE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835" marR="0" lvl="0" indent="0" algn="l" defTabSz="914400" rtl="0" eaLnBrk="1" fontAlgn="auto" latinLnBrk="0" hangingPunct="1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7" normalizeH="0" baseline="13888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5" name="object 33">
            <a:extLst>
              <a:ext uri="{FF2B5EF4-FFF2-40B4-BE49-F238E27FC236}">
                <a16:creationId xmlns:a16="http://schemas.microsoft.com/office/drawing/2014/main" id="{2B6F4995-73B2-86EF-8911-95BFAAE62C04}"/>
              </a:ext>
            </a:extLst>
          </p:cNvPr>
          <p:cNvSpPr txBox="1"/>
          <p:nvPr/>
        </p:nvSpPr>
        <p:spPr>
          <a:xfrm>
            <a:off x="3256978" y="2567559"/>
            <a:ext cx="387985" cy="2032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7" normalizeH="0" baseline="13888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6" name="object 34">
            <a:extLst>
              <a:ext uri="{FF2B5EF4-FFF2-40B4-BE49-F238E27FC236}">
                <a16:creationId xmlns:a16="http://schemas.microsoft.com/office/drawing/2014/main" id="{D5DD7B33-8999-5998-F520-661816D83DDB}"/>
              </a:ext>
            </a:extLst>
          </p:cNvPr>
          <p:cNvSpPr txBox="1"/>
          <p:nvPr/>
        </p:nvSpPr>
        <p:spPr>
          <a:xfrm>
            <a:off x="3508628" y="3447034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87" name="object 35">
            <a:extLst>
              <a:ext uri="{FF2B5EF4-FFF2-40B4-BE49-F238E27FC236}">
                <a16:creationId xmlns:a16="http://schemas.microsoft.com/office/drawing/2014/main" id="{A580C495-D50F-E1CF-92AA-929D2A258CFC}"/>
              </a:ext>
            </a:extLst>
          </p:cNvPr>
          <p:cNvSpPr txBox="1"/>
          <p:nvPr/>
        </p:nvSpPr>
        <p:spPr>
          <a:xfrm>
            <a:off x="3644265" y="3594861"/>
            <a:ext cx="1917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1k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8" name="object 36">
            <a:extLst>
              <a:ext uri="{FF2B5EF4-FFF2-40B4-BE49-F238E27FC236}">
                <a16:creationId xmlns:a16="http://schemas.microsoft.com/office/drawing/2014/main" id="{5443D1A4-D14E-BC0E-BDC6-667EEA584D78}"/>
              </a:ext>
            </a:extLst>
          </p:cNvPr>
          <p:cNvSpPr txBox="1"/>
          <p:nvPr/>
        </p:nvSpPr>
        <p:spPr>
          <a:xfrm>
            <a:off x="4346828" y="1360042"/>
            <a:ext cx="72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=0%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9" name="object 37">
            <a:extLst>
              <a:ext uri="{FF2B5EF4-FFF2-40B4-BE49-F238E27FC236}">
                <a16:creationId xmlns:a16="http://schemas.microsoft.com/office/drawing/2014/main" id="{57C3E55E-A1A9-37D9-028C-C836BDB63B77}"/>
              </a:ext>
            </a:extLst>
          </p:cNvPr>
          <p:cNvSpPr txBox="1"/>
          <p:nvPr/>
        </p:nvSpPr>
        <p:spPr>
          <a:xfrm>
            <a:off x="4305236" y="2567559"/>
            <a:ext cx="798195" cy="2032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30099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7" normalizeH="0" baseline="13888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22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F7989C1B-B47D-F2C7-2591-954862026A8C}"/>
              </a:ext>
            </a:extLst>
          </p:cNvPr>
          <p:cNvSpPr txBox="1"/>
          <p:nvPr/>
        </p:nvSpPr>
        <p:spPr>
          <a:xfrm>
            <a:off x="4670297" y="3494582"/>
            <a:ext cx="327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52" normalizeH="0" baseline="13888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</a:t>
            </a:r>
            <a:r>
              <a:rPr kumimoji="0" sz="1300" b="1" i="0" u="none" strike="noStrike" kern="1200" cap="none" spc="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300" b="1" i="0" u="none" strike="noStrike" kern="1200" cap="none" spc="1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91" name="object 39">
            <a:extLst>
              <a:ext uri="{FF2B5EF4-FFF2-40B4-BE49-F238E27FC236}">
                <a16:creationId xmlns:a16="http://schemas.microsoft.com/office/drawing/2014/main" id="{E61CCE6E-498A-6086-7D87-3B78E3689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87003"/>
              </p:ext>
            </p:extLst>
          </p:nvPr>
        </p:nvGraphicFramePr>
        <p:xfrm>
          <a:off x="5872098" y="1226947"/>
          <a:ext cx="820420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5565"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b="1" spc="-35" dirty="0">
                          <a:solidFill>
                            <a:srgbClr val="CC0000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950" b="1" spc="-7" baseline="-21367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N1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=0%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689"/>
                        </a:lnSpc>
                        <a:spcBef>
                          <a:spcPts val="10"/>
                        </a:spcBef>
                      </a:pPr>
                      <a:r>
                        <a:rPr sz="3000" b="1" spc="-7" baseline="13888" dirty="0">
                          <a:solidFill>
                            <a:srgbClr val="3333FF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N2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gridSpan="2">
                  <a:txBody>
                    <a:bodyPr/>
                    <a:lstStyle/>
                    <a:p>
                      <a:pPr marL="468630">
                        <a:lnSpc>
                          <a:spcPts val="1839"/>
                        </a:lnSpc>
                        <a:spcBef>
                          <a:spcPts val="5"/>
                        </a:spcBef>
                      </a:pPr>
                      <a:r>
                        <a:rPr sz="3000" b="1" baseline="13888" dirty="0">
                          <a:solidFill>
                            <a:srgbClr val="4F6128"/>
                          </a:solidFill>
                          <a:latin typeface="Symbol"/>
                          <a:cs typeface="Symbol"/>
                        </a:rPr>
                        <a:t></a:t>
                      </a:r>
                      <a:r>
                        <a:rPr sz="1300" b="1" dirty="0">
                          <a:solidFill>
                            <a:srgbClr val="4F6128"/>
                          </a:solidFill>
                          <a:latin typeface="Calibri"/>
                          <a:cs typeface="Calibri"/>
                        </a:rPr>
                        <a:t>Nk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object 40">
            <a:extLst>
              <a:ext uri="{FF2B5EF4-FFF2-40B4-BE49-F238E27FC236}">
                <a16:creationId xmlns:a16="http://schemas.microsoft.com/office/drawing/2014/main" id="{86DC7762-678C-4F64-F202-4775AB29E3C1}"/>
              </a:ext>
            </a:extLst>
          </p:cNvPr>
          <p:cNvSpPr txBox="1"/>
          <p:nvPr/>
        </p:nvSpPr>
        <p:spPr>
          <a:xfrm>
            <a:off x="3461384" y="1123823"/>
            <a:ext cx="471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30%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3" name="object 41">
            <a:extLst>
              <a:ext uri="{FF2B5EF4-FFF2-40B4-BE49-F238E27FC236}">
                <a16:creationId xmlns:a16="http://schemas.microsoft.com/office/drawing/2014/main" id="{D54791B1-595C-06F6-EE50-33AC048A62DB}"/>
              </a:ext>
            </a:extLst>
          </p:cNvPr>
          <p:cNvSpPr txBox="1"/>
          <p:nvPr/>
        </p:nvSpPr>
        <p:spPr>
          <a:xfrm>
            <a:off x="3257803" y="2228723"/>
            <a:ext cx="4705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4" name="object 42">
            <a:extLst>
              <a:ext uri="{FF2B5EF4-FFF2-40B4-BE49-F238E27FC236}">
                <a16:creationId xmlns:a16="http://schemas.microsoft.com/office/drawing/2014/main" id="{A062187E-C7C1-FB86-832B-8B54E328BB79}"/>
              </a:ext>
            </a:extLst>
          </p:cNvPr>
          <p:cNvSpPr txBox="1"/>
          <p:nvPr/>
        </p:nvSpPr>
        <p:spPr>
          <a:xfrm>
            <a:off x="3311397" y="3193745"/>
            <a:ext cx="340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5" name="object 43">
            <a:extLst>
              <a:ext uri="{FF2B5EF4-FFF2-40B4-BE49-F238E27FC236}">
                <a16:creationId xmlns:a16="http://schemas.microsoft.com/office/drawing/2014/main" id="{D62BCAC2-9AF3-11F8-1974-A6804BB8D314}"/>
              </a:ext>
            </a:extLst>
          </p:cNvPr>
          <p:cNvSpPr txBox="1"/>
          <p:nvPr/>
        </p:nvSpPr>
        <p:spPr>
          <a:xfrm>
            <a:off x="1401190" y="1220241"/>
            <a:ext cx="1570990" cy="877569"/>
          </a:xfrm>
          <a:prstGeom prst="rect">
            <a:avLst/>
          </a:prstGeom>
          <a:ln w="9525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sports</a:t>
            </a:r>
            <a:r>
              <a:rPr kumimoji="0" sz="1600" b="1" i="0" u="none" strike="noStrike" kern="1200" cap="none" spc="3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961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game	0.01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basketball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0.005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773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football	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0.004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6" name="object 44">
            <a:extLst>
              <a:ext uri="{FF2B5EF4-FFF2-40B4-BE49-F238E27FC236}">
                <a16:creationId xmlns:a16="http://schemas.microsoft.com/office/drawing/2014/main" id="{7B18157C-5992-1AC2-DA16-589C70CDCFD3}"/>
              </a:ext>
            </a:extLst>
          </p:cNvPr>
          <p:cNvSpPr txBox="1"/>
          <p:nvPr/>
        </p:nvSpPr>
        <p:spPr>
          <a:xfrm>
            <a:off x="1376553" y="3297694"/>
            <a:ext cx="1537970" cy="723900"/>
          </a:xfrm>
          <a:prstGeom prst="rect">
            <a:avLst/>
          </a:prstGeom>
          <a:ln w="9525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ts val="12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science</a:t>
            </a:r>
            <a:r>
              <a:rPr kumimoji="0" sz="1600" b="1" i="0" u="none" strike="noStrike" kern="1200" cap="none" spc="35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22019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scientist	0.03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spaceship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0.006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F61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7" name="object 45">
            <a:extLst>
              <a:ext uri="{FF2B5EF4-FFF2-40B4-BE49-F238E27FC236}">
                <a16:creationId xmlns:a16="http://schemas.microsoft.com/office/drawing/2014/main" id="{483C738B-4F5D-5A22-5EB7-3791BB617757}"/>
              </a:ext>
            </a:extLst>
          </p:cNvPr>
          <p:cNvSpPr/>
          <p:nvPr/>
        </p:nvSpPr>
        <p:spPr>
          <a:xfrm>
            <a:off x="1363853" y="2277732"/>
            <a:ext cx="1527175" cy="723900"/>
          </a:xfrm>
          <a:custGeom>
            <a:avLst/>
            <a:gdLst/>
            <a:ahLst/>
            <a:cxnLst/>
            <a:rect l="l" t="t" r="r" b="b"/>
            <a:pathLst>
              <a:path w="1527175" h="723900">
                <a:moveTo>
                  <a:pt x="0" y="723531"/>
                </a:moveTo>
                <a:lnTo>
                  <a:pt x="1527175" y="723531"/>
                </a:lnTo>
                <a:lnTo>
                  <a:pt x="1527175" y="0"/>
                </a:lnTo>
                <a:lnTo>
                  <a:pt x="0" y="0"/>
                </a:lnTo>
                <a:lnTo>
                  <a:pt x="0" y="723531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F295DB9C-ACB4-5B4C-0399-5B2CBF8C1EEE}"/>
              </a:ext>
            </a:extLst>
          </p:cNvPr>
          <p:cNvSpPr txBox="1"/>
          <p:nvPr/>
        </p:nvSpPr>
        <p:spPr>
          <a:xfrm>
            <a:off x="1442973" y="2223261"/>
            <a:ext cx="13531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56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travel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78535" algn="l"/>
              </a:tabLst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500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trip	0.01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0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93726"/>
            <a:ext cx="815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Parameter</a:t>
            </a:r>
            <a:r>
              <a:rPr spc="-50" dirty="0"/>
              <a:t> </a:t>
            </a:r>
            <a:r>
              <a:rPr spc="-10" dirty="0"/>
              <a:t>Estimation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5" dirty="0"/>
              <a:t>Inferences</a:t>
            </a:r>
            <a:r>
              <a:rPr spc="-4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LDA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490" y="2783204"/>
            <a:ext cx="7864475" cy="1719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7465" marR="30480" lvl="0" indent="0" algn="l" defTabSz="914400" rtl="0" eaLnBrk="1" fontAlgn="auto" latinLnBrk="0" hangingPunct="1">
              <a:lnSpc>
                <a:spcPts val="299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21310" algn="l"/>
                <a:tab pos="321945" algn="l"/>
              </a:tabLst>
              <a:defRPr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21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52780" algn="l"/>
              </a:tabLst>
              <a:defRPr/>
            </a:pPr>
            <a:r>
              <a:rPr kumimoji="0" sz="2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Computationally intractable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21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52780" algn="l"/>
              </a:tabLst>
              <a:defRPr/>
            </a:pPr>
            <a:r>
              <a:rPr kumimoji="0" sz="2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Must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resort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to</a:t>
            </a:r>
            <a:r>
              <a:rPr kumimoji="0" sz="2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approximate</a:t>
            </a:r>
            <a:r>
              <a:rPr kumimoji="0" sz="2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inference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21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52780" algn="l"/>
              </a:tabLst>
              <a:defRPr/>
            </a:pP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</a:t>
            </a:r>
            <a:r>
              <a:rPr kumimoji="0" sz="2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</a:t>
            </a:r>
            <a:r>
              <a:rPr kumimoji="0" sz="2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inference</a:t>
            </a:r>
            <a:r>
              <a:rPr kumimoji="0" sz="2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methods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available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2025902"/>
            <a:ext cx="47688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1" u="none" strike="noStrike" kern="1200" cap="none" spc="-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025" b="0" i="0" u="none" strike="noStrike" kern="1200" cap="none" spc="-480" normalizeH="0" baseline="329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2025" b="0" i="0" u="none" strike="noStrike" kern="1200" cap="none" spc="-382" normalizeH="0" baseline="329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13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450" b="0" i="1" u="none" strike="noStrike" kern="1200" cap="none" spc="-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2025" b="0" i="0" u="none" strike="noStrike" kern="1200" cap="none" spc="-547" normalizeH="0" baseline="452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endParaRPr kumimoji="0" sz="2025" b="0" i="0" u="none" strike="noStrike" kern="1200" cap="none" spc="0" normalizeH="0" baseline="45267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190" y="900429"/>
            <a:ext cx="7374890" cy="114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 marR="0" lvl="0" indent="-28384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08610" algn="l"/>
                <a:tab pos="309245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ML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estimator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330835" lvl="0" indent="0" algn="ctr" defTabSz="914400" rtl="0" eaLnBrk="1" fontAlgn="auto" latinLnBrk="0" hangingPunct="1">
              <a:lnSpc>
                <a:spcPct val="100000"/>
              </a:lnSpc>
              <a:spcBef>
                <a:spcPts val="2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550" b="0" i="1" u="none" strike="noStrike" kern="1200" cap="none" spc="-7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3450" b="0" i="0" u="none" strike="noStrike" kern="1200" cap="none" spc="-2572" normalizeH="0" baseline="3381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3450" b="0" i="0" u="none" strike="noStrike" kern="1200" cap="none" spc="802" normalizeH="0" baseline="144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230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3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50" b="0" i="1" u="none" strike="noStrike" kern="1200" cap="none" spc="-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3450" b="0" i="0" u="none" strike="noStrike" kern="1200" cap="none" spc="-2572" normalizeH="0" baseline="458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3450" b="0" i="0" u="none" strike="noStrike" kern="1200" cap="none" spc="780" normalizeH="0" baseline="2657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23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3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3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3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23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3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3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2300" b="0" i="0" u="none" strike="noStrike" kern="1200" cap="none" spc="3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3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1" u="none" strike="noStrike" kern="1200" cap="none" spc="4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3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300" b="0" i="1" u="none" strike="noStrike" kern="1200" cap="none" spc="5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300" b="0" i="1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</a:t>
            </a:r>
            <a:r>
              <a:rPr kumimoji="0" sz="2300" b="0" i="0" u="none" strike="noStrike" kern="120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50" b="1" i="1" u="none" strike="noStrike" kern="1200" cap="none" spc="-7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3450" b="1" i="0" u="none" strike="noStrike" kern="1200" cap="none" spc="-622" normalizeH="0" baseline="3381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230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3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50" b="0" i="1" u="none" strike="noStrike" kern="1200" cap="none" spc="-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3450" b="1" i="0" u="none" strike="noStrike" kern="1200" cap="none" spc="-644" normalizeH="0" baseline="458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⇀</a:t>
            </a:r>
            <a:r>
              <a:rPr kumimoji="0" sz="23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0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632" y="93726"/>
            <a:ext cx="719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Probabilistic</a:t>
            </a:r>
            <a:r>
              <a:rPr spc="-40" dirty="0"/>
              <a:t> </a:t>
            </a:r>
            <a:r>
              <a:rPr spc="-70" dirty="0"/>
              <a:t>Topic</a:t>
            </a:r>
            <a:r>
              <a:rPr spc="-1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667766"/>
            <a:ext cx="7880984" cy="466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0" lvl="0" indent="-283845" algn="l" defTabSz="914400" rtl="0" eaLnBrk="1" fontAlgn="auto" latinLnBrk="0" hangingPunct="1">
              <a:lnSpc>
                <a:spcPts val="273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Probabilistic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principled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way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mining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analyzing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3210" marR="5536565" lvl="0" indent="-283210" algn="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83210" algn="l"/>
                <a:tab pos="29654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Basic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task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setup: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36854" marR="5556885" lvl="1" indent="-236854" algn="r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236854" algn="l"/>
              </a:tabLst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Input: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data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568960" lvl="1" indent="-236854" algn="l" defTabSz="914400" rtl="0" eaLnBrk="1" fontAlgn="auto" latinLnBrk="0" hangingPunct="1">
              <a:lnSpc>
                <a:spcPts val="227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Output: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proportions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topics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covered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each </a:t>
            </a:r>
            <a:r>
              <a:rPr kumimoji="0" sz="2100" b="0" i="0" u="none" strike="noStrike" kern="1200" cap="none" spc="-4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document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-283845" algn="l" defTabSz="914400" rtl="0" eaLnBrk="1" fontAlgn="auto" latinLnBrk="0" hangingPunct="1">
              <a:lnSpc>
                <a:spcPts val="2735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basic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topic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model,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often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adequate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most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5910" marR="0" lvl="0" indent="-283845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LDA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improves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imposing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lang="en-US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 priors can force a small number of topics to dominate in each document</a:t>
            </a: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Theoretically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appealing</a:t>
            </a:r>
          </a:p>
          <a:p>
            <a:pPr marL="626745" marR="0" lvl="1" indent="-236854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27380" algn="l"/>
              </a:tabLst>
              <a:defRPr/>
            </a:pP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Practically,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LDA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PLSA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perform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similarly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tasks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16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93726"/>
            <a:ext cx="753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Mining k </a:t>
            </a:r>
            <a:r>
              <a:rPr spc="-55" dirty="0"/>
              <a:t>Topical </a:t>
            </a:r>
            <a:r>
              <a:rPr spc="-70" dirty="0"/>
              <a:t>Terms </a:t>
            </a:r>
            <a:r>
              <a:rPr spc="-20" dirty="0"/>
              <a:t>from </a:t>
            </a:r>
            <a:r>
              <a:rPr spc="-10" dirty="0"/>
              <a:t>Collection</a:t>
            </a:r>
            <a:r>
              <a:rPr spc="75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90" y="1064133"/>
            <a:ext cx="8608060" cy="3862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20" dirty="0">
                <a:latin typeface="Calibri"/>
                <a:cs typeface="Calibri"/>
              </a:rPr>
              <a:t>Parse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in C</a:t>
            </a:r>
            <a:r>
              <a:rPr lang="en-US" sz="2400" dirty="0">
                <a:latin typeface="Calibri"/>
                <a:cs typeface="Calibri"/>
              </a:rPr>
              <a:t>orpus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obtain </a:t>
            </a:r>
            <a:r>
              <a:rPr sz="2400" spc="-10" dirty="0">
                <a:latin typeface="Calibri"/>
                <a:cs typeface="Calibri"/>
              </a:rPr>
              <a:t>candidate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10" dirty="0">
                <a:latin typeface="Calibri"/>
                <a:cs typeface="Calibri"/>
              </a:rPr>
              <a:t>term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word).</a:t>
            </a:r>
            <a:endParaRPr sz="2400" dirty="0">
              <a:latin typeface="Calibri"/>
              <a:cs typeface="Calibri"/>
            </a:endParaRPr>
          </a:p>
          <a:p>
            <a:pPr marL="295910" marR="307975" indent="-283210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scoring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measure how good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term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topic.</a:t>
            </a:r>
            <a:endParaRPr sz="24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30" dirty="0">
                <a:latin typeface="Calibri"/>
                <a:cs typeface="Calibri"/>
              </a:rPr>
              <a:t>Favor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representative</a:t>
            </a:r>
            <a:r>
              <a:rPr lang="en-US" sz="2100" spc="-15" dirty="0">
                <a:latin typeface="Calibri"/>
                <a:cs typeface="Calibri"/>
              </a:rPr>
              <a:t> heavy weight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term (high </a:t>
            </a:r>
            <a:r>
              <a:rPr sz="2100" spc="-5" dirty="0">
                <a:latin typeface="Calibri"/>
                <a:cs typeface="Calibri"/>
              </a:rPr>
              <a:t>frequency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favored)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buFont typeface="Arial"/>
              <a:buChar char="–"/>
              <a:tabLst>
                <a:tab pos="627380" algn="l"/>
              </a:tabLst>
            </a:pPr>
            <a:r>
              <a:rPr sz="2100" spc="-15" dirty="0">
                <a:latin typeface="Calibri"/>
                <a:cs typeface="Calibri"/>
              </a:rPr>
              <a:t>Avoid words </a:t>
            </a:r>
            <a:r>
              <a:rPr sz="2100" spc="-5" dirty="0">
                <a:latin typeface="Calibri"/>
                <a:cs typeface="Calibri"/>
              </a:rPr>
              <a:t>that </a:t>
            </a:r>
            <a:r>
              <a:rPr sz="2100" spc="-10" dirty="0">
                <a:latin typeface="Calibri"/>
                <a:cs typeface="Calibri"/>
              </a:rPr>
              <a:t>are too frequent </a:t>
            </a:r>
            <a:r>
              <a:rPr sz="2100" dirty="0">
                <a:latin typeface="Calibri"/>
                <a:cs typeface="Calibri"/>
              </a:rPr>
              <a:t>(e.g., </a:t>
            </a:r>
            <a:r>
              <a:rPr sz="2100" spc="-40" dirty="0">
                <a:latin typeface="Calibri"/>
                <a:cs typeface="Calibri"/>
              </a:rPr>
              <a:t>“the”,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“a”).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TF-IDF </a:t>
            </a:r>
            <a:r>
              <a:rPr sz="2100" spc="-10" dirty="0">
                <a:latin typeface="Calibri"/>
                <a:cs typeface="Calibri"/>
              </a:rPr>
              <a:t>weighting </a:t>
            </a:r>
            <a:r>
              <a:rPr sz="2100" spc="-15" dirty="0">
                <a:latin typeface="Calibri"/>
                <a:cs typeface="Calibri"/>
              </a:rPr>
              <a:t>from retrieval </a:t>
            </a:r>
            <a:r>
              <a:rPr sz="2100" spc="-10" dirty="0">
                <a:latin typeface="Calibri"/>
                <a:cs typeface="Calibri"/>
              </a:rPr>
              <a:t>can </a:t>
            </a:r>
            <a:r>
              <a:rPr sz="2100" spc="-5" dirty="0">
                <a:latin typeface="Calibri"/>
                <a:cs typeface="Calibri"/>
              </a:rPr>
              <a:t>be </a:t>
            </a:r>
            <a:r>
              <a:rPr sz="2100" spc="-10" dirty="0">
                <a:latin typeface="Calibri"/>
                <a:cs typeface="Calibri"/>
              </a:rPr>
              <a:t>very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useful.</a:t>
            </a:r>
            <a:endParaRPr sz="2100" dirty="0">
              <a:latin typeface="Calibri"/>
              <a:cs typeface="Calibri"/>
            </a:endParaRPr>
          </a:p>
          <a:p>
            <a:pPr marL="626745" lvl="1" indent="-236220">
              <a:lnSpc>
                <a:spcPts val="2270"/>
              </a:lnSpc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Domain-specific </a:t>
            </a:r>
            <a:r>
              <a:rPr sz="2100" spc="-10" dirty="0">
                <a:latin typeface="Calibri"/>
                <a:cs typeface="Calibri"/>
              </a:rPr>
              <a:t>heuristics are possible </a:t>
            </a:r>
            <a:r>
              <a:rPr sz="2100" spc="-5" dirty="0">
                <a:latin typeface="Calibri"/>
                <a:cs typeface="Calibri"/>
              </a:rPr>
              <a:t>(e.g., </a:t>
            </a:r>
            <a:r>
              <a:rPr sz="2100" spc="-25" dirty="0">
                <a:latin typeface="Calibri"/>
                <a:cs typeface="Calibri"/>
              </a:rPr>
              <a:t>favor </a:t>
            </a:r>
            <a:r>
              <a:rPr sz="2100" dirty="0">
                <a:latin typeface="Calibri"/>
                <a:cs typeface="Calibri"/>
              </a:rPr>
              <a:t>title </a:t>
            </a:r>
            <a:r>
              <a:rPr sz="2100" spc="-15" dirty="0">
                <a:latin typeface="Calibri"/>
                <a:cs typeface="Calibri"/>
              </a:rPr>
              <a:t>words, </a:t>
            </a:r>
            <a:r>
              <a:rPr sz="2100" spc="-10" dirty="0">
                <a:latin typeface="Calibri"/>
                <a:cs typeface="Calibri"/>
              </a:rPr>
              <a:t>hashtags</a:t>
            </a:r>
            <a:r>
              <a:rPr sz="2100" spc="2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</a:p>
          <a:p>
            <a:pPr marL="626745">
              <a:lnSpc>
                <a:spcPts val="2260"/>
              </a:lnSpc>
            </a:pPr>
            <a:r>
              <a:rPr sz="2100" spc="-5" dirty="0">
                <a:latin typeface="Calibri"/>
                <a:cs typeface="Calibri"/>
              </a:rPr>
              <a:t>tweets).</a:t>
            </a:r>
            <a:endParaRPr sz="2100" dirty="0">
              <a:latin typeface="Calibri"/>
              <a:cs typeface="Calibri"/>
            </a:endParaRPr>
          </a:p>
          <a:p>
            <a:pPr marL="295910" marR="1471295" indent="-283210">
              <a:lnSpc>
                <a:spcPts val="2300"/>
              </a:lnSpc>
              <a:spcBef>
                <a:spcPts val="55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dirty="0">
                <a:latin typeface="Calibri"/>
                <a:cs typeface="Calibri"/>
              </a:rPr>
              <a:t>Pick k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highest </a:t>
            </a:r>
            <a:r>
              <a:rPr sz="2400" spc="-15" dirty="0">
                <a:latin typeface="Calibri"/>
                <a:cs typeface="Calibri"/>
              </a:rPr>
              <a:t>scores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minimize  </a:t>
            </a:r>
            <a:r>
              <a:rPr sz="2400" spc="-20" dirty="0">
                <a:latin typeface="Calibri"/>
                <a:cs typeface="Calibri"/>
              </a:rPr>
              <a:t>redundancy.</a:t>
            </a:r>
            <a:endParaRPr sz="2400" dirty="0">
              <a:latin typeface="Calibri"/>
              <a:cs typeface="Calibri"/>
            </a:endParaRPr>
          </a:p>
          <a:p>
            <a:pPr marL="626745" marR="53975" lvl="1" indent="-236220">
              <a:lnSpc>
                <a:spcPct val="80000"/>
              </a:lnSpc>
              <a:spcBef>
                <a:spcPts val="535"/>
              </a:spcBef>
              <a:buFont typeface="Arial"/>
              <a:buChar char="–"/>
              <a:tabLst>
                <a:tab pos="627380" algn="l"/>
              </a:tabLst>
            </a:pPr>
            <a:r>
              <a:rPr sz="2100" spc="-5" dirty="0">
                <a:latin typeface="Calibri"/>
                <a:cs typeface="Calibri"/>
              </a:rPr>
              <a:t>If </a:t>
            </a:r>
            <a:r>
              <a:rPr sz="2100" dirty="0">
                <a:latin typeface="Calibri"/>
                <a:cs typeface="Calibri"/>
              </a:rPr>
              <a:t>multiple </a:t>
            </a:r>
            <a:r>
              <a:rPr sz="2100" spc="-5" dirty="0">
                <a:latin typeface="Calibri"/>
                <a:cs typeface="Calibri"/>
              </a:rPr>
              <a:t>terms </a:t>
            </a:r>
            <a:r>
              <a:rPr sz="2100" spc="-10" dirty="0">
                <a:latin typeface="Calibri"/>
                <a:cs typeface="Calibri"/>
              </a:rPr>
              <a:t>are very </a:t>
            </a:r>
            <a:r>
              <a:rPr sz="2100" spc="-5" dirty="0">
                <a:latin typeface="Calibri"/>
                <a:cs typeface="Calibri"/>
              </a:rPr>
              <a:t>similar or closely </a:t>
            </a:r>
            <a:r>
              <a:rPr sz="2100" spc="-10" dirty="0">
                <a:latin typeface="Calibri"/>
                <a:cs typeface="Calibri"/>
              </a:rPr>
              <a:t>related, </a:t>
            </a:r>
            <a:r>
              <a:rPr sz="2100" spc="-5" dirty="0">
                <a:latin typeface="Calibri"/>
                <a:cs typeface="Calibri"/>
              </a:rPr>
              <a:t>pick only one of </a:t>
            </a:r>
            <a:r>
              <a:rPr sz="2100" dirty="0">
                <a:latin typeface="Calibri"/>
                <a:cs typeface="Calibri"/>
              </a:rPr>
              <a:t>them 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spc="-10" dirty="0">
                <a:latin typeface="Calibri"/>
                <a:cs typeface="Calibri"/>
              </a:rPr>
              <a:t>ignore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others.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47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36" y="2185885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340"/>
              </a:lnSpc>
            </a:pPr>
            <a:r>
              <a:rPr sz="2000" b="1" dirty="0">
                <a:latin typeface="Calibri"/>
                <a:cs typeface="Calibri"/>
              </a:rPr>
              <a:t>“Sports”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389" y="2773895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340"/>
              </a:lnSpc>
            </a:pPr>
            <a:r>
              <a:rPr sz="2000" b="1" spc="-20" dirty="0">
                <a:latin typeface="Calibri"/>
                <a:cs typeface="Calibri"/>
              </a:rPr>
              <a:t>“Travel”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6" y="2818587"/>
            <a:ext cx="5683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9742" y="1247521"/>
            <a:ext cx="2343785" cy="552450"/>
          </a:xfrm>
          <a:custGeom>
            <a:avLst/>
            <a:gdLst/>
            <a:ahLst/>
            <a:cxnLst/>
            <a:rect l="l" t="t" r="r" b="b"/>
            <a:pathLst>
              <a:path w="2343785" h="552450">
                <a:moveTo>
                  <a:pt x="0" y="0"/>
                </a:moveTo>
                <a:lnTo>
                  <a:pt x="2343658" y="0"/>
                </a:lnTo>
                <a:lnTo>
                  <a:pt x="2343658" y="448309"/>
                </a:lnTo>
                <a:lnTo>
                  <a:pt x="2274735" y="448511"/>
                </a:lnTo>
                <a:lnTo>
                  <a:pt x="2208513" y="449101"/>
                </a:lnTo>
                <a:lnTo>
                  <a:pt x="2144878" y="450060"/>
                </a:lnTo>
                <a:lnTo>
                  <a:pt x="2083718" y="451365"/>
                </a:lnTo>
                <a:lnTo>
                  <a:pt x="2024920" y="452995"/>
                </a:lnTo>
                <a:lnTo>
                  <a:pt x="1968372" y="454931"/>
                </a:lnTo>
                <a:lnTo>
                  <a:pt x="1913962" y="457150"/>
                </a:lnTo>
                <a:lnTo>
                  <a:pt x="1861576" y="459631"/>
                </a:lnTo>
                <a:lnTo>
                  <a:pt x="1811103" y="462354"/>
                </a:lnTo>
                <a:lnTo>
                  <a:pt x="1762430" y="465298"/>
                </a:lnTo>
                <a:lnTo>
                  <a:pt x="1715445" y="468441"/>
                </a:lnTo>
                <a:lnTo>
                  <a:pt x="1670034" y="471762"/>
                </a:lnTo>
                <a:lnTo>
                  <a:pt x="1626086" y="475241"/>
                </a:lnTo>
                <a:lnTo>
                  <a:pt x="1583487" y="478856"/>
                </a:lnTo>
                <a:lnTo>
                  <a:pt x="1542126" y="482586"/>
                </a:lnTo>
                <a:lnTo>
                  <a:pt x="1501891" y="486410"/>
                </a:lnTo>
                <a:lnTo>
                  <a:pt x="1462667" y="490307"/>
                </a:lnTo>
                <a:lnTo>
                  <a:pt x="1424344" y="494256"/>
                </a:lnTo>
                <a:lnTo>
                  <a:pt x="1349947" y="502227"/>
                </a:lnTo>
                <a:lnTo>
                  <a:pt x="1277799" y="510152"/>
                </a:lnTo>
                <a:lnTo>
                  <a:pt x="1242288" y="514046"/>
                </a:lnTo>
                <a:lnTo>
                  <a:pt x="1171829" y="521589"/>
                </a:lnTo>
                <a:lnTo>
                  <a:pt x="1101369" y="528666"/>
                </a:lnTo>
                <a:lnTo>
                  <a:pt x="1030009" y="535109"/>
                </a:lnTo>
                <a:lnTo>
                  <a:pt x="956849" y="540749"/>
                </a:lnTo>
                <a:lnTo>
                  <a:pt x="880990" y="545418"/>
                </a:lnTo>
                <a:lnTo>
                  <a:pt x="841766" y="547336"/>
                </a:lnTo>
                <a:lnTo>
                  <a:pt x="801531" y="548948"/>
                </a:lnTo>
                <a:lnTo>
                  <a:pt x="760170" y="550233"/>
                </a:lnTo>
                <a:lnTo>
                  <a:pt x="717571" y="551170"/>
                </a:lnTo>
                <a:lnTo>
                  <a:pt x="673623" y="551737"/>
                </a:lnTo>
                <a:lnTo>
                  <a:pt x="628212" y="551915"/>
                </a:lnTo>
                <a:lnTo>
                  <a:pt x="581227" y="551681"/>
                </a:lnTo>
                <a:lnTo>
                  <a:pt x="532554" y="551016"/>
                </a:lnTo>
                <a:lnTo>
                  <a:pt x="482081" y="549896"/>
                </a:lnTo>
                <a:lnTo>
                  <a:pt x="429695" y="548303"/>
                </a:lnTo>
                <a:lnTo>
                  <a:pt x="375285" y="546214"/>
                </a:lnTo>
                <a:lnTo>
                  <a:pt x="318737" y="543608"/>
                </a:lnTo>
                <a:lnTo>
                  <a:pt x="259939" y="540465"/>
                </a:lnTo>
                <a:lnTo>
                  <a:pt x="198779" y="536764"/>
                </a:lnTo>
                <a:lnTo>
                  <a:pt x="135144" y="532482"/>
                </a:lnTo>
                <a:lnTo>
                  <a:pt x="68922" y="527600"/>
                </a:lnTo>
                <a:lnTo>
                  <a:pt x="0" y="5220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2442" y="1282700"/>
            <a:ext cx="2318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Doc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7" baseline="-20833" dirty="0">
                <a:latin typeface="Calibri"/>
                <a:cs typeface="Calibri"/>
              </a:rPr>
              <a:t>i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102611"/>
            <a:ext cx="300990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endParaRPr sz="2400" baseline="-20833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1789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360" y="3998467"/>
            <a:ext cx="1453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3600" spc="-7" baseline="1157" dirty="0">
                <a:latin typeface="Symbol"/>
                <a:cs typeface="Symbol"/>
              </a:rPr>
              <a:t></a:t>
            </a:r>
            <a:r>
              <a:rPr sz="2400" spc="-7" baseline="-19097" dirty="0">
                <a:latin typeface="Calibri"/>
                <a:cs typeface="Calibri"/>
              </a:rPr>
              <a:t>k</a:t>
            </a:r>
            <a:r>
              <a:rPr sz="2400" baseline="-19097" dirty="0">
                <a:latin typeface="Calibri"/>
                <a:cs typeface="Calibri"/>
              </a:rPr>
              <a:t>	</a:t>
            </a:r>
            <a:r>
              <a:rPr sz="2000" b="1" spc="-5" dirty="0">
                <a:latin typeface="Calibri"/>
                <a:cs typeface="Calibri"/>
              </a:rPr>
              <a:t>“S</a:t>
            </a:r>
            <a:r>
              <a:rPr sz="2000" b="1" dirty="0">
                <a:latin typeface="Calibri"/>
                <a:cs typeface="Calibri"/>
              </a:rPr>
              <a:t>cience”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64194" y="1993138"/>
          <a:ext cx="821690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9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gridSpan="3">
                  <a:txBody>
                    <a:bodyPr/>
                    <a:lstStyle/>
                    <a:p>
                      <a:pPr marL="273685">
                        <a:lnSpc>
                          <a:spcPts val="1850"/>
                        </a:lnSpc>
                      </a:pPr>
                      <a:r>
                        <a:rPr sz="3000" spc="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0" dirty="0">
                          <a:latin typeface="Calibri"/>
                          <a:cs typeface="Calibri"/>
                        </a:rPr>
                        <a:t>i1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121285">
                        <a:lnSpc>
                          <a:spcPts val="1700"/>
                        </a:lnSpc>
                      </a:pPr>
                      <a:r>
                        <a:rPr sz="3000" spc="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spc="0" dirty="0">
                          <a:latin typeface="Calibri"/>
                          <a:cs typeface="Calibri"/>
                        </a:rPr>
                        <a:t>i2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3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3000" baseline="13888" dirty="0">
                          <a:latin typeface="Symbol"/>
                          <a:cs typeface="Symbol"/>
                        </a:rPr>
                        <a:t>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70050" y="164972"/>
            <a:ext cx="557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Computing </a:t>
            </a:r>
            <a:r>
              <a:rPr sz="3600" spc="-70" dirty="0">
                <a:latin typeface="Calibri"/>
                <a:cs typeface="Calibri"/>
              </a:rPr>
              <a:t>Topic </a:t>
            </a:r>
            <a:r>
              <a:rPr sz="3600" spc="-20" dirty="0">
                <a:latin typeface="Calibri"/>
                <a:cs typeface="Calibri"/>
              </a:rPr>
              <a:t>Coverage: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dirty="0">
                <a:latin typeface="Symbol"/>
                <a:cs typeface="Symbol"/>
              </a:rPr>
              <a:t></a:t>
            </a:r>
            <a:r>
              <a:rPr sz="3600" baseline="-20833" dirty="0">
                <a:latin typeface="Calibri"/>
                <a:cs typeface="Calibri"/>
              </a:rPr>
              <a:t>ij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5922" y="2109597"/>
            <a:ext cx="2188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count(“sports”,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1950" b="1" baseline="-21367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)=4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9365" y="2826766"/>
            <a:ext cx="673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0" dirty="0"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0227" y="2678938"/>
            <a:ext cx="2199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count(“travel”, </a:t>
            </a:r>
            <a:r>
              <a:rPr sz="2000" b="1" dirty="0">
                <a:latin typeface="Calibri"/>
                <a:cs typeface="Calibri"/>
              </a:rPr>
              <a:t>d )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=2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0227" y="3993591"/>
            <a:ext cx="2305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count(“science”,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1950" b="1" baseline="-21367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)=1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8800" y="2469426"/>
            <a:ext cx="3267075" cy="1555750"/>
          </a:xfrm>
          <a:custGeom>
            <a:avLst/>
            <a:gdLst/>
            <a:ahLst/>
            <a:cxnLst/>
            <a:rect l="l" t="t" r="r" b="b"/>
            <a:pathLst>
              <a:path w="3267075" h="1555750">
                <a:moveTo>
                  <a:pt x="0" y="1555623"/>
                </a:moveTo>
                <a:lnTo>
                  <a:pt x="3266821" y="1555623"/>
                </a:lnTo>
                <a:lnTo>
                  <a:pt x="3266821" y="0"/>
                </a:lnTo>
                <a:lnTo>
                  <a:pt x="0" y="0"/>
                </a:lnTo>
                <a:lnTo>
                  <a:pt x="0" y="1555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915" y="2998233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339" y="0"/>
                </a:lnTo>
              </a:path>
            </a:pathLst>
          </a:custGeom>
          <a:ln w="15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96160" y="2705439"/>
            <a:ext cx="6623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43865" algn="l"/>
              </a:tabLst>
            </a:pPr>
            <a:r>
              <a:rPr sz="2900" spc="-10" dirty="0">
                <a:latin typeface="Symbol"/>
                <a:cs typeface="Symbol"/>
              </a:rPr>
              <a:t></a:t>
            </a:r>
            <a:r>
              <a:rPr sz="2900" spc="-1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16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6607276" y="2971849"/>
            <a:ext cx="12192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0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9115" y="2954346"/>
            <a:ext cx="13335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-5" dirty="0">
                <a:latin typeface="Times New Roman"/>
                <a:cs typeface="Times New Roman"/>
              </a:rPr>
              <a:t>ij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68221" y="2348018"/>
            <a:ext cx="2350770" cy="16516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770"/>
              </a:spcBef>
            </a:pPr>
            <a:r>
              <a:rPr sz="2900" spc="35" dirty="0">
                <a:latin typeface="Times New Roman"/>
                <a:cs typeface="Times New Roman"/>
              </a:rPr>
              <a:t>count(</a:t>
            </a:r>
            <a:r>
              <a:rPr sz="2900" spc="35" dirty="0">
                <a:latin typeface="Symbol"/>
                <a:cs typeface="Symbol"/>
              </a:rPr>
              <a:t></a:t>
            </a:r>
            <a:r>
              <a:rPr sz="2550" spc="52" baseline="-24509" dirty="0">
                <a:latin typeface="Times New Roman"/>
                <a:cs typeface="Times New Roman"/>
              </a:rPr>
              <a:t>j</a:t>
            </a:r>
            <a:r>
              <a:rPr sz="2550" spc="-412" baseline="-24509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,</a:t>
            </a:r>
            <a:r>
              <a:rPr sz="2900" spc="-450" dirty="0">
                <a:latin typeface="Times New Roman"/>
                <a:cs typeface="Times New Roman"/>
              </a:rPr>
              <a:t> </a:t>
            </a:r>
            <a:r>
              <a:rPr sz="2900" spc="55" dirty="0">
                <a:latin typeface="Times New Roman"/>
                <a:cs typeface="Times New Roman"/>
              </a:rPr>
              <a:t>d</a:t>
            </a:r>
            <a:r>
              <a:rPr sz="2550" spc="82" baseline="-24509" dirty="0">
                <a:latin typeface="Times New Roman"/>
                <a:cs typeface="Times New Roman"/>
              </a:rPr>
              <a:t>i</a:t>
            </a:r>
            <a:r>
              <a:rPr sz="2550" spc="-150" baseline="-24509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r>
              <a:rPr sz="6600" spc="390" baseline="-8207" dirty="0">
                <a:latin typeface="Symbol"/>
                <a:cs typeface="Symbol"/>
              </a:rPr>
              <a:t></a:t>
            </a:r>
            <a:r>
              <a:rPr sz="2900" spc="-5" dirty="0">
                <a:latin typeface="Times New Roman"/>
                <a:cs typeface="Times New Roman"/>
              </a:rPr>
              <a:t>coun</a:t>
            </a:r>
            <a:r>
              <a:rPr sz="2900" spc="85" dirty="0">
                <a:latin typeface="Times New Roman"/>
                <a:cs typeface="Times New Roman"/>
              </a:rPr>
              <a:t>t</a:t>
            </a:r>
            <a:r>
              <a:rPr sz="2900" spc="80" dirty="0">
                <a:latin typeface="Times New Roman"/>
                <a:cs typeface="Times New Roman"/>
              </a:rPr>
              <a:t>(</a:t>
            </a:r>
            <a:r>
              <a:rPr sz="2900" spc="50" dirty="0">
                <a:latin typeface="Symbol"/>
                <a:cs typeface="Symbol"/>
              </a:rPr>
              <a:t></a:t>
            </a:r>
            <a:r>
              <a:rPr sz="2550" spc="0" baseline="-24509" dirty="0">
                <a:latin typeface="Times New Roman"/>
                <a:cs typeface="Times New Roman"/>
              </a:rPr>
              <a:t>L</a:t>
            </a:r>
            <a:r>
              <a:rPr sz="2550" spc="-270" baseline="-24509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,</a:t>
            </a:r>
            <a:r>
              <a:rPr sz="2900" spc="-44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d</a:t>
            </a:r>
            <a:r>
              <a:rPr sz="2550" baseline="-24509" dirty="0">
                <a:latin typeface="Times New Roman"/>
                <a:cs typeface="Times New Roman"/>
              </a:rPr>
              <a:t>i</a:t>
            </a:r>
            <a:r>
              <a:rPr sz="2550" spc="-142" baseline="-24509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40"/>
              </a:spcBef>
            </a:pPr>
            <a:r>
              <a:rPr sz="1700" dirty="0">
                <a:latin typeface="Times New Roman"/>
                <a:cs typeface="Times New Roman"/>
              </a:rPr>
              <a:t>L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646" y="4369599"/>
            <a:ext cx="1041400" cy="362585"/>
          </a:xfrm>
          <a:custGeom>
            <a:avLst/>
            <a:gdLst/>
            <a:ahLst/>
            <a:cxnLst/>
            <a:rect l="l" t="t" r="r" b="b"/>
            <a:pathLst>
              <a:path w="1041400" h="362585">
                <a:moveTo>
                  <a:pt x="0" y="362242"/>
                </a:moveTo>
                <a:lnTo>
                  <a:pt x="1041057" y="362242"/>
                </a:lnTo>
                <a:lnTo>
                  <a:pt x="1041057" y="0"/>
                </a:lnTo>
                <a:lnTo>
                  <a:pt x="0" y="0"/>
                </a:lnTo>
                <a:lnTo>
                  <a:pt x="0" y="36224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0936" y="2486113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340"/>
              </a:lnSpc>
            </a:pPr>
            <a:r>
              <a:rPr sz="2000" b="1" dirty="0">
                <a:latin typeface="Calibri"/>
                <a:cs typeface="Calibri"/>
              </a:rPr>
              <a:t>“Sports”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89" y="3074250"/>
            <a:ext cx="1041400" cy="36258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340"/>
              </a:lnSpc>
            </a:pPr>
            <a:r>
              <a:rPr sz="2000" b="1" spc="-20" dirty="0">
                <a:latin typeface="Calibri"/>
                <a:cs typeface="Calibri"/>
              </a:rPr>
              <a:t>“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Travel</a:t>
            </a:r>
            <a:r>
              <a:rPr sz="2000" b="1" spc="-2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127" y="4349292"/>
            <a:ext cx="1036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“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Scien</a:t>
            </a:r>
            <a:r>
              <a:rPr sz="2000" b="1" spc="0" dirty="0">
                <a:solidFill>
                  <a:srgbClr val="3333FF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036" y="3119120"/>
            <a:ext cx="5683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9742" y="1235075"/>
            <a:ext cx="6469380" cy="918844"/>
          </a:xfrm>
          <a:custGeom>
            <a:avLst/>
            <a:gdLst/>
            <a:ahLst/>
            <a:cxnLst/>
            <a:rect l="l" t="t" r="r" b="b"/>
            <a:pathLst>
              <a:path w="6469380" h="918844">
                <a:moveTo>
                  <a:pt x="0" y="0"/>
                </a:moveTo>
                <a:lnTo>
                  <a:pt x="6468999" y="0"/>
                </a:lnTo>
                <a:lnTo>
                  <a:pt x="6468999" y="746379"/>
                </a:lnTo>
                <a:lnTo>
                  <a:pt x="6396584" y="746426"/>
                </a:lnTo>
                <a:lnTo>
                  <a:pt x="6325251" y="746569"/>
                </a:lnTo>
                <a:lnTo>
                  <a:pt x="6254981" y="746804"/>
                </a:lnTo>
                <a:lnTo>
                  <a:pt x="6185759" y="747130"/>
                </a:lnTo>
                <a:lnTo>
                  <a:pt x="6117569" y="747545"/>
                </a:lnTo>
                <a:lnTo>
                  <a:pt x="6050393" y="748047"/>
                </a:lnTo>
                <a:lnTo>
                  <a:pt x="5984215" y="748634"/>
                </a:lnTo>
                <a:lnTo>
                  <a:pt x="5919019" y="749305"/>
                </a:lnTo>
                <a:lnTo>
                  <a:pt x="5854788" y="750057"/>
                </a:lnTo>
                <a:lnTo>
                  <a:pt x="5791505" y="750889"/>
                </a:lnTo>
                <a:lnTo>
                  <a:pt x="5729155" y="751798"/>
                </a:lnTo>
                <a:lnTo>
                  <a:pt x="5667721" y="752784"/>
                </a:lnTo>
                <a:lnTo>
                  <a:pt x="5607185" y="753843"/>
                </a:lnTo>
                <a:lnTo>
                  <a:pt x="5547533" y="754975"/>
                </a:lnTo>
                <a:lnTo>
                  <a:pt x="5488746" y="756177"/>
                </a:lnTo>
                <a:lnTo>
                  <a:pt x="5430809" y="757448"/>
                </a:lnTo>
                <a:lnTo>
                  <a:pt x="5373705" y="758785"/>
                </a:lnTo>
                <a:lnTo>
                  <a:pt x="5317418" y="760187"/>
                </a:lnTo>
                <a:lnTo>
                  <a:pt x="5261932" y="761652"/>
                </a:lnTo>
                <a:lnTo>
                  <a:pt x="5207228" y="763178"/>
                </a:lnTo>
                <a:lnTo>
                  <a:pt x="5153293" y="764763"/>
                </a:lnTo>
                <a:lnTo>
                  <a:pt x="5100107" y="766405"/>
                </a:lnTo>
                <a:lnTo>
                  <a:pt x="5047656" y="768103"/>
                </a:lnTo>
                <a:lnTo>
                  <a:pt x="4995923" y="769854"/>
                </a:lnTo>
                <a:lnTo>
                  <a:pt x="4944891" y="771658"/>
                </a:lnTo>
                <a:lnTo>
                  <a:pt x="4894543" y="773511"/>
                </a:lnTo>
                <a:lnTo>
                  <a:pt x="4844864" y="775412"/>
                </a:lnTo>
                <a:lnTo>
                  <a:pt x="4795836" y="777359"/>
                </a:lnTo>
                <a:lnTo>
                  <a:pt x="4747444" y="779350"/>
                </a:lnTo>
                <a:lnTo>
                  <a:pt x="4699670" y="781384"/>
                </a:lnTo>
                <a:lnTo>
                  <a:pt x="4652498" y="783459"/>
                </a:lnTo>
                <a:lnTo>
                  <a:pt x="4605912" y="785572"/>
                </a:lnTo>
                <a:lnTo>
                  <a:pt x="4559896" y="787722"/>
                </a:lnTo>
                <a:lnTo>
                  <a:pt x="4514432" y="789907"/>
                </a:lnTo>
                <a:lnTo>
                  <a:pt x="4469504" y="792125"/>
                </a:lnTo>
                <a:lnTo>
                  <a:pt x="4425096" y="794374"/>
                </a:lnTo>
                <a:lnTo>
                  <a:pt x="4381191" y="796653"/>
                </a:lnTo>
                <a:lnTo>
                  <a:pt x="4337773" y="798959"/>
                </a:lnTo>
                <a:lnTo>
                  <a:pt x="4294826" y="801291"/>
                </a:lnTo>
                <a:lnTo>
                  <a:pt x="4252331" y="803646"/>
                </a:lnTo>
                <a:lnTo>
                  <a:pt x="4210274" y="806024"/>
                </a:lnTo>
                <a:lnTo>
                  <a:pt x="4168638" y="808421"/>
                </a:lnTo>
                <a:lnTo>
                  <a:pt x="4127406" y="810837"/>
                </a:lnTo>
                <a:lnTo>
                  <a:pt x="4086562" y="813270"/>
                </a:lnTo>
                <a:lnTo>
                  <a:pt x="4046089" y="815716"/>
                </a:lnTo>
                <a:lnTo>
                  <a:pt x="4005971" y="818176"/>
                </a:lnTo>
                <a:lnTo>
                  <a:pt x="3966191" y="820646"/>
                </a:lnTo>
                <a:lnTo>
                  <a:pt x="3926732" y="823125"/>
                </a:lnTo>
                <a:lnTo>
                  <a:pt x="3887579" y="825611"/>
                </a:lnTo>
                <a:lnTo>
                  <a:pt x="3848715" y="828102"/>
                </a:lnTo>
                <a:lnTo>
                  <a:pt x="3810123" y="830597"/>
                </a:lnTo>
                <a:lnTo>
                  <a:pt x="3771786" y="833093"/>
                </a:lnTo>
                <a:lnTo>
                  <a:pt x="3733689" y="835588"/>
                </a:lnTo>
                <a:lnTo>
                  <a:pt x="3658147" y="840571"/>
                </a:lnTo>
                <a:lnTo>
                  <a:pt x="3583363" y="845530"/>
                </a:lnTo>
                <a:lnTo>
                  <a:pt x="3546215" y="847995"/>
                </a:lnTo>
                <a:lnTo>
                  <a:pt x="3509207" y="850449"/>
                </a:lnTo>
                <a:lnTo>
                  <a:pt x="3435545" y="855315"/>
                </a:lnTo>
                <a:lnTo>
                  <a:pt x="3362247" y="860113"/>
                </a:lnTo>
                <a:lnTo>
                  <a:pt x="3289180" y="864827"/>
                </a:lnTo>
                <a:lnTo>
                  <a:pt x="3216211" y="869442"/>
                </a:lnTo>
                <a:lnTo>
                  <a:pt x="3143210" y="873945"/>
                </a:lnTo>
                <a:lnTo>
                  <a:pt x="3070044" y="878318"/>
                </a:lnTo>
                <a:lnTo>
                  <a:pt x="2996581" y="882549"/>
                </a:lnTo>
                <a:lnTo>
                  <a:pt x="2922689" y="886622"/>
                </a:lnTo>
                <a:lnTo>
                  <a:pt x="2848237" y="890522"/>
                </a:lnTo>
                <a:lnTo>
                  <a:pt x="2773091" y="894234"/>
                </a:lnTo>
                <a:lnTo>
                  <a:pt x="2697121" y="897744"/>
                </a:lnTo>
                <a:lnTo>
                  <a:pt x="2658785" y="899418"/>
                </a:lnTo>
                <a:lnTo>
                  <a:pt x="2620194" y="901036"/>
                </a:lnTo>
                <a:lnTo>
                  <a:pt x="2581330" y="902596"/>
                </a:lnTo>
                <a:lnTo>
                  <a:pt x="2542178" y="904095"/>
                </a:lnTo>
                <a:lnTo>
                  <a:pt x="2502720" y="905533"/>
                </a:lnTo>
                <a:lnTo>
                  <a:pt x="2462941" y="906908"/>
                </a:lnTo>
                <a:lnTo>
                  <a:pt x="2422824" y="908216"/>
                </a:lnTo>
                <a:lnTo>
                  <a:pt x="2382352" y="909458"/>
                </a:lnTo>
                <a:lnTo>
                  <a:pt x="2341508" y="910629"/>
                </a:lnTo>
                <a:lnTo>
                  <a:pt x="2300277" y="911730"/>
                </a:lnTo>
                <a:lnTo>
                  <a:pt x="2258642" y="912758"/>
                </a:lnTo>
                <a:lnTo>
                  <a:pt x="2216587" y="913711"/>
                </a:lnTo>
                <a:lnTo>
                  <a:pt x="2174094" y="914587"/>
                </a:lnTo>
                <a:lnTo>
                  <a:pt x="2131147" y="915385"/>
                </a:lnTo>
                <a:lnTo>
                  <a:pt x="2087730" y="916102"/>
                </a:lnTo>
                <a:lnTo>
                  <a:pt x="2043827" y="916737"/>
                </a:lnTo>
                <a:lnTo>
                  <a:pt x="1999420" y="917287"/>
                </a:lnTo>
                <a:lnTo>
                  <a:pt x="1954494" y="917752"/>
                </a:lnTo>
                <a:lnTo>
                  <a:pt x="1909031" y="918129"/>
                </a:lnTo>
                <a:lnTo>
                  <a:pt x="1863016" y="918416"/>
                </a:lnTo>
                <a:lnTo>
                  <a:pt x="1816432" y="918611"/>
                </a:lnTo>
                <a:lnTo>
                  <a:pt x="1769262" y="918713"/>
                </a:lnTo>
                <a:lnTo>
                  <a:pt x="1721489" y="918719"/>
                </a:lnTo>
                <a:lnTo>
                  <a:pt x="1673099" y="918628"/>
                </a:lnTo>
                <a:lnTo>
                  <a:pt x="1624073" y="918439"/>
                </a:lnTo>
                <a:lnTo>
                  <a:pt x="1574395" y="918148"/>
                </a:lnTo>
                <a:lnTo>
                  <a:pt x="1524049" y="917754"/>
                </a:lnTo>
                <a:lnTo>
                  <a:pt x="1473019" y="917256"/>
                </a:lnTo>
                <a:lnTo>
                  <a:pt x="1421287" y="916651"/>
                </a:lnTo>
                <a:lnTo>
                  <a:pt x="1368838" y="915938"/>
                </a:lnTo>
                <a:lnTo>
                  <a:pt x="1315655" y="915115"/>
                </a:lnTo>
                <a:lnTo>
                  <a:pt x="1261721" y="914179"/>
                </a:lnTo>
                <a:lnTo>
                  <a:pt x="1207020" y="913130"/>
                </a:lnTo>
                <a:lnTo>
                  <a:pt x="1151535" y="911965"/>
                </a:lnTo>
                <a:lnTo>
                  <a:pt x="1095250" y="910682"/>
                </a:lnTo>
                <a:lnTo>
                  <a:pt x="1038149" y="909279"/>
                </a:lnTo>
                <a:lnTo>
                  <a:pt x="980214" y="907755"/>
                </a:lnTo>
                <a:lnTo>
                  <a:pt x="921430" y="906108"/>
                </a:lnTo>
                <a:lnTo>
                  <a:pt x="861779" y="904336"/>
                </a:lnTo>
                <a:lnTo>
                  <a:pt x="801246" y="902436"/>
                </a:lnTo>
                <a:lnTo>
                  <a:pt x="739814" y="900408"/>
                </a:lnTo>
                <a:lnTo>
                  <a:pt x="677466" y="898249"/>
                </a:lnTo>
                <a:lnTo>
                  <a:pt x="614186" y="895958"/>
                </a:lnTo>
                <a:lnTo>
                  <a:pt x="549958" y="893532"/>
                </a:lnTo>
                <a:lnTo>
                  <a:pt x="484764" y="890969"/>
                </a:lnTo>
                <a:lnTo>
                  <a:pt x="418589" y="888269"/>
                </a:lnTo>
                <a:lnTo>
                  <a:pt x="351415" y="885429"/>
                </a:lnTo>
                <a:lnTo>
                  <a:pt x="283227" y="882446"/>
                </a:lnTo>
                <a:lnTo>
                  <a:pt x="214008" y="879320"/>
                </a:lnTo>
                <a:lnTo>
                  <a:pt x="143742" y="876048"/>
                </a:lnTo>
                <a:lnTo>
                  <a:pt x="72411" y="872629"/>
                </a:lnTo>
                <a:lnTo>
                  <a:pt x="0" y="86906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8263" y="1275410"/>
            <a:ext cx="789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Doc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7" baseline="-20833" dirty="0">
                <a:latin typeface="Calibri"/>
                <a:cs typeface="Calibri"/>
              </a:rPr>
              <a:t>i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402789"/>
            <a:ext cx="287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160" y="2996310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656" y="317334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60" y="4291990"/>
            <a:ext cx="276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Calibri"/>
                <a:cs typeface="Calibri"/>
              </a:rPr>
              <a:t>k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2952" y="160401"/>
            <a:ext cx="6888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35" dirty="0"/>
              <a:t>Well </a:t>
            </a:r>
            <a:r>
              <a:rPr spc="-5" dirty="0"/>
              <a:t>Does This </a:t>
            </a:r>
            <a:r>
              <a:rPr spc="-10" dirty="0"/>
              <a:t>Approach</a:t>
            </a:r>
            <a:r>
              <a:rPr spc="-60" dirty="0"/>
              <a:t> </a:t>
            </a:r>
            <a:r>
              <a:rPr spc="-35" dirty="0"/>
              <a:t>Work?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72970" y="1297939"/>
            <a:ext cx="5945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Cavaliers </a:t>
            </a:r>
            <a:r>
              <a:rPr sz="2000" b="1" spc="-5" dirty="0">
                <a:latin typeface="Calibri"/>
                <a:cs typeface="Calibri"/>
              </a:rPr>
              <a:t>vs. Golden </a:t>
            </a:r>
            <a:r>
              <a:rPr sz="2000" b="1" spc="-20" dirty="0">
                <a:latin typeface="Calibri"/>
                <a:cs typeface="Calibri"/>
              </a:rPr>
              <a:t>State </a:t>
            </a:r>
            <a:r>
              <a:rPr sz="2000" b="1" spc="-15" dirty="0">
                <a:latin typeface="Calibri"/>
                <a:cs typeface="Calibri"/>
              </a:rPr>
              <a:t>Warriors: </a:t>
            </a:r>
            <a:r>
              <a:rPr sz="2000" b="1" spc="-5" dirty="0">
                <a:latin typeface="Calibri"/>
                <a:cs typeface="Calibri"/>
              </a:rPr>
              <a:t>NBA </a:t>
            </a:r>
            <a:r>
              <a:rPr sz="2000" b="1" spc="-10" dirty="0">
                <a:latin typeface="Calibri"/>
                <a:cs typeface="Calibri"/>
              </a:rPr>
              <a:t>playoff </a:t>
            </a:r>
            <a:r>
              <a:rPr sz="2000" b="1" spc="-5" dirty="0">
                <a:latin typeface="Calibri"/>
                <a:cs typeface="Calibri"/>
              </a:rPr>
              <a:t>finals </a:t>
            </a:r>
            <a:r>
              <a:rPr sz="2000" b="1" dirty="0">
                <a:latin typeface="Calibri"/>
                <a:cs typeface="Calibri"/>
              </a:rPr>
              <a:t>…  </a:t>
            </a:r>
            <a:r>
              <a:rPr sz="2000" b="1" spc="-10" dirty="0">
                <a:latin typeface="Calibri"/>
                <a:cs typeface="Calibri"/>
              </a:rPr>
              <a:t>basketball game </a:t>
            </a:r>
            <a:r>
              <a:rPr sz="2000" b="1" dirty="0">
                <a:latin typeface="Calibri"/>
                <a:cs typeface="Calibri"/>
              </a:rPr>
              <a:t>…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travel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10" dirty="0">
                <a:latin typeface="Calibri"/>
                <a:cs typeface="Calibri"/>
              </a:rPr>
              <a:t>Cleveland </a:t>
            </a:r>
            <a:r>
              <a:rPr sz="2000" b="1" dirty="0">
                <a:latin typeface="Calibri"/>
                <a:cs typeface="Calibri"/>
              </a:rPr>
              <a:t>… </a:t>
            </a:r>
            <a:r>
              <a:rPr sz="2000" b="1" spc="-10" dirty="0">
                <a:solidFill>
                  <a:srgbClr val="3333FF"/>
                </a:solidFill>
                <a:latin typeface="Calibri"/>
                <a:cs typeface="Calibri"/>
              </a:rPr>
              <a:t>star</a:t>
            </a:r>
            <a:r>
              <a:rPr sz="2000" b="1" spc="3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2773" y="4355300"/>
            <a:ext cx="3755390" cy="4622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b="1" dirty="0">
                <a:latin typeface="Calibri"/>
                <a:cs typeface="Calibri"/>
              </a:rPr>
              <a:t>3. </a:t>
            </a:r>
            <a:r>
              <a:rPr sz="2400" b="1" spc="-5" dirty="0">
                <a:latin typeface="Calibri"/>
                <a:cs typeface="Calibri"/>
              </a:rPr>
              <a:t>Mine </a:t>
            </a:r>
            <a:r>
              <a:rPr sz="2400" b="1" spc="-10" dirty="0">
                <a:latin typeface="Calibri"/>
                <a:cs typeface="Calibri"/>
              </a:rPr>
              <a:t>complicated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topics?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61660" y="2424264"/>
            <a:ext cx="2839720" cy="831215"/>
          </a:xfrm>
          <a:custGeom>
            <a:avLst/>
            <a:gdLst/>
            <a:ahLst/>
            <a:cxnLst/>
            <a:rect l="l" t="t" r="r" b="b"/>
            <a:pathLst>
              <a:path w="2839720" h="831214">
                <a:moveTo>
                  <a:pt x="0" y="830999"/>
                </a:moveTo>
                <a:lnTo>
                  <a:pt x="2839339" y="830999"/>
                </a:lnTo>
                <a:lnTo>
                  <a:pt x="2839339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61660" y="2438145"/>
            <a:ext cx="2839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1. </a:t>
            </a:r>
            <a:r>
              <a:rPr sz="2400" b="1" spc="-5" dirty="0">
                <a:latin typeface="Calibri"/>
                <a:cs typeface="Calibri"/>
              </a:rPr>
              <a:t>Need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count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related </a:t>
            </a:r>
            <a:r>
              <a:rPr sz="2400" b="1" spc="-10" dirty="0">
                <a:latin typeface="Calibri"/>
                <a:cs typeface="Calibri"/>
              </a:rPr>
              <a:t>words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also!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6297" y="2661259"/>
            <a:ext cx="748665" cy="197485"/>
          </a:xfrm>
          <a:custGeom>
            <a:avLst/>
            <a:gdLst/>
            <a:ahLst/>
            <a:cxnLst/>
            <a:rect l="l" t="t" r="r" b="b"/>
            <a:pathLst>
              <a:path w="748664" h="197485">
                <a:moveTo>
                  <a:pt x="110082" y="59262"/>
                </a:moveTo>
                <a:lnTo>
                  <a:pt x="74745" y="73018"/>
                </a:lnTo>
                <a:lnTo>
                  <a:pt x="104109" y="96968"/>
                </a:lnTo>
                <a:lnTo>
                  <a:pt x="742441" y="197383"/>
                </a:lnTo>
                <a:lnTo>
                  <a:pt x="748411" y="159791"/>
                </a:lnTo>
                <a:lnTo>
                  <a:pt x="110082" y="59262"/>
                </a:lnTo>
                <a:close/>
              </a:path>
              <a:path w="748664" h="197485">
                <a:moveTo>
                  <a:pt x="161236" y="0"/>
                </a:moveTo>
                <a:lnTo>
                  <a:pt x="153797" y="1295"/>
                </a:lnTo>
                <a:lnTo>
                  <a:pt x="0" y="61239"/>
                </a:lnTo>
                <a:lnTo>
                  <a:pt x="127888" y="165506"/>
                </a:lnTo>
                <a:lnTo>
                  <a:pt x="134576" y="169072"/>
                </a:lnTo>
                <a:lnTo>
                  <a:pt x="141858" y="169745"/>
                </a:lnTo>
                <a:lnTo>
                  <a:pt x="148855" y="167632"/>
                </a:lnTo>
                <a:lnTo>
                  <a:pt x="104109" y="96968"/>
                </a:lnTo>
                <a:lnTo>
                  <a:pt x="34416" y="86004"/>
                </a:lnTo>
                <a:lnTo>
                  <a:pt x="40386" y="48285"/>
                </a:lnTo>
                <a:lnTo>
                  <a:pt x="138278" y="48285"/>
                </a:lnTo>
                <a:lnTo>
                  <a:pt x="167639" y="36855"/>
                </a:lnTo>
                <a:lnTo>
                  <a:pt x="173988" y="32700"/>
                </a:lnTo>
                <a:lnTo>
                  <a:pt x="178133" y="26664"/>
                </a:lnTo>
                <a:lnTo>
                  <a:pt x="179730" y="19532"/>
                </a:lnTo>
                <a:lnTo>
                  <a:pt x="178435" y="12090"/>
                </a:lnTo>
                <a:lnTo>
                  <a:pt x="174353" y="5742"/>
                </a:lnTo>
                <a:lnTo>
                  <a:pt x="168354" y="1597"/>
                </a:lnTo>
                <a:lnTo>
                  <a:pt x="161236" y="0"/>
                </a:lnTo>
                <a:close/>
              </a:path>
              <a:path w="748664" h="197485">
                <a:moveTo>
                  <a:pt x="40386" y="48285"/>
                </a:moveTo>
                <a:lnTo>
                  <a:pt x="34416" y="86004"/>
                </a:lnTo>
                <a:lnTo>
                  <a:pt x="104109" y="96968"/>
                </a:lnTo>
                <a:lnTo>
                  <a:pt x="89265" y="84861"/>
                </a:lnTo>
                <a:lnTo>
                  <a:pt x="44323" y="84861"/>
                </a:lnTo>
                <a:lnTo>
                  <a:pt x="49402" y="52349"/>
                </a:lnTo>
                <a:lnTo>
                  <a:pt x="66191" y="52349"/>
                </a:lnTo>
                <a:lnTo>
                  <a:pt x="40386" y="48285"/>
                </a:lnTo>
                <a:close/>
              </a:path>
              <a:path w="748664" h="197485">
                <a:moveTo>
                  <a:pt x="49402" y="52349"/>
                </a:moveTo>
                <a:lnTo>
                  <a:pt x="44323" y="84861"/>
                </a:lnTo>
                <a:lnTo>
                  <a:pt x="74745" y="73018"/>
                </a:lnTo>
                <a:lnTo>
                  <a:pt x="49402" y="52349"/>
                </a:lnTo>
                <a:close/>
              </a:path>
              <a:path w="748664" h="197485">
                <a:moveTo>
                  <a:pt x="74745" y="73018"/>
                </a:moveTo>
                <a:lnTo>
                  <a:pt x="44323" y="84861"/>
                </a:lnTo>
                <a:lnTo>
                  <a:pt x="89265" y="84861"/>
                </a:lnTo>
                <a:lnTo>
                  <a:pt x="74745" y="73018"/>
                </a:lnTo>
                <a:close/>
              </a:path>
              <a:path w="748664" h="197485">
                <a:moveTo>
                  <a:pt x="66191" y="52349"/>
                </a:moveTo>
                <a:lnTo>
                  <a:pt x="49402" y="52349"/>
                </a:lnTo>
                <a:lnTo>
                  <a:pt x="74745" y="73018"/>
                </a:lnTo>
                <a:lnTo>
                  <a:pt x="110082" y="59262"/>
                </a:lnTo>
                <a:lnTo>
                  <a:pt x="66191" y="52349"/>
                </a:lnTo>
                <a:close/>
              </a:path>
              <a:path w="748664" h="197485">
                <a:moveTo>
                  <a:pt x="138278" y="48285"/>
                </a:moveTo>
                <a:lnTo>
                  <a:pt x="40386" y="48285"/>
                </a:lnTo>
                <a:lnTo>
                  <a:pt x="110082" y="59262"/>
                </a:lnTo>
                <a:lnTo>
                  <a:pt x="138278" y="48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14829" y="3512629"/>
            <a:ext cx="6600825" cy="4622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b="1" dirty="0">
                <a:latin typeface="Calibri"/>
                <a:cs typeface="Calibri"/>
              </a:rPr>
              <a:t>2. </a:t>
            </a:r>
            <a:r>
              <a:rPr sz="2400" b="1" spc="0" dirty="0">
                <a:latin typeface="Calibri"/>
                <a:cs typeface="Calibri"/>
              </a:rPr>
              <a:t>“Star” </a:t>
            </a:r>
            <a:r>
              <a:rPr sz="2400" b="1" spc="-5" dirty="0">
                <a:latin typeface="Calibri"/>
                <a:cs typeface="Calibri"/>
              </a:rPr>
              <a:t>can be ambiguous </a:t>
            </a:r>
            <a:r>
              <a:rPr sz="2400" b="1" dirty="0">
                <a:latin typeface="Calibri"/>
                <a:cs typeface="Calibri"/>
              </a:rPr>
              <a:t>(e.g., </a:t>
            </a:r>
            <a:r>
              <a:rPr sz="2400" b="1" spc="-15" dirty="0">
                <a:latin typeface="Calibri"/>
                <a:cs typeface="Calibri"/>
              </a:rPr>
              <a:t>star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sky).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6092" y="1948307"/>
            <a:ext cx="1614805" cy="1527175"/>
          </a:xfrm>
          <a:custGeom>
            <a:avLst/>
            <a:gdLst/>
            <a:ahLst/>
            <a:cxnLst/>
            <a:rect l="l" t="t" r="r" b="b"/>
            <a:pathLst>
              <a:path w="1614804" h="1527175">
                <a:moveTo>
                  <a:pt x="113831" y="35737"/>
                </a:moveTo>
                <a:lnTo>
                  <a:pt x="100526" y="71498"/>
                </a:lnTo>
                <a:lnTo>
                  <a:pt x="116331" y="77343"/>
                </a:lnTo>
                <a:lnTo>
                  <a:pt x="594994" y="259587"/>
                </a:lnTo>
                <a:lnTo>
                  <a:pt x="763269" y="327406"/>
                </a:lnTo>
                <a:lnTo>
                  <a:pt x="922019" y="394969"/>
                </a:lnTo>
                <a:lnTo>
                  <a:pt x="972438" y="417449"/>
                </a:lnTo>
                <a:lnTo>
                  <a:pt x="1021460" y="439800"/>
                </a:lnTo>
                <a:lnTo>
                  <a:pt x="1069085" y="462153"/>
                </a:lnTo>
                <a:lnTo>
                  <a:pt x="1115059" y="484250"/>
                </a:lnTo>
                <a:lnTo>
                  <a:pt x="1159509" y="506475"/>
                </a:lnTo>
                <a:lnTo>
                  <a:pt x="1202181" y="528574"/>
                </a:lnTo>
                <a:lnTo>
                  <a:pt x="1243202" y="550544"/>
                </a:lnTo>
                <a:lnTo>
                  <a:pt x="1282064" y="572388"/>
                </a:lnTo>
                <a:lnTo>
                  <a:pt x="1319276" y="594360"/>
                </a:lnTo>
                <a:lnTo>
                  <a:pt x="1354201" y="615950"/>
                </a:lnTo>
                <a:lnTo>
                  <a:pt x="1387093" y="637540"/>
                </a:lnTo>
                <a:lnTo>
                  <a:pt x="1432305" y="669798"/>
                </a:lnTo>
                <a:lnTo>
                  <a:pt x="1472183" y="701548"/>
                </a:lnTo>
                <a:lnTo>
                  <a:pt x="1506474" y="732917"/>
                </a:lnTo>
                <a:lnTo>
                  <a:pt x="1533905" y="763269"/>
                </a:lnTo>
                <a:lnTo>
                  <a:pt x="1558925" y="804037"/>
                </a:lnTo>
                <a:lnTo>
                  <a:pt x="1572513" y="845185"/>
                </a:lnTo>
                <a:lnTo>
                  <a:pt x="1576197" y="876554"/>
                </a:lnTo>
                <a:lnTo>
                  <a:pt x="1576141" y="889000"/>
                </a:lnTo>
                <a:lnTo>
                  <a:pt x="1571371" y="930275"/>
                </a:lnTo>
                <a:lnTo>
                  <a:pt x="1558671" y="974725"/>
                </a:lnTo>
                <a:lnTo>
                  <a:pt x="1539239" y="1019429"/>
                </a:lnTo>
                <a:lnTo>
                  <a:pt x="1514728" y="1063879"/>
                </a:lnTo>
                <a:lnTo>
                  <a:pt x="1486280" y="1107948"/>
                </a:lnTo>
                <a:lnTo>
                  <a:pt x="1439290" y="1171829"/>
                </a:lnTo>
                <a:lnTo>
                  <a:pt x="1391665" y="1232154"/>
                </a:lnTo>
                <a:lnTo>
                  <a:pt x="1376299" y="1251204"/>
                </a:lnTo>
                <a:lnTo>
                  <a:pt x="1361566" y="1269619"/>
                </a:lnTo>
                <a:lnTo>
                  <a:pt x="1334769" y="1304925"/>
                </a:lnTo>
                <a:lnTo>
                  <a:pt x="1312290" y="1337818"/>
                </a:lnTo>
                <a:lnTo>
                  <a:pt x="1290447" y="1382395"/>
                </a:lnTo>
                <a:lnTo>
                  <a:pt x="1280286" y="1415542"/>
                </a:lnTo>
                <a:lnTo>
                  <a:pt x="1277365" y="1424940"/>
                </a:lnTo>
                <a:lnTo>
                  <a:pt x="1274699" y="1433957"/>
                </a:lnTo>
                <a:lnTo>
                  <a:pt x="1270127" y="1449832"/>
                </a:lnTo>
                <a:lnTo>
                  <a:pt x="1268222" y="1456690"/>
                </a:lnTo>
                <a:lnTo>
                  <a:pt x="1266316" y="1463420"/>
                </a:lnTo>
                <a:lnTo>
                  <a:pt x="1264919" y="1469263"/>
                </a:lnTo>
                <a:lnTo>
                  <a:pt x="1262379" y="1479550"/>
                </a:lnTo>
                <a:lnTo>
                  <a:pt x="1260475" y="1488440"/>
                </a:lnTo>
                <a:lnTo>
                  <a:pt x="1259458" y="1495806"/>
                </a:lnTo>
                <a:lnTo>
                  <a:pt x="1259171" y="1499616"/>
                </a:lnTo>
                <a:lnTo>
                  <a:pt x="1259077" y="1507363"/>
                </a:lnTo>
                <a:lnTo>
                  <a:pt x="1259331" y="1509014"/>
                </a:lnTo>
                <a:lnTo>
                  <a:pt x="1260475" y="1512443"/>
                </a:lnTo>
                <a:lnTo>
                  <a:pt x="1261363" y="1515491"/>
                </a:lnTo>
                <a:lnTo>
                  <a:pt x="1263014" y="1518285"/>
                </a:lnTo>
                <a:lnTo>
                  <a:pt x="1269237" y="1524508"/>
                </a:lnTo>
                <a:lnTo>
                  <a:pt x="1273555" y="1526540"/>
                </a:lnTo>
                <a:lnTo>
                  <a:pt x="1278001" y="1526794"/>
                </a:lnTo>
                <a:lnTo>
                  <a:pt x="1281810" y="1527175"/>
                </a:lnTo>
                <a:lnTo>
                  <a:pt x="1284351" y="1526794"/>
                </a:lnTo>
                <a:lnTo>
                  <a:pt x="1286763" y="1526032"/>
                </a:lnTo>
                <a:lnTo>
                  <a:pt x="1288160" y="1525524"/>
                </a:lnTo>
                <a:lnTo>
                  <a:pt x="1289557" y="1525143"/>
                </a:lnTo>
                <a:lnTo>
                  <a:pt x="1290827" y="1524508"/>
                </a:lnTo>
                <a:lnTo>
                  <a:pt x="1292098" y="1523745"/>
                </a:lnTo>
                <a:lnTo>
                  <a:pt x="1295146" y="1521841"/>
                </a:lnTo>
                <a:lnTo>
                  <a:pt x="1276609" y="1491107"/>
                </a:lnTo>
                <a:lnTo>
                  <a:pt x="1272285" y="1491107"/>
                </a:lnTo>
                <a:lnTo>
                  <a:pt x="1275460" y="1489202"/>
                </a:lnTo>
                <a:lnTo>
                  <a:pt x="1280051" y="1489202"/>
                </a:lnTo>
                <a:lnTo>
                  <a:pt x="1281399" y="1489042"/>
                </a:lnTo>
                <a:lnTo>
                  <a:pt x="1280922" y="1488820"/>
                </a:lnTo>
                <a:lnTo>
                  <a:pt x="1299435" y="1488820"/>
                </a:lnTo>
                <a:lnTo>
                  <a:pt x="1299717" y="1487551"/>
                </a:lnTo>
                <a:lnTo>
                  <a:pt x="1303401" y="1472692"/>
                </a:lnTo>
                <a:lnTo>
                  <a:pt x="1304925" y="1466723"/>
                </a:lnTo>
                <a:lnTo>
                  <a:pt x="1306829" y="1459992"/>
                </a:lnTo>
                <a:lnTo>
                  <a:pt x="1308861" y="1452626"/>
                </a:lnTo>
                <a:lnTo>
                  <a:pt x="1311275" y="1444625"/>
                </a:lnTo>
                <a:lnTo>
                  <a:pt x="1313814" y="1435989"/>
                </a:lnTo>
                <a:lnTo>
                  <a:pt x="1316735" y="1426464"/>
                </a:lnTo>
                <a:lnTo>
                  <a:pt x="1319783" y="1416431"/>
                </a:lnTo>
                <a:lnTo>
                  <a:pt x="1323212" y="1405382"/>
                </a:lnTo>
                <a:lnTo>
                  <a:pt x="1326768" y="1393825"/>
                </a:lnTo>
                <a:lnTo>
                  <a:pt x="1345183" y="1357122"/>
                </a:lnTo>
                <a:lnTo>
                  <a:pt x="1378203" y="1310513"/>
                </a:lnTo>
                <a:lnTo>
                  <a:pt x="1421383" y="1255903"/>
                </a:lnTo>
                <a:lnTo>
                  <a:pt x="1437131" y="1236345"/>
                </a:lnTo>
                <a:lnTo>
                  <a:pt x="1469262" y="1195451"/>
                </a:lnTo>
                <a:lnTo>
                  <a:pt x="1501521" y="1152270"/>
                </a:lnTo>
                <a:lnTo>
                  <a:pt x="1532508" y="1107186"/>
                </a:lnTo>
                <a:lnTo>
                  <a:pt x="1560576" y="1060704"/>
                </a:lnTo>
                <a:lnTo>
                  <a:pt x="1584198" y="1013079"/>
                </a:lnTo>
                <a:lnTo>
                  <a:pt x="1602104" y="964184"/>
                </a:lnTo>
                <a:lnTo>
                  <a:pt x="1612518" y="914654"/>
                </a:lnTo>
                <a:lnTo>
                  <a:pt x="1614297" y="889000"/>
                </a:lnTo>
                <a:lnTo>
                  <a:pt x="1614297" y="876554"/>
                </a:lnTo>
                <a:lnTo>
                  <a:pt x="1607311" y="826262"/>
                </a:lnTo>
                <a:lnTo>
                  <a:pt x="1593850" y="788797"/>
                </a:lnTo>
                <a:lnTo>
                  <a:pt x="1573149" y="752601"/>
                </a:lnTo>
                <a:lnTo>
                  <a:pt x="1544701" y="717423"/>
                </a:lnTo>
                <a:lnTo>
                  <a:pt x="1509902" y="683894"/>
                </a:lnTo>
                <a:lnTo>
                  <a:pt x="1470025" y="650620"/>
                </a:lnTo>
                <a:lnTo>
                  <a:pt x="1408937" y="606298"/>
                </a:lnTo>
                <a:lnTo>
                  <a:pt x="1375155" y="584073"/>
                </a:lnTo>
                <a:lnTo>
                  <a:pt x="1339214" y="561848"/>
                </a:lnTo>
                <a:lnTo>
                  <a:pt x="1301496" y="539623"/>
                </a:lnTo>
                <a:lnTo>
                  <a:pt x="1261744" y="517270"/>
                </a:lnTo>
                <a:lnTo>
                  <a:pt x="1220215" y="495045"/>
                </a:lnTo>
                <a:lnTo>
                  <a:pt x="1177035" y="472567"/>
                </a:lnTo>
                <a:lnTo>
                  <a:pt x="1132077" y="450215"/>
                </a:lnTo>
                <a:lnTo>
                  <a:pt x="1085723" y="427736"/>
                </a:lnTo>
                <a:lnTo>
                  <a:pt x="1037716" y="405256"/>
                </a:lnTo>
                <a:lnTo>
                  <a:pt x="988313" y="382778"/>
                </a:lnTo>
                <a:lnTo>
                  <a:pt x="937513" y="360172"/>
                </a:lnTo>
                <a:lnTo>
                  <a:pt x="832230" y="314960"/>
                </a:lnTo>
                <a:lnTo>
                  <a:pt x="722502" y="269620"/>
                </a:lnTo>
                <a:lnTo>
                  <a:pt x="551052" y="201422"/>
                </a:lnTo>
                <a:lnTo>
                  <a:pt x="113831" y="35737"/>
                </a:lnTo>
                <a:close/>
              </a:path>
              <a:path w="1614804" h="1527175">
                <a:moveTo>
                  <a:pt x="1296515" y="1500842"/>
                </a:moveTo>
                <a:lnTo>
                  <a:pt x="1297177" y="1504442"/>
                </a:lnTo>
                <a:lnTo>
                  <a:pt x="1297056" y="1501520"/>
                </a:lnTo>
                <a:lnTo>
                  <a:pt x="1296924" y="1501520"/>
                </a:lnTo>
                <a:lnTo>
                  <a:pt x="1296515" y="1500842"/>
                </a:lnTo>
                <a:close/>
              </a:path>
              <a:path w="1614804" h="1527175">
                <a:moveTo>
                  <a:pt x="1296288" y="1499616"/>
                </a:moveTo>
                <a:lnTo>
                  <a:pt x="1296515" y="1500842"/>
                </a:lnTo>
                <a:lnTo>
                  <a:pt x="1296924" y="1501520"/>
                </a:lnTo>
                <a:lnTo>
                  <a:pt x="1296288" y="1499616"/>
                </a:lnTo>
                <a:close/>
              </a:path>
              <a:path w="1614804" h="1527175">
                <a:moveTo>
                  <a:pt x="1297248" y="1499616"/>
                </a:moveTo>
                <a:lnTo>
                  <a:pt x="1296288" y="1499616"/>
                </a:lnTo>
                <a:lnTo>
                  <a:pt x="1296924" y="1501520"/>
                </a:lnTo>
                <a:lnTo>
                  <a:pt x="1297056" y="1501520"/>
                </a:lnTo>
                <a:lnTo>
                  <a:pt x="1297248" y="1499616"/>
                </a:lnTo>
                <a:close/>
              </a:path>
              <a:path w="1614804" h="1527175">
                <a:moveTo>
                  <a:pt x="1292497" y="1494182"/>
                </a:moveTo>
                <a:lnTo>
                  <a:pt x="1296515" y="1500842"/>
                </a:lnTo>
                <a:lnTo>
                  <a:pt x="1296288" y="1499616"/>
                </a:lnTo>
                <a:lnTo>
                  <a:pt x="1297248" y="1499616"/>
                </a:lnTo>
                <a:lnTo>
                  <a:pt x="1297304" y="1499108"/>
                </a:lnTo>
                <a:lnTo>
                  <a:pt x="1298193" y="1494409"/>
                </a:lnTo>
                <a:lnTo>
                  <a:pt x="1292986" y="1494409"/>
                </a:lnTo>
                <a:lnTo>
                  <a:pt x="1292497" y="1494182"/>
                </a:lnTo>
                <a:close/>
              </a:path>
              <a:path w="1614804" h="1527175">
                <a:moveTo>
                  <a:pt x="1292098" y="1493520"/>
                </a:moveTo>
                <a:lnTo>
                  <a:pt x="1292497" y="1494182"/>
                </a:lnTo>
                <a:lnTo>
                  <a:pt x="1292986" y="1494409"/>
                </a:lnTo>
                <a:lnTo>
                  <a:pt x="1292098" y="1493520"/>
                </a:lnTo>
                <a:close/>
              </a:path>
              <a:path w="1614804" h="1527175">
                <a:moveTo>
                  <a:pt x="1298391" y="1493520"/>
                </a:moveTo>
                <a:lnTo>
                  <a:pt x="1292098" y="1493520"/>
                </a:lnTo>
                <a:lnTo>
                  <a:pt x="1292986" y="1494409"/>
                </a:lnTo>
                <a:lnTo>
                  <a:pt x="1298193" y="1494409"/>
                </a:lnTo>
                <a:lnTo>
                  <a:pt x="1298391" y="1493520"/>
                </a:lnTo>
                <a:close/>
              </a:path>
              <a:path w="1614804" h="1527175">
                <a:moveTo>
                  <a:pt x="1299435" y="1488820"/>
                </a:moveTo>
                <a:lnTo>
                  <a:pt x="1280922" y="1488820"/>
                </a:lnTo>
                <a:lnTo>
                  <a:pt x="1282191" y="1488948"/>
                </a:lnTo>
                <a:lnTo>
                  <a:pt x="1281399" y="1489042"/>
                </a:lnTo>
                <a:lnTo>
                  <a:pt x="1292497" y="1494182"/>
                </a:lnTo>
                <a:lnTo>
                  <a:pt x="1292098" y="1493520"/>
                </a:lnTo>
                <a:lnTo>
                  <a:pt x="1298391" y="1493520"/>
                </a:lnTo>
                <a:lnTo>
                  <a:pt x="1299435" y="1488820"/>
                </a:lnTo>
                <a:close/>
              </a:path>
              <a:path w="1614804" h="1527175">
                <a:moveTo>
                  <a:pt x="1275460" y="1489202"/>
                </a:moveTo>
                <a:lnTo>
                  <a:pt x="1272285" y="1491107"/>
                </a:lnTo>
                <a:lnTo>
                  <a:pt x="1275098" y="1489837"/>
                </a:lnTo>
                <a:lnTo>
                  <a:pt x="1274699" y="1489837"/>
                </a:lnTo>
                <a:lnTo>
                  <a:pt x="1275652" y="1489519"/>
                </a:lnTo>
                <a:lnTo>
                  <a:pt x="1275460" y="1489202"/>
                </a:lnTo>
                <a:close/>
              </a:path>
              <a:path w="1614804" h="1527175">
                <a:moveTo>
                  <a:pt x="1275767" y="1489710"/>
                </a:moveTo>
                <a:lnTo>
                  <a:pt x="1275240" y="1489772"/>
                </a:lnTo>
                <a:lnTo>
                  <a:pt x="1272285" y="1491107"/>
                </a:lnTo>
                <a:lnTo>
                  <a:pt x="1276609" y="1491107"/>
                </a:lnTo>
                <a:lnTo>
                  <a:pt x="1275767" y="1489710"/>
                </a:lnTo>
                <a:close/>
              </a:path>
              <a:path w="1614804" h="1527175">
                <a:moveTo>
                  <a:pt x="1275652" y="1489519"/>
                </a:moveTo>
                <a:lnTo>
                  <a:pt x="1274699" y="1489837"/>
                </a:lnTo>
                <a:lnTo>
                  <a:pt x="1275240" y="1489772"/>
                </a:lnTo>
                <a:lnTo>
                  <a:pt x="1275684" y="1489572"/>
                </a:lnTo>
                <a:close/>
              </a:path>
              <a:path w="1614804" h="1527175">
                <a:moveTo>
                  <a:pt x="1275240" y="1489772"/>
                </a:moveTo>
                <a:lnTo>
                  <a:pt x="1274699" y="1489837"/>
                </a:lnTo>
                <a:lnTo>
                  <a:pt x="1275098" y="1489837"/>
                </a:lnTo>
                <a:lnTo>
                  <a:pt x="1275240" y="1489772"/>
                </a:lnTo>
                <a:close/>
              </a:path>
              <a:path w="1614804" h="1527175">
                <a:moveTo>
                  <a:pt x="1275684" y="1489572"/>
                </a:moveTo>
                <a:lnTo>
                  <a:pt x="1275240" y="1489772"/>
                </a:lnTo>
                <a:lnTo>
                  <a:pt x="1275767" y="1489710"/>
                </a:lnTo>
                <a:lnTo>
                  <a:pt x="1275684" y="1489572"/>
                </a:lnTo>
                <a:close/>
              </a:path>
              <a:path w="1614804" h="1527175">
                <a:moveTo>
                  <a:pt x="1278980" y="1489329"/>
                </a:moveTo>
                <a:lnTo>
                  <a:pt x="1276223" y="1489329"/>
                </a:lnTo>
                <a:lnTo>
                  <a:pt x="1275801" y="1489519"/>
                </a:lnTo>
                <a:lnTo>
                  <a:pt x="1275767" y="1489710"/>
                </a:lnTo>
                <a:lnTo>
                  <a:pt x="1278980" y="1489329"/>
                </a:lnTo>
                <a:close/>
              </a:path>
              <a:path w="1614804" h="1527175">
                <a:moveTo>
                  <a:pt x="1276223" y="1489329"/>
                </a:moveTo>
                <a:lnTo>
                  <a:pt x="1275652" y="1489519"/>
                </a:lnTo>
                <a:lnTo>
                  <a:pt x="1276223" y="1489329"/>
                </a:lnTo>
                <a:close/>
              </a:path>
              <a:path w="1614804" h="1527175">
                <a:moveTo>
                  <a:pt x="1280051" y="1489202"/>
                </a:moveTo>
                <a:lnTo>
                  <a:pt x="1275460" y="1489202"/>
                </a:lnTo>
                <a:lnTo>
                  <a:pt x="1275652" y="1489519"/>
                </a:lnTo>
                <a:lnTo>
                  <a:pt x="1276223" y="1489329"/>
                </a:lnTo>
                <a:lnTo>
                  <a:pt x="1278980" y="1489329"/>
                </a:lnTo>
                <a:lnTo>
                  <a:pt x="1280051" y="1489202"/>
                </a:lnTo>
                <a:close/>
              </a:path>
              <a:path w="1614804" h="1527175">
                <a:moveTo>
                  <a:pt x="1280922" y="1488820"/>
                </a:moveTo>
                <a:lnTo>
                  <a:pt x="1281399" y="1489042"/>
                </a:lnTo>
                <a:lnTo>
                  <a:pt x="1282191" y="1488948"/>
                </a:lnTo>
                <a:lnTo>
                  <a:pt x="1280922" y="1488820"/>
                </a:lnTo>
                <a:close/>
              </a:path>
              <a:path w="1614804" h="1527175">
                <a:moveTo>
                  <a:pt x="127126" y="0"/>
                </a:moveTo>
                <a:lnTo>
                  <a:pt x="0" y="13843"/>
                </a:lnTo>
                <a:lnTo>
                  <a:pt x="87249" y="107187"/>
                </a:lnTo>
                <a:lnTo>
                  <a:pt x="100526" y="71498"/>
                </a:lnTo>
                <a:lnTo>
                  <a:pt x="82676" y="64897"/>
                </a:lnTo>
                <a:lnTo>
                  <a:pt x="96011" y="29082"/>
                </a:lnTo>
                <a:lnTo>
                  <a:pt x="116307" y="29082"/>
                </a:lnTo>
                <a:lnTo>
                  <a:pt x="127126" y="0"/>
                </a:lnTo>
                <a:close/>
              </a:path>
              <a:path w="1614804" h="1527175">
                <a:moveTo>
                  <a:pt x="96011" y="29082"/>
                </a:moveTo>
                <a:lnTo>
                  <a:pt x="82676" y="64897"/>
                </a:lnTo>
                <a:lnTo>
                  <a:pt x="100526" y="71498"/>
                </a:lnTo>
                <a:lnTo>
                  <a:pt x="113831" y="35737"/>
                </a:lnTo>
                <a:lnTo>
                  <a:pt x="96011" y="29082"/>
                </a:lnTo>
                <a:close/>
              </a:path>
              <a:path w="1614804" h="1527175">
                <a:moveTo>
                  <a:pt x="116307" y="29082"/>
                </a:moveTo>
                <a:lnTo>
                  <a:pt x="96011" y="29082"/>
                </a:lnTo>
                <a:lnTo>
                  <a:pt x="113831" y="35737"/>
                </a:lnTo>
                <a:lnTo>
                  <a:pt x="116307" y="2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32917" y="2520126"/>
            <a:ext cx="2458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latin typeface="Symbol"/>
                <a:cs typeface="Symbol"/>
              </a:rPr>
              <a:t></a:t>
            </a:r>
            <a:r>
              <a:rPr sz="1800" spc="15" baseline="-23148" dirty="0">
                <a:latin typeface="Times New Roman"/>
                <a:cs typeface="Times New Roman"/>
              </a:rPr>
              <a:t>i1 </a:t>
            </a:r>
            <a:r>
              <a:rPr sz="2050" spc="15" dirty="0">
                <a:latin typeface="Symbol"/>
                <a:cs typeface="Symbol"/>
              </a:rPr>
              <a:t>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c("sports",d</a:t>
            </a:r>
            <a:r>
              <a:rPr sz="1800" spc="52" baseline="-23148" dirty="0">
                <a:latin typeface="Times New Roman"/>
                <a:cs typeface="Times New Roman"/>
              </a:rPr>
              <a:t>i </a:t>
            </a:r>
            <a:r>
              <a:rPr sz="2050" spc="5" dirty="0">
                <a:latin typeface="Times New Roman"/>
                <a:cs typeface="Times New Roman"/>
              </a:rPr>
              <a:t>) </a:t>
            </a:r>
            <a:r>
              <a:rPr sz="2050" spc="10" dirty="0">
                <a:latin typeface="Symbol"/>
                <a:cs typeface="Symbol"/>
              </a:rPr>
              <a:t>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1988547" y="4348888"/>
            <a:ext cx="26295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latin typeface="Symbol"/>
                <a:cs typeface="Symbol"/>
              </a:rPr>
              <a:t></a:t>
            </a:r>
            <a:r>
              <a:rPr sz="1800" spc="15" baseline="-23148" dirty="0">
                <a:latin typeface="Times New Roman"/>
                <a:cs typeface="Times New Roman"/>
              </a:rPr>
              <a:t>ik </a:t>
            </a:r>
            <a:r>
              <a:rPr sz="2050" spc="15" dirty="0">
                <a:latin typeface="Symbol"/>
                <a:cs typeface="Symbol"/>
              </a:rPr>
              <a:t>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c("science",d</a:t>
            </a:r>
            <a:r>
              <a:rPr sz="1800" spc="60" baseline="-23148" dirty="0">
                <a:latin typeface="Times New Roman"/>
                <a:cs typeface="Times New Roman"/>
              </a:rPr>
              <a:t>i </a:t>
            </a:r>
            <a:r>
              <a:rPr sz="2050" spc="5" dirty="0">
                <a:latin typeface="Times New Roman"/>
                <a:cs typeface="Times New Roman"/>
              </a:rPr>
              <a:t>) </a:t>
            </a:r>
            <a:r>
              <a:rPr sz="2050" spc="10" dirty="0">
                <a:latin typeface="Symbol"/>
                <a:cs typeface="Symbol"/>
              </a:rPr>
              <a:t>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3952" y="3036000"/>
            <a:ext cx="282194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50" dirty="0">
                <a:latin typeface="Symbol"/>
                <a:cs typeface="Symbol"/>
              </a:rPr>
              <a:t></a:t>
            </a:r>
            <a:r>
              <a:rPr sz="1800" spc="75" baseline="-23148" dirty="0">
                <a:latin typeface="Times New Roman"/>
                <a:cs typeface="Times New Roman"/>
              </a:rPr>
              <a:t>i2</a:t>
            </a:r>
            <a:r>
              <a:rPr sz="1800" spc="390" baseline="-23148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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c("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travel",d</a:t>
            </a:r>
            <a:r>
              <a:rPr sz="1800" spc="52" baseline="-23148" dirty="0">
                <a:latin typeface="Times New Roman"/>
                <a:cs typeface="Times New Roman"/>
              </a:rPr>
              <a:t>i</a:t>
            </a:r>
            <a:r>
              <a:rPr sz="1800" spc="-104" baseline="-23148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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1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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00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342" y="227202"/>
            <a:ext cx="570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Problems </a:t>
            </a:r>
            <a:r>
              <a:rPr spc="-5" dirty="0"/>
              <a:t>with </a:t>
            </a:r>
            <a:r>
              <a:rPr spc="-40" dirty="0"/>
              <a:t>“Term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60" dirty="0"/>
              <a:t>Topic”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490" y="1124075"/>
            <a:ext cx="8342630" cy="353878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lang="en-US" sz="2600" spc="-10" dirty="0">
                <a:latin typeface="Calibri"/>
                <a:cs typeface="Calibri"/>
              </a:rPr>
              <a:t>Incompleteness </a:t>
            </a:r>
            <a:r>
              <a:rPr lang="en-US" sz="2600" dirty="0">
                <a:latin typeface="Calibri"/>
                <a:cs typeface="Calibri"/>
              </a:rPr>
              <a:t>in </a:t>
            </a:r>
            <a:r>
              <a:rPr lang="en-US" sz="2600" spc="-10" dirty="0">
                <a:latin typeface="Calibri"/>
                <a:cs typeface="Calibri"/>
              </a:rPr>
              <a:t>vocabulary</a:t>
            </a:r>
            <a:r>
              <a:rPr lang="en-US" sz="2600" spc="-50" dirty="0">
                <a:latin typeface="Calibri"/>
                <a:cs typeface="Calibri"/>
              </a:rPr>
              <a:t> </a:t>
            </a:r>
            <a:r>
              <a:rPr lang="en-US" sz="2600" spc="-20" dirty="0">
                <a:latin typeface="Calibri"/>
                <a:cs typeface="Calibri"/>
              </a:rPr>
              <a:t>coverage</a:t>
            </a:r>
            <a:endParaRPr lang="en-US" sz="26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627380" algn="l"/>
              </a:tabLst>
            </a:pPr>
            <a:r>
              <a:rPr lang="en-US" sz="2300" spc="-5" dirty="0">
                <a:latin typeface="Calibri"/>
                <a:cs typeface="Calibri"/>
              </a:rPr>
              <a:t>Can’t </a:t>
            </a:r>
            <a:r>
              <a:rPr lang="en-US" sz="2300" spc="-10" dirty="0">
                <a:latin typeface="Calibri"/>
                <a:cs typeface="Calibri"/>
              </a:rPr>
              <a:t>capture variations </a:t>
            </a:r>
            <a:r>
              <a:rPr lang="en-US" sz="2300" dirty="0">
                <a:latin typeface="Calibri"/>
                <a:cs typeface="Calibri"/>
              </a:rPr>
              <a:t>of </a:t>
            </a:r>
            <a:r>
              <a:rPr lang="en-US" sz="2300" spc="-5" dirty="0">
                <a:latin typeface="Calibri"/>
                <a:cs typeface="Calibri"/>
              </a:rPr>
              <a:t>vocabulary (e.g., </a:t>
            </a:r>
            <a:r>
              <a:rPr lang="en-US" sz="2300" spc="-15" dirty="0">
                <a:latin typeface="Calibri"/>
                <a:cs typeface="Calibri"/>
              </a:rPr>
              <a:t>related</a:t>
            </a:r>
            <a:r>
              <a:rPr lang="en-US" sz="2300" spc="35" dirty="0">
                <a:latin typeface="Calibri"/>
                <a:cs typeface="Calibri"/>
              </a:rPr>
              <a:t> </a:t>
            </a:r>
            <a:r>
              <a:rPr lang="en-US" sz="2300" spc="-15" dirty="0">
                <a:latin typeface="Calibri"/>
                <a:cs typeface="Calibri"/>
              </a:rPr>
              <a:t>words)</a:t>
            </a:r>
            <a:endParaRPr lang="en-US" sz="2600" spc="-5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lang="en-US" sz="2600" spc="-40" dirty="0">
                <a:latin typeface="Calibri"/>
                <a:cs typeface="Calibri"/>
              </a:rPr>
              <a:t>Word </a:t>
            </a:r>
            <a:r>
              <a:rPr lang="en-US" sz="2600" spc="-5" dirty="0">
                <a:latin typeface="Calibri"/>
                <a:cs typeface="Calibri"/>
              </a:rPr>
              <a:t>sense ambiguity</a:t>
            </a:r>
            <a:endParaRPr lang="en-US" sz="26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27380" algn="l"/>
              </a:tabLst>
            </a:pPr>
            <a:r>
              <a:rPr lang="en-US" sz="2300" dirty="0">
                <a:latin typeface="Calibri"/>
                <a:cs typeface="Calibri"/>
              </a:rPr>
              <a:t>A </a:t>
            </a:r>
            <a:r>
              <a:rPr lang="en-US" sz="2300" spc="-15" dirty="0">
                <a:latin typeface="Calibri"/>
                <a:cs typeface="Calibri"/>
              </a:rPr>
              <a:t>topical </a:t>
            </a:r>
            <a:r>
              <a:rPr lang="en-US" sz="2300" spc="-10" dirty="0">
                <a:latin typeface="Calibri"/>
                <a:cs typeface="Calibri"/>
              </a:rPr>
              <a:t>term </a:t>
            </a:r>
            <a:r>
              <a:rPr lang="en-US" sz="2300" spc="-5" dirty="0">
                <a:latin typeface="Calibri"/>
                <a:cs typeface="Calibri"/>
              </a:rPr>
              <a:t>or </a:t>
            </a:r>
            <a:r>
              <a:rPr lang="en-US" sz="2300" spc="-15" dirty="0">
                <a:latin typeface="Calibri"/>
                <a:cs typeface="Calibri"/>
              </a:rPr>
              <a:t>related </a:t>
            </a:r>
            <a:r>
              <a:rPr lang="en-US" sz="2300" spc="-10" dirty="0">
                <a:latin typeface="Calibri"/>
                <a:cs typeface="Calibri"/>
              </a:rPr>
              <a:t>term can </a:t>
            </a:r>
            <a:r>
              <a:rPr lang="en-US" sz="2300" spc="-5" dirty="0">
                <a:latin typeface="Calibri"/>
                <a:cs typeface="Calibri"/>
              </a:rPr>
              <a:t>be ambiguous </a:t>
            </a:r>
            <a:r>
              <a:rPr lang="en-US" sz="2300" dirty="0">
                <a:latin typeface="Calibri"/>
                <a:cs typeface="Calibri"/>
              </a:rPr>
              <a:t>(e.g.,</a:t>
            </a:r>
            <a:r>
              <a:rPr lang="en-US" sz="2300" spc="175" dirty="0">
                <a:latin typeface="Calibri"/>
                <a:cs typeface="Calibri"/>
              </a:rPr>
              <a:t> </a:t>
            </a:r>
            <a:r>
              <a:rPr lang="en-US" sz="2300" spc="-10" dirty="0">
                <a:latin typeface="Calibri"/>
                <a:cs typeface="Calibri"/>
              </a:rPr>
              <a:t>basketball</a:t>
            </a:r>
            <a:endParaRPr lang="en-US" sz="2300" dirty="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</a:pPr>
            <a:r>
              <a:rPr lang="en-US" sz="2300" spc="-15" dirty="0">
                <a:latin typeface="Calibri"/>
                <a:cs typeface="Calibri"/>
              </a:rPr>
              <a:t>star </a:t>
            </a:r>
            <a:r>
              <a:rPr lang="en-US" sz="2300" spc="-5" dirty="0">
                <a:latin typeface="Calibri"/>
                <a:cs typeface="Calibri"/>
              </a:rPr>
              <a:t>vs. </a:t>
            </a:r>
            <a:r>
              <a:rPr lang="en-US" sz="2300" spc="-20" dirty="0">
                <a:latin typeface="Calibri"/>
                <a:cs typeface="Calibri"/>
              </a:rPr>
              <a:t>star </a:t>
            </a:r>
            <a:r>
              <a:rPr lang="en-US" sz="2300" dirty="0">
                <a:latin typeface="Calibri"/>
                <a:cs typeface="Calibri"/>
              </a:rPr>
              <a:t>in the</a:t>
            </a:r>
            <a:r>
              <a:rPr lang="en-US" sz="2300" spc="10" dirty="0">
                <a:latin typeface="Calibri"/>
                <a:cs typeface="Calibri"/>
              </a:rPr>
              <a:t> </a:t>
            </a:r>
            <a:r>
              <a:rPr lang="en-US" sz="2300" spc="-5" dirty="0">
                <a:latin typeface="Calibri"/>
                <a:cs typeface="Calibri"/>
              </a:rPr>
              <a:t>sky)</a:t>
            </a:r>
            <a:endParaRPr lang="en-US" sz="2600" spc="-5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600" spc="-5" dirty="0">
                <a:latin typeface="Calibri"/>
                <a:cs typeface="Calibri"/>
              </a:rPr>
              <a:t>Lack of </a:t>
            </a:r>
            <a:r>
              <a:rPr sz="2600" spc="-10" dirty="0">
                <a:latin typeface="Calibri"/>
                <a:cs typeface="Calibri"/>
              </a:rPr>
              <a:t>expressive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endParaRPr sz="26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27380" algn="l"/>
              </a:tabLst>
            </a:pPr>
            <a:r>
              <a:rPr sz="2300" spc="-5" dirty="0">
                <a:latin typeface="Calibri"/>
                <a:cs typeface="Calibri"/>
              </a:rPr>
              <a:t>Can only </a:t>
            </a:r>
            <a:r>
              <a:rPr sz="2300" spc="-10" dirty="0">
                <a:latin typeface="Calibri"/>
                <a:cs typeface="Calibri"/>
              </a:rPr>
              <a:t>represent simple/general</a:t>
            </a:r>
            <a:r>
              <a:rPr sz="2300" spc="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topics</a:t>
            </a:r>
            <a:endParaRPr sz="2300" dirty="0">
              <a:latin typeface="Calibri"/>
              <a:cs typeface="Calibri"/>
            </a:endParaRPr>
          </a:p>
          <a:p>
            <a:pPr marL="626745" lvl="1" indent="-2362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27380" algn="l"/>
              </a:tabLst>
            </a:pPr>
            <a:r>
              <a:rPr sz="2300" spc="-5" dirty="0">
                <a:latin typeface="Calibri"/>
                <a:cs typeface="Calibri"/>
              </a:rPr>
              <a:t>Can’t </a:t>
            </a:r>
            <a:r>
              <a:rPr sz="2300" spc="-10" dirty="0">
                <a:latin typeface="Calibri"/>
                <a:cs typeface="Calibri"/>
              </a:rPr>
              <a:t>represent </a:t>
            </a:r>
            <a:r>
              <a:rPr sz="2300" spc="-15" dirty="0">
                <a:latin typeface="Calibri"/>
                <a:cs typeface="Calibri"/>
              </a:rPr>
              <a:t>complicated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topics</a:t>
            </a:r>
            <a:endParaRPr sz="2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2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6063</Words>
  <Application>Microsoft Macintosh PowerPoint</Application>
  <PresentationFormat>On-screen Show (16:9)</PresentationFormat>
  <Paragraphs>1186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Berlin Sans FB Demi</vt:lpstr>
      <vt:lpstr>Calibri</vt:lpstr>
      <vt:lpstr>Cambria Math</vt:lpstr>
      <vt:lpstr>Lucida Sans Unicode</vt:lpstr>
      <vt:lpstr>Symbol</vt:lpstr>
      <vt:lpstr>Tahoma</vt:lpstr>
      <vt:lpstr>Times New Roman</vt:lpstr>
      <vt:lpstr>Wingdings</vt:lpstr>
      <vt:lpstr>Office Theme</vt:lpstr>
      <vt:lpstr>1_Blends</vt:lpstr>
      <vt:lpstr>1_Office Theme</vt:lpstr>
      <vt:lpstr>  Topic Modeling</vt:lpstr>
      <vt:lpstr>Topic Mining and Analysis: Motivation</vt:lpstr>
      <vt:lpstr>PowerPoint Presentation</vt:lpstr>
      <vt:lpstr>Formal Definition of Topic Mining and Analysis</vt:lpstr>
      <vt:lpstr>Initial Idea: Topic = Term</vt:lpstr>
      <vt:lpstr>Mining k Topical Terms from Collection C</vt:lpstr>
      <vt:lpstr>PowerPoint Presentation</vt:lpstr>
      <vt:lpstr>How Well Does This Approach Work?</vt:lpstr>
      <vt:lpstr>Problems with “Term as Topic”</vt:lpstr>
      <vt:lpstr>PowerPoint Presentation</vt:lpstr>
      <vt:lpstr>The Simplest Language Model: Unigram LM</vt:lpstr>
      <vt:lpstr>PowerPoint Presentation</vt:lpstr>
      <vt:lpstr>PowerPoint Presentation</vt:lpstr>
      <vt:lpstr>Estimation of Unigram LM</vt:lpstr>
      <vt:lpstr>Maximum Likelihood</vt:lpstr>
      <vt:lpstr>Problems with “Term as Topic”</vt:lpstr>
      <vt:lpstr>Problems with “Term as Topic”</vt:lpstr>
      <vt:lpstr>Improved Idea: Topic = Word Distribution</vt:lpstr>
      <vt:lpstr>Probabilistic Topic Mining and Analysis</vt:lpstr>
      <vt:lpstr>PowerPoint Presentation</vt:lpstr>
      <vt:lpstr>Generative Model for Text Mining</vt:lpstr>
      <vt:lpstr>Summary</vt:lpstr>
      <vt:lpstr>Summary (cont.)</vt:lpstr>
      <vt:lpstr>PowerPoint Presentation</vt:lpstr>
      <vt:lpstr>Language Model Setup</vt:lpstr>
      <vt:lpstr>Computation of Maximum Likelihood Estimate</vt:lpstr>
      <vt:lpstr>What Does the Topic Look Like?</vt:lpstr>
      <vt:lpstr>Factoring out Background Words</vt:lpstr>
      <vt:lpstr>Generate d Using Two Word Distributions</vt:lpstr>
      <vt:lpstr>What’s the probability of observing a word w?</vt:lpstr>
      <vt:lpstr>The Idea of a Mixture Model</vt:lpstr>
      <vt:lpstr>As a Generative Model…</vt:lpstr>
      <vt:lpstr>Mining Two Topics (Two Unigram Language Models) in One Document</vt:lpstr>
      <vt:lpstr>Estimation of One Topic: P(w| d)</vt:lpstr>
      <vt:lpstr>Behavior of a Mixture Model</vt:lpstr>
      <vt:lpstr>“Collaboration” and “Competition” of d and B</vt:lpstr>
      <vt:lpstr>Response to Data Frequency</vt:lpstr>
      <vt:lpstr>Summary</vt:lpstr>
      <vt:lpstr>Estimation of One Topic: P(w| d)</vt:lpstr>
      <vt:lpstr>Given all the parameters, infer the topic a</vt:lpstr>
      <vt:lpstr>The Expectation-Maximization (EM) Algorithm</vt:lpstr>
      <vt:lpstr>EM Computation in Action</vt:lpstr>
      <vt:lpstr>Summary</vt:lpstr>
      <vt:lpstr>PowerPoint Presentation</vt:lpstr>
      <vt:lpstr>PowerPoint Presentation</vt:lpstr>
      <vt:lpstr>Probabilistic Latent Semantic Analysis (PLSA)</vt:lpstr>
      <vt:lpstr>PowerPoint Presentation</vt:lpstr>
      <vt:lpstr>EM Algorithm for PLSA: E-Step</vt:lpstr>
      <vt:lpstr>EM Algorithm for PLSA: M-Step</vt:lpstr>
      <vt:lpstr>Computation of the EM Algorithm</vt:lpstr>
      <vt:lpstr>Summary</vt:lpstr>
      <vt:lpstr>Deficiency of PLSA</vt:lpstr>
      <vt:lpstr>Latent Dirichlet Allocation (LDA)</vt:lpstr>
      <vt:lpstr>PowerPoint Presentation</vt:lpstr>
      <vt:lpstr>Parameter Estimation and Inferences in LDA</vt:lpstr>
      <vt:lpstr>Summary of Probabilistic Topic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Xi Niu</cp:lastModifiedBy>
  <cp:revision>108</cp:revision>
  <cp:lastPrinted>2017-10-12T18:26:18Z</cp:lastPrinted>
  <dcterms:created xsi:type="dcterms:W3CDTF">2017-08-15T21:08:13Z</dcterms:created>
  <dcterms:modified xsi:type="dcterms:W3CDTF">2024-03-12T15:04:53Z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2017-08-15T00:00:00Z</vt:filetime>
  </property>
</Properties>
</file>