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390" r:id="rId2"/>
    <p:sldId id="403" r:id="rId3"/>
    <p:sldId id="392" r:id="rId4"/>
    <p:sldId id="393" r:id="rId5"/>
    <p:sldId id="391" r:id="rId6"/>
    <p:sldId id="344" r:id="rId7"/>
    <p:sldId id="394" r:id="rId8"/>
    <p:sldId id="409" r:id="rId9"/>
    <p:sldId id="404" r:id="rId10"/>
    <p:sldId id="40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41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/>
    <p:restoredTop sz="76431" autoAdjust="0"/>
  </p:normalViewPr>
  <p:slideViewPr>
    <p:cSldViewPr>
      <p:cViewPr varScale="1">
        <p:scale>
          <a:sx n="98" d="100"/>
          <a:sy n="98" d="100"/>
        </p:scale>
        <p:origin x="24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2419C-A41A-094F-96FF-C5C2FBF9BF22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82069-2BA5-7245-9465-A54B12E54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02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8A295-D651-48FD-9AE4-044EF29679CB}" type="datetimeFigureOut">
              <a:rPr lang="en-US" smtClean="0"/>
              <a:pPr/>
              <a:t>1/23/24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0870-921F-49B7-8F06-FF770E4CAE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47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31731" indent="-281435" defTabSz="917792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25741" indent="-225148" defTabSz="917792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76037" indent="-225148" defTabSz="917792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26333" indent="-225148" defTabSz="917792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667B834-65E5-FD46-9E45-2B7D728CE16F}" type="slidenum">
              <a:rPr lang="en-US" sz="1200">
                <a:solidFill>
                  <a:prstClr val="black"/>
                </a:solidFill>
              </a:rPr>
              <a:pPr eaLnBrk="1" hangingPunct="1"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5579" y="8686643"/>
            <a:ext cx="2972421" cy="45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3440094-BA09-4C4A-817E-788DF8FEC4BD}" type="slidenum">
              <a:rPr lang="zh-CN" altLang="en-US" sz="1200">
                <a:solidFill>
                  <a:prstClr val="black"/>
                </a:solidFill>
                <a:latin typeface="Times New Roman" charset="0"/>
                <a:ea typeface="SimSun" charset="0"/>
                <a:cs typeface="SimSun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z="1200">
              <a:solidFill>
                <a:prstClr val="black"/>
              </a:solidFill>
              <a:latin typeface="Times New Roman" charset="0"/>
              <a:ea typeface="SimSun" charset="0"/>
              <a:cs typeface="SimSu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examples: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20870-921F-49B7-8F06-FF770E4CAE2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0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6063BFBD-7148-4DA3-8AC9-D5D7C51A748E}" type="datetimeFigureOut">
              <a:rPr lang="en-US" smtClean="0"/>
              <a:pPr/>
              <a:t>1/23/24</a:t>
            </a:fld>
            <a:endParaRPr lang="en-GB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45180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3BFBD-7148-4DA3-8AC9-D5D7C51A748E}" type="datetimeFigureOut">
              <a:rPr lang="en-US" smtClean="0"/>
              <a:pPr/>
              <a:t>1/23/24</a:t>
            </a:fld>
            <a:endParaRPr lang="en-GB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25183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3BFBD-7148-4DA3-8AC9-D5D7C51A748E}" type="datetimeFigureOut">
              <a:rPr lang="en-US" smtClean="0"/>
              <a:pPr/>
              <a:t>1/23/24</a:t>
            </a:fld>
            <a:endParaRPr lang="en-GB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296723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3BFBD-7148-4DA3-8AC9-D5D7C51A748E}" type="datetimeFigureOut">
              <a:rPr lang="en-US" smtClean="0"/>
              <a:pPr/>
              <a:t>1/23/24</a:t>
            </a:fld>
            <a:endParaRPr lang="en-GB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63812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3BFBD-7148-4DA3-8AC9-D5D7C51A748E}" type="datetimeFigureOut">
              <a:rPr lang="en-US" smtClean="0"/>
              <a:pPr/>
              <a:t>1/23/24</a:t>
            </a:fld>
            <a:endParaRPr lang="en-GB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049981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274638"/>
            <a:ext cx="77089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7901" y="1600200"/>
            <a:ext cx="7708900" cy="21859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901" y="3938588"/>
            <a:ext cx="7708900" cy="2187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6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763713" y="274638"/>
            <a:ext cx="6923087" cy="5851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22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84184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3BFBD-7148-4DA3-8AC9-D5D7C51A748E}" type="datetimeFigureOut">
              <a:rPr lang="en-US" smtClean="0"/>
              <a:pPr/>
              <a:t>1/23/24</a:t>
            </a:fld>
            <a:endParaRPr lang="en-GB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22555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3BFBD-7148-4DA3-8AC9-D5D7C51A748E}" type="datetimeFigureOut">
              <a:rPr lang="en-US" smtClean="0"/>
              <a:pPr/>
              <a:t>1/23/24</a:t>
            </a:fld>
            <a:endParaRPr lang="en-GB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27265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3BFBD-7148-4DA3-8AC9-D5D7C51A748E}" type="datetimeFigureOut">
              <a:rPr lang="en-US" smtClean="0"/>
              <a:pPr/>
              <a:t>1/23/24</a:t>
            </a:fld>
            <a:endParaRPr lang="en-GB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3719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3BFBD-7148-4DA3-8AC9-D5D7C51A748E}" type="datetimeFigureOut">
              <a:rPr lang="en-US" smtClean="0"/>
              <a:pPr/>
              <a:t>1/23/24</a:t>
            </a:fld>
            <a:endParaRPr lang="en-GB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60098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94041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3BFBD-7148-4DA3-8AC9-D5D7C51A748E}" type="datetimeFigureOut">
              <a:rPr lang="en-US" smtClean="0"/>
              <a:pPr/>
              <a:t>1/23/24</a:t>
            </a:fld>
            <a:endParaRPr lang="en-GB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491781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3BFBD-7148-4DA3-8AC9-D5D7C51A748E}" type="datetimeFigureOut">
              <a:rPr lang="en-US" smtClean="0"/>
              <a:pPr/>
              <a:t>1/23/24</a:t>
            </a:fld>
            <a:endParaRPr lang="en-GB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58608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fld id="{6063BFBD-7148-4DA3-8AC9-D5D7C51A748E}" type="datetimeFigureOut">
              <a:rPr lang="en-US" smtClean="0"/>
              <a:pPr/>
              <a:t>1/23/24</a:t>
            </a:fld>
            <a:endParaRPr lang="en-GB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7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oleObject" Target="../embeddings/oleObject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4F3C789-3467-DA4A-9905-FD462F5F2519}" type="slidenum">
              <a:rPr lang="en-US" sz="1400">
                <a:solidFill>
                  <a:srgbClr val="000000"/>
                </a:solidFill>
              </a:rPr>
              <a:pPr eaLnBrk="1" hangingPunct="1"/>
              <a:t>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763000" cy="3886200"/>
          </a:xfrm>
        </p:spPr>
        <p:txBody>
          <a:bodyPr/>
          <a:lstStyle/>
          <a:p>
            <a:pPr eaLnBrk="1" hangingPunct="1"/>
            <a:br>
              <a:rPr lang="en-US" sz="3200" dirty="0">
                <a:latin typeface="Tahoma" charset="0"/>
              </a:rPr>
            </a:br>
            <a:br>
              <a:rPr lang="en-US" sz="3200" dirty="0">
                <a:latin typeface="Tahoma" charset="0"/>
              </a:rPr>
            </a:br>
            <a:r>
              <a:rPr lang="en-US" dirty="0">
                <a:latin typeface="Tahoma" charset="0"/>
              </a:rPr>
              <a:t>Matrix and Vector Algebra</a:t>
            </a:r>
            <a:br>
              <a:rPr lang="en-US" dirty="0">
                <a:latin typeface="Tahoma" charset="0"/>
              </a:rPr>
            </a:br>
            <a:br>
              <a:rPr lang="en-US" dirty="0">
                <a:latin typeface="Tahoma" charset="0"/>
              </a:rPr>
            </a:br>
            <a:endParaRPr lang="en-US" sz="1400" dirty="0">
              <a:latin typeface="Tahoma" charset="0"/>
            </a:endParaRPr>
          </a:p>
        </p:txBody>
      </p:sp>
      <p:sp>
        <p:nvSpPr>
          <p:cNvPr id="16386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E7E83C01-7223-9046-BE97-B561CE40603A}" type="slidenum">
              <a:rPr lang="zh-CN" altLang="en-US" sz="1200" smtClean="0">
                <a:solidFill>
                  <a:srgbClr val="000000"/>
                </a:solidFill>
                <a:ea typeface="SimSun" charset="0"/>
                <a:cs typeface="SimSun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z="120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E1855A5-A312-EF63-BA3C-45C53E923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8610600" cy="1905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2400" kern="0">
                <a:latin typeface="Tahoma" charset="0"/>
              </a:rPr>
              <a:t>Prof. Xi Niu</a:t>
            </a:r>
          </a:p>
          <a:p>
            <a:pPr algn="ctr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2000" kern="0">
                <a:latin typeface="Tahoma" charset="0"/>
              </a:rPr>
              <a:t>University of North Carolina at Charlotte</a:t>
            </a:r>
            <a:endParaRPr lang="en-US" sz="2000" kern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46217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Important Properties to Remember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020039"/>
                <a:ext cx="8382000" cy="5181600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If matrix P is made of a collection of (mutually) orthogonal vectors, P is an orthogonal matrix, and P</a:t>
                </a:r>
                <a:r>
                  <a:rPr lang="en-US" baseline="30000" dirty="0"/>
                  <a:t>-1</a:t>
                </a:r>
                <a:r>
                  <a:rPr lang="en-US" dirty="0"/>
                  <a:t> = P</a:t>
                </a:r>
                <a:r>
                  <a:rPr lang="en-US" baseline="30000" dirty="0"/>
                  <a:t>T</a:t>
                </a:r>
              </a:p>
              <a:p>
                <a:pPr marL="0" indent="0">
                  <a:buNone/>
                </a:pPr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XX</a:t>
                </a:r>
                <a:r>
                  <a:rPr lang="en-US" baseline="30000" dirty="0"/>
                  <a:t>T</a:t>
                </a:r>
                <a:r>
                  <a:rPr lang="en-US" dirty="0"/>
                  <a:t> is symmetric matrix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BB</a:t>
                </a:r>
                <a:r>
                  <a:rPr lang="en-US" baseline="30000" dirty="0"/>
                  <a:t>T =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020039"/>
                <a:ext cx="8382000" cy="5181600"/>
              </a:xfrm>
              <a:blipFill rotWithShape="0">
                <a:blip r:embed="rId2"/>
                <a:stretch>
                  <a:fillRect l="-291" b="-15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91" y="4725144"/>
            <a:ext cx="3024336" cy="1271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641" y="4816223"/>
            <a:ext cx="4877544" cy="10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37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191220"/>
            <a:ext cx="85090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98731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of Eigenvalues and Eigenvectors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66" b="7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478650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Calculate Eigenvalues and Eigenvectors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104900"/>
            <a:ext cx="8331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0169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52128"/>
            <a:ext cx="85217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1903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339056"/>
            <a:ext cx="8356600" cy="439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8196CD-2D48-68FF-9B53-8F01A1AC4112}"/>
              </a:ext>
            </a:extLst>
          </p:cNvPr>
          <p:cNvSpPr txBox="1"/>
          <p:nvPr/>
        </p:nvSpPr>
        <p:spPr>
          <a:xfrm>
            <a:off x="393700" y="40050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177098039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181100"/>
            <a:ext cx="69850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6452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Properties of Eigenvalues and Eigenvectors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Eigenvalues and eigenvectors can only be found for </a:t>
            </a:r>
            <a:r>
              <a:rPr lang="en-US" b="1" dirty="0"/>
              <a:t>square matrices </a:t>
            </a:r>
            <a:r>
              <a:rPr lang="en-US" dirty="0"/>
              <a:t>and not every square matrix has.</a:t>
            </a:r>
          </a:p>
          <a:p>
            <a:r>
              <a:rPr lang="en-US" dirty="0"/>
              <a:t>In practice eigenvectors are normalized to have the length of 1.</a:t>
            </a:r>
          </a:p>
          <a:p>
            <a:r>
              <a:rPr lang="en-US" dirty="0">
                <a:solidFill>
                  <a:srgbClr val="FF0000"/>
                </a:solidFill>
              </a:rPr>
              <a:t>Very Important: </a:t>
            </a:r>
            <a:r>
              <a:rPr lang="en-US" dirty="0"/>
              <a:t>all eigenvectors are (mutually) orthogonal.  The matrix composed of a collection of eigenvectors is a orthogonal matrix.</a:t>
            </a:r>
          </a:p>
        </p:txBody>
      </p:sp>
    </p:spTree>
    <p:extLst>
      <p:ext uri="{BB962C8B-B14F-4D97-AF65-F5344CB8AC3E}">
        <p14:creationId xmlns:p14="http://schemas.microsoft.com/office/powerpoint/2010/main" val="1127893777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F70C-D206-AE5C-E51A-66A744FD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548680"/>
            <a:ext cx="8763000" cy="609600"/>
          </a:xfrm>
        </p:spPr>
        <p:txBody>
          <a:bodyPr/>
          <a:lstStyle/>
          <a:p>
            <a:r>
              <a:rPr lang="en-US" sz="3600" dirty="0"/>
              <a:t>Properties of Eigenvalues and Eigenvectors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128C-D7C5-E130-6201-129961B27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symmetric matrix</a:t>
            </a:r>
            <a:r>
              <a:rPr lang="en-US" dirty="0"/>
              <a:t> has: real eigenvalues, eigenvectors corresponding to the eigenvalues that are orthogonal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Very Important: </a:t>
            </a:r>
            <a:r>
              <a:rPr lang="en-US" dirty="0"/>
              <a:t>A symmetric matrix </a:t>
            </a:r>
            <a:r>
              <a:rPr lang="en-US" b="1" dirty="0"/>
              <a:t>A</a:t>
            </a:r>
            <a:r>
              <a:rPr lang="en-US" dirty="0"/>
              <a:t> could be written as </a:t>
            </a:r>
            <a:r>
              <a:rPr lang="en-US" b="1" dirty="0"/>
              <a:t>EDE</a:t>
            </a:r>
            <a:r>
              <a:rPr lang="en-US" b="1" baseline="30000" dirty="0"/>
              <a:t>T</a:t>
            </a:r>
            <a:r>
              <a:rPr lang="en-US" dirty="0"/>
              <a:t>, where </a:t>
            </a:r>
            <a:r>
              <a:rPr lang="en-US" b="1" dirty="0"/>
              <a:t>D</a:t>
            </a:r>
            <a:r>
              <a:rPr lang="en-US" dirty="0"/>
              <a:t> is a diagonal matrix of eigen values, </a:t>
            </a:r>
            <a:r>
              <a:rPr lang="en-US" b="1" dirty="0"/>
              <a:t>E</a:t>
            </a:r>
            <a:r>
              <a:rPr lang="en-US" dirty="0"/>
              <a:t> is the matrix of eigenvectors of </a:t>
            </a:r>
            <a:r>
              <a:rPr lang="en-US" b="1" dirty="0"/>
              <a:t>A</a:t>
            </a:r>
            <a:r>
              <a:rPr lang="en-US" dirty="0"/>
              <a:t> (arranged as columns).</a:t>
            </a:r>
          </a:p>
          <a:p>
            <a:pPr marL="0" indent="0">
              <a:buNone/>
            </a:pPr>
            <a:r>
              <a:rPr lang="en-US" dirty="0"/>
              <a:t>   A = </a:t>
            </a:r>
            <a:r>
              <a:rPr lang="en-US" b="1" dirty="0"/>
              <a:t>EDE</a:t>
            </a:r>
            <a:r>
              <a:rPr lang="en-US" b="1" baseline="30000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6020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7848872" cy="3371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876552"/>
            <a:ext cx="3024336" cy="1271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4869160"/>
            <a:ext cx="4877544" cy="10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6790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340768"/>
            <a:ext cx="8585200" cy="17526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94456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339810"/>
              </p:ext>
            </p:extLst>
          </p:nvPr>
        </p:nvGraphicFramePr>
        <p:xfrm>
          <a:off x="2486025" y="3573463"/>
          <a:ext cx="23193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200" imgH="469900" progId="Equation.3">
                  <p:embed/>
                </p:oleObj>
              </mc:Choice>
              <mc:Fallback>
                <p:oleObj name="Equation" r:id="rId6" imgW="838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3573463"/>
                        <a:ext cx="23193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033212"/>
              </p:ext>
            </p:extLst>
          </p:nvPr>
        </p:nvGraphicFramePr>
        <p:xfrm>
          <a:off x="4932040" y="3573016"/>
          <a:ext cx="1224136" cy="1191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600" imgH="469900" progId="Equation.3">
                  <p:embed/>
                </p:oleObj>
              </mc:Choice>
              <mc:Fallback>
                <p:oleObj name="Equation" r:id="rId8" imgW="4826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2040" y="3573016"/>
                        <a:ext cx="1224136" cy="1191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5304"/>
              </p:ext>
            </p:extLst>
          </p:nvPr>
        </p:nvGraphicFramePr>
        <p:xfrm>
          <a:off x="2483768" y="5157788"/>
          <a:ext cx="179228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700" imgH="469900" progId="Equation.3">
                  <p:embed/>
                </p:oleObj>
              </mc:Choice>
              <mc:Fallback>
                <p:oleObj name="Equation" r:id="rId10" imgW="647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157788"/>
                        <a:ext cx="1792287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592899"/>
              </p:ext>
            </p:extLst>
          </p:nvPr>
        </p:nvGraphicFramePr>
        <p:xfrm>
          <a:off x="4597400" y="5157788"/>
          <a:ext cx="74136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2100" imgH="469900" progId="Equation.3">
                  <p:embed/>
                </p:oleObj>
              </mc:Choice>
              <mc:Fallback>
                <p:oleObj name="Equation" r:id="rId12" imgW="292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97400" y="5157788"/>
                        <a:ext cx="741363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491643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 and Inverse Matrix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295400"/>
            <a:ext cx="8443664" cy="4581872"/>
          </a:xfrm>
        </p:spPr>
        <p:txBody>
          <a:bodyPr/>
          <a:lstStyle/>
          <a:p>
            <a:r>
              <a:rPr lang="en-US" b="1" dirty="0"/>
              <a:t>Identity</a:t>
            </a:r>
            <a:r>
              <a:rPr lang="en-US" dirty="0"/>
              <a:t> matrix I</a:t>
            </a:r>
            <a:r>
              <a:rPr lang="en-US" baseline="-25000" dirty="0"/>
              <a:t>n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r>
              <a:rPr lang="en-US" b="1" dirty="0"/>
              <a:t>Inverse</a:t>
            </a:r>
            <a:r>
              <a:rPr lang="en-US" dirty="0"/>
              <a:t> matrix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381108"/>
              </p:ext>
            </p:extLst>
          </p:nvPr>
        </p:nvGraphicFramePr>
        <p:xfrm>
          <a:off x="3491880" y="2060848"/>
          <a:ext cx="2389187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130300" progId="Equation.3">
                  <p:embed/>
                </p:oleObj>
              </mc:Choice>
              <mc:Fallback>
                <p:oleObj name="Equation" r:id="rId2" imgW="14859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060848"/>
                        <a:ext cx="2389187" cy="181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92" y="4797152"/>
            <a:ext cx="34925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7961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Vectors: Special Matrices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7848872" cy="19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8739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628800"/>
            <a:ext cx="9144000" cy="42298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</a:t>
            </a:r>
          </a:p>
        </p:txBody>
      </p:sp>
    </p:spTree>
    <p:extLst>
      <p:ext uri="{BB962C8B-B14F-4D97-AF65-F5344CB8AC3E}">
        <p14:creationId xmlns:p14="http://schemas.microsoft.com/office/powerpoint/2010/main" val="2814937207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a=(3,5,7), b=(1,4,6)</a:t>
            </a:r>
          </a:p>
          <a:p>
            <a:pPr lvl="1"/>
            <a:r>
              <a:rPr lang="en-US" dirty="0"/>
              <a:t>Inner product:3*1+5*4+7*6=65</a:t>
            </a:r>
          </a:p>
          <a:p>
            <a:pPr lvl="1"/>
            <a:r>
              <a:rPr lang="en-US" dirty="0"/>
              <a:t> Length of a: </a:t>
            </a:r>
            <a:r>
              <a:rPr lang="en-US" dirty="0" err="1"/>
              <a:t>sqrt</a:t>
            </a:r>
            <a:r>
              <a:rPr lang="en-US" dirty="0"/>
              <a:t>(3</a:t>
            </a:r>
            <a:r>
              <a:rPr lang="en-US" baseline="30000" dirty="0"/>
              <a:t>2 </a:t>
            </a:r>
            <a:r>
              <a:rPr lang="en-US" dirty="0"/>
              <a:t>+ 5</a:t>
            </a:r>
            <a:r>
              <a:rPr lang="en-US" baseline="30000" dirty="0"/>
              <a:t>2</a:t>
            </a:r>
            <a:r>
              <a:rPr lang="en-US" dirty="0"/>
              <a:t> + 7</a:t>
            </a:r>
            <a:r>
              <a:rPr lang="en-US" baseline="30000" dirty="0"/>
              <a:t>2</a:t>
            </a:r>
            <a:r>
              <a:rPr lang="en-US" dirty="0"/>
              <a:t>) = 9.1</a:t>
            </a:r>
          </a:p>
          <a:p>
            <a:pPr marL="857250" lvl="2" indent="0">
              <a:buNone/>
            </a:pPr>
            <a:r>
              <a:rPr lang="en-US" sz="2800" dirty="0"/>
              <a:t>Length of b: </a:t>
            </a:r>
            <a:r>
              <a:rPr lang="en-US" sz="2800" dirty="0" err="1"/>
              <a:t>sqrt</a:t>
            </a:r>
            <a:r>
              <a:rPr lang="en-US" sz="2800" dirty="0"/>
              <a:t>(1</a:t>
            </a:r>
            <a:r>
              <a:rPr lang="en-US" sz="2800" baseline="30000" dirty="0"/>
              <a:t>2 </a:t>
            </a:r>
            <a:r>
              <a:rPr lang="en-US" sz="2800" dirty="0"/>
              <a:t>+ 4</a:t>
            </a:r>
            <a:r>
              <a:rPr lang="en-US" sz="2800" baseline="30000" dirty="0"/>
              <a:t>2</a:t>
            </a:r>
            <a:r>
              <a:rPr lang="en-US" sz="2800" dirty="0"/>
              <a:t> + 6</a:t>
            </a:r>
            <a:r>
              <a:rPr lang="en-US" sz="2800" baseline="30000" dirty="0"/>
              <a:t>2 ) = </a:t>
            </a:r>
          </a:p>
          <a:p>
            <a:pPr marL="914400" lvl="1" indent="-457200"/>
            <a:r>
              <a:rPr lang="en-US" sz="3200" dirty="0"/>
              <a:t>Angle between a and b: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28" y="4581128"/>
            <a:ext cx="8496944" cy="9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4712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571A-BD1D-65DA-8FB5-602B3778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Orthogonal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5B0D-72DA-D17D-A39A-DD200B6D3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vectors’ dot product is 0, the two vectors are orthogonal.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example: (0.3,0,0) and (0,1,5)</a:t>
            </a:r>
          </a:p>
        </p:txBody>
      </p:sp>
    </p:spTree>
    <p:extLst>
      <p:ext uri="{BB962C8B-B14F-4D97-AF65-F5344CB8AC3E}">
        <p14:creationId xmlns:p14="http://schemas.microsoft.com/office/powerpoint/2010/main" val="66182887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vs.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is a collection of vectors </a:t>
            </a:r>
          </a:p>
          <a:p>
            <a:pPr marL="0" indent="0">
              <a:buNone/>
            </a:pPr>
            <a:r>
              <a:rPr lang="en-US" b="1" dirty="0"/>
              <a:t>   X = [X</a:t>
            </a:r>
            <a:r>
              <a:rPr lang="en-US" b="1" baseline="-25000" dirty="0"/>
              <a:t>1</a:t>
            </a:r>
            <a:r>
              <a:rPr lang="en-US" b="1" dirty="0"/>
              <a:t>,X</a:t>
            </a:r>
            <a:r>
              <a:rPr lang="en-US" b="1" baseline="-25000" dirty="0"/>
              <a:t>2</a:t>
            </a:r>
            <a:r>
              <a:rPr lang="en-US" b="1" dirty="0"/>
              <a:t>,</a:t>
            </a:r>
            <a:r>
              <a:rPr lang="mr-IN" b="1" dirty="0"/>
              <a:t>…</a:t>
            </a:r>
            <a:r>
              <a:rPr lang="en-US" b="1" dirty="0"/>
              <a:t>,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b="1" dirty="0"/>
              <a:t>]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In data analytics,  a </a:t>
            </a:r>
            <a:r>
              <a:rPr lang="en-US" b="1" dirty="0"/>
              <a:t>variable</a:t>
            </a:r>
            <a:r>
              <a:rPr lang="en-US" dirty="0"/>
              <a:t> maps to the concept of </a:t>
            </a:r>
            <a:r>
              <a:rPr lang="en-US" b="1" dirty="0"/>
              <a:t>vector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a series of variables </a:t>
            </a:r>
            <a:r>
              <a:rPr lang="en-US" dirty="0"/>
              <a:t>maps to the concept of </a:t>
            </a:r>
            <a:r>
              <a:rPr lang="en-US" dirty="0">
                <a:solidFill>
                  <a:srgbClr val="FF0000"/>
                </a:solidFill>
              </a:rPr>
              <a:t>matrix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13287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5902</TotalTime>
  <Words>343</Words>
  <Application>Microsoft Macintosh PowerPoint</Application>
  <PresentationFormat>On-screen Show (4:3)</PresentationFormat>
  <Paragraphs>63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Berlin Sans FB Demi</vt:lpstr>
      <vt:lpstr>Calibri</vt:lpstr>
      <vt:lpstr>Cambria Math</vt:lpstr>
      <vt:lpstr>Tahoma</vt:lpstr>
      <vt:lpstr>Times New Roman</vt:lpstr>
      <vt:lpstr>Wingdings</vt:lpstr>
      <vt:lpstr>Blends</vt:lpstr>
      <vt:lpstr>Equation</vt:lpstr>
      <vt:lpstr>  Matrix and Vector Algebra  </vt:lpstr>
      <vt:lpstr>Matrix Transpose</vt:lpstr>
      <vt:lpstr>Matrix Multiplication</vt:lpstr>
      <vt:lpstr>Identity Matrix and Inverse Matrix</vt:lpstr>
      <vt:lpstr>Vectors: Special Matrices</vt:lpstr>
      <vt:lpstr>Vector Operations</vt:lpstr>
      <vt:lpstr>Examples</vt:lpstr>
      <vt:lpstr>Being Orthogonal</vt:lpstr>
      <vt:lpstr>Vector vs. Matrix</vt:lpstr>
      <vt:lpstr>Two Important Properties to Remember</vt:lpstr>
      <vt:lpstr>Eigenvalue Problem</vt:lpstr>
      <vt:lpstr>Example of Eigenvalues and Eigenvectors</vt:lpstr>
      <vt:lpstr>Calculate Eigenvalues and Eigenvectors</vt:lpstr>
      <vt:lpstr>Example</vt:lpstr>
      <vt:lpstr>Example</vt:lpstr>
      <vt:lpstr>Example</vt:lpstr>
      <vt:lpstr>Properties of Eigenvalues and Eigenvectors</vt:lpstr>
      <vt:lpstr>Properties of Eigenvalues and Eigenvectors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 and Reliability</dc:title>
  <dc:creator>Dr. Andy Field</dc:creator>
  <cp:lastModifiedBy>Xi Niu</cp:lastModifiedBy>
  <cp:revision>316</cp:revision>
  <cp:lastPrinted>2015-10-01T18:30:37Z</cp:lastPrinted>
  <dcterms:created xsi:type="dcterms:W3CDTF">2009-05-21T11:49:21Z</dcterms:created>
  <dcterms:modified xsi:type="dcterms:W3CDTF">2024-01-23T15:52:24Z</dcterms:modified>
</cp:coreProperties>
</file>