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6576000" cy="27432000"/>
  <p:notesSz cx="32004000" cy="511032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FAA1E95-1E44-420E-8D27-141F02CA2A42}">
  <a:tblStyle styleId="{0FAA1E95-1E44-420E-8D27-141F02CA2A42}" styleName="Table_0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AEEFF"/>
          </a:solidFill>
        </a:fill>
      </a:tcStyle>
    </a:wholeTbl>
    <a:band1H>
      <a:tcStyle>
        <a:tcBdr/>
        <a:fill>
          <a:solidFill>
            <a:srgbClr val="D1DBFE"/>
          </a:solidFill>
        </a:fill>
      </a:tcStyle>
    </a:band1H>
    <a:band1V>
      <a:tcStyle>
        <a:tcBdr/>
        <a:fill>
          <a:solidFill>
            <a:srgbClr val="D1DBFE"/>
          </a:solidFill>
        </a:fill>
      </a:tcStyle>
    </a:band1V>
    <a:la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6E3FD503-9590-4918-BFDA-1BC433457B0B}" styleName="Table_1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564"/>
  </p:normalViewPr>
  <p:slideViewPr>
    <p:cSldViewPr snapToGrid="0">
      <p:cViewPr>
        <p:scale>
          <a:sx n="44" d="100"/>
          <a:sy n="44" d="100"/>
        </p:scale>
        <p:origin x="170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22225"/>
            <a:ext cx="13868399" cy="2516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18135600" y="22225"/>
            <a:ext cx="13868399" cy="2516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 txBox="1">
            <a:spLocks noGrp="1"/>
          </p:cNvSpPr>
          <p:nvPr>
            <p:ph type="ftr" idx="11"/>
          </p:nvPr>
        </p:nvSpPr>
        <p:spPr>
          <a:xfrm>
            <a:off x="0" y="48563212"/>
            <a:ext cx="13868399" cy="2516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18135600" y="48563212"/>
            <a:ext cx="13868399" cy="2516187"/>
          </a:xfrm>
          <a:prstGeom prst="rect">
            <a:avLst/>
          </a:prstGeom>
          <a:noFill/>
          <a:ln>
            <a:noFill/>
          </a:ln>
        </p:spPr>
        <p:txBody>
          <a:bodyPr lIns="19050" tIns="0" rIns="190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0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267200" y="24272875"/>
            <a:ext cx="23469600" cy="229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680"/>
              </a:spcBef>
              <a:spcAft>
                <a:spcPts val="0"/>
              </a:spcAft>
              <a:buNone/>
              <a:defRPr sz="5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2135188" marR="0" lvl="1" indent="-1588" algn="l" rtl="0">
              <a:spcBef>
                <a:spcPts val="1680"/>
              </a:spcBef>
              <a:spcAft>
                <a:spcPts val="0"/>
              </a:spcAft>
              <a:buNone/>
              <a:defRPr sz="5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4270375" marR="0" lvl="2" indent="-3175" algn="l" rtl="0">
              <a:spcBef>
                <a:spcPts val="1680"/>
              </a:spcBef>
              <a:spcAft>
                <a:spcPts val="0"/>
              </a:spcAft>
              <a:buNone/>
              <a:defRPr sz="5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6405563" marR="0" lvl="3" indent="-4762" algn="l" rtl="0">
              <a:spcBef>
                <a:spcPts val="1680"/>
              </a:spcBef>
              <a:spcAft>
                <a:spcPts val="0"/>
              </a:spcAft>
              <a:buNone/>
              <a:defRPr sz="5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8540750" marR="0" lvl="4" indent="-6350" algn="l" rtl="0">
              <a:spcBef>
                <a:spcPts val="1680"/>
              </a:spcBef>
              <a:spcAft>
                <a:spcPts val="0"/>
              </a:spcAft>
              <a:buNone/>
              <a:defRPr sz="5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>
            <a:spLocks noGrp="1" noRot="1" noChangeAspect="1"/>
          </p:cNvSpPr>
          <p:nvPr>
            <p:ph type="sldImg" idx="3"/>
          </p:nvPr>
        </p:nvSpPr>
        <p:spPr>
          <a:xfrm>
            <a:off x="13716000" y="11698288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18135600" y="48563212"/>
            <a:ext cx="13868399" cy="2516187"/>
          </a:xfrm>
          <a:prstGeom prst="rect">
            <a:avLst/>
          </a:prstGeom>
          <a:noFill/>
          <a:ln>
            <a:noFill/>
          </a:ln>
        </p:spPr>
        <p:txBody>
          <a:bodyPr lIns="19050" tIns="0" rIns="190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US" sz="1000" b="0" i="1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0" y="11698288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267200" y="24272875"/>
            <a:ext cx="23469600" cy="22996524"/>
          </a:xfrm>
          <a:prstGeom prst="rect">
            <a:avLst/>
          </a:prstGeom>
          <a:noFill/>
          <a:ln>
            <a:noFill/>
          </a:ln>
        </p:spPr>
        <p:txBody>
          <a:bodyPr lIns="430200" tIns="214300" rIns="430200" bIns="2143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5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743200" y="8521700"/>
            <a:ext cx="31089600" cy="5880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486400" y="15544800"/>
            <a:ext cx="25603199" cy="70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ctr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ctr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2743200" y="24993600"/>
            <a:ext cx="7619999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5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12496800" y="24993600"/>
            <a:ext cx="11582400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5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26212800" y="24993600"/>
            <a:ext cx="7619999" cy="1828800"/>
          </a:xfrm>
          <a:prstGeom prst="rect">
            <a:avLst/>
          </a:prstGeom>
          <a:noFill/>
          <a:ln>
            <a:noFill/>
          </a:ln>
        </p:spPr>
        <p:txBody>
          <a:bodyPr lIns="368050" tIns="184025" rIns="368050" bIns="184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5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18973800" y="9524999"/>
            <a:ext cx="21945599" cy="777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3352800" y="1828799"/>
            <a:ext cx="21945599" cy="2316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7950" marR="0" lvl="0" indent="-539750" algn="l" rtl="0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2990850" marR="0" lvl="1" indent="-438150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1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4603750" marR="0" lvl="2" indent="-31115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9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6445250" marR="0" lvl="3" indent="-4127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8286750" marR="0" lvl="4" indent="-4127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8743950" marR="0" lvl="5" indent="-4127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201150" marR="0" lvl="6" indent="-4127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9658350" marR="0" lvl="7" indent="-4127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0115550" marR="0" lvl="8" indent="-4127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2743200" y="24993600"/>
            <a:ext cx="7619999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2496800" y="24993600"/>
            <a:ext cx="11582400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6212800" y="24993600"/>
            <a:ext cx="7619999" cy="1828800"/>
          </a:xfrm>
          <a:prstGeom prst="rect">
            <a:avLst/>
          </a:prstGeom>
          <a:noFill/>
          <a:ln>
            <a:noFill/>
          </a:ln>
        </p:spPr>
        <p:txBody>
          <a:bodyPr lIns="368050" tIns="184025" rIns="368050" bIns="184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5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889250" y="17627600"/>
            <a:ext cx="31089600" cy="544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889250" y="11626850"/>
            <a:ext cx="31089600" cy="600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2743200" y="24993600"/>
            <a:ext cx="7619999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12496800" y="24993600"/>
            <a:ext cx="11582400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26212800" y="24993600"/>
            <a:ext cx="7619999" cy="1828800"/>
          </a:xfrm>
          <a:prstGeom prst="rect">
            <a:avLst/>
          </a:prstGeom>
          <a:noFill/>
          <a:ln>
            <a:noFill/>
          </a:ln>
        </p:spPr>
        <p:txBody>
          <a:bodyPr lIns="368050" tIns="184025" rIns="368050" bIns="184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5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2743200" y="2438400"/>
            <a:ext cx="310896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743200" y="7924800"/>
            <a:ext cx="15468599" cy="1645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7950" marR="0" lvl="0" indent="-12001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2990850" marR="0" lvl="1" indent="-9969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4603750" marR="0" lvl="2" indent="-793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6445250" marR="0" lvl="3" indent="-806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8286750" marR="0" lvl="4" indent="-806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8743950" marR="0" lvl="5" indent="-806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201150" marR="0" lvl="6" indent="-806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9658350" marR="0" lvl="7" indent="-806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0115550" marR="0" lvl="8" indent="-806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18364200" y="7924800"/>
            <a:ext cx="15468599" cy="1645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7950" marR="0" lvl="0" indent="-12001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2990850" marR="0" lvl="1" indent="-9969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4603750" marR="0" lvl="2" indent="-793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6445250" marR="0" lvl="3" indent="-806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8286750" marR="0" lvl="4" indent="-806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8743950" marR="0" lvl="5" indent="-806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201150" marR="0" lvl="6" indent="-806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9658350" marR="0" lvl="7" indent="-806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0115550" marR="0" lvl="8" indent="-806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2743200" y="24993600"/>
            <a:ext cx="7619999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12496800" y="24993600"/>
            <a:ext cx="11582400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26212800" y="24993600"/>
            <a:ext cx="7619999" cy="1828800"/>
          </a:xfrm>
          <a:prstGeom prst="rect">
            <a:avLst/>
          </a:prstGeom>
          <a:noFill/>
          <a:ln>
            <a:noFill/>
          </a:ln>
        </p:spPr>
        <p:txBody>
          <a:bodyPr lIns="368050" tIns="184025" rIns="368050" bIns="184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5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828800" y="1098550"/>
            <a:ext cx="32918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828800" y="6140450"/>
            <a:ext cx="16160749" cy="2559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1828800" y="8699500"/>
            <a:ext cx="16160749" cy="15805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7950" marR="0" lvl="0" indent="-12255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2990850" marR="0" lvl="1" indent="-10223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4603750" marR="0" lvl="2" indent="-806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6445250" marR="0" lvl="3" indent="-8191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8286750" marR="0" lvl="4" indent="-8191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8743950" marR="0" lvl="5" indent="-8191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201150" marR="0" lvl="6" indent="-8191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9658350" marR="0" lvl="7" indent="-8191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0115550" marR="0" lvl="8" indent="-8191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18580100" y="6140450"/>
            <a:ext cx="16167099" cy="2559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18580100" y="8699500"/>
            <a:ext cx="16167099" cy="15805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7950" marR="0" lvl="0" indent="-12255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2990850" marR="0" lvl="1" indent="-10223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4603750" marR="0" lvl="2" indent="-806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6445250" marR="0" lvl="3" indent="-8191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8286750" marR="0" lvl="4" indent="-8191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8743950" marR="0" lvl="5" indent="-8191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201150" marR="0" lvl="6" indent="-8191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9658350" marR="0" lvl="7" indent="-8191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0115550" marR="0" lvl="8" indent="-8191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2743200" y="24993600"/>
            <a:ext cx="7619999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12496800" y="24993600"/>
            <a:ext cx="11582400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26212800" y="24993600"/>
            <a:ext cx="7619999" cy="1828800"/>
          </a:xfrm>
          <a:prstGeom prst="rect">
            <a:avLst/>
          </a:prstGeom>
          <a:noFill/>
          <a:ln>
            <a:noFill/>
          </a:ln>
        </p:spPr>
        <p:txBody>
          <a:bodyPr lIns="368050" tIns="184025" rIns="368050" bIns="184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5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2743200" y="2438400"/>
            <a:ext cx="310896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2743200" y="24993600"/>
            <a:ext cx="7619999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12496800" y="24993600"/>
            <a:ext cx="11582400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26212800" y="24993600"/>
            <a:ext cx="7619999" cy="1828800"/>
          </a:xfrm>
          <a:prstGeom prst="rect">
            <a:avLst/>
          </a:prstGeom>
          <a:noFill/>
          <a:ln>
            <a:noFill/>
          </a:ln>
        </p:spPr>
        <p:txBody>
          <a:bodyPr lIns="368050" tIns="184025" rIns="368050" bIns="184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5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2743200" y="24993600"/>
            <a:ext cx="7619999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12496800" y="24993600"/>
            <a:ext cx="11582400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26212800" y="24993600"/>
            <a:ext cx="7619999" cy="1828800"/>
          </a:xfrm>
          <a:prstGeom prst="rect">
            <a:avLst/>
          </a:prstGeom>
          <a:noFill/>
          <a:ln>
            <a:noFill/>
          </a:ln>
        </p:spPr>
        <p:txBody>
          <a:bodyPr lIns="368050" tIns="184025" rIns="368050" bIns="184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5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828800" y="1092200"/>
            <a:ext cx="12033249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14300200" y="1092200"/>
            <a:ext cx="20447000" cy="23412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7950" marR="0" lvl="0" indent="-1174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2990850" marR="0" lvl="1" indent="-9715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4603750" marR="0" lvl="2" indent="-768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6445250" marR="0" lvl="3" indent="-793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8286750" marR="0" lvl="4" indent="-793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8743950" marR="0" lvl="5" indent="-793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201150" marR="0" lvl="6" indent="-793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9658350" marR="0" lvl="7" indent="-793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0115550" marR="0" lvl="8" indent="-793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1828800" y="5740400"/>
            <a:ext cx="12033249" cy="18764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2743200" y="24993600"/>
            <a:ext cx="7619999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12496800" y="24993600"/>
            <a:ext cx="11582400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26212800" y="24993600"/>
            <a:ext cx="7619999" cy="1828800"/>
          </a:xfrm>
          <a:prstGeom prst="rect">
            <a:avLst/>
          </a:prstGeom>
          <a:noFill/>
          <a:ln>
            <a:noFill/>
          </a:ln>
        </p:spPr>
        <p:txBody>
          <a:bodyPr lIns="368050" tIns="184025" rIns="368050" bIns="184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5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169150" y="19202400"/>
            <a:ext cx="21945599" cy="2266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7169150" y="2451100"/>
            <a:ext cx="21945599" cy="1645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7169150" y="21469350"/>
            <a:ext cx="21945599" cy="3219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2743200" y="24993600"/>
            <a:ext cx="7619999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2496800" y="24993600"/>
            <a:ext cx="11582400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6212800" y="24993600"/>
            <a:ext cx="7619999" cy="1828800"/>
          </a:xfrm>
          <a:prstGeom prst="rect">
            <a:avLst/>
          </a:prstGeom>
          <a:noFill/>
          <a:ln>
            <a:noFill/>
          </a:ln>
        </p:spPr>
        <p:txBody>
          <a:bodyPr lIns="368050" tIns="184025" rIns="368050" bIns="184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5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2743200" y="2438400"/>
            <a:ext cx="310896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10058399" y="609599"/>
            <a:ext cx="16459200" cy="3108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7950" marR="0" lvl="0" indent="-539750" algn="l" rtl="0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2990850" marR="0" lvl="1" indent="-438150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1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4603750" marR="0" lvl="2" indent="-31115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9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6445250" marR="0" lvl="3" indent="-4127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8286750" marR="0" lvl="4" indent="-4127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8743950" marR="0" lvl="5" indent="-4127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201150" marR="0" lvl="6" indent="-4127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9658350" marR="0" lvl="7" indent="-4127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0115550" marR="0" lvl="8" indent="-4127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2743200" y="24993600"/>
            <a:ext cx="7619999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2496800" y="24993600"/>
            <a:ext cx="11582400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6212800" y="24993600"/>
            <a:ext cx="7619999" cy="1828800"/>
          </a:xfrm>
          <a:prstGeom prst="rect">
            <a:avLst/>
          </a:prstGeom>
          <a:noFill/>
          <a:ln>
            <a:noFill/>
          </a:ln>
        </p:spPr>
        <p:txBody>
          <a:bodyPr lIns="368050" tIns="184025" rIns="368050" bIns="184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5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2743200" y="24993600"/>
            <a:ext cx="7619999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5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12496800" y="24993600"/>
            <a:ext cx="11582400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5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26212800" y="24993600"/>
            <a:ext cx="7619999" cy="1828800"/>
          </a:xfrm>
          <a:prstGeom prst="rect">
            <a:avLst/>
          </a:prstGeom>
          <a:noFill/>
          <a:ln>
            <a:noFill/>
          </a:ln>
        </p:spPr>
        <p:txBody>
          <a:bodyPr lIns="368050" tIns="184025" rIns="368050" bIns="184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5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2743200" y="2438400"/>
            <a:ext cx="310896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2743200" y="7924800"/>
            <a:ext cx="31089600" cy="1645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7950" marR="0" lvl="0" indent="-539750" algn="l" rtl="0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2990850" marR="0" lvl="1" indent="-438150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1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4603750" marR="0" lvl="2" indent="-31115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9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6445250" marR="0" lvl="3" indent="-4127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8286750" marR="0" lvl="4" indent="-4127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8743950" marR="0" lvl="5" indent="-4127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201150" marR="0" lvl="6" indent="-4127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9658350" marR="0" lvl="7" indent="-4127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0115550" marR="0" lvl="8" indent="-4127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25" Type="http://schemas.openxmlformats.org/officeDocument/2006/relationships/image" Target="../media/image23.png"/><Relationship Id="rId26" Type="http://schemas.openxmlformats.org/officeDocument/2006/relationships/image" Target="../media/image24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3058748" y="521426"/>
            <a:ext cx="29357223" cy="1524000"/>
          </a:xfrm>
          <a:prstGeom prst="rect">
            <a:avLst/>
          </a:prstGeom>
          <a:noFill/>
          <a:ln>
            <a:noFill/>
          </a:ln>
        </p:spPr>
        <p:txBody>
          <a:bodyPr lIns="368050" tIns="184025" rIns="368050" bIns="184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72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Hierarchical Policies from Unsegmented Demonstrations using Causal Information</a:t>
            </a:r>
          </a:p>
        </p:txBody>
      </p:sp>
      <p:sp>
        <p:nvSpPr>
          <p:cNvPr id="90" name="Shape 90"/>
          <p:cNvSpPr/>
          <p:nvPr/>
        </p:nvSpPr>
        <p:spPr>
          <a:xfrm>
            <a:off x="1708150" y="2149903"/>
            <a:ext cx="32918400" cy="1110330"/>
          </a:xfrm>
          <a:prstGeom prst="rect">
            <a:avLst/>
          </a:prstGeom>
          <a:noFill/>
          <a:ln>
            <a:noFill/>
          </a:ln>
        </p:spPr>
        <p:txBody>
          <a:bodyPr lIns="368050" tIns="184025" rIns="368050" bIns="1840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Mohit Sharma*, Arjun Sharma*, Nicholas Rhinehart, Kris M. </a:t>
            </a:r>
            <a:r>
              <a:rPr lang="en-US" sz="4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Kitani</a:t>
            </a:r>
            <a:endParaRPr lang="en-US" sz="4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1974850" y="7303235"/>
            <a:ext cx="2387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1161671" y="3127948"/>
            <a:ext cx="10612707" cy="8836258"/>
          </a:xfrm>
          <a:prstGeom prst="rect">
            <a:avLst/>
          </a:prstGeom>
          <a:noFill/>
          <a:ln>
            <a:noFill/>
          </a:ln>
        </p:spPr>
        <p:txBody>
          <a:bodyPr lIns="368050" tIns="184025" rIns="368050" bIns="184025" numCol="1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0" i="0" u="none" strike="noStrike" cap="none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400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marR="0" lvl="0" indent="-5715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36000"/>
              <a:buFont typeface="Wingdings" charset="2"/>
              <a:buChar char="Ø"/>
            </a:pPr>
            <a:r>
              <a:rPr lang="en-US" sz="3200" dirty="0" smtClean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complex tasks require learning sub-task specific policies.</a:t>
            </a:r>
          </a:p>
          <a:p>
            <a:pPr marL="571500" marR="0" lvl="0" indent="-5715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36000"/>
              <a:buFont typeface="Wingdings" charset="2"/>
              <a:buChar char="Ø"/>
            </a:pPr>
            <a:endParaRPr lang="en-US" sz="3200" dirty="0" smtClean="0">
              <a:solidFill>
                <a:schemeClr val="bg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marR="0" lvl="0" indent="-5715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36000"/>
              <a:buFont typeface="Wingdings" charset="2"/>
              <a:buChar char="Ø"/>
            </a:pPr>
            <a:r>
              <a:rPr lang="en-US" sz="3200" dirty="0" smtClean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work, use a Directed Graphical Model to learn the interaction between sub-tasks and resulting state-action trajectory sequences</a:t>
            </a:r>
          </a:p>
          <a:p>
            <a:pPr marL="571500" marR="0" lvl="0" indent="-5715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36000"/>
              <a:buFont typeface="Wingdings" charset="2"/>
              <a:buChar char="Ø"/>
            </a:pPr>
            <a:endParaRPr lang="en-US" sz="3200" b="0" i="0" u="none" strike="noStrike" cap="none" dirty="0" smtClean="0">
              <a:solidFill>
                <a:schemeClr val="bg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marR="0" lvl="0" indent="-5715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36000"/>
              <a:buFont typeface="Wingdings" charset="2"/>
              <a:buChar char="Ø"/>
            </a:pPr>
            <a:r>
              <a:rPr lang="en-US" sz="3200" dirty="0" smtClean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algorithm </a:t>
            </a:r>
            <a:r>
              <a:rPr lang="en-US" sz="3200" dirty="0" err="1" smtClean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CausalInfo</a:t>
            </a:r>
            <a:r>
              <a:rPr lang="en-US" sz="3200" dirty="0" smtClean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-GAIL learns sub-task policies from unsegmented demonstrations by maximizing the directed information flow in the resulting graphical model.</a:t>
            </a:r>
            <a:br>
              <a:rPr lang="en-US" sz="3200" dirty="0" smtClean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sz="3200" dirty="0" smtClean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just">
              <a:buClr>
                <a:schemeClr val="tx1"/>
              </a:buClr>
              <a:buSzPct val="36000"/>
              <a:buFont typeface="Wingdings" charset="2"/>
              <a:buChar char="Ø"/>
            </a:pPr>
            <a:r>
              <a:rPr lang="en-US" sz="3200" dirty="0" smtClean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</a:t>
            </a:r>
            <a:r>
              <a:rPr lang="en-US" sz="3200" dirty="0" smtClean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show how our approach connects with existing `Options' framework commonly used to learn hierarchical policies</a:t>
            </a:r>
            <a:endParaRPr lang="en-US" sz="3200" b="0" i="0" u="none" strike="noStrike" cap="none" dirty="0" smtClean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94" name="Shape 94"/>
          <p:cNvSpPr/>
          <p:nvPr/>
        </p:nvSpPr>
        <p:spPr>
          <a:xfrm>
            <a:off x="13042900" y="3073933"/>
            <a:ext cx="10248900" cy="987220"/>
          </a:xfrm>
          <a:prstGeom prst="rect">
            <a:avLst/>
          </a:prstGeom>
          <a:noFill/>
          <a:ln>
            <a:noFill/>
          </a:ln>
        </p:spPr>
        <p:txBody>
          <a:bodyPr lIns="368050" tIns="184025" rIns="368050" bIns="1840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</a:p>
        </p:txBody>
      </p:sp>
      <p:sp>
        <p:nvSpPr>
          <p:cNvPr id="95" name="Shape 95"/>
          <p:cNvSpPr/>
          <p:nvPr/>
        </p:nvSpPr>
        <p:spPr>
          <a:xfrm>
            <a:off x="977900" y="18434784"/>
            <a:ext cx="9925050" cy="2501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22970496" y="3073933"/>
            <a:ext cx="12212468" cy="987220"/>
          </a:xfrm>
          <a:prstGeom prst="rect">
            <a:avLst/>
          </a:prstGeom>
          <a:noFill/>
          <a:ln>
            <a:noFill/>
          </a:ln>
        </p:spPr>
        <p:txBody>
          <a:bodyPr lIns="368050" tIns="184025" rIns="368050" bIns="1840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Experiments</a:t>
            </a:r>
          </a:p>
        </p:txBody>
      </p:sp>
      <p:sp>
        <p:nvSpPr>
          <p:cNvPr id="97" name="Shape 97"/>
          <p:cNvSpPr/>
          <p:nvPr/>
        </p:nvSpPr>
        <p:spPr>
          <a:xfrm>
            <a:off x="1161671" y="11940015"/>
            <a:ext cx="10427079" cy="1095258"/>
          </a:xfrm>
          <a:prstGeom prst="rect">
            <a:avLst/>
          </a:prstGeom>
          <a:noFill/>
          <a:ln>
            <a:noFill/>
          </a:ln>
        </p:spPr>
        <p:txBody>
          <a:bodyPr lIns="368050" tIns="184025" rIns="368050" bIns="1840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Imitation Learning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250710" y="12892274"/>
            <a:ext cx="10249000" cy="107231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Generative Adversarial Imitation Learning (GAIL) </a:t>
            </a:r>
            <a:r>
              <a:rPr lang="en-US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Objective,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US"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US"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4572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GAIL for mixture of experts</a:t>
            </a:r>
            <a:r>
              <a:rPr lang="en-US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[2, 3]</a:t>
            </a:r>
          </a:p>
          <a:p>
            <a:pPr>
              <a:buClr>
                <a:schemeClr val="dk1"/>
              </a:buClr>
              <a:buSzPct val="100000"/>
            </a:pPr>
            <a:r>
              <a:rPr lang="en-US" sz="36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3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Latent variable denoting expert</a:t>
            </a:r>
          </a:p>
          <a:p>
            <a:pPr>
              <a:buClr>
                <a:schemeClr val="dk1"/>
              </a:buClr>
              <a:buSzPct val="100000"/>
            </a:pPr>
            <a:endParaRPr lang="en-US" sz="32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ct val="100000"/>
            </a:pPr>
            <a:endParaRPr lang="en-US" sz="32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ct val="100000"/>
            </a:pPr>
            <a:endParaRPr lang="en-US" sz="32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ct val="100000"/>
            </a:pPr>
            <a:endParaRPr lang="en-US" sz="32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ct val="100000"/>
            </a:pPr>
            <a:endParaRPr lang="en-US" sz="32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ct val="100000"/>
            </a:pPr>
            <a:r>
              <a:rPr lang="en-US" sz="3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</a:p>
          <a:p>
            <a:pPr>
              <a:buClr>
                <a:schemeClr val="dk1"/>
              </a:buClr>
              <a:buSzPct val="100000"/>
            </a:pPr>
            <a:r>
              <a:rPr lang="en-US" sz="3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</a:p>
          <a:p>
            <a:pPr>
              <a:buClr>
                <a:schemeClr val="dk1"/>
              </a:buClr>
              <a:buSzPct val="100000"/>
            </a:pPr>
            <a:r>
              <a:rPr lang="en-US" sz="3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Maximize lower bound to mutual information,</a:t>
            </a:r>
          </a:p>
          <a:p>
            <a:pPr>
              <a:buClr>
                <a:schemeClr val="dk1"/>
              </a:buClr>
              <a:buSzPct val="100000"/>
            </a:pPr>
            <a:endParaRPr lang="en-US" sz="32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ct val="100000"/>
            </a:pPr>
            <a:endParaRPr lang="en-US" sz="32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ct val="100000"/>
            </a:pPr>
            <a:r>
              <a:rPr lang="en-US" sz="3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 objective,</a:t>
            </a:r>
            <a:endParaRPr lang="en-US" sz="32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1250710" y="23059111"/>
            <a:ext cx="10890411" cy="1017143"/>
          </a:xfrm>
          <a:prstGeom prst="rect">
            <a:avLst/>
          </a:prstGeom>
          <a:noFill/>
          <a:ln>
            <a:noFill/>
          </a:ln>
        </p:spPr>
        <p:txBody>
          <a:bodyPr lIns="368050" tIns="184025" rIns="368050" bIns="1840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Options framework</a:t>
            </a:r>
          </a:p>
        </p:txBody>
      </p:sp>
      <p:graphicFrame>
        <p:nvGraphicFramePr>
          <p:cNvPr id="130" name="Shape 130"/>
          <p:cNvGraphicFramePr/>
          <p:nvPr>
            <p:extLst>
              <p:ext uri="{D42A27DB-BD31-4B8C-83A1-F6EECF244321}">
                <p14:modId xmlns:p14="http://schemas.microsoft.com/office/powerpoint/2010/main" val="2442758981"/>
              </p:ext>
            </p:extLst>
          </p:nvPr>
        </p:nvGraphicFramePr>
        <p:xfrm>
          <a:off x="22970495" y="19672837"/>
          <a:ext cx="12284852" cy="2322500"/>
        </p:xfrm>
        <a:graphic>
          <a:graphicData uri="http://schemas.openxmlformats.org/drawingml/2006/table">
            <a:tbl>
              <a:tblPr firstRow="1" bandRow="1">
                <a:noFill/>
                <a:tableStyleId>{0FAA1E95-1E44-420E-8D27-141F02CA2A42}</a:tableStyleId>
              </a:tblPr>
              <a:tblGrid>
                <a:gridCol w="37203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974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86613">
                  <a:extLst>
                    <a:ext uri="{9D8B030D-6E8A-4147-A177-3AD203B41FA5}">
                      <a16:colId xmlns:a16="http://schemas.microsoft.com/office/drawing/2014/main" xmlns="" val="1035669642"/>
                    </a:ext>
                  </a:extLst>
                </a:gridCol>
              </a:tblGrid>
              <a:tr h="756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 b="0" u="none" strike="noStrike" cap="none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Environment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 b="0" u="none" strike="noStrike" cap="none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GAIL</a:t>
                      </a:r>
                      <a:endParaRPr lang="en-US" sz="3000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 b="0" u="none" strike="noStrike" cap="none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VAE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 b="0" u="none" strike="noStrike" cap="none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Causal-Info GAIL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7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 u="none" strike="noStrike" cap="none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Pendulum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 b="0" u="none" strike="noStrike" cap="none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-121.4 ± 94.1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 u="none" strike="noStrike" cap="none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-142.9 </a:t>
                      </a:r>
                      <a:r>
                        <a:rPr lang="en-US" sz="3000" b="0" u="none" strike="noStrike" cap="none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± 95.6</a:t>
                      </a:r>
                      <a:endParaRPr lang="en-US" sz="3000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 u="none" strike="noStrike" cap="none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-125.4 </a:t>
                      </a:r>
                      <a:r>
                        <a:rPr lang="en-US" sz="3000" b="0" u="none" strike="noStrike" cap="none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± 103.8</a:t>
                      </a:r>
                      <a:endParaRPr lang="en-US" sz="3000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8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 u="none" strike="noStrike" cap="none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Inverted Pendulum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 u="none" strike="noStrike" cap="none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1000.0 </a:t>
                      </a:r>
                      <a:r>
                        <a:rPr lang="en-US" sz="3000" b="0" u="none" strike="noStrike" cap="none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± 15.2</a:t>
                      </a:r>
                      <a:endParaRPr lang="en-US" sz="3000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 b="0" u="none" strike="noStrike" cap="none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218.8 ± 8.0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 b="0" u="none" strike="noStrike" cap="none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1000.0 ± 15.0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33" name="Shape 133"/>
          <p:cNvSpPr txBox="1"/>
          <p:nvPr/>
        </p:nvSpPr>
        <p:spPr>
          <a:xfrm>
            <a:off x="22970495" y="22684881"/>
            <a:ext cx="12262980" cy="4446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r>
              <a:rPr lang="en-US" sz="44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44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8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J. Ho and S.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Ermon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“Generative Adversarial Imitation Learning." </a:t>
            </a:r>
            <a:r>
              <a:rPr lang="en-US" sz="24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NIPS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2016.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Y. Li, J. Song and S.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Ermon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“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InfoGAIL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Interpretable Imitation Learning from Visual Demonstrations." </a:t>
            </a:r>
            <a:r>
              <a:rPr lang="en-US" sz="24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NIPS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2017.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K. Hausman, Y.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Chebotar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S.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Schaal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G.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Sukhatme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J. J. Lim. ‘‘Multi-modal Imitation Learning from Unstructured Demonstrations using Generative Adversarial Nets.’’ </a:t>
            </a:r>
            <a:r>
              <a:rPr lang="en-US" sz="24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NIPS,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2017.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C. Daniel, H. V. Hoof, J. Peters and G. Neumann. “Probabilistic Inference for determining Options.” </a:t>
            </a:r>
            <a:r>
              <a:rPr lang="en-US" sz="24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2016.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 R. Sutton, D.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Precup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S. P. Singh. “Intra-option learning about temporally abstract actions.” </a:t>
            </a:r>
            <a:r>
              <a:rPr lang="en-US" sz="24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ICML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1998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[6] J. Massey. “Causality, Feedback and Directed Information.” </a:t>
            </a:r>
            <a:r>
              <a:rPr lang="en-US" sz="24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ISITA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1990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4" name="Shape 134"/>
          <p:cNvCxnSpPr/>
          <p:nvPr/>
        </p:nvCxnSpPr>
        <p:spPr>
          <a:xfrm>
            <a:off x="1562100" y="3158993"/>
            <a:ext cx="33794797" cy="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5" name="Shape 135" descr="http://www.ri.cmu.edu/images/logos/RI_medium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" y="475706"/>
            <a:ext cx="1496648" cy="2143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 descr="http://globaltechalliance.org.www380.your-server.de/wp-content/uploads/2015/10/CMU_logo_stack_cmyk-red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415971" y="614723"/>
            <a:ext cx="2766992" cy="179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133">
            <a:extLst>
              <a:ext uri="{FF2B5EF4-FFF2-40B4-BE49-F238E27FC236}">
                <a16:creationId xmlns:a16="http://schemas.microsoft.com/office/drawing/2014/main" xmlns="" id="{96DA4A91-C3F7-41EB-B3AC-31FC34E3E81A}"/>
              </a:ext>
            </a:extLst>
          </p:cNvPr>
          <p:cNvSpPr txBox="1"/>
          <p:nvPr/>
        </p:nvSpPr>
        <p:spPr>
          <a:xfrm>
            <a:off x="1339750" y="26738592"/>
            <a:ext cx="13366177" cy="5693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- Equal contribution</a:t>
            </a:r>
            <a:r>
              <a:rPr lang="en-US" sz="28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8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8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6" name="Picture 2" descr="http://latex2png.com/output/latex_17109edc6a164e38d4008a8945bd472d.png">
            <a:extLst>
              <a:ext uri="{FF2B5EF4-FFF2-40B4-BE49-F238E27FC236}">
                <a16:creationId xmlns:a16="http://schemas.microsoft.com/office/drawing/2014/main" xmlns="" id="{81C88042-153A-4647-B621-012271FDD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948" y="14086632"/>
            <a:ext cx="9735953" cy="56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E89808C-8EBD-4E1D-A60C-F3D1332E7D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81206" y="9732467"/>
            <a:ext cx="2720952" cy="35847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D0F1293-54F2-40CD-BF5C-E2AB99706E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41621" y="9732467"/>
            <a:ext cx="2685497" cy="3584706"/>
          </a:xfrm>
          <a:prstGeom prst="rect">
            <a:avLst/>
          </a:prstGeom>
        </p:spPr>
      </p:pic>
      <p:pic>
        <p:nvPicPr>
          <p:cNvPr id="2" name="Picture 2" descr="http://latex2png.com/output/latex_8437bf2c6b31ce83c7aca64d17e0043c.png">
            <a:extLst>
              <a:ext uri="{FF2B5EF4-FFF2-40B4-BE49-F238E27FC236}">
                <a16:creationId xmlns:a16="http://schemas.microsoft.com/office/drawing/2014/main" xmlns="" id="{8332EDE0-BFF3-49BD-B675-77AD13F90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933" y="21582916"/>
            <a:ext cx="9101202" cy="141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latex2png.com/output/latex_c1976b7004fa93f652cf71cb78a950c6.png">
            <a:extLst>
              <a:ext uri="{FF2B5EF4-FFF2-40B4-BE49-F238E27FC236}">
                <a16:creationId xmlns:a16="http://schemas.microsoft.com/office/drawing/2014/main" xmlns="" id="{224FE830-18EB-49DC-A6F9-66B0DB8BF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124" y="20155631"/>
            <a:ext cx="9615574" cy="44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51E55EF-2A69-4D24-B234-986DE5615F7E}"/>
              </a:ext>
            </a:extLst>
          </p:cNvPr>
          <p:cNvSpPr txBox="1"/>
          <p:nvPr/>
        </p:nvSpPr>
        <p:spPr>
          <a:xfrm>
            <a:off x="1327050" y="23954621"/>
            <a:ext cx="108013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Sub-policy: 	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Termination policy: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activation policy: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3AED4E2-61FE-45A6-AEA5-22AD1EA4E4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739630" y="5988122"/>
            <a:ext cx="2687488" cy="3604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E0EBD3B-8BB8-4E38-824E-65ECD94CE1A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779215" y="6002461"/>
            <a:ext cx="2726711" cy="35904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C54EEAB-F577-45D2-A616-BD2C83E017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663530" y="5988122"/>
            <a:ext cx="2679097" cy="36047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2BBB7B5-3D14-4599-A6BE-9BB459A4A51C}"/>
              </a:ext>
            </a:extLst>
          </p:cNvPr>
          <p:cNvSpPr txBox="1"/>
          <p:nvPr/>
        </p:nvSpPr>
        <p:spPr>
          <a:xfrm>
            <a:off x="22945240" y="3754473"/>
            <a:ext cx="122629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environment</a:t>
            </a:r>
          </a:p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6C2C6A3-4FA2-4FD6-9E54-A0A224EA6591}"/>
              </a:ext>
            </a:extLst>
          </p:cNvPr>
          <p:cNvSpPr txBox="1"/>
          <p:nvPr/>
        </p:nvSpPr>
        <p:spPr>
          <a:xfrm>
            <a:off x="23859461" y="4302955"/>
            <a:ext cx="113958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15x11 grid with 4 rooms connected via corridors. An object is placed at the center of a random room at the beginning of the episode. The agent spawns at a random location in the grid.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7160E0D2-BA44-4CBA-BA57-4D8E668337E0}"/>
              </a:ext>
            </a:extLst>
          </p:cNvPr>
          <p:cNvSpPr txBox="1"/>
          <p:nvPr/>
        </p:nvSpPr>
        <p:spPr>
          <a:xfrm>
            <a:off x="24931615" y="13264730"/>
            <a:ext cx="8716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3: Visualization of sub-policy actions (top) and macro-policy actions (bottom)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DBBB7116-39E7-43AC-A18D-AAC158F7F40B}"/>
              </a:ext>
            </a:extLst>
          </p:cNvPr>
          <p:cNvSpPr txBox="1"/>
          <p:nvPr/>
        </p:nvSpPr>
        <p:spPr>
          <a:xfrm>
            <a:off x="23097640" y="14280951"/>
            <a:ext cx="122629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environments</a:t>
            </a:r>
          </a:p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195D6949-48F2-4815-A705-D3C631A0DBD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216158" y="14879905"/>
            <a:ext cx="3564955" cy="36150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C617049A-3353-4367-B10F-268C49C454A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603513" y="14879905"/>
            <a:ext cx="3739114" cy="361509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008F95C5-1066-4C1C-AEE6-7AA21FD4B6DA}"/>
              </a:ext>
            </a:extLst>
          </p:cNvPr>
          <p:cNvSpPr txBox="1"/>
          <p:nvPr/>
        </p:nvSpPr>
        <p:spPr>
          <a:xfrm>
            <a:off x="24718379" y="18507672"/>
            <a:ext cx="8716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4: Visualization of sub-policy actions (left) and macro-policy actions (right) on Pendulum-v0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D4B3B7C6-CDA6-4F27-9C9C-29C58F3B5EA0}"/>
              </a:ext>
            </a:extLst>
          </p:cNvPr>
          <p:cNvSpPr txBox="1"/>
          <p:nvPr/>
        </p:nvSpPr>
        <p:spPr>
          <a:xfrm>
            <a:off x="22945240" y="22077997"/>
            <a:ext cx="12310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1: Returns over 300 episodes on continuous environments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E82B8DDE-DA9C-4E2B-B9A1-25CAA388ADB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658340" y="9730946"/>
            <a:ext cx="2723502" cy="358622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0FFDE477-CD43-4C81-89C1-CB3B2B75EC5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75849" y="16244951"/>
            <a:ext cx="5553075" cy="22002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3FFB729F-186D-4CAD-AEDF-C5426457178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057345" y="4184263"/>
            <a:ext cx="7360028" cy="20384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23497E0D-6A86-4772-A30B-9E5655D66C6E}"/>
              </a:ext>
            </a:extLst>
          </p:cNvPr>
          <p:cNvSpPr txBox="1"/>
          <p:nvPr/>
        </p:nvSpPr>
        <p:spPr>
          <a:xfrm>
            <a:off x="12223662" y="6437534"/>
            <a:ext cx="110273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Graphical model used in this work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6C51E51-2D9C-4257-B802-D05057942083}"/>
              </a:ext>
            </a:extLst>
          </p:cNvPr>
          <p:cNvSpPr txBox="1"/>
          <p:nvPr/>
        </p:nvSpPr>
        <p:spPr>
          <a:xfrm>
            <a:off x="861513" y="18537747"/>
            <a:ext cx="110273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Graphical model in [2, 3]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287358D-607C-40A5-BFF3-A0E84E6D70C1}"/>
              </a:ext>
            </a:extLst>
          </p:cNvPr>
          <p:cNvSpPr txBox="1"/>
          <p:nvPr/>
        </p:nvSpPr>
        <p:spPr>
          <a:xfrm>
            <a:off x="12176807" y="7298876"/>
            <a:ext cx="10130300" cy="1782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lower bound to mutual information,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Causal Information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lower bound to causal information,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L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lower bound to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causal information.</a:t>
            </a:r>
            <a:endParaRPr 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Variational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Auto-encoder (VAE) pre-training</a:t>
            </a:r>
          </a:p>
          <a:p>
            <a:pPr lvl="1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lvl="1"/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http://latex2png.com/output/latex_269d82e877ded21603f906d8f4cf132c.png">
            <a:extLst>
              <a:ext uri="{FF2B5EF4-FFF2-40B4-BE49-F238E27FC236}">
                <a16:creationId xmlns:a16="http://schemas.microsoft.com/office/drawing/2014/main" xmlns="" id="{3EBED0E1-B6D8-4D71-B59C-F9BCDC434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2245" y="8099795"/>
            <a:ext cx="8655295" cy="206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38D8D7C-4299-4FA3-A4C9-C2667A5D80DA}"/>
              </a:ext>
            </a:extLst>
          </p:cNvPr>
          <p:cNvSpPr txBox="1"/>
          <p:nvPr/>
        </p:nvSpPr>
        <p:spPr>
          <a:xfrm>
            <a:off x="12594941" y="10255732"/>
            <a:ext cx="96984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Dependence of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entire trajectory    precludes its use at test time where only trajectory up to current time is known</a:t>
            </a:r>
            <a:endParaRPr lang="en-US" sz="3200" dirty="0"/>
          </a:p>
        </p:txBody>
      </p:sp>
      <p:pic>
        <p:nvPicPr>
          <p:cNvPr id="1032" name="Picture 8" descr="http://latex2png.com/output/latex_60d395aac45ae182015f0a3c9eed8b44.png">
            <a:extLst>
              <a:ext uri="{FF2B5EF4-FFF2-40B4-BE49-F238E27FC236}">
                <a16:creationId xmlns:a16="http://schemas.microsoft.com/office/drawing/2014/main" xmlns="" id="{7B84B239-ECF9-40BE-8F12-C4C029B8E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4283" y="10504416"/>
            <a:ext cx="249865" cy="19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quicklatex.com/cache3/73/ql_324580030de953415e423d3642fb2d73_l3.png">
            <a:extLst>
              <a:ext uri="{FF2B5EF4-FFF2-40B4-BE49-F238E27FC236}">
                <a16:creationId xmlns:a16="http://schemas.microsoft.com/office/drawing/2014/main" xmlns="" id="{F19D92FC-6D40-4692-A548-6850A04DD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271" y="12966510"/>
            <a:ext cx="7017595" cy="155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quicklatex.com/cache3/f4/ql_b69a7b6f673d8864ac45145007efaaf4_l3.png">
            <a:extLst>
              <a:ext uri="{FF2B5EF4-FFF2-40B4-BE49-F238E27FC236}">
                <a16:creationId xmlns:a16="http://schemas.microsoft.com/office/drawing/2014/main" xmlns="" id="{6F262FF5-ED79-489D-AD7A-467F545D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0233" y="15366037"/>
            <a:ext cx="8769680" cy="194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FE7F7840-604B-4C19-ACDA-AB68A79ACD8F}"/>
              </a:ext>
            </a:extLst>
          </p:cNvPr>
          <p:cNvSpPr txBox="1"/>
          <p:nvPr/>
        </p:nvSpPr>
        <p:spPr>
          <a:xfrm>
            <a:off x="12594940" y="17445843"/>
            <a:ext cx="96984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causal information removes dependence of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future unobserved trajectory. Thus,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now be used as a macro-policy to select the next sub-task latent variable.</a:t>
            </a:r>
          </a:p>
          <a:p>
            <a:pPr algn="just"/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Causal-Info GAIL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objective,</a:t>
            </a:r>
            <a:endParaRPr lang="en-US" sz="3200" dirty="0"/>
          </a:p>
        </p:txBody>
      </p:sp>
      <p:pic>
        <p:nvPicPr>
          <p:cNvPr id="68" name="Picture 2" descr="http://latex2png.com/output/latex_8437bf2c6b31ce83c7aca64d17e0043c.png">
            <a:extLst>
              <a:ext uri="{FF2B5EF4-FFF2-40B4-BE49-F238E27FC236}">
                <a16:creationId xmlns:a16="http://schemas.microsoft.com/office/drawing/2014/main" xmlns="" id="{2F395F58-6B1A-4A75-BD01-F00A5698D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397" y="20134338"/>
            <a:ext cx="7501882" cy="116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677B087C-16E5-40E3-80F2-31C9A161587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4820507" y="23538610"/>
            <a:ext cx="4842898" cy="329500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D2DE5B2-C3E9-4641-A6ED-2C718F7714FB}"/>
              </a:ext>
            </a:extLst>
          </p:cNvPr>
          <p:cNvSpPr txBox="1"/>
          <p:nvPr/>
        </p:nvSpPr>
        <p:spPr>
          <a:xfrm>
            <a:off x="12588826" y="22885507"/>
            <a:ext cx="10006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approximate prior over latent variables using VAE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40" name="Picture 16" descr="http://latex2png.com/output/latex_4ba4b360f46e8cc80011b5591a8d5e41.png">
            <a:extLst>
              <a:ext uri="{FF2B5EF4-FFF2-40B4-BE49-F238E27FC236}">
                <a16:creationId xmlns:a16="http://schemas.microsoft.com/office/drawing/2014/main" xmlns="" id="{815EC303-48E6-43FE-BA14-A56F12E4A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225" y="24101235"/>
            <a:ext cx="1236276" cy="36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latex2png.com/output/latex_69ccac8565067ea9f5cc977681d24002.png">
            <a:extLst>
              <a:ext uri="{FF2B5EF4-FFF2-40B4-BE49-F238E27FC236}">
                <a16:creationId xmlns:a16="http://schemas.microsoft.com/office/drawing/2014/main" xmlns="" id="{8AD83624-2FBF-4444-911B-5E352FC85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572" y="24604629"/>
            <a:ext cx="1770625" cy="51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latex2png.com/output/latex_6995d84e8700059183a1a9b32d878da6.png">
            <a:extLst>
              <a:ext uri="{FF2B5EF4-FFF2-40B4-BE49-F238E27FC236}">
                <a16:creationId xmlns:a16="http://schemas.microsoft.com/office/drawing/2014/main" xmlns="" id="{41B9ADEE-D90D-4DE4-9E4A-426857E05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995" y="25127613"/>
            <a:ext cx="1765597" cy="52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latex2png.com/output/latex_5ace197c133df8fb6b403c4d43fb5294.png">
            <a:extLst>
              <a:ext uri="{FF2B5EF4-FFF2-40B4-BE49-F238E27FC236}">
                <a16:creationId xmlns:a16="http://schemas.microsoft.com/office/drawing/2014/main" xmlns="" id="{ABEA9445-C453-470A-B0B2-514E0B13C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621" y="25677603"/>
            <a:ext cx="1405679" cy="56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371</Words>
  <Application>Microsoft Macintosh PowerPoint</Application>
  <PresentationFormat>Custom</PresentationFormat>
  <Paragraphs>110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Times New Roman</vt:lpstr>
      <vt:lpstr>Wingdings</vt:lpstr>
      <vt:lpstr>Arial</vt:lpstr>
      <vt:lpstr>Default Design</vt:lpstr>
      <vt:lpstr>Learning Hierarchical Policies from Unsegmented Demonstrations using Causal Information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Semantic Segmentation using Inverse Reinforcement Learning</dc:title>
  <cp:lastModifiedBy>Mohit Sharma</cp:lastModifiedBy>
  <cp:revision>87</cp:revision>
  <cp:lastPrinted>2018-06-25T18:53:27Z</cp:lastPrinted>
  <dcterms:modified xsi:type="dcterms:W3CDTF">2018-06-25T19:02:43Z</dcterms:modified>
</cp:coreProperties>
</file>