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36576000" cy="27432000"/>
  <p:notesSz cx="32004000" cy="511032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FAA1E95-1E44-420E-8D27-141F02CA2A42}">
  <a:tblStyle styleId="{0FAA1E95-1E44-420E-8D27-141F02CA2A42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AEEFF"/>
          </a:solidFill>
        </a:fill>
      </a:tcStyle>
    </a:wholeTbl>
    <a:band1H>
      <a:tcStyle>
        <a:tcBdr/>
        <a:fill>
          <a:solidFill>
            <a:srgbClr val="D1DBFE"/>
          </a:solidFill>
        </a:fill>
      </a:tcStyle>
    </a:band1H>
    <a:band1V>
      <a:tcStyle>
        <a:tcBdr/>
        <a:fill>
          <a:solidFill>
            <a:srgbClr val="D1DBFE"/>
          </a:solidFill>
        </a:fill>
      </a:tcStyle>
    </a:band1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6E3FD503-9590-4918-BFDA-1BC433457B0B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3"/>
    <p:restoredTop sz="94564"/>
  </p:normalViewPr>
  <p:slideViewPr>
    <p:cSldViewPr snapToGrid="0">
      <p:cViewPr>
        <p:scale>
          <a:sx n="42" d="100"/>
          <a:sy n="42" d="100"/>
        </p:scale>
        <p:origin x="2088" y="-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22225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18135600" y="22225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ftr" idx="11"/>
          </p:nvPr>
        </p:nvSpPr>
        <p:spPr>
          <a:xfrm>
            <a:off x="0" y="48563212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18135600" y="48563212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267200" y="24272875"/>
            <a:ext cx="23469600" cy="229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135188" marR="0" lvl="1" indent="-1588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270375" marR="0" lvl="2" indent="-3175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05563" marR="0" lvl="3" indent="-4762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540750" marR="0" lvl="4" indent="-6350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>
            <a:spLocks noGrp="1" noRot="1" noChangeAspect="1"/>
          </p:cNvSpPr>
          <p:nvPr>
            <p:ph type="sldImg" idx="3"/>
          </p:nvPr>
        </p:nvSpPr>
        <p:spPr>
          <a:xfrm>
            <a:off x="13716000" y="11698288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8135600" y="48563212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0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0" y="11698288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267200" y="24272875"/>
            <a:ext cx="23469600" cy="22996524"/>
          </a:xfrm>
          <a:prstGeom prst="rect">
            <a:avLst/>
          </a:prstGeom>
          <a:noFill/>
          <a:ln>
            <a:noFill/>
          </a:ln>
        </p:spPr>
        <p:txBody>
          <a:bodyPr lIns="430200" tIns="214300" rIns="430200" bIns="214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5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572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43200" y="8521700"/>
            <a:ext cx="31089600" cy="58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486400" y="15544800"/>
            <a:ext cx="25603199" cy="70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828800" y="1098550"/>
            <a:ext cx="32918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828800" y="6140450"/>
            <a:ext cx="16160749" cy="255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828800" y="8699500"/>
            <a:ext cx="16160749" cy="15805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12255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1022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8580100" y="6140450"/>
            <a:ext cx="16167099" cy="2559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18580100" y="8699500"/>
            <a:ext cx="16167099" cy="15805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12255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10223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806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819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828800" y="1092200"/>
            <a:ext cx="1203324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4300200" y="1092200"/>
            <a:ext cx="20447000" cy="23412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1174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9715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768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793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828800" y="5740400"/>
            <a:ext cx="12033249" cy="18764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169150" y="19202400"/>
            <a:ext cx="21945599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7169150" y="2451100"/>
            <a:ext cx="21945599" cy="164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169150" y="21469350"/>
            <a:ext cx="21945599" cy="3219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10058399" y="609599"/>
            <a:ext cx="16459200" cy="310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53975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43815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31115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9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18973800" y="9524999"/>
            <a:ext cx="219455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3352800" y="1828799"/>
            <a:ext cx="21945599" cy="2316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53975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43815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31115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9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27432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2496800" y="24993600"/>
            <a:ext cx="115824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26212800" y="24993600"/>
            <a:ext cx="7619999" cy="18288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5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743200" y="2438400"/>
            <a:ext cx="310896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743200" y="7924800"/>
            <a:ext cx="31089600" cy="1645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53975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43815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31115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9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30" Type="http://schemas.openxmlformats.org/officeDocument/2006/relationships/image" Target="../media/image28.emf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058748" y="521426"/>
            <a:ext cx="29357223" cy="15240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7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Hierarchical Policies from Unsegmented Demonstrations using Causal Information</a:t>
            </a:r>
          </a:p>
        </p:txBody>
      </p:sp>
      <p:sp>
        <p:nvSpPr>
          <p:cNvPr id="90" name="Shape 90"/>
          <p:cNvSpPr/>
          <p:nvPr/>
        </p:nvSpPr>
        <p:spPr>
          <a:xfrm>
            <a:off x="1708150" y="2149903"/>
            <a:ext cx="32918400" cy="111033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Mohit Sharma*, Arjun Sharma*, Nicholas Rhinehart, Kris M. 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Kitani</a:t>
            </a:r>
            <a:endParaRPr lang="en-US" sz="4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974850" y="7303235"/>
            <a:ext cx="23876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161671" y="3037207"/>
            <a:ext cx="10612707" cy="8836258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numCol="1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</a:pPr>
            <a:r>
              <a:rPr lang="en-US" sz="10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0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dirty="0" smtClean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complex tasks require learning sub-task specific policies. We use a directed </a:t>
            </a:r>
            <a:r>
              <a:rPr lang="en-US" sz="32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3200" dirty="0" smtClean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raphical </a:t>
            </a:r>
            <a:r>
              <a:rPr lang="en-US" sz="32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200" dirty="0" smtClean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 to learn the interaction between such sub-tasks and resulting state-action trajectory sequences. Our algorithm, </a:t>
            </a:r>
            <a:r>
              <a:rPr lang="en-US" sz="3200" i="1" dirty="0" smtClean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Causal-Info GAIL</a:t>
            </a:r>
            <a:r>
              <a:rPr lang="en-US" sz="3200" dirty="0" smtClean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learns sub-task policies from unsegmented demonstrations by maximizing the causal information flow in the resulting graphical model.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94" name="Shape 94"/>
          <p:cNvSpPr/>
          <p:nvPr/>
        </p:nvSpPr>
        <p:spPr>
          <a:xfrm>
            <a:off x="12253147" y="3073933"/>
            <a:ext cx="9891929" cy="98722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</a:t>
            </a:r>
            <a:r>
              <a:rPr lang="en-US" sz="400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Approach: Causal Information</a:t>
            </a:r>
            <a:endParaRPr lang="en-US" sz="40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977900" y="18434784"/>
            <a:ext cx="9925050" cy="2501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2970496" y="3073933"/>
            <a:ext cx="12212468" cy="98722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</a:t>
            </a:r>
          </a:p>
        </p:txBody>
      </p:sp>
      <p:graphicFrame>
        <p:nvGraphicFramePr>
          <p:cNvPr id="130" name="Shape 130"/>
          <p:cNvGraphicFramePr/>
          <p:nvPr>
            <p:extLst/>
          </p:nvPr>
        </p:nvGraphicFramePr>
        <p:xfrm>
          <a:off x="22970495" y="19672837"/>
          <a:ext cx="12284852" cy="2322500"/>
        </p:xfrm>
        <a:graphic>
          <a:graphicData uri="http://schemas.openxmlformats.org/drawingml/2006/table">
            <a:tbl>
              <a:tblPr firstRow="1" bandRow="1">
                <a:noFill/>
                <a:tableStyleId>{0FAA1E95-1E44-420E-8D27-141F02CA2A42}</a:tableStyleId>
              </a:tblPr>
              <a:tblGrid>
                <a:gridCol w="3720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974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03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86613">
                  <a:extLst>
                    <a:ext uri="{9D8B030D-6E8A-4147-A177-3AD203B41FA5}">
                      <a16:colId xmlns="" xmlns:a16="http://schemas.microsoft.com/office/drawing/2014/main" val="1035669642"/>
                    </a:ext>
                  </a:extLst>
                </a:gridCol>
              </a:tblGrid>
              <a:tr h="756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Environment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GAIL</a:t>
                      </a:r>
                      <a:endParaRPr lang="en-US" sz="30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VAE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Causal-Info GAIL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Pendulum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-121.4 ± 94.1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-142.9 </a:t>
                      </a: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± 95.6</a:t>
                      </a:r>
                      <a:endParaRPr lang="en-US" sz="30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-125.4 </a:t>
                      </a: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± 103.8</a:t>
                      </a:r>
                      <a:endParaRPr lang="en-US" sz="30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Inverted Pendulum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1000.0 </a:t>
                      </a: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± 15.2</a:t>
                      </a:r>
                      <a:endParaRPr lang="en-US" sz="30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218.8 ± 8.0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0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1000.0 ± 15.0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Shape 133"/>
          <p:cNvSpPr txBox="1"/>
          <p:nvPr/>
        </p:nvSpPr>
        <p:spPr>
          <a:xfrm>
            <a:off x="22970495" y="22684881"/>
            <a:ext cx="12262980" cy="4446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-US" sz="44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4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J. Ho and S.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Ermon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“Generative Adversarial Imitation Learning." 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NIPS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2016.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Y. Li, J. Song and S.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Ermon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“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InfoGAIL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Interpretable Imitation Learning from Visual Demonstrations." 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NIPS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K. Hausman, Y.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Chebotar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Schaal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Sukhatme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J. J. Lim. ‘‘Multi-modal Imitation Learning from Unstructured Demonstrations using Generative Adversarial Nets.’’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NIPS,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C. Daniel, H. V. Hoof, J. Peters and G. Neumann. “Probabilistic Inference for determining Options.”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2016.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R. Sutton, D.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Precup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S. P. Singh. “Intra-option learning about temporally abstract actions.”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ICML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1998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J. Massey. “Causality, Feedback and Directed Information.”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ISITA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1990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Shape 134"/>
          <p:cNvCxnSpPr/>
          <p:nvPr/>
        </p:nvCxnSpPr>
        <p:spPr>
          <a:xfrm>
            <a:off x="1562100" y="3158993"/>
            <a:ext cx="33794797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5" name="Shape 135" descr="http://www.ri.cmu.edu/images/logos/RI_mediu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475706"/>
            <a:ext cx="1496648" cy="214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 descr="http://globaltechalliance.org.www380.your-server.de/wp-content/uploads/2015/10/CMU_logo_stack_cmyk-re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15971" y="614723"/>
            <a:ext cx="2766992" cy="17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133">
            <a:extLst>
              <a:ext uri="{FF2B5EF4-FFF2-40B4-BE49-F238E27FC236}">
                <a16:creationId xmlns="" xmlns:a16="http://schemas.microsoft.com/office/drawing/2014/main" id="{96DA4A91-C3F7-41EB-B3AC-31FC34E3E81A}"/>
              </a:ext>
            </a:extLst>
          </p:cNvPr>
          <p:cNvSpPr txBox="1"/>
          <p:nvPr/>
        </p:nvSpPr>
        <p:spPr>
          <a:xfrm>
            <a:off x="1339750" y="26738592"/>
            <a:ext cx="13366177" cy="5693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- Equal contribution</a:t>
            </a:r>
            <a:r>
              <a:rPr lang="en-US" sz="2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E89808C-8EBD-4E1D-A60C-F3D1332E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1206" y="9732467"/>
            <a:ext cx="2720952" cy="3584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D0F1293-54F2-40CD-BF5C-E2AB99706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41621" y="9732467"/>
            <a:ext cx="2685497" cy="3584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3AED4E2-61FE-45A6-AEA5-22AD1EA4E4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39630" y="5988122"/>
            <a:ext cx="2687488" cy="3604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E0EBD3B-8BB8-4E38-824E-65ECD94CE1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79215" y="6002461"/>
            <a:ext cx="2726711" cy="3590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C54EEAB-F577-45D2-A616-BD2C83E017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63530" y="5988122"/>
            <a:ext cx="2679097" cy="3604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2BBB7B5-3D14-4599-A6BE-9BB459A4A51C}"/>
              </a:ext>
            </a:extLst>
          </p:cNvPr>
          <p:cNvSpPr txBox="1"/>
          <p:nvPr/>
        </p:nvSpPr>
        <p:spPr>
          <a:xfrm>
            <a:off x="22970495" y="3875327"/>
            <a:ext cx="12262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environment</a:t>
            </a:r>
          </a:p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6C2C6A3-4FA2-4FD6-9E54-A0A224EA6591}"/>
              </a:ext>
            </a:extLst>
          </p:cNvPr>
          <p:cNvSpPr txBox="1"/>
          <p:nvPr/>
        </p:nvSpPr>
        <p:spPr>
          <a:xfrm>
            <a:off x="23859461" y="4302955"/>
            <a:ext cx="11395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15x11 grid with 4 rooms connected via corridors. An object is placed at the center of a random room at the beginning of the episode. The agent spawns at a random location in the grid.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160E0D2-BA44-4CBA-BA57-4D8E668337E0}"/>
              </a:ext>
            </a:extLst>
          </p:cNvPr>
          <p:cNvSpPr txBox="1"/>
          <p:nvPr/>
        </p:nvSpPr>
        <p:spPr>
          <a:xfrm>
            <a:off x="24931615" y="13264730"/>
            <a:ext cx="8716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Visualization of sub-policy actions (top) and macro-policy actions (bottom)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BBB7116-39E7-43AC-A18D-AAC158F7F40B}"/>
              </a:ext>
            </a:extLst>
          </p:cNvPr>
          <p:cNvSpPr txBox="1"/>
          <p:nvPr/>
        </p:nvSpPr>
        <p:spPr>
          <a:xfrm>
            <a:off x="23097640" y="14280951"/>
            <a:ext cx="12262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environments</a:t>
            </a:r>
          </a:p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195D6949-48F2-4815-A705-D3C631A0DB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16158" y="14879905"/>
            <a:ext cx="3564955" cy="36150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C617049A-3353-4367-B10F-268C49C454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03513" y="14879905"/>
            <a:ext cx="3739114" cy="361509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08F95C5-1066-4C1C-AEE6-7AA21FD4B6DA}"/>
              </a:ext>
            </a:extLst>
          </p:cNvPr>
          <p:cNvSpPr txBox="1"/>
          <p:nvPr/>
        </p:nvSpPr>
        <p:spPr>
          <a:xfrm>
            <a:off x="24718379" y="18507672"/>
            <a:ext cx="8716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Visualization of sub-policy actions (left) and macro-policy actions (right) on Pendulum-v0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4B3B7C6-CDA6-4F27-9C9C-29C58F3B5EA0}"/>
              </a:ext>
            </a:extLst>
          </p:cNvPr>
          <p:cNvSpPr txBox="1"/>
          <p:nvPr/>
        </p:nvSpPr>
        <p:spPr>
          <a:xfrm>
            <a:off x="22945240" y="22077997"/>
            <a:ext cx="12310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Returns over 300 episodes on continuous environments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E82B8DDE-DA9C-4E2B-B9A1-25CAA388AD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658340" y="9730946"/>
            <a:ext cx="2723502" cy="35862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287358D-607C-40A5-BFF3-A0E84E6D70C1}"/>
              </a:ext>
            </a:extLst>
          </p:cNvPr>
          <p:cNvSpPr txBox="1"/>
          <p:nvPr/>
        </p:nvSpPr>
        <p:spPr>
          <a:xfrm>
            <a:off x="12176807" y="3946076"/>
            <a:ext cx="10130300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Causal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lower bound to causal information,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L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lower bound to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information.</a:t>
            </a:r>
            <a:endParaRPr lang="en-US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Auto-encoder (VAE) pre-training</a:t>
            </a:r>
          </a:p>
          <a:p>
            <a:pPr lvl="1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E7F7840-604B-4C19-ACDA-AB68A79ACD8F}"/>
              </a:ext>
            </a:extLst>
          </p:cNvPr>
          <p:cNvSpPr txBox="1"/>
          <p:nvPr/>
        </p:nvSpPr>
        <p:spPr>
          <a:xfrm>
            <a:off x="12594940" y="10039203"/>
            <a:ext cx="96984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causal information removes dependence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future unobserved trajectory. Thus,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now be used as a macro-policy to select the next sub-task latent variable.</a:t>
            </a:r>
          </a:p>
          <a:p>
            <a:pPr algn="just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Causal-Info GAIL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objective,</a:t>
            </a:r>
            <a:endParaRPr lang="en-US" sz="3200" dirty="0"/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677B087C-16E5-40E3-80F2-31C9A16158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20507" y="15613810"/>
            <a:ext cx="4842898" cy="329500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D2DE5B2-C3E9-4641-A6ED-2C718F7714FB}"/>
              </a:ext>
            </a:extLst>
          </p:cNvPr>
          <p:cNvSpPr txBox="1"/>
          <p:nvPr/>
        </p:nvSpPr>
        <p:spPr>
          <a:xfrm>
            <a:off x="12588826" y="14960707"/>
            <a:ext cx="10006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approximate prior over latent variables using VAE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161671" y="7459455"/>
            <a:ext cx="10427079" cy="1095258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40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Imitation </a:t>
            </a:r>
            <a:r>
              <a:rPr lang="en-US" sz="4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280571" y="8485284"/>
            <a:ext cx="10249000" cy="107231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Generative Adversarial Imitation Learning (GAIL) 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Objective,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GAIL for mixture of experts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[2, 3]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36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3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Latent variable denoting expert</a:t>
            </a:r>
          </a:p>
          <a:p>
            <a:pPr>
              <a:buClr>
                <a:schemeClr val="dk1"/>
              </a:buClr>
              <a:buSzPct val="100000"/>
            </a:pP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US" sz="3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3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3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lower bound to mutual information,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3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objective,</a:t>
            </a:r>
            <a:endParaRPr lang="en-US" sz="3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199" y="11764391"/>
            <a:ext cx="11027393" cy="2904210"/>
            <a:chOff x="948199" y="13562711"/>
            <a:chExt cx="11027393" cy="2904210"/>
          </a:xfrm>
        </p:grpSpPr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0FFDE477-CD43-4C81-89C1-CB3B2B75E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75849" y="13562711"/>
              <a:ext cx="5553075" cy="220027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F6C51E51-2D9C-4257-B802-D05057942083}"/>
                </a:ext>
              </a:extLst>
            </p:cNvPr>
            <p:cNvSpPr txBox="1"/>
            <p:nvPr/>
          </p:nvSpPr>
          <p:spPr>
            <a:xfrm>
              <a:off x="948199" y="15912923"/>
              <a:ext cx="110273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1: Graphical model in [2, 3] </a:t>
              </a:r>
            </a:p>
          </p:txBody>
        </p:sp>
      </p:grpSp>
      <p:sp>
        <p:nvSpPr>
          <p:cNvPr id="56" name="Shape 97"/>
          <p:cNvSpPr/>
          <p:nvPr/>
        </p:nvSpPr>
        <p:spPr>
          <a:xfrm>
            <a:off x="1161671" y="18262096"/>
            <a:ext cx="10427079" cy="1095258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Approach: Graphical Model</a:t>
            </a:r>
            <a:endParaRPr lang="en-US" sz="40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38D8D7C-4299-4FA3-A4C9-C2667A5D80DA}"/>
              </a:ext>
            </a:extLst>
          </p:cNvPr>
          <p:cNvSpPr txBox="1"/>
          <p:nvPr/>
        </p:nvSpPr>
        <p:spPr>
          <a:xfrm>
            <a:off x="1562101" y="25067484"/>
            <a:ext cx="934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entire trajectory    precludes its use at test time where only trajectory up to current time is known</a:t>
            </a:r>
            <a:endParaRPr lang="en-US" sz="3200" dirty="0"/>
          </a:p>
        </p:txBody>
      </p:sp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3FFB729F-186D-4CAD-AEDF-C542645717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02390" y="19302959"/>
            <a:ext cx="7360028" cy="203845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23497E0D-6A86-4772-A30B-9E5655D66C6E}"/>
              </a:ext>
            </a:extLst>
          </p:cNvPr>
          <p:cNvSpPr txBox="1"/>
          <p:nvPr/>
        </p:nvSpPr>
        <p:spPr>
          <a:xfrm>
            <a:off x="768707" y="21434310"/>
            <a:ext cx="11027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Graphical model used in this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1671" y="22232148"/>
            <a:ext cx="1002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i="1" dirty="0" smtClean="0">
                <a:latin typeface="Times New Roman" charset="0"/>
                <a:ea typeface="Times New Roman" charset="0"/>
                <a:cs typeface="Times New Roman" charset="0"/>
              </a:rPr>
              <a:t>Limitation of using </a:t>
            </a:r>
            <a:r>
              <a:rPr lang="en-US" sz="3200" i="1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sz="3200" i="1" dirty="0" smtClean="0">
                <a:latin typeface="Times New Roman" charset="0"/>
                <a:ea typeface="Times New Roman" charset="0"/>
                <a:cs typeface="Times New Roman" charset="0"/>
              </a:rPr>
              <a:t>utual information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3" name="Picture 8" descr="http://latex2png.com/output/latex_60d395aac45ae182015f0a3c9eed8b44.png">
            <a:extLst>
              <a:ext uri="{FF2B5EF4-FFF2-40B4-BE49-F238E27FC236}">
                <a16:creationId xmlns="" xmlns:a16="http://schemas.microsoft.com/office/drawing/2014/main" id="{7B84B239-ECF9-40BE-8F12-C4C029B8E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923" y="25317696"/>
            <a:ext cx="249865" cy="19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53147" y="19120079"/>
            <a:ext cx="989192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Daniel et al. [6] provide a probabilistic perspective of options framework and maximize the following lower bound (collapsing   and    into single latent variable    ) </a:t>
            </a:r>
          </a:p>
          <a:p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Our proposed Causal-Info GAIL can thus be considered as the general adversarial variant of imitation learning using the options framework.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Shape 102"/>
          <p:cNvSpPr/>
          <p:nvPr/>
        </p:nvSpPr>
        <p:spPr>
          <a:xfrm>
            <a:off x="12253147" y="19335848"/>
            <a:ext cx="9891929" cy="1017143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u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to Options </a:t>
            </a:r>
            <a:r>
              <a:rPr lang="en-US" sz="4000" b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51E55EF-2A69-4D24-B234-986DE5615F7E}"/>
              </a:ext>
            </a:extLst>
          </p:cNvPr>
          <p:cNvSpPr txBox="1"/>
          <p:nvPr/>
        </p:nvSpPr>
        <p:spPr>
          <a:xfrm>
            <a:off x="12253147" y="20231358"/>
            <a:ext cx="10801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Option:         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Option activation policy: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Sub-policy: 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Termination policy: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988410" y="23582234"/>
            <a:ext cx="6629012" cy="1776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803880" y="22829520"/>
            <a:ext cx="1524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699230" y="22917150"/>
            <a:ext cx="1905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308060" y="22886670"/>
            <a:ext cx="177800" cy="19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62760" y="9766300"/>
            <a:ext cx="9702800" cy="584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00860" y="15651480"/>
            <a:ext cx="9626600" cy="457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42345" y="16989631"/>
            <a:ext cx="8039100" cy="12573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69960" y="22987945"/>
            <a:ext cx="7810500" cy="187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123232" y="4662829"/>
            <a:ext cx="7061200" cy="152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380212" y="7106884"/>
            <a:ext cx="8483600" cy="18796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222406" y="12753972"/>
            <a:ext cx="8039100" cy="1257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288377" y="20425532"/>
            <a:ext cx="1003300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4905907" y="20880756"/>
            <a:ext cx="1409700" cy="4191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0678382" y="20337485"/>
            <a:ext cx="1028700" cy="4191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0406945" y="20884171"/>
            <a:ext cx="1371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384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378</Words>
  <Application>Microsoft Macintosh PowerPoint</Application>
  <PresentationFormat>Custom</PresentationFormat>
  <Paragraphs>107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Default Design</vt:lpstr>
      <vt:lpstr>Learning Hierarchical Policies from Unsegmented Demonstrations using Causal Information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Semantic Segmentation using Inverse Reinforcement Learning</dc:title>
  <cp:lastModifiedBy>Mohit Sharma</cp:lastModifiedBy>
  <cp:revision>114</cp:revision>
  <cp:lastPrinted>2018-06-25T19:02:56Z</cp:lastPrinted>
  <dcterms:modified xsi:type="dcterms:W3CDTF">2018-06-26T03:00:15Z</dcterms:modified>
</cp:coreProperties>
</file>