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29260800" cy="36576000"/>
  <p:notesSz cx="32004000" cy="511032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FAA1E95-1E44-420E-8D27-141F02CA2A42}">
  <a:tblStyle styleId="{0FAA1E95-1E44-420E-8D27-141F02CA2A42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AEEFF"/>
          </a:solidFill>
        </a:fill>
      </a:tcStyle>
    </a:wholeTbl>
    <a:band1H>
      <a:tcStyle>
        <a:tcBdr/>
        <a:fill>
          <a:solidFill>
            <a:srgbClr val="D1DBFE"/>
          </a:solidFill>
        </a:fill>
      </a:tcStyle>
    </a:band1H>
    <a:band1V>
      <a:tcStyle>
        <a:tcBdr/>
        <a:fill>
          <a:solidFill>
            <a:srgbClr val="D1DBFE"/>
          </a:solidFill>
        </a:fill>
      </a:tcStyle>
    </a:band1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E3FD503-9590-4918-BFDA-1BC433457B0B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>
      <p:cViewPr>
        <p:scale>
          <a:sx n="41" d="100"/>
          <a:sy n="41" d="100"/>
        </p:scale>
        <p:origin x="1032" y="-4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2225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18135600" y="22225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ftr" idx="11"/>
          </p:nvPr>
        </p:nvSpPr>
        <p:spPr>
          <a:xfrm>
            <a:off x="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1813560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267200" y="24272875"/>
            <a:ext cx="23469600" cy="229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135188" marR="0" lvl="1" indent="-1588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270375" marR="0" lvl="2" indent="-3175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05563" marR="0" lvl="3" indent="-4762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540750" marR="0" lvl="4" indent="-6350" algn="l" rtl="0">
              <a:spcBef>
                <a:spcPts val="1680"/>
              </a:spcBef>
              <a:spcAft>
                <a:spcPts val="0"/>
              </a:spcAft>
              <a:buNone/>
              <a:defRPr sz="5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3"/>
          </p:nvPr>
        </p:nvSpPr>
        <p:spPr>
          <a:xfrm>
            <a:off x="14630400" y="11698288"/>
            <a:ext cx="2743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18135600" y="48563212"/>
            <a:ext cx="13868399" cy="2516187"/>
          </a:xfrm>
          <a:prstGeom prst="rect">
            <a:avLst/>
          </a:prstGeom>
          <a:noFill/>
          <a:ln>
            <a:noFill/>
          </a:ln>
        </p:spPr>
        <p:txBody>
          <a:bodyPr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0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4630400" y="11698288"/>
            <a:ext cx="2743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267200" y="24272875"/>
            <a:ext cx="23469600" cy="22996524"/>
          </a:xfrm>
          <a:prstGeom prst="rect">
            <a:avLst/>
          </a:prstGeom>
          <a:noFill/>
          <a:ln>
            <a:noFill/>
          </a:ln>
        </p:spPr>
        <p:txBody>
          <a:bodyPr lIns="430200" tIns="214300" rIns="430200" bIns="214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5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06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194560" y="11362267"/>
            <a:ext cx="24871680" cy="7840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389121" y="20726400"/>
            <a:ext cx="20482559" cy="93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ctr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9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ctr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6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ctr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9326881" y="14772639"/>
            <a:ext cx="29260799" cy="6217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-3169920" y="8615679"/>
            <a:ext cx="29260799" cy="18531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431800" algn="l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0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350520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9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24892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76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311400" y="23503467"/>
            <a:ext cx="24871680" cy="726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311400" y="15502467"/>
            <a:ext cx="2487168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2194560" y="3251200"/>
            <a:ext cx="2487168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194560" y="10566400"/>
            <a:ext cx="12374879" cy="219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96012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79756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9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14691361" y="10566400"/>
            <a:ext cx="12374879" cy="219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96012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79756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9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463040" y="1464733"/>
            <a:ext cx="2633472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63041" y="8187267"/>
            <a:ext cx="12928599" cy="3412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92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4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463041" y="11599334"/>
            <a:ext cx="12928599" cy="21073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98044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9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8178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14864081" y="8187267"/>
            <a:ext cx="12933679" cy="3412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92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4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8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14864081" y="11599334"/>
            <a:ext cx="12933679" cy="21073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98044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9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8178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645160" algn="l" rtl="0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4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65532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2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2194560" y="3251200"/>
            <a:ext cx="2487168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63041" y="1456267"/>
            <a:ext cx="9626599" cy="619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40160" y="1456267"/>
            <a:ext cx="16357600" cy="312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93980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77724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61468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9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635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463041" y="7653867"/>
            <a:ext cx="9626599" cy="2501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5735321" y="25603201"/>
            <a:ext cx="17556479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735321" y="3268133"/>
            <a:ext cx="17556479" cy="219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24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9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735321" y="28625800"/>
            <a:ext cx="17556479" cy="42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1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144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7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2194560" y="3251200"/>
            <a:ext cx="2487168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6576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152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9728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46304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8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657599" y="9103359"/>
            <a:ext cx="21945600" cy="24871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2360" marR="0" lvl="0" indent="-431800" algn="l" rtl="0">
              <a:spcBef>
                <a:spcPts val="21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0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392680" marR="0" lvl="1" indent="-350520" algn="l" rtl="0">
              <a:spcBef>
                <a:spcPts val="17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9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683000" marR="0" lvl="2" indent="-248920" algn="l" rtl="0">
              <a:spcBef>
                <a:spcPts val="15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76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5156200" marR="0" lvl="3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6629400" marR="0" lvl="4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6995160" marR="0" lvl="5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7360920" marR="0" lvl="6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7726680" marR="0" lvl="7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8092440" marR="0" lvl="8" indent="-330200" algn="l" rtl="0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6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219456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9997440" y="33324800"/>
            <a:ext cx="926592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8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65760" marR="0" lvl="1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731520" marR="0" lvl="2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97280" marR="0" lvl="3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63040" marR="0" lvl="4" indent="0" algn="l" rtl="0">
              <a:spcBef>
                <a:spcPts val="0"/>
              </a:spcBef>
              <a:spcAft>
                <a:spcPts val="0"/>
              </a:spcAft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828800" marR="0" lvl="5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194560" marR="0" lvl="6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60320" marR="0" lvl="7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26080" marR="0" lvl="8" indent="0" algn="l" rtl="0">
              <a:spcBef>
                <a:spcPts val="0"/>
              </a:spcBef>
              <a:buNone/>
              <a:defRPr sz="256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20970241" y="33324800"/>
            <a:ext cx="6095999" cy="2438400"/>
          </a:xfrm>
          <a:prstGeom prst="rect">
            <a:avLst/>
          </a:prstGeom>
          <a:noFill/>
          <a:ln>
            <a:noFill/>
          </a:ln>
        </p:spPr>
        <p:txBody>
          <a:bodyPr lIns="368050" tIns="184025" rIns="368050" bIns="18402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448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4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194560" y="3251200"/>
            <a:ext cx="24871680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7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194560" y="10566400"/>
            <a:ext cx="24871680" cy="2194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377950" marR="0" lvl="0" indent="-5397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2990850" marR="0" lvl="1" indent="-43815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4603750" marR="0" lvl="2" indent="-31115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9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6445250" marR="0" lvl="3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8286750" marR="0" lvl="4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8743950" marR="0" lvl="5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201150" marR="0" lvl="6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9658350" marR="0" lvl="7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0115550" marR="0" lvl="8" indent="-4127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2446999" y="984707"/>
            <a:ext cx="23485778" cy="1219200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ctr" anchorCtr="0">
            <a:noAutofit/>
          </a:bodyPr>
          <a:lstStyle/>
          <a:p>
            <a:pPr>
              <a:buSzPct val="25000"/>
            </a:pPr>
            <a:r>
              <a:rPr lang="en-US" sz="5760" dirty="0">
                <a:solidFill>
                  <a:srgbClr val="002060"/>
                </a:solidFill>
              </a:rPr>
              <a:t>Learning Hierarchical Policies from Unsegmented Demonstrations using Causal Information</a:t>
            </a:r>
          </a:p>
        </p:txBody>
      </p:sp>
      <p:sp>
        <p:nvSpPr>
          <p:cNvPr id="90" name="Shape 90"/>
          <p:cNvSpPr/>
          <p:nvPr/>
        </p:nvSpPr>
        <p:spPr>
          <a:xfrm>
            <a:off x="1366520" y="2287488"/>
            <a:ext cx="26334720" cy="888264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84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Mohit Sharma*, Arjun Sharma*, Nicholas Rhinehart, Kris M. </a:t>
            </a:r>
            <a:r>
              <a:rPr lang="en-US" sz="384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Kitani</a:t>
            </a:r>
            <a:endParaRPr lang="en-US" sz="384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1579880" y="13157788"/>
            <a:ext cx="1910080" cy="685800"/>
          </a:xfrm>
          <a:prstGeom prst="rect">
            <a:avLst/>
          </a:prstGeom>
          <a:noFill/>
          <a:ln>
            <a:noFill/>
          </a:ln>
        </p:spPr>
        <p:txBody>
          <a:bodyPr lIns="73140" tIns="36560" rIns="73140" bIns="36560" anchor="ctr" anchorCtr="0">
            <a:noAutofit/>
          </a:bodyPr>
          <a:lstStyle/>
          <a:p>
            <a:endParaRPr sz="2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929336" y="3312642"/>
            <a:ext cx="13206278" cy="7069006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numCol="1" anchor="t" anchorCtr="0">
            <a:noAutofit/>
          </a:bodyPr>
          <a:lstStyle/>
          <a:p>
            <a:pPr algn="ctr">
              <a:buSzPct val="25000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just">
              <a:buClr>
                <a:schemeClr val="tx1"/>
              </a:buClr>
              <a:buSzPct val="80000"/>
            </a:pPr>
            <a:r>
              <a:rPr lang="en-US" sz="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8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6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complex tasks require learning sub-task specific policies. We use a directed graphical model to learn the interaction between such sub-tasks and resulting state-action trajectory sequences. Our algorithm, </a:t>
            </a:r>
            <a:r>
              <a:rPr lang="en-US" sz="2560" i="1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Causal-Info GAIL</a:t>
            </a:r>
            <a:r>
              <a:rPr lang="en-US" sz="2560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learns sub-task policies from unsegmented demonstrations by maximizing the causal information flow in the resulting graphical model.</a:t>
            </a:r>
            <a:endParaRPr sz="256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25000"/>
            </a:pPr>
            <a:r>
              <a:rPr lang="en-US" sz="256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94" name="Shape 94"/>
          <p:cNvSpPr/>
          <p:nvPr/>
        </p:nvSpPr>
        <p:spPr>
          <a:xfrm>
            <a:off x="782320" y="21093662"/>
            <a:ext cx="11860784" cy="789776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Approach: Causal Information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782320" y="22063027"/>
            <a:ext cx="7940040" cy="2001520"/>
          </a:xfrm>
          <a:prstGeom prst="rect">
            <a:avLst/>
          </a:prstGeom>
          <a:noFill/>
          <a:ln>
            <a:noFill/>
          </a:ln>
        </p:spPr>
        <p:txBody>
          <a:bodyPr lIns="73140" tIns="36560" rIns="73140" bIns="36560" anchor="ctr" anchorCtr="0">
            <a:noAutofit/>
          </a:bodyPr>
          <a:lstStyle/>
          <a:p>
            <a:endParaRPr sz="25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7551918" y="-9680281"/>
            <a:ext cx="9769974" cy="789776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</a:p>
        </p:txBody>
      </p:sp>
      <p:graphicFrame>
        <p:nvGraphicFramePr>
          <p:cNvPr id="130" name="Shape 130"/>
          <p:cNvGraphicFramePr/>
          <p:nvPr>
            <p:extLst>
              <p:ext uri="{D42A27DB-BD31-4B8C-83A1-F6EECF244321}">
                <p14:modId xmlns:p14="http://schemas.microsoft.com/office/powerpoint/2010/main" val="471473072"/>
              </p:ext>
            </p:extLst>
          </p:nvPr>
        </p:nvGraphicFramePr>
        <p:xfrm>
          <a:off x="17083625" y="25733603"/>
          <a:ext cx="10535511" cy="2174034"/>
        </p:xfrm>
        <a:graphic>
          <a:graphicData uri="http://schemas.openxmlformats.org/drawingml/2006/table">
            <a:tbl>
              <a:tblPr firstRow="1" bandRow="1">
                <a:noFill/>
                <a:tableStyleId>{0FAA1E95-1E44-420E-8D27-141F02CA2A42}</a:tableStyleId>
              </a:tblPr>
              <a:tblGrid>
                <a:gridCol w="3190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33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0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61324">
                  <a:extLst>
                    <a:ext uri="{9D8B030D-6E8A-4147-A177-3AD203B41FA5}">
                      <a16:colId xmlns:a16="http://schemas.microsoft.com/office/drawing/2014/main" xmlns="" val="1035669642"/>
                    </a:ext>
                  </a:extLst>
                </a:gridCol>
              </a:tblGrid>
              <a:tr h="9415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Environment</a:t>
                      </a: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GAIL</a:t>
                      </a:r>
                      <a:endParaRPr lang="en-US" sz="24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VAE</a:t>
                      </a: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Causal-Info GAIL</a:t>
                      </a:r>
                    </a:p>
                  </a:txBody>
                  <a:tcPr marL="73160" marR="73160" marT="36580" marB="3658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1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Pendulum</a:t>
                      </a: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-121.4 ± 94.1</a:t>
                      </a: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-142.9 </a:t>
                      </a: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95.6</a:t>
                      </a:r>
                      <a:endParaRPr lang="en-US" sz="24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-125.4 </a:t>
                      </a: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103.8</a:t>
                      </a:r>
                      <a:endParaRPr lang="en-US" sz="24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73160" marR="73160" marT="36580" marB="3658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3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Inverted Pendulum</a:t>
                      </a: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1000.0 </a:t>
                      </a: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± 15.2</a:t>
                      </a:r>
                      <a:endParaRPr lang="en-US" sz="2400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218.8 ± 8.0</a:t>
                      </a:r>
                    </a:p>
                  </a:txBody>
                  <a:tcPr marL="73160" marR="73160" marT="36580" marB="3658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1000.0 ± 15.0</a:t>
                      </a:r>
                    </a:p>
                  </a:txBody>
                  <a:tcPr marL="73160" marR="73160" marT="36580" marB="36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15103366" y="28864917"/>
            <a:ext cx="13684468" cy="5979698"/>
          </a:xfrm>
          <a:prstGeom prst="rect">
            <a:avLst/>
          </a:prstGeom>
          <a:noFill/>
          <a:ln>
            <a:noFill/>
          </a:ln>
        </p:spPr>
        <p:txBody>
          <a:bodyPr lIns="73140" tIns="36560" rIns="73140" bIns="3656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  <a:p>
            <a:pPr algn="ctr">
              <a:buSzPct val="25000"/>
            </a:pPr>
            <a:r>
              <a:rPr lang="en-US" sz="352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52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4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just">
              <a:buSzPct val="25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J. Ho and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“Generative Adversarial Imitation Learning." 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</a:p>
          <a:p>
            <a:pPr algn="just">
              <a:buSzPct val="25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Y. Li, J. Song and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Ermon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InfoGAIL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Interpretable Imitation Learning from Visual Demonstrations." 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2017.</a:t>
            </a:r>
          </a:p>
          <a:p>
            <a:pPr algn="just">
              <a:buSzPct val="25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K. Hausman, Y.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Chebotar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Schaal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Sukhatme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J. J. Lim. ‘‘Multi-modal Imitation Learning from Unstructured Demonstrations using Generative Adversarial Nets.’’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NIPS,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2017.</a:t>
            </a:r>
          </a:p>
          <a:p>
            <a:pPr algn="just">
              <a:buSzPct val="25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C. Daniel, H. V. Hoof, J. Peters and G. Neumann. “Probabilistic Inference for determining Options.”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2016.</a:t>
            </a:r>
          </a:p>
          <a:p>
            <a:pPr algn="just">
              <a:buSzPct val="25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R. Sutton, D.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Precup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S. P. Singh. “Intra-option learning about temporally abstract actions.”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ICML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1998</a:t>
            </a:r>
          </a:p>
          <a:p>
            <a:pPr algn="just">
              <a:buSzPct val="25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J. Massey. “Causality, Feedback and Directed Information.” </a:t>
            </a:r>
            <a:r>
              <a:rPr lang="en-US" sz="24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ISITA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1990</a:t>
            </a:r>
          </a:p>
          <a:p>
            <a:endParaRPr sz="28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Shape 134"/>
          <p:cNvCxnSpPr/>
          <p:nvPr/>
        </p:nvCxnSpPr>
        <p:spPr>
          <a:xfrm>
            <a:off x="1249680" y="3252415"/>
            <a:ext cx="27035838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5" name="Shape 135" descr="http://www.ri.cmu.edu/images/logos/RI_mediu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9680" y="948131"/>
            <a:ext cx="1197318" cy="171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 descr="http://globaltechalliance.org.www380.your-server.de/wp-content/uploads/2015/10/CMU_logo_stack_cmyk-re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32777" y="1059344"/>
            <a:ext cx="2213594" cy="143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133">
            <a:extLst>
              <a:ext uri="{FF2B5EF4-FFF2-40B4-BE49-F238E27FC236}">
                <a16:creationId xmlns:a16="http://schemas.microsoft.com/office/drawing/2014/main" xmlns="" id="{96DA4A91-C3F7-41EB-B3AC-31FC34E3E81A}"/>
              </a:ext>
            </a:extLst>
          </p:cNvPr>
          <p:cNvSpPr txBox="1"/>
          <p:nvPr/>
        </p:nvSpPr>
        <p:spPr>
          <a:xfrm>
            <a:off x="614966" y="36097787"/>
            <a:ext cx="10692942" cy="455442"/>
          </a:xfrm>
          <a:prstGeom prst="rect">
            <a:avLst/>
          </a:prstGeom>
          <a:noFill/>
          <a:ln>
            <a:noFill/>
          </a:ln>
        </p:spPr>
        <p:txBody>
          <a:bodyPr lIns="73140" tIns="36560" rIns="73140" bIns="36560" anchor="t" anchorCtr="0">
            <a:noAutofit/>
          </a:bodyPr>
          <a:lstStyle/>
          <a:p>
            <a:pPr>
              <a:buSzPct val="25000"/>
            </a:pPr>
            <a:r>
              <a:rPr lang="en-US" sz="192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- Equal contribution</a:t>
            </a:r>
            <a:r>
              <a:rPr lang="en-US" sz="224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24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4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sz="288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89808C-8EBD-4E1D-A60C-F3D1332E7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9946" y="15668732"/>
            <a:ext cx="2176762" cy="28677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0F1293-54F2-40CD-BF5C-E2AB99706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8278" y="15668732"/>
            <a:ext cx="2148398" cy="286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3AED4E2-61FE-45A6-AEA5-22AD1EA4E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46685" y="12673256"/>
            <a:ext cx="2149990" cy="288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0EBD3B-8BB8-4E38-824E-65ECD94CE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78353" y="12684727"/>
            <a:ext cx="2181369" cy="2872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C54EEAB-F577-45D2-A616-BD2C83E017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85805" y="12673256"/>
            <a:ext cx="2143278" cy="2883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BBB7B5-3D14-4599-A6BE-9BB459A4A51C}"/>
              </a:ext>
            </a:extLst>
          </p:cNvPr>
          <p:cNvSpPr txBox="1"/>
          <p:nvPr/>
        </p:nvSpPr>
        <p:spPr>
          <a:xfrm>
            <a:off x="15103367" y="10604648"/>
            <a:ext cx="13083413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>
              <a:buFont typeface="Arial" panose="020B0604020202020204" pitchFamily="34" charset="0"/>
              <a:buChar char="•"/>
            </a:pPr>
            <a:endParaRPr lang="en-US" sz="256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sz="256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C2C6A3-4FA2-4FD6-9E54-A0A224EA6591}"/>
              </a:ext>
            </a:extLst>
          </p:cNvPr>
          <p:cNvSpPr txBox="1"/>
          <p:nvPr/>
        </p:nvSpPr>
        <p:spPr>
          <a:xfrm>
            <a:off x="15635454" y="11545840"/>
            <a:ext cx="12505762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15x11 grid with 4 rooms connected via corridors. An object is placed at the center of a random room at the beginning of the episode. The agent spawns at a random location in the grid.</a:t>
            </a: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56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160E0D2-BA44-4CBA-BA57-4D8E668337E0}"/>
              </a:ext>
            </a:extLst>
          </p:cNvPr>
          <p:cNvSpPr txBox="1"/>
          <p:nvPr/>
        </p:nvSpPr>
        <p:spPr>
          <a:xfrm>
            <a:off x="18400273" y="18683728"/>
            <a:ext cx="697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Visualization of sub-policy actions (top) and macro-policy actions (bottom)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BB7116-39E7-43AC-A18D-AAC158F7F40B}"/>
              </a:ext>
            </a:extLst>
          </p:cNvPr>
          <p:cNvSpPr txBox="1"/>
          <p:nvPr/>
        </p:nvSpPr>
        <p:spPr>
          <a:xfrm>
            <a:off x="15103366" y="19622829"/>
            <a:ext cx="13037849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>
              <a:buFont typeface="Arial" panose="020B0604020202020204" pitchFamily="34" charset="0"/>
              <a:buChar char="•"/>
            </a:pP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environments</a:t>
            </a:r>
          </a:p>
          <a:p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95D6949-48F2-4815-A705-D3C631A0D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0970" y="20385770"/>
            <a:ext cx="3676258" cy="3727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617049A-3353-4367-B10F-268C49C454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69323" y="20385771"/>
            <a:ext cx="3855853" cy="37279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08F95C5-1066-4C1C-AEE6-7AA21FD4B6DA}"/>
              </a:ext>
            </a:extLst>
          </p:cNvPr>
          <p:cNvSpPr txBox="1"/>
          <p:nvPr/>
        </p:nvSpPr>
        <p:spPr>
          <a:xfrm>
            <a:off x="18513464" y="24296977"/>
            <a:ext cx="697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Visualization of sub-policy actions (left) and macro-policy actions (right) on Pendulum-v0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4B3B7C6-CDA6-4F27-9C9C-29C58F3B5EA0}"/>
              </a:ext>
            </a:extLst>
          </p:cNvPr>
          <p:cNvSpPr txBox="1"/>
          <p:nvPr/>
        </p:nvSpPr>
        <p:spPr>
          <a:xfrm>
            <a:off x="17063421" y="28193760"/>
            <a:ext cx="984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Returns over 300 episodes on continuous environments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82B8DDE-DA9C-4E2B-B9A1-25CAA388AD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81653" y="15667515"/>
            <a:ext cx="2178802" cy="28689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287358D-607C-40A5-BFF3-A0E84E6D70C1}"/>
              </a:ext>
            </a:extLst>
          </p:cNvPr>
          <p:cNvSpPr txBox="1"/>
          <p:nvPr/>
        </p:nvSpPr>
        <p:spPr>
          <a:xfrm>
            <a:off x="1024456" y="21985008"/>
            <a:ext cx="13111157" cy="954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Information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lower bound to causal information,</a:t>
            </a: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L</a:t>
            </a:r>
            <a:r>
              <a:rPr lang="en-US" sz="256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lower bound to 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information.</a:t>
            </a:r>
            <a:endParaRPr lang="en-US" sz="256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-228600">
              <a:buFont typeface="Arial" panose="020B0604020202020204" pitchFamily="34" charset="0"/>
              <a:buChar char="•"/>
            </a:pPr>
            <a:r>
              <a:rPr lang="en-US" sz="256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Autoencoder (VAE) pre-training</a:t>
            </a:r>
          </a:p>
          <a:p>
            <a:pPr lvl="1"/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E7F7840-604B-4C19-ACDA-AB68A79ACD8F}"/>
              </a:ext>
            </a:extLst>
          </p:cNvPr>
          <p:cNvSpPr txBox="1"/>
          <p:nvPr/>
        </p:nvSpPr>
        <p:spPr>
          <a:xfrm>
            <a:off x="1310334" y="26634661"/>
            <a:ext cx="12825279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causal information removes dependence of 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future unobserved trajectory. Thus, 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now be used as a macro-policy to select the next sub-task latent variable.</a:t>
            </a:r>
          </a:p>
          <a:p>
            <a:pPr algn="just"/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Causal-Info GAIL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objective,</a:t>
            </a:r>
            <a:endParaRPr lang="en-US" sz="256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677B087C-16E5-40E3-80F2-31C9A16158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02115" y="31184225"/>
            <a:ext cx="5364702" cy="36500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D2DE5B2-C3E9-4641-A6ED-2C718F7714FB}"/>
              </a:ext>
            </a:extLst>
          </p:cNvPr>
          <p:cNvSpPr txBox="1"/>
          <p:nvPr/>
        </p:nvSpPr>
        <p:spPr>
          <a:xfrm>
            <a:off x="2881993" y="30414209"/>
            <a:ext cx="800494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approximate prior over latent variables using VAE</a:t>
            </a:r>
            <a:endParaRPr lang="en-US" sz="256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5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929337" y="6093696"/>
            <a:ext cx="13206276" cy="876206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Imitation Learning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24456" y="6882828"/>
            <a:ext cx="13111158" cy="8578515"/>
          </a:xfrm>
          <a:prstGeom prst="rect">
            <a:avLst/>
          </a:prstGeom>
          <a:noFill/>
          <a:ln>
            <a:noFill/>
          </a:ln>
        </p:spPr>
        <p:txBody>
          <a:bodyPr lIns="73140" tIns="36560" rIns="73140" bIns="36560" anchor="t" anchorCtr="0">
            <a:noAutofit/>
          </a:bodyPr>
          <a:lstStyle/>
          <a:p>
            <a:pPr marL="365760" indent="-36576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6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Adversarial Imitation Learning (GAIL) </a:t>
            </a:r>
            <a:r>
              <a:rPr lang="en-US" sz="256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56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56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Objective,</a:t>
            </a:r>
          </a:p>
          <a:p>
            <a:pPr marL="365760" indent="-365760">
              <a:buClr>
                <a:schemeClr val="dk1"/>
              </a:buClr>
              <a:buSzPct val="100000"/>
              <a:buFont typeface="Arial"/>
              <a:buChar char="•"/>
            </a:pPr>
            <a:endParaRPr lang="en-US" sz="288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indent="-365760">
              <a:buClr>
                <a:schemeClr val="dk1"/>
              </a:buClr>
              <a:buSzPct val="100000"/>
              <a:buFont typeface="Arial"/>
              <a:buChar char="•"/>
            </a:pPr>
            <a:endParaRPr lang="en-US" sz="288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indent="-36576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56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GAIL for mixture of experts</a:t>
            </a:r>
            <a:r>
              <a:rPr lang="en-US" sz="256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[2, 3]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88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56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Latent variable denoting expert</a:t>
            </a:r>
          </a:p>
          <a:p>
            <a:pPr>
              <a:buClr>
                <a:schemeClr val="dk1"/>
              </a:buClr>
              <a:buSzPct val="100000"/>
            </a:pPr>
            <a:endParaRPr lang="en-US" sz="256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256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256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256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endParaRPr lang="en-US" sz="256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56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lower bound to mutual information,</a:t>
            </a:r>
          </a:p>
          <a:p>
            <a:pPr>
              <a:buClr>
                <a:schemeClr val="dk1"/>
              </a:buClr>
              <a:buSzPct val="100000"/>
            </a:pPr>
            <a: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12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12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6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56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objective,</a:t>
            </a:r>
            <a:endParaRPr lang="en-US" sz="256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87358" y="9506115"/>
            <a:ext cx="8821914" cy="2341835"/>
            <a:chOff x="948199" y="13562711"/>
            <a:chExt cx="11027393" cy="292729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0FFDE477-CD43-4C81-89C1-CB3B2B75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75849" y="13562711"/>
              <a:ext cx="5553075" cy="220027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F6C51E51-2D9C-4257-B802-D05057942083}"/>
                </a:ext>
              </a:extLst>
            </p:cNvPr>
            <p:cNvSpPr txBox="1"/>
            <p:nvPr/>
          </p:nvSpPr>
          <p:spPr>
            <a:xfrm>
              <a:off x="948199" y="15912923"/>
              <a:ext cx="1102739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1: Graphical model in [2, 3] </a:t>
              </a:r>
            </a:p>
          </p:txBody>
        </p:sp>
      </p:grpSp>
      <p:sp>
        <p:nvSpPr>
          <p:cNvPr id="56" name="Shape 97"/>
          <p:cNvSpPr/>
          <p:nvPr/>
        </p:nvSpPr>
        <p:spPr>
          <a:xfrm>
            <a:off x="929337" y="14704278"/>
            <a:ext cx="12582447" cy="876206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Approach: Graphical Model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38D8D7C-4299-4FA3-A4C9-C2667A5D80DA}"/>
              </a:ext>
            </a:extLst>
          </p:cNvPr>
          <p:cNvSpPr txBox="1"/>
          <p:nvPr/>
        </p:nvSpPr>
        <p:spPr>
          <a:xfrm>
            <a:off x="1880300" y="19896341"/>
            <a:ext cx="10675045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of </a:t>
            </a:r>
            <a:r>
              <a:rPr lang="en-US" sz="25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entire trajectory    precludes its use at test time where only trajectory up to current time is known</a:t>
            </a:r>
            <a:endParaRPr lang="en-US" sz="256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xmlns="" id="{3FFB729F-186D-4CAD-AEDF-C542645717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2435" y="15505438"/>
            <a:ext cx="7976488" cy="220919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3497E0D-6A86-4772-A30B-9E5655D66C6E}"/>
              </a:ext>
            </a:extLst>
          </p:cNvPr>
          <p:cNvSpPr txBox="1"/>
          <p:nvPr/>
        </p:nvSpPr>
        <p:spPr>
          <a:xfrm>
            <a:off x="835683" y="17746099"/>
            <a:ext cx="1274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Graphical model used in this work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337" y="17911851"/>
            <a:ext cx="8019868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365760">
              <a:buFont typeface="Arial" charset="0"/>
              <a:buChar char="•"/>
            </a:pPr>
            <a:endParaRPr lang="en-US" sz="2560" i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65760" indent="-365760">
              <a:buFont typeface="Arial" charset="0"/>
              <a:buChar char="•"/>
            </a:pPr>
            <a:r>
              <a:rPr lang="en-US" sz="2560" i="1" dirty="0" smtClean="0">
                <a:latin typeface="Times New Roman" charset="0"/>
                <a:ea typeface="Times New Roman" charset="0"/>
                <a:cs typeface="Times New Roman" charset="0"/>
              </a:rPr>
              <a:t>Limitation </a:t>
            </a:r>
            <a:r>
              <a:rPr lang="en-US" sz="2560" i="1" dirty="0">
                <a:latin typeface="Times New Roman" charset="0"/>
                <a:ea typeface="Times New Roman" charset="0"/>
                <a:cs typeface="Times New Roman" charset="0"/>
              </a:rPr>
              <a:t>of using mutual information</a:t>
            </a:r>
            <a:r>
              <a:rPr lang="en-US" sz="256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pic>
        <p:nvPicPr>
          <p:cNvPr id="63" name="Picture 8" descr="http://latex2png.com/output/latex_60d395aac45ae182015f0a3c9eed8b44.png">
            <a:extLst>
              <a:ext uri="{FF2B5EF4-FFF2-40B4-BE49-F238E27FC236}">
                <a16:creationId xmlns:a16="http://schemas.microsoft.com/office/drawing/2014/main" xmlns="" id="{7B84B239-ECF9-40BE-8F12-C4C029B8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79" y="20128041"/>
            <a:ext cx="199892" cy="15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103367" y="3156637"/>
            <a:ext cx="1304300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endParaRPr lang="en-US" sz="1120" dirty="0"/>
          </a:p>
          <a:p>
            <a:pPr marL="365760" indent="-365760" algn="just">
              <a:buFont typeface="Arial" charset="0"/>
              <a:buChar char="•"/>
            </a:pPr>
            <a:r>
              <a:rPr lang="en-US" sz="2560" dirty="0">
                <a:latin typeface="Times New Roman" charset="0"/>
                <a:ea typeface="Times New Roman" charset="0"/>
                <a:cs typeface="Times New Roman" charset="0"/>
              </a:rPr>
              <a:t>Daniel et al. [6] provide a probabilistic perspective of options framework and maximize the following lower bound (collapsing   and    into single latent variable    ) </a:t>
            </a:r>
          </a:p>
          <a:p>
            <a:endParaRPr lang="en-US" sz="256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56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56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56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sz="256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65760" indent="-365760" algn="just">
              <a:buFont typeface="Arial" charset="0"/>
              <a:buChar char="•"/>
            </a:pPr>
            <a:endParaRPr lang="en-US" sz="256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65760" indent="-365760" algn="just">
              <a:buFont typeface="Arial" charset="0"/>
              <a:buChar char="•"/>
            </a:pPr>
            <a:endParaRPr lang="en-US" sz="256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65760" indent="-365760" algn="just">
              <a:buFont typeface="Arial" charset="0"/>
              <a:buChar char="•"/>
            </a:pPr>
            <a:r>
              <a:rPr lang="en-US" sz="2560" dirty="0" smtClean="0">
                <a:latin typeface="Times New Roman" charset="0"/>
                <a:ea typeface="Times New Roman" charset="0"/>
                <a:cs typeface="Times New Roman" charset="0"/>
              </a:rPr>
              <a:t>Our </a:t>
            </a:r>
            <a:r>
              <a:rPr lang="en-US" sz="2560" dirty="0">
                <a:latin typeface="Times New Roman" charset="0"/>
                <a:ea typeface="Times New Roman" charset="0"/>
                <a:cs typeface="Times New Roman" charset="0"/>
              </a:rPr>
              <a:t>proposed Causal-Info GAIL can thus be considered as the general adversarial variant of imitation learning using the options framework.</a:t>
            </a:r>
          </a:p>
        </p:txBody>
      </p:sp>
      <p:sp>
        <p:nvSpPr>
          <p:cNvPr id="53" name="Shape 102"/>
          <p:cNvSpPr/>
          <p:nvPr/>
        </p:nvSpPr>
        <p:spPr>
          <a:xfrm>
            <a:off x="15103367" y="3329252"/>
            <a:ext cx="11788215" cy="813714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Connection to Options framework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51E55EF-2A69-4D24-B234-986DE5615F7E}"/>
              </a:ext>
            </a:extLst>
          </p:cNvPr>
          <p:cNvSpPr txBox="1"/>
          <p:nvPr/>
        </p:nvSpPr>
        <p:spPr>
          <a:xfrm>
            <a:off x="15103367" y="4045660"/>
            <a:ext cx="12515769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Option:                       </a:t>
            </a:r>
            <a:r>
              <a:rPr lang="en-US" sz="25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Option </a:t>
            </a: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policy: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Sub-policy: 	                  Termination policy: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640278" y="6315178"/>
            <a:ext cx="8009589" cy="21466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147482" y="5745817"/>
            <a:ext cx="121920" cy="2438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895293" y="5815921"/>
            <a:ext cx="152400" cy="15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519295" y="5760006"/>
            <a:ext cx="14224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64219" y="7907641"/>
            <a:ext cx="7734603" cy="4656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0412" y="12679078"/>
            <a:ext cx="7704123" cy="3658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5198" y="24014812"/>
            <a:ext cx="8592813" cy="190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980158" y="4200999"/>
            <a:ext cx="802640" cy="2438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316527" y="4565178"/>
            <a:ext cx="1127760" cy="3352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038092" y="4130561"/>
            <a:ext cx="822960" cy="3352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884004" y="4567910"/>
            <a:ext cx="1097280" cy="335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36716" y="14006718"/>
            <a:ext cx="9734261" cy="49685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02839" y="19011098"/>
            <a:ext cx="10324054" cy="6975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65534" y="22742344"/>
            <a:ext cx="10350500" cy="863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33595" y="28636176"/>
            <a:ext cx="12192000" cy="622300"/>
          </a:xfrm>
          <a:prstGeom prst="rect">
            <a:avLst/>
          </a:prstGeom>
        </p:spPr>
      </p:pic>
      <p:sp>
        <p:nvSpPr>
          <p:cNvPr id="68" name="Shape 102"/>
          <p:cNvSpPr/>
          <p:nvPr/>
        </p:nvSpPr>
        <p:spPr>
          <a:xfrm>
            <a:off x="15255767" y="10197755"/>
            <a:ext cx="11788215" cy="813714"/>
          </a:xfrm>
          <a:prstGeom prst="rect">
            <a:avLst/>
          </a:prstGeom>
          <a:noFill/>
          <a:ln>
            <a:noFill/>
          </a:ln>
        </p:spPr>
        <p:txBody>
          <a:bodyPr lIns="294440" tIns="147220" rIns="294440" bIns="147220" anchor="t" anchorCtr="0">
            <a:noAutofit/>
          </a:bodyPr>
          <a:lstStyle/>
          <a:p>
            <a:pPr algn="ctr">
              <a:buSzPct val="25000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endParaRPr lang="en-US" sz="320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08008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379</Words>
  <Application>Microsoft Macintosh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Default Design</vt:lpstr>
      <vt:lpstr>Learning Hierarchical Policies from Unsegmented Demonstrations using Causal Information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Semantic Segmentation using Inverse Reinforcement Learning</dc:title>
  <cp:lastModifiedBy>Mohit Sharma</cp:lastModifiedBy>
  <cp:revision>105</cp:revision>
  <dcterms:modified xsi:type="dcterms:W3CDTF">2018-06-28T18:51:10Z</dcterms:modified>
</cp:coreProperties>
</file>