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9" r:id="rId3"/>
    <p:sldId id="260" r:id="rId4"/>
    <p:sldId id="261" r:id="rId5"/>
    <p:sldId id="281" r:id="rId6"/>
    <p:sldId id="282" r:id="rId7"/>
    <p:sldId id="283" r:id="rId8"/>
    <p:sldId id="264" r:id="rId9"/>
    <p:sldId id="265" r:id="rId10"/>
    <p:sldId id="286" r:id="rId11"/>
    <p:sldId id="268" r:id="rId12"/>
    <p:sldId id="287" r:id="rId13"/>
    <p:sldId id="289" r:id="rId14"/>
    <p:sldId id="272" r:id="rId15"/>
    <p:sldId id="288" r:id="rId16"/>
    <p:sldId id="273" r:id="rId17"/>
    <p:sldId id="267"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564"/>
  </p:normalViewPr>
  <p:slideViewPr>
    <p:cSldViewPr snapToGrid="0">
      <p:cViewPr varScale="1">
        <p:scale>
          <a:sx n="142" d="100"/>
          <a:sy n="142" d="100"/>
        </p:scale>
        <p:origin x="12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22F77-C358-4564-A43A-2128A581325F}" type="datetimeFigureOut">
              <a:rPr lang="en-US" smtClean="0"/>
              <a:t>6/26/18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4CF7D-CE72-4B4D-BB7D-71F8DDE254C3}" type="slidenum">
              <a:rPr lang="en-US" smtClean="0"/>
              <a:t>‹#›</a:t>
            </a:fld>
            <a:endParaRPr lang="en-US"/>
          </a:p>
        </p:txBody>
      </p:sp>
    </p:spTree>
    <p:extLst>
      <p:ext uri="{BB962C8B-B14F-4D97-AF65-F5344CB8AC3E}">
        <p14:creationId xmlns:p14="http://schemas.microsoft.com/office/powerpoint/2010/main" val="329507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part of the presentation, I will discuss how a probabilistic graphical model can be used to integrate structure with imitation learning. We call our method Directed-Information GAIL. This ongoing work is in collaboration with another masters student at CMU, and was again done under the supervision of my advisor Prof. </a:t>
            </a:r>
            <a:r>
              <a:rPr lang="en-US" dirty="0" err="1"/>
              <a:t>Kitani</a:t>
            </a:r>
            <a:endParaRPr lang="en-US" dirty="0"/>
          </a:p>
        </p:txBody>
      </p:sp>
      <p:sp>
        <p:nvSpPr>
          <p:cNvPr id="4" name="Slide Number Placeholder 3"/>
          <p:cNvSpPr>
            <a:spLocks noGrp="1"/>
          </p:cNvSpPr>
          <p:nvPr>
            <p:ph type="sldNum" sz="quarter" idx="10"/>
          </p:nvPr>
        </p:nvSpPr>
        <p:spPr/>
        <p:txBody>
          <a:bodyPr/>
          <a:lstStyle/>
          <a:p>
            <a:fld id="{A40D4822-36CC-414D-A12A-F32A11BBC7DB}" type="slidenum">
              <a:rPr lang="en-US" smtClean="0"/>
              <a:t>1</a:t>
            </a:fld>
            <a:endParaRPr lang="en-US"/>
          </a:p>
        </p:txBody>
      </p:sp>
    </p:spTree>
    <p:extLst>
      <p:ext uri="{BB962C8B-B14F-4D97-AF65-F5344CB8AC3E}">
        <p14:creationId xmlns:p14="http://schemas.microsoft.com/office/powerpoint/2010/main" val="2877070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the goals that we started out with in mind, we’ll extend the graphical model on the previous slide to model sub-tasks. We’ll derive the mutual information lower bound in this setting and show that it has a problem in our setting. Then, we’ll show how treating the graphical model as a sequentially revealing graph by using the notion of directed or causal information solves this problem. We’ll propose an approach that combines the benefits of behavior cloning and IRL, specifically GAIL. Lastly, we’ll see how the approach connects to a popular method for hierarchical RL called options. I have deliberately left the discussion of options for later and will discuss it when I discuss its connection to the proposed approach.</a:t>
            </a:r>
          </a:p>
        </p:txBody>
      </p:sp>
      <p:sp>
        <p:nvSpPr>
          <p:cNvPr id="4" name="Slide Number Placeholder 3"/>
          <p:cNvSpPr>
            <a:spLocks noGrp="1"/>
          </p:cNvSpPr>
          <p:nvPr>
            <p:ph type="sldNum" sz="quarter" idx="10"/>
          </p:nvPr>
        </p:nvSpPr>
        <p:spPr/>
        <p:txBody>
          <a:bodyPr/>
          <a:lstStyle/>
          <a:p>
            <a:fld id="{A40D4822-36CC-414D-A12A-F32A11BBC7DB}" type="slidenum">
              <a:rPr lang="en-US" smtClean="0"/>
              <a:t>10</a:t>
            </a:fld>
            <a:endParaRPr lang="en-US"/>
          </a:p>
        </p:txBody>
      </p:sp>
    </p:spTree>
    <p:extLst>
      <p:ext uri="{BB962C8B-B14F-4D97-AF65-F5344CB8AC3E}">
        <p14:creationId xmlns:p14="http://schemas.microsoft.com/office/powerpoint/2010/main" val="2075032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expert demonstrations, each of which is represented as tau_1 to </a:t>
            </a:r>
            <a:r>
              <a:rPr lang="en-US" dirty="0" err="1"/>
              <a:t>tau_T</a:t>
            </a:r>
            <a:r>
              <a:rPr lang="en-US" dirty="0"/>
              <a:t>. Let each trajectory also have an associated latent sequence c_1 to </a:t>
            </a:r>
            <a:r>
              <a:rPr lang="en-US" dirty="0" err="1"/>
              <a:t>c_T</a:t>
            </a:r>
            <a:r>
              <a:rPr lang="en-US" dirty="0"/>
              <a:t>. Here </a:t>
            </a:r>
            <a:r>
              <a:rPr lang="en-US" dirty="0" err="1"/>
              <a:t>c_t</a:t>
            </a:r>
            <a:r>
              <a:rPr lang="en-US" dirty="0"/>
              <a:t> represents the sub-activity at time t. Then, we can model problem as the following directed graph. Given trajectory at time t and sub-task c_t-1, we get sub-task </a:t>
            </a:r>
            <a:r>
              <a:rPr lang="en-US" dirty="0" err="1"/>
              <a:t>c_t</a:t>
            </a:r>
            <a:r>
              <a:rPr lang="en-US" dirty="0"/>
              <a:t>. Then, depending on </a:t>
            </a:r>
            <a:r>
              <a:rPr lang="en-US" dirty="0" err="1"/>
              <a:t>tau_t</a:t>
            </a:r>
            <a:r>
              <a:rPr lang="en-US" dirty="0"/>
              <a:t> and sub-task </a:t>
            </a:r>
            <a:r>
              <a:rPr lang="en-US" dirty="0" err="1"/>
              <a:t>c_t</a:t>
            </a:r>
            <a:r>
              <a:rPr lang="en-US" dirty="0"/>
              <a:t>, we take action and get tau_t+1. The graph here is drawn with the Markov assumption, but the process in general have a dependence on the entire trajectory and latent sequence till the current time. The aim is then to learn a sub-task conditioned policy pi and a high level policy q which selects the sub-task for next time step.</a:t>
            </a:r>
          </a:p>
        </p:txBody>
      </p:sp>
      <p:sp>
        <p:nvSpPr>
          <p:cNvPr id="4" name="Slide Number Placeholder 3"/>
          <p:cNvSpPr>
            <a:spLocks noGrp="1"/>
          </p:cNvSpPr>
          <p:nvPr>
            <p:ph type="sldNum" sz="quarter" idx="10"/>
          </p:nvPr>
        </p:nvSpPr>
        <p:spPr/>
        <p:txBody>
          <a:bodyPr/>
          <a:lstStyle/>
          <a:p>
            <a:fld id="{A40D4822-36CC-414D-A12A-F32A11BBC7DB}" type="slidenum">
              <a:rPr lang="en-US" smtClean="0"/>
              <a:t>11</a:t>
            </a:fld>
            <a:endParaRPr lang="en-US"/>
          </a:p>
        </p:txBody>
      </p:sp>
    </p:spTree>
    <p:extLst>
      <p:ext uri="{BB962C8B-B14F-4D97-AF65-F5344CB8AC3E}">
        <p14:creationId xmlns:p14="http://schemas.microsoft.com/office/powerpoint/2010/main" val="1558594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the goals that we started out with in mind, we’ll extend the graphical model on the previous slide to model sub-tasks. We’ll derive the mutual information lower bound in this setting and show that it has a problem in our setting. Then, we’ll show how treating the graphical model as a sequentially revealing graph by using the notion of directed or causal information solves this problem. We’ll propose an approach that combines the benefits of behavior cloning and IRL, specifically GAIL. Lastly, we’ll see how the approach connects to a popular method for hierarchical RL called options. I have deliberately left the discussion of options for later and will discuss it when I discuss its connection to the proposed approach.</a:t>
            </a:r>
          </a:p>
        </p:txBody>
      </p:sp>
      <p:sp>
        <p:nvSpPr>
          <p:cNvPr id="4" name="Slide Number Placeholder 3"/>
          <p:cNvSpPr>
            <a:spLocks noGrp="1"/>
          </p:cNvSpPr>
          <p:nvPr>
            <p:ph type="sldNum" sz="quarter" idx="10"/>
          </p:nvPr>
        </p:nvSpPr>
        <p:spPr/>
        <p:txBody>
          <a:bodyPr/>
          <a:lstStyle/>
          <a:p>
            <a:fld id="{A40D4822-36CC-414D-A12A-F32A11BBC7DB}" type="slidenum">
              <a:rPr lang="en-US" smtClean="0"/>
              <a:t>12</a:t>
            </a:fld>
            <a:endParaRPr lang="en-US"/>
          </a:p>
        </p:txBody>
      </p:sp>
    </p:spTree>
    <p:extLst>
      <p:ext uri="{BB962C8B-B14F-4D97-AF65-F5344CB8AC3E}">
        <p14:creationId xmlns:p14="http://schemas.microsoft.com/office/powerpoint/2010/main" val="1330348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derive a lower bound to the mutual information then we get the following. q is the distribution over the next sub-task. Notice that the sub-task distribution q depends on the complete trajectory tau</a:t>
            </a:r>
          </a:p>
        </p:txBody>
      </p:sp>
      <p:sp>
        <p:nvSpPr>
          <p:cNvPr id="4" name="Slide Number Placeholder 3"/>
          <p:cNvSpPr>
            <a:spLocks noGrp="1"/>
          </p:cNvSpPr>
          <p:nvPr>
            <p:ph type="sldNum" sz="quarter" idx="10"/>
          </p:nvPr>
        </p:nvSpPr>
        <p:spPr/>
        <p:txBody>
          <a:bodyPr/>
          <a:lstStyle/>
          <a:p>
            <a:fld id="{A40D4822-36CC-414D-A12A-F32A11BBC7DB}" type="slidenum">
              <a:rPr lang="en-US" smtClean="0"/>
              <a:t>13</a:t>
            </a:fld>
            <a:endParaRPr lang="en-US"/>
          </a:p>
        </p:txBody>
      </p:sp>
    </p:spTree>
    <p:extLst>
      <p:ext uri="{BB962C8B-B14F-4D97-AF65-F5344CB8AC3E}">
        <p14:creationId xmlns:p14="http://schemas.microsoft.com/office/powerpoint/2010/main" val="1589901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Using the notion of directed information and the idea in sequentially revealing graphs fact that future cannot influence the past, we get the following lower bound of the directed information. So now we have a form for our higher level policy q which only depends on the trajectory generated up to the current time, and we can thus use it at test time.</a:t>
            </a:r>
            <a:endParaRPr dirty="0"/>
          </a:p>
        </p:txBody>
      </p:sp>
    </p:spTree>
    <p:extLst>
      <p:ext uri="{BB962C8B-B14F-4D97-AF65-F5344CB8AC3E}">
        <p14:creationId xmlns:p14="http://schemas.microsoft.com/office/powerpoint/2010/main" val="1180276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the goals that we started out with in mind, we’ll extend the graphical model on the previous slide to model sub-tasks. We’ll derive the mutual information lower bound in this setting and show that it has a problem in our setting. Then, we’ll show how treating the graphical model as a sequentially revealing graph by using the notion of directed or causal information solves this problem. We’ll propose an approach that combines the benefits of behavior cloning and IRL, specifically GAIL. Lastly, we’ll see how the approach connects to a popular method for hierarchical RL called options. I have deliberately left the discussion of options for later and will discuss it when I discuss its connection to the proposed approach.</a:t>
            </a:r>
          </a:p>
        </p:txBody>
      </p:sp>
      <p:sp>
        <p:nvSpPr>
          <p:cNvPr id="4" name="Slide Number Placeholder 3"/>
          <p:cNvSpPr>
            <a:spLocks noGrp="1"/>
          </p:cNvSpPr>
          <p:nvPr>
            <p:ph type="sldNum" sz="quarter" idx="10"/>
          </p:nvPr>
        </p:nvSpPr>
        <p:spPr/>
        <p:txBody>
          <a:bodyPr/>
          <a:lstStyle/>
          <a:p>
            <a:fld id="{A40D4822-36CC-414D-A12A-F32A11BBC7DB}" type="slidenum">
              <a:rPr lang="en-US" smtClean="0"/>
              <a:t>15</a:t>
            </a:fld>
            <a:endParaRPr lang="en-US"/>
          </a:p>
        </p:txBody>
      </p:sp>
    </p:spTree>
    <p:extLst>
      <p:ext uri="{BB962C8B-B14F-4D97-AF65-F5344CB8AC3E}">
        <p14:creationId xmlns:p14="http://schemas.microsoft.com/office/powerpoint/2010/main" val="2001895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Combining it with the GAIL loss, we get the following optimization objective.</a:t>
            </a:r>
            <a:endParaRPr dirty="0"/>
          </a:p>
        </p:txBody>
      </p:sp>
    </p:spTree>
    <p:extLst>
      <p:ext uri="{BB962C8B-B14F-4D97-AF65-F5344CB8AC3E}">
        <p14:creationId xmlns:p14="http://schemas.microsoft.com/office/powerpoint/2010/main" val="310931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the goals that we started out with in mind, we’ll extend the graphical model on the previous slide to model sub-tasks. We’ll derive the mutual information lower bound in this setting and show that it has a problem in our setting. Then, we’ll show how treating the graphical model as a sequentially revealing graph by using the notion of directed or causal information solves this problem. We’ll propose an approach that combines the benefits of behavior cloning and IRL, specifically GAIL. Lastly, we’ll see how the approach connects to a popular method for hierarchical RL called options. I have deliberately left the discussion of options for later and will discuss it when I discuss its connection to the proposed approach.</a:t>
            </a:r>
          </a:p>
        </p:txBody>
      </p:sp>
      <p:sp>
        <p:nvSpPr>
          <p:cNvPr id="4" name="Slide Number Placeholder 3"/>
          <p:cNvSpPr>
            <a:spLocks noGrp="1"/>
          </p:cNvSpPr>
          <p:nvPr>
            <p:ph type="sldNum" sz="quarter" idx="10"/>
          </p:nvPr>
        </p:nvSpPr>
        <p:spPr/>
        <p:txBody>
          <a:bodyPr/>
          <a:lstStyle/>
          <a:p>
            <a:fld id="{A40D4822-36CC-414D-A12A-F32A11BBC7DB}" type="slidenum">
              <a:rPr lang="en-US" smtClean="0"/>
              <a:t>17</a:t>
            </a:fld>
            <a:endParaRPr lang="en-US"/>
          </a:p>
        </p:txBody>
      </p:sp>
    </p:spTree>
    <p:extLst>
      <p:ext uri="{BB962C8B-B14F-4D97-AF65-F5344CB8AC3E}">
        <p14:creationId xmlns:p14="http://schemas.microsoft.com/office/powerpoint/2010/main" val="1444149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case of an expert demonstrating a complex task such as driving a car. Complicated tasks can often be broken down into simpler tasks. For e.g., the task of driving can consist of sub-tasks like driving straight, changing lanes, braking and so on. And an agent can combine these sub-tasks in different orders and for different time periods to achieve different </a:t>
            </a:r>
            <a:r>
              <a:rPr lang="en-US" dirty="0" err="1"/>
              <a:t>behaviours</a:t>
            </a:r>
            <a:endParaRPr lang="en-US" dirty="0"/>
          </a:p>
        </p:txBody>
      </p:sp>
      <p:sp>
        <p:nvSpPr>
          <p:cNvPr id="4" name="Slide Number Placeholder 3"/>
          <p:cNvSpPr>
            <a:spLocks noGrp="1"/>
          </p:cNvSpPr>
          <p:nvPr>
            <p:ph type="sldNum" sz="quarter" idx="10"/>
          </p:nvPr>
        </p:nvSpPr>
        <p:spPr/>
        <p:txBody>
          <a:bodyPr/>
          <a:lstStyle/>
          <a:p>
            <a:fld id="{A40D4822-36CC-414D-A12A-F32A11BBC7DB}" type="slidenum">
              <a:rPr lang="en-US" smtClean="0"/>
              <a:t>2</a:t>
            </a:fld>
            <a:endParaRPr lang="en-US"/>
          </a:p>
        </p:txBody>
      </p:sp>
    </p:spTree>
    <p:extLst>
      <p:ext uri="{BB962C8B-B14F-4D97-AF65-F5344CB8AC3E}">
        <p14:creationId xmlns:p14="http://schemas.microsoft.com/office/powerpoint/2010/main" val="1232446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imitation learning, should we learn a separate policy for each task? A problem with learning such monolithic policies is that they do not take advantage of the shared sub-structure of the various tasks. Instead, we could learn sub-task specific policies. Doing so has the advantage of sharing learning. Also, each sub-task is arguably easier to learn since it involves learning over a subset of the state space. However, it has the added complexity of learning a new higher level policy that dictates how the lower level sub-task policies should be combined.</a:t>
            </a:r>
          </a:p>
        </p:txBody>
      </p:sp>
      <p:sp>
        <p:nvSpPr>
          <p:cNvPr id="4" name="Slide Number Placeholder 3"/>
          <p:cNvSpPr>
            <a:spLocks noGrp="1"/>
          </p:cNvSpPr>
          <p:nvPr>
            <p:ph type="sldNum" sz="quarter" idx="10"/>
          </p:nvPr>
        </p:nvSpPr>
        <p:spPr/>
        <p:txBody>
          <a:bodyPr/>
          <a:lstStyle/>
          <a:p>
            <a:fld id="{A40D4822-36CC-414D-A12A-F32A11BBC7DB}" type="slidenum">
              <a:rPr lang="en-US" smtClean="0"/>
              <a:t>3</a:t>
            </a:fld>
            <a:endParaRPr lang="en-US"/>
          </a:p>
        </p:txBody>
      </p:sp>
    </p:spTree>
    <p:extLst>
      <p:ext uri="{BB962C8B-B14F-4D97-AF65-F5344CB8AC3E}">
        <p14:creationId xmlns:p14="http://schemas.microsoft.com/office/powerpoint/2010/main" val="4066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work is, given unsegmented expert trajectories or demonstrations, --- learn to segment then into sub-tasks --- learn sub-task specific policies --- learn a higher level policy that decides when to switch between different sub-tasks. As we’ll see our solution is to model imitation learning as a graphical model</a:t>
            </a:r>
          </a:p>
        </p:txBody>
      </p:sp>
      <p:sp>
        <p:nvSpPr>
          <p:cNvPr id="4" name="Slide Number Placeholder 3"/>
          <p:cNvSpPr>
            <a:spLocks noGrp="1"/>
          </p:cNvSpPr>
          <p:nvPr>
            <p:ph type="sldNum" sz="quarter" idx="10"/>
          </p:nvPr>
        </p:nvSpPr>
        <p:spPr/>
        <p:txBody>
          <a:bodyPr/>
          <a:lstStyle/>
          <a:p>
            <a:fld id="{A40D4822-36CC-414D-A12A-F32A11BBC7DB}" type="slidenum">
              <a:rPr lang="en-US" smtClean="0"/>
              <a:t>4</a:t>
            </a:fld>
            <a:endParaRPr lang="en-US"/>
          </a:p>
        </p:txBody>
      </p:sp>
    </p:spTree>
    <p:extLst>
      <p:ext uri="{BB962C8B-B14F-4D97-AF65-F5344CB8AC3E}">
        <p14:creationId xmlns:p14="http://schemas.microsoft.com/office/powerpoint/2010/main" val="44315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work is, given unsegmented expert trajectories or demonstrations, --- learn to segment then into sub-tasks --- learn sub-task specific policies --- learn a higher level policy that decides when to switch between different sub-tasks. As we’ll see our solution is to model imitation learning as a graphical model</a:t>
            </a:r>
          </a:p>
        </p:txBody>
      </p:sp>
      <p:sp>
        <p:nvSpPr>
          <p:cNvPr id="4" name="Slide Number Placeholder 3"/>
          <p:cNvSpPr>
            <a:spLocks noGrp="1"/>
          </p:cNvSpPr>
          <p:nvPr>
            <p:ph type="sldNum" sz="quarter" idx="10"/>
          </p:nvPr>
        </p:nvSpPr>
        <p:spPr/>
        <p:txBody>
          <a:bodyPr/>
          <a:lstStyle/>
          <a:p>
            <a:fld id="{A40D4822-36CC-414D-A12A-F32A11BBC7DB}" type="slidenum">
              <a:rPr lang="en-US" smtClean="0"/>
              <a:t>5</a:t>
            </a:fld>
            <a:endParaRPr lang="en-US"/>
          </a:p>
        </p:txBody>
      </p:sp>
    </p:spTree>
    <p:extLst>
      <p:ext uri="{BB962C8B-B14F-4D97-AF65-F5344CB8AC3E}">
        <p14:creationId xmlns:p14="http://schemas.microsoft.com/office/powerpoint/2010/main" val="249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work is, given unsegmented expert trajectories or demonstrations, --- learn to segment then into sub-tasks --- learn sub-task specific policies --- learn a higher level policy that decides when to switch between different sub-tasks. As we’ll see our solution is to model imitation learning as a graphical model</a:t>
            </a:r>
          </a:p>
        </p:txBody>
      </p:sp>
      <p:sp>
        <p:nvSpPr>
          <p:cNvPr id="4" name="Slide Number Placeholder 3"/>
          <p:cNvSpPr>
            <a:spLocks noGrp="1"/>
          </p:cNvSpPr>
          <p:nvPr>
            <p:ph type="sldNum" sz="quarter" idx="10"/>
          </p:nvPr>
        </p:nvSpPr>
        <p:spPr/>
        <p:txBody>
          <a:bodyPr/>
          <a:lstStyle/>
          <a:p>
            <a:fld id="{A40D4822-36CC-414D-A12A-F32A11BBC7DB}" type="slidenum">
              <a:rPr lang="en-US" smtClean="0"/>
              <a:t>6</a:t>
            </a:fld>
            <a:endParaRPr lang="en-US"/>
          </a:p>
        </p:txBody>
      </p:sp>
    </p:spTree>
    <p:extLst>
      <p:ext uri="{BB962C8B-B14F-4D97-AF65-F5344CB8AC3E}">
        <p14:creationId xmlns:p14="http://schemas.microsoft.com/office/powerpoint/2010/main" val="3730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work is, given unsegmented expert trajectories or demonstrations, --- learn to segment then into sub-tasks --- learn sub-task specific policies --- learn a higher level policy that decides when to switch between different sub-tasks. As we’ll see our solution is to model imitation learning as a graphical model</a:t>
            </a:r>
          </a:p>
        </p:txBody>
      </p:sp>
      <p:sp>
        <p:nvSpPr>
          <p:cNvPr id="4" name="Slide Number Placeholder 3"/>
          <p:cNvSpPr>
            <a:spLocks noGrp="1"/>
          </p:cNvSpPr>
          <p:nvPr>
            <p:ph type="sldNum" sz="quarter" idx="10"/>
          </p:nvPr>
        </p:nvSpPr>
        <p:spPr/>
        <p:txBody>
          <a:bodyPr/>
          <a:lstStyle/>
          <a:p>
            <a:fld id="{A40D4822-36CC-414D-A12A-F32A11BBC7DB}" type="slidenum">
              <a:rPr lang="en-US" smtClean="0"/>
              <a:t>7</a:t>
            </a:fld>
            <a:endParaRPr lang="en-US"/>
          </a:p>
        </p:txBody>
      </p:sp>
    </p:spTree>
    <p:extLst>
      <p:ext uri="{BB962C8B-B14F-4D97-AF65-F5344CB8AC3E}">
        <p14:creationId xmlns:p14="http://schemas.microsoft.com/office/powerpoint/2010/main" val="2013994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recent works have looked into the problem of trying to model the variations in expert behavior. One such work called </a:t>
            </a:r>
            <a:r>
              <a:rPr lang="en-US" dirty="0" err="1"/>
              <a:t>InfoGAIL</a:t>
            </a:r>
            <a:r>
              <a:rPr lang="en-US" dirty="0"/>
              <a:t> learns to assign a latent variable to different behaviors, and condition the policy (generator) on this latent variable, to produce different types of behaviors. For e.g. given expert demonstrations of a car overtaking another car from either its left or right, GAIL would only learn to generate a single type of behavior because of the common mode collapse problem in GANs. However, </a:t>
            </a:r>
            <a:r>
              <a:rPr lang="en-US" dirty="0" err="1"/>
              <a:t>InfoGAIL</a:t>
            </a:r>
            <a:r>
              <a:rPr lang="en-US" dirty="0"/>
              <a:t> learns to assign a different latent variable for each behavior and conditions the policy on this latent variable, thus producing both types of overtaking behaviors in this example.</a:t>
            </a:r>
          </a:p>
        </p:txBody>
      </p:sp>
      <p:sp>
        <p:nvSpPr>
          <p:cNvPr id="4" name="Slide Number Placeholder 3"/>
          <p:cNvSpPr>
            <a:spLocks noGrp="1"/>
          </p:cNvSpPr>
          <p:nvPr>
            <p:ph type="sldNum" sz="quarter" idx="10"/>
          </p:nvPr>
        </p:nvSpPr>
        <p:spPr/>
        <p:txBody>
          <a:bodyPr/>
          <a:lstStyle/>
          <a:p>
            <a:fld id="{A40D4822-36CC-414D-A12A-F32A11BBC7DB}" type="slidenum">
              <a:rPr lang="en-US" smtClean="0"/>
              <a:t>8</a:t>
            </a:fld>
            <a:endParaRPr lang="en-US"/>
          </a:p>
        </p:txBody>
      </p:sp>
    </p:spTree>
    <p:extLst>
      <p:ext uri="{BB962C8B-B14F-4D97-AF65-F5344CB8AC3E}">
        <p14:creationId xmlns:p14="http://schemas.microsoft.com/office/powerpoint/2010/main" val="81330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so, </a:t>
            </a:r>
            <a:r>
              <a:rPr lang="en-US" dirty="0" err="1"/>
              <a:t>InfoGAIL</a:t>
            </a:r>
            <a:r>
              <a:rPr lang="en-US" dirty="0"/>
              <a:t> maximizes the mutual information between the latent variable c and the generated trajectory. We can represent the problem using the following directed graphical model. We first select a latent variable c and then conditioned on this latent variable generate a trajectory</a:t>
            </a:r>
          </a:p>
        </p:txBody>
      </p:sp>
      <p:sp>
        <p:nvSpPr>
          <p:cNvPr id="4" name="Slide Number Placeholder 3"/>
          <p:cNvSpPr>
            <a:spLocks noGrp="1"/>
          </p:cNvSpPr>
          <p:nvPr>
            <p:ph type="sldNum" sz="quarter" idx="10"/>
          </p:nvPr>
        </p:nvSpPr>
        <p:spPr/>
        <p:txBody>
          <a:bodyPr/>
          <a:lstStyle/>
          <a:p>
            <a:fld id="{A40D4822-36CC-414D-A12A-F32A11BBC7DB}" type="slidenum">
              <a:rPr lang="en-US" smtClean="0"/>
              <a:t>9</a:t>
            </a:fld>
            <a:endParaRPr lang="en-US"/>
          </a:p>
        </p:txBody>
      </p:sp>
    </p:spTree>
    <p:extLst>
      <p:ext uri="{BB962C8B-B14F-4D97-AF65-F5344CB8AC3E}">
        <p14:creationId xmlns:p14="http://schemas.microsoft.com/office/powerpoint/2010/main" val="214144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EE906-9E69-4705-94C0-67A2FE5D3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28D6D27-BAB2-41D1-9B36-FDDE1EC3C1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1A90099-AC0A-48AD-9698-CA2A07921520}"/>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5" name="Footer Placeholder 4">
            <a:extLst>
              <a:ext uri="{FF2B5EF4-FFF2-40B4-BE49-F238E27FC236}">
                <a16:creationId xmlns:a16="http://schemas.microsoft.com/office/drawing/2014/main" xmlns="" id="{63DBA7B3-D2DC-4744-BE51-EF06908E5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8832E49-B30C-4695-B2F0-CACC6983C8A2}"/>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2819545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8A3C6E-5F50-4A77-812A-060CD817CD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32794CE-AFDA-4060-8641-9A6E00D3A2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DACE81-9BD0-4D92-A7D4-F16428A2B464}"/>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5" name="Footer Placeholder 4">
            <a:extLst>
              <a:ext uri="{FF2B5EF4-FFF2-40B4-BE49-F238E27FC236}">
                <a16:creationId xmlns:a16="http://schemas.microsoft.com/office/drawing/2014/main" xmlns="" id="{D634062A-55E4-4ED5-AD0F-16E5A7498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8A1482-14FA-4D90-8652-3FEE0D10C4A6}"/>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224732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E037171-6BEB-4638-9F31-AB0E5AEB29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A539388-73A1-451C-AB1F-540D4CCBF1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87AF1F-DA81-45E4-8AC0-18590913168C}"/>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5" name="Footer Placeholder 4">
            <a:extLst>
              <a:ext uri="{FF2B5EF4-FFF2-40B4-BE49-F238E27FC236}">
                <a16:creationId xmlns:a16="http://schemas.microsoft.com/office/drawing/2014/main" xmlns="" id="{E5FC8308-0483-48CF-BFE5-CDD43155C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ACC4F7-1683-46FD-958F-F1EE025EEA78}"/>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104635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A48E4E-D989-42FA-871A-4DE57A7BC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41EC737-CEF9-40AB-94D2-8F0C55D6AE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AA52E4-F0F0-4256-8803-F66F57213AEC}"/>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5" name="Footer Placeholder 4">
            <a:extLst>
              <a:ext uri="{FF2B5EF4-FFF2-40B4-BE49-F238E27FC236}">
                <a16:creationId xmlns:a16="http://schemas.microsoft.com/office/drawing/2014/main" xmlns="" id="{3E939CA0-FE12-4CBB-822A-B7A1CC52B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B17835-CE47-4672-872F-9867DC88F216}"/>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378615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26695E-D932-4617-A6CF-4336B428B6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4CA2681-5F70-4C43-BF73-3C6129ABBF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6EAA6AC-C84A-45FA-A985-2310574070A5}"/>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5" name="Footer Placeholder 4">
            <a:extLst>
              <a:ext uri="{FF2B5EF4-FFF2-40B4-BE49-F238E27FC236}">
                <a16:creationId xmlns:a16="http://schemas.microsoft.com/office/drawing/2014/main" xmlns="" id="{77DB5F34-79D2-476B-862D-20FD3C6FB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AB8D2CE-956B-4319-BFA3-D53AA14D5F11}"/>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179361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54F1AC-F64A-45B3-AF07-62FF0DDB5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E8BF1FC-7AC8-47EF-B54E-D96A7157AF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3E282B3-04D9-4227-8A6E-48295AF5BA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16DFEE7-962F-46E1-BBAD-E7745075E8D3}"/>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6" name="Footer Placeholder 5">
            <a:extLst>
              <a:ext uri="{FF2B5EF4-FFF2-40B4-BE49-F238E27FC236}">
                <a16:creationId xmlns:a16="http://schemas.microsoft.com/office/drawing/2014/main" xmlns="" id="{2F2D51B6-F1F7-4385-959C-139ABCDAE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4284612-5890-42F6-84A4-88A28BC9ED05}"/>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237771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49E95-9358-4E34-BEAB-BB03B836E0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ABEE695-70D0-4FEE-A36A-A88112C348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79004CC-B469-43FD-BECF-5455F903EE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7B722B3-A17C-438B-BE46-8B9A802023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8F325AA-F1DB-4608-AF3A-1E3920877BC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9040D92-B752-4F9E-8776-22FC5BA99C33}"/>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8" name="Footer Placeholder 7">
            <a:extLst>
              <a:ext uri="{FF2B5EF4-FFF2-40B4-BE49-F238E27FC236}">
                <a16:creationId xmlns:a16="http://schemas.microsoft.com/office/drawing/2014/main" xmlns="" id="{6CCEC432-3FFF-4016-BE2B-A75563C1A5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1C08DE2-582D-4214-A22E-006BFC2D86AD}"/>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110004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9FB4C-2F88-44F7-906C-19A038D268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1C23082-B84E-40AB-BE10-EAE6CB3FE2FA}"/>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4" name="Footer Placeholder 3">
            <a:extLst>
              <a:ext uri="{FF2B5EF4-FFF2-40B4-BE49-F238E27FC236}">
                <a16:creationId xmlns:a16="http://schemas.microsoft.com/office/drawing/2014/main" xmlns="" id="{255CFDE2-F2F1-42D9-AAB5-451414AC05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D00925E-C6CF-4925-9010-13B7875AC493}"/>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356461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CD6369-1EB0-4D55-94A8-C429D2961705}"/>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3" name="Footer Placeholder 2">
            <a:extLst>
              <a:ext uri="{FF2B5EF4-FFF2-40B4-BE49-F238E27FC236}">
                <a16:creationId xmlns:a16="http://schemas.microsoft.com/office/drawing/2014/main" xmlns="" id="{02AEF5CB-4A5F-407C-9D83-5E9B40E61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71AFAC0-A39E-49DA-B7EE-AB0DF95C2397}"/>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246910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677203-EC10-4896-85AA-436B3ECE1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34FCC39-90DD-4420-BC18-6B61BB0AD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B723862-D0CD-413F-9109-5A8564048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EF3B2BA-24B9-479B-A645-48C35A05F974}"/>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6" name="Footer Placeholder 5">
            <a:extLst>
              <a:ext uri="{FF2B5EF4-FFF2-40B4-BE49-F238E27FC236}">
                <a16:creationId xmlns:a16="http://schemas.microsoft.com/office/drawing/2014/main" xmlns="" id="{5A2E6F7B-BB30-45BF-AE15-AFEC09D66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65F6EF-A872-40FA-844E-92101735D9D9}"/>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355507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5C58EC-107F-4632-A366-B274EC059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DDAD468-B040-42AE-924A-225E648FB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2DC39CE-85D1-4A4E-A6E6-30F59A6FE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8067E90-814B-4AF5-9B7D-886D46EB23AC}"/>
              </a:ext>
            </a:extLst>
          </p:cNvPr>
          <p:cNvSpPr>
            <a:spLocks noGrp="1"/>
          </p:cNvSpPr>
          <p:nvPr>
            <p:ph type="dt" sz="half" idx="10"/>
          </p:nvPr>
        </p:nvSpPr>
        <p:spPr/>
        <p:txBody>
          <a:bodyPr/>
          <a:lstStyle/>
          <a:p>
            <a:fld id="{9D5C5C17-545E-4D4C-A057-419D3D3A7A2D}" type="datetimeFigureOut">
              <a:rPr lang="en-US" smtClean="0"/>
              <a:t>6/26/18</a:t>
            </a:fld>
            <a:endParaRPr lang="en-US"/>
          </a:p>
        </p:txBody>
      </p:sp>
      <p:sp>
        <p:nvSpPr>
          <p:cNvPr id="6" name="Footer Placeholder 5">
            <a:extLst>
              <a:ext uri="{FF2B5EF4-FFF2-40B4-BE49-F238E27FC236}">
                <a16:creationId xmlns:a16="http://schemas.microsoft.com/office/drawing/2014/main" xmlns="" id="{57474056-9F16-4DF3-A5AF-B3C34EC69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97025F0-0BFF-4520-B169-3230FD0E08CE}"/>
              </a:ext>
            </a:extLst>
          </p:cNvPr>
          <p:cNvSpPr>
            <a:spLocks noGrp="1"/>
          </p:cNvSpPr>
          <p:nvPr>
            <p:ph type="sldNum" sz="quarter" idx="12"/>
          </p:nvPr>
        </p:nvSpPr>
        <p:spPr/>
        <p:txBody>
          <a:bodyPr/>
          <a:lstStyle/>
          <a:p>
            <a:fld id="{F9CDC8DC-ED21-4A35-82C8-8C2F9730E10F}" type="slidenum">
              <a:rPr lang="en-US" smtClean="0"/>
              <a:t>‹#›</a:t>
            </a:fld>
            <a:endParaRPr lang="en-US"/>
          </a:p>
        </p:txBody>
      </p:sp>
    </p:spTree>
    <p:extLst>
      <p:ext uri="{BB962C8B-B14F-4D97-AF65-F5344CB8AC3E}">
        <p14:creationId xmlns:p14="http://schemas.microsoft.com/office/powerpoint/2010/main" val="7863496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6C15A79-F405-42B2-BC35-CE641BB78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F4295C9-D40C-4514-A7EF-3664EC0FF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827DDC4-C676-4DDD-9A46-D43CC8A25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C5C17-545E-4D4C-A057-419D3D3A7A2D}" type="datetimeFigureOut">
              <a:rPr lang="en-US" smtClean="0"/>
              <a:t>6/26/18</a:t>
            </a:fld>
            <a:endParaRPr lang="en-US"/>
          </a:p>
        </p:txBody>
      </p:sp>
      <p:sp>
        <p:nvSpPr>
          <p:cNvPr id="5" name="Footer Placeholder 4">
            <a:extLst>
              <a:ext uri="{FF2B5EF4-FFF2-40B4-BE49-F238E27FC236}">
                <a16:creationId xmlns:a16="http://schemas.microsoft.com/office/drawing/2014/main" xmlns="" id="{AAE243F8-DC78-43F6-884A-49597367C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60B6688-4F4D-4B01-BC44-2AA26246DA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CDC8DC-ED21-4A35-82C8-8C2F9730E10F}" type="slidenum">
              <a:rPr lang="en-US" smtClean="0"/>
              <a:t>‹#›</a:t>
            </a:fld>
            <a:endParaRPr lang="en-US"/>
          </a:p>
        </p:txBody>
      </p:sp>
    </p:spTree>
    <p:extLst>
      <p:ext uri="{BB962C8B-B14F-4D97-AF65-F5344CB8AC3E}">
        <p14:creationId xmlns:p14="http://schemas.microsoft.com/office/powerpoint/2010/main" val="2998262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emf"/><Relationship Id="rId7"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5" Type="http://schemas.openxmlformats.org/officeDocument/2006/relationships/image" Target="../media/image14.emf"/><Relationship Id="rId6"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3.emf"/><Relationship Id="rId5" Type="http://schemas.openxmlformats.org/officeDocument/2006/relationships/image" Target="../media/image17.emf"/><Relationship Id="rId6"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emf"/><Relationship Id="rId5"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458446-E72A-479C-9DB9-E8243AA98294}"/>
              </a:ext>
            </a:extLst>
          </p:cNvPr>
          <p:cNvSpPr>
            <a:spLocks noGrp="1"/>
          </p:cNvSpPr>
          <p:nvPr>
            <p:ph type="ctrTitle"/>
          </p:nvPr>
        </p:nvSpPr>
        <p:spPr/>
        <p:txBody>
          <a:bodyPr>
            <a:normAutofit/>
          </a:bodyPr>
          <a:lstStyle/>
          <a:p>
            <a:r>
              <a:rPr lang="en-US" sz="4400" dirty="0"/>
              <a:t>Causal-Information GAIL</a:t>
            </a:r>
          </a:p>
        </p:txBody>
      </p:sp>
      <p:sp>
        <p:nvSpPr>
          <p:cNvPr id="3" name="Subtitle 2">
            <a:extLst>
              <a:ext uri="{FF2B5EF4-FFF2-40B4-BE49-F238E27FC236}">
                <a16:creationId xmlns:a16="http://schemas.microsoft.com/office/drawing/2014/main" xmlns="" id="{772C9C50-1FE1-4AF0-B4DF-8074875A23A9}"/>
              </a:ext>
            </a:extLst>
          </p:cNvPr>
          <p:cNvSpPr>
            <a:spLocks noGrp="1"/>
          </p:cNvSpPr>
          <p:nvPr>
            <p:ph type="subTitle" idx="1"/>
          </p:nvPr>
        </p:nvSpPr>
        <p:spPr/>
        <p:txBody>
          <a:bodyPr/>
          <a:lstStyle/>
          <a:p>
            <a:r>
              <a:rPr lang="en-US" dirty="0"/>
              <a:t>Mohit Sharma*, Arjun Sharma*, Nicholas Rhinehart, Kris M. </a:t>
            </a:r>
            <a:r>
              <a:rPr lang="en-US" dirty="0" err="1"/>
              <a:t>Kitani</a:t>
            </a:r>
            <a:endParaRPr lang="en-US" dirty="0"/>
          </a:p>
          <a:p>
            <a:r>
              <a:rPr lang="en-US" dirty="0"/>
              <a:t>Robotics Institute, Carnegie Mellon University</a:t>
            </a:r>
          </a:p>
        </p:txBody>
      </p:sp>
      <p:sp>
        <p:nvSpPr>
          <p:cNvPr id="4" name="TextBox 3">
            <a:extLst>
              <a:ext uri="{FF2B5EF4-FFF2-40B4-BE49-F238E27FC236}">
                <a16:creationId xmlns:a16="http://schemas.microsoft.com/office/drawing/2014/main" xmlns="" id="{ADC6A149-A987-4505-8780-14D9F1748ACE}"/>
              </a:ext>
            </a:extLst>
          </p:cNvPr>
          <p:cNvSpPr txBox="1"/>
          <p:nvPr/>
        </p:nvSpPr>
        <p:spPr>
          <a:xfrm>
            <a:off x="4996898" y="6062869"/>
            <a:ext cx="2198204" cy="367748"/>
          </a:xfrm>
          <a:prstGeom prst="rect">
            <a:avLst/>
          </a:prstGeom>
          <a:noFill/>
        </p:spPr>
        <p:txBody>
          <a:bodyPr wrap="square" rtlCol="0">
            <a:spAutoFit/>
          </a:bodyPr>
          <a:lstStyle/>
          <a:p>
            <a:r>
              <a:rPr lang="en-US" dirty="0"/>
              <a:t>* - Equal contribution</a:t>
            </a:r>
          </a:p>
        </p:txBody>
      </p:sp>
    </p:spTree>
    <p:extLst>
      <p:ext uri="{BB962C8B-B14F-4D97-AF65-F5344CB8AC3E}">
        <p14:creationId xmlns:p14="http://schemas.microsoft.com/office/powerpoint/2010/main" val="278640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32585-FF8D-44BB-AD8E-6A2D533F2486}"/>
              </a:ext>
            </a:extLst>
          </p:cNvPr>
          <p:cNvSpPr>
            <a:spLocks noGrp="1"/>
          </p:cNvSpPr>
          <p:nvPr>
            <p:ph type="title"/>
          </p:nvPr>
        </p:nvSpPr>
        <p:spPr/>
        <p:txBody>
          <a:bodyPr/>
          <a:lstStyle/>
          <a:p>
            <a:r>
              <a:rPr lang="en-US" dirty="0"/>
              <a:t>Proposed approach</a:t>
            </a:r>
          </a:p>
        </p:txBody>
      </p:sp>
      <p:sp>
        <p:nvSpPr>
          <p:cNvPr id="4" name="Content Placeholder 3">
            <a:extLst>
              <a:ext uri="{FF2B5EF4-FFF2-40B4-BE49-F238E27FC236}">
                <a16:creationId xmlns:a16="http://schemas.microsoft.com/office/drawing/2014/main" xmlns="" id="{8F72C1DE-77EA-43AB-A298-44E3F167B883}"/>
              </a:ext>
            </a:extLst>
          </p:cNvPr>
          <p:cNvSpPr>
            <a:spLocks noGrp="1"/>
          </p:cNvSpPr>
          <p:nvPr>
            <p:ph sz="half" idx="1"/>
          </p:nvPr>
        </p:nvSpPr>
        <p:spPr>
          <a:xfrm>
            <a:off x="6333564" y="1756662"/>
            <a:ext cx="5181600" cy="4351338"/>
          </a:xfrm>
        </p:spPr>
        <p:txBody>
          <a:bodyPr>
            <a:normAutofit/>
          </a:bodyPr>
          <a:lstStyle/>
          <a:p>
            <a:r>
              <a:rPr lang="en-US" sz="2400" dirty="0" smtClean="0"/>
              <a:t>We </a:t>
            </a:r>
            <a:r>
              <a:rPr lang="en-US" sz="2400" dirty="0"/>
              <a:t>extend the graphical model so as to </a:t>
            </a:r>
            <a:r>
              <a:rPr lang="en-US" sz="2400" dirty="0">
                <a:solidFill>
                  <a:srgbClr val="0070C0"/>
                </a:solidFill>
              </a:rPr>
              <a:t>model sub-tasks </a:t>
            </a:r>
            <a:r>
              <a:rPr lang="en-US" sz="2400" dirty="0"/>
              <a:t>in </a:t>
            </a:r>
            <a:r>
              <a:rPr lang="en-US" sz="2400" dirty="0" smtClean="0"/>
              <a:t>demonstrations</a:t>
            </a:r>
            <a:endParaRPr lang="en-US" sz="2400" dirty="0"/>
          </a:p>
        </p:txBody>
      </p:sp>
      <p:sp>
        <p:nvSpPr>
          <p:cNvPr id="5" name="Content Placeholder 4">
            <a:extLst>
              <a:ext uri="{FF2B5EF4-FFF2-40B4-BE49-F238E27FC236}">
                <a16:creationId xmlns:a16="http://schemas.microsoft.com/office/drawing/2014/main" xmlns="" id="{5FD489D0-086B-40E6-B6E5-14F1FA098B53}"/>
              </a:ext>
            </a:extLst>
          </p:cNvPr>
          <p:cNvSpPr>
            <a:spLocks noGrp="1"/>
          </p:cNvSpPr>
          <p:nvPr>
            <p:ph sz="half" idx="2"/>
          </p:nvPr>
        </p:nvSpPr>
        <p:spPr>
          <a:xfrm>
            <a:off x="838200" y="1756662"/>
            <a:ext cx="5181600" cy="4351338"/>
          </a:xfrm>
        </p:spPr>
        <p:txBody>
          <a:bodyPr>
            <a:normAutofit/>
          </a:bodyPr>
          <a:lstStyle/>
          <a:p>
            <a:pPr marL="0" indent="0">
              <a:buNone/>
            </a:pPr>
            <a:r>
              <a:rPr lang="en-US" sz="2400" b="1" dirty="0"/>
              <a:t>Goals</a:t>
            </a:r>
          </a:p>
          <a:p>
            <a:r>
              <a:rPr lang="en-US" sz="2400" dirty="0"/>
              <a:t>Given unsegmented expert demonstrations of a complex task,</a:t>
            </a:r>
          </a:p>
          <a:p>
            <a:pPr lvl="1"/>
            <a:endParaRPr lang="en-US" dirty="0"/>
          </a:p>
          <a:p>
            <a:pPr lvl="1"/>
            <a:r>
              <a:rPr lang="en-US" dirty="0"/>
              <a:t>Learn to </a:t>
            </a:r>
            <a:r>
              <a:rPr lang="en-US" dirty="0">
                <a:solidFill>
                  <a:srgbClr val="0070C0"/>
                </a:solidFill>
              </a:rPr>
              <a:t>segment</a:t>
            </a:r>
            <a:r>
              <a:rPr lang="en-US" dirty="0"/>
              <a:t> task demonstrations into sub-tasks</a:t>
            </a:r>
          </a:p>
          <a:p>
            <a:pPr lvl="1"/>
            <a:endParaRPr lang="en-US" dirty="0"/>
          </a:p>
          <a:p>
            <a:pPr lvl="1"/>
            <a:r>
              <a:rPr lang="en-US" dirty="0"/>
              <a:t>Learn a </a:t>
            </a:r>
            <a:r>
              <a:rPr lang="en-US" dirty="0">
                <a:solidFill>
                  <a:srgbClr val="0070C0"/>
                </a:solidFill>
              </a:rPr>
              <a:t>policy</a:t>
            </a:r>
            <a:r>
              <a:rPr lang="en-US" dirty="0"/>
              <a:t> for each </a:t>
            </a:r>
            <a:r>
              <a:rPr lang="en-US" dirty="0">
                <a:solidFill>
                  <a:srgbClr val="0070C0"/>
                </a:solidFill>
              </a:rPr>
              <a:t>sub-task</a:t>
            </a:r>
          </a:p>
          <a:p>
            <a:pPr lvl="1"/>
            <a:endParaRPr lang="en-US" dirty="0"/>
          </a:p>
          <a:p>
            <a:pPr lvl="1"/>
            <a:r>
              <a:rPr lang="en-US" dirty="0"/>
              <a:t>Learn a </a:t>
            </a:r>
            <a:r>
              <a:rPr lang="en-US" dirty="0">
                <a:solidFill>
                  <a:srgbClr val="0070C0"/>
                </a:solidFill>
              </a:rPr>
              <a:t>policy</a:t>
            </a:r>
            <a:r>
              <a:rPr lang="en-US" dirty="0"/>
              <a:t> which </a:t>
            </a:r>
            <a:r>
              <a:rPr lang="en-US" dirty="0">
                <a:solidFill>
                  <a:srgbClr val="0070C0"/>
                </a:solidFill>
              </a:rPr>
              <a:t>switches</a:t>
            </a:r>
            <a:r>
              <a:rPr lang="en-US" dirty="0"/>
              <a:t> between </a:t>
            </a:r>
            <a:r>
              <a:rPr lang="en-US" dirty="0">
                <a:solidFill>
                  <a:srgbClr val="0070C0"/>
                </a:solidFill>
              </a:rPr>
              <a:t>sub-tasks</a:t>
            </a:r>
          </a:p>
          <a:p>
            <a:endParaRPr lang="en-US" dirty="0"/>
          </a:p>
        </p:txBody>
      </p:sp>
    </p:spTree>
    <p:extLst>
      <p:ext uri="{BB962C8B-B14F-4D97-AF65-F5344CB8AC3E}">
        <p14:creationId xmlns:p14="http://schemas.microsoft.com/office/powerpoint/2010/main" val="168992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A20117-CE0D-490C-A3AD-32F9FF1D6C1C}"/>
              </a:ext>
            </a:extLst>
          </p:cNvPr>
          <p:cNvSpPr>
            <a:spLocks noGrp="1"/>
          </p:cNvSpPr>
          <p:nvPr>
            <p:ph type="title"/>
          </p:nvPr>
        </p:nvSpPr>
        <p:spPr/>
        <p:txBody>
          <a:bodyPr/>
          <a:lstStyle/>
          <a:p>
            <a:r>
              <a:rPr lang="en-US" dirty="0" smtClean="0"/>
              <a:t>Directed Graphical Model</a:t>
            </a:r>
            <a:endParaRPr lang="en-US" dirty="0"/>
          </a:p>
        </p:txBody>
      </p:sp>
      <p:sp>
        <p:nvSpPr>
          <p:cNvPr id="3" name="Content Placeholder 2">
            <a:extLst>
              <a:ext uri="{FF2B5EF4-FFF2-40B4-BE49-F238E27FC236}">
                <a16:creationId xmlns:a16="http://schemas.microsoft.com/office/drawing/2014/main" xmlns="" id="{A2D494F4-7D3F-4A16-88A3-0A6B15A8A963}"/>
              </a:ext>
            </a:extLst>
          </p:cNvPr>
          <p:cNvSpPr>
            <a:spLocks noGrp="1"/>
          </p:cNvSpPr>
          <p:nvPr>
            <p:ph idx="1"/>
          </p:nvPr>
        </p:nvSpPr>
        <p:spPr>
          <a:xfrm>
            <a:off x="945779" y="1870449"/>
            <a:ext cx="10515600" cy="4351338"/>
          </a:xfrm>
        </p:spPr>
        <p:txBody>
          <a:bodyPr/>
          <a:lstStyle/>
          <a:p>
            <a:pPr marL="457200" lvl="0" indent="-317500">
              <a:spcBef>
                <a:spcPts val="0"/>
              </a:spcBef>
              <a:buSzPts val="1400"/>
              <a:buChar char="●"/>
            </a:pPr>
            <a:endParaRPr lang="en-US" dirty="0"/>
          </a:p>
          <a:p>
            <a:pPr marL="457200" lvl="0" indent="-317500">
              <a:spcBef>
                <a:spcPts val="0"/>
              </a:spcBef>
              <a:buSzPts val="1400"/>
              <a:buChar char="●"/>
            </a:pPr>
            <a:endParaRPr lang="en-US" dirty="0"/>
          </a:p>
          <a:p>
            <a:pPr marL="457200" lvl="0" indent="-317500">
              <a:spcBef>
                <a:spcPts val="0"/>
              </a:spcBef>
              <a:buSzPts val="1400"/>
              <a:buChar char="●"/>
            </a:pPr>
            <a:endParaRPr lang="en-US" dirty="0"/>
          </a:p>
          <a:p>
            <a:pPr marL="457200" lvl="0" indent="-317500">
              <a:spcBef>
                <a:spcPts val="0"/>
              </a:spcBef>
              <a:buSzPts val="1400"/>
              <a:buChar char="●"/>
            </a:pPr>
            <a:endParaRPr lang="en-US" dirty="0"/>
          </a:p>
          <a:p>
            <a:pPr marL="457200" lvl="0" indent="-317500">
              <a:spcBef>
                <a:spcPts val="0"/>
              </a:spcBef>
              <a:buSzPts val="1400"/>
              <a:buChar char="●"/>
            </a:pPr>
            <a:endParaRPr lang="en-US" dirty="0"/>
          </a:p>
          <a:p>
            <a:pPr marL="139700" indent="0">
              <a:spcBef>
                <a:spcPts val="0"/>
              </a:spcBef>
              <a:buSzPts val="1400"/>
              <a:buNone/>
            </a:pPr>
            <a:r>
              <a:rPr lang="en-US" dirty="0" smtClean="0"/>
              <a:t/>
            </a:r>
            <a:br>
              <a:rPr lang="en-US" dirty="0" smtClean="0"/>
            </a:br>
            <a:endParaRPr lang="en-US" dirty="0" smtClean="0"/>
          </a:p>
          <a:p>
            <a:pPr marL="139700" indent="0">
              <a:spcBef>
                <a:spcPts val="0"/>
              </a:spcBef>
              <a:buSzPts val="1400"/>
              <a:buNone/>
            </a:pPr>
            <a:endParaRPr lang="en-US" dirty="0"/>
          </a:p>
          <a:p>
            <a:pPr marL="139700" indent="0">
              <a:spcBef>
                <a:spcPts val="0"/>
              </a:spcBef>
              <a:buSzPts val="1400"/>
              <a:buNone/>
            </a:pPr>
            <a:r>
              <a:rPr lang="en-US" dirty="0" smtClean="0"/>
              <a:t>  Aim </a:t>
            </a:r>
            <a:r>
              <a:rPr lang="en-US" dirty="0"/>
              <a:t>- Learn a policy              which imitates the expert and a policy 		        which selects the sub-task at next time step</a:t>
            </a:r>
          </a:p>
          <a:p>
            <a:pPr marL="457200" lvl="0" indent="-317500">
              <a:spcBef>
                <a:spcPts val="0"/>
              </a:spcBef>
              <a:buSzPts val="1400"/>
              <a:buChar char="●"/>
            </a:pPr>
            <a:endParaRPr lang="en-US" dirty="0"/>
          </a:p>
          <a:p>
            <a:endParaRPr lang="en-US" dirty="0"/>
          </a:p>
        </p:txBody>
      </p:sp>
      <p:pic>
        <p:nvPicPr>
          <p:cNvPr id="7" name="Shape 262">
            <a:extLst>
              <a:ext uri="{FF2B5EF4-FFF2-40B4-BE49-F238E27FC236}">
                <a16:creationId xmlns:a16="http://schemas.microsoft.com/office/drawing/2014/main" xmlns="" id="{05D2CAFE-0C75-41F5-94E1-13E02BB995E0}"/>
              </a:ext>
            </a:extLst>
          </p:cNvPr>
          <p:cNvPicPr preferRelativeResize="0"/>
          <p:nvPr/>
        </p:nvPicPr>
        <p:blipFill>
          <a:blip r:embed="rId3">
            <a:alphaModFix/>
          </a:blip>
          <a:stretch>
            <a:fillRect/>
          </a:stretch>
        </p:blipFill>
        <p:spPr>
          <a:xfrm>
            <a:off x="4298184" y="5038409"/>
            <a:ext cx="868851" cy="279394"/>
          </a:xfrm>
          <a:prstGeom prst="rect">
            <a:avLst/>
          </a:prstGeom>
          <a:noFill/>
          <a:ln>
            <a:noFill/>
          </a:ln>
        </p:spPr>
      </p:pic>
      <p:pic>
        <p:nvPicPr>
          <p:cNvPr id="5122" name="Picture 2" descr="http://quicklatex.com/cache3/25/ql_6b523ef2cd68b613408ca34191a31325_l3.png">
            <a:extLst>
              <a:ext uri="{FF2B5EF4-FFF2-40B4-BE49-F238E27FC236}">
                <a16:creationId xmlns:a16="http://schemas.microsoft.com/office/drawing/2014/main" xmlns="" id="{05A4284E-2A7E-4CA3-9860-5FF0BB00B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523" y="5385039"/>
            <a:ext cx="959221" cy="3150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CAD7405-1240-44CC-9B1A-921B0E3F20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3662" y="2252944"/>
            <a:ext cx="6924675" cy="2085975"/>
          </a:xfrm>
          <a:prstGeom prst="rect">
            <a:avLst/>
          </a:prstGeom>
        </p:spPr>
      </p:pic>
      <p:pic>
        <p:nvPicPr>
          <p:cNvPr id="8" name="Picture 7"/>
          <p:cNvPicPr>
            <a:picLocks noChangeAspect="1"/>
          </p:cNvPicPr>
          <p:nvPr/>
        </p:nvPicPr>
        <p:blipFill>
          <a:blip r:embed="rId6"/>
          <a:stretch>
            <a:fillRect/>
          </a:stretch>
        </p:blipFill>
        <p:spPr>
          <a:xfrm>
            <a:off x="4298184" y="1908738"/>
            <a:ext cx="3595629" cy="209269"/>
          </a:xfrm>
          <a:prstGeom prst="rect">
            <a:avLst/>
          </a:prstGeom>
        </p:spPr>
      </p:pic>
      <p:pic>
        <p:nvPicPr>
          <p:cNvPr id="10" name="Picture 9"/>
          <p:cNvPicPr>
            <a:picLocks noChangeAspect="1"/>
          </p:cNvPicPr>
          <p:nvPr/>
        </p:nvPicPr>
        <p:blipFill>
          <a:blip r:embed="rId7"/>
          <a:stretch>
            <a:fillRect/>
          </a:stretch>
        </p:blipFill>
        <p:spPr>
          <a:xfrm>
            <a:off x="4058021" y="4471986"/>
            <a:ext cx="4075953" cy="221228"/>
          </a:xfrm>
          <a:prstGeom prst="rect">
            <a:avLst/>
          </a:prstGeom>
        </p:spPr>
      </p:pic>
    </p:spTree>
    <p:extLst>
      <p:ext uri="{BB962C8B-B14F-4D97-AF65-F5344CB8AC3E}">
        <p14:creationId xmlns:p14="http://schemas.microsoft.com/office/powerpoint/2010/main" val="389147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32585-FF8D-44BB-AD8E-6A2D533F2486}"/>
              </a:ext>
            </a:extLst>
          </p:cNvPr>
          <p:cNvSpPr>
            <a:spLocks noGrp="1"/>
          </p:cNvSpPr>
          <p:nvPr>
            <p:ph type="title"/>
          </p:nvPr>
        </p:nvSpPr>
        <p:spPr/>
        <p:txBody>
          <a:bodyPr/>
          <a:lstStyle/>
          <a:p>
            <a:r>
              <a:rPr lang="en-US" dirty="0"/>
              <a:t>Proposed approach</a:t>
            </a:r>
          </a:p>
        </p:txBody>
      </p:sp>
      <p:sp>
        <p:nvSpPr>
          <p:cNvPr id="4" name="Content Placeholder 3">
            <a:extLst>
              <a:ext uri="{FF2B5EF4-FFF2-40B4-BE49-F238E27FC236}">
                <a16:creationId xmlns:a16="http://schemas.microsoft.com/office/drawing/2014/main" xmlns="" id="{8F72C1DE-77EA-43AB-A298-44E3F167B883}"/>
              </a:ext>
            </a:extLst>
          </p:cNvPr>
          <p:cNvSpPr>
            <a:spLocks noGrp="1"/>
          </p:cNvSpPr>
          <p:nvPr>
            <p:ph sz="half" idx="1"/>
          </p:nvPr>
        </p:nvSpPr>
        <p:spPr>
          <a:xfrm>
            <a:off x="6333564" y="1756662"/>
            <a:ext cx="5181600" cy="4351338"/>
          </a:xfrm>
        </p:spPr>
        <p:txBody>
          <a:bodyPr>
            <a:normAutofit/>
          </a:bodyPr>
          <a:lstStyle/>
          <a:p>
            <a:r>
              <a:rPr lang="en-US" sz="2400" dirty="0" smtClean="0"/>
              <a:t>We </a:t>
            </a:r>
            <a:r>
              <a:rPr lang="en-US" sz="2400" dirty="0"/>
              <a:t>extend the graphical model so as to </a:t>
            </a:r>
            <a:r>
              <a:rPr lang="en-US" sz="2400" dirty="0">
                <a:solidFill>
                  <a:srgbClr val="0070C0"/>
                </a:solidFill>
              </a:rPr>
              <a:t>model sub-tasks </a:t>
            </a:r>
            <a:r>
              <a:rPr lang="en-US" sz="2400" dirty="0"/>
              <a:t>in demonstrations</a:t>
            </a:r>
          </a:p>
          <a:p>
            <a:r>
              <a:rPr lang="en-US" sz="2400" dirty="0" smtClean="0"/>
              <a:t>We </a:t>
            </a:r>
            <a:r>
              <a:rPr lang="en-US" sz="2400" dirty="0"/>
              <a:t>show that using </a:t>
            </a:r>
            <a:r>
              <a:rPr lang="en-US" sz="2400" b="1" i="1" dirty="0">
                <a:solidFill>
                  <a:srgbClr val="FF0000"/>
                </a:solidFill>
              </a:rPr>
              <a:t>mutual information</a:t>
            </a:r>
            <a:r>
              <a:rPr lang="en-US" sz="2400" dirty="0"/>
              <a:t> maximization in this new setting is problematic and that using </a:t>
            </a:r>
            <a:r>
              <a:rPr lang="en-US" sz="2400" b="1" i="1" dirty="0">
                <a:solidFill>
                  <a:srgbClr val="00B050"/>
                </a:solidFill>
              </a:rPr>
              <a:t>directed information</a:t>
            </a:r>
            <a:r>
              <a:rPr lang="en-US" sz="2400" dirty="0"/>
              <a:t> solves this </a:t>
            </a:r>
            <a:r>
              <a:rPr lang="en-US" sz="2400" dirty="0" smtClean="0"/>
              <a:t>problem</a:t>
            </a:r>
            <a:endParaRPr lang="en-US" sz="2400" dirty="0"/>
          </a:p>
        </p:txBody>
      </p:sp>
      <p:sp>
        <p:nvSpPr>
          <p:cNvPr id="5" name="Content Placeholder 4">
            <a:extLst>
              <a:ext uri="{FF2B5EF4-FFF2-40B4-BE49-F238E27FC236}">
                <a16:creationId xmlns:a16="http://schemas.microsoft.com/office/drawing/2014/main" xmlns="" id="{5FD489D0-086B-40E6-B6E5-14F1FA098B53}"/>
              </a:ext>
            </a:extLst>
          </p:cNvPr>
          <p:cNvSpPr>
            <a:spLocks noGrp="1"/>
          </p:cNvSpPr>
          <p:nvPr>
            <p:ph sz="half" idx="2"/>
          </p:nvPr>
        </p:nvSpPr>
        <p:spPr>
          <a:xfrm>
            <a:off x="838200" y="1756662"/>
            <a:ext cx="5181600" cy="4351338"/>
          </a:xfrm>
        </p:spPr>
        <p:txBody>
          <a:bodyPr>
            <a:normAutofit/>
          </a:bodyPr>
          <a:lstStyle/>
          <a:p>
            <a:pPr marL="0" indent="0">
              <a:buNone/>
            </a:pPr>
            <a:r>
              <a:rPr lang="en-US" sz="2400" b="1" dirty="0"/>
              <a:t>Goals</a:t>
            </a:r>
          </a:p>
          <a:p>
            <a:r>
              <a:rPr lang="en-US" sz="2400" dirty="0"/>
              <a:t>Given unsegmented expert demonstrations of a complex task,</a:t>
            </a:r>
          </a:p>
          <a:p>
            <a:pPr lvl="1"/>
            <a:endParaRPr lang="en-US" dirty="0"/>
          </a:p>
          <a:p>
            <a:pPr lvl="1"/>
            <a:r>
              <a:rPr lang="en-US" dirty="0"/>
              <a:t>Learn to </a:t>
            </a:r>
            <a:r>
              <a:rPr lang="en-US" dirty="0">
                <a:solidFill>
                  <a:srgbClr val="0070C0"/>
                </a:solidFill>
              </a:rPr>
              <a:t>segment</a:t>
            </a:r>
            <a:r>
              <a:rPr lang="en-US" dirty="0"/>
              <a:t> task demonstrations into sub-tasks</a:t>
            </a:r>
          </a:p>
          <a:p>
            <a:pPr lvl="1"/>
            <a:endParaRPr lang="en-US" dirty="0"/>
          </a:p>
          <a:p>
            <a:pPr lvl="1"/>
            <a:r>
              <a:rPr lang="en-US" dirty="0"/>
              <a:t>Learn a </a:t>
            </a:r>
            <a:r>
              <a:rPr lang="en-US" dirty="0">
                <a:solidFill>
                  <a:srgbClr val="0070C0"/>
                </a:solidFill>
              </a:rPr>
              <a:t>policy</a:t>
            </a:r>
            <a:r>
              <a:rPr lang="en-US" dirty="0"/>
              <a:t> for each </a:t>
            </a:r>
            <a:r>
              <a:rPr lang="en-US" dirty="0">
                <a:solidFill>
                  <a:srgbClr val="0070C0"/>
                </a:solidFill>
              </a:rPr>
              <a:t>sub-task</a:t>
            </a:r>
          </a:p>
          <a:p>
            <a:pPr lvl="1"/>
            <a:endParaRPr lang="en-US" dirty="0"/>
          </a:p>
          <a:p>
            <a:pPr lvl="1"/>
            <a:r>
              <a:rPr lang="en-US" dirty="0"/>
              <a:t>Learn a </a:t>
            </a:r>
            <a:r>
              <a:rPr lang="en-US" dirty="0">
                <a:solidFill>
                  <a:srgbClr val="0070C0"/>
                </a:solidFill>
              </a:rPr>
              <a:t>policy</a:t>
            </a:r>
            <a:r>
              <a:rPr lang="en-US" dirty="0"/>
              <a:t> which </a:t>
            </a:r>
            <a:r>
              <a:rPr lang="en-US" dirty="0">
                <a:solidFill>
                  <a:srgbClr val="0070C0"/>
                </a:solidFill>
              </a:rPr>
              <a:t>switches</a:t>
            </a:r>
            <a:r>
              <a:rPr lang="en-US" dirty="0"/>
              <a:t> between </a:t>
            </a:r>
            <a:r>
              <a:rPr lang="en-US" dirty="0">
                <a:solidFill>
                  <a:srgbClr val="0070C0"/>
                </a:solidFill>
              </a:rPr>
              <a:t>sub-tasks</a:t>
            </a:r>
          </a:p>
          <a:p>
            <a:endParaRPr lang="en-US" dirty="0"/>
          </a:p>
        </p:txBody>
      </p:sp>
    </p:spTree>
    <p:extLst>
      <p:ext uri="{BB962C8B-B14F-4D97-AF65-F5344CB8AC3E}">
        <p14:creationId xmlns:p14="http://schemas.microsoft.com/office/powerpoint/2010/main" val="2091981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CE4FE-6CF6-4675-8C83-64F0A1099C28}"/>
              </a:ext>
            </a:extLst>
          </p:cNvPr>
          <p:cNvSpPr>
            <a:spLocks noGrp="1"/>
          </p:cNvSpPr>
          <p:nvPr>
            <p:ph type="title"/>
          </p:nvPr>
        </p:nvSpPr>
        <p:spPr/>
        <p:txBody>
          <a:bodyPr/>
          <a:lstStyle/>
          <a:p>
            <a:r>
              <a:rPr lang="en-US" dirty="0" smtClean="0"/>
              <a:t>Limitations of Mutual Information</a:t>
            </a:r>
            <a:endParaRPr lang="en-US" dirty="0"/>
          </a:p>
        </p:txBody>
      </p:sp>
      <p:sp>
        <p:nvSpPr>
          <p:cNvPr id="3" name="Content Placeholder 2">
            <a:extLst>
              <a:ext uri="{FF2B5EF4-FFF2-40B4-BE49-F238E27FC236}">
                <a16:creationId xmlns:a16="http://schemas.microsoft.com/office/drawing/2014/main" xmlns="" id="{1B8500D9-FB4E-428A-832F-005C2523CD3A}"/>
              </a:ext>
            </a:extLst>
          </p:cNvPr>
          <p:cNvSpPr>
            <a:spLocks noGrp="1"/>
          </p:cNvSpPr>
          <p:nvPr>
            <p:ph idx="1"/>
          </p:nvPr>
        </p:nvSpPr>
        <p:spPr/>
        <p:txBody>
          <a:bodyPr/>
          <a:lstStyle/>
          <a:p>
            <a:pPr marL="0" lvl="0" indent="0">
              <a:spcBef>
                <a:spcPts val="1600"/>
              </a:spcBef>
              <a:buNone/>
            </a:pPr>
            <a:endParaRPr lang="en-US" dirty="0"/>
          </a:p>
          <a:p>
            <a:pPr marL="0" lvl="0" indent="0">
              <a:spcBef>
                <a:spcPts val="1600"/>
              </a:spcBef>
              <a:buNone/>
            </a:pPr>
            <a:endParaRPr lang="en-US" dirty="0"/>
          </a:p>
          <a:p>
            <a:pPr marL="0" lvl="0" indent="0">
              <a:spcBef>
                <a:spcPts val="1600"/>
              </a:spcBef>
              <a:buNone/>
            </a:pPr>
            <a:endParaRPr lang="en-US" dirty="0"/>
          </a:p>
          <a:p>
            <a:pPr marL="457200" lvl="0" indent="-317500">
              <a:spcBef>
                <a:spcPts val="0"/>
              </a:spcBef>
              <a:buSzPts val="1400"/>
              <a:buChar char="●"/>
            </a:pPr>
            <a:endParaRPr lang="en-US" dirty="0"/>
          </a:p>
          <a:p>
            <a:pPr marL="457200" lvl="0" indent="-317500">
              <a:spcBef>
                <a:spcPts val="0"/>
              </a:spcBef>
              <a:buSzPts val="1400"/>
              <a:buChar char="●"/>
            </a:pPr>
            <a:endParaRPr lang="en-US" dirty="0" smtClean="0"/>
          </a:p>
          <a:p>
            <a:pPr marL="139700" lvl="0" indent="0">
              <a:spcBef>
                <a:spcPts val="0"/>
              </a:spcBef>
              <a:buSzPts val="1400"/>
              <a:buNone/>
            </a:pPr>
            <a:r>
              <a:rPr lang="en-US" dirty="0" smtClean="0"/>
              <a:t>               </a:t>
            </a:r>
          </a:p>
          <a:p>
            <a:pPr marL="139700" lvl="0" indent="0">
              <a:spcBef>
                <a:spcPts val="0"/>
              </a:spcBef>
              <a:buSzPts val="1400"/>
              <a:buNone/>
            </a:pPr>
            <a:r>
              <a:rPr lang="en-US" dirty="0"/>
              <a:t> </a:t>
            </a:r>
            <a:r>
              <a:rPr lang="en-US" dirty="0" smtClean="0"/>
              <a:t>             </a:t>
            </a:r>
            <a:r>
              <a:rPr lang="en-US" dirty="0" smtClean="0"/>
              <a:t>Notice              depends </a:t>
            </a:r>
            <a:r>
              <a:rPr lang="en-US" dirty="0"/>
              <a:t>on </a:t>
            </a:r>
            <a:r>
              <a:rPr lang="en-US" dirty="0" smtClean="0"/>
              <a:t>the </a:t>
            </a:r>
            <a:r>
              <a:rPr lang="en-US" dirty="0"/>
              <a:t>complete </a:t>
            </a:r>
            <a:r>
              <a:rPr lang="en-US" dirty="0" smtClean="0"/>
              <a:t>trajectory</a:t>
            </a:r>
          </a:p>
          <a:p>
            <a:pPr marL="139700" lvl="0" indent="0">
              <a:spcBef>
                <a:spcPts val="0"/>
              </a:spcBef>
              <a:buSzPts val="1400"/>
              <a:buNone/>
            </a:pPr>
            <a:endParaRPr lang="en-US" dirty="0"/>
          </a:p>
          <a:p>
            <a:pPr marL="139700" lvl="0" indent="0">
              <a:spcBef>
                <a:spcPts val="0"/>
              </a:spcBef>
              <a:buSzPts val="1400"/>
              <a:buNone/>
            </a:pPr>
            <a:r>
              <a:rPr lang="en-US" dirty="0" smtClean="0"/>
              <a:t>    Hence, we cannot use     at test time since the </a:t>
            </a:r>
            <a:r>
              <a:rPr lang="en-US" dirty="0" smtClean="0">
                <a:solidFill>
                  <a:srgbClr val="7030A0"/>
                </a:solidFill>
              </a:rPr>
              <a:t>future is unknown</a:t>
            </a:r>
            <a:r>
              <a:rPr lang="en-US" dirty="0" smtClean="0"/>
              <a:t>.</a:t>
            </a:r>
            <a:endParaRPr lang="en-US" dirty="0"/>
          </a:p>
          <a:p>
            <a:endParaRPr lang="en-US" dirty="0"/>
          </a:p>
        </p:txBody>
      </p:sp>
      <p:pic>
        <p:nvPicPr>
          <p:cNvPr id="6" name="Picture 5"/>
          <p:cNvPicPr>
            <a:picLocks noChangeAspect="1"/>
          </p:cNvPicPr>
          <p:nvPr/>
        </p:nvPicPr>
        <p:blipFill>
          <a:blip r:embed="rId3"/>
          <a:stretch>
            <a:fillRect/>
          </a:stretch>
        </p:blipFill>
        <p:spPr>
          <a:xfrm>
            <a:off x="2537012" y="2544464"/>
            <a:ext cx="6369050" cy="1530047"/>
          </a:xfrm>
          <a:prstGeom prst="rect">
            <a:avLst/>
          </a:prstGeom>
        </p:spPr>
      </p:pic>
      <p:sp>
        <p:nvSpPr>
          <p:cNvPr id="7" name="TextBox 6"/>
          <p:cNvSpPr txBox="1"/>
          <p:nvPr/>
        </p:nvSpPr>
        <p:spPr>
          <a:xfrm>
            <a:off x="3402105" y="1825625"/>
            <a:ext cx="5387789" cy="523220"/>
          </a:xfrm>
          <a:prstGeom prst="rect">
            <a:avLst/>
          </a:prstGeom>
          <a:noFill/>
        </p:spPr>
        <p:txBody>
          <a:bodyPr wrap="square" rtlCol="0">
            <a:spAutoFit/>
          </a:bodyPr>
          <a:lstStyle/>
          <a:p>
            <a:r>
              <a:rPr lang="en-US" sz="2800" dirty="0" smtClean="0">
                <a:solidFill>
                  <a:schemeClr val="accent2">
                    <a:lumMod val="75000"/>
                  </a:schemeClr>
                </a:solidFill>
              </a:rPr>
              <a:t>Mutual Information</a:t>
            </a:r>
            <a:r>
              <a:rPr lang="en-US" sz="2800" dirty="0" smtClean="0"/>
              <a:t> Lower Bound</a:t>
            </a:r>
            <a:endParaRPr lang="en-US" sz="2800" dirty="0"/>
          </a:p>
        </p:txBody>
      </p:sp>
      <p:pic>
        <p:nvPicPr>
          <p:cNvPr id="8" name="Picture 7"/>
          <p:cNvPicPr>
            <a:picLocks noChangeAspect="1"/>
          </p:cNvPicPr>
          <p:nvPr/>
        </p:nvPicPr>
        <p:blipFill>
          <a:blip r:embed="rId4"/>
          <a:stretch>
            <a:fillRect/>
          </a:stretch>
        </p:blipFill>
        <p:spPr>
          <a:xfrm>
            <a:off x="3250080" y="4624350"/>
            <a:ext cx="940920" cy="338000"/>
          </a:xfrm>
          <a:prstGeom prst="rect">
            <a:avLst/>
          </a:prstGeom>
        </p:spPr>
      </p:pic>
      <p:pic>
        <p:nvPicPr>
          <p:cNvPr id="9" name="Picture 8"/>
          <p:cNvPicPr>
            <a:picLocks noChangeAspect="1"/>
          </p:cNvPicPr>
          <p:nvPr/>
        </p:nvPicPr>
        <p:blipFill>
          <a:blip r:embed="rId5"/>
          <a:stretch>
            <a:fillRect/>
          </a:stretch>
        </p:blipFill>
        <p:spPr>
          <a:xfrm>
            <a:off x="9552647" y="4685400"/>
            <a:ext cx="266700" cy="215900"/>
          </a:xfrm>
          <a:prstGeom prst="rect">
            <a:avLst/>
          </a:prstGeom>
        </p:spPr>
      </p:pic>
      <p:sp>
        <p:nvSpPr>
          <p:cNvPr id="11" name="TextBox 10"/>
          <p:cNvSpPr txBox="1"/>
          <p:nvPr/>
        </p:nvSpPr>
        <p:spPr>
          <a:xfrm>
            <a:off x="3316942" y="5796828"/>
            <a:ext cx="3316941" cy="276999"/>
          </a:xfrm>
          <a:prstGeom prst="rect">
            <a:avLst/>
          </a:prstGeom>
          <a:noFill/>
        </p:spPr>
        <p:txBody>
          <a:bodyPr wrap="square" rtlCol="0">
            <a:spAutoFit/>
          </a:bodyPr>
          <a:lstStyle/>
          <a:p>
            <a:r>
              <a:rPr lang="en-US" sz="1200" dirty="0" smtClean="0">
                <a:solidFill>
                  <a:schemeClr val="accent2"/>
                </a:solidFill>
              </a:rPr>
              <a:t>Distribution over the next sub-activity</a:t>
            </a:r>
            <a:endParaRPr lang="en-US" sz="1200" dirty="0">
              <a:solidFill>
                <a:schemeClr val="accent2"/>
              </a:solidFill>
            </a:endParaRPr>
          </a:p>
        </p:txBody>
      </p:sp>
      <p:pic>
        <p:nvPicPr>
          <p:cNvPr id="12" name="Picture 11"/>
          <p:cNvPicPr>
            <a:picLocks noChangeAspect="1"/>
          </p:cNvPicPr>
          <p:nvPr/>
        </p:nvPicPr>
        <p:blipFill>
          <a:blip r:embed="rId6"/>
          <a:stretch>
            <a:fillRect/>
          </a:stretch>
        </p:blipFill>
        <p:spPr>
          <a:xfrm>
            <a:off x="4659407" y="5388893"/>
            <a:ext cx="190500" cy="304800"/>
          </a:xfrm>
          <a:prstGeom prst="rect">
            <a:avLst/>
          </a:prstGeom>
        </p:spPr>
      </p:pic>
    </p:spTree>
    <p:extLst>
      <p:ext uri="{BB962C8B-B14F-4D97-AF65-F5344CB8AC3E}">
        <p14:creationId xmlns:p14="http://schemas.microsoft.com/office/powerpoint/2010/main" val="127028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dirty="0" smtClean="0"/>
              <a:t>Causal Information</a:t>
            </a:r>
            <a:endParaRPr dirty="0"/>
          </a:p>
        </p:txBody>
      </p:sp>
      <p:sp>
        <p:nvSpPr>
          <p:cNvPr id="310" name="Shape 310"/>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US" dirty="0" smtClean="0"/>
              <a:t>                       Use </a:t>
            </a:r>
            <a:r>
              <a:rPr lang="en-US" dirty="0"/>
              <a:t>a lower bound to </a:t>
            </a:r>
            <a:r>
              <a:rPr lang="en-US" b="1" i="1" dirty="0" smtClean="0">
                <a:solidFill>
                  <a:schemeClr val="accent2">
                    <a:lumMod val="75000"/>
                  </a:schemeClr>
                </a:solidFill>
              </a:rPr>
              <a:t>causal information</a:t>
            </a:r>
            <a:r>
              <a:rPr lang="en-US" i="1" dirty="0">
                <a:solidFill>
                  <a:srgbClr val="0070C0"/>
                </a:solidFill>
              </a:rPr>
              <a:t>,</a:t>
            </a:r>
          </a:p>
          <a:p>
            <a:endParaRPr lang="en-US" b="1" i="1" dirty="0"/>
          </a:p>
          <a:p>
            <a:endParaRPr lang="en-US" b="1" i="1" dirty="0"/>
          </a:p>
          <a:p>
            <a:endParaRPr lang="en-US" b="1" i="1" dirty="0"/>
          </a:p>
          <a:p>
            <a:endParaRPr lang="en-US" dirty="0"/>
          </a:p>
          <a:p>
            <a:pPr marL="0" indent="0">
              <a:buClr>
                <a:schemeClr val="tx1"/>
              </a:buClr>
              <a:buNone/>
            </a:pPr>
            <a:r>
              <a:rPr lang="en-US" dirty="0" smtClean="0"/>
              <a:t>                               Notice</a:t>
            </a:r>
            <a:r>
              <a:rPr lang="en-US" i="1" dirty="0" smtClean="0">
                <a:solidFill>
                  <a:srgbClr val="00B050"/>
                </a:solidFill>
              </a:rPr>
              <a:t>     </a:t>
            </a:r>
            <a:r>
              <a:rPr lang="en-US" i="1" dirty="0" smtClean="0"/>
              <a:t>         </a:t>
            </a:r>
            <a:r>
              <a:rPr lang="en-US" dirty="0" smtClean="0"/>
              <a:t>now </a:t>
            </a:r>
            <a:r>
              <a:rPr lang="en-US" dirty="0"/>
              <a:t>depends only </a:t>
            </a:r>
            <a:endParaRPr lang="en-US" dirty="0" smtClean="0"/>
          </a:p>
          <a:p>
            <a:pPr marL="0" lvl="0" indent="0">
              <a:buClr>
                <a:schemeClr val="tx1"/>
              </a:buClr>
              <a:buNone/>
            </a:pPr>
            <a:r>
              <a:rPr lang="en-US" dirty="0" smtClean="0"/>
              <a:t>      </a:t>
            </a:r>
            <a:br>
              <a:rPr lang="en-US" dirty="0" smtClean="0"/>
            </a:br>
            <a:r>
              <a:rPr lang="en-US" dirty="0" smtClean="0"/>
              <a:t>      Thus, we can </a:t>
            </a:r>
            <a:r>
              <a:rPr lang="en-US" dirty="0"/>
              <a:t>use  </a:t>
            </a:r>
            <a:r>
              <a:rPr lang="en-US" dirty="0" smtClean="0"/>
              <a:t>   at </a:t>
            </a:r>
            <a:r>
              <a:rPr lang="en-US" dirty="0"/>
              <a:t>test time </a:t>
            </a:r>
            <a:r>
              <a:rPr lang="en-US" dirty="0" smtClean="0"/>
              <a:t>since it only depends </a:t>
            </a:r>
            <a:r>
              <a:rPr lang="en-US" dirty="0" smtClean="0">
                <a:solidFill>
                  <a:srgbClr val="7030A0"/>
                </a:solidFill>
              </a:rPr>
              <a:t>on the past</a:t>
            </a:r>
            <a:r>
              <a:rPr lang="en-US" dirty="0" smtClean="0"/>
              <a:t>.</a:t>
            </a:r>
            <a:endParaRPr lang="en-US" dirty="0"/>
          </a:p>
          <a:p>
            <a:pPr marL="0" indent="0">
              <a:spcBef>
                <a:spcPts val="2133"/>
              </a:spcBef>
              <a:buNone/>
            </a:pPr>
            <a:endParaRPr dirty="0"/>
          </a:p>
          <a:p>
            <a:pPr marL="0" indent="0">
              <a:spcBef>
                <a:spcPts val="2133"/>
              </a:spcBef>
              <a:spcAft>
                <a:spcPts val="2133"/>
              </a:spcAft>
              <a:buNone/>
            </a:pPr>
            <a:endParaRPr i="1" dirty="0"/>
          </a:p>
        </p:txBody>
      </p:sp>
      <p:pic>
        <p:nvPicPr>
          <p:cNvPr id="2" name="Picture 1"/>
          <p:cNvPicPr>
            <a:picLocks noChangeAspect="1"/>
          </p:cNvPicPr>
          <p:nvPr/>
        </p:nvPicPr>
        <p:blipFill>
          <a:blip r:embed="rId3"/>
          <a:stretch>
            <a:fillRect/>
          </a:stretch>
        </p:blipFill>
        <p:spPr>
          <a:xfrm>
            <a:off x="2904751" y="2821311"/>
            <a:ext cx="6382497" cy="1410778"/>
          </a:xfrm>
          <a:prstGeom prst="rect">
            <a:avLst/>
          </a:prstGeom>
        </p:spPr>
      </p:pic>
      <p:pic>
        <p:nvPicPr>
          <p:cNvPr id="6" name="Picture 5"/>
          <p:cNvPicPr>
            <a:picLocks noChangeAspect="1"/>
          </p:cNvPicPr>
          <p:nvPr/>
        </p:nvPicPr>
        <p:blipFill>
          <a:blip r:embed="rId4"/>
          <a:stretch>
            <a:fillRect/>
          </a:stretch>
        </p:blipFill>
        <p:spPr>
          <a:xfrm>
            <a:off x="4556478" y="4679575"/>
            <a:ext cx="837093" cy="300703"/>
          </a:xfrm>
          <a:prstGeom prst="rect">
            <a:avLst/>
          </a:prstGeom>
        </p:spPr>
      </p:pic>
      <p:pic>
        <p:nvPicPr>
          <p:cNvPr id="3" name="Picture 2"/>
          <p:cNvPicPr>
            <a:picLocks noChangeAspect="1"/>
          </p:cNvPicPr>
          <p:nvPr/>
        </p:nvPicPr>
        <p:blipFill>
          <a:blip r:embed="rId5"/>
          <a:stretch>
            <a:fillRect/>
          </a:stretch>
        </p:blipFill>
        <p:spPr>
          <a:xfrm>
            <a:off x="8302811" y="4561178"/>
            <a:ext cx="660400" cy="419100"/>
          </a:xfrm>
          <a:prstGeom prst="rect">
            <a:avLst/>
          </a:prstGeom>
        </p:spPr>
      </p:pic>
      <p:pic>
        <p:nvPicPr>
          <p:cNvPr id="8" name="Picture 7"/>
          <p:cNvPicPr>
            <a:picLocks noChangeAspect="1"/>
          </p:cNvPicPr>
          <p:nvPr/>
        </p:nvPicPr>
        <p:blipFill>
          <a:blip r:embed="rId6"/>
          <a:stretch>
            <a:fillRect/>
          </a:stretch>
        </p:blipFill>
        <p:spPr>
          <a:xfrm>
            <a:off x="4004984" y="5559223"/>
            <a:ext cx="190500" cy="304800"/>
          </a:xfrm>
          <a:prstGeom prst="rect">
            <a:avLst/>
          </a:prstGeom>
        </p:spPr>
      </p:pic>
      <p:sp>
        <p:nvSpPr>
          <p:cNvPr id="10" name="TextBox 9"/>
          <p:cNvSpPr txBox="1"/>
          <p:nvPr/>
        </p:nvSpPr>
        <p:spPr>
          <a:xfrm>
            <a:off x="2779058" y="5985207"/>
            <a:ext cx="3316941" cy="276999"/>
          </a:xfrm>
          <a:prstGeom prst="rect">
            <a:avLst/>
          </a:prstGeom>
          <a:noFill/>
        </p:spPr>
        <p:txBody>
          <a:bodyPr wrap="square" rtlCol="0">
            <a:spAutoFit/>
          </a:bodyPr>
          <a:lstStyle/>
          <a:p>
            <a:r>
              <a:rPr lang="en-US" sz="1200" dirty="0" smtClean="0">
                <a:solidFill>
                  <a:schemeClr val="accent2"/>
                </a:solidFill>
              </a:rPr>
              <a:t>Distribution over the next sub-activity</a:t>
            </a:r>
            <a:endParaRPr lang="en-US" sz="1200" dirty="0">
              <a:solidFill>
                <a:schemeClr val="accent2"/>
              </a:solidFill>
            </a:endParaRPr>
          </a:p>
        </p:txBody>
      </p:sp>
    </p:spTree>
    <p:extLst>
      <p:ext uri="{BB962C8B-B14F-4D97-AF65-F5344CB8AC3E}">
        <p14:creationId xmlns:p14="http://schemas.microsoft.com/office/powerpoint/2010/main" val="1100633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32585-FF8D-44BB-AD8E-6A2D533F2486}"/>
              </a:ext>
            </a:extLst>
          </p:cNvPr>
          <p:cNvSpPr>
            <a:spLocks noGrp="1"/>
          </p:cNvSpPr>
          <p:nvPr>
            <p:ph type="title"/>
          </p:nvPr>
        </p:nvSpPr>
        <p:spPr/>
        <p:txBody>
          <a:bodyPr/>
          <a:lstStyle/>
          <a:p>
            <a:r>
              <a:rPr lang="en-US" dirty="0"/>
              <a:t>Proposed approach</a:t>
            </a:r>
          </a:p>
        </p:txBody>
      </p:sp>
      <p:sp>
        <p:nvSpPr>
          <p:cNvPr id="4" name="Content Placeholder 3">
            <a:extLst>
              <a:ext uri="{FF2B5EF4-FFF2-40B4-BE49-F238E27FC236}">
                <a16:creationId xmlns:a16="http://schemas.microsoft.com/office/drawing/2014/main" xmlns="" id="{8F72C1DE-77EA-43AB-A298-44E3F167B883}"/>
              </a:ext>
            </a:extLst>
          </p:cNvPr>
          <p:cNvSpPr>
            <a:spLocks noGrp="1"/>
          </p:cNvSpPr>
          <p:nvPr>
            <p:ph sz="half" idx="1"/>
          </p:nvPr>
        </p:nvSpPr>
        <p:spPr>
          <a:xfrm>
            <a:off x="6333564" y="1756662"/>
            <a:ext cx="5181600" cy="4351338"/>
          </a:xfrm>
        </p:spPr>
        <p:txBody>
          <a:bodyPr>
            <a:normAutofit/>
          </a:bodyPr>
          <a:lstStyle/>
          <a:p>
            <a:r>
              <a:rPr lang="en-US" sz="2400" dirty="0" smtClean="0"/>
              <a:t>We </a:t>
            </a:r>
            <a:r>
              <a:rPr lang="en-US" sz="2400" dirty="0"/>
              <a:t>extend the graphical model so as to </a:t>
            </a:r>
            <a:r>
              <a:rPr lang="en-US" sz="2400" dirty="0">
                <a:solidFill>
                  <a:srgbClr val="0070C0"/>
                </a:solidFill>
              </a:rPr>
              <a:t>model sub-tasks </a:t>
            </a:r>
            <a:r>
              <a:rPr lang="en-US" sz="2400" dirty="0"/>
              <a:t>in demonstrations</a:t>
            </a:r>
          </a:p>
          <a:p>
            <a:r>
              <a:rPr lang="en-US" sz="2400" dirty="0" smtClean="0"/>
              <a:t>We </a:t>
            </a:r>
            <a:r>
              <a:rPr lang="en-US" sz="2400" dirty="0"/>
              <a:t>show that using </a:t>
            </a:r>
            <a:r>
              <a:rPr lang="en-US" sz="2400" b="1" i="1" dirty="0">
                <a:solidFill>
                  <a:srgbClr val="FF0000"/>
                </a:solidFill>
              </a:rPr>
              <a:t>mutual information</a:t>
            </a:r>
            <a:r>
              <a:rPr lang="en-US" sz="2400" dirty="0"/>
              <a:t> maximization in this new setting is problematic and that using </a:t>
            </a:r>
            <a:r>
              <a:rPr lang="en-US" sz="2400" b="1" i="1" dirty="0">
                <a:solidFill>
                  <a:srgbClr val="00B050"/>
                </a:solidFill>
              </a:rPr>
              <a:t>directed information</a:t>
            </a:r>
            <a:r>
              <a:rPr lang="en-US" sz="2400" dirty="0"/>
              <a:t> solves this problem</a:t>
            </a:r>
          </a:p>
          <a:p>
            <a:r>
              <a:rPr lang="en-US" sz="2400" dirty="0" smtClean="0"/>
              <a:t>We </a:t>
            </a:r>
            <a:r>
              <a:rPr lang="en-US" sz="2400" dirty="0"/>
              <a:t>propose an approach that combines behavior cloning and </a:t>
            </a:r>
            <a:r>
              <a:rPr lang="en-US" sz="2400" dirty="0" smtClean="0"/>
              <a:t>GAIL</a:t>
            </a:r>
          </a:p>
        </p:txBody>
      </p:sp>
      <p:sp>
        <p:nvSpPr>
          <p:cNvPr id="5" name="Content Placeholder 4">
            <a:extLst>
              <a:ext uri="{FF2B5EF4-FFF2-40B4-BE49-F238E27FC236}">
                <a16:creationId xmlns:a16="http://schemas.microsoft.com/office/drawing/2014/main" xmlns="" id="{5FD489D0-086B-40E6-B6E5-14F1FA098B53}"/>
              </a:ext>
            </a:extLst>
          </p:cNvPr>
          <p:cNvSpPr>
            <a:spLocks noGrp="1"/>
          </p:cNvSpPr>
          <p:nvPr>
            <p:ph sz="half" idx="2"/>
          </p:nvPr>
        </p:nvSpPr>
        <p:spPr>
          <a:xfrm>
            <a:off x="838200" y="1756662"/>
            <a:ext cx="5181600" cy="4351338"/>
          </a:xfrm>
        </p:spPr>
        <p:txBody>
          <a:bodyPr>
            <a:normAutofit/>
          </a:bodyPr>
          <a:lstStyle/>
          <a:p>
            <a:pPr marL="0" indent="0">
              <a:buNone/>
            </a:pPr>
            <a:r>
              <a:rPr lang="en-US" sz="2400" b="1" dirty="0"/>
              <a:t>Goals</a:t>
            </a:r>
          </a:p>
          <a:p>
            <a:r>
              <a:rPr lang="en-US" sz="2400" dirty="0"/>
              <a:t>Given unsegmented expert demonstrations of a complex task,</a:t>
            </a:r>
          </a:p>
          <a:p>
            <a:pPr lvl="1"/>
            <a:endParaRPr lang="en-US" dirty="0"/>
          </a:p>
          <a:p>
            <a:pPr lvl="1"/>
            <a:r>
              <a:rPr lang="en-US" dirty="0"/>
              <a:t>Learn to </a:t>
            </a:r>
            <a:r>
              <a:rPr lang="en-US" dirty="0">
                <a:solidFill>
                  <a:srgbClr val="0070C0"/>
                </a:solidFill>
              </a:rPr>
              <a:t>segment</a:t>
            </a:r>
            <a:r>
              <a:rPr lang="en-US" dirty="0"/>
              <a:t> task demonstrations into sub-tasks</a:t>
            </a:r>
          </a:p>
          <a:p>
            <a:pPr lvl="1"/>
            <a:endParaRPr lang="en-US" dirty="0"/>
          </a:p>
          <a:p>
            <a:pPr lvl="1"/>
            <a:r>
              <a:rPr lang="en-US" dirty="0"/>
              <a:t>Learn a </a:t>
            </a:r>
            <a:r>
              <a:rPr lang="en-US" dirty="0">
                <a:solidFill>
                  <a:srgbClr val="0070C0"/>
                </a:solidFill>
              </a:rPr>
              <a:t>policy</a:t>
            </a:r>
            <a:r>
              <a:rPr lang="en-US" dirty="0"/>
              <a:t> for each </a:t>
            </a:r>
            <a:r>
              <a:rPr lang="en-US" dirty="0">
                <a:solidFill>
                  <a:srgbClr val="0070C0"/>
                </a:solidFill>
              </a:rPr>
              <a:t>sub-task</a:t>
            </a:r>
          </a:p>
          <a:p>
            <a:pPr lvl="1"/>
            <a:endParaRPr lang="en-US" dirty="0"/>
          </a:p>
          <a:p>
            <a:pPr lvl="1"/>
            <a:r>
              <a:rPr lang="en-US" dirty="0"/>
              <a:t>Learn a </a:t>
            </a:r>
            <a:r>
              <a:rPr lang="en-US" dirty="0">
                <a:solidFill>
                  <a:srgbClr val="0070C0"/>
                </a:solidFill>
              </a:rPr>
              <a:t>policy</a:t>
            </a:r>
            <a:r>
              <a:rPr lang="en-US" dirty="0"/>
              <a:t> which </a:t>
            </a:r>
            <a:r>
              <a:rPr lang="en-US" dirty="0">
                <a:solidFill>
                  <a:srgbClr val="0070C0"/>
                </a:solidFill>
              </a:rPr>
              <a:t>switches</a:t>
            </a:r>
            <a:r>
              <a:rPr lang="en-US" dirty="0"/>
              <a:t> between </a:t>
            </a:r>
            <a:r>
              <a:rPr lang="en-US" dirty="0">
                <a:solidFill>
                  <a:srgbClr val="0070C0"/>
                </a:solidFill>
              </a:rPr>
              <a:t>sub-tasks</a:t>
            </a:r>
          </a:p>
          <a:p>
            <a:endParaRPr lang="en-US" dirty="0"/>
          </a:p>
        </p:txBody>
      </p:sp>
    </p:spTree>
    <p:extLst>
      <p:ext uri="{BB962C8B-B14F-4D97-AF65-F5344CB8AC3E}">
        <p14:creationId xmlns:p14="http://schemas.microsoft.com/office/powerpoint/2010/main" val="170704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US" dirty="0" smtClean="0"/>
              <a:t>Causal</a:t>
            </a:r>
            <a:r>
              <a:rPr lang="en" dirty="0" smtClean="0"/>
              <a:t>-Information </a:t>
            </a:r>
            <a:r>
              <a:rPr lang="en" dirty="0"/>
              <a:t>GAIL</a:t>
            </a:r>
            <a:endParaRPr dirty="0"/>
          </a:p>
        </p:txBody>
      </p:sp>
      <p:sp>
        <p:nvSpPr>
          <p:cNvPr id="343" name="Shape 343"/>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 sz="2800" dirty="0"/>
              <a:t>Combining GAIL loss with </a:t>
            </a:r>
            <a:r>
              <a:rPr lang="en-US" sz="2800" b="1" i="1" dirty="0" smtClean="0">
                <a:solidFill>
                  <a:srgbClr val="0070C0"/>
                </a:solidFill>
              </a:rPr>
              <a:t>causal </a:t>
            </a:r>
            <a:r>
              <a:rPr lang="en" sz="2800" b="1" i="1" dirty="0" smtClean="0">
                <a:solidFill>
                  <a:srgbClr val="0070C0"/>
                </a:solidFill>
              </a:rPr>
              <a:t>information</a:t>
            </a:r>
            <a:r>
              <a:rPr lang="en" sz="2800" b="1" dirty="0" smtClean="0"/>
              <a:t> </a:t>
            </a:r>
            <a:r>
              <a:rPr lang="en" sz="2800" dirty="0"/>
              <a:t>loss</a:t>
            </a:r>
            <a:endParaRPr sz="2800" dirty="0"/>
          </a:p>
          <a:p>
            <a:pPr marL="0" indent="0">
              <a:spcBef>
                <a:spcPts val="2133"/>
              </a:spcBef>
              <a:buNone/>
            </a:pPr>
            <a:endParaRPr dirty="0"/>
          </a:p>
          <a:p>
            <a:pPr marL="0" indent="0">
              <a:spcBef>
                <a:spcPts val="2133"/>
              </a:spcBef>
              <a:buNone/>
            </a:pPr>
            <a:endParaRPr dirty="0"/>
          </a:p>
          <a:p>
            <a:pPr marL="0" indent="0">
              <a:spcBef>
                <a:spcPts val="2133"/>
              </a:spcBef>
              <a:buNone/>
            </a:pPr>
            <a:r>
              <a:rPr lang="en" dirty="0"/>
              <a:t>	</a:t>
            </a:r>
            <a:r>
              <a:rPr lang="en" sz="2800" dirty="0"/>
              <a:t>where</a:t>
            </a:r>
            <a:endParaRPr sz="2800" dirty="0"/>
          </a:p>
          <a:p>
            <a:pPr marL="0" indent="0">
              <a:spcBef>
                <a:spcPts val="2133"/>
              </a:spcBef>
              <a:spcAft>
                <a:spcPts val="2133"/>
              </a:spcAft>
              <a:buNone/>
            </a:pPr>
            <a:endParaRPr dirty="0"/>
          </a:p>
        </p:txBody>
      </p:sp>
      <p:pic>
        <p:nvPicPr>
          <p:cNvPr id="344" name="Shape 344"/>
          <p:cNvPicPr preferRelativeResize="0"/>
          <p:nvPr/>
        </p:nvPicPr>
        <p:blipFill>
          <a:blip r:embed="rId3">
            <a:alphaModFix/>
          </a:blip>
          <a:stretch>
            <a:fillRect/>
          </a:stretch>
        </p:blipFill>
        <p:spPr>
          <a:xfrm>
            <a:off x="2765068" y="2944951"/>
            <a:ext cx="6178667" cy="967567"/>
          </a:xfrm>
          <a:prstGeom prst="rect">
            <a:avLst/>
          </a:prstGeom>
          <a:noFill/>
          <a:ln>
            <a:noFill/>
          </a:ln>
        </p:spPr>
      </p:pic>
      <p:pic>
        <p:nvPicPr>
          <p:cNvPr id="3" name="Picture 2"/>
          <p:cNvPicPr>
            <a:picLocks noChangeAspect="1"/>
          </p:cNvPicPr>
          <p:nvPr/>
        </p:nvPicPr>
        <p:blipFill>
          <a:blip r:embed="rId4"/>
          <a:stretch>
            <a:fillRect/>
          </a:stretch>
        </p:blipFill>
        <p:spPr>
          <a:xfrm>
            <a:off x="1349188" y="4661525"/>
            <a:ext cx="9493624" cy="740637"/>
          </a:xfrm>
          <a:prstGeom prst="rect">
            <a:avLst/>
          </a:prstGeom>
        </p:spPr>
      </p:pic>
      <p:sp>
        <p:nvSpPr>
          <p:cNvPr id="4" name="TextBox 3"/>
          <p:cNvSpPr txBox="1"/>
          <p:nvPr/>
        </p:nvSpPr>
        <p:spPr>
          <a:xfrm>
            <a:off x="3821206" y="5575594"/>
            <a:ext cx="4549588" cy="369332"/>
          </a:xfrm>
          <a:prstGeom prst="rect">
            <a:avLst/>
          </a:prstGeom>
          <a:noFill/>
        </p:spPr>
        <p:txBody>
          <a:bodyPr wrap="square" rtlCol="0">
            <a:spAutoFit/>
          </a:bodyPr>
          <a:lstStyle/>
          <a:p>
            <a:r>
              <a:rPr lang="en-US" dirty="0" smtClean="0"/>
              <a:t>Learn approx.               by VAE behavior cloning.</a:t>
            </a:r>
            <a:endParaRPr lang="en-US" dirty="0"/>
          </a:p>
        </p:txBody>
      </p:sp>
      <p:pic>
        <p:nvPicPr>
          <p:cNvPr id="5" name="Picture 4"/>
          <p:cNvPicPr>
            <a:picLocks noChangeAspect="1"/>
          </p:cNvPicPr>
          <p:nvPr/>
        </p:nvPicPr>
        <p:blipFill>
          <a:blip r:embed="rId5"/>
          <a:stretch>
            <a:fillRect/>
          </a:stretch>
        </p:blipFill>
        <p:spPr>
          <a:xfrm>
            <a:off x="5260115" y="5627027"/>
            <a:ext cx="594286" cy="256481"/>
          </a:xfrm>
          <a:prstGeom prst="rect">
            <a:avLst/>
          </a:prstGeom>
        </p:spPr>
      </p:pic>
    </p:spTree>
    <p:extLst>
      <p:ext uri="{BB962C8B-B14F-4D97-AF65-F5344CB8AC3E}">
        <p14:creationId xmlns:p14="http://schemas.microsoft.com/office/powerpoint/2010/main" val="22191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32585-FF8D-44BB-AD8E-6A2D533F2486}"/>
              </a:ext>
            </a:extLst>
          </p:cNvPr>
          <p:cNvSpPr>
            <a:spLocks noGrp="1"/>
          </p:cNvSpPr>
          <p:nvPr>
            <p:ph type="title"/>
          </p:nvPr>
        </p:nvSpPr>
        <p:spPr/>
        <p:txBody>
          <a:bodyPr/>
          <a:lstStyle/>
          <a:p>
            <a:r>
              <a:rPr lang="en-US" dirty="0"/>
              <a:t>Proposed approach</a:t>
            </a:r>
          </a:p>
        </p:txBody>
      </p:sp>
      <p:sp>
        <p:nvSpPr>
          <p:cNvPr id="4" name="Content Placeholder 3">
            <a:extLst>
              <a:ext uri="{FF2B5EF4-FFF2-40B4-BE49-F238E27FC236}">
                <a16:creationId xmlns:a16="http://schemas.microsoft.com/office/drawing/2014/main" xmlns="" id="{8F72C1DE-77EA-43AB-A298-44E3F167B883}"/>
              </a:ext>
            </a:extLst>
          </p:cNvPr>
          <p:cNvSpPr>
            <a:spLocks noGrp="1"/>
          </p:cNvSpPr>
          <p:nvPr>
            <p:ph sz="half" idx="1"/>
          </p:nvPr>
        </p:nvSpPr>
        <p:spPr>
          <a:xfrm>
            <a:off x="6333564" y="1756662"/>
            <a:ext cx="5181600" cy="4351338"/>
          </a:xfrm>
        </p:spPr>
        <p:txBody>
          <a:bodyPr>
            <a:normAutofit lnSpcReduction="10000"/>
          </a:bodyPr>
          <a:lstStyle/>
          <a:p>
            <a:r>
              <a:rPr lang="en-US" sz="2400" dirty="0" smtClean="0"/>
              <a:t>We </a:t>
            </a:r>
            <a:r>
              <a:rPr lang="en-US" sz="2400" dirty="0"/>
              <a:t>extend the graphical model so as to </a:t>
            </a:r>
            <a:r>
              <a:rPr lang="en-US" sz="2400" dirty="0">
                <a:solidFill>
                  <a:srgbClr val="0070C0"/>
                </a:solidFill>
              </a:rPr>
              <a:t>model sub-tasks </a:t>
            </a:r>
            <a:r>
              <a:rPr lang="en-US" sz="2400" dirty="0"/>
              <a:t>in demonstrations</a:t>
            </a:r>
          </a:p>
          <a:p>
            <a:r>
              <a:rPr lang="en-US" sz="2400" dirty="0" smtClean="0"/>
              <a:t>We </a:t>
            </a:r>
            <a:r>
              <a:rPr lang="en-US" sz="2400" dirty="0"/>
              <a:t>show that using </a:t>
            </a:r>
            <a:r>
              <a:rPr lang="en-US" sz="2400" b="1" i="1" dirty="0">
                <a:solidFill>
                  <a:srgbClr val="FF0000"/>
                </a:solidFill>
              </a:rPr>
              <a:t>mutual information</a:t>
            </a:r>
            <a:r>
              <a:rPr lang="en-US" sz="2400" dirty="0"/>
              <a:t> maximization in this new setting is problematic and that using </a:t>
            </a:r>
            <a:r>
              <a:rPr lang="en-US" sz="2400" b="1" i="1" dirty="0">
                <a:solidFill>
                  <a:srgbClr val="00B050"/>
                </a:solidFill>
              </a:rPr>
              <a:t>directed information</a:t>
            </a:r>
            <a:r>
              <a:rPr lang="en-US" sz="2400" dirty="0"/>
              <a:t> solves this problem</a:t>
            </a:r>
          </a:p>
          <a:p>
            <a:r>
              <a:rPr lang="en-US" sz="2400" dirty="0" smtClean="0"/>
              <a:t>We </a:t>
            </a:r>
            <a:r>
              <a:rPr lang="en-US" sz="2400" dirty="0"/>
              <a:t>propose an approach that combines behavior cloning and GAIL</a:t>
            </a:r>
          </a:p>
          <a:p>
            <a:r>
              <a:rPr lang="en-US" sz="2400" dirty="0" smtClean="0"/>
              <a:t>We </a:t>
            </a:r>
            <a:r>
              <a:rPr lang="en-US" sz="2400" dirty="0"/>
              <a:t>connect this approach to an existing framework in RL called </a:t>
            </a:r>
            <a:r>
              <a:rPr lang="en-US" sz="2400" i="1" dirty="0">
                <a:solidFill>
                  <a:srgbClr val="0070C0"/>
                </a:solidFill>
              </a:rPr>
              <a:t>options</a:t>
            </a:r>
            <a:endParaRPr lang="en-US" sz="2400" dirty="0">
              <a:solidFill>
                <a:srgbClr val="0070C0"/>
              </a:solidFill>
            </a:endParaRPr>
          </a:p>
        </p:txBody>
      </p:sp>
      <p:sp>
        <p:nvSpPr>
          <p:cNvPr id="5" name="Content Placeholder 4">
            <a:extLst>
              <a:ext uri="{FF2B5EF4-FFF2-40B4-BE49-F238E27FC236}">
                <a16:creationId xmlns:a16="http://schemas.microsoft.com/office/drawing/2014/main" xmlns="" id="{5FD489D0-086B-40E6-B6E5-14F1FA098B53}"/>
              </a:ext>
            </a:extLst>
          </p:cNvPr>
          <p:cNvSpPr>
            <a:spLocks noGrp="1"/>
          </p:cNvSpPr>
          <p:nvPr>
            <p:ph sz="half" idx="2"/>
          </p:nvPr>
        </p:nvSpPr>
        <p:spPr>
          <a:xfrm>
            <a:off x="838200" y="1756662"/>
            <a:ext cx="5181600" cy="4351338"/>
          </a:xfrm>
        </p:spPr>
        <p:txBody>
          <a:bodyPr>
            <a:normAutofit lnSpcReduction="10000"/>
          </a:bodyPr>
          <a:lstStyle/>
          <a:p>
            <a:pPr marL="0" indent="0">
              <a:buNone/>
            </a:pPr>
            <a:r>
              <a:rPr lang="en-US" sz="2400" b="1" dirty="0"/>
              <a:t>Goals</a:t>
            </a:r>
          </a:p>
          <a:p>
            <a:r>
              <a:rPr lang="en-US" sz="2400" dirty="0"/>
              <a:t>Given unsegmented expert demonstrations of a complex task,</a:t>
            </a:r>
          </a:p>
          <a:p>
            <a:pPr lvl="1"/>
            <a:endParaRPr lang="en-US" dirty="0"/>
          </a:p>
          <a:p>
            <a:pPr lvl="1"/>
            <a:r>
              <a:rPr lang="en-US" dirty="0"/>
              <a:t>Learn to </a:t>
            </a:r>
            <a:r>
              <a:rPr lang="en-US" dirty="0">
                <a:solidFill>
                  <a:srgbClr val="0070C0"/>
                </a:solidFill>
              </a:rPr>
              <a:t>segment</a:t>
            </a:r>
            <a:r>
              <a:rPr lang="en-US" dirty="0"/>
              <a:t> task demonstrations into sub-tasks</a:t>
            </a:r>
          </a:p>
          <a:p>
            <a:pPr lvl="1"/>
            <a:endParaRPr lang="en-US" dirty="0"/>
          </a:p>
          <a:p>
            <a:pPr lvl="1"/>
            <a:r>
              <a:rPr lang="en-US" dirty="0"/>
              <a:t>Learn a </a:t>
            </a:r>
            <a:r>
              <a:rPr lang="en-US" dirty="0">
                <a:solidFill>
                  <a:srgbClr val="0070C0"/>
                </a:solidFill>
              </a:rPr>
              <a:t>policy</a:t>
            </a:r>
            <a:r>
              <a:rPr lang="en-US" dirty="0"/>
              <a:t> for each </a:t>
            </a:r>
            <a:r>
              <a:rPr lang="en-US" dirty="0">
                <a:solidFill>
                  <a:srgbClr val="0070C0"/>
                </a:solidFill>
              </a:rPr>
              <a:t>sub-task</a:t>
            </a:r>
          </a:p>
          <a:p>
            <a:pPr lvl="1"/>
            <a:endParaRPr lang="en-US" dirty="0"/>
          </a:p>
          <a:p>
            <a:pPr lvl="1"/>
            <a:r>
              <a:rPr lang="en-US" dirty="0"/>
              <a:t>Learn a </a:t>
            </a:r>
            <a:r>
              <a:rPr lang="en-US" dirty="0">
                <a:solidFill>
                  <a:srgbClr val="0070C0"/>
                </a:solidFill>
              </a:rPr>
              <a:t>policy</a:t>
            </a:r>
            <a:r>
              <a:rPr lang="en-US" dirty="0"/>
              <a:t> which </a:t>
            </a:r>
            <a:r>
              <a:rPr lang="en-US" dirty="0">
                <a:solidFill>
                  <a:srgbClr val="0070C0"/>
                </a:solidFill>
              </a:rPr>
              <a:t>switches</a:t>
            </a:r>
            <a:r>
              <a:rPr lang="en-US" dirty="0"/>
              <a:t> between </a:t>
            </a:r>
            <a:r>
              <a:rPr lang="en-US" dirty="0">
                <a:solidFill>
                  <a:srgbClr val="0070C0"/>
                </a:solidFill>
              </a:rPr>
              <a:t>sub-tasks</a:t>
            </a:r>
          </a:p>
          <a:p>
            <a:endParaRPr lang="en-US" dirty="0"/>
          </a:p>
        </p:txBody>
      </p:sp>
    </p:spTree>
    <p:extLst>
      <p:ext uri="{BB962C8B-B14F-4D97-AF65-F5344CB8AC3E}">
        <p14:creationId xmlns:p14="http://schemas.microsoft.com/office/powerpoint/2010/main" val="4140137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E28FF4E-75A0-4FA3-B583-FDF39DD46E82}"/>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xmlns="" id="{F40956FB-0431-4CE9-83BA-DABE39B066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775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C74B7-0BB3-4DE9-A9BB-239D5E0C9EE7}"/>
              </a:ext>
            </a:extLst>
          </p:cNvPr>
          <p:cNvSpPr>
            <a:spLocks noGrp="1"/>
          </p:cNvSpPr>
          <p:nvPr>
            <p:ph type="title"/>
          </p:nvPr>
        </p:nvSpPr>
        <p:spPr/>
        <p:txBody>
          <a:bodyPr/>
          <a:lstStyle/>
          <a:p>
            <a:r>
              <a:rPr lang="en-US" dirty="0"/>
              <a:t>Motivation: Breaking down complex tasks</a:t>
            </a:r>
          </a:p>
        </p:txBody>
      </p:sp>
      <p:sp>
        <p:nvSpPr>
          <p:cNvPr id="3" name="Content Placeholder 2">
            <a:extLst>
              <a:ext uri="{FF2B5EF4-FFF2-40B4-BE49-F238E27FC236}">
                <a16:creationId xmlns:a16="http://schemas.microsoft.com/office/drawing/2014/main" xmlns="" id="{2A706362-10BB-455A-943C-E0E83874A8C4}"/>
              </a:ext>
            </a:extLst>
          </p:cNvPr>
          <p:cNvSpPr>
            <a:spLocks noGrp="1"/>
          </p:cNvSpPr>
          <p:nvPr>
            <p:ph sz="half" idx="1"/>
          </p:nvPr>
        </p:nvSpPr>
        <p:spPr/>
        <p:txBody>
          <a:bodyPr/>
          <a:lstStyle/>
          <a:p>
            <a:r>
              <a:rPr lang="en-US" dirty="0"/>
              <a:t>Complex task: drive a car</a:t>
            </a:r>
          </a:p>
          <a:p>
            <a:r>
              <a:rPr lang="en-US" dirty="0"/>
              <a:t>Task consists of simpler           sub-tasks:</a:t>
            </a:r>
          </a:p>
          <a:p>
            <a:pPr lvl="1"/>
            <a:r>
              <a:rPr lang="en-US" dirty="0"/>
              <a:t>Drive straight</a:t>
            </a:r>
          </a:p>
          <a:p>
            <a:pPr lvl="1"/>
            <a:r>
              <a:rPr lang="en-US" dirty="0"/>
              <a:t>Change lanes</a:t>
            </a:r>
          </a:p>
          <a:p>
            <a:pPr lvl="1"/>
            <a:r>
              <a:rPr lang="en-US" dirty="0"/>
              <a:t>Execute a turn</a:t>
            </a:r>
          </a:p>
          <a:p>
            <a:pPr lvl="1"/>
            <a:r>
              <a:rPr lang="en-US" dirty="0"/>
              <a:t>Brake …</a:t>
            </a:r>
          </a:p>
          <a:p>
            <a:r>
              <a:rPr lang="en-US" dirty="0"/>
              <a:t>Can combine sub-tasks to achieve a variety of behavior</a:t>
            </a:r>
          </a:p>
        </p:txBody>
      </p:sp>
      <p:sp>
        <p:nvSpPr>
          <p:cNvPr id="5" name="Content Placeholder 4">
            <a:extLst>
              <a:ext uri="{FF2B5EF4-FFF2-40B4-BE49-F238E27FC236}">
                <a16:creationId xmlns:a16="http://schemas.microsoft.com/office/drawing/2014/main" xmlns="" id="{E27374E5-8B8C-4589-BB6B-2F307AFD1F5A}"/>
              </a:ext>
            </a:extLst>
          </p:cNvPr>
          <p:cNvSpPr>
            <a:spLocks noGrp="1"/>
          </p:cNvSpPr>
          <p:nvPr>
            <p:ph sz="half" idx="2"/>
          </p:nvPr>
        </p:nvSpPr>
        <p:spPr/>
        <p:txBody>
          <a:bodyPr/>
          <a:lstStyle/>
          <a:p>
            <a:endParaRPr lang="en-US"/>
          </a:p>
        </p:txBody>
      </p:sp>
      <p:pic>
        <p:nvPicPr>
          <p:cNvPr id="4" name="Shape 123">
            <a:extLst>
              <a:ext uri="{FF2B5EF4-FFF2-40B4-BE49-F238E27FC236}">
                <a16:creationId xmlns:a16="http://schemas.microsoft.com/office/drawing/2014/main" xmlns="" id="{07EA1AA3-E38A-4AF4-8E2A-8D712F2CC01F}"/>
              </a:ext>
            </a:extLst>
          </p:cNvPr>
          <p:cNvPicPr preferRelativeResize="0"/>
          <p:nvPr/>
        </p:nvPicPr>
        <p:blipFill>
          <a:blip r:embed="rId3">
            <a:alphaModFix/>
          </a:blip>
          <a:stretch>
            <a:fillRect/>
          </a:stretch>
        </p:blipFill>
        <p:spPr>
          <a:xfrm>
            <a:off x="7577112" y="2726263"/>
            <a:ext cx="2673793" cy="1880110"/>
          </a:xfrm>
          <a:prstGeom prst="rect">
            <a:avLst/>
          </a:prstGeom>
          <a:noFill/>
          <a:ln>
            <a:noFill/>
          </a:ln>
        </p:spPr>
      </p:pic>
    </p:spTree>
    <p:extLst>
      <p:ext uri="{BB962C8B-B14F-4D97-AF65-F5344CB8AC3E}">
        <p14:creationId xmlns:p14="http://schemas.microsoft.com/office/powerpoint/2010/main" val="153320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1CE98C-9021-4CD1-BB17-F36AE05E3F40}"/>
              </a:ext>
            </a:extLst>
          </p:cNvPr>
          <p:cNvSpPr>
            <a:spLocks noGrp="1"/>
          </p:cNvSpPr>
          <p:nvPr>
            <p:ph type="title"/>
          </p:nvPr>
        </p:nvSpPr>
        <p:spPr/>
        <p:txBody>
          <a:bodyPr/>
          <a:lstStyle/>
          <a:p>
            <a:r>
              <a:rPr lang="en-US" dirty="0"/>
              <a:t>Motivation: Breaking down complex tasks</a:t>
            </a:r>
          </a:p>
        </p:txBody>
      </p:sp>
      <p:sp>
        <p:nvSpPr>
          <p:cNvPr id="3" name="Content Placeholder 2">
            <a:extLst>
              <a:ext uri="{FF2B5EF4-FFF2-40B4-BE49-F238E27FC236}">
                <a16:creationId xmlns:a16="http://schemas.microsoft.com/office/drawing/2014/main" xmlns="" id="{D5B559A4-CF1D-4A24-94D9-531F4B9107CA}"/>
              </a:ext>
            </a:extLst>
          </p:cNvPr>
          <p:cNvSpPr>
            <a:spLocks noGrp="1"/>
          </p:cNvSpPr>
          <p:nvPr>
            <p:ph idx="1"/>
          </p:nvPr>
        </p:nvSpPr>
        <p:spPr/>
        <p:txBody>
          <a:bodyPr/>
          <a:lstStyle/>
          <a:p>
            <a:r>
              <a:rPr lang="en-US" dirty="0"/>
              <a:t>Should we learn a policy conditioned on each task?</a:t>
            </a:r>
          </a:p>
          <a:p>
            <a:endParaRPr lang="en-US" dirty="0"/>
          </a:p>
          <a:p>
            <a:r>
              <a:rPr lang="en-US" dirty="0"/>
              <a:t>A </a:t>
            </a:r>
            <a:r>
              <a:rPr lang="en-US" dirty="0">
                <a:solidFill>
                  <a:schemeClr val="accent4">
                    <a:lumMod val="75000"/>
                  </a:schemeClr>
                </a:solidFill>
              </a:rPr>
              <a:t>monolithic policy</a:t>
            </a:r>
            <a:r>
              <a:rPr lang="en-US" dirty="0">
                <a:solidFill>
                  <a:srgbClr val="FF0000"/>
                </a:solidFill>
              </a:rPr>
              <a:t> </a:t>
            </a:r>
            <a:r>
              <a:rPr lang="en-US" dirty="0"/>
              <a:t>for each task ignores the shared sub-structure between different tasks</a:t>
            </a:r>
          </a:p>
          <a:p>
            <a:endParaRPr lang="en-US" dirty="0"/>
          </a:p>
          <a:p>
            <a:r>
              <a:rPr lang="en-US" dirty="0"/>
              <a:t>Learning </a:t>
            </a:r>
            <a:r>
              <a:rPr lang="en-US" dirty="0">
                <a:solidFill>
                  <a:srgbClr val="C00000"/>
                </a:solidFill>
              </a:rPr>
              <a:t>sub-task</a:t>
            </a:r>
            <a:r>
              <a:rPr lang="en-US" dirty="0"/>
              <a:t> specific </a:t>
            </a:r>
            <a:r>
              <a:rPr lang="en-US" dirty="0">
                <a:solidFill>
                  <a:srgbClr val="C00000"/>
                </a:solidFill>
              </a:rPr>
              <a:t>policies</a:t>
            </a:r>
          </a:p>
          <a:p>
            <a:pPr lvl="1"/>
            <a:r>
              <a:rPr lang="en-US" dirty="0">
                <a:solidFill>
                  <a:srgbClr val="0070C0"/>
                </a:solidFill>
              </a:rPr>
              <a:t>Shared learning</a:t>
            </a:r>
          </a:p>
          <a:p>
            <a:pPr lvl="1"/>
            <a:r>
              <a:rPr lang="en-US" dirty="0"/>
              <a:t>Each sub-task is </a:t>
            </a:r>
            <a:r>
              <a:rPr lang="en-US" dirty="0">
                <a:solidFill>
                  <a:srgbClr val="0070C0"/>
                </a:solidFill>
              </a:rPr>
              <a:t>easier to learn</a:t>
            </a:r>
          </a:p>
          <a:p>
            <a:pPr lvl="1"/>
            <a:r>
              <a:rPr lang="en-US" dirty="0"/>
              <a:t>Need to </a:t>
            </a:r>
            <a:r>
              <a:rPr lang="en-US" dirty="0">
                <a:solidFill>
                  <a:srgbClr val="0070C0"/>
                </a:solidFill>
              </a:rPr>
              <a:t>learn</a:t>
            </a:r>
            <a:r>
              <a:rPr lang="en-US" dirty="0"/>
              <a:t> how </a:t>
            </a:r>
            <a:r>
              <a:rPr lang="en-US" dirty="0">
                <a:solidFill>
                  <a:srgbClr val="0070C0"/>
                </a:solidFill>
              </a:rPr>
              <a:t>to combine</a:t>
            </a:r>
            <a:r>
              <a:rPr lang="en-US" dirty="0"/>
              <a:t> sub-tasks </a:t>
            </a:r>
          </a:p>
          <a:p>
            <a:endParaRPr lang="en-US" dirty="0"/>
          </a:p>
        </p:txBody>
      </p:sp>
    </p:spTree>
    <p:extLst>
      <p:ext uri="{BB962C8B-B14F-4D97-AF65-F5344CB8AC3E}">
        <p14:creationId xmlns:p14="http://schemas.microsoft.com/office/powerpoint/2010/main" val="392374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F45C5-E7B3-49BB-B856-F4C3E1163D87}"/>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xmlns="" id="{0E65DB83-A6DC-4563-93B9-5ACF21CFDCF6}"/>
              </a:ext>
            </a:extLst>
          </p:cNvPr>
          <p:cNvSpPr>
            <a:spLocks noGrp="1"/>
          </p:cNvSpPr>
          <p:nvPr>
            <p:ph idx="1"/>
          </p:nvPr>
        </p:nvSpPr>
        <p:spPr/>
        <p:txBody>
          <a:bodyPr/>
          <a:lstStyle/>
          <a:p>
            <a:r>
              <a:rPr lang="en-US" dirty="0"/>
              <a:t>Given unsegmented expert demonstrations of a complex </a:t>
            </a:r>
            <a:r>
              <a:rPr lang="en-US" dirty="0" smtClean="0"/>
              <a:t>task</a:t>
            </a:r>
            <a:endParaRPr lang="en-US" dirty="0"/>
          </a:p>
        </p:txBody>
      </p:sp>
    </p:spTree>
    <p:extLst>
      <p:ext uri="{BB962C8B-B14F-4D97-AF65-F5344CB8AC3E}">
        <p14:creationId xmlns:p14="http://schemas.microsoft.com/office/powerpoint/2010/main" val="127444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F45C5-E7B3-49BB-B856-F4C3E1163D87}"/>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xmlns="" id="{0E65DB83-A6DC-4563-93B9-5ACF21CFDCF6}"/>
              </a:ext>
            </a:extLst>
          </p:cNvPr>
          <p:cNvSpPr>
            <a:spLocks noGrp="1"/>
          </p:cNvSpPr>
          <p:nvPr>
            <p:ph idx="1"/>
          </p:nvPr>
        </p:nvSpPr>
        <p:spPr/>
        <p:txBody>
          <a:bodyPr/>
          <a:lstStyle/>
          <a:p>
            <a:r>
              <a:rPr lang="en-US" dirty="0"/>
              <a:t>Given unsegmented expert demonstrations of a complex task,</a:t>
            </a:r>
          </a:p>
          <a:p>
            <a:pPr lvl="1"/>
            <a:endParaRPr lang="en-US" dirty="0"/>
          </a:p>
          <a:p>
            <a:pPr lvl="1"/>
            <a:r>
              <a:rPr lang="en-US" dirty="0"/>
              <a:t>Learn to </a:t>
            </a:r>
            <a:r>
              <a:rPr lang="en-US" dirty="0">
                <a:solidFill>
                  <a:srgbClr val="0070C0"/>
                </a:solidFill>
              </a:rPr>
              <a:t>segment</a:t>
            </a:r>
            <a:r>
              <a:rPr lang="en-US" dirty="0"/>
              <a:t> task demonstrations into </a:t>
            </a:r>
            <a:r>
              <a:rPr lang="en-US" dirty="0" smtClean="0"/>
              <a:t>sub-tasks</a:t>
            </a:r>
            <a:endParaRPr lang="en-US" dirty="0"/>
          </a:p>
        </p:txBody>
      </p:sp>
    </p:spTree>
    <p:extLst>
      <p:ext uri="{BB962C8B-B14F-4D97-AF65-F5344CB8AC3E}">
        <p14:creationId xmlns:p14="http://schemas.microsoft.com/office/powerpoint/2010/main" val="159652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F45C5-E7B3-49BB-B856-F4C3E1163D87}"/>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xmlns="" id="{0E65DB83-A6DC-4563-93B9-5ACF21CFDCF6}"/>
              </a:ext>
            </a:extLst>
          </p:cNvPr>
          <p:cNvSpPr>
            <a:spLocks noGrp="1"/>
          </p:cNvSpPr>
          <p:nvPr>
            <p:ph idx="1"/>
          </p:nvPr>
        </p:nvSpPr>
        <p:spPr/>
        <p:txBody>
          <a:bodyPr/>
          <a:lstStyle/>
          <a:p>
            <a:r>
              <a:rPr lang="en-US" dirty="0"/>
              <a:t>Given unsegmented expert demonstrations of a complex task,</a:t>
            </a:r>
          </a:p>
          <a:p>
            <a:pPr lvl="1"/>
            <a:endParaRPr lang="en-US" dirty="0"/>
          </a:p>
          <a:p>
            <a:pPr lvl="1"/>
            <a:r>
              <a:rPr lang="en-US" dirty="0"/>
              <a:t>Learn to </a:t>
            </a:r>
            <a:r>
              <a:rPr lang="en-US" dirty="0">
                <a:solidFill>
                  <a:srgbClr val="0070C0"/>
                </a:solidFill>
              </a:rPr>
              <a:t>segment</a:t>
            </a:r>
            <a:r>
              <a:rPr lang="en-US" dirty="0"/>
              <a:t> task demonstrations into sub-tasks</a:t>
            </a:r>
          </a:p>
          <a:p>
            <a:pPr lvl="1"/>
            <a:endParaRPr lang="en-US" dirty="0"/>
          </a:p>
          <a:p>
            <a:pPr lvl="1"/>
            <a:r>
              <a:rPr lang="en-US" dirty="0"/>
              <a:t>Learn a </a:t>
            </a:r>
            <a:r>
              <a:rPr lang="en-US" dirty="0">
                <a:solidFill>
                  <a:srgbClr val="0070C0"/>
                </a:solidFill>
              </a:rPr>
              <a:t>policy</a:t>
            </a:r>
            <a:r>
              <a:rPr lang="en-US" dirty="0"/>
              <a:t> for each </a:t>
            </a:r>
            <a:r>
              <a:rPr lang="en-US" dirty="0" smtClean="0">
                <a:solidFill>
                  <a:srgbClr val="0070C0"/>
                </a:solidFill>
              </a:rPr>
              <a:t>sub-task</a:t>
            </a:r>
            <a:endParaRPr lang="en-US" dirty="0">
              <a:solidFill>
                <a:srgbClr val="0070C0"/>
              </a:solidFill>
            </a:endParaRPr>
          </a:p>
        </p:txBody>
      </p:sp>
    </p:spTree>
    <p:extLst>
      <p:ext uri="{BB962C8B-B14F-4D97-AF65-F5344CB8AC3E}">
        <p14:creationId xmlns:p14="http://schemas.microsoft.com/office/powerpoint/2010/main" val="117462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F45C5-E7B3-49BB-B856-F4C3E1163D87}"/>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xmlns="" id="{0E65DB83-A6DC-4563-93B9-5ACF21CFDCF6}"/>
              </a:ext>
            </a:extLst>
          </p:cNvPr>
          <p:cNvSpPr>
            <a:spLocks noGrp="1"/>
          </p:cNvSpPr>
          <p:nvPr>
            <p:ph idx="1"/>
          </p:nvPr>
        </p:nvSpPr>
        <p:spPr/>
        <p:txBody>
          <a:bodyPr/>
          <a:lstStyle/>
          <a:p>
            <a:r>
              <a:rPr lang="en-US" dirty="0"/>
              <a:t>Given unsegmented expert demonstrations of a complex task,</a:t>
            </a:r>
          </a:p>
          <a:p>
            <a:pPr lvl="1"/>
            <a:endParaRPr lang="en-US" dirty="0"/>
          </a:p>
          <a:p>
            <a:pPr lvl="1"/>
            <a:r>
              <a:rPr lang="en-US" dirty="0"/>
              <a:t>Learn to </a:t>
            </a:r>
            <a:r>
              <a:rPr lang="en-US" dirty="0">
                <a:solidFill>
                  <a:srgbClr val="0070C0"/>
                </a:solidFill>
              </a:rPr>
              <a:t>segment</a:t>
            </a:r>
            <a:r>
              <a:rPr lang="en-US" dirty="0"/>
              <a:t> task demonstrations into sub-tasks</a:t>
            </a:r>
          </a:p>
          <a:p>
            <a:pPr lvl="1"/>
            <a:endParaRPr lang="en-US" dirty="0"/>
          </a:p>
          <a:p>
            <a:pPr lvl="1"/>
            <a:r>
              <a:rPr lang="en-US" dirty="0"/>
              <a:t>Learn a </a:t>
            </a:r>
            <a:r>
              <a:rPr lang="en-US" dirty="0">
                <a:solidFill>
                  <a:srgbClr val="0070C0"/>
                </a:solidFill>
              </a:rPr>
              <a:t>policy</a:t>
            </a:r>
            <a:r>
              <a:rPr lang="en-US" dirty="0"/>
              <a:t> for each </a:t>
            </a:r>
            <a:r>
              <a:rPr lang="en-US" dirty="0">
                <a:solidFill>
                  <a:srgbClr val="0070C0"/>
                </a:solidFill>
              </a:rPr>
              <a:t>sub-task</a:t>
            </a:r>
          </a:p>
          <a:p>
            <a:pPr lvl="1"/>
            <a:endParaRPr lang="en-US" dirty="0"/>
          </a:p>
          <a:p>
            <a:pPr lvl="1"/>
            <a:r>
              <a:rPr lang="en-US" dirty="0"/>
              <a:t>Learn a </a:t>
            </a:r>
            <a:r>
              <a:rPr lang="en-US" dirty="0">
                <a:solidFill>
                  <a:srgbClr val="0070C0"/>
                </a:solidFill>
              </a:rPr>
              <a:t>policy</a:t>
            </a:r>
            <a:r>
              <a:rPr lang="en-US" dirty="0"/>
              <a:t> which </a:t>
            </a:r>
            <a:r>
              <a:rPr lang="en-US" dirty="0">
                <a:solidFill>
                  <a:srgbClr val="0070C0"/>
                </a:solidFill>
              </a:rPr>
              <a:t>switches</a:t>
            </a:r>
            <a:r>
              <a:rPr lang="en-US" dirty="0"/>
              <a:t> between </a:t>
            </a:r>
            <a:r>
              <a:rPr lang="en-US" dirty="0" smtClean="0">
                <a:solidFill>
                  <a:srgbClr val="0070C0"/>
                </a:solidFill>
              </a:rPr>
              <a:t>sub-tasks</a:t>
            </a:r>
            <a:endParaRPr lang="en-US" dirty="0">
              <a:solidFill>
                <a:srgbClr val="0070C0"/>
              </a:solidFill>
            </a:endParaRPr>
          </a:p>
        </p:txBody>
      </p:sp>
    </p:spTree>
    <p:extLst>
      <p:ext uri="{BB962C8B-B14F-4D97-AF65-F5344CB8AC3E}">
        <p14:creationId xmlns:p14="http://schemas.microsoft.com/office/powerpoint/2010/main" val="211527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C6332-BAB0-469C-8BEA-FEA6AB962F6D}"/>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xmlns="" id="{A8305144-170F-483C-BB01-5B6389298E1E}"/>
              </a:ext>
            </a:extLst>
          </p:cNvPr>
          <p:cNvSpPr>
            <a:spLocks noGrp="1"/>
          </p:cNvSpPr>
          <p:nvPr>
            <p:ph idx="1"/>
          </p:nvPr>
        </p:nvSpPr>
        <p:spPr>
          <a:xfrm>
            <a:off x="838200" y="1860704"/>
            <a:ext cx="10515600" cy="4351338"/>
          </a:xfrm>
        </p:spPr>
        <p:txBody>
          <a:bodyPr/>
          <a:lstStyle/>
          <a:p>
            <a:r>
              <a:rPr lang="en-US" dirty="0"/>
              <a:t>Li et al. 2017, Hausman et al. 2017 model variations in expert behavior</a:t>
            </a:r>
          </a:p>
          <a:p>
            <a:pPr lvl="1">
              <a:buFont typeface="Courier New" panose="02070309020205020404" pitchFamily="49" charset="0"/>
              <a:buChar char="o"/>
            </a:pPr>
            <a:r>
              <a:rPr lang="en-US" dirty="0"/>
              <a:t>Use a </a:t>
            </a:r>
            <a:r>
              <a:rPr lang="en-US" dirty="0">
                <a:solidFill>
                  <a:srgbClr val="00B050"/>
                </a:solidFill>
              </a:rPr>
              <a:t>latent variable</a:t>
            </a:r>
            <a:r>
              <a:rPr lang="en-US" dirty="0"/>
              <a:t> </a:t>
            </a:r>
            <a:r>
              <a:rPr lang="en-US" dirty="0" smtClean="0"/>
              <a:t>for </a:t>
            </a:r>
            <a:r>
              <a:rPr lang="en-US" dirty="0"/>
              <a:t>type of behaviors</a:t>
            </a:r>
          </a:p>
          <a:p>
            <a:pPr lvl="1"/>
            <a:endParaRPr lang="en-US" dirty="0"/>
          </a:p>
          <a:p>
            <a:pPr lvl="1"/>
            <a:endParaRPr lang="en-US" dirty="0"/>
          </a:p>
          <a:p>
            <a:pPr lvl="1"/>
            <a:endParaRPr lang="en-US" dirty="0"/>
          </a:p>
          <a:p>
            <a:pPr marL="457200" lvl="1" indent="0">
              <a:buNone/>
            </a:pPr>
            <a:endParaRPr lang="en-US" dirty="0"/>
          </a:p>
        </p:txBody>
      </p:sp>
      <p:sp>
        <p:nvSpPr>
          <p:cNvPr id="4" name="TextBox 3">
            <a:extLst>
              <a:ext uri="{FF2B5EF4-FFF2-40B4-BE49-F238E27FC236}">
                <a16:creationId xmlns:a16="http://schemas.microsoft.com/office/drawing/2014/main" xmlns="" id="{6F1CEDA7-CC57-4A0B-AE25-B1A13BD2B865}"/>
              </a:ext>
            </a:extLst>
          </p:cNvPr>
          <p:cNvSpPr txBox="1"/>
          <p:nvPr/>
        </p:nvSpPr>
        <p:spPr>
          <a:xfrm>
            <a:off x="838200" y="5947091"/>
            <a:ext cx="10515600" cy="923330"/>
          </a:xfrm>
          <a:prstGeom prst="rect">
            <a:avLst/>
          </a:prstGeom>
          <a:noFill/>
        </p:spPr>
        <p:txBody>
          <a:bodyPr wrap="square" rtlCol="0">
            <a:spAutoFit/>
          </a:bodyPr>
          <a:lstStyle/>
          <a:p>
            <a:pPr lvl="0"/>
            <a:r>
              <a:rPr lang="en-US" dirty="0"/>
              <a:t>Y. Li, J. Song and S. </a:t>
            </a:r>
            <a:r>
              <a:rPr lang="en-US" dirty="0" err="1"/>
              <a:t>Ermon</a:t>
            </a:r>
            <a:r>
              <a:rPr lang="en-US" dirty="0"/>
              <a:t>. </a:t>
            </a:r>
            <a:r>
              <a:rPr lang="en-US" dirty="0" err="1"/>
              <a:t>InfoGAIL</a:t>
            </a:r>
            <a:r>
              <a:rPr lang="en-US" dirty="0"/>
              <a:t>: Interpretable imitation learning from visual demonstrations. NIPS 2017</a:t>
            </a:r>
          </a:p>
          <a:p>
            <a:pPr lvl="0"/>
            <a:r>
              <a:rPr lang="en-US" dirty="0"/>
              <a:t>Hausman et al. Multi-modal imitation learning from unstructured demonstrations using generative adversarial nets. NIPS 2017</a:t>
            </a:r>
          </a:p>
        </p:txBody>
      </p:sp>
      <p:sp>
        <p:nvSpPr>
          <p:cNvPr id="27" name="Shape 186">
            <a:extLst>
              <a:ext uri="{FF2B5EF4-FFF2-40B4-BE49-F238E27FC236}">
                <a16:creationId xmlns:a16="http://schemas.microsoft.com/office/drawing/2014/main" xmlns="" id="{B4D767D5-30C9-4571-BC64-F6D47521C8FF}"/>
              </a:ext>
            </a:extLst>
          </p:cNvPr>
          <p:cNvSpPr/>
          <p:nvPr/>
        </p:nvSpPr>
        <p:spPr>
          <a:xfrm>
            <a:off x="2248935" y="3947412"/>
            <a:ext cx="115200" cy="8202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187">
            <a:extLst>
              <a:ext uri="{FF2B5EF4-FFF2-40B4-BE49-F238E27FC236}">
                <a16:creationId xmlns:a16="http://schemas.microsoft.com/office/drawing/2014/main" xmlns="" id="{5F71E307-5215-41E2-BDDE-5136DCA44101}"/>
              </a:ext>
            </a:extLst>
          </p:cNvPr>
          <p:cNvSpPr txBox="1"/>
          <p:nvPr/>
        </p:nvSpPr>
        <p:spPr>
          <a:xfrm>
            <a:off x="2171360" y="4639112"/>
            <a:ext cx="314700" cy="37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z</a:t>
            </a:r>
            <a:endParaRPr/>
          </a:p>
        </p:txBody>
      </p:sp>
      <p:sp>
        <p:nvSpPr>
          <p:cNvPr id="29" name="Shape 188">
            <a:extLst>
              <a:ext uri="{FF2B5EF4-FFF2-40B4-BE49-F238E27FC236}">
                <a16:creationId xmlns:a16="http://schemas.microsoft.com/office/drawing/2014/main" xmlns="" id="{B540796D-6B6E-4D29-B781-48F3A82C1450}"/>
              </a:ext>
            </a:extLst>
          </p:cNvPr>
          <p:cNvSpPr/>
          <p:nvPr/>
        </p:nvSpPr>
        <p:spPr>
          <a:xfrm>
            <a:off x="2710060" y="4107012"/>
            <a:ext cx="638400" cy="42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GA</a:t>
            </a:r>
            <a:r>
              <a:rPr lang="en-US" dirty="0"/>
              <a:t>IL</a:t>
            </a:r>
            <a:endParaRPr dirty="0"/>
          </a:p>
        </p:txBody>
      </p:sp>
      <p:cxnSp>
        <p:nvCxnSpPr>
          <p:cNvPr id="30" name="Shape 189">
            <a:extLst>
              <a:ext uri="{FF2B5EF4-FFF2-40B4-BE49-F238E27FC236}">
                <a16:creationId xmlns:a16="http://schemas.microsoft.com/office/drawing/2014/main" xmlns="" id="{27E42A50-BA67-4404-B4FC-D3FEB5DA4257}"/>
              </a:ext>
            </a:extLst>
          </p:cNvPr>
          <p:cNvCxnSpPr>
            <a:cxnSpLocks/>
          </p:cNvCxnSpPr>
          <p:nvPr/>
        </p:nvCxnSpPr>
        <p:spPr>
          <a:xfrm>
            <a:off x="6030639" y="3501054"/>
            <a:ext cx="0" cy="1809733"/>
          </a:xfrm>
          <a:prstGeom prst="straightConnector1">
            <a:avLst/>
          </a:prstGeom>
          <a:noFill/>
          <a:ln w="9525" cap="flat" cmpd="sng">
            <a:solidFill>
              <a:schemeClr val="dk2"/>
            </a:solidFill>
            <a:prstDash val="solid"/>
            <a:round/>
            <a:headEnd type="none" w="med" len="med"/>
            <a:tailEnd type="none" w="med" len="med"/>
          </a:ln>
        </p:spPr>
      </p:cxnSp>
      <p:sp>
        <p:nvSpPr>
          <p:cNvPr id="32" name="Shape 191">
            <a:extLst>
              <a:ext uri="{FF2B5EF4-FFF2-40B4-BE49-F238E27FC236}">
                <a16:creationId xmlns:a16="http://schemas.microsoft.com/office/drawing/2014/main" xmlns="" id="{D1825B85-73AD-4875-A554-50E6239E3B52}"/>
              </a:ext>
            </a:extLst>
          </p:cNvPr>
          <p:cNvSpPr/>
          <p:nvPr/>
        </p:nvSpPr>
        <p:spPr>
          <a:xfrm>
            <a:off x="6324239" y="4421712"/>
            <a:ext cx="115200" cy="425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3" name="Shape 192">
            <a:extLst>
              <a:ext uri="{FF2B5EF4-FFF2-40B4-BE49-F238E27FC236}">
                <a16:creationId xmlns:a16="http://schemas.microsoft.com/office/drawing/2014/main" xmlns="" id="{72D6214F-8C46-4C99-9D9A-872C15E613BF}"/>
              </a:ext>
            </a:extLst>
          </p:cNvPr>
          <p:cNvSpPr txBox="1"/>
          <p:nvPr/>
        </p:nvSpPr>
        <p:spPr>
          <a:xfrm>
            <a:off x="6246664" y="4718912"/>
            <a:ext cx="314700" cy="37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z</a:t>
            </a:r>
            <a:endParaRPr/>
          </a:p>
        </p:txBody>
      </p:sp>
      <p:sp>
        <p:nvSpPr>
          <p:cNvPr id="34" name="Shape 193">
            <a:extLst>
              <a:ext uri="{FF2B5EF4-FFF2-40B4-BE49-F238E27FC236}">
                <a16:creationId xmlns:a16="http://schemas.microsoft.com/office/drawing/2014/main" xmlns="" id="{0C74FF8E-4FCD-4065-A2F2-9BDF58A6CD20}"/>
              </a:ext>
            </a:extLst>
          </p:cNvPr>
          <p:cNvSpPr/>
          <p:nvPr/>
        </p:nvSpPr>
        <p:spPr>
          <a:xfrm>
            <a:off x="6613144" y="4107012"/>
            <a:ext cx="1087200" cy="42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InfoGA</a:t>
            </a:r>
            <a:r>
              <a:rPr lang="en-US" dirty="0"/>
              <a:t>IL</a:t>
            </a:r>
            <a:endParaRPr dirty="0"/>
          </a:p>
        </p:txBody>
      </p:sp>
      <p:sp>
        <p:nvSpPr>
          <p:cNvPr id="35" name="Shape 194">
            <a:extLst>
              <a:ext uri="{FF2B5EF4-FFF2-40B4-BE49-F238E27FC236}">
                <a16:creationId xmlns:a16="http://schemas.microsoft.com/office/drawing/2014/main" xmlns="" id="{B5EE02AE-7C4B-4009-8685-989757862E9D}"/>
              </a:ext>
            </a:extLst>
          </p:cNvPr>
          <p:cNvSpPr/>
          <p:nvPr/>
        </p:nvSpPr>
        <p:spPr>
          <a:xfrm>
            <a:off x="6324239" y="3947412"/>
            <a:ext cx="115200" cy="4257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6" name="Shape 195">
            <a:extLst>
              <a:ext uri="{FF2B5EF4-FFF2-40B4-BE49-F238E27FC236}">
                <a16:creationId xmlns:a16="http://schemas.microsoft.com/office/drawing/2014/main" xmlns="" id="{54E394B2-65FD-4E92-806D-16F3830303C8}"/>
              </a:ext>
            </a:extLst>
          </p:cNvPr>
          <p:cNvSpPr txBox="1"/>
          <p:nvPr/>
        </p:nvSpPr>
        <p:spPr>
          <a:xfrm>
            <a:off x="6224489" y="3526212"/>
            <a:ext cx="314700" cy="37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c</a:t>
            </a:r>
            <a:endParaRPr/>
          </a:p>
        </p:txBody>
      </p:sp>
      <p:sp>
        <p:nvSpPr>
          <p:cNvPr id="37" name="Rectangle 36">
            <a:extLst>
              <a:ext uri="{FF2B5EF4-FFF2-40B4-BE49-F238E27FC236}">
                <a16:creationId xmlns:a16="http://schemas.microsoft.com/office/drawing/2014/main" xmlns="" id="{40082278-8BC9-42F8-8A82-174CAF3F4226}"/>
              </a:ext>
            </a:extLst>
          </p:cNvPr>
          <p:cNvSpPr/>
          <p:nvPr/>
        </p:nvSpPr>
        <p:spPr>
          <a:xfrm>
            <a:off x="3588848" y="3898811"/>
            <a:ext cx="2028181" cy="8910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77D4557B-3D45-4358-B9BB-71CC8F28FEE7}"/>
              </a:ext>
            </a:extLst>
          </p:cNvPr>
          <p:cNvSpPr/>
          <p:nvPr/>
        </p:nvSpPr>
        <p:spPr>
          <a:xfrm>
            <a:off x="3764729" y="4276871"/>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xmlns="" id="{6E3AE161-1E80-4BC8-B85F-789B61A56AB1}"/>
              </a:ext>
            </a:extLst>
          </p:cNvPr>
          <p:cNvSpPr/>
          <p:nvPr/>
        </p:nvSpPr>
        <p:spPr>
          <a:xfrm>
            <a:off x="4187231" y="4276871"/>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xmlns="" id="{E6A9AE2F-B0F2-47A2-B4EC-67ED21119898}"/>
              </a:ext>
            </a:extLst>
          </p:cNvPr>
          <p:cNvSpPr/>
          <p:nvPr/>
        </p:nvSpPr>
        <p:spPr>
          <a:xfrm>
            <a:off x="4607531" y="4276871"/>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xmlns="" id="{071C10AD-B9E9-4727-95C1-5A1FDF1210E9}"/>
              </a:ext>
            </a:extLst>
          </p:cNvPr>
          <p:cNvSpPr/>
          <p:nvPr/>
        </p:nvSpPr>
        <p:spPr>
          <a:xfrm>
            <a:off x="5030033" y="4276871"/>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xmlns="" id="{7D943E72-6607-43DE-81C1-8C38938484CF}"/>
              </a:ext>
            </a:extLst>
          </p:cNvPr>
          <p:cNvSpPr/>
          <p:nvPr/>
        </p:nvSpPr>
        <p:spPr>
          <a:xfrm>
            <a:off x="8240870" y="3834830"/>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8" name="Rectangle 47">
            <a:extLst>
              <a:ext uri="{FF2B5EF4-FFF2-40B4-BE49-F238E27FC236}">
                <a16:creationId xmlns:a16="http://schemas.microsoft.com/office/drawing/2014/main" xmlns="" id="{29CAE59C-19C1-4C3D-B574-C3FA7B4E753D}"/>
              </a:ext>
            </a:extLst>
          </p:cNvPr>
          <p:cNvSpPr/>
          <p:nvPr/>
        </p:nvSpPr>
        <p:spPr>
          <a:xfrm>
            <a:off x="8663372" y="3834830"/>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9" name="Rectangle 48">
            <a:extLst>
              <a:ext uri="{FF2B5EF4-FFF2-40B4-BE49-F238E27FC236}">
                <a16:creationId xmlns:a16="http://schemas.microsoft.com/office/drawing/2014/main" xmlns="" id="{55BCD961-CC0E-45E4-B62D-49AC26C87A0E}"/>
              </a:ext>
            </a:extLst>
          </p:cNvPr>
          <p:cNvSpPr/>
          <p:nvPr/>
        </p:nvSpPr>
        <p:spPr>
          <a:xfrm>
            <a:off x="9083672" y="3834830"/>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18D5310-4126-4214-AF33-5C87F88E9F4C}"/>
              </a:ext>
            </a:extLst>
          </p:cNvPr>
          <p:cNvSpPr/>
          <p:nvPr/>
        </p:nvSpPr>
        <p:spPr>
          <a:xfrm>
            <a:off x="9506174" y="3834830"/>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xmlns="" id="{FECBE37A-B32F-4618-B2D5-5E5BA57DA49F}"/>
              </a:ext>
            </a:extLst>
          </p:cNvPr>
          <p:cNvSpPr/>
          <p:nvPr/>
        </p:nvSpPr>
        <p:spPr>
          <a:xfrm>
            <a:off x="8240870" y="4789867"/>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3" name="Rectangle 52">
            <a:extLst>
              <a:ext uri="{FF2B5EF4-FFF2-40B4-BE49-F238E27FC236}">
                <a16:creationId xmlns:a16="http://schemas.microsoft.com/office/drawing/2014/main" xmlns="" id="{565A0A85-06F0-49B5-952B-C4B04131FD38}"/>
              </a:ext>
            </a:extLst>
          </p:cNvPr>
          <p:cNvSpPr/>
          <p:nvPr/>
        </p:nvSpPr>
        <p:spPr>
          <a:xfrm>
            <a:off x="8663372" y="4789867"/>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xmlns="" id="{16497529-77CE-4648-AFBB-98B4FFB032F6}"/>
              </a:ext>
            </a:extLst>
          </p:cNvPr>
          <p:cNvSpPr/>
          <p:nvPr/>
        </p:nvSpPr>
        <p:spPr>
          <a:xfrm>
            <a:off x="9083672" y="4789867"/>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xmlns="" id="{381570C3-0BA4-4295-8511-12C14CDA3859}"/>
              </a:ext>
            </a:extLst>
          </p:cNvPr>
          <p:cNvSpPr/>
          <p:nvPr/>
        </p:nvSpPr>
        <p:spPr>
          <a:xfrm>
            <a:off x="9506174" y="4789867"/>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316922A6-0C8A-4E9B-A709-49DDCD91F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854" y="3907117"/>
            <a:ext cx="728975" cy="361450"/>
          </a:xfrm>
          <a:prstGeom prst="rect">
            <a:avLst/>
          </a:prstGeom>
        </p:spPr>
      </p:pic>
      <p:sp>
        <p:nvSpPr>
          <p:cNvPr id="41" name="Rectangle 40">
            <a:extLst>
              <a:ext uri="{FF2B5EF4-FFF2-40B4-BE49-F238E27FC236}">
                <a16:creationId xmlns:a16="http://schemas.microsoft.com/office/drawing/2014/main" xmlns="" id="{6EA19B9B-EB8D-4EF3-AD55-764A253212BF}"/>
              </a:ext>
            </a:extLst>
          </p:cNvPr>
          <p:cNvSpPr/>
          <p:nvPr/>
        </p:nvSpPr>
        <p:spPr>
          <a:xfrm>
            <a:off x="7949668" y="3375147"/>
            <a:ext cx="2028181" cy="8910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783B9160-BD18-4F07-AF67-8A14B7388ECD}"/>
              </a:ext>
            </a:extLst>
          </p:cNvPr>
          <p:cNvSpPr/>
          <p:nvPr/>
        </p:nvSpPr>
        <p:spPr>
          <a:xfrm>
            <a:off x="8125549" y="3753207"/>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xmlns="" id="{F8A34EE1-3508-493D-8B8B-2AA574220352}"/>
              </a:ext>
            </a:extLst>
          </p:cNvPr>
          <p:cNvSpPr/>
          <p:nvPr/>
        </p:nvSpPr>
        <p:spPr>
          <a:xfrm>
            <a:off x="8548051" y="3753207"/>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xmlns="" id="{AC647C7D-0DC5-422B-9789-EB69317E5B8A}"/>
              </a:ext>
            </a:extLst>
          </p:cNvPr>
          <p:cNvSpPr/>
          <p:nvPr/>
        </p:nvSpPr>
        <p:spPr>
          <a:xfrm>
            <a:off x="8968351" y="3753207"/>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7" name="Rectangle 56">
            <a:extLst>
              <a:ext uri="{FF2B5EF4-FFF2-40B4-BE49-F238E27FC236}">
                <a16:creationId xmlns:a16="http://schemas.microsoft.com/office/drawing/2014/main" xmlns="" id="{EEDCB2FA-CD51-431A-ACCF-994D41900BED}"/>
              </a:ext>
            </a:extLst>
          </p:cNvPr>
          <p:cNvSpPr/>
          <p:nvPr/>
        </p:nvSpPr>
        <p:spPr>
          <a:xfrm>
            <a:off x="9390853" y="3753207"/>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8" name="Picture 57">
            <a:extLst>
              <a:ext uri="{FF2B5EF4-FFF2-40B4-BE49-F238E27FC236}">
                <a16:creationId xmlns:a16="http://schemas.microsoft.com/office/drawing/2014/main" xmlns="" id="{04B06BE3-9519-4F17-87DA-094E25A71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9674" y="3383453"/>
            <a:ext cx="728975" cy="361450"/>
          </a:xfrm>
          <a:prstGeom prst="rect">
            <a:avLst/>
          </a:prstGeom>
        </p:spPr>
      </p:pic>
      <p:sp>
        <p:nvSpPr>
          <p:cNvPr id="59" name="Rectangle 58">
            <a:extLst>
              <a:ext uri="{FF2B5EF4-FFF2-40B4-BE49-F238E27FC236}">
                <a16:creationId xmlns:a16="http://schemas.microsoft.com/office/drawing/2014/main" xmlns="" id="{509AAF9A-6561-4EEC-882C-8817EB6B3C36}"/>
              </a:ext>
            </a:extLst>
          </p:cNvPr>
          <p:cNvSpPr/>
          <p:nvPr/>
        </p:nvSpPr>
        <p:spPr>
          <a:xfrm>
            <a:off x="7949668" y="4385833"/>
            <a:ext cx="2028181" cy="8910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xmlns="" id="{0BBCC212-6939-47A6-8B64-DF1AE2F9AEBA}"/>
              </a:ext>
            </a:extLst>
          </p:cNvPr>
          <p:cNvSpPr/>
          <p:nvPr/>
        </p:nvSpPr>
        <p:spPr>
          <a:xfrm>
            <a:off x="8125549" y="4763893"/>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xmlns="" id="{C29D02B5-C78F-4BC3-9BFA-03CECCAB1086}"/>
              </a:ext>
            </a:extLst>
          </p:cNvPr>
          <p:cNvSpPr/>
          <p:nvPr/>
        </p:nvSpPr>
        <p:spPr>
          <a:xfrm>
            <a:off x="8548051" y="4763893"/>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xmlns="" id="{DE4FD2D8-8804-4E45-8975-A4D0E945105B}"/>
              </a:ext>
            </a:extLst>
          </p:cNvPr>
          <p:cNvSpPr/>
          <p:nvPr/>
        </p:nvSpPr>
        <p:spPr>
          <a:xfrm>
            <a:off x="8968351" y="4763893"/>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xmlns="" id="{7A2EF8FF-E4CE-4B3E-B1AD-FB3B3D1E3493}"/>
              </a:ext>
            </a:extLst>
          </p:cNvPr>
          <p:cNvSpPr/>
          <p:nvPr/>
        </p:nvSpPr>
        <p:spPr>
          <a:xfrm>
            <a:off x="9390853" y="4763893"/>
            <a:ext cx="213131" cy="75621"/>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4" name="Picture 63">
            <a:extLst>
              <a:ext uri="{FF2B5EF4-FFF2-40B4-BE49-F238E27FC236}">
                <a16:creationId xmlns:a16="http://schemas.microsoft.com/office/drawing/2014/main" xmlns="" id="{128B54B1-968B-4A6E-8ED4-019E47AB3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962" y="4866685"/>
            <a:ext cx="728975" cy="361450"/>
          </a:xfrm>
          <a:prstGeom prst="rect">
            <a:avLst/>
          </a:prstGeom>
        </p:spPr>
      </p:pic>
      <p:pic>
        <p:nvPicPr>
          <p:cNvPr id="10" name="Picture 9">
            <a:extLst>
              <a:ext uri="{FF2B5EF4-FFF2-40B4-BE49-F238E27FC236}">
                <a16:creationId xmlns:a16="http://schemas.microsoft.com/office/drawing/2014/main" xmlns="" id="{7DA0421C-9652-4709-80AD-02689873C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220554" y="4385833"/>
            <a:ext cx="809479" cy="383865"/>
          </a:xfrm>
          <a:prstGeom prst="rect">
            <a:avLst/>
          </a:prstGeom>
        </p:spPr>
      </p:pic>
      <p:pic>
        <p:nvPicPr>
          <p:cNvPr id="65" name="Picture 64">
            <a:extLst>
              <a:ext uri="{FF2B5EF4-FFF2-40B4-BE49-F238E27FC236}">
                <a16:creationId xmlns:a16="http://schemas.microsoft.com/office/drawing/2014/main" xmlns="" id="{B13381A1-E300-430B-9D97-E84AE009E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8548051" y="3882337"/>
            <a:ext cx="809479" cy="383865"/>
          </a:xfrm>
          <a:prstGeom prst="rect">
            <a:avLst/>
          </a:prstGeom>
        </p:spPr>
      </p:pic>
      <p:pic>
        <p:nvPicPr>
          <p:cNvPr id="66" name="Picture 65">
            <a:extLst>
              <a:ext uri="{FF2B5EF4-FFF2-40B4-BE49-F238E27FC236}">
                <a16:creationId xmlns:a16="http://schemas.microsoft.com/office/drawing/2014/main" xmlns="" id="{CD67D01C-DECE-484E-A004-CF23D5F00B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8355382" y="4378831"/>
            <a:ext cx="809479" cy="383865"/>
          </a:xfrm>
          <a:prstGeom prst="rect">
            <a:avLst/>
          </a:prstGeom>
        </p:spPr>
      </p:pic>
      <p:sp>
        <p:nvSpPr>
          <p:cNvPr id="14" name="Arrow: Bent 13">
            <a:extLst>
              <a:ext uri="{FF2B5EF4-FFF2-40B4-BE49-F238E27FC236}">
                <a16:creationId xmlns:a16="http://schemas.microsoft.com/office/drawing/2014/main" xmlns="" id="{D19B6A4D-3091-4EEB-B08A-F85D73245750}"/>
              </a:ext>
            </a:extLst>
          </p:cNvPr>
          <p:cNvSpPr/>
          <p:nvPr/>
        </p:nvSpPr>
        <p:spPr>
          <a:xfrm rot="5400000">
            <a:off x="4832756" y="3825485"/>
            <a:ext cx="451873" cy="853771"/>
          </a:xfrm>
          <a:prstGeom prst="ben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67" name="Arrow: Bent 66">
            <a:extLst>
              <a:ext uri="{FF2B5EF4-FFF2-40B4-BE49-F238E27FC236}">
                <a16:creationId xmlns:a16="http://schemas.microsoft.com/office/drawing/2014/main" xmlns="" id="{05075ABC-2B6F-4539-A7A2-965B665E7597}"/>
              </a:ext>
            </a:extLst>
          </p:cNvPr>
          <p:cNvSpPr/>
          <p:nvPr/>
        </p:nvSpPr>
        <p:spPr>
          <a:xfrm rot="5400000">
            <a:off x="9196087" y="3295637"/>
            <a:ext cx="451873" cy="853771"/>
          </a:xfrm>
          <a:prstGeom prst="ben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68" name="Arrow: Bent 67">
            <a:extLst>
              <a:ext uri="{FF2B5EF4-FFF2-40B4-BE49-F238E27FC236}">
                <a16:creationId xmlns:a16="http://schemas.microsoft.com/office/drawing/2014/main" xmlns="" id="{AB138D07-3311-47DD-9041-499A1B929A4E}"/>
              </a:ext>
            </a:extLst>
          </p:cNvPr>
          <p:cNvSpPr/>
          <p:nvPr/>
        </p:nvSpPr>
        <p:spPr>
          <a:xfrm rot="5400000">
            <a:off x="9189532" y="4420526"/>
            <a:ext cx="451873" cy="853771"/>
          </a:xfrm>
          <a:prstGeom prst="bentArrow">
            <a:avLst/>
          </a:prstGeom>
          <a:gradFill>
            <a:gsLst>
              <a:gs pos="6000">
                <a:schemeClr val="accent5">
                  <a:satMod val="103000"/>
                  <a:lumMod val="102000"/>
                  <a:tint val="94000"/>
                </a:schemeClr>
              </a:gs>
              <a:gs pos="40000">
                <a:schemeClr val="accent5">
                  <a:satMod val="110000"/>
                  <a:lumMod val="100000"/>
                  <a:shade val="100000"/>
                </a:schemeClr>
              </a:gs>
              <a:gs pos="81000">
                <a:schemeClr val="accent5">
                  <a:lumMod val="99000"/>
                  <a:satMod val="120000"/>
                  <a:shade val="78000"/>
                </a:schemeClr>
              </a:gs>
            </a:gsLst>
          </a:gradFill>
          <a:scene3d>
            <a:camera prst="orthographicFront">
              <a:rot lat="0" lon="10799999" rev="0"/>
            </a:camera>
            <a:lightRig rig="threePt" dir="t"/>
          </a:scene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5740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FAA0F-0500-4A6D-BE7F-07217121E9BE}"/>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xmlns="" id="{798D1039-5DD0-43C9-8B65-9678749C8966}"/>
              </a:ext>
            </a:extLst>
          </p:cNvPr>
          <p:cNvSpPr>
            <a:spLocks noGrp="1"/>
          </p:cNvSpPr>
          <p:nvPr>
            <p:ph idx="1"/>
          </p:nvPr>
        </p:nvSpPr>
        <p:spPr/>
        <p:txBody>
          <a:bodyPr/>
          <a:lstStyle/>
          <a:p>
            <a:r>
              <a:rPr lang="en-US" dirty="0"/>
              <a:t>M</a:t>
            </a:r>
            <a:r>
              <a:rPr lang="en" dirty="0"/>
              <a:t>aximize lower bound of </a:t>
            </a:r>
            <a:r>
              <a:rPr lang="en" b="1" i="1" dirty="0">
                <a:solidFill>
                  <a:schemeClr val="accent1"/>
                </a:solidFill>
              </a:rPr>
              <a:t>mutual information</a:t>
            </a:r>
            <a:r>
              <a:rPr lang="en" dirty="0"/>
              <a:t> between </a:t>
            </a:r>
            <a:r>
              <a:rPr lang="en-US" dirty="0"/>
              <a:t>latent variable </a:t>
            </a:r>
            <a:r>
              <a:rPr lang="en" i="1" dirty="0">
                <a:solidFill>
                  <a:schemeClr val="accent4">
                    <a:lumMod val="75000"/>
                  </a:schemeClr>
                </a:solidFill>
              </a:rPr>
              <a:t>c</a:t>
            </a:r>
            <a:r>
              <a:rPr lang="en" dirty="0"/>
              <a:t> and </a:t>
            </a:r>
            <a:r>
              <a:rPr lang="en-US" dirty="0">
                <a:solidFill>
                  <a:srgbClr val="C00000"/>
                </a:solidFill>
              </a:rPr>
              <a:t>generated trajectory</a:t>
            </a:r>
          </a:p>
          <a:p>
            <a:pPr marL="0" indent="0">
              <a:buNone/>
            </a:pPr>
            <a:endParaRPr lang="en-US" dirty="0"/>
          </a:p>
        </p:txBody>
      </p:sp>
      <p:pic>
        <p:nvPicPr>
          <p:cNvPr id="7" name="Picture 6">
            <a:extLst>
              <a:ext uri="{FF2B5EF4-FFF2-40B4-BE49-F238E27FC236}">
                <a16:creationId xmlns:a16="http://schemas.microsoft.com/office/drawing/2014/main" xmlns="" id="{C78DCA3C-B5D6-4013-88D7-86010FF61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462" y="3316858"/>
            <a:ext cx="5553075" cy="2200275"/>
          </a:xfrm>
          <a:prstGeom prst="rect">
            <a:avLst/>
          </a:prstGeom>
        </p:spPr>
      </p:pic>
      <p:pic>
        <p:nvPicPr>
          <p:cNvPr id="4" name="Picture 3"/>
          <p:cNvPicPr>
            <a:picLocks noChangeAspect="1"/>
          </p:cNvPicPr>
          <p:nvPr/>
        </p:nvPicPr>
        <p:blipFill>
          <a:blip r:embed="rId4"/>
          <a:stretch>
            <a:fillRect/>
          </a:stretch>
        </p:blipFill>
        <p:spPr>
          <a:xfrm>
            <a:off x="4966446" y="2961363"/>
            <a:ext cx="2873935" cy="220558"/>
          </a:xfrm>
          <a:prstGeom prst="rect">
            <a:avLst/>
          </a:prstGeom>
        </p:spPr>
      </p:pic>
      <p:pic>
        <p:nvPicPr>
          <p:cNvPr id="5" name="Picture 4"/>
          <p:cNvPicPr>
            <a:picLocks noChangeAspect="1"/>
          </p:cNvPicPr>
          <p:nvPr/>
        </p:nvPicPr>
        <p:blipFill>
          <a:blip r:embed="rId5"/>
          <a:stretch>
            <a:fillRect/>
          </a:stretch>
        </p:blipFill>
        <p:spPr>
          <a:xfrm>
            <a:off x="4342725" y="5652070"/>
            <a:ext cx="3506547" cy="190322"/>
          </a:xfrm>
          <a:prstGeom prst="rect">
            <a:avLst/>
          </a:prstGeom>
        </p:spPr>
      </p:pic>
    </p:spTree>
    <p:extLst>
      <p:ext uri="{BB962C8B-B14F-4D97-AF65-F5344CB8AC3E}">
        <p14:creationId xmlns:p14="http://schemas.microsoft.com/office/powerpoint/2010/main" val="209799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2045</Words>
  <Application>Microsoft Macintosh PowerPoint</Application>
  <PresentationFormat>Widescreen</PresentationFormat>
  <Paragraphs>170</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Courier New</vt:lpstr>
      <vt:lpstr>Arial</vt:lpstr>
      <vt:lpstr>Office Theme</vt:lpstr>
      <vt:lpstr>Causal-Information GAIL</vt:lpstr>
      <vt:lpstr>Motivation: Breaking down complex tasks</vt:lpstr>
      <vt:lpstr>Motivation: Breaking down complex tasks</vt:lpstr>
      <vt:lpstr>Goals</vt:lpstr>
      <vt:lpstr>Goals</vt:lpstr>
      <vt:lpstr>Goals</vt:lpstr>
      <vt:lpstr>Goals</vt:lpstr>
      <vt:lpstr>Related Work</vt:lpstr>
      <vt:lpstr>Related Work</vt:lpstr>
      <vt:lpstr>Proposed approach</vt:lpstr>
      <vt:lpstr>Directed Graphical Model</vt:lpstr>
      <vt:lpstr>Proposed approach</vt:lpstr>
      <vt:lpstr>Limitations of Mutual Information</vt:lpstr>
      <vt:lpstr>Causal Information</vt:lpstr>
      <vt:lpstr>Proposed approach</vt:lpstr>
      <vt:lpstr>Causal-Information GAIL</vt:lpstr>
      <vt:lpstr>Proposed approach</vt:lpstr>
      <vt:lpstr>Thank you</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Causal-Information GAIL</dc:title>
  <dc:creator>arjuns2</dc:creator>
  <cp:lastModifiedBy>Mohit Sharma</cp:lastModifiedBy>
  <cp:revision>66</cp:revision>
  <dcterms:created xsi:type="dcterms:W3CDTF">2018-06-26T20:32:48Z</dcterms:created>
  <dcterms:modified xsi:type="dcterms:W3CDTF">2018-06-26T21:48:10Z</dcterms:modified>
</cp:coreProperties>
</file>