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57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763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175-D609-4C73-A9DC-AB477D3CE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FE017-C645-44B8-8C5F-34A245BEB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AA712-D758-4C26-8956-05129F63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2EE8-B17F-4576-AD17-A1D773A93D84}" type="datetimeFigureOut">
              <a:rPr lang="en-SG" smtClean="0"/>
              <a:t>26/2/2019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444E2-B549-4A47-8833-001F54EF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6B473-5A41-4435-8180-12F661C67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C89B-4155-4CCD-9847-46CE25913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510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C6DE-0B2E-41CE-A52F-E4AC3352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DFE9D-3888-4298-8E17-D36EEB33C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921C8-E7F6-4F44-833D-03FCF06B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2EE8-B17F-4576-AD17-A1D773A93D84}" type="datetimeFigureOut">
              <a:rPr lang="en-SG" smtClean="0"/>
              <a:t>26/2/2019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232C9-EC45-40BD-9CD7-76B436E5A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7534A-FE9A-48C4-AAF3-FF306935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C89B-4155-4CCD-9847-46CE25913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564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8F59E7-1BB0-4783-8409-6904A5CDF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2FBF4-37B8-4305-BA0F-188E1186E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97575-A7B2-4723-889F-7F81BFEE7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2EE8-B17F-4576-AD17-A1D773A93D84}" type="datetimeFigureOut">
              <a:rPr lang="en-SG" smtClean="0"/>
              <a:t>26/2/2019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37092-B450-4B83-9439-D3FECAA4D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4F85F-A264-4592-A907-945FC2DF3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C89B-4155-4CCD-9847-46CE25913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060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D9603-BE72-40C0-A368-2520B910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AA3D8-4B26-4799-8B28-DB40347C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56D7E-574E-4690-AF2E-892CBBB4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2EE8-B17F-4576-AD17-A1D773A93D84}" type="datetimeFigureOut">
              <a:rPr lang="en-SG" smtClean="0"/>
              <a:t>26/2/2019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1916D-1805-4DB6-BB9D-59927EFF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EC17D-1BF6-4490-932E-8F51D0B4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C89B-4155-4CCD-9847-46CE25913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09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E840-3744-442E-8049-41251BD57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B7E76-3FB7-4D37-87B8-8179B8C2B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4CB15-9F2C-4F08-93CB-B0214DF60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2EE8-B17F-4576-AD17-A1D773A93D84}" type="datetimeFigureOut">
              <a:rPr lang="en-SG" smtClean="0"/>
              <a:t>26/2/2019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4BA73-B83F-4E54-86E5-FE9E2EAEE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6C1BD-D6C2-4322-93AA-180E7A8D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C89B-4155-4CCD-9847-46CE25913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361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6676-FF3D-464B-86B2-2BD3DEA1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BADE4-AC38-417B-8001-F4A2197DA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97DCF-1822-4699-80ED-DC4815138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99F32-D464-42D1-AAE2-8929CBD0C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2EE8-B17F-4576-AD17-A1D773A93D84}" type="datetimeFigureOut">
              <a:rPr lang="en-SG" smtClean="0"/>
              <a:t>26/2/2019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48E9D-FD77-431E-8C5E-3E8B8A9F5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35882-1AE5-4AAF-98D1-CFCDE6E99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C89B-4155-4CCD-9847-46CE25913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339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A139-7237-4B63-89EC-EB3A19AF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9FE06-ACE3-4B1F-8A49-A21500495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81C33-63D7-49A6-997F-E37643CF1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C9F2D8-10C5-4E30-A4D4-701E3415F4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FED2AE-5591-4CE4-9A40-76CF961EE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B97C7A-5D3F-4F20-8349-0A3B7CF5B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2EE8-B17F-4576-AD17-A1D773A93D84}" type="datetimeFigureOut">
              <a:rPr lang="en-SG" smtClean="0"/>
              <a:t>26/2/2019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0F246-C780-4C1F-A39E-A58AE0E20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2CC968-38D2-40F9-8B43-17DC1C05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C89B-4155-4CCD-9847-46CE25913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042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B2E58-0C14-43BA-A2B3-8250BC99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2F0857-D98E-41DF-BB7E-33578E13A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2EE8-B17F-4576-AD17-A1D773A93D84}" type="datetimeFigureOut">
              <a:rPr lang="en-SG" smtClean="0"/>
              <a:t>26/2/2019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57726-EB18-4B80-9F8A-5D47E0D3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F7729-B90C-4F45-B75F-AE42A7CD6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C89B-4155-4CCD-9847-46CE25913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118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D0DB5-C288-47F0-9B6F-2265BD758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2EE8-B17F-4576-AD17-A1D773A93D84}" type="datetimeFigureOut">
              <a:rPr lang="en-SG" smtClean="0"/>
              <a:t>26/2/2019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B743A1-B03E-467A-A39B-2E041C2D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E4D32-DC75-435A-804A-47AB7DCE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C89B-4155-4CCD-9847-46CE25913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4192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C35E-BD10-47A1-8A58-B9323DE62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55D29-77BB-48B1-94DF-0C59D9830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BB305-AE22-43C7-B091-7E89449DB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1682D-83ED-478F-A2EF-6337EE8E7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2EE8-B17F-4576-AD17-A1D773A93D84}" type="datetimeFigureOut">
              <a:rPr lang="en-SG" smtClean="0"/>
              <a:t>26/2/2019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5F233-650D-458E-BFFF-878F14F09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B7563-908B-4FC6-B039-E9E60289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C89B-4155-4CCD-9847-46CE25913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196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4DD4-70F2-43A7-BC20-676C7282D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46C6F7-CB9C-4024-8E99-C1A3AA41E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5C472-C210-4DC5-B432-A81032E12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35C5B-A3FB-4CC5-A519-23963623C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2EE8-B17F-4576-AD17-A1D773A93D84}" type="datetimeFigureOut">
              <a:rPr lang="en-SG" smtClean="0"/>
              <a:t>26/2/2019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0BBE1-A381-4CD8-A0FD-FCE32ECB5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07992-BA37-491F-8E2E-215525A26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C89B-4155-4CCD-9847-46CE25913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866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08C115-00C6-4482-8FD9-1D3FED060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C8018-81EB-40A6-B6AA-BA4F230D2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78208-9744-4B09-9DD1-FCDFD243B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12EE8-B17F-4576-AD17-A1D773A93D84}" type="datetimeFigureOut">
              <a:rPr lang="en-SG" smtClean="0"/>
              <a:t>26/2/2019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22C7F-CF33-4EE5-BF18-52202D3C2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CF696-5DAF-4BE9-80DE-163736973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3C89B-4155-4CCD-9847-46CE25913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6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dmnguyen92/" TargetMode="External"/><Relationship Id="rId2" Type="http://schemas.openxmlformats.org/officeDocument/2006/relationships/hyperlink" Target="mailto:dmnguyen92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dmnguyen92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0180F-6BCF-41BD-BB5B-FFF928A4C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Seattle Airbnb</a:t>
            </a:r>
            <a:br>
              <a:rPr lang="en-SG" dirty="0"/>
            </a:br>
            <a:r>
              <a:rPr lang="en-SG" sz="5400" dirty="0"/>
              <a:t>Strategy recommendation for hosts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F2206-DA29-4BB4-AB11-9E0171A0F0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Nguyen Dang Minh, PhD</a:t>
            </a:r>
          </a:p>
          <a:p>
            <a:r>
              <a:rPr lang="en-US" sz="2000" u="sng" dirty="0"/>
              <a:t>Email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dmnguyen92@gmail.com</a:t>
            </a:r>
            <a:endParaRPr lang="en-US" sz="2000" dirty="0"/>
          </a:p>
          <a:p>
            <a:r>
              <a:rPr lang="en-US" sz="2000" u="sng" dirty="0" err="1"/>
              <a:t>Linkedin</a:t>
            </a:r>
            <a:r>
              <a:rPr lang="en-US" sz="2000" dirty="0"/>
              <a:t>: </a:t>
            </a:r>
            <a:r>
              <a:rPr lang="en-US" sz="2000" dirty="0">
                <a:hlinkClick r:id="rId3"/>
              </a:rPr>
              <a:t>https://www.linkedin.com/in/dmnguyen92/</a:t>
            </a:r>
            <a:endParaRPr lang="en-US" sz="2000" dirty="0"/>
          </a:p>
          <a:p>
            <a:r>
              <a:rPr lang="en-US" sz="2000" u="sng" dirty="0" err="1"/>
              <a:t>Github</a:t>
            </a:r>
            <a:r>
              <a:rPr lang="en-US" sz="2000" dirty="0"/>
              <a:t>: </a:t>
            </a:r>
            <a:r>
              <a:rPr lang="en-US" sz="2000" dirty="0">
                <a:hlinkClick r:id="rId4"/>
              </a:rPr>
              <a:t>https://github.com/dmnguyen92</a:t>
            </a:r>
            <a:endParaRPr lang="en-US" sz="2000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89011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EEFFAC4-3C30-4637-8000-B9BB973B686B}"/>
              </a:ext>
            </a:extLst>
          </p:cNvPr>
          <p:cNvSpPr txBox="1">
            <a:spLocks/>
          </p:cNvSpPr>
          <p:nvPr/>
        </p:nvSpPr>
        <p:spPr>
          <a:xfrm>
            <a:off x="838200" y="107004"/>
            <a:ext cx="10515600" cy="11186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Conclusions</a:t>
            </a:r>
            <a:endParaRPr lang="en-S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698B44-D954-4223-8617-638FDC0B9D27}"/>
              </a:ext>
            </a:extLst>
          </p:cNvPr>
          <p:cNvSpPr/>
          <p:nvPr/>
        </p:nvSpPr>
        <p:spPr>
          <a:xfrm>
            <a:off x="701040" y="1075366"/>
            <a:ext cx="1051560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b="1" u="sng" dirty="0"/>
              <a:t>About the data: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/>
              <a:t>Pricing strategies has the biggest impact on overall revenue. The higher the price per person (maybe from better position, rooms quality), the higher the revenue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/>
              <a:t>The majority of current hosts are small owner. However hosts of all kind of sizes have equal booking rate.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/>
              <a:t>Being strict on cancellation policy </a:t>
            </a:r>
            <a:r>
              <a:rPr lang="en-SG" dirty="0" err="1"/>
              <a:t>anddoes</a:t>
            </a:r>
            <a:r>
              <a:rPr lang="en-SG" dirty="0"/>
              <a:t> help.</a:t>
            </a:r>
          </a:p>
          <a:p>
            <a:pPr>
              <a:spcAft>
                <a:spcPts val="600"/>
              </a:spcAft>
            </a:pPr>
            <a:endParaRPr lang="en-SG" dirty="0"/>
          </a:p>
          <a:p>
            <a:pPr>
              <a:spcAft>
                <a:spcPts val="600"/>
              </a:spcAft>
            </a:pPr>
            <a:r>
              <a:rPr lang="en-SG" sz="2400" b="1" u="sng" dirty="0"/>
              <a:t>About the code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/>
              <a:t>The model assists host estimate the potential booking rate and revenue to choose the right rental plan and pricing strategy.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/>
              <a:t>The EDA part provide overview about Airbnb market in Seattle.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/>
              <a:t>This analysis can be a recommendation tool for Airbnb and also helps them identify potential hosts that can maximize revenue.</a:t>
            </a:r>
          </a:p>
        </p:txBody>
      </p:sp>
    </p:spTree>
    <p:extLst>
      <p:ext uri="{BB962C8B-B14F-4D97-AF65-F5344CB8AC3E}">
        <p14:creationId xmlns:p14="http://schemas.microsoft.com/office/powerpoint/2010/main" val="87798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8E652-4855-48C3-A994-F16465B7C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004"/>
            <a:ext cx="10515600" cy="1118681"/>
          </a:xfrm>
        </p:spPr>
        <p:txBody>
          <a:bodyPr/>
          <a:lstStyle/>
          <a:p>
            <a:r>
              <a:rPr lang="en-US" dirty="0"/>
              <a:t>Airbnb Seattle – Problem Statement</a:t>
            </a:r>
            <a:endParaRPr lang="en-SG" dirty="0"/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B9460438-6173-4DF2-81EB-5532B0FD1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905" y="1083943"/>
            <a:ext cx="2953242" cy="53337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3B293E-AB3D-4231-A928-ADA9C75CEEF6}"/>
              </a:ext>
            </a:extLst>
          </p:cNvPr>
          <p:cNvSpPr txBox="1"/>
          <p:nvPr/>
        </p:nvSpPr>
        <p:spPr>
          <a:xfrm>
            <a:off x="838200" y="1458198"/>
            <a:ext cx="582230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b="1" u="sng" dirty="0">
                <a:solidFill>
                  <a:srgbClr val="FF0000"/>
                </a:solidFill>
              </a:rPr>
              <a:t>Questions:</a:t>
            </a:r>
            <a:r>
              <a:rPr lang="en-SG" b="1" dirty="0">
                <a:solidFill>
                  <a:srgbClr val="FF0000"/>
                </a:solidFill>
              </a:rPr>
              <a:t> A host is trying to enter the Airbnb business in Seattle, can you provide him/her with a housing and pricing strategy that can maximize the </a:t>
            </a:r>
            <a:r>
              <a:rPr lang="en-SG" b="1" u="sng" dirty="0">
                <a:solidFill>
                  <a:srgbClr val="FF0000"/>
                </a:solidFill>
              </a:rPr>
              <a:t>revenue</a:t>
            </a:r>
            <a:r>
              <a:rPr lang="en-SG" b="1" dirty="0">
                <a:solidFill>
                  <a:srgbClr val="FF0000"/>
                </a:solidFill>
              </a:rPr>
              <a:t>? </a:t>
            </a:r>
          </a:p>
          <a:p>
            <a:pPr algn="just"/>
            <a:endParaRPr lang="en-US" b="1" dirty="0">
              <a:solidFill>
                <a:srgbClr val="FF0000"/>
              </a:solidFill>
            </a:endParaRPr>
          </a:p>
          <a:p>
            <a:pPr algn="just"/>
            <a:endParaRPr lang="en-US" b="1" dirty="0">
              <a:solidFill>
                <a:srgbClr val="FF00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u="sng" dirty="0">
                <a:solidFill>
                  <a:srgbClr val="000000"/>
                </a:solidFill>
              </a:rPr>
              <a:t>How does this help Airbnb?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u="sng" dirty="0">
              <a:solidFill>
                <a:srgbClr val="000000"/>
              </a:solidFill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Maximizing hosts' return means maximizing Airbnb's commissions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Can be implemented as a strategy recommendation system for host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Suggest Airbnb potential hosts that bring maximum profit to aim for marketing.</a:t>
            </a:r>
          </a:p>
        </p:txBody>
      </p:sp>
    </p:spTree>
    <p:extLst>
      <p:ext uri="{BB962C8B-B14F-4D97-AF65-F5344CB8AC3E}">
        <p14:creationId xmlns:p14="http://schemas.microsoft.com/office/powerpoint/2010/main" val="355516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8E652-4855-48C3-A994-F16465B7C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004"/>
            <a:ext cx="10515600" cy="1118681"/>
          </a:xfrm>
        </p:spPr>
        <p:txBody>
          <a:bodyPr/>
          <a:lstStyle/>
          <a:p>
            <a:r>
              <a:rPr lang="en-US" dirty="0"/>
              <a:t>Seattle dataset - Overview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51C43D-8165-4D53-A6E4-9A73E0FDE95B}"/>
              </a:ext>
            </a:extLst>
          </p:cNvPr>
          <p:cNvSpPr/>
          <p:nvPr/>
        </p:nvSpPr>
        <p:spPr>
          <a:xfrm>
            <a:off x="6165494" y="1507830"/>
            <a:ext cx="5512176" cy="417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000" b="1" u="sng" dirty="0"/>
              <a:t>Seattle: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Big companies headquarters: Amazon, Microsoft, Starbucks, etc.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Big universities: Washington Uni., Uni. of Seattle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Busy city, travelers come on business travel rather than holiday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algn="just">
              <a:spcAft>
                <a:spcPts val="600"/>
              </a:spcAft>
            </a:pPr>
            <a:r>
              <a:rPr lang="en-US" altLang="en-US" sz="2000" b="1" u="sng" dirty="0"/>
              <a:t>Dataset: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Exactly one year information: 2016-2017</a:t>
            </a:r>
            <a:endParaRPr lang="en-SG" altLang="en-US" dirty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altLang="en-US" dirty="0"/>
              <a:t>All hosts have joined before 2016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altLang="en-US" dirty="0"/>
              <a:t>Prices can be adjusted by the hosts, based on seasons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F473438-9BA5-4D82-9D3B-BF6E823DEA02}"/>
              </a:ext>
            </a:extLst>
          </p:cNvPr>
          <p:cNvGrpSpPr/>
          <p:nvPr/>
        </p:nvGrpSpPr>
        <p:grpSpPr>
          <a:xfrm>
            <a:off x="1052720" y="948400"/>
            <a:ext cx="4678490" cy="3002672"/>
            <a:chOff x="1052720" y="967062"/>
            <a:chExt cx="4678490" cy="300267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18A8EF0-8407-4BDA-AFC5-92B4A4E697F1}"/>
                </a:ext>
              </a:extLst>
            </p:cNvPr>
            <p:cNvGrpSpPr/>
            <p:nvPr/>
          </p:nvGrpSpPr>
          <p:grpSpPr>
            <a:xfrm>
              <a:off x="1052720" y="1281211"/>
              <a:ext cx="4678490" cy="2688523"/>
              <a:chOff x="658620" y="1192785"/>
              <a:chExt cx="4746019" cy="2727329"/>
            </a:xfrm>
          </p:grpSpPr>
          <p:pic>
            <p:nvPicPr>
              <p:cNvPr id="11" name="Picture 10" descr="A close up of a logo&#10;&#10;Description generated with high confidence">
                <a:extLst>
                  <a:ext uri="{FF2B5EF4-FFF2-40B4-BE49-F238E27FC236}">
                    <a16:creationId xmlns:a16="http://schemas.microsoft.com/office/drawing/2014/main" id="{1431DC2B-3EF7-4374-B3D9-587038F0EA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451"/>
              <a:stretch/>
            </p:blipFill>
            <p:spPr>
              <a:xfrm>
                <a:off x="658620" y="1192785"/>
                <a:ext cx="4746019" cy="2727329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87D811-4CD2-4ACD-B6D7-9248E630B4E0}"/>
                  </a:ext>
                </a:extLst>
              </p:cNvPr>
              <p:cNvSpPr txBox="1"/>
              <p:nvPr/>
            </p:nvSpPr>
            <p:spPr>
              <a:xfrm>
                <a:off x="1155069" y="1507830"/>
                <a:ext cx="11421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Small peaks: weekend</a:t>
                </a:r>
                <a:endParaRPr lang="en-SG" sz="1400" dirty="0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D82652B8-1EB0-4EED-8BA8-0D2D32A9F0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6163" y="2031050"/>
                <a:ext cx="0" cy="3355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818023-E88B-471C-9A44-9C922C588BCA}"/>
                  </a:ext>
                </a:extLst>
              </p:cNvPr>
              <p:cNvSpPr txBox="1"/>
              <p:nvPr/>
            </p:nvSpPr>
            <p:spPr>
              <a:xfrm>
                <a:off x="2798363" y="2497134"/>
                <a:ext cx="1629014" cy="749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High price: Summer vacations</a:t>
                </a:r>
              </a:p>
              <a:p>
                <a:pPr algn="ctr"/>
                <a:r>
                  <a:rPr lang="en-US" sz="1400" dirty="0"/>
                  <a:t>Incoming students</a:t>
                </a:r>
                <a:endParaRPr lang="en-SG" sz="1400" dirty="0"/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178D53B3-22D1-48F5-8B3D-794FAB8913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59219" y="2099388"/>
                <a:ext cx="0" cy="4570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2020439-9EE7-42CB-B7C8-15FE51513A7B}"/>
                </a:ext>
              </a:extLst>
            </p:cNvPr>
            <p:cNvSpPr txBox="1"/>
            <p:nvPr/>
          </p:nvSpPr>
          <p:spPr>
            <a:xfrm>
              <a:off x="2960137" y="967062"/>
              <a:ext cx="12754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Price vs time</a:t>
              </a:r>
              <a:endParaRPr lang="en-SG" sz="16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323722C-9565-4253-9178-D3BA2E81166C}"/>
              </a:ext>
            </a:extLst>
          </p:cNvPr>
          <p:cNvGrpSpPr/>
          <p:nvPr/>
        </p:nvGrpSpPr>
        <p:grpSpPr>
          <a:xfrm>
            <a:off x="1018955" y="3953909"/>
            <a:ext cx="4746019" cy="2957059"/>
            <a:chOff x="985191" y="3900941"/>
            <a:chExt cx="4746019" cy="295705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48CF49F-2E5F-4602-B9E3-6DEA5A8F9172}"/>
                </a:ext>
              </a:extLst>
            </p:cNvPr>
            <p:cNvGrpSpPr/>
            <p:nvPr/>
          </p:nvGrpSpPr>
          <p:grpSpPr>
            <a:xfrm>
              <a:off x="985191" y="4163571"/>
              <a:ext cx="4746019" cy="2694429"/>
              <a:chOff x="658620" y="4030823"/>
              <a:chExt cx="4746019" cy="2694429"/>
            </a:xfrm>
          </p:grpSpPr>
          <p:pic>
            <p:nvPicPr>
              <p:cNvPr id="13" name="Picture 12" descr="A close up of a map&#10;&#10;Description generated with high confidence">
                <a:extLst>
                  <a:ext uri="{FF2B5EF4-FFF2-40B4-BE49-F238E27FC236}">
                    <a16:creationId xmlns:a16="http://schemas.microsoft.com/office/drawing/2014/main" id="{66C7D7DB-EAB8-4074-BD05-1D0EC13A4FE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847"/>
              <a:stretch/>
            </p:blipFill>
            <p:spPr>
              <a:xfrm>
                <a:off x="658620" y="4030823"/>
                <a:ext cx="4746019" cy="2694429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F2FB63E-FD6D-4D2B-8A53-940A1B013755}"/>
                  </a:ext>
                </a:extLst>
              </p:cNvPr>
              <p:cNvSpPr txBox="1"/>
              <p:nvPr/>
            </p:nvSpPr>
            <p:spPr>
              <a:xfrm>
                <a:off x="1720685" y="5378037"/>
                <a:ext cx="11421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Easter </a:t>
                </a:r>
                <a:r>
                  <a:rPr lang="en-US" sz="1400" dirty="0" err="1"/>
                  <a:t>holliday</a:t>
                </a:r>
                <a:endParaRPr lang="en-SG" sz="1400" dirty="0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48E50678-CB3A-4724-8AAB-E222E9C738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1779" y="5002926"/>
                <a:ext cx="0" cy="3751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241B29-962A-4C3D-A87B-781B3E993AF9}"/>
                  </a:ext>
                </a:extLst>
              </p:cNvPr>
              <p:cNvSpPr txBox="1"/>
              <p:nvPr/>
            </p:nvSpPr>
            <p:spPr>
              <a:xfrm>
                <a:off x="2817327" y="5267328"/>
                <a:ext cx="15605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US independence day</a:t>
                </a:r>
                <a:endParaRPr lang="en-SG" sz="14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F1B62DD-F5B0-40B6-807B-BE771A95DD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18620" y="5079773"/>
                <a:ext cx="243037" cy="1875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6E4D54B-4953-40A1-8234-0D9D6A1A480E}"/>
                </a:ext>
              </a:extLst>
            </p:cNvPr>
            <p:cNvSpPr txBox="1"/>
            <p:nvPr/>
          </p:nvSpPr>
          <p:spPr>
            <a:xfrm>
              <a:off x="2357472" y="3900941"/>
              <a:ext cx="24807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Booking probability vs time</a:t>
              </a:r>
              <a:endParaRPr lang="en-SG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0308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8E652-4855-48C3-A994-F16465B7C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004"/>
            <a:ext cx="10515600" cy="1118681"/>
          </a:xfrm>
        </p:spPr>
        <p:txBody>
          <a:bodyPr/>
          <a:lstStyle/>
          <a:p>
            <a:r>
              <a:rPr lang="en-US" dirty="0"/>
              <a:t>My approaches</a:t>
            </a:r>
            <a:endParaRPr lang="en-SG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1FEE15-E32D-4D4B-86B2-80379F0D7BB8}"/>
              </a:ext>
            </a:extLst>
          </p:cNvPr>
          <p:cNvGrpSpPr/>
          <p:nvPr/>
        </p:nvGrpSpPr>
        <p:grpSpPr>
          <a:xfrm>
            <a:off x="676827" y="1003834"/>
            <a:ext cx="4734075" cy="2711416"/>
            <a:chOff x="622041" y="1085724"/>
            <a:chExt cx="4734075" cy="271141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B43CE94-0D84-4AEB-97FD-4E03DD798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041" y="1309872"/>
              <a:ext cx="4734075" cy="248726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6048B8-C369-4172-BEA7-ABB8258799EB}"/>
                </a:ext>
              </a:extLst>
            </p:cNvPr>
            <p:cNvSpPr txBox="1"/>
            <p:nvPr/>
          </p:nvSpPr>
          <p:spPr>
            <a:xfrm>
              <a:off x="2297664" y="1085724"/>
              <a:ext cx="1918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Revenue distribution</a:t>
              </a:r>
              <a:endParaRPr lang="en-SG" sz="16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9287509-B913-4B0D-ACD7-ECD4689305B2}"/>
                </a:ext>
              </a:extLst>
            </p:cNvPr>
            <p:cNvSpPr txBox="1"/>
            <p:nvPr/>
          </p:nvSpPr>
          <p:spPr>
            <a:xfrm>
              <a:off x="2603242" y="1653990"/>
              <a:ext cx="22861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Average daily avenue: 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92.5 USD</a:t>
              </a:r>
              <a:endParaRPr lang="en-SG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1AD3B7-1304-4055-8200-74A931CF7355}"/>
              </a:ext>
            </a:extLst>
          </p:cNvPr>
          <p:cNvGrpSpPr/>
          <p:nvPr/>
        </p:nvGrpSpPr>
        <p:grpSpPr>
          <a:xfrm>
            <a:off x="601680" y="3775221"/>
            <a:ext cx="4809222" cy="2711417"/>
            <a:chOff x="546199" y="3797140"/>
            <a:chExt cx="4809222" cy="271141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4D94CAD-A33C-4615-B2BE-EC2FD7433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199" y="4021288"/>
              <a:ext cx="4809222" cy="248726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BDFC7E-3FFC-49F9-8342-40AB76B0C2D7}"/>
                </a:ext>
              </a:extLst>
            </p:cNvPr>
            <p:cNvSpPr txBox="1"/>
            <p:nvPr/>
          </p:nvSpPr>
          <p:spPr>
            <a:xfrm>
              <a:off x="2297664" y="3797140"/>
              <a:ext cx="17433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Count distribution</a:t>
              </a:r>
              <a:endParaRPr lang="en-SG" sz="1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6EE0C7-3C45-4AF7-B75C-AC315061A878}"/>
                </a:ext>
              </a:extLst>
            </p:cNvPr>
            <p:cNvSpPr txBox="1"/>
            <p:nvPr/>
          </p:nvSpPr>
          <p:spPr>
            <a:xfrm>
              <a:off x="1212252" y="4299475"/>
              <a:ext cx="27819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High demand</a:t>
              </a:r>
            </a:p>
            <a:p>
              <a:pPr algn="ctr"/>
              <a:r>
                <a:rPr lang="en-US" dirty="0"/>
                <a:t>Most hosts are fully booked</a:t>
              </a:r>
              <a:endParaRPr lang="en-SG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BB932B2-0042-40DD-9F52-CBDD57F0A6E1}"/>
              </a:ext>
            </a:extLst>
          </p:cNvPr>
          <p:cNvSpPr/>
          <p:nvPr/>
        </p:nvSpPr>
        <p:spPr>
          <a:xfrm>
            <a:off x="5946289" y="1342388"/>
            <a:ext cx="5950241" cy="460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000" b="1" u="sng" dirty="0"/>
              <a:t>Assumptions: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New host =&gt; ignore historical properties, reviews, </a:t>
            </a:r>
            <a:r>
              <a:rPr lang="en-US" altLang="en-US" dirty="0" err="1"/>
              <a:t>etc</a:t>
            </a:r>
            <a:endParaRPr lang="en-US" altLang="en-US" dirty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Ignore images, texts features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algn="just">
              <a:spcAft>
                <a:spcPts val="600"/>
              </a:spcAft>
            </a:pPr>
            <a:r>
              <a:rPr lang="en-US" altLang="en-US" sz="2000" b="1" u="sng" dirty="0"/>
              <a:t>Steps: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Retrieves revenue from </a:t>
            </a:r>
            <a:r>
              <a:rPr lang="en-US" altLang="en-US" i="1" u="sng" dirty="0"/>
              <a:t>calendar </a:t>
            </a:r>
            <a:r>
              <a:rPr lang="en-US" altLang="en-US" dirty="0"/>
              <a:t>set</a:t>
            </a:r>
            <a:endParaRPr lang="en-SG" altLang="en-US" i="1" dirty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From </a:t>
            </a:r>
            <a:r>
              <a:rPr lang="en-US" altLang="en-US" i="1" u="sng" dirty="0"/>
              <a:t>listings</a:t>
            </a:r>
            <a:r>
              <a:rPr lang="en-US" altLang="en-US" dirty="0"/>
              <a:t> set, retrieves hosts info: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House properties</a:t>
            </a:r>
            <a:r>
              <a:rPr lang="en-US" altLang="en-US" dirty="0"/>
              <a:t>: sizes, types, locations, etc.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Host policies</a:t>
            </a:r>
            <a:r>
              <a:rPr lang="en-US" altLang="en-US" dirty="0"/>
              <a:t>: cancellation, verification, etc.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Pricing strategies</a:t>
            </a:r>
            <a:r>
              <a:rPr lang="en-US" altLang="en-US" dirty="0"/>
              <a:t>: price, cleaning fee, surcharge, etc.</a:t>
            </a:r>
            <a:endParaRPr lang="en-SG" altLang="en-US" dirty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Builds Prediction model using </a:t>
            </a:r>
            <a:r>
              <a:rPr lang="en-US" altLang="en-US" b="1" u="sng" dirty="0" err="1"/>
              <a:t>lightgbm</a:t>
            </a:r>
            <a:r>
              <a:rPr lang="en-US" altLang="en-US" dirty="0"/>
              <a:t>, using mean absolute error as loss.</a:t>
            </a:r>
            <a:endParaRPr lang="en-SG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337329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8E652-4855-48C3-A994-F16465B7C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004"/>
            <a:ext cx="10515600" cy="1118681"/>
          </a:xfrm>
        </p:spPr>
        <p:txBody>
          <a:bodyPr/>
          <a:lstStyle/>
          <a:p>
            <a:r>
              <a:rPr lang="en-US" dirty="0"/>
              <a:t>House properties</a:t>
            </a:r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AB158A-32AC-476B-A889-9F4DC0BCA4FF}"/>
              </a:ext>
            </a:extLst>
          </p:cNvPr>
          <p:cNvSpPr/>
          <p:nvPr/>
        </p:nvSpPr>
        <p:spPr>
          <a:xfrm>
            <a:off x="654788" y="4413527"/>
            <a:ext cx="5441210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Majorities are small hosts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Market welcomes both big and small hosts. Booking probability not affected by host’s size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The higher the host’s size, the higher the return (trivial)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3ADBF4-7052-4080-866F-1077528B2D06}"/>
              </a:ext>
            </a:extLst>
          </p:cNvPr>
          <p:cNvSpPr/>
          <p:nvPr/>
        </p:nvSpPr>
        <p:spPr>
          <a:xfrm>
            <a:off x="6488429" y="4624849"/>
            <a:ext cx="50487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Shared rooms are cheaper and get higher booking ratio, but rent out the entire home/apartment gives better revenue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A9A00DA-0522-4397-8A0C-229F75C14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6" y="1217219"/>
            <a:ext cx="5447342" cy="32047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0FD87CF-F2FC-4FE7-BDD2-6F822CCBE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253" y="1410890"/>
            <a:ext cx="5268034" cy="310370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A970408-4A3D-4BD4-B67A-91501BFE4523}"/>
              </a:ext>
            </a:extLst>
          </p:cNvPr>
          <p:cNvSpPr/>
          <p:nvPr/>
        </p:nvSpPr>
        <p:spPr>
          <a:xfrm>
            <a:off x="7735747" y="189290"/>
            <a:ext cx="41977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b="1" dirty="0">
                <a:solidFill>
                  <a:srgbClr val="000000"/>
                </a:solidFill>
              </a:rPr>
              <a:t>Count</a:t>
            </a:r>
            <a:r>
              <a:rPr lang="en-SG" sz="1400" dirty="0">
                <a:solidFill>
                  <a:srgbClr val="000000"/>
                </a:solidFill>
              </a:rPr>
              <a:t>: number of hosts with that property</a:t>
            </a:r>
          </a:p>
          <a:p>
            <a:r>
              <a:rPr lang="en-SG" sz="1400" b="1" dirty="0">
                <a:solidFill>
                  <a:srgbClr val="000000"/>
                </a:solidFill>
              </a:rPr>
              <a:t>Booking rate</a:t>
            </a:r>
            <a:r>
              <a:rPr lang="en-SG" sz="1400" dirty="0">
                <a:solidFill>
                  <a:srgbClr val="000000"/>
                </a:solidFill>
              </a:rPr>
              <a:t>: the probability of that host being booked</a:t>
            </a:r>
          </a:p>
          <a:p>
            <a:r>
              <a:rPr lang="en-SG" sz="1400" b="1" dirty="0">
                <a:solidFill>
                  <a:srgbClr val="000000"/>
                </a:solidFill>
              </a:rPr>
              <a:t>Price per person</a:t>
            </a:r>
            <a:r>
              <a:rPr lang="en-SG" sz="1400" dirty="0">
                <a:solidFill>
                  <a:srgbClr val="000000"/>
                </a:solidFill>
              </a:rPr>
              <a:t>: booking price per accommodate</a:t>
            </a:r>
          </a:p>
          <a:p>
            <a:r>
              <a:rPr lang="en-SG" sz="1400" b="1" dirty="0">
                <a:solidFill>
                  <a:srgbClr val="000000"/>
                </a:solidFill>
              </a:rPr>
              <a:t>Daily revenue</a:t>
            </a:r>
            <a:r>
              <a:rPr lang="en-SG" sz="1400" dirty="0">
                <a:solidFill>
                  <a:srgbClr val="000000"/>
                </a:solidFill>
              </a:rPr>
              <a:t>: day-averaged revenue</a:t>
            </a:r>
            <a:endParaRPr lang="en-SG" sz="14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8600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8E652-4855-48C3-A994-F16465B7C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004"/>
            <a:ext cx="10515600" cy="1118681"/>
          </a:xfrm>
        </p:spPr>
        <p:txBody>
          <a:bodyPr/>
          <a:lstStyle/>
          <a:p>
            <a:r>
              <a:rPr lang="en-US" dirty="0"/>
              <a:t>Host policies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02CBAA-FC95-4DC9-8F61-6200AAD019C8}"/>
              </a:ext>
            </a:extLst>
          </p:cNvPr>
          <p:cNvSpPr/>
          <p:nvPr/>
        </p:nvSpPr>
        <p:spPr>
          <a:xfrm>
            <a:off x="500058" y="4586268"/>
            <a:ext cx="5441210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Allowing guests to stay too short or forcing them staying too long hurts the business.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3 nights are optimum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4521CB-C835-42EF-9E79-F5EADEDB8AD0}"/>
              </a:ext>
            </a:extLst>
          </p:cNvPr>
          <p:cNvSpPr/>
          <p:nvPr/>
        </p:nvSpPr>
        <p:spPr>
          <a:xfrm>
            <a:off x="6079493" y="4624740"/>
            <a:ext cx="54412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The more “strict” the hosts are in term of cancellation policy, the better the revenue. This helps deal with bad customers and avoid scamming.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50F6A6-3760-46EB-BE01-7C0D3BEA2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58" y="1149768"/>
            <a:ext cx="5441211" cy="32057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2E4752-A2A7-4B75-A4B8-5C79B39E7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733" y="1322345"/>
            <a:ext cx="5441212" cy="320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FFE1A28B-B0B1-4A11-BB4F-FE49034A35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2" r="11017"/>
          <a:stretch/>
        </p:blipFill>
        <p:spPr>
          <a:xfrm>
            <a:off x="541115" y="336122"/>
            <a:ext cx="7440801" cy="732663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5AD10-D886-48FC-949F-7E4AB387357F}"/>
              </a:ext>
            </a:extLst>
          </p:cNvPr>
          <p:cNvGrpSpPr/>
          <p:nvPr/>
        </p:nvGrpSpPr>
        <p:grpSpPr>
          <a:xfrm>
            <a:off x="-39676" y="243069"/>
            <a:ext cx="11996324" cy="1605106"/>
            <a:chOff x="-39676" y="243069"/>
            <a:chExt cx="11996324" cy="160510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A6323E1-7BCF-46C9-8641-9AF77B094686}"/>
                </a:ext>
              </a:extLst>
            </p:cNvPr>
            <p:cNvSpPr/>
            <p:nvPr/>
          </p:nvSpPr>
          <p:spPr>
            <a:xfrm>
              <a:off x="6096000" y="243069"/>
              <a:ext cx="1809510" cy="145841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accent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83E113-08CA-4C03-94C1-EAEE5F6FCE99}"/>
                </a:ext>
              </a:extLst>
            </p:cNvPr>
            <p:cNvSpPr/>
            <p:nvPr/>
          </p:nvSpPr>
          <p:spPr>
            <a:xfrm>
              <a:off x="8058327" y="370847"/>
              <a:ext cx="3898321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b="1" u="sng" dirty="0">
                  <a:solidFill>
                    <a:schemeClr val="accent1"/>
                  </a:solidFill>
                </a:rPr>
                <a:t>An increase in host’s size: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dirty="0">
                  <a:solidFill>
                    <a:schemeClr val="accent1"/>
                  </a:solidFill>
                </a:rPr>
                <a:t>Does NOT affect booking rate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dirty="0">
                  <a:solidFill>
                    <a:schemeClr val="accent1"/>
                  </a:solidFill>
                </a:rPr>
                <a:t>Increases overall revenue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dirty="0">
                  <a:solidFill>
                    <a:schemeClr val="accent1"/>
                  </a:solidFill>
                </a:rPr>
                <a:t>Does NOT increase revenue per guest</a:t>
              </a:r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1DF98039-3F71-4DDC-967D-80631BA1A2DD}"/>
                </a:ext>
              </a:extLst>
            </p:cNvPr>
            <p:cNvSpPr/>
            <p:nvPr/>
          </p:nvSpPr>
          <p:spPr>
            <a:xfrm>
              <a:off x="1229263" y="347697"/>
              <a:ext cx="231494" cy="1353781"/>
            </a:xfrm>
            <a:prstGeom prst="lef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accent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0EDD13-02AB-416D-BFD5-D0B7E5286A41}"/>
                </a:ext>
              </a:extLst>
            </p:cNvPr>
            <p:cNvSpPr/>
            <p:nvPr/>
          </p:nvSpPr>
          <p:spPr>
            <a:xfrm>
              <a:off x="-39676" y="701421"/>
              <a:ext cx="1268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b="1" u="sng" dirty="0">
                  <a:solidFill>
                    <a:schemeClr val="accent1"/>
                  </a:solidFill>
                </a:rPr>
                <a:t>Business size</a:t>
              </a:r>
              <a:endParaRPr lang="en-US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ED407DC-B07A-40B3-A7F1-85001D8B549D}"/>
              </a:ext>
            </a:extLst>
          </p:cNvPr>
          <p:cNvGrpSpPr/>
          <p:nvPr/>
        </p:nvGrpSpPr>
        <p:grpSpPr>
          <a:xfrm>
            <a:off x="-192493" y="1608878"/>
            <a:ext cx="12149139" cy="1678332"/>
            <a:chOff x="-192493" y="231947"/>
            <a:chExt cx="12149139" cy="16783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0353B3E-B172-4598-90C7-06F94401E2CA}"/>
                </a:ext>
              </a:extLst>
            </p:cNvPr>
            <p:cNvSpPr/>
            <p:nvPr/>
          </p:nvSpPr>
          <p:spPr>
            <a:xfrm>
              <a:off x="6096000" y="231947"/>
              <a:ext cx="1809510" cy="1678332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accent6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4FC4F4C-1469-4597-9B78-3D0088D3E68D}"/>
                </a:ext>
              </a:extLst>
            </p:cNvPr>
            <p:cNvSpPr/>
            <p:nvPr/>
          </p:nvSpPr>
          <p:spPr>
            <a:xfrm>
              <a:off x="8058325" y="609447"/>
              <a:ext cx="3898321" cy="92333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b="1" u="sng" dirty="0">
                  <a:solidFill>
                    <a:schemeClr val="accent6"/>
                  </a:solidFill>
                </a:rPr>
                <a:t>Host policies: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dirty="0">
                  <a:solidFill>
                    <a:schemeClr val="accent6"/>
                  </a:solidFill>
                </a:rPr>
                <a:t>Only cancellation policy impacts and revenue. Other policies do NOT. </a:t>
              </a:r>
            </a:p>
          </p:txBody>
        </p:sp>
        <p:sp>
          <p:nvSpPr>
            <p:cNvPr id="15" name="Left Brace 14">
              <a:extLst>
                <a:ext uri="{FF2B5EF4-FFF2-40B4-BE49-F238E27FC236}">
                  <a16:creationId xmlns:a16="http://schemas.microsoft.com/office/drawing/2014/main" id="{C4CEC283-AB3E-412D-B7DF-2321D27C4692}"/>
                </a:ext>
              </a:extLst>
            </p:cNvPr>
            <p:cNvSpPr/>
            <p:nvPr/>
          </p:nvSpPr>
          <p:spPr>
            <a:xfrm>
              <a:off x="1229263" y="347697"/>
              <a:ext cx="231494" cy="1465612"/>
            </a:xfrm>
            <a:prstGeom prst="leftBrac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accent6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91CC08E-5B1A-49BE-8DEE-68B4BD3696EB}"/>
                </a:ext>
              </a:extLst>
            </p:cNvPr>
            <p:cNvSpPr/>
            <p:nvPr/>
          </p:nvSpPr>
          <p:spPr>
            <a:xfrm>
              <a:off x="-192493" y="747947"/>
              <a:ext cx="1268939" cy="64633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b="1" u="sng" dirty="0">
                  <a:solidFill>
                    <a:schemeClr val="accent6"/>
                  </a:solidFill>
                </a:rPr>
                <a:t>Host policies</a:t>
              </a:r>
              <a:endParaRPr lang="en-US" altLang="en-US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AC41F84-B031-419B-BDBF-F7255BB3752A}"/>
              </a:ext>
            </a:extLst>
          </p:cNvPr>
          <p:cNvGrpSpPr/>
          <p:nvPr/>
        </p:nvGrpSpPr>
        <p:grpSpPr>
          <a:xfrm>
            <a:off x="-58724" y="3215576"/>
            <a:ext cx="12015371" cy="2280984"/>
            <a:chOff x="-58723" y="347697"/>
            <a:chExt cx="12015371" cy="228098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94DBEDD-5ED0-4B89-8755-34E7B5741E8D}"/>
                </a:ext>
              </a:extLst>
            </p:cNvPr>
            <p:cNvSpPr/>
            <p:nvPr/>
          </p:nvSpPr>
          <p:spPr>
            <a:xfrm>
              <a:off x="6096000" y="347697"/>
              <a:ext cx="1809510" cy="228098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9016C91-17B0-4FED-A530-6AAD73DFF926}"/>
                </a:ext>
              </a:extLst>
            </p:cNvPr>
            <p:cNvSpPr/>
            <p:nvPr/>
          </p:nvSpPr>
          <p:spPr>
            <a:xfrm>
              <a:off x="8058327" y="597356"/>
              <a:ext cx="3898321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b="1" u="sng" dirty="0">
                  <a:solidFill>
                    <a:srgbClr val="FF0000"/>
                  </a:solidFill>
                </a:rPr>
                <a:t>Pricing strategies: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dirty="0">
                  <a:solidFill>
                    <a:srgbClr val="FF0000"/>
                  </a:solidFill>
                </a:rPr>
                <a:t>Strongly impacts booking rate and revenue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b="1" dirty="0">
                  <a:solidFill>
                    <a:srgbClr val="FF0000"/>
                  </a:solidFill>
                </a:rPr>
                <a:t>Revenue per person are only high for properties with high booking rate and high price per person =&gt; likely high quality rooms</a:t>
              </a:r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380C5771-1BB3-45F9-ABE1-8259B81ADBD1}"/>
                </a:ext>
              </a:extLst>
            </p:cNvPr>
            <p:cNvSpPr/>
            <p:nvPr/>
          </p:nvSpPr>
          <p:spPr>
            <a:xfrm>
              <a:off x="1229263" y="347697"/>
              <a:ext cx="152816" cy="2280984"/>
            </a:xfrm>
            <a:prstGeom prst="lef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35C91E6-0599-4665-A59D-3485102EEABE}"/>
                </a:ext>
              </a:extLst>
            </p:cNvPr>
            <p:cNvSpPr/>
            <p:nvPr/>
          </p:nvSpPr>
          <p:spPr>
            <a:xfrm>
              <a:off x="-58723" y="1123367"/>
              <a:ext cx="1268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b="1" u="sng" dirty="0">
                  <a:solidFill>
                    <a:srgbClr val="FF0000"/>
                  </a:solidFill>
                </a:rPr>
                <a:t>Pricing strategies</a:t>
              </a:r>
              <a:endParaRPr lang="en-US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89AF7EF-520A-4761-92D0-41A315444D60}"/>
              </a:ext>
            </a:extLst>
          </p:cNvPr>
          <p:cNvSpPr txBox="1"/>
          <p:nvPr/>
        </p:nvSpPr>
        <p:spPr>
          <a:xfrm>
            <a:off x="594793" y="5979495"/>
            <a:ext cx="1981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Correlation table</a:t>
            </a:r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35376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B1A6FCE-DD0D-4855-91CD-B1325EFC0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53" y="802429"/>
            <a:ext cx="7157741" cy="59464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D8E652-4855-48C3-A994-F16465B7C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004"/>
            <a:ext cx="10515600" cy="1118681"/>
          </a:xfrm>
        </p:spPr>
        <p:txBody>
          <a:bodyPr/>
          <a:lstStyle/>
          <a:p>
            <a:r>
              <a:rPr lang="en-US" dirty="0"/>
              <a:t>Modelling</a:t>
            </a:r>
            <a:endParaRPr lang="en-SG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E8C14FE-2947-4F55-8C53-DBE2B17E2221}"/>
              </a:ext>
            </a:extLst>
          </p:cNvPr>
          <p:cNvSpPr/>
          <p:nvPr/>
        </p:nvSpPr>
        <p:spPr>
          <a:xfrm>
            <a:off x="1891615" y="1148016"/>
            <a:ext cx="203403" cy="152573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496EAC-F0ED-476D-B288-088E50907CCE}"/>
              </a:ext>
            </a:extLst>
          </p:cNvPr>
          <p:cNvSpPr/>
          <p:nvPr/>
        </p:nvSpPr>
        <p:spPr>
          <a:xfrm>
            <a:off x="622676" y="1393234"/>
            <a:ext cx="1268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b="1" u="sng" dirty="0">
                <a:solidFill>
                  <a:srgbClr val="FF0000"/>
                </a:solidFill>
              </a:rPr>
              <a:t>Pricing strategies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EB26D2-7E37-4554-979C-2A3C953987A6}"/>
              </a:ext>
            </a:extLst>
          </p:cNvPr>
          <p:cNvSpPr txBox="1"/>
          <p:nvPr/>
        </p:nvSpPr>
        <p:spPr>
          <a:xfrm>
            <a:off x="8060653" y="4751002"/>
            <a:ext cx="3346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 folds cross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absolute error: 20 USD 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FCAE6F-6DDF-416C-ACC4-01BFE1A93BFD}"/>
              </a:ext>
            </a:extLst>
          </p:cNvPr>
          <p:cNvSpPr txBox="1"/>
          <p:nvPr/>
        </p:nvSpPr>
        <p:spPr>
          <a:xfrm>
            <a:off x="8211465" y="1225685"/>
            <a:ext cx="34340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Input: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Pricing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House’s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Host’s policies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u="sng" dirty="0">
                <a:solidFill>
                  <a:srgbClr val="FF0000"/>
                </a:solidFill>
              </a:rPr>
              <a:t>Output: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Expected booking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Expected daily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533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2FC8B7D7-8E49-4A91-89FF-1B1D243BEB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81" t="49852" r="42042" b="40410"/>
          <a:stretch/>
        </p:blipFill>
        <p:spPr>
          <a:xfrm>
            <a:off x="933330" y="4684417"/>
            <a:ext cx="7052134" cy="1011827"/>
          </a:xfrm>
          <a:prstGeom prst="rect">
            <a:avLst/>
          </a:prstGeom>
        </p:spPr>
      </p:pic>
      <p:pic>
        <p:nvPicPr>
          <p:cNvPr id="5" name="Picture 4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E09054A4-E96D-4EF9-84D8-E73722FB9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777" y="1111646"/>
            <a:ext cx="1824246" cy="17768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7263B8-DBD4-4184-BDF4-23BDFB6F2A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315" y="986349"/>
            <a:ext cx="1035997" cy="20259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EBA7C5-FDB4-4EE7-B856-372B3C554B9D}"/>
              </a:ext>
            </a:extLst>
          </p:cNvPr>
          <p:cNvSpPr txBox="1"/>
          <p:nvPr/>
        </p:nvSpPr>
        <p:spPr>
          <a:xfrm>
            <a:off x="1493118" y="3133173"/>
            <a:ext cx="314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bedroom apartment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Downtown district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accommodations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60$/night = 30$/person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40$ extra in peak seasons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1D6AB3-D5A1-4CCA-9E12-223577572874}"/>
              </a:ext>
            </a:extLst>
          </p:cNvPr>
          <p:cNvSpPr txBox="1"/>
          <p:nvPr/>
        </p:nvSpPr>
        <p:spPr>
          <a:xfrm>
            <a:off x="4977097" y="3133173"/>
            <a:ext cx="314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bedroom 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University district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accommodations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80$/night = 20$/person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20$ extra in peak seasons</a:t>
            </a:r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73406D-862E-4B9E-8B14-0F7026C95A5F}"/>
              </a:ext>
            </a:extLst>
          </p:cNvPr>
          <p:cNvSpPr txBox="1"/>
          <p:nvPr/>
        </p:nvSpPr>
        <p:spPr>
          <a:xfrm>
            <a:off x="1929998" y="111164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Anna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8DCEE9-2845-4F6D-990B-D67E1770F8E4}"/>
              </a:ext>
            </a:extLst>
          </p:cNvPr>
          <p:cNvSpPr txBox="1"/>
          <p:nvPr/>
        </p:nvSpPr>
        <p:spPr>
          <a:xfrm>
            <a:off x="6551897" y="111164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Bob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EEFFAC4-3C30-4637-8000-B9BB973B686B}"/>
              </a:ext>
            </a:extLst>
          </p:cNvPr>
          <p:cNvSpPr txBox="1">
            <a:spLocks/>
          </p:cNvSpPr>
          <p:nvPr/>
        </p:nvSpPr>
        <p:spPr>
          <a:xfrm>
            <a:off x="838200" y="107004"/>
            <a:ext cx="10515600" cy="11186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Case study</a:t>
            </a:r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731D72-6A4A-43F8-80C4-3DEA2579D5AF}"/>
              </a:ext>
            </a:extLst>
          </p:cNvPr>
          <p:cNvSpPr txBox="1"/>
          <p:nvPr/>
        </p:nvSpPr>
        <p:spPr>
          <a:xfrm>
            <a:off x="7732604" y="1111646"/>
            <a:ext cx="40123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Scenario:</a:t>
            </a:r>
          </a:p>
          <a:p>
            <a:r>
              <a:rPr lang="en-US" dirty="0"/>
              <a:t>Anna and Bob wants to move in together into 1 apartment and rent out the other</a:t>
            </a:r>
          </a:p>
          <a:p>
            <a:endParaRPr lang="en-US" dirty="0"/>
          </a:p>
          <a:p>
            <a:r>
              <a:rPr lang="en-US" b="1" u="sng" dirty="0">
                <a:solidFill>
                  <a:srgbClr val="FF0000"/>
                </a:solidFill>
              </a:rPr>
              <a:t>Questions:</a:t>
            </a:r>
          </a:p>
          <a:p>
            <a:r>
              <a:rPr lang="en-US" dirty="0"/>
              <a:t>Which apartment to rent out?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CF0260-BD80-4D6A-B583-6B9B1C18EBC7}"/>
              </a:ext>
            </a:extLst>
          </p:cNvPr>
          <p:cNvSpPr/>
          <p:nvPr/>
        </p:nvSpPr>
        <p:spPr>
          <a:xfrm>
            <a:off x="1005369" y="5292382"/>
            <a:ext cx="6727235" cy="42225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4F70A4-63DA-47FA-B674-8264AEA70D59}"/>
              </a:ext>
            </a:extLst>
          </p:cNvPr>
          <p:cNvCxnSpPr>
            <a:stCxn id="4" idx="3"/>
          </p:cNvCxnSpPr>
          <p:nvPr/>
        </p:nvCxnSpPr>
        <p:spPr>
          <a:xfrm>
            <a:off x="7732604" y="5503508"/>
            <a:ext cx="547796" cy="123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F061C71-3504-4560-9427-4793800DF226}"/>
              </a:ext>
            </a:extLst>
          </p:cNvPr>
          <p:cNvSpPr/>
          <p:nvPr/>
        </p:nvSpPr>
        <p:spPr>
          <a:xfrm>
            <a:off x="8280400" y="5292382"/>
            <a:ext cx="2201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Should rent out Bob’s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820C1C-08C4-4DAE-820D-CC4E680DE05D}"/>
              </a:ext>
            </a:extLst>
          </p:cNvPr>
          <p:cNvSpPr txBox="1"/>
          <p:nvPr/>
        </p:nvSpPr>
        <p:spPr>
          <a:xfrm>
            <a:off x="5731601" y="6078030"/>
            <a:ext cx="1940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Model’s prediction</a:t>
            </a:r>
            <a:endParaRPr lang="en-SG" dirty="0">
              <a:solidFill>
                <a:srgbClr val="00B05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4B3520-CF38-4C04-ABE3-31A05833BD96}"/>
              </a:ext>
            </a:extLst>
          </p:cNvPr>
          <p:cNvCxnSpPr/>
          <p:nvPr/>
        </p:nvCxnSpPr>
        <p:spPr>
          <a:xfrm flipH="1" flipV="1">
            <a:off x="6248400" y="5661714"/>
            <a:ext cx="303497" cy="36316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51D5B0-B274-4594-898F-2591F9647537}"/>
              </a:ext>
            </a:extLst>
          </p:cNvPr>
          <p:cNvCxnSpPr>
            <a:cxnSpLocks/>
          </p:cNvCxnSpPr>
          <p:nvPr/>
        </p:nvCxnSpPr>
        <p:spPr>
          <a:xfrm flipV="1">
            <a:off x="6832583" y="5644704"/>
            <a:ext cx="280687" cy="38017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26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692</Words>
  <Application>Microsoft Office PowerPoint</Application>
  <PresentationFormat>Widescreen</PresentationFormat>
  <Paragraphs>121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Seattle Airbnb Strategy recommendation for hosts</vt:lpstr>
      <vt:lpstr>Airbnb Seattle – Problem Statement</vt:lpstr>
      <vt:lpstr>Seattle dataset - Overview</vt:lpstr>
      <vt:lpstr>My approaches</vt:lpstr>
      <vt:lpstr>House properties</vt:lpstr>
      <vt:lpstr>Host policies</vt:lpstr>
      <vt:lpstr>PowerPoint Presentation</vt:lpstr>
      <vt:lpstr>Modelling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37</cp:revision>
  <dcterms:created xsi:type="dcterms:W3CDTF">2019-02-25T14:04:39Z</dcterms:created>
  <dcterms:modified xsi:type="dcterms:W3CDTF">2019-02-26T14:14:58Z</dcterms:modified>
</cp:coreProperties>
</file>