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7" r:id="rId1"/>
  </p:sldMasterIdLst>
  <p:notesMasterIdLst>
    <p:notesMasterId r:id="rId61"/>
  </p:notesMasterIdLst>
  <p:sldIdLst>
    <p:sldId id="298" r:id="rId2"/>
    <p:sldId id="272" r:id="rId3"/>
    <p:sldId id="299" r:id="rId4"/>
    <p:sldId id="258" r:id="rId5"/>
    <p:sldId id="257" r:id="rId6"/>
    <p:sldId id="259" r:id="rId7"/>
    <p:sldId id="260" r:id="rId8"/>
    <p:sldId id="261" r:id="rId9"/>
    <p:sldId id="262" r:id="rId10"/>
    <p:sldId id="263" r:id="rId11"/>
    <p:sldId id="264" r:id="rId12"/>
    <p:sldId id="275" r:id="rId13"/>
    <p:sldId id="265" r:id="rId14"/>
    <p:sldId id="266" r:id="rId15"/>
    <p:sldId id="271" r:id="rId16"/>
    <p:sldId id="267" r:id="rId17"/>
    <p:sldId id="273" r:id="rId18"/>
    <p:sldId id="268" r:id="rId19"/>
    <p:sldId id="269" r:id="rId20"/>
    <p:sldId id="274" r:id="rId21"/>
    <p:sldId id="270"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276" r:id="rId38"/>
    <p:sldId id="277" r:id="rId39"/>
    <p:sldId id="278" r:id="rId40"/>
    <p:sldId id="279" r:id="rId41"/>
    <p:sldId id="280" r:id="rId42"/>
    <p:sldId id="281" r:id="rId43"/>
    <p:sldId id="282" r:id="rId44"/>
    <p:sldId id="283" r:id="rId45"/>
    <p:sldId id="284" r:id="rId46"/>
    <p:sldId id="285" r:id="rId47"/>
    <p:sldId id="287" r:id="rId48"/>
    <p:sldId id="288" r:id="rId49"/>
    <p:sldId id="315" r:id="rId50"/>
    <p:sldId id="322" r:id="rId51"/>
    <p:sldId id="323" r:id="rId52"/>
    <p:sldId id="324" r:id="rId53"/>
    <p:sldId id="325" r:id="rId54"/>
    <p:sldId id="326" r:id="rId55"/>
    <p:sldId id="327" r:id="rId56"/>
    <p:sldId id="328" r:id="rId57"/>
    <p:sldId id="329" r:id="rId58"/>
    <p:sldId id="330" r:id="rId59"/>
    <p:sldId id="297" r:id="rId60"/>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62"/>
    <p:restoredTop sz="93741"/>
  </p:normalViewPr>
  <p:slideViewPr>
    <p:cSldViewPr snapToGrid="0" snapToObjects="1">
      <p:cViewPr varScale="1">
        <p:scale>
          <a:sx n="90" d="100"/>
          <a:sy n="90" d="100"/>
        </p:scale>
        <p:origin x="1320"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9.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8.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9.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8.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3C3A32-A32D-4947-B2C8-496A6BDE297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1E33E5-2146-4530-B805-A28647C82390}">
      <dgm:prSet/>
      <dgm:spPr/>
      <dgm:t>
        <a:bodyPr/>
        <a:lstStyle/>
        <a:p>
          <a:pPr>
            <a:defRPr cap="all"/>
          </a:pPr>
          <a:r>
            <a:rPr lang="en-US"/>
            <a:t>Limit interaction between services, programs, networks, etc.</a:t>
          </a:r>
        </a:p>
      </dgm:t>
    </dgm:pt>
    <dgm:pt modelId="{85B162B8-9AF1-4C49-A811-9B53D83190DB}" type="parTrans" cxnId="{9788071F-E587-42D3-9B75-FC6661DD7687}">
      <dgm:prSet/>
      <dgm:spPr/>
      <dgm:t>
        <a:bodyPr/>
        <a:lstStyle/>
        <a:p>
          <a:endParaRPr lang="en-US"/>
        </a:p>
      </dgm:t>
    </dgm:pt>
    <dgm:pt modelId="{EB4E5286-8DE0-43A8-9DCD-F7BAD39DB254}" type="sibTrans" cxnId="{9788071F-E587-42D3-9B75-FC6661DD7687}">
      <dgm:prSet/>
      <dgm:spPr/>
      <dgm:t>
        <a:bodyPr/>
        <a:lstStyle/>
        <a:p>
          <a:endParaRPr lang="en-US"/>
        </a:p>
      </dgm:t>
    </dgm:pt>
    <dgm:pt modelId="{8ADFF3CE-402A-424C-BC92-7D72399DF5C5}">
      <dgm:prSet/>
      <dgm:spPr/>
      <dgm:t>
        <a:bodyPr/>
        <a:lstStyle/>
        <a:p>
          <a:pPr>
            <a:defRPr cap="all"/>
          </a:pPr>
          <a:r>
            <a:rPr lang="en-US"/>
            <a:t>“compartmentalize” into systems that are limited in scope and use</a:t>
          </a:r>
        </a:p>
      </dgm:t>
    </dgm:pt>
    <dgm:pt modelId="{1531CC9C-6968-4570-9B54-10A9EE54BCEC}" type="parTrans" cxnId="{E606C377-9249-4FFA-A2C3-8629226FC1B1}">
      <dgm:prSet/>
      <dgm:spPr/>
      <dgm:t>
        <a:bodyPr/>
        <a:lstStyle/>
        <a:p>
          <a:endParaRPr lang="en-US"/>
        </a:p>
      </dgm:t>
    </dgm:pt>
    <dgm:pt modelId="{B11EDB18-DA69-4DB9-8B60-16EA5FE04B8B}" type="sibTrans" cxnId="{E606C377-9249-4FFA-A2C3-8629226FC1B1}">
      <dgm:prSet/>
      <dgm:spPr/>
      <dgm:t>
        <a:bodyPr/>
        <a:lstStyle/>
        <a:p>
          <a:endParaRPr lang="en-US"/>
        </a:p>
      </dgm:t>
    </dgm:pt>
    <dgm:pt modelId="{4D60C64F-AD59-47CB-9CE1-E8E060692E39}">
      <dgm:prSet/>
      <dgm:spPr/>
      <dgm:t>
        <a:bodyPr/>
        <a:lstStyle/>
        <a:p>
          <a:pPr>
            <a:defRPr cap="all"/>
          </a:pPr>
          <a:r>
            <a:rPr lang="en-US"/>
            <a:t>Defined UID, with each having specific scope of action</a:t>
          </a:r>
        </a:p>
      </dgm:t>
    </dgm:pt>
    <dgm:pt modelId="{F63F8E9A-2005-481F-A3A6-1210E290B15C}" type="parTrans" cxnId="{E2E23113-9FC5-461B-A56E-F422FDE08214}">
      <dgm:prSet/>
      <dgm:spPr/>
      <dgm:t>
        <a:bodyPr/>
        <a:lstStyle/>
        <a:p>
          <a:endParaRPr lang="en-US"/>
        </a:p>
      </dgm:t>
    </dgm:pt>
    <dgm:pt modelId="{CE299B91-86A7-4363-A572-39B68D47F2DC}" type="sibTrans" cxnId="{E2E23113-9FC5-461B-A56E-F422FDE08214}">
      <dgm:prSet/>
      <dgm:spPr/>
      <dgm:t>
        <a:bodyPr/>
        <a:lstStyle/>
        <a:p>
          <a:endParaRPr lang="en-US"/>
        </a:p>
      </dgm:t>
    </dgm:pt>
    <dgm:pt modelId="{A5B394A7-21EB-4FA7-8F4F-A573827361AC}" type="pres">
      <dgm:prSet presAssocID="{383C3A32-A32D-4947-B2C8-496A6BDE2979}" presName="root" presStyleCnt="0">
        <dgm:presLayoutVars>
          <dgm:dir/>
          <dgm:resizeHandles val="exact"/>
        </dgm:presLayoutVars>
      </dgm:prSet>
      <dgm:spPr/>
    </dgm:pt>
    <dgm:pt modelId="{1A952F1B-61EB-40D6-934F-3D3738E681BA}" type="pres">
      <dgm:prSet presAssocID="{E01E33E5-2146-4530-B805-A28647C82390}" presName="compNode" presStyleCnt="0"/>
      <dgm:spPr/>
    </dgm:pt>
    <dgm:pt modelId="{323C10D1-DD57-4F3E-B25C-CB9A195ABD97}" type="pres">
      <dgm:prSet presAssocID="{E01E33E5-2146-4530-B805-A28647C82390}" presName="iconBgRect" presStyleLbl="bgShp" presStyleIdx="0" presStyleCnt="3"/>
      <dgm:spPr/>
    </dgm:pt>
    <dgm:pt modelId="{7579FC89-F81A-4AAE-B470-49E14DB88F5C}" type="pres">
      <dgm:prSet presAssocID="{E01E33E5-2146-4530-B805-A28647C823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1BB5B33F-E9CA-4DEA-9EDA-4438878F660F}" type="pres">
      <dgm:prSet presAssocID="{E01E33E5-2146-4530-B805-A28647C82390}" presName="spaceRect" presStyleCnt="0"/>
      <dgm:spPr/>
    </dgm:pt>
    <dgm:pt modelId="{CC4D06BC-F561-4172-B513-9A4B31E835EC}" type="pres">
      <dgm:prSet presAssocID="{E01E33E5-2146-4530-B805-A28647C82390}" presName="textRect" presStyleLbl="revTx" presStyleIdx="0" presStyleCnt="3">
        <dgm:presLayoutVars>
          <dgm:chMax val="1"/>
          <dgm:chPref val="1"/>
        </dgm:presLayoutVars>
      </dgm:prSet>
      <dgm:spPr/>
    </dgm:pt>
    <dgm:pt modelId="{AE6A1349-2A2A-4682-904C-0FA9A42F0359}" type="pres">
      <dgm:prSet presAssocID="{EB4E5286-8DE0-43A8-9DCD-F7BAD39DB254}" presName="sibTrans" presStyleCnt="0"/>
      <dgm:spPr/>
    </dgm:pt>
    <dgm:pt modelId="{7FB5E103-BC4B-4BC7-8F27-2A1BB046D434}" type="pres">
      <dgm:prSet presAssocID="{8ADFF3CE-402A-424C-BC92-7D72399DF5C5}" presName="compNode" presStyleCnt="0"/>
      <dgm:spPr/>
    </dgm:pt>
    <dgm:pt modelId="{20DD0C79-ED83-4591-B73B-22D66E2429E7}" type="pres">
      <dgm:prSet presAssocID="{8ADFF3CE-402A-424C-BC92-7D72399DF5C5}" presName="iconBgRect" presStyleLbl="bgShp" presStyleIdx="1" presStyleCnt="3"/>
      <dgm:spPr/>
    </dgm:pt>
    <dgm:pt modelId="{CCF876E0-06B4-48F8-8DBC-0E1B1CA0A988}" type="pres">
      <dgm:prSet presAssocID="{8ADFF3CE-402A-424C-BC92-7D72399DF5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247C2EB-20EA-4621-A46D-C4DA85D8EE5B}" type="pres">
      <dgm:prSet presAssocID="{8ADFF3CE-402A-424C-BC92-7D72399DF5C5}" presName="spaceRect" presStyleCnt="0"/>
      <dgm:spPr/>
    </dgm:pt>
    <dgm:pt modelId="{5E132268-979A-469C-A246-30CEE7C9ACBF}" type="pres">
      <dgm:prSet presAssocID="{8ADFF3CE-402A-424C-BC92-7D72399DF5C5}" presName="textRect" presStyleLbl="revTx" presStyleIdx="1" presStyleCnt="3">
        <dgm:presLayoutVars>
          <dgm:chMax val="1"/>
          <dgm:chPref val="1"/>
        </dgm:presLayoutVars>
      </dgm:prSet>
      <dgm:spPr/>
    </dgm:pt>
    <dgm:pt modelId="{27C44567-F094-4021-92D4-E12E412AFD6B}" type="pres">
      <dgm:prSet presAssocID="{B11EDB18-DA69-4DB9-8B60-16EA5FE04B8B}" presName="sibTrans" presStyleCnt="0"/>
      <dgm:spPr/>
    </dgm:pt>
    <dgm:pt modelId="{378577B2-1914-47DF-B720-D86D0277F441}" type="pres">
      <dgm:prSet presAssocID="{4D60C64F-AD59-47CB-9CE1-E8E060692E39}" presName="compNode" presStyleCnt="0"/>
      <dgm:spPr/>
    </dgm:pt>
    <dgm:pt modelId="{B59C1F7E-0CCA-4B32-A6DD-E4D149AC85E1}" type="pres">
      <dgm:prSet presAssocID="{4D60C64F-AD59-47CB-9CE1-E8E060692E39}" presName="iconBgRect" presStyleLbl="bgShp" presStyleIdx="2" presStyleCnt="3"/>
      <dgm:spPr/>
    </dgm:pt>
    <dgm:pt modelId="{1BC14AB9-9C85-41B7-8479-029AF91C5972}" type="pres">
      <dgm:prSet presAssocID="{4D60C64F-AD59-47CB-9CE1-E8E060692E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6F320FAE-41FF-4BC2-B11F-9A0AC9C2B31E}" type="pres">
      <dgm:prSet presAssocID="{4D60C64F-AD59-47CB-9CE1-E8E060692E39}" presName="spaceRect" presStyleCnt="0"/>
      <dgm:spPr/>
    </dgm:pt>
    <dgm:pt modelId="{1A7EC194-4442-4A76-86A3-F3C1FDF0EF03}" type="pres">
      <dgm:prSet presAssocID="{4D60C64F-AD59-47CB-9CE1-E8E060692E39}" presName="textRect" presStyleLbl="revTx" presStyleIdx="2" presStyleCnt="3">
        <dgm:presLayoutVars>
          <dgm:chMax val="1"/>
          <dgm:chPref val="1"/>
        </dgm:presLayoutVars>
      </dgm:prSet>
      <dgm:spPr/>
    </dgm:pt>
  </dgm:ptLst>
  <dgm:cxnLst>
    <dgm:cxn modelId="{74380610-159B-4F9C-B00B-C615662C8828}" type="presOf" srcId="{383C3A32-A32D-4947-B2C8-496A6BDE2979}" destId="{A5B394A7-21EB-4FA7-8F4F-A573827361AC}" srcOrd="0" destOrd="0" presId="urn:microsoft.com/office/officeart/2018/5/layout/IconCircleLabelList"/>
    <dgm:cxn modelId="{E2E23113-9FC5-461B-A56E-F422FDE08214}" srcId="{383C3A32-A32D-4947-B2C8-496A6BDE2979}" destId="{4D60C64F-AD59-47CB-9CE1-E8E060692E39}" srcOrd="2" destOrd="0" parTransId="{F63F8E9A-2005-481F-A3A6-1210E290B15C}" sibTransId="{CE299B91-86A7-4363-A572-39B68D47F2DC}"/>
    <dgm:cxn modelId="{78E1E41D-77EA-4501-8CC5-2390216BCE36}" type="presOf" srcId="{4D60C64F-AD59-47CB-9CE1-E8E060692E39}" destId="{1A7EC194-4442-4A76-86A3-F3C1FDF0EF03}" srcOrd="0" destOrd="0" presId="urn:microsoft.com/office/officeart/2018/5/layout/IconCircleLabelList"/>
    <dgm:cxn modelId="{9788071F-E587-42D3-9B75-FC6661DD7687}" srcId="{383C3A32-A32D-4947-B2C8-496A6BDE2979}" destId="{E01E33E5-2146-4530-B805-A28647C82390}" srcOrd="0" destOrd="0" parTransId="{85B162B8-9AF1-4C49-A811-9B53D83190DB}" sibTransId="{EB4E5286-8DE0-43A8-9DCD-F7BAD39DB254}"/>
    <dgm:cxn modelId="{BB48796F-8A0A-4D22-B419-C24ACEC2B6BD}" type="presOf" srcId="{8ADFF3CE-402A-424C-BC92-7D72399DF5C5}" destId="{5E132268-979A-469C-A246-30CEE7C9ACBF}" srcOrd="0" destOrd="0" presId="urn:microsoft.com/office/officeart/2018/5/layout/IconCircleLabelList"/>
    <dgm:cxn modelId="{E606C377-9249-4FFA-A2C3-8629226FC1B1}" srcId="{383C3A32-A32D-4947-B2C8-496A6BDE2979}" destId="{8ADFF3CE-402A-424C-BC92-7D72399DF5C5}" srcOrd="1" destOrd="0" parTransId="{1531CC9C-6968-4570-9B54-10A9EE54BCEC}" sibTransId="{B11EDB18-DA69-4DB9-8B60-16EA5FE04B8B}"/>
    <dgm:cxn modelId="{64299CC5-E422-4EB9-B349-808DCDA7312E}" type="presOf" srcId="{E01E33E5-2146-4530-B805-A28647C82390}" destId="{CC4D06BC-F561-4172-B513-9A4B31E835EC}" srcOrd="0" destOrd="0" presId="urn:microsoft.com/office/officeart/2018/5/layout/IconCircleLabelList"/>
    <dgm:cxn modelId="{EFA65565-751D-4D3D-BD1C-28A44749B265}" type="presParOf" srcId="{A5B394A7-21EB-4FA7-8F4F-A573827361AC}" destId="{1A952F1B-61EB-40D6-934F-3D3738E681BA}" srcOrd="0" destOrd="0" presId="urn:microsoft.com/office/officeart/2018/5/layout/IconCircleLabelList"/>
    <dgm:cxn modelId="{A7A12C79-ADF5-4455-85CA-E47D3A348919}" type="presParOf" srcId="{1A952F1B-61EB-40D6-934F-3D3738E681BA}" destId="{323C10D1-DD57-4F3E-B25C-CB9A195ABD97}" srcOrd="0" destOrd="0" presId="urn:microsoft.com/office/officeart/2018/5/layout/IconCircleLabelList"/>
    <dgm:cxn modelId="{C7B8B786-F667-46AF-87B8-CF628045B551}" type="presParOf" srcId="{1A952F1B-61EB-40D6-934F-3D3738E681BA}" destId="{7579FC89-F81A-4AAE-B470-49E14DB88F5C}" srcOrd="1" destOrd="0" presId="urn:microsoft.com/office/officeart/2018/5/layout/IconCircleLabelList"/>
    <dgm:cxn modelId="{1EBDA7B6-DE5C-4578-A2D2-FEE51BAC76E3}" type="presParOf" srcId="{1A952F1B-61EB-40D6-934F-3D3738E681BA}" destId="{1BB5B33F-E9CA-4DEA-9EDA-4438878F660F}" srcOrd="2" destOrd="0" presId="urn:microsoft.com/office/officeart/2018/5/layout/IconCircleLabelList"/>
    <dgm:cxn modelId="{BC7E5D7B-21BF-4C41-B44E-239577A0A266}" type="presParOf" srcId="{1A952F1B-61EB-40D6-934F-3D3738E681BA}" destId="{CC4D06BC-F561-4172-B513-9A4B31E835EC}" srcOrd="3" destOrd="0" presId="urn:microsoft.com/office/officeart/2018/5/layout/IconCircleLabelList"/>
    <dgm:cxn modelId="{C7F55486-C076-4488-8108-79708872438B}" type="presParOf" srcId="{A5B394A7-21EB-4FA7-8F4F-A573827361AC}" destId="{AE6A1349-2A2A-4682-904C-0FA9A42F0359}" srcOrd="1" destOrd="0" presId="urn:microsoft.com/office/officeart/2018/5/layout/IconCircleLabelList"/>
    <dgm:cxn modelId="{AAE0A8C5-9EEB-4883-B793-520295F50872}" type="presParOf" srcId="{A5B394A7-21EB-4FA7-8F4F-A573827361AC}" destId="{7FB5E103-BC4B-4BC7-8F27-2A1BB046D434}" srcOrd="2" destOrd="0" presId="urn:microsoft.com/office/officeart/2018/5/layout/IconCircleLabelList"/>
    <dgm:cxn modelId="{8581F905-1855-40B2-8ECA-B1196910A19E}" type="presParOf" srcId="{7FB5E103-BC4B-4BC7-8F27-2A1BB046D434}" destId="{20DD0C79-ED83-4591-B73B-22D66E2429E7}" srcOrd="0" destOrd="0" presId="urn:microsoft.com/office/officeart/2018/5/layout/IconCircleLabelList"/>
    <dgm:cxn modelId="{D539E88E-D1FC-41AD-B3D1-7D7515ACCF2B}" type="presParOf" srcId="{7FB5E103-BC4B-4BC7-8F27-2A1BB046D434}" destId="{CCF876E0-06B4-48F8-8DBC-0E1B1CA0A988}" srcOrd="1" destOrd="0" presId="urn:microsoft.com/office/officeart/2018/5/layout/IconCircleLabelList"/>
    <dgm:cxn modelId="{4974CF6E-A450-4EB4-9DB1-850C6E861E47}" type="presParOf" srcId="{7FB5E103-BC4B-4BC7-8F27-2A1BB046D434}" destId="{0247C2EB-20EA-4621-A46D-C4DA85D8EE5B}" srcOrd="2" destOrd="0" presId="urn:microsoft.com/office/officeart/2018/5/layout/IconCircleLabelList"/>
    <dgm:cxn modelId="{DF0010FA-4B9F-4CA9-AFAD-1E7A0907B489}" type="presParOf" srcId="{7FB5E103-BC4B-4BC7-8F27-2A1BB046D434}" destId="{5E132268-979A-469C-A246-30CEE7C9ACBF}" srcOrd="3" destOrd="0" presId="urn:microsoft.com/office/officeart/2018/5/layout/IconCircleLabelList"/>
    <dgm:cxn modelId="{FEAAA66A-2C99-486D-ACFA-18681C647C7B}" type="presParOf" srcId="{A5B394A7-21EB-4FA7-8F4F-A573827361AC}" destId="{27C44567-F094-4021-92D4-E12E412AFD6B}" srcOrd="3" destOrd="0" presId="urn:microsoft.com/office/officeart/2018/5/layout/IconCircleLabelList"/>
    <dgm:cxn modelId="{B7D02811-BE79-4570-8B26-ECE4310CEDE5}" type="presParOf" srcId="{A5B394A7-21EB-4FA7-8F4F-A573827361AC}" destId="{378577B2-1914-47DF-B720-D86D0277F441}" srcOrd="4" destOrd="0" presId="urn:microsoft.com/office/officeart/2018/5/layout/IconCircleLabelList"/>
    <dgm:cxn modelId="{F0C37262-94A6-4358-9470-C3CA884122FF}" type="presParOf" srcId="{378577B2-1914-47DF-B720-D86D0277F441}" destId="{B59C1F7E-0CCA-4B32-A6DD-E4D149AC85E1}" srcOrd="0" destOrd="0" presId="urn:microsoft.com/office/officeart/2018/5/layout/IconCircleLabelList"/>
    <dgm:cxn modelId="{C79F43F2-258E-408B-8976-0257773F56C7}" type="presParOf" srcId="{378577B2-1914-47DF-B720-D86D0277F441}" destId="{1BC14AB9-9C85-41B7-8479-029AF91C5972}" srcOrd="1" destOrd="0" presId="urn:microsoft.com/office/officeart/2018/5/layout/IconCircleLabelList"/>
    <dgm:cxn modelId="{9B673C52-DDA3-4DC4-BE43-335BD6646CFB}" type="presParOf" srcId="{378577B2-1914-47DF-B720-D86D0277F441}" destId="{6F320FAE-41FF-4BC2-B11F-9A0AC9C2B31E}" srcOrd="2" destOrd="0" presId="urn:microsoft.com/office/officeart/2018/5/layout/IconCircleLabelList"/>
    <dgm:cxn modelId="{04B4387F-8BDE-4428-8CE2-4E0093EC273D}" type="presParOf" srcId="{378577B2-1914-47DF-B720-D86D0277F441}" destId="{1A7EC194-4442-4A76-86A3-F3C1FDF0EF0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4DD9E3-FD57-434B-B09A-F75939CA0C5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BD6AB6B-31E1-4F47-BD7E-D7A427AA3AF4}">
      <dgm:prSet/>
      <dgm:spPr/>
      <dgm:t>
        <a:bodyPr/>
        <a:lstStyle/>
        <a:p>
          <a:r>
            <a:rPr lang="en-US"/>
            <a:t>Encapsulation is used to “hide” values or states of data</a:t>
          </a:r>
        </a:p>
      </dgm:t>
    </dgm:pt>
    <dgm:pt modelId="{13DFC233-0E2E-4693-9FA5-6DE9D4E0430F}" type="parTrans" cxnId="{9016D47E-7CA0-48E8-B734-B86E58739131}">
      <dgm:prSet/>
      <dgm:spPr/>
      <dgm:t>
        <a:bodyPr/>
        <a:lstStyle/>
        <a:p>
          <a:endParaRPr lang="en-US"/>
        </a:p>
      </dgm:t>
    </dgm:pt>
    <dgm:pt modelId="{C24EC7DB-4B70-4575-BDB8-91A8723A9846}" type="sibTrans" cxnId="{9016D47E-7CA0-48E8-B734-B86E58739131}">
      <dgm:prSet/>
      <dgm:spPr/>
      <dgm:t>
        <a:bodyPr/>
        <a:lstStyle/>
        <a:p>
          <a:endParaRPr lang="en-US"/>
        </a:p>
      </dgm:t>
    </dgm:pt>
    <dgm:pt modelId="{904E55DA-875A-4684-847B-3F9F0CBB6577}">
      <dgm:prSet/>
      <dgm:spPr/>
      <dgm:t>
        <a:bodyPr/>
        <a:lstStyle/>
        <a:p>
          <a:r>
            <a:rPr lang="en-US"/>
            <a:t>Usually we put data / objects inside a class so that no one can access them directly</a:t>
          </a:r>
        </a:p>
      </dgm:t>
    </dgm:pt>
    <dgm:pt modelId="{4A89331E-4A5C-4F3C-A864-FE26BF6025DA}" type="parTrans" cxnId="{DAD8013C-88B1-42B8-A3E9-F5D119E20CCC}">
      <dgm:prSet/>
      <dgm:spPr/>
      <dgm:t>
        <a:bodyPr/>
        <a:lstStyle/>
        <a:p>
          <a:endParaRPr lang="en-US"/>
        </a:p>
      </dgm:t>
    </dgm:pt>
    <dgm:pt modelId="{07638D1F-27AF-4816-BE79-42F22EB79EFE}" type="sibTrans" cxnId="{DAD8013C-88B1-42B8-A3E9-F5D119E20CCC}">
      <dgm:prSet/>
      <dgm:spPr/>
      <dgm:t>
        <a:bodyPr/>
        <a:lstStyle/>
        <a:p>
          <a:endParaRPr lang="en-US"/>
        </a:p>
      </dgm:t>
    </dgm:pt>
    <dgm:pt modelId="{09EDD8A7-EA37-4584-89A4-E39EEE3845C8}">
      <dgm:prSet/>
      <dgm:spPr/>
      <dgm:t>
        <a:bodyPr/>
        <a:lstStyle/>
        <a:p>
          <a:r>
            <a:rPr lang="en-US"/>
            <a:t>We use getters and setters to access the hidden data in a controlled way</a:t>
          </a:r>
        </a:p>
      </dgm:t>
    </dgm:pt>
    <dgm:pt modelId="{5669490B-2B20-4630-8035-3DBDDD515016}" type="parTrans" cxnId="{BB363560-FC30-4DA6-8BB5-229C3E037145}">
      <dgm:prSet/>
      <dgm:spPr/>
      <dgm:t>
        <a:bodyPr/>
        <a:lstStyle/>
        <a:p>
          <a:endParaRPr lang="en-US"/>
        </a:p>
      </dgm:t>
    </dgm:pt>
    <dgm:pt modelId="{668CAD3A-661C-4AC6-B024-1E234B77F3F4}" type="sibTrans" cxnId="{BB363560-FC30-4DA6-8BB5-229C3E037145}">
      <dgm:prSet/>
      <dgm:spPr/>
      <dgm:t>
        <a:bodyPr/>
        <a:lstStyle/>
        <a:p>
          <a:endParaRPr lang="en-US"/>
        </a:p>
      </dgm:t>
    </dgm:pt>
    <dgm:pt modelId="{BC3886A9-8174-7E4F-9997-F6788F555D07}" type="pres">
      <dgm:prSet presAssocID="{294DD9E3-FD57-434B-B09A-F75939CA0C5A}" presName="linear" presStyleCnt="0">
        <dgm:presLayoutVars>
          <dgm:animLvl val="lvl"/>
          <dgm:resizeHandles val="exact"/>
        </dgm:presLayoutVars>
      </dgm:prSet>
      <dgm:spPr/>
    </dgm:pt>
    <dgm:pt modelId="{CEB4A140-ADBE-5743-AB06-A8717B6356A6}" type="pres">
      <dgm:prSet presAssocID="{0BD6AB6B-31E1-4F47-BD7E-D7A427AA3AF4}" presName="parentText" presStyleLbl="node1" presStyleIdx="0" presStyleCnt="3">
        <dgm:presLayoutVars>
          <dgm:chMax val="0"/>
          <dgm:bulletEnabled val="1"/>
        </dgm:presLayoutVars>
      </dgm:prSet>
      <dgm:spPr/>
    </dgm:pt>
    <dgm:pt modelId="{B1AB357C-4116-344D-AB18-492B4B6E72C6}" type="pres">
      <dgm:prSet presAssocID="{C24EC7DB-4B70-4575-BDB8-91A8723A9846}" presName="spacer" presStyleCnt="0"/>
      <dgm:spPr/>
    </dgm:pt>
    <dgm:pt modelId="{0782E32B-A985-074E-BB38-026C99B689C6}" type="pres">
      <dgm:prSet presAssocID="{904E55DA-875A-4684-847B-3F9F0CBB6577}" presName="parentText" presStyleLbl="node1" presStyleIdx="1" presStyleCnt="3">
        <dgm:presLayoutVars>
          <dgm:chMax val="0"/>
          <dgm:bulletEnabled val="1"/>
        </dgm:presLayoutVars>
      </dgm:prSet>
      <dgm:spPr/>
    </dgm:pt>
    <dgm:pt modelId="{A9FE6D6E-8EA4-9C40-8A62-2B627519D4AF}" type="pres">
      <dgm:prSet presAssocID="{07638D1F-27AF-4816-BE79-42F22EB79EFE}" presName="spacer" presStyleCnt="0"/>
      <dgm:spPr/>
    </dgm:pt>
    <dgm:pt modelId="{AEAD05FC-F5CF-1B49-93A4-128D532A672A}" type="pres">
      <dgm:prSet presAssocID="{09EDD8A7-EA37-4584-89A4-E39EEE3845C8}" presName="parentText" presStyleLbl="node1" presStyleIdx="2" presStyleCnt="3">
        <dgm:presLayoutVars>
          <dgm:chMax val="0"/>
          <dgm:bulletEnabled val="1"/>
        </dgm:presLayoutVars>
      </dgm:prSet>
      <dgm:spPr/>
    </dgm:pt>
  </dgm:ptLst>
  <dgm:cxnLst>
    <dgm:cxn modelId="{DAD8013C-88B1-42B8-A3E9-F5D119E20CCC}" srcId="{294DD9E3-FD57-434B-B09A-F75939CA0C5A}" destId="{904E55DA-875A-4684-847B-3F9F0CBB6577}" srcOrd="1" destOrd="0" parTransId="{4A89331E-4A5C-4F3C-A864-FE26BF6025DA}" sibTransId="{07638D1F-27AF-4816-BE79-42F22EB79EFE}"/>
    <dgm:cxn modelId="{BB363560-FC30-4DA6-8BB5-229C3E037145}" srcId="{294DD9E3-FD57-434B-B09A-F75939CA0C5A}" destId="{09EDD8A7-EA37-4584-89A4-E39EEE3845C8}" srcOrd="2" destOrd="0" parTransId="{5669490B-2B20-4630-8035-3DBDDD515016}" sibTransId="{668CAD3A-661C-4AC6-B024-1E234B77F3F4}"/>
    <dgm:cxn modelId="{54A50072-B2C1-114D-B877-E793F7B11D25}" type="presOf" srcId="{904E55DA-875A-4684-847B-3F9F0CBB6577}" destId="{0782E32B-A985-074E-BB38-026C99B689C6}" srcOrd="0" destOrd="0" presId="urn:microsoft.com/office/officeart/2005/8/layout/vList2"/>
    <dgm:cxn modelId="{AF594B72-96F0-0C4F-9D87-EAE367D78418}" type="presOf" srcId="{09EDD8A7-EA37-4584-89A4-E39EEE3845C8}" destId="{AEAD05FC-F5CF-1B49-93A4-128D532A672A}" srcOrd="0" destOrd="0" presId="urn:microsoft.com/office/officeart/2005/8/layout/vList2"/>
    <dgm:cxn modelId="{9016D47E-7CA0-48E8-B734-B86E58739131}" srcId="{294DD9E3-FD57-434B-B09A-F75939CA0C5A}" destId="{0BD6AB6B-31E1-4F47-BD7E-D7A427AA3AF4}" srcOrd="0" destOrd="0" parTransId="{13DFC233-0E2E-4693-9FA5-6DE9D4E0430F}" sibTransId="{C24EC7DB-4B70-4575-BDB8-91A8723A9846}"/>
    <dgm:cxn modelId="{D6EFC481-9FC9-3641-914E-86B97D5883F9}" type="presOf" srcId="{0BD6AB6B-31E1-4F47-BD7E-D7A427AA3AF4}" destId="{CEB4A140-ADBE-5743-AB06-A8717B6356A6}" srcOrd="0" destOrd="0" presId="urn:microsoft.com/office/officeart/2005/8/layout/vList2"/>
    <dgm:cxn modelId="{67423BEF-9D16-9C49-BAC7-59C612A91CF1}" type="presOf" srcId="{294DD9E3-FD57-434B-B09A-F75939CA0C5A}" destId="{BC3886A9-8174-7E4F-9997-F6788F555D07}" srcOrd="0" destOrd="0" presId="urn:microsoft.com/office/officeart/2005/8/layout/vList2"/>
    <dgm:cxn modelId="{E8DA2267-B03F-E046-8DAF-4CB5A1953941}" type="presParOf" srcId="{BC3886A9-8174-7E4F-9997-F6788F555D07}" destId="{CEB4A140-ADBE-5743-AB06-A8717B6356A6}" srcOrd="0" destOrd="0" presId="urn:microsoft.com/office/officeart/2005/8/layout/vList2"/>
    <dgm:cxn modelId="{5C4013AE-D0CD-5646-BE12-666AD1023D8A}" type="presParOf" srcId="{BC3886A9-8174-7E4F-9997-F6788F555D07}" destId="{B1AB357C-4116-344D-AB18-492B4B6E72C6}" srcOrd="1" destOrd="0" presId="urn:microsoft.com/office/officeart/2005/8/layout/vList2"/>
    <dgm:cxn modelId="{ABF92C3F-10D2-C149-A7BF-544FA17077ED}" type="presParOf" srcId="{BC3886A9-8174-7E4F-9997-F6788F555D07}" destId="{0782E32B-A985-074E-BB38-026C99B689C6}" srcOrd="2" destOrd="0" presId="urn:microsoft.com/office/officeart/2005/8/layout/vList2"/>
    <dgm:cxn modelId="{216F8B39-5F8D-3542-A914-3658B2FB60C4}" type="presParOf" srcId="{BC3886A9-8174-7E4F-9997-F6788F555D07}" destId="{A9FE6D6E-8EA4-9C40-8A62-2B627519D4AF}" srcOrd="3" destOrd="0" presId="urn:microsoft.com/office/officeart/2005/8/layout/vList2"/>
    <dgm:cxn modelId="{8312838A-EF1C-3F4E-9EE2-B70868759CD7}" type="presParOf" srcId="{BC3886A9-8174-7E4F-9997-F6788F555D07}" destId="{AEAD05FC-F5CF-1B49-93A4-128D532A67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1BE81D-FF92-4C28-8202-219F36DFDB8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14735B6-1A54-4AAC-ABFF-458FF7078EE5}">
      <dgm:prSet/>
      <dgm:spPr/>
      <dgm:t>
        <a:bodyPr/>
        <a:lstStyle/>
        <a:p>
          <a:r>
            <a:rPr lang="en-US"/>
            <a:t>In program design, insure that multiple levels of security are required</a:t>
          </a:r>
        </a:p>
      </dgm:t>
    </dgm:pt>
    <dgm:pt modelId="{F0D7F6A4-7B3B-48ED-8F64-66EA89A5E5AB}" type="parTrans" cxnId="{B900167B-AFAA-4582-9A84-5DF8A7939FF6}">
      <dgm:prSet/>
      <dgm:spPr/>
      <dgm:t>
        <a:bodyPr/>
        <a:lstStyle/>
        <a:p>
          <a:endParaRPr lang="en-US"/>
        </a:p>
      </dgm:t>
    </dgm:pt>
    <dgm:pt modelId="{3B1BECD5-CB72-438B-8121-8C53C35F16B7}" type="sibTrans" cxnId="{B900167B-AFAA-4582-9A84-5DF8A7939FF6}">
      <dgm:prSet/>
      <dgm:spPr/>
      <dgm:t>
        <a:bodyPr/>
        <a:lstStyle/>
        <a:p>
          <a:endParaRPr lang="en-US"/>
        </a:p>
      </dgm:t>
    </dgm:pt>
    <dgm:pt modelId="{9ED2D128-B74C-40B8-9E03-BFA9F111BA96}">
      <dgm:prSet/>
      <dgm:spPr/>
      <dgm:t>
        <a:bodyPr/>
        <a:lstStyle/>
        <a:p>
          <a:r>
            <a:rPr lang="en-US"/>
            <a:t>Provide redundancy and failsafes</a:t>
          </a:r>
        </a:p>
      </dgm:t>
    </dgm:pt>
    <dgm:pt modelId="{C1934497-1AD6-45E2-B49D-0734036DD8E8}" type="parTrans" cxnId="{E4231E33-BA7C-47A3-8F56-0904255E2F72}">
      <dgm:prSet/>
      <dgm:spPr/>
      <dgm:t>
        <a:bodyPr/>
        <a:lstStyle/>
        <a:p>
          <a:endParaRPr lang="en-US"/>
        </a:p>
      </dgm:t>
    </dgm:pt>
    <dgm:pt modelId="{AA83D82A-F71D-4E30-A315-3AB8B8FD6331}" type="sibTrans" cxnId="{E4231E33-BA7C-47A3-8F56-0904255E2F72}">
      <dgm:prSet/>
      <dgm:spPr/>
      <dgm:t>
        <a:bodyPr/>
        <a:lstStyle/>
        <a:p>
          <a:endParaRPr lang="en-US"/>
        </a:p>
      </dgm:t>
    </dgm:pt>
    <dgm:pt modelId="{9B15A6AE-9866-4CA2-8D26-46AC1A61E446}">
      <dgm:prSet/>
      <dgm:spPr/>
      <dgm:t>
        <a:bodyPr/>
        <a:lstStyle/>
        <a:p>
          <a:r>
            <a:rPr lang="en-US"/>
            <a:t>User permission to run</a:t>
          </a:r>
        </a:p>
      </dgm:t>
    </dgm:pt>
    <dgm:pt modelId="{F20012DF-6DE8-4713-9EA7-6309781E6257}" type="parTrans" cxnId="{1EF42E2A-3A5D-4565-AD5F-6346BF3EB24F}">
      <dgm:prSet/>
      <dgm:spPr/>
      <dgm:t>
        <a:bodyPr/>
        <a:lstStyle/>
        <a:p>
          <a:endParaRPr lang="en-US"/>
        </a:p>
      </dgm:t>
    </dgm:pt>
    <dgm:pt modelId="{A4DCEE2F-D3E2-4E46-9491-9346790311DB}" type="sibTrans" cxnId="{1EF42E2A-3A5D-4565-AD5F-6346BF3EB24F}">
      <dgm:prSet/>
      <dgm:spPr/>
      <dgm:t>
        <a:bodyPr/>
        <a:lstStyle/>
        <a:p>
          <a:endParaRPr lang="en-US"/>
        </a:p>
      </dgm:t>
    </dgm:pt>
    <dgm:pt modelId="{922D9290-7EC4-44A3-B6A3-C673416275B1}">
      <dgm:prSet/>
      <dgm:spPr/>
      <dgm:t>
        <a:bodyPr/>
        <a:lstStyle/>
        <a:p>
          <a:r>
            <a:rPr lang="en-US"/>
            <a:t>Sanitization of any input / output</a:t>
          </a:r>
        </a:p>
      </dgm:t>
    </dgm:pt>
    <dgm:pt modelId="{B7A12E7A-6E4D-4A62-BFE9-67135FC75B15}" type="parTrans" cxnId="{119E6109-754F-4D24-86D2-161320C477D8}">
      <dgm:prSet/>
      <dgm:spPr/>
      <dgm:t>
        <a:bodyPr/>
        <a:lstStyle/>
        <a:p>
          <a:endParaRPr lang="en-US"/>
        </a:p>
      </dgm:t>
    </dgm:pt>
    <dgm:pt modelId="{500DA6B4-50B9-49A9-A113-390E81810EA4}" type="sibTrans" cxnId="{119E6109-754F-4D24-86D2-161320C477D8}">
      <dgm:prSet/>
      <dgm:spPr/>
      <dgm:t>
        <a:bodyPr/>
        <a:lstStyle/>
        <a:p>
          <a:endParaRPr lang="en-US"/>
        </a:p>
      </dgm:t>
    </dgm:pt>
    <dgm:pt modelId="{3FDCE742-13F8-494A-B380-C8AE557A6731}">
      <dgm:prSet/>
      <dgm:spPr/>
      <dgm:t>
        <a:bodyPr/>
        <a:lstStyle/>
        <a:p>
          <a:r>
            <a:rPr lang="en-US"/>
            <a:t>Limited access to systems from the program</a:t>
          </a:r>
        </a:p>
      </dgm:t>
    </dgm:pt>
    <dgm:pt modelId="{22D92206-BA56-408F-8056-02900204015C}" type="parTrans" cxnId="{0EE8210D-3C14-4351-8B0D-B8D074AC37B1}">
      <dgm:prSet/>
      <dgm:spPr/>
      <dgm:t>
        <a:bodyPr/>
        <a:lstStyle/>
        <a:p>
          <a:endParaRPr lang="en-US"/>
        </a:p>
      </dgm:t>
    </dgm:pt>
    <dgm:pt modelId="{28C3739E-2C4F-4A12-AF99-36E14A844E8D}" type="sibTrans" cxnId="{0EE8210D-3C14-4351-8B0D-B8D074AC37B1}">
      <dgm:prSet/>
      <dgm:spPr/>
      <dgm:t>
        <a:bodyPr/>
        <a:lstStyle/>
        <a:p>
          <a:endParaRPr lang="en-US"/>
        </a:p>
      </dgm:t>
    </dgm:pt>
    <dgm:pt modelId="{4A04DD40-2F2F-46E9-B10C-3C7B0D1A6E81}">
      <dgm:prSet/>
      <dgm:spPr/>
      <dgm:t>
        <a:bodyPr/>
        <a:lstStyle/>
        <a:p>
          <a:r>
            <a:rPr lang="en-US"/>
            <a:t>Encrypted data</a:t>
          </a:r>
        </a:p>
      </dgm:t>
    </dgm:pt>
    <dgm:pt modelId="{E18CF8D3-2A26-4AF0-99A7-58D0961CC038}" type="parTrans" cxnId="{A7C4C950-DA68-43F7-8028-C0060D4F22AC}">
      <dgm:prSet/>
      <dgm:spPr/>
      <dgm:t>
        <a:bodyPr/>
        <a:lstStyle/>
        <a:p>
          <a:endParaRPr lang="en-US"/>
        </a:p>
      </dgm:t>
    </dgm:pt>
    <dgm:pt modelId="{EEAA6206-190D-4279-A722-03743A697469}" type="sibTrans" cxnId="{A7C4C950-DA68-43F7-8028-C0060D4F22AC}">
      <dgm:prSet/>
      <dgm:spPr/>
      <dgm:t>
        <a:bodyPr/>
        <a:lstStyle/>
        <a:p>
          <a:endParaRPr lang="en-US"/>
        </a:p>
      </dgm:t>
    </dgm:pt>
    <dgm:pt modelId="{32718899-FCFB-486F-A5D7-5D968AC66FC8}">
      <dgm:prSet/>
      <dgm:spPr/>
      <dgm:t>
        <a:bodyPr/>
        <a:lstStyle/>
        <a:p>
          <a:r>
            <a:rPr lang="en-US"/>
            <a:t>Sandboxing</a:t>
          </a:r>
        </a:p>
      </dgm:t>
    </dgm:pt>
    <dgm:pt modelId="{2DB56E51-4C7D-4DC4-B046-7E380178B1A2}" type="parTrans" cxnId="{E2B6C5E6-F8E2-493C-A3D7-2EC68F14E634}">
      <dgm:prSet/>
      <dgm:spPr/>
      <dgm:t>
        <a:bodyPr/>
        <a:lstStyle/>
        <a:p>
          <a:endParaRPr lang="en-US"/>
        </a:p>
      </dgm:t>
    </dgm:pt>
    <dgm:pt modelId="{72EFEB7D-3B51-40AA-8751-CBD05F047B86}" type="sibTrans" cxnId="{E2B6C5E6-F8E2-493C-A3D7-2EC68F14E634}">
      <dgm:prSet/>
      <dgm:spPr/>
      <dgm:t>
        <a:bodyPr/>
        <a:lstStyle/>
        <a:p>
          <a:endParaRPr lang="en-US"/>
        </a:p>
      </dgm:t>
    </dgm:pt>
    <dgm:pt modelId="{70BC9CEF-486A-458F-8200-4EE10908464A}" type="pres">
      <dgm:prSet presAssocID="{141BE81D-FF92-4C28-8202-219F36DFDB81}" presName="root" presStyleCnt="0">
        <dgm:presLayoutVars>
          <dgm:dir/>
          <dgm:resizeHandles val="exact"/>
        </dgm:presLayoutVars>
      </dgm:prSet>
      <dgm:spPr/>
    </dgm:pt>
    <dgm:pt modelId="{57E72BA5-B1AF-4D46-A26B-75BAAA09D987}" type="pres">
      <dgm:prSet presAssocID="{D14735B6-1A54-4AAC-ABFF-458FF7078EE5}" presName="compNode" presStyleCnt="0"/>
      <dgm:spPr/>
    </dgm:pt>
    <dgm:pt modelId="{D94F280C-E8FF-46D9-8D81-70AE9611E6ED}" type="pres">
      <dgm:prSet presAssocID="{D14735B6-1A54-4AAC-ABFF-458FF7078EE5}" presName="bgRect" presStyleLbl="bgShp" presStyleIdx="0" presStyleCnt="7"/>
      <dgm:spPr/>
    </dgm:pt>
    <dgm:pt modelId="{07C78F3C-83A1-4BBB-B9CD-860CE74F7D6E}" type="pres">
      <dgm:prSet presAssocID="{D14735B6-1A54-4AAC-ABFF-458FF7078EE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6575BA5B-C25B-4CD1-A0F0-324CA8C2B6BA}" type="pres">
      <dgm:prSet presAssocID="{D14735B6-1A54-4AAC-ABFF-458FF7078EE5}" presName="spaceRect" presStyleCnt="0"/>
      <dgm:spPr/>
    </dgm:pt>
    <dgm:pt modelId="{CE7427BC-F2E7-4A72-9254-5C757006A65B}" type="pres">
      <dgm:prSet presAssocID="{D14735B6-1A54-4AAC-ABFF-458FF7078EE5}" presName="parTx" presStyleLbl="revTx" presStyleIdx="0" presStyleCnt="7">
        <dgm:presLayoutVars>
          <dgm:chMax val="0"/>
          <dgm:chPref val="0"/>
        </dgm:presLayoutVars>
      </dgm:prSet>
      <dgm:spPr/>
    </dgm:pt>
    <dgm:pt modelId="{D722729F-4496-4F16-B4EA-A84E23892F1F}" type="pres">
      <dgm:prSet presAssocID="{3B1BECD5-CB72-438B-8121-8C53C35F16B7}" presName="sibTrans" presStyleCnt="0"/>
      <dgm:spPr/>
    </dgm:pt>
    <dgm:pt modelId="{FE39FB82-017D-4645-91F4-1C3F11E4F3CB}" type="pres">
      <dgm:prSet presAssocID="{9ED2D128-B74C-40B8-9E03-BFA9F111BA96}" presName="compNode" presStyleCnt="0"/>
      <dgm:spPr/>
    </dgm:pt>
    <dgm:pt modelId="{FE35DB00-1B8F-4F0E-B76F-D5C4CD4C02F5}" type="pres">
      <dgm:prSet presAssocID="{9ED2D128-B74C-40B8-9E03-BFA9F111BA96}" presName="bgRect" presStyleLbl="bgShp" presStyleIdx="1" presStyleCnt="7"/>
      <dgm:spPr/>
    </dgm:pt>
    <dgm:pt modelId="{28CF9095-C2D8-4440-A36B-B139F0355B8C}" type="pres">
      <dgm:prSet presAssocID="{9ED2D128-B74C-40B8-9E03-BFA9F111BA9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ian"/>
        </a:ext>
      </dgm:extLst>
    </dgm:pt>
    <dgm:pt modelId="{58AE0AE0-786B-44AE-BC0E-7BA96BD0B755}" type="pres">
      <dgm:prSet presAssocID="{9ED2D128-B74C-40B8-9E03-BFA9F111BA96}" presName="spaceRect" presStyleCnt="0"/>
      <dgm:spPr/>
    </dgm:pt>
    <dgm:pt modelId="{61DC35B6-12E6-463A-9A46-B27A6805D9F9}" type="pres">
      <dgm:prSet presAssocID="{9ED2D128-B74C-40B8-9E03-BFA9F111BA96}" presName="parTx" presStyleLbl="revTx" presStyleIdx="1" presStyleCnt="7">
        <dgm:presLayoutVars>
          <dgm:chMax val="0"/>
          <dgm:chPref val="0"/>
        </dgm:presLayoutVars>
      </dgm:prSet>
      <dgm:spPr/>
    </dgm:pt>
    <dgm:pt modelId="{2C7D851A-C5C6-4020-B80F-9B086AD877D0}" type="pres">
      <dgm:prSet presAssocID="{AA83D82A-F71D-4E30-A315-3AB8B8FD6331}" presName="sibTrans" presStyleCnt="0"/>
      <dgm:spPr/>
    </dgm:pt>
    <dgm:pt modelId="{30D02B9F-6D15-4FD6-9540-586348BE0F29}" type="pres">
      <dgm:prSet presAssocID="{9B15A6AE-9866-4CA2-8D26-46AC1A61E446}" presName="compNode" presStyleCnt="0"/>
      <dgm:spPr/>
    </dgm:pt>
    <dgm:pt modelId="{48BA5C76-635A-402C-8454-4A38F21DE027}" type="pres">
      <dgm:prSet presAssocID="{9B15A6AE-9866-4CA2-8D26-46AC1A61E446}" presName="bgRect" presStyleLbl="bgShp" presStyleIdx="2" presStyleCnt="7"/>
      <dgm:spPr/>
    </dgm:pt>
    <dgm:pt modelId="{E78CDE89-09B7-4DAD-AEDB-8D482B81F24F}" type="pres">
      <dgm:prSet presAssocID="{9B15A6AE-9866-4CA2-8D26-46AC1A61E44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4FB14ACF-329D-4137-AD8F-8CFBBA32955B}" type="pres">
      <dgm:prSet presAssocID="{9B15A6AE-9866-4CA2-8D26-46AC1A61E446}" presName="spaceRect" presStyleCnt="0"/>
      <dgm:spPr/>
    </dgm:pt>
    <dgm:pt modelId="{45F1491C-03E6-4B7B-9BD7-5B7DC3ABC40B}" type="pres">
      <dgm:prSet presAssocID="{9B15A6AE-9866-4CA2-8D26-46AC1A61E446}" presName="parTx" presStyleLbl="revTx" presStyleIdx="2" presStyleCnt="7">
        <dgm:presLayoutVars>
          <dgm:chMax val="0"/>
          <dgm:chPref val="0"/>
        </dgm:presLayoutVars>
      </dgm:prSet>
      <dgm:spPr/>
    </dgm:pt>
    <dgm:pt modelId="{0C521D65-187C-4A72-8208-1779900299F6}" type="pres">
      <dgm:prSet presAssocID="{A4DCEE2F-D3E2-4E46-9491-9346790311DB}" presName="sibTrans" presStyleCnt="0"/>
      <dgm:spPr/>
    </dgm:pt>
    <dgm:pt modelId="{1C16D981-157A-402E-A92D-70643F11CBF6}" type="pres">
      <dgm:prSet presAssocID="{922D9290-7EC4-44A3-B6A3-C673416275B1}" presName="compNode" presStyleCnt="0"/>
      <dgm:spPr/>
    </dgm:pt>
    <dgm:pt modelId="{A8A70021-57F8-432D-A227-3948E1F16960}" type="pres">
      <dgm:prSet presAssocID="{922D9290-7EC4-44A3-B6A3-C673416275B1}" presName="bgRect" presStyleLbl="bgShp" presStyleIdx="3" presStyleCnt="7"/>
      <dgm:spPr/>
    </dgm:pt>
    <dgm:pt modelId="{63EDD459-8920-48F6-BFCD-4A02C0590704}" type="pres">
      <dgm:prSet presAssocID="{922D9290-7EC4-44A3-B6A3-C673416275B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A3B5DAB9-8779-40CC-BACB-152B9A08E609}" type="pres">
      <dgm:prSet presAssocID="{922D9290-7EC4-44A3-B6A3-C673416275B1}" presName="spaceRect" presStyleCnt="0"/>
      <dgm:spPr/>
    </dgm:pt>
    <dgm:pt modelId="{F937A6FB-3A3A-481C-8ED3-2D93F284C716}" type="pres">
      <dgm:prSet presAssocID="{922D9290-7EC4-44A3-B6A3-C673416275B1}" presName="parTx" presStyleLbl="revTx" presStyleIdx="3" presStyleCnt="7">
        <dgm:presLayoutVars>
          <dgm:chMax val="0"/>
          <dgm:chPref val="0"/>
        </dgm:presLayoutVars>
      </dgm:prSet>
      <dgm:spPr/>
    </dgm:pt>
    <dgm:pt modelId="{75FAAC5A-DF81-4BB9-BBDD-E051B08AA7AF}" type="pres">
      <dgm:prSet presAssocID="{500DA6B4-50B9-49A9-A113-390E81810EA4}" presName="sibTrans" presStyleCnt="0"/>
      <dgm:spPr/>
    </dgm:pt>
    <dgm:pt modelId="{DA4BAB21-7A74-486A-9A45-456C9D8CD12C}" type="pres">
      <dgm:prSet presAssocID="{3FDCE742-13F8-494A-B380-C8AE557A6731}" presName="compNode" presStyleCnt="0"/>
      <dgm:spPr/>
    </dgm:pt>
    <dgm:pt modelId="{200F5C2F-8D0E-45A2-BC53-77755F9F9BE7}" type="pres">
      <dgm:prSet presAssocID="{3FDCE742-13F8-494A-B380-C8AE557A6731}" presName="bgRect" presStyleLbl="bgShp" presStyleIdx="4" presStyleCnt="7"/>
      <dgm:spPr/>
    </dgm:pt>
    <dgm:pt modelId="{B9079DA3-2D2E-4321-942F-8E68EE2E5AF9}" type="pres">
      <dgm:prSet presAssocID="{3FDCE742-13F8-494A-B380-C8AE557A673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nlock"/>
        </a:ext>
      </dgm:extLst>
    </dgm:pt>
    <dgm:pt modelId="{934EFF80-CE5F-4A65-A27C-D52CA3A0DEA5}" type="pres">
      <dgm:prSet presAssocID="{3FDCE742-13F8-494A-B380-C8AE557A6731}" presName="spaceRect" presStyleCnt="0"/>
      <dgm:spPr/>
    </dgm:pt>
    <dgm:pt modelId="{FF5339BE-AF35-4C80-8280-6E25812B13EF}" type="pres">
      <dgm:prSet presAssocID="{3FDCE742-13F8-494A-B380-C8AE557A6731}" presName="parTx" presStyleLbl="revTx" presStyleIdx="4" presStyleCnt="7">
        <dgm:presLayoutVars>
          <dgm:chMax val="0"/>
          <dgm:chPref val="0"/>
        </dgm:presLayoutVars>
      </dgm:prSet>
      <dgm:spPr/>
    </dgm:pt>
    <dgm:pt modelId="{805388FC-0CE7-4290-9BB3-0C9CD5EBE4BA}" type="pres">
      <dgm:prSet presAssocID="{28C3739E-2C4F-4A12-AF99-36E14A844E8D}" presName="sibTrans" presStyleCnt="0"/>
      <dgm:spPr/>
    </dgm:pt>
    <dgm:pt modelId="{1A498C89-B83B-41A0-A58E-5297782566B5}" type="pres">
      <dgm:prSet presAssocID="{4A04DD40-2F2F-46E9-B10C-3C7B0D1A6E81}" presName="compNode" presStyleCnt="0"/>
      <dgm:spPr/>
    </dgm:pt>
    <dgm:pt modelId="{EB1B8CD6-B0FF-4E6F-BF2C-EB6E39429AB8}" type="pres">
      <dgm:prSet presAssocID="{4A04DD40-2F2F-46E9-B10C-3C7B0D1A6E81}" presName="bgRect" presStyleLbl="bgShp" presStyleIdx="5" presStyleCnt="7"/>
      <dgm:spPr/>
    </dgm:pt>
    <dgm:pt modelId="{DB582324-1BF7-4FE4-BF47-4483C8511E45}" type="pres">
      <dgm:prSet presAssocID="{4A04DD40-2F2F-46E9-B10C-3C7B0D1A6E8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C4F61385-F628-4A96-931C-66F4C1B260FF}" type="pres">
      <dgm:prSet presAssocID="{4A04DD40-2F2F-46E9-B10C-3C7B0D1A6E81}" presName="spaceRect" presStyleCnt="0"/>
      <dgm:spPr/>
    </dgm:pt>
    <dgm:pt modelId="{08717593-545F-4B51-A8EC-C65486037BAA}" type="pres">
      <dgm:prSet presAssocID="{4A04DD40-2F2F-46E9-B10C-3C7B0D1A6E81}" presName="parTx" presStyleLbl="revTx" presStyleIdx="5" presStyleCnt="7">
        <dgm:presLayoutVars>
          <dgm:chMax val="0"/>
          <dgm:chPref val="0"/>
        </dgm:presLayoutVars>
      </dgm:prSet>
      <dgm:spPr/>
    </dgm:pt>
    <dgm:pt modelId="{B379BAC2-106D-44A2-B98C-7C6B90C99D13}" type="pres">
      <dgm:prSet presAssocID="{EEAA6206-190D-4279-A722-03743A697469}" presName="sibTrans" presStyleCnt="0"/>
      <dgm:spPr/>
    </dgm:pt>
    <dgm:pt modelId="{CE0AC270-2CFF-4D5C-BDBE-A03DBBDEE6AE}" type="pres">
      <dgm:prSet presAssocID="{32718899-FCFB-486F-A5D7-5D968AC66FC8}" presName="compNode" presStyleCnt="0"/>
      <dgm:spPr/>
    </dgm:pt>
    <dgm:pt modelId="{847E8E0B-37F4-4138-A5BC-E26E2CF50772}" type="pres">
      <dgm:prSet presAssocID="{32718899-FCFB-486F-A5D7-5D968AC66FC8}" presName="bgRect" presStyleLbl="bgShp" presStyleIdx="6" presStyleCnt="7"/>
      <dgm:spPr/>
    </dgm:pt>
    <dgm:pt modelId="{CA564D8C-804C-45B6-9056-07AE0D54258D}" type="pres">
      <dgm:prSet presAssocID="{32718899-FCFB-486F-A5D7-5D968AC66FC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lue"/>
        </a:ext>
      </dgm:extLst>
    </dgm:pt>
    <dgm:pt modelId="{4F96D7DC-FB3B-4C3F-BCB0-B0E58FA51EF1}" type="pres">
      <dgm:prSet presAssocID="{32718899-FCFB-486F-A5D7-5D968AC66FC8}" presName="spaceRect" presStyleCnt="0"/>
      <dgm:spPr/>
    </dgm:pt>
    <dgm:pt modelId="{04CDF158-4172-4FBB-B736-E7F619C1444A}" type="pres">
      <dgm:prSet presAssocID="{32718899-FCFB-486F-A5D7-5D968AC66FC8}" presName="parTx" presStyleLbl="revTx" presStyleIdx="6" presStyleCnt="7">
        <dgm:presLayoutVars>
          <dgm:chMax val="0"/>
          <dgm:chPref val="0"/>
        </dgm:presLayoutVars>
      </dgm:prSet>
      <dgm:spPr/>
    </dgm:pt>
  </dgm:ptLst>
  <dgm:cxnLst>
    <dgm:cxn modelId="{119E6109-754F-4D24-86D2-161320C477D8}" srcId="{141BE81D-FF92-4C28-8202-219F36DFDB81}" destId="{922D9290-7EC4-44A3-B6A3-C673416275B1}" srcOrd="3" destOrd="0" parTransId="{B7A12E7A-6E4D-4A62-BFE9-67135FC75B15}" sibTransId="{500DA6B4-50B9-49A9-A113-390E81810EA4}"/>
    <dgm:cxn modelId="{0EE8210D-3C14-4351-8B0D-B8D074AC37B1}" srcId="{141BE81D-FF92-4C28-8202-219F36DFDB81}" destId="{3FDCE742-13F8-494A-B380-C8AE557A6731}" srcOrd="4" destOrd="0" parTransId="{22D92206-BA56-408F-8056-02900204015C}" sibTransId="{28C3739E-2C4F-4A12-AF99-36E14A844E8D}"/>
    <dgm:cxn modelId="{5DCE6526-7474-42CE-9D80-4EE8970CCD3F}" type="presOf" srcId="{32718899-FCFB-486F-A5D7-5D968AC66FC8}" destId="{04CDF158-4172-4FBB-B736-E7F619C1444A}" srcOrd="0" destOrd="0" presId="urn:microsoft.com/office/officeart/2018/2/layout/IconVerticalSolidList"/>
    <dgm:cxn modelId="{1EF42E2A-3A5D-4565-AD5F-6346BF3EB24F}" srcId="{141BE81D-FF92-4C28-8202-219F36DFDB81}" destId="{9B15A6AE-9866-4CA2-8D26-46AC1A61E446}" srcOrd="2" destOrd="0" parTransId="{F20012DF-6DE8-4713-9EA7-6309781E6257}" sibTransId="{A4DCEE2F-D3E2-4E46-9491-9346790311DB}"/>
    <dgm:cxn modelId="{E4231E33-BA7C-47A3-8F56-0904255E2F72}" srcId="{141BE81D-FF92-4C28-8202-219F36DFDB81}" destId="{9ED2D128-B74C-40B8-9E03-BFA9F111BA96}" srcOrd="1" destOrd="0" parTransId="{C1934497-1AD6-45E2-B49D-0734036DD8E8}" sibTransId="{AA83D82A-F71D-4E30-A315-3AB8B8FD6331}"/>
    <dgm:cxn modelId="{D5303F39-6BD7-47EF-9B42-F143E6B67831}" type="presOf" srcId="{9ED2D128-B74C-40B8-9E03-BFA9F111BA96}" destId="{61DC35B6-12E6-463A-9A46-B27A6805D9F9}" srcOrd="0" destOrd="0" presId="urn:microsoft.com/office/officeart/2018/2/layout/IconVerticalSolidList"/>
    <dgm:cxn modelId="{E433D341-81ED-4553-AFF9-642A96B1045C}" type="presOf" srcId="{141BE81D-FF92-4C28-8202-219F36DFDB81}" destId="{70BC9CEF-486A-458F-8200-4EE10908464A}" srcOrd="0" destOrd="0" presId="urn:microsoft.com/office/officeart/2018/2/layout/IconVerticalSolidList"/>
    <dgm:cxn modelId="{D3FA4C4E-29C4-44FF-AA0A-F48BC50961E1}" type="presOf" srcId="{D14735B6-1A54-4AAC-ABFF-458FF7078EE5}" destId="{CE7427BC-F2E7-4A72-9254-5C757006A65B}" srcOrd="0" destOrd="0" presId="urn:microsoft.com/office/officeart/2018/2/layout/IconVerticalSolidList"/>
    <dgm:cxn modelId="{A7C4C950-DA68-43F7-8028-C0060D4F22AC}" srcId="{141BE81D-FF92-4C28-8202-219F36DFDB81}" destId="{4A04DD40-2F2F-46E9-B10C-3C7B0D1A6E81}" srcOrd="5" destOrd="0" parTransId="{E18CF8D3-2A26-4AF0-99A7-58D0961CC038}" sibTransId="{EEAA6206-190D-4279-A722-03743A697469}"/>
    <dgm:cxn modelId="{62107051-6FFD-4163-9D96-87474D63C149}" type="presOf" srcId="{4A04DD40-2F2F-46E9-B10C-3C7B0D1A6E81}" destId="{08717593-545F-4B51-A8EC-C65486037BAA}" srcOrd="0" destOrd="0" presId="urn:microsoft.com/office/officeart/2018/2/layout/IconVerticalSolidList"/>
    <dgm:cxn modelId="{B900167B-AFAA-4582-9A84-5DF8A7939FF6}" srcId="{141BE81D-FF92-4C28-8202-219F36DFDB81}" destId="{D14735B6-1A54-4AAC-ABFF-458FF7078EE5}" srcOrd="0" destOrd="0" parTransId="{F0D7F6A4-7B3B-48ED-8F64-66EA89A5E5AB}" sibTransId="{3B1BECD5-CB72-438B-8121-8C53C35F16B7}"/>
    <dgm:cxn modelId="{228A4199-F8F9-417F-8368-3B9A426D7587}" type="presOf" srcId="{9B15A6AE-9866-4CA2-8D26-46AC1A61E446}" destId="{45F1491C-03E6-4B7B-9BD7-5B7DC3ABC40B}" srcOrd="0" destOrd="0" presId="urn:microsoft.com/office/officeart/2018/2/layout/IconVerticalSolidList"/>
    <dgm:cxn modelId="{FF108DB7-5706-44D2-9941-8E6A9E4FE8BF}" type="presOf" srcId="{3FDCE742-13F8-494A-B380-C8AE557A6731}" destId="{FF5339BE-AF35-4C80-8280-6E25812B13EF}" srcOrd="0" destOrd="0" presId="urn:microsoft.com/office/officeart/2018/2/layout/IconVerticalSolidList"/>
    <dgm:cxn modelId="{2C41ECD6-94FC-4E3C-A287-E0505775ED8D}" type="presOf" srcId="{922D9290-7EC4-44A3-B6A3-C673416275B1}" destId="{F937A6FB-3A3A-481C-8ED3-2D93F284C716}" srcOrd="0" destOrd="0" presId="urn:microsoft.com/office/officeart/2018/2/layout/IconVerticalSolidList"/>
    <dgm:cxn modelId="{E2B6C5E6-F8E2-493C-A3D7-2EC68F14E634}" srcId="{141BE81D-FF92-4C28-8202-219F36DFDB81}" destId="{32718899-FCFB-486F-A5D7-5D968AC66FC8}" srcOrd="6" destOrd="0" parTransId="{2DB56E51-4C7D-4DC4-B046-7E380178B1A2}" sibTransId="{72EFEB7D-3B51-40AA-8751-CBD05F047B86}"/>
    <dgm:cxn modelId="{78C5F1AE-F57E-492F-B321-6A327043E27F}" type="presParOf" srcId="{70BC9CEF-486A-458F-8200-4EE10908464A}" destId="{57E72BA5-B1AF-4D46-A26B-75BAAA09D987}" srcOrd="0" destOrd="0" presId="urn:microsoft.com/office/officeart/2018/2/layout/IconVerticalSolidList"/>
    <dgm:cxn modelId="{B4E6BDBE-4CBC-4089-9423-E19555371367}" type="presParOf" srcId="{57E72BA5-B1AF-4D46-A26B-75BAAA09D987}" destId="{D94F280C-E8FF-46D9-8D81-70AE9611E6ED}" srcOrd="0" destOrd="0" presId="urn:microsoft.com/office/officeart/2018/2/layout/IconVerticalSolidList"/>
    <dgm:cxn modelId="{C51245AB-2636-4A8A-B96F-77AFE299E651}" type="presParOf" srcId="{57E72BA5-B1AF-4D46-A26B-75BAAA09D987}" destId="{07C78F3C-83A1-4BBB-B9CD-860CE74F7D6E}" srcOrd="1" destOrd="0" presId="urn:microsoft.com/office/officeart/2018/2/layout/IconVerticalSolidList"/>
    <dgm:cxn modelId="{9AF19FA1-3F0E-4BD5-9A76-BD127940E91E}" type="presParOf" srcId="{57E72BA5-B1AF-4D46-A26B-75BAAA09D987}" destId="{6575BA5B-C25B-4CD1-A0F0-324CA8C2B6BA}" srcOrd="2" destOrd="0" presId="urn:microsoft.com/office/officeart/2018/2/layout/IconVerticalSolidList"/>
    <dgm:cxn modelId="{18D14F55-7C37-4E19-AB67-787096925D67}" type="presParOf" srcId="{57E72BA5-B1AF-4D46-A26B-75BAAA09D987}" destId="{CE7427BC-F2E7-4A72-9254-5C757006A65B}" srcOrd="3" destOrd="0" presId="urn:microsoft.com/office/officeart/2018/2/layout/IconVerticalSolidList"/>
    <dgm:cxn modelId="{ABAC5557-EA22-47B2-8844-BD00A3D67D92}" type="presParOf" srcId="{70BC9CEF-486A-458F-8200-4EE10908464A}" destId="{D722729F-4496-4F16-B4EA-A84E23892F1F}" srcOrd="1" destOrd="0" presId="urn:microsoft.com/office/officeart/2018/2/layout/IconVerticalSolidList"/>
    <dgm:cxn modelId="{B0C1FADB-409A-4EEB-9ECB-364664753CB9}" type="presParOf" srcId="{70BC9CEF-486A-458F-8200-4EE10908464A}" destId="{FE39FB82-017D-4645-91F4-1C3F11E4F3CB}" srcOrd="2" destOrd="0" presId="urn:microsoft.com/office/officeart/2018/2/layout/IconVerticalSolidList"/>
    <dgm:cxn modelId="{2609610C-510A-47FE-8793-884F010A76C2}" type="presParOf" srcId="{FE39FB82-017D-4645-91F4-1C3F11E4F3CB}" destId="{FE35DB00-1B8F-4F0E-B76F-D5C4CD4C02F5}" srcOrd="0" destOrd="0" presId="urn:microsoft.com/office/officeart/2018/2/layout/IconVerticalSolidList"/>
    <dgm:cxn modelId="{CAAA8109-7F2C-4A4B-BAC2-A6942DB267B3}" type="presParOf" srcId="{FE39FB82-017D-4645-91F4-1C3F11E4F3CB}" destId="{28CF9095-C2D8-4440-A36B-B139F0355B8C}" srcOrd="1" destOrd="0" presId="urn:microsoft.com/office/officeart/2018/2/layout/IconVerticalSolidList"/>
    <dgm:cxn modelId="{749C0283-B8E6-4007-80B2-02F6109A6F4E}" type="presParOf" srcId="{FE39FB82-017D-4645-91F4-1C3F11E4F3CB}" destId="{58AE0AE0-786B-44AE-BC0E-7BA96BD0B755}" srcOrd="2" destOrd="0" presId="urn:microsoft.com/office/officeart/2018/2/layout/IconVerticalSolidList"/>
    <dgm:cxn modelId="{EA5EE8C2-E765-4723-861C-694AB7DCF76C}" type="presParOf" srcId="{FE39FB82-017D-4645-91F4-1C3F11E4F3CB}" destId="{61DC35B6-12E6-463A-9A46-B27A6805D9F9}" srcOrd="3" destOrd="0" presId="urn:microsoft.com/office/officeart/2018/2/layout/IconVerticalSolidList"/>
    <dgm:cxn modelId="{60D4E84A-8308-40FB-8B06-C5BFB7EC5C9C}" type="presParOf" srcId="{70BC9CEF-486A-458F-8200-4EE10908464A}" destId="{2C7D851A-C5C6-4020-B80F-9B086AD877D0}" srcOrd="3" destOrd="0" presId="urn:microsoft.com/office/officeart/2018/2/layout/IconVerticalSolidList"/>
    <dgm:cxn modelId="{E19C96B2-C7B4-448B-937E-2EB42F782240}" type="presParOf" srcId="{70BC9CEF-486A-458F-8200-4EE10908464A}" destId="{30D02B9F-6D15-4FD6-9540-586348BE0F29}" srcOrd="4" destOrd="0" presId="urn:microsoft.com/office/officeart/2018/2/layout/IconVerticalSolidList"/>
    <dgm:cxn modelId="{B1AD8DCF-6D9F-48D6-9A7E-B1BDB1E2B938}" type="presParOf" srcId="{30D02B9F-6D15-4FD6-9540-586348BE0F29}" destId="{48BA5C76-635A-402C-8454-4A38F21DE027}" srcOrd="0" destOrd="0" presId="urn:microsoft.com/office/officeart/2018/2/layout/IconVerticalSolidList"/>
    <dgm:cxn modelId="{8CCC97D5-30D1-49A3-BBC0-600356BC9FF1}" type="presParOf" srcId="{30D02B9F-6D15-4FD6-9540-586348BE0F29}" destId="{E78CDE89-09B7-4DAD-AEDB-8D482B81F24F}" srcOrd="1" destOrd="0" presId="urn:microsoft.com/office/officeart/2018/2/layout/IconVerticalSolidList"/>
    <dgm:cxn modelId="{0F4C2C22-8275-4254-83C9-C50760B6BA43}" type="presParOf" srcId="{30D02B9F-6D15-4FD6-9540-586348BE0F29}" destId="{4FB14ACF-329D-4137-AD8F-8CFBBA32955B}" srcOrd="2" destOrd="0" presId="urn:microsoft.com/office/officeart/2018/2/layout/IconVerticalSolidList"/>
    <dgm:cxn modelId="{FC4FB1D2-27A5-44B7-AF76-7C762CBCB4D8}" type="presParOf" srcId="{30D02B9F-6D15-4FD6-9540-586348BE0F29}" destId="{45F1491C-03E6-4B7B-9BD7-5B7DC3ABC40B}" srcOrd="3" destOrd="0" presId="urn:microsoft.com/office/officeart/2018/2/layout/IconVerticalSolidList"/>
    <dgm:cxn modelId="{A7DB39D6-F2A4-47BC-98C8-C841AEA126D3}" type="presParOf" srcId="{70BC9CEF-486A-458F-8200-4EE10908464A}" destId="{0C521D65-187C-4A72-8208-1779900299F6}" srcOrd="5" destOrd="0" presId="urn:microsoft.com/office/officeart/2018/2/layout/IconVerticalSolidList"/>
    <dgm:cxn modelId="{D9F32D02-01D9-4726-9881-DA239DED4FA7}" type="presParOf" srcId="{70BC9CEF-486A-458F-8200-4EE10908464A}" destId="{1C16D981-157A-402E-A92D-70643F11CBF6}" srcOrd="6" destOrd="0" presId="urn:microsoft.com/office/officeart/2018/2/layout/IconVerticalSolidList"/>
    <dgm:cxn modelId="{B0C8559E-693D-48B3-8C07-E415EEEF6F47}" type="presParOf" srcId="{1C16D981-157A-402E-A92D-70643F11CBF6}" destId="{A8A70021-57F8-432D-A227-3948E1F16960}" srcOrd="0" destOrd="0" presId="urn:microsoft.com/office/officeart/2018/2/layout/IconVerticalSolidList"/>
    <dgm:cxn modelId="{5BF73A2F-30DC-4077-80DB-119862EB7EE5}" type="presParOf" srcId="{1C16D981-157A-402E-A92D-70643F11CBF6}" destId="{63EDD459-8920-48F6-BFCD-4A02C0590704}" srcOrd="1" destOrd="0" presId="urn:microsoft.com/office/officeart/2018/2/layout/IconVerticalSolidList"/>
    <dgm:cxn modelId="{75F6AEF8-B8CF-472B-BEB1-F9E02F279AD4}" type="presParOf" srcId="{1C16D981-157A-402E-A92D-70643F11CBF6}" destId="{A3B5DAB9-8779-40CC-BACB-152B9A08E609}" srcOrd="2" destOrd="0" presId="urn:microsoft.com/office/officeart/2018/2/layout/IconVerticalSolidList"/>
    <dgm:cxn modelId="{613FD64F-A682-46CA-996E-7D5EA3DD1D54}" type="presParOf" srcId="{1C16D981-157A-402E-A92D-70643F11CBF6}" destId="{F937A6FB-3A3A-481C-8ED3-2D93F284C716}" srcOrd="3" destOrd="0" presId="urn:microsoft.com/office/officeart/2018/2/layout/IconVerticalSolidList"/>
    <dgm:cxn modelId="{8BB9CFE7-46F3-48E4-98DD-56B52BE9A36A}" type="presParOf" srcId="{70BC9CEF-486A-458F-8200-4EE10908464A}" destId="{75FAAC5A-DF81-4BB9-BBDD-E051B08AA7AF}" srcOrd="7" destOrd="0" presId="urn:microsoft.com/office/officeart/2018/2/layout/IconVerticalSolidList"/>
    <dgm:cxn modelId="{CFB4F27F-E4BD-461E-A779-02BBFF3E509D}" type="presParOf" srcId="{70BC9CEF-486A-458F-8200-4EE10908464A}" destId="{DA4BAB21-7A74-486A-9A45-456C9D8CD12C}" srcOrd="8" destOrd="0" presId="urn:microsoft.com/office/officeart/2018/2/layout/IconVerticalSolidList"/>
    <dgm:cxn modelId="{D978F726-FE56-4F7E-9879-0B81202A45DC}" type="presParOf" srcId="{DA4BAB21-7A74-486A-9A45-456C9D8CD12C}" destId="{200F5C2F-8D0E-45A2-BC53-77755F9F9BE7}" srcOrd="0" destOrd="0" presId="urn:microsoft.com/office/officeart/2018/2/layout/IconVerticalSolidList"/>
    <dgm:cxn modelId="{AF1A4B95-3200-423C-B45F-14140B605298}" type="presParOf" srcId="{DA4BAB21-7A74-486A-9A45-456C9D8CD12C}" destId="{B9079DA3-2D2E-4321-942F-8E68EE2E5AF9}" srcOrd="1" destOrd="0" presId="urn:microsoft.com/office/officeart/2018/2/layout/IconVerticalSolidList"/>
    <dgm:cxn modelId="{65E3EB02-0FBF-4792-97AC-4ED18385371A}" type="presParOf" srcId="{DA4BAB21-7A74-486A-9A45-456C9D8CD12C}" destId="{934EFF80-CE5F-4A65-A27C-D52CA3A0DEA5}" srcOrd="2" destOrd="0" presId="urn:microsoft.com/office/officeart/2018/2/layout/IconVerticalSolidList"/>
    <dgm:cxn modelId="{9C266E8E-1940-4B47-A820-6C5E8CFCCC14}" type="presParOf" srcId="{DA4BAB21-7A74-486A-9A45-456C9D8CD12C}" destId="{FF5339BE-AF35-4C80-8280-6E25812B13EF}" srcOrd="3" destOrd="0" presId="urn:microsoft.com/office/officeart/2018/2/layout/IconVerticalSolidList"/>
    <dgm:cxn modelId="{21FD9708-5172-416F-8CF1-237215D8AFA3}" type="presParOf" srcId="{70BC9CEF-486A-458F-8200-4EE10908464A}" destId="{805388FC-0CE7-4290-9BB3-0C9CD5EBE4BA}" srcOrd="9" destOrd="0" presId="urn:microsoft.com/office/officeart/2018/2/layout/IconVerticalSolidList"/>
    <dgm:cxn modelId="{74272516-8CED-4B63-B377-45751649292A}" type="presParOf" srcId="{70BC9CEF-486A-458F-8200-4EE10908464A}" destId="{1A498C89-B83B-41A0-A58E-5297782566B5}" srcOrd="10" destOrd="0" presId="urn:microsoft.com/office/officeart/2018/2/layout/IconVerticalSolidList"/>
    <dgm:cxn modelId="{02C764A6-28D8-4A0C-886B-BEEFFFD284CB}" type="presParOf" srcId="{1A498C89-B83B-41A0-A58E-5297782566B5}" destId="{EB1B8CD6-B0FF-4E6F-BF2C-EB6E39429AB8}" srcOrd="0" destOrd="0" presId="urn:microsoft.com/office/officeart/2018/2/layout/IconVerticalSolidList"/>
    <dgm:cxn modelId="{124578F0-7C68-45E6-B043-03AFBDFB365E}" type="presParOf" srcId="{1A498C89-B83B-41A0-A58E-5297782566B5}" destId="{DB582324-1BF7-4FE4-BF47-4483C8511E45}" srcOrd="1" destOrd="0" presId="urn:microsoft.com/office/officeart/2018/2/layout/IconVerticalSolidList"/>
    <dgm:cxn modelId="{E271F863-AF63-45FC-A8E0-546D798ED275}" type="presParOf" srcId="{1A498C89-B83B-41A0-A58E-5297782566B5}" destId="{C4F61385-F628-4A96-931C-66F4C1B260FF}" srcOrd="2" destOrd="0" presId="urn:microsoft.com/office/officeart/2018/2/layout/IconVerticalSolidList"/>
    <dgm:cxn modelId="{58554E1A-221E-41B6-BA65-D87E1C9E2A6C}" type="presParOf" srcId="{1A498C89-B83B-41A0-A58E-5297782566B5}" destId="{08717593-545F-4B51-A8EC-C65486037BAA}" srcOrd="3" destOrd="0" presId="urn:microsoft.com/office/officeart/2018/2/layout/IconVerticalSolidList"/>
    <dgm:cxn modelId="{500ABF10-39DE-4293-ABC6-4A7C6014FD76}" type="presParOf" srcId="{70BC9CEF-486A-458F-8200-4EE10908464A}" destId="{B379BAC2-106D-44A2-B98C-7C6B90C99D13}" srcOrd="11" destOrd="0" presId="urn:microsoft.com/office/officeart/2018/2/layout/IconVerticalSolidList"/>
    <dgm:cxn modelId="{01121F22-69EA-4EE8-B1D6-585D118EE816}" type="presParOf" srcId="{70BC9CEF-486A-458F-8200-4EE10908464A}" destId="{CE0AC270-2CFF-4D5C-BDBE-A03DBBDEE6AE}" srcOrd="12" destOrd="0" presId="urn:microsoft.com/office/officeart/2018/2/layout/IconVerticalSolidList"/>
    <dgm:cxn modelId="{D3FD2025-D090-41A0-B7FB-11E42FA25169}" type="presParOf" srcId="{CE0AC270-2CFF-4D5C-BDBE-A03DBBDEE6AE}" destId="{847E8E0B-37F4-4138-A5BC-E26E2CF50772}" srcOrd="0" destOrd="0" presId="urn:microsoft.com/office/officeart/2018/2/layout/IconVerticalSolidList"/>
    <dgm:cxn modelId="{311EF772-AFEC-4B14-99FA-DD7338B05516}" type="presParOf" srcId="{CE0AC270-2CFF-4D5C-BDBE-A03DBBDEE6AE}" destId="{CA564D8C-804C-45B6-9056-07AE0D54258D}" srcOrd="1" destOrd="0" presId="urn:microsoft.com/office/officeart/2018/2/layout/IconVerticalSolidList"/>
    <dgm:cxn modelId="{59DA58A1-0722-4864-83E8-930C3D7C8D26}" type="presParOf" srcId="{CE0AC270-2CFF-4D5C-BDBE-A03DBBDEE6AE}" destId="{4F96D7DC-FB3B-4C3F-BCB0-B0E58FA51EF1}" srcOrd="2" destOrd="0" presId="urn:microsoft.com/office/officeart/2018/2/layout/IconVerticalSolidList"/>
    <dgm:cxn modelId="{F47DB1FF-32FB-443C-A58A-35EC04356B56}" type="presParOf" srcId="{CE0AC270-2CFF-4D5C-BDBE-A03DBBDEE6AE}" destId="{04CDF158-4172-4FBB-B736-E7F619C1444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C4850B-045C-47BF-88B2-1B9DA447DEDA}"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AA458574-9435-49AC-9DDF-39B9431DF352}">
      <dgm:prSet/>
      <dgm:spPr/>
      <dgm:t>
        <a:bodyPr/>
        <a:lstStyle/>
        <a:p>
          <a:r>
            <a:rPr lang="en-US"/>
            <a:t>A system should only have permissions / privileges required for the intended purpose</a:t>
          </a:r>
        </a:p>
      </dgm:t>
    </dgm:pt>
    <dgm:pt modelId="{83E418A0-24AD-4D00-9994-26B1ED679952}" type="parTrans" cxnId="{3987A36B-CD40-411C-8219-7CD05F3FE26F}">
      <dgm:prSet/>
      <dgm:spPr/>
      <dgm:t>
        <a:bodyPr/>
        <a:lstStyle/>
        <a:p>
          <a:endParaRPr lang="en-US"/>
        </a:p>
      </dgm:t>
    </dgm:pt>
    <dgm:pt modelId="{7A15CCAC-8CD4-41F9-A5DB-B9A79AA2CD6E}" type="sibTrans" cxnId="{3987A36B-CD40-411C-8219-7CD05F3FE26F}">
      <dgm:prSet/>
      <dgm:spPr/>
      <dgm:t>
        <a:bodyPr/>
        <a:lstStyle/>
        <a:p>
          <a:endParaRPr lang="en-US"/>
        </a:p>
      </dgm:t>
    </dgm:pt>
    <dgm:pt modelId="{B4750BE6-2EEC-4682-973D-EE903EA927AE}">
      <dgm:prSet/>
      <dgm:spPr/>
      <dgm:t>
        <a:bodyPr/>
        <a:lstStyle/>
        <a:p>
          <a:r>
            <a:rPr lang="en-US"/>
            <a:t>Don’t run as root or admin!</a:t>
          </a:r>
        </a:p>
      </dgm:t>
    </dgm:pt>
    <dgm:pt modelId="{604BD752-FA34-45BA-AC5D-9ACA67A60AD7}" type="parTrans" cxnId="{9B57FF57-42F2-467A-A570-47E2DA4C36F6}">
      <dgm:prSet/>
      <dgm:spPr/>
      <dgm:t>
        <a:bodyPr/>
        <a:lstStyle/>
        <a:p>
          <a:endParaRPr lang="en-US"/>
        </a:p>
      </dgm:t>
    </dgm:pt>
    <dgm:pt modelId="{D83EE92A-7E79-486B-9FA9-4BF948B8FD77}" type="sibTrans" cxnId="{9B57FF57-42F2-467A-A570-47E2DA4C36F6}">
      <dgm:prSet/>
      <dgm:spPr/>
      <dgm:t>
        <a:bodyPr/>
        <a:lstStyle/>
        <a:p>
          <a:endParaRPr lang="en-US"/>
        </a:p>
      </dgm:t>
    </dgm:pt>
    <dgm:pt modelId="{AB4239E8-C913-4196-8466-7DEFA4D49EB4}">
      <dgm:prSet/>
      <dgm:spPr/>
      <dgm:t>
        <a:bodyPr/>
        <a:lstStyle/>
        <a:p>
          <a:r>
            <a:rPr lang="en-US"/>
            <a:t>Programs should not require (or request) root access unless critical for function (not just convenience)</a:t>
          </a:r>
        </a:p>
      </dgm:t>
    </dgm:pt>
    <dgm:pt modelId="{9FA5C52A-EE1C-45FE-8F53-587707E29194}" type="parTrans" cxnId="{A1BC6806-E061-4C87-8EDA-E75E695D5720}">
      <dgm:prSet/>
      <dgm:spPr/>
      <dgm:t>
        <a:bodyPr/>
        <a:lstStyle/>
        <a:p>
          <a:endParaRPr lang="en-US"/>
        </a:p>
      </dgm:t>
    </dgm:pt>
    <dgm:pt modelId="{AF161DD9-5A82-4BE0-885E-54BE95359E5C}" type="sibTrans" cxnId="{A1BC6806-E061-4C87-8EDA-E75E695D5720}">
      <dgm:prSet/>
      <dgm:spPr/>
      <dgm:t>
        <a:bodyPr/>
        <a:lstStyle/>
        <a:p>
          <a:endParaRPr lang="en-US"/>
        </a:p>
      </dgm:t>
    </dgm:pt>
    <dgm:pt modelId="{D5F4B504-C3BE-2B42-8A64-257C62A21ADB}" type="pres">
      <dgm:prSet presAssocID="{8FC4850B-045C-47BF-88B2-1B9DA447DEDA}" presName="Name0" presStyleCnt="0">
        <dgm:presLayoutVars>
          <dgm:dir/>
          <dgm:animLvl val="lvl"/>
          <dgm:resizeHandles val="exact"/>
        </dgm:presLayoutVars>
      </dgm:prSet>
      <dgm:spPr/>
    </dgm:pt>
    <dgm:pt modelId="{153197BE-BD7A-6043-8593-41E13E306C9D}" type="pres">
      <dgm:prSet presAssocID="{B4750BE6-2EEC-4682-973D-EE903EA927AE}" presName="boxAndChildren" presStyleCnt="0"/>
      <dgm:spPr/>
    </dgm:pt>
    <dgm:pt modelId="{609CA183-9FFE-3342-A733-1670B56A409A}" type="pres">
      <dgm:prSet presAssocID="{B4750BE6-2EEC-4682-973D-EE903EA927AE}" presName="parentTextBox" presStyleLbl="node1" presStyleIdx="0" presStyleCnt="2"/>
      <dgm:spPr/>
    </dgm:pt>
    <dgm:pt modelId="{9468DFB9-DC6B-9940-8F28-74DBAD799C06}" type="pres">
      <dgm:prSet presAssocID="{B4750BE6-2EEC-4682-973D-EE903EA927AE}" presName="entireBox" presStyleLbl="node1" presStyleIdx="0" presStyleCnt="2"/>
      <dgm:spPr/>
    </dgm:pt>
    <dgm:pt modelId="{EE0DAC8B-8BE6-AA48-83FD-7BC410EB0333}" type="pres">
      <dgm:prSet presAssocID="{B4750BE6-2EEC-4682-973D-EE903EA927AE}" presName="descendantBox" presStyleCnt="0"/>
      <dgm:spPr/>
    </dgm:pt>
    <dgm:pt modelId="{EED43AB9-9F7E-7A44-BDA7-514AD6665A17}" type="pres">
      <dgm:prSet presAssocID="{AB4239E8-C913-4196-8466-7DEFA4D49EB4}" presName="childTextBox" presStyleLbl="fgAccFollowNode1" presStyleIdx="0" presStyleCnt="1">
        <dgm:presLayoutVars>
          <dgm:bulletEnabled val="1"/>
        </dgm:presLayoutVars>
      </dgm:prSet>
      <dgm:spPr/>
    </dgm:pt>
    <dgm:pt modelId="{6FBC250A-BD9B-DB47-A6AC-765502A0F862}" type="pres">
      <dgm:prSet presAssocID="{7A15CCAC-8CD4-41F9-A5DB-B9A79AA2CD6E}" presName="sp" presStyleCnt="0"/>
      <dgm:spPr/>
    </dgm:pt>
    <dgm:pt modelId="{E759623E-AACC-7B4F-BE3F-BFCB353B05C3}" type="pres">
      <dgm:prSet presAssocID="{AA458574-9435-49AC-9DDF-39B9431DF352}" presName="arrowAndChildren" presStyleCnt="0"/>
      <dgm:spPr/>
    </dgm:pt>
    <dgm:pt modelId="{2373D4F5-D5B7-2F4C-BD0C-27FF9EC5D63D}" type="pres">
      <dgm:prSet presAssocID="{AA458574-9435-49AC-9DDF-39B9431DF352}" presName="parentTextArrow" presStyleLbl="node1" presStyleIdx="1" presStyleCnt="2"/>
      <dgm:spPr/>
    </dgm:pt>
  </dgm:ptLst>
  <dgm:cxnLst>
    <dgm:cxn modelId="{A1BC6806-E061-4C87-8EDA-E75E695D5720}" srcId="{B4750BE6-2EEC-4682-973D-EE903EA927AE}" destId="{AB4239E8-C913-4196-8466-7DEFA4D49EB4}" srcOrd="0" destOrd="0" parTransId="{9FA5C52A-EE1C-45FE-8F53-587707E29194}" sibTransId="{AF161DD9-5A82-4BE0-885E-54BE95359E5C}"/>
    <dgm:cxn modelId="{58816C46-7040-2E42-B873-6F6F210C51FE}" type="presOf" srcId="{8FC4850B-045C-47BF-88B2-1B9DA447DEDA}" destId="{D5F4B504-C3BE-2B42-8A64-257C62A21ADB}" srcOrd="0" destOrd="0" presId="urn:microsoft.com/office/officeart/2005/8/layout/process4"/>
    <dgm:cxn modelId="{73368555-319C-BE44-81DC-8F47E922BFCE}" type="presOf" srcId="{B4750BE6-2EEC-4682-973D-EE903EA927AE}" destId="{609CA183-9FFE-3342-A733-1670B56A409A}" srcOrd="0" destOrd="0" presId="urn:microsoft.com/office/officeart/2005/8/layout/process4"/>
    <dgm:cxn modelId="{9B57FF57-42F2-467A-A570-47E2DA4C36F6}" srcId="{8FC4850B-045C-47BF-88B2-1B9DA447DEDA}" destId="{B4750BE6-2EEC-4682-973D-EE903EA927AE}" srcOrd="1" destOrd="0" parTransId="{604BD752-FA34-45BA-AC5D-9ACA67A60AD7}" sibTransId="{D83EE92A-7E79-486B-9FA9-4BF948B8FD77}"/>
    <dgm:cxn modelId="{3987A36B-CD40-411C-8219-7CD05F3FE26F}" srcId="{8FC4850B-045C-47BF-88B2-1B9DA447DEDA}" destId="{AA458574-9435-49AC-9DDF-39B9431DF352}" srcOrd="0" destOrd="0" parTransId="{83E418A0-24AD-4D00-9994-26B1ED679952}" sibTransId="{7A15CCAC-8CD4-41F9-A5DB-B9A79AA2CD6E}"/>
    <dgm:cxn modelId="{376DA699-48BB-374C-B0B8-5FB00E7E7B45}" type="presOf" srcId="{B4750BE6-2EEC-4682-973D-EE903EA927AE}" destId="{9468DFB9-DC6B-9940-8F28-74DBAD799C06}" srcOrd="1" destOrd="0" presId="urn:microsoft.com/office/officeart/2005/8/layout/process4"/>
    <dgm:cxn modelId="{45513C9C-8D28-C943-98A6-697729631AE5}" type="presOf" srcId="{AA458574-9435-49AC-9DDF-39B9431DF352}" destId="{2373D4F5-D5B7-2F4C-BD0C-27FF9EC5D63D}" srcOrd="0" destOrd="0" presId="urn:microsoft.com/office/officeart/2005/8/layout/process4"/>
    <dgm:cxn modelId="{2E9FA4DC-2D07-594E-969F-867BA567E627}" type="presOf" srcId="{AB4239E8-C913-4196-8466-7DEFA4D49EB4}" destId="{EED43AB9-9F7E-7A44-BDA7-514AD6665A17}" srcOrd="0" destOrd="0" presId="urn:microsoft.com/office/officeart/2005/8/layout/process4"/>
    <dgm:cxn modelId="{267FBD05-5952-3D47-B941-8ACE74F30E09}" type="presParOf" srcId="{D5F4B504-C3BE-2B42-8A64-257C62A21ADB}" destId="{153197BE-BD7A-6043-8593-41E13E306C9D}" srcOrd="0" destOrd="0" presId="urn:microsoft.com/office/officeart/2005/8/layout/process4"/>
    <dgm:cxn modelId="{1FD3718F-A47B-A94D-B6E0-C1734AA70259}" type="presParOf" srcId="{153197BE-BD7A-6043-8593-41E13E306C9D}" destId="{609CA183-9FFE-3342-A733-1670B56A409A}" srcOrd="0" destOrd="0" presId="urn:microsoft.com/office/officeart/2005/8/layout/process4"/>
    <dgm:cxn modelId="{B556EE92-C917-F04E-A380-AC53C8776538}" type="presParOf" srcId="{153197BE-BD7A-6043-8593-41E13E306C9D}" destId="{9468DFB9-DC6B-9940-8F28-74DBAD799C06}" srcOrd="1" destOrd="0" presId="urn:microsoft.com/office/officeart/2005/8/layout/process4"/>
    <dgm:cxn modelId="{606B7F91-2128-994D-A85D-E9859E13778C}" type="presParOf" srcId="{153197BE-BD7A-6043-8593-41E13E306C9D}" destId="{EE0DAC8B-8BE6-AA48-83FD-7BC410EB0333}" srcOrd="2" destOrd="0" presId="urn:microsoft.com/office/officeart/2005/8/layout/process4"/>
    <dgm:cxn modelId="{9C10997A-CC35-F548-8A16-5051DA0D4A18}" type="presParOf" srcId="{EE0DAC8B-8BE6-AA48-83FD-7BC410EB0333}" destId="{EED43AB9-9F7E-7A44-BDA7-514AD6665A17}" srcOrd="0" destOrd="0" presId="urn:microsoft.com/office/officeart/2005/8/layout/process4"/>
    <dgm:cxn modelId="{3D5EBD63-08AD-764D-A2D4-41D1FC5A8842}" type="presParOf" srcId="{D5F4B504-C3BE-2B42-8A64-257C62A21ADB}" destId="{6FBC250A-BD9B-DB47-A6AC-765502A0F862}" srcOrd="1" destOrd="0" presId="urn:microsoft.com/office/officeart/2005/8/layout/process4"/>
    <dgm:cxn modelId="{779E2311-4C36-9D47-BB36-A9C887682DCD}" type="presParOf" srcId="{D5F4B504-C3BE-2B42-8A64-257C62A21ADB}" destId="{E759623E-AACC-7B4F-BE3F-BFCB353B05C3}" srcOrd="2" destOrd="0" presId="urn:microsoft.com/office/officeart/2005/8/layout/process4"/>
    <dgm:cxn modelId="{6EC77F9F-CE95-5F48-88A9-76247E1726B4}" type="presParOf" srcId="{E759623E-AACC-7B4F-BE3F-BFCB353B05C3}" destId="{2373D4F5-D5B7-2F4C-BD0C-27FF9EC5D63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C10D1-DD57-4F3E-B25C-CB9A195ABD97}">
      <dsp:nvSpPr>
        <dsp:cNvPr id="0" name=""/>
        <dsp:cNvSpPr/>
      </dsp:nvSpPr>
      <dsp:spPr>
        <a:xfrm>
          <a:off x="1276000" y="45829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9FC89-F81A-4AAE-B470-49E14DB88F5C}">
      <dsp:nvSpPr>
        <dsp:cNvPr id="0" name=""/>
        <dsp:cNvSpPr/>
      </dsp:nvSpPr>
      <dsp:spPr>
        <a:xfrm>
          <a:off x="1744000" y="92629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4D06BC-F561-4172-B513-9A4B31E835EC}">
      <dsp:nvSpPr>
        <dsp:cNvPr id="0" name=""/>
        <dsp:cNvSpPr/>
      </dsp:nvSpPr>
      <dsp:spPr>
        <a:xfrm>
          <a:off x="574000" y="333829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Limit interaction between services, programs, networks, etc.</a:t>
          </a:r>
        </a:p>
      </dsp:txBody>
      <dsp:txXfrm>
        <a:off x="574000" y="3338290"/>
        <a:ext cx="3600000" cy="720000"/>
      </dsp:txXfrm>
    </dsp:sp>
    <dsp:sp modelId="{20DD0C79-ED83-4591-B73B-22D66E2429E7}">
      <dsp:nvSpPr>
        <dsp:cNvPr id="0" name=""/>
        <dsp:cNvSpPr/>
      </dsp:nvSpPr>
      <dsp:spPr>
        <a:xfrm>
          <a:off x="5506000" y="45829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F876E0-06B4-48F8-8DBC-0E1B1CA0A988}">
      <dsp:nvSpPr>
        <dsp:cNvPr id="0" name=""/>
        <dsp:cNvSpPr/>
      </dsp:nvSpPr>
      <dsp:spPr>
        <a:xfrm>
          <a:off x="5974000" y="92629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132268-979A-469C-A246-30CEE7C9ACBF}">
      <dsp:nvSpPr>
        <dsp:cNvPr id="0" name=""/>
        <dsp:cNvSpPr/>
      </dsp:nvSpPr>
      <dsp:spPr>
        <a:xfrm>
          <a:off x="4804000" y="333829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“compartmentalize” into systems that are limited in scope and use</a:t>
          </a:r>
        </a:p>
      </dsp:txBody>
      <dsp:txXfrm>
        <a:off x="4804000" y="3338290"/>
        <a:ext cx="3600000" cy="720000"/>
      </dsp:txXfrm>
    </dsp:sp>
    <dsp:sp modelId="{B59C1F7E-0CCA-4B32-A6DD-E4D149AC85E1}">
      <dsp:nvSpPr>
        <dsp:cNvPr id="0" name=""/>
        <dsp:cNvSpPr/>
      </dsp:nvSpPr>
      <dsp:spPr>
        <a:xfrm>
          <a:off x="9736000" y="458290"/>
          <a:ext cx="2196000" cy="2196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C14AB9-9C85-41B7-8479-029AF91C5972}">
      <dsp:nvSpPr>
        <dsp:cNvPr id="0" name=""/>
        <dsp:cNvSpPr/>
      </dsp:nvSpPr>
      <dsp:spPr>
        <a:xfrm>
          <a:off x="10204000" y="926290"/>
          <a:ext cx="1260000" cy="126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7EC194-4442-4A76-86A3-F3C1FDF0EF03}">
      <dsp:nvSpPr>
        <dsp:cNvPr id="0" name=""/>
        <dsp:cNvSpPr/>
      </dsp:nvSpPr>
      <dsp:spPr>
        <a:xfrm>
          <a:off x="9034000" y="333829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Defined UID, with each having specific scope of action</a:t>
          </a:r>
        </a:p>
      </dsp:txBody>
      <dsp:txXfrm>
        <a:off x="9034000" y="3338290"/>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4A140-ADBE-5743-AB06-A8717B6356A6}">
      <dsp:nvSpPr>
        <dsp:cNvPr id="0" name=""/>
        <dsp:cNvSpPr/>
      </dsp:nvSpPr>
      <dsp:spPr>
        <a:xfrm>
          <a:off x="0" y="55003"/>
          <a:ext cx="8325322" cy="23587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Encapsulation is used to “hide” values or states of data</a:t>
          </a:r>
        </a:p>
      </dsp:txBody>
      <dsp:txXfrm>
        <a:off x="115143" y="170146"/>
        <a:ext cx="8095036" cy="2128434"/>
      </dsp:txXfrm>
    </dsp:sp>
    <dsp:sp modelId="{0782E32B-A985-074E-BB38-026C99B689C6}">
      <dsp:nvSpPr>
        <dsp:cNvPr id="0" name=""/>
        <dsp:cNvSpPr/>
      </dsp:nvSpPr>
      <dsp:spPr>
        <a:xfrm>
          <a:off x="0" y="2534683"/>
          <a:ext cx="8325322" cy="2358720"/>
        </a:xfrm>
        <a:prstGeom prst="roundRect">
          <a:avLst/>
        </a:prstGeom>
        <a:gradFill rotWithShape="0">
          <a:gsLst>
            <a:gs pos="0">
              <a:schemeClr val="accent2">
                <a:hueOff val="-245438"/>
                <a:satOff val="19406"/>
                <a:lumOff val="-392"/>
                <a:alphaOff val="0"/>
                <a:tint val="96000"/>
                <a:lumMod val="104000"/>
              </a:schemeClr>
            </a:gs>
            <a:gs pos="100000">
              <a:schemeClr val="accent2">
                <a:hueOff val="-245438"/>
                <a:satOff val="19406"/>
                <a:lumOff val="-392"/>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Usually we put data / objects inside a class so that no one can access them directly</a:t>
          </a:r>
        </a:p>
      </dsp:txBody>
      <dsp:txXfrm>
        <a:off x="115143" y="2649826"/>
        <a:ext cx="8095036" cy="2128434"/>
      </dsp:txXfrm>
    </dsp:sp>
    <dsp:sp modelId="{AEAD05FC-F5CF-1B49-93A4-128D532A672A}">
      <dsp:nvSpPr>
        <dsp:cNvPr id="0" name=""/>
        <dsp:cNvSpPr/>
      </dsp:nvSpPr>
      <dsp:spPr>
        <a:xfrm>
          <a:off x="0" y="5014363"/>
          <a:ext cx="8325322" cy="2358720"/>
        </a:xfrm>
        <a:prstGeom prst="roundRect">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We use getters and setters to access the hidden data in a controlled way</a:t>
          </a:r>
        </a:p>
      </dsp:txBody>
      <dsp:txXfrm>
        <a:off x="115143" y="5129506"/>
        <a:ext cx="8095036" cy="21284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F280C-E8FF-46D9-8D81-70AE9611E6ED}">
      <dsp:nvSpPr>
        <dsp:cNvPr id="0" name=""/>
        <dsp:cNvSpPr/>
      </dsp:nvSpPr>
      <dsp:spPr>
        <a:xfrm>
          <a:off x="0" y="634"/>
          <a:ext cx="8325322" cy="8737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C78F3C-83A1-4BBB-B9CD-860CE74F7D6E}">
      <dsp:nvSpPr>
        <dsp:cNvPr id="0" name=""/>
        <dsp:cNvSpPr/>
      </dsp:nvSpPr>
      <dsp:spPr>
        <a:xfrm>
          <a:off x="264307" y="197226"/>
          <a:ext cx="480558" cy="480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7427BC-F2E7-4A72-9254-5C757006A65B}">
      <dsp:nvSpPr>
        <dsp:cNvPr id="0" name=""/>
        <dsp:cNvSpPr/>
      </dsp:nvSpPr>
      <dsp:spPr>
        <a:xfrm>
          <a:off x="1009173" y="634"/>
          <a:ext cx="7316148" cy="873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71" tIns="92471" rIns="92471" bIns="92471" numCol="1" spcCol="1270" anchor="ctr" anchorCtr="0">
          <a:noAutofit/>
        </a:bodyPr>
        <a:lstStyle/>
        <a:p>
          <a:pPr marL="0" lvl="0" indent="0" algn="l" defTabSz="711200">
            <a:lnSpc>
              <a:spcPct val="90000"/>
            </a:lnSpc>
            <a:spcBef>
              <a:spcPct val="0"/>
            </a:spcBef>
            <a:spcAft>
              <a:spcPct val="35000"/>
            </a:spcAft>
            <a:buNone/>
          </a:pPr>
          <a:r>
            <a:rPr lang="en-US" sz="1600" kern="1200"/>
            <a:t>In program design, insure that multiple levels of security are required</a:t>
          </a:r>
        </a:p>
      </dsp:txBody>
      <dsp:txXfrm>
        <a:off x="1009173" y="634"/>
        <a:ext cx="7316148" cy="873743"/>
      </dsp:txXfrm>
    </dsp:sp>
    <dsp:sp modelId="{FE35DB00-1B8F-4F0E-B76F-D5C4CD4C02F5}">
      <dsp:nvSpPr>
        <dsp:cNvPr id="0" name=""/>
        <dsp:cNvSpPr/>
      </dsp:nvSpPr>
      <dsp:spPr>
        <a:xfrm>
          <a:off x="0" y="1092813"/>
          <a:ext cx="8325322" cy="8737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F9095-C2D8-4440-A36B-B139F0355B8C}">
      <dsp:nvSpPr>
        <dsp:cNvPr id="0" name=""/>
        <dsp:cNvSpPr/>
      </dsp:nvSpPr>
      <dsp:spPr>
        <a:xfrm>
          <a:off x="264307" y="1289405"/>
          <a:ext cx="480558" cy="480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DC35B6-12E6-463A-9A46-B27A6805D9F9}">
      <dsp:nvSpPr>
        <dsp:cNvPr id="0" name=""/>
        <dsp:cNvSpPr/>
      </dsp:nvSpPr>
      <dsp:spPr>
        <a:xfrm>
          <a:off x="1009173" y="1092813"/>
          <a:ext cx="7316148" cy="873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71" tIns="92471" rIns="92471" bIns="92471" numCol="1" spcCol="1270" anchor="ctr" anchorCtr="0">
          <a:noAutofit/>
        </a:bodyPr>
        <a:lstStyle/>
        <a:p>
          <a:pPr marL="0" lvl="0" indent="0" algn="l" defTabSz="711200">
            <a:lnSpc>
              <a:spcPct val="90000"/>
            </a:lnSpc>
            <a:spcBef>
              <a:spcPct val="0"/>
            </a:spcBef>
            <a:spcAft>
              <a:spcPct val="35000"/>
            </a:spcAft>
            <a:buNone/>
          </a:pPr>
          <a:r>
            <a:rPr lang="en-US" sz="1600" kern="1200"/>
            <a:t>Provide redundancy and failsafes</a:t>
          </a:r>
        </a:p>
      </dsp:txBody>
      <dsp:txXfrm>
        <a:off x="1009173" y="1092813"/>
        <a:ext cx="7316148" cy="873743"/>
      </dsp:txXfrm>
    </dsp:sp>
    <dsp:sp modelId="{48BA5C76-635A-402C-8454-4A38F21DE027}">
      <dsp:nvSpPr>
        <dsp:cNvPr id="0" name=""/>
        <dsp:cNvSpPr/>
      </dsp:nvSpPr>
      <dsp:spPr>
        <a:xfrm>
          <a:off x="0" y="2184992"/>
          <a:ext cx="8325322" cy="8737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8CDE89-09B7-4DAD-AEDB-8D482B81F24F}">
      <dsp:nvSpPr>
        <dsp:cNvPr id="0" name=""/>
        <dsp:cNvSpPr/>
      </dsp:nvSpPr>
      <dsp:spPr>
        <a:xfrm>
          <a:off x="264307" y="2381584"/>
          <a:ext cx="480558" cy="4805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F1491C-03E6-4B7B-9BD7-5B7DC3ABC40B}">
      <dsp:nvSpPr>
        <dsp:cNvPr id="0" name=""/>
        <dsp:cNvSpPr/>
      </dsp:nvSpPr>
      <dsp:spPr>
        <a:xfrm>
          <a:off x="1009173" y="2184992"/>
          <a:ext cx="7316148" cy="873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71" tIns="92471" rIns="92471" bIns="92471" numCol="1" spcCol="1270" anchor="ctr" anchorCtr="0">
          <a:noAutofit/>
        </a:bodyPr>
        <a:lstStyle/>
        <a:p>
          <a:pPr marL="0" lvl="0" indent="0" algn="l" defTabSz="711200">
            <a:lnSpc>
              <a:spcPct val="90000"/>
            </a:lnSpc>
            <a:spcBef>
              <a:spcPct val="0"/>
            </a:spcBef>
            <a:spcAft>
              <a:spcPct val="35000"/>
            </a:spcAft>
            <a:buNone/>
          </a:pPr>
          <a:r>
            <a:rPr lang="en-US" sz="1600" kern="1200"/>
            <a:t>User permission to run</a:t>
          </a:r>
        </a:p>
      </dsp:txBody>
      <dsp:txXfrm>
        <a:off x="1009173" y="2184992"/>
        <a:ext cx="7316148" cy="873743"/>
      </dsp:txXfrm>
    </dsp:sp>
    <dsp:sp modelId="{A8A70021-57F8-432D-A227-3948E1F16960}">
      <dsp:nvSpPr>
        <dsp:cNvPr id="0" name=""/>
        <dsp:cNvSpPr/>
      </dsp:nvSpPr>
      <dsp:spPr>
        <a:xfrm>
          <a:off x="0" y="3277171"/>
          <a:ext cx="8325322" cy="8737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DD459-8920-48F6-BFCD-4A02C0590704}">
      <dsp:nvSpPr>
        <dsp:cNvPr id="0" name=""/>
        <dsp:cNvSpPr/>
      </dsp:nvSpPr>
      <dsp:spPr>
        <a:xfrm>
          <a:off x="264307" y="3473763"/>
          <a:ext cx="480558" cy="4805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37A6FB-3A3A-481C-8ED3-2D93F284C716}">
      <dsp:nvSpPr>
        <dsp:cNvPr id="0" name=""/>
        <dsp:cNvSpPr/>
      </dsp:nvSpPr>
      <dsp:spPr>
        <a:xfrm>
          <a:off x="1009173" y="3277171"/>
          <a:ext cx="7316148" cy="873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71" tIns="92471" rIns="92471" bIns="92471" numCol="1" spcCol="1270" anchor="ctr" anchorCtr="0">
          <a:noAutofit/>
        </a:bodyPr>
        <a:lstStyle/>
        <a:p>
          <a:pPr marL="0" lvl="0" indent="0" algn="l" defTabSz="711200">
            <a:lnSpc>
              <a:spcPct val="90000"/>
            </a:lnSpc>
            <a:spcBef>
              <a:spcPct val="0"/>
            </a:spcBef>
            <a:spcAft>
              <a:spcPct val="35000"/>
            </a:spcAft>
            <a:buNone/>
          </a:pPr>
          <a:r>
            <a:rPr lang="en-US" sz="1600" kern="1200"/>
            <a:t>Sanitization of any input / output</a:t>
          </a:r>
        </a:p>
      </dsp:txBody>
      <dsp:txXfrm>
        <a:off x="1009173" y="3277171"/>
        <a:ext cx="7316148" cy="873743"/>
      </dsp:txXfrm>
    </dsp:sp>
    <dsp:sp modelId="{200F5C2F-8D0E-45A2-BC53-77755F9F9BE7}">
      <dsp:nvSpPr>
        <dsp:cNvPr id="0" name=""/>
        <dsp:cNvSpPr/>
      </dsp:nvSpPr>
      <dsp:spPr>
        <a:xfrm>
          <a:off x="0" y="4369350"/>
          <a:ext cx="8325322" cy="87374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079DA3-2D2E-4321-942F-8E68EE2E5AF9}">
      <dsp:nvSpPr>
        <dsp:cNvPr id="0" name=""/>
        <dsp:cNvSpPr/>
      </dsp:nvSpPr>
      <dsp:spPr>
        <a:xfrm>
          <a:off x="264307" y="4565942"/>
          <a:ext cx="480558" cy="4805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5339BE-AF35-4C80-8280-6E25812B13EF}">
      <dsp:nvSpPr>
        <dsp:cNvPr id="0" name=""/>
        <dsp:cNvSpPr/>
      </dsp:nvSpPr>
      <dsp:spPr>
        <a:xfrm>
          <a:off x="1009173" y="4369350"/>
          <a:ext cx="7316148" cy="873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71" tIns="92471" rIns="92471" bIns="92471" numCol="1" spcCol="1270" anchor="ctr" anchorCtr="0">
          <a:noAutofit/>
        </a:bodyPr>
        <a:lstStyle/>
        <a:p>
          <a:pPr marL="0" lvl="0" indent="0" algn="l" defTabSz="711200">
            <a:lnSpc>
              <a:spcPct val="90000"/>
            </a:lnSpc>
            <a:spcBef>
              <a:spcPct val="0"/>
            </a:spcBef>
            <a:spcAft>
              <a:spcPct val="35000"/>
            </a:spcAft>
            <a:buNone/>
          </a:pPr>
          <a:r>
            <a:rPr lang="en-US" sz="1600" kern="1200"/>
            <a:t>Limited access to systems from the program</a:t>
          </a:r>
        </a:p>
      </dsp:txBody>
      <dsp:txXfrm>
        <a:off x="1009173" y="4369350"/>
        <a:ext cx="7316148" cy="873743"/>
      </dsp:txXfrm>
    </dsp:sp>
    <dsp:sp modelId="{EB1B8CD6-B0FF-4E6F-BF2C-EB6E39429AB8}">
      <dsp:nvSpPr>
        <dsp:cNvPr id="0" name=""/>
        <dsp:cNvSpPr/>
      </dsp:nvSpPr>
      <dsp:spPr>
        <a:xfrm>
          <a:off x="0" y="5461529"/>
          <a:ext cx="8325322" cy="8737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82324-1BF7-4FE4-BF47-4483C8511E45}">
      <dsp:nvSpPr>
        <dsp:cNvPr id="0" name=""/>
        <dsp:cNvSpPr/>
      </dsp:nvSpPr>
      <dsp:spPr>
        <a:xfrm>
          <a:off x="264307" y="5658121"/>
          <a:ext cx="480558" cy="4805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717593-545F-4B51-A8EC-C65486037BAA}">
      <dsp:nvSpPr>
        <dsp:cNvPr id="0" name=""/>
        <dsp:cNvSpPr/>
      </dsp:nvSpPr>
      <dsp:spPr>
        <a:xfrm>
          <a:off x="1009173" y="5461529"/>
          <a:ext cx="7316148" cy="873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71" tIns="92471" rIns="92471" bIns="92471" numCol="1" spcCol="1270" anchor="ctr" anchorCtr="0">
          <a:noAutofit/>
        </a:bodyPr>
        <a:lstStyle/>
        <a:p>
          <a:pPr marL="0" lvl="0" indent="0" algn="l" defTabSz="711200">
            <a:lnSpc>
              <a:spcPct val="90000"/>
            </a:lnSpc>
            <a:spcBef>
              <a:spcPct val="0"/>
            </a:spcBef>
            <a:spcAft>
              <a:spcPct val="35000"/>
            </a:spcAft>
            <a:buNone/>
          </a:pPr>
          <a:r>
            <a:rPr lang="en-US" sz="1600" kern="1200"/>
            <a:t>Encrypted data</a:t>
          </a:r>
        </a:p>
      </dsp:txBody>
      <dsp:txXfrm>
        <a:off x="1009173" y="5461529"/>
        <a:ext cx="7316148" cy="873743"/>
      </dsp:txXfrm>
    </dsp:sp>
    <dsp:sp modelId="{847E8E0B-37F4-4138-A5BC-E26E2CF50772}">
      <dsp:nvSpPr>
        <dsp:cNvPr id="0" name=""/>
        <dsp:cNvSpPr/>
      </dsp:nvSpPr>
      <dsp:spPr>
        <a:xfrm>
          <a:off x="0" y="6553708"/>
          <a:ext cx="8325322" cy="8737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64D8C-804C-45B6-9056-07AE0D54258D}">
      <dsp:nvSpPr>
        <dsp:cNvPr id="0" name=""/>
        <dsp:cNvSpPr/>
      </dsp:nvSpPr>
      <dsp:spPr>
        <a:xfrm>
          <a:off x="264307" y="6750300"/>
          <a:ext cx="480558" cy="48055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CDF158-4172-4FBB-B736-E7F619C1444A}">
      <dsp:nvSpPr>
        <dsp:cNvPr id="0" name=""/>
        <dsp:cNvSpPr/>
      </dsp:nvSpPr>
      <dsp:spPr>
        <a:xfrm>
          <a:off x="1009173" y="6553708"/>
          <a:ext cx="7316148" cy="873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71" tIns="92471" rIns="92471" bIns="92471" numCol="1" spcCol="1270" anchor="ctr" anchorCtr="0">
          <a:noAutofit/>
        </a:bodyPr>
        <a:lstStyle/>
        <a:p>
          <a:pPr marL="0" lvl="0" indent="0" algn="l" defTabSz="711200">
            <a:lnSpc>
              <a:spcPct val="90000"/>
            </a:lnSpc>
            <a:spcBef>
              <a:spcPct val="0"/>
            </a:spcBef>
            <a:spcAft>
              <a:spcPct val="35000"/>
            </a:spcAft>
            <a:buNone/>
          </a:pPr>
          <a:r>
            <a:rPr lang="en-US" sz="1600" kern="1200"/>
            <a:t>Sandboxing</a:t>
          </a:r>
        </a:p>
      </dsp:txBody>
      <dsp:txXfrm>
        <a:off x="1009173" y="6553708"/>
        <a:ext cx="7316148" cy="87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8DFB9-DC6B-9940-8F28-74DBAD799C06}">
      <dsp:nvSpPr>
        <dsp:cNvPr id="0" name=""/>
        <dsp:cNvSpPr/>
      </dsp:nvSpPr>
      <dsp:spPr>
        <a:xfrm>
          <a:off x="0" y="3706512"/>
          <a:ext cx="8061511" cy="243187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a:t>Don’t run as root or admin!</a:t>
          </a:r>
        </a:p>
      </dsp:txBody>
      <dsp:txXfrm>
        <a:off x="0" y="3706512"/>
        <a:ext cx="8061511" cy="1313211"/>
      </dsp:txXfrm>
    </dsp:sp>
    <dsp:sp modelId="{EED43AB9-9F7E-7A44-BDA7-514AD6665A17}">
      <dsp:nvSpPr>
        <dsp:cNvPr id="0" name=""/>
        <dsp:cNvSpPr/>
      </dsp:nvSpPr>
      <dsp:spPr>
        <a:xfrm>
          <a:off x="0" y="4971086"/>
          <a:ext cx="8061511" cy="111866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Programs should not require (or request) root access unless critical for function (not just convenience)</a:t>
          </a:r>
        </a:p>
      </dsp:txBody>
      <dsp:txXfrm>
        <a:off x="0" y="4971086"/>
        <a:ext cx="8061511" cy="1118661"/>
      </dsp:txXfrm>
    </dsp:sp>
    <dsp:sp modelId="{2373D4F5-D5B7-2F4C-BD0C-27FF9EC5D63D}">
      <dsp:nvSpPr>
        <dsp:cNvPr id="0" name=""/>
        <dsp:cNvSpPr/>
      </dsp:nvSpPr>
      <dsp:spPr>
        <a:xfrm rot="10800000">
          <a:off x="0" y="2769"/>
          <a:ext cx="8061511" cy="3740221"/>
        </a:xfrm>
        <a:prstGeom prst="upArrowCallou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a:t>A system should only have permissions / privileges required for the intended purpose</a:t>
          </a:r>
        </a:p>
      </dsp:txBody>
      <dsp:txXfrm rot="10800000">
        <a:off x="0" y="2769"/>
        <a:ext cx="8061511" cy="243028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048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72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713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9857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31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234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062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539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39e1d87_0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g3539e1d87_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8478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187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288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638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13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338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888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809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125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151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497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018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273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59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098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048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24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369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068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841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572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36138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22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31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38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619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81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4683" y="812801"/>
            <a:ext cx="11568296" cy="4267200"/>
          </a:xfrm>
        </p:spPr>
        <p:txBody>
          <a:bodyPr anchor="b">
            <a:normAutofit/>
          </a:bodyPr>
          <a:lstStyle>
            <a:lvl1pPr algn="ctr">
              <a:defRPr sz="64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2334683" y="5181600"/>
            <a:ext cx="11568296" cy="2540000"/>
          </a:xfrm>
        </p:spPr>
        <p:txBody>
          <a:bodyPr anchor="t">
            <a:normAutofit/>
          </a:bodyPr>
          <a:lstStyle>
            <a:lvl1pPr marL="0" indent="0" algn="ctr">
              <a:buNone/>
              <a:defRPr sz="2800">
                <a:gradFill flip="none" rotWithShape="1">
                  <a:gsLst>
                    <a:gs pos="0">
                      <a:schemeClr val="tx1"/>
                    </a:gs>
                    <a:gs pos="100000">
                      <a:schemeClr val="tx1">
                        <a:lumMod val="75000"/>
                      </a:schemeClr>
                    </a:gs>
                  </a:gsLst>
                  <a:lin ang="5400000" scaled="0"/>
                  <a:tileRect/>
                </a:gra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4760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1884" y="6310487"/>
            <a:ext cx="13208000" cy="755651"/>
          </a:xfrm>
        </p:spPr>
        <p:txBody>
          <a:bodyPr anchor="b">
            <a:normAutofit/>
          </a:bodyPr>
          <a:lstStyle>
            <a:lvl1pPr algn="l">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39483" y="1242816"/>
            <a:ext cx="10967925" cy="42199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1521884" y="7066137"/>
            <a:ext cx="13208000" cy="658283"/>
          </a:xfrm>
        </p:spPr>
        <p:txBody>
          <a:bodyPr>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6/5/19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6370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21883" y="812802"/>
            <a:ext cx="13207999" cy="4165599"/>
          </a:xfrm>
        </p:spPr>
        <p:txBody>
          <a:bodyPr anchor="ctr">
            <a:normAutofit/>
          </a:bodyPr>
          <a:lstStyle>
            <a:lvl1pPr algn="l">
              <a:defRPr sz="4267" b="0" cap="all"/>
            </a:lvl1pPr>
          </a:lstStyle>
          <a:p>
            <a:r>
              <a:rPr lang="en-US"/>
              <a:t>Click to edit Master title style</a:t>
            </a:r>
            <a:endParaRPr lang="en-US" dirty="0"/>
          </a:p>
        </p:txBody>
      </p:sp>
      <p:sp>
        <p:nvSpPr>
          <p:cNvPr id="3" name="Text Placeholder 2"/>
          <p:cNvSpPr>
            <a:spLocks noGrp="1"/>
          </p:cNvSpPr>
          <p:nvPr>
            <p:ph type="body" idx="1"/>
          </p:nvPr>
        </p:nvSpPr>
        <p:spPr>
          <a:xfrm>
            <a:off x="1521881" y="5791200"/>
            <a:ext cx="13208000" cy="1930400"/>
          </a:xfrm>
        </p:spPr>
        <p:txBody>
          <a:bodyPr anchor="ctr">
            <a:normAutofit/>
          </a:bodyPr>
          <a:lstStyle>
            <a:lvl1pPr marL="0" indent="0" algn="l">
              <a:buNone/>
              <a:defRPr sz="2667">
                <a:gradFill flip="none" rotWithShape="1">
                  <a:gsLst>
                    <a:gs pos="0">
                      <a:schemeClr val="tx1"/>
                    </a:gs>
                    <a:gs pos="100000">
                      <a:schemeClr val="tx1">
                        <a:lumMod val="75000"/>
                      </a:schemeClr>
                    </a:gs>
                  </a:gsLst>
                  <a:lin ang="5400000" scaled="0"/>
                  <a:tileRect/>
                </a:gra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773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15483" y="1049099"/>
            <a:ext cx="81280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0666" dirty="0">
                <a:solidFill>
                  <a:schemeClr val="accent1"/>
                </a:solidFill>
              </a:rPr>
              <a:t>“</a:t>
            </a:r>
          </a:p>
        </p:txBody>
      </p:sp>
      <p:sp>
        <p:nvSpPr>
          <p:cNvPr id="15" name="TextBox 14"/>
          <p:cNvSpPr txBox="1"/>
          <p:nvPr/>
        </p:nvSpPr>
        <p:spPr>
          <a:xfrm>
            <a:off x="13917083" y="3657600"/>
            <a:ext cx="81280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0666" dirty="0">
                <a:solidFill>
                  <a:schemeClr val="accent1"/>
                </a:solidFill>
              </a:rPr>
              <a:t>”</a:t>
            </a:r>
          </a:p>
        </p:txBody>
      </p:sp>
      <p:sp>
        <p:nvSpPr>
          <p:cNvPr id="2" name="Title 1"/>
          <p:cNvSpPr>
            <a:spLocks noGrp="1"/>
          </p:cNvSpPr>
          <p:nvPr>
            <p:ph type="title"/>
          </p:nvPr>
        </p:nvSpPr>
        <p:spPr>
          <a:xfrm>
            <a:off x="1928284" y="812802"/>
            <a:ext cx="12395197" cy="3657599"/>
          </a:xfrm>
        </p:spPr>
        <p:txBody>
          <a:bodyPr anchor="ctr">
            <a:normAutofit/>
          </a:bodyPr>
          <a:lstStyle>
            <a:lvl1pPr algn="l">
              <a:defRPr sz="4267"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33083" y="4470400"/>
            <a:ext cx="11785603" cy="508000"/>
          </a:xfrm>
        </p:spPr>
        <p:txBody>
          <a:bodyPr anchor="ctr"/>
          <a:lstStyle>
            <a:lvl1pPr marL="0" indent="0">
              <a:buFontTx/>
              <a:buNone/>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1521881" y="5791200"/>
            <a:ext cx="13208000" cy="1930400"/>
          </a:xfrm>
        </p:spPr>
        <p:txBody>
          <a:bodyPr vert="horz" lIns="91440" tIns="45720" rIns="91440" bIns="45720" rtlCol="0" anchor="ctr">
            <a:normAutofit/>
          </a:bodyPr>
          <a:lstStyle>
            <a:lvl1pPr>
              <a:buNone/>
              <a:defRPr lang="en-US" sz="2667">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0557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21883" y="4411441"/>
            <a:ext cx="13208000" cy="1958400"/>
          </a:xfrm>
        </p:spPr>
        <p:txBody>
          <a:bodyPr anchor="b">
            <a:normAutofit/>
          </a:bodyPr>
          <a:lstStyle>
            <a:lvl1pPr algn="l">
              <a:defRPr sz="4267" b="0" cap="all"/>
            </a:lvl1pPr>
          </a:lstStyle>
          <a:p>
            <a:r>
              <a:rPr lang="en-US"/>
              <a:t>Click to edit Master title style</a:t>
            </a:r>
            <a:endParaRPr lang="en-US" dirty="0"/>
          </a:p>
        </p:txBody>
      </p:sp>
      <p:sp>
        <p:nvSpPr>
          <p:cNvPr id="3" name="Text Placeholder 2"/>
          <p:cNvSpPr>
            <a:spLocks noGrp="1"/>
          </p:cNvSpPr>
          <p:nvPr>
            <p:ph type="body" idx="1"/>
          </p:nvPr>
        </p:nvSpPr>
        <p:spPr>
          <a:xfrm>
            <a:off x="1521881" y="6369841"/>
            <a:ext cx="13208001" cy="1147200"/>
          </a:xfrm>
        </p:spPr>
        <p:txBody>
          <a:bodyPr vert="horz" lIns="91440" tIns="45720" rIns="91440" bIns="45720" rtlCol="0" anchor="t">
            <a:normAutofit/>
          </a:bodyPr>
          <a:lstStyle>
            <a:lvl1pPr>
              <a:defRPr lang="en-US" sz="2667">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86198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15483" y="1049099"/>
            <a:ext cx="81280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0666" dirty="0">
                <a:solidFill>
                  <a:schemeClr val="accent1"/>
                </a:solidFill>
              </a:rPr>
              <a:t>“</a:t>
            </a:r>
          </a:p>
        </p:txBody>
      </p:sp>
      <p:sp>
        <p:nvSpPr>
          <p:cNvPr id="15" name="TextBox 14"/>
          <p:cNvSpPr txBox="1"/>
          <p:nvPr/>
        </p:nvSpPr>
        <p:spPr>
          <a:xfrm>
            <a:off x="13917083" y="3657600"/>
            <a:ext cx="81280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0666" dirty="0">
                <a:solidFill>
                  <a:schemeClr val="accent1"/>
                </a:solidFill>
              </a:rPr>
              <a:t>”</a:t>
            </a:r>
          </a:p>
        </p:txBody>
      </p:sp>
      <p:sp>
        <p:nvSpPr>
          <p:cNvPr id="2" name="Title 1"/>
          <p:cNvSpPr>
            <a:spLocks noGrp="1"/>
          </p:cNvSpPr>
          <p:nvPr>
            <p:ph type="title"/>
          </p:nvPr>
        </p:nvSpPr>
        <p:spPr>
          <a:xfrm>
            <a:off x="1928284" y="812802"/>
            <a:ext cx="12395197" cy="3657599"/>
          </a:xfrm>
        </p:spPr>
        <p:txBody>
          <a:bodyPr anchor="ctr">
            <a:normAutofit/>
          </a:bodyPr>
          <a:lstStyle>
            <a:lvl1pPr algn="l">
              <a:defRPr sz="4267"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21883" y="5181600"/>
            <a:ext cx="13208000" cy="1185333"/>
          </a:xfrm>
        </p:spPr>
        <p:txBody>
          <a:bodyPr vert="horz" lIns="91440" tIns="45720" rIns="91440" bIns="45720" rtlCol="0" anchor="b">
            <a:normAutofit/>
          </a:bodyPr>
          <a:lstStyle>
            <a:lvl1pPr>
              <a:buNone/>
              <a:defRPr lang="en-US" sz="32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521881" y="6366933"/>
            <a:ext cx="13208000" cy="1354667"/>
          </a:xfrm>
        </p:spPr>
        <p:txBody>
          <a:bodyPr anchor="t">
            <a:normAutofit/>
          </a:bodyPr>
          <a:lstStyle>
            <a:lvl1pPr marL="0" indent="0" algn="l">
              <a:buNone/>
              <a:defRPr sz="2400">
                <a:gradFill flip="none" rotWithShape="1">
                  <a:gsLst>
                    <a:gs pos="0">
                      <a:schemeClr val="tx1"/>
                    </a:gs>
                    <a:gs pos="100000">
                      <a:schemeClr val="tx1">
                        <a:lumMod val="75000"/>
                      </a:schemeClr>
                    </a:gs>
                  </a:gsLst>
                  <a:lin ang="5400000" scaled="0"/>
                  <a:tileRect/>
                </a:gra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9592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21883" y="812802"/>
            <a:ext cx="13207999" cy="36575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521883" y="4673600"/>
            <a:ext cx="13208000" cy="1117600"/>
          </a:xfrm>
        </p:spPr>
        <p:txBody>
          <a:bodyPr vert="horz" lIns="91440" tIns="45720" rIns="91440" bIns="45720" rtlCol="0" anchor="b">
            <a:normAutofit/>
          </a:bodyPr>
          <a:lstStyle>
            <a:lvl1pPr>
              <a:buNone/>
              <a:defRPr lang="en-US" sz="3733"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521881" y="5791200"/>
            <a:ext cx="13208000" cy="1930400"/>
          </a:xfrm>
        </p:spPr>
        <p:txBody>
          <a:bodyPr anchor="t">
            <a:normAutofit/>
          </a:bodyPr>
          <a:lstStyle>
            <a:lvl1pPr marL="0" indent="0" algn="l">
              <a:buNone/>
              <a:defRPr sz="2400">
                <a:gradFill flip="none" rotWithShape="1">
                  <a:gsLst>
                    <a:gs pos="0">
                      <a:schemeClr val="tx1"/>
                    </a:gs>
                    <a:gs pos="100000">
                      <a:schemeClr val="tx1">
                        <a:lumMod val="75000"/>
                      </a:schemeClr>
                    </a:gs>
                  </a:gsLst>
                  <a:lin ang="5400000" scaled="0"/>
                  <a:tileRect/>
                </a:gra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7307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521884" y="812800"/>
            <a:ext cx="13207997" cy="2540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8960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2531" y="812800"/>
            <a:ext cx="2947352" cy="69088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21883" y="812800"/>
            <a:ext cx="10058400" cy="6908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783363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2478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509485" y="235131"/>
            <a:ext cx="13227351" cy="2290354"/>
          </a:xfrm>
          <a:prstGeom prst="rect">
            <a:avLst/>
          </a:prstGeom>
          <a:noFill/>
          <a:ln>
            <a:noFill/>
          </a:ln>
        </p:spPr>
        <p:txBody>
          <a:bodyPr lIns="37875" tIns="37875" rIns="37875" bIns="37875" anchor="ctr" anchorCtr="0"/>
          <a:lstStyle>
            <a:lvl1pPr marL="0" marR="0" lvl="0" indent="0" algn="ctr" rtl="0">
              <a:lnSpc>
                <a:spcPct val="100000"/>
              </a:lnSpc>
              <a:spcBef>
                <a:spcPts val="0"/>
              </a:spcBef>
              <a:spcAft>
                <a:spcPts val="0"/>
              </a:spcAft>
              <a:buClr>
                <a:srgbClr val="FFFFFF"/>
              </a:buClr>
              <a:buFont typeface="Cabin"/>
              <a:buNone/>
              <a:defRPr sz="8356" b="0" i="0" u="none" strike="noStrike" cap="none">
                <a:solidFill>
                  <a:srgbClr val="FFFFFF"/>
                </a:solidFill>
                <a:latin typeface="Cabin"/>
                <a:ea typeface="Cabin"/>
                <a:cs typeface="Cabin"/>
                <a:sym typeface="Cabin"/>
              </a:defRPr>
            </a:lvl1pPr>
            <a:lvl2pPr marL="0" marR="0" lvl="1" indent="158046" algn="ctr" rtl="0">
              <a:lnSpc>
                <a:spcPct val="100000"/>
              </a:lnSpc>
              <a:spcBef>
                <a:spcPts val="0"/>
              </a:spcBef>
              <a:spcAft>
                <a:spcPts val="0"/>
              </a:spcAft>
              <a:buClr>
                <a:srgbClr val="FFFFFF"/>
              </a:buClr>
              <a:buFont typeface="Cabin"/>
              <a:buNone/>
              <a:defRPr sz="8356" b="0" i="0" u="none" strike="noStrike" cap="none">
                <a:solidFill>
                  <a:srgbClr val="FFFFFF"/>
                </a:solidFill>
                <a:latin typeface="Cabin"/>
                <a:ea typeface="Cabin"/>
                <a:cs typeface="Cabin"/>
                <a:sym typeface="Cabin"/>
              </a:defRPr>
            </a:lvl2pPr>
            <a:lvl3pPr marL="0" marR="0" lvl="2" indent="338671" algn="ctr" rtl="0">
              <a:lnSpc>
                <a:spcPct val="100000"/>
              </a:lnSpc>
              <a:spcBef>
                <a:spcPts val="0"/>
              </a:spcBef>
              <a:spcAft>
                <a:spcPts val="0"/>
              </a:spcAft>
              <a:buClr>
                <a:srgbClr val="FFFFFF"/>
              </a:buClr>
              <a:buFont typeface="Cabin"/>
              <a:buNone/>
              <a:defRPr sz="8356" b="0" i="0" u="none" strike="noStrike" cap="none">
                <a:solidFill>
                  <a:srgbClr val="FFFFFF"/>
                </a:solidFill>
                <a:latin typeface="Cabin"/>
                <a:ea typeface="Cabin"/>
                <a:cs typeface="Cabin"/>
                <a:sym typeface="Cabin"/>
              </a:defRPr>
            </a:lvl3pPr>
            <a:lvl4pPr marL="0" marR="0" lvl="3" indent="496717" algn="ctr" rtl="0">
              <a:lnSpc>
                <a:spcPct val="100000"/>
              </a:lnSpc>
              <a:spcBef>
                <a:spcPts val="0"/>
              </a:spcBef>
              <a:spcAft>
                <a:spcPts val="0"/>
              </a:spcAft>
              <a:buClr>
                <a:srgbClr val="FFFFFF"/>
              </a:buClr>
              <a:buFont typeface="Cabin"/>
              <a:buNone/>
              <a:defRPr sz="8356" b="0" i="0" u="none" strike="noStrike" cap="none">
                <a:solidFill>
                  <a:srgbClr val="FFFFFF"/>
                </a:solidFill>
                <a:latin typeface="Cabin"/>
                <a:ea typeface="Cabin"/>
                <a:cs typeface="Cabin"/>
                <a:sym typeface="Cabin"/>
              </a:defRPr>
            </a:lvl4pPr>
            <a:lvl5pPr marL="0" marR="0" lvl="4" indent="677342" algn="ctr" rtl="0">
              <a:lnSpc>
                <a:spcPct val="100000"/>
              </a:lnSpc>
              <a:spcBef>
                <a:spcPts val="0"/>
              </a:spcBef>
              <a:spcAft>
                <a:spcPts val="0"/>
              </a:spcAft>
              <a:buClr>
                <a:srgbClr val="FFFFFF"/>
              </a:buClr>
              <a:buFont typeface="Cabin"/>
              <a:buNone/>
              <a:defRPr sz="8356" b="0" i="0" u="none" strike="noStrike" cap="none">
                <a:solidFill>
                  <a:srgbClr val="FFFFFF"/>
                </a:solidFill>
                <a:latin typeface="Cabin"/>
                <a:ea typeface="Cabin"/>
                <a:cs typeface="Cabin"/>
                <a:sym typeface="Cabin"/>
              </a:defRPr>
            </a:lvl5pPr>
            <a:lvl6pPr marL="0" marR="0" lvl="5" indent="835388" algn="ctr" rtl="0">
              <a:lnSpc>
                <a:spcPct val="100000"/>
              </a:lnSpc>
              <a:spcBef>
                <a:spcPts val="0"/>
              </a:spcBef>
              <a:spcAft>
                <a:spcPts val="0"/>
              </a:spcAft>
              <a:buClr>
                <a:srgbClr val="FFFFFF"/>
              </a:buClr>
              <a:buFont typeface="Cabin"/>
              <a:buNone/>
              <a:defRPr sz="8356" b="0" i="0" u="none" strike="noStrike" cap="none">
                <a:solidFill>
                  <a:srgbClr val="FFFFFF"/>
                </a:solidFill>
                <a:latin typeface="Cabin"/>
                <a:ea typeface="Cabin"/>
                <a:cs typeface="Cabin"/>
                <a:sym typeface="Cabin"/>
              </a:defRPr>
            </a:lvl6pPr>
            <a:lvl7pPr marL="0" marR="0" lvl="6" indent="1016013" algn="ctr" rtl="0">
              <a:lnSpc>
                <a:spcPct val="100000"/>
              </a:lnSpc>
              <a:spcBef>
                <a:spcPts val="0"/>
              </a:spcBef>
              <a:spcAft>
                <a:spcPts val="0"/>
              </a:spcAft>
              <a:buClr>
                <a:srgbClr val="FFFFFF"/>
              </a:buClr>
              <a:buFont typeface="Cabin"/>
              <a:buNone/>
              <a:defRPr sz="8356" b="0" i="0" u="none" strike="noStrike" cap="none">
                <a:solidFill>
                  <a:srgbClr val="FFFFFF"/>
                </a:solidFill>
                <a:latin typeface="Cabin"/>
                <a:ea typeface="Cabin"/>
                <a:cs typeface="Cabin"/>
                <a:sym typeface="Cabin"/>
              </a:defRPr>
            </a:lvl7pPr>
            <a:lvl8pPr marL="0" marR="0" lvl="7" indent="1174059" algn="ctr" rtl="0">
              <a:lnSpc>
                <a:spcPct val="100000"/>
              </a:lnSpc>
              <a:spcBef>
                <a:spcPts val="0"/>
              </a:spcBef>
              <a:spcAft>
                <a:spcPts val="0"/>
              </a:spcAft>
              <a:buClr>
                <a:srgbClr val="FFFFFF"/>
              </a:buClr>
              <a:buFont typeface="Cabin"/>
              <a:buNone/>
              <a:defRPr sz="8356" b="0" i="0" u="none" strike="noStrike" cap="none">
                <a:solidFill>
                  <a:srgbClr val="FFFFFF"/>
                </a:solidFill>
                <a:latin typeface="Cabin"/>
                <a:ea typeface="Cabin"/>
                <a:cs typeface="Cabin"/>
                <a:sym typeface="Cabin"/>
              </a:defRPr>
            </a:lvl8pPr>
            <a:lvl9pPr marL="0" marR="0" lvl="8" indent="1354684" algn="ctr" rtl="0">
              <a:lnSpc>
                <a:spcPct val="100000"/>
              </a:lnSpc>
              <a:spcBef>
                <a:spcPts val="0"/>
              </a:spcBef>
              <a:spcAft>
                <a:spcPts val="0"/>
              </a:spcAft>
              <a:buClr>
                <a:srgbClr val="FFFFFF"/>
              </a:buClr>
              <a:buFont typeface="Cabin"/>
              <a:buNone/>
              <a:defRPr sz="8356" b="0" i="0" u="none" strike="noStrike" cap="none">
                <a:solidFill>
                  <a:srgbClr val="FFFFFF"/>
                </a:solidFill>
                <a:latin typeface="Cabin"/>
                <a:ea typeface="Cabin"/>
                <a:cs typeface="Cabin"/>
                <a:sym typeface="Cabin"/>
              </a:defRPr>
            </a:lvl9pPr>
          </a:lstStyle>
          <a:p>
            <a:endParaRPr/>
          </a:p>
        </p:txBody>
      </p:sp>
      <p:sp>
        <p:nvSpPr>
          <p:cNvPr id="60" name="Shape 60"/>
          <p:cNvSpPr txBox="1">
            <a:spLocks noGrp="1"/>
          </p:cNvSpPr>
          <p:nvPr>
            <p:ph type="body" idx="1"/>
          </p:nvPr>
        </p:nvSpPr>
        <p:spPr>
          <a:xfrm>
            <a:off x="1509485" y="2595155"/>
            <a:ext cx="13227351" cy="5355771"/>
          </a:xfrm>
          <a:prstGeom prst="rect">
            <a:avLst/>
          </a:prstGeom>
          <a:noFill/>
          <a:ln>
            <a:noFill/>
          </a:ln>
        </p:spPr>
        <p:txBody>
          <a:bodyPr lIns="37875" tIns="37875" rIns="37875" bIns="37875" anchor="ctr" anchorCtr="0"/>
          <a:lstStyle>
            <a:lvl1pPr lvl="0" rtl="0">
              <a:spcBef>
                <a:spcPts val="2489"/>
              </a:spcBef>
              <a:defRPr sz="4089" b="0" i="0" u="none" strike="noStrike" cap="none">
                <a:solidFill>
                  <a:srgbClr val="FFFFFF"/>
                </a:solidFill>
                <a:latin typeface="Cabin"/>
                <a:ea typeface="Cabin"/>
                <a:cs typeface="Cabin"/>
                <a:sym typeface="Cabin"/>
              </a:defRPr>
            </a:lvl1pPr>
            <a:lvl2pPr lvl="1" rtl="0">
              <a:spcBef>
                <a:spcPts val="2489"/>
              </a:spcBef>
              <a:defRPr sz="4089" b="0" i="0" u="none" strike="noStrike" cap="none">
                <a:solidFill>
                  <a:srgbClr val="FFFFFF"/>
                </a:solidFill>
                <a:latin typeface="Cabin"/>
                <a:ea typeface="Cabin"/>
                <a:cs typeface="Cabin"/>
                <a:sym typeface="Cabin"/>
              </a:defRPr>
            </a:lvl2pPr>
            <a:lvl3pPr lvl="2" rtl="0">
              <a:spcBef>
                <a:spcPts val="2489"/>
              </a:spcBef>
              <a:defRPr sz="4089" b="0" i="0" u="none" strike="noStrike" cap="none">
                <a:solidFill>
                  <a:srgbClr val="FFFFFF"/>
                </a:solidFill>
                <a:latin typeface="Cabin"/>
                <a:ea typeface="Cabin"/>
                <a:cs typeface="Cabin"/>
                <a:sym typeface="Cabin"/>
              </a:defRPr>
            </a:lvl3pPr>
            <a:lvl4pPr lvl="3" rtl="0">
              <a:spcBef>
                <a:spcPts val="2489"/>
              </a:spcBef>
              <a:defRPr sz="4089" b="0" i="0" u="none" strike="noStrike" cap="none">
                <a:solidFill>
                  <a:srgbClr val="FFFFFF"/>
                </a:solidFill>
                <a:latin typeface="Cabin"/>
                <a:ea typeface="Cabin"/>
                <a:cs typeface="Cabin"/>
                <a:sym typeface="Cabin"/>
              </a:defRPr>
            </a:lvl4pPr>
            <a:lvl5pPr lvl="4" rtl="0">
              <a:spcBef>
                <a:spcPts val="2489"/>
              </a:spcBef>
              <a:defRPr sz="4089" b="0" i="0" u="none" strike="noStrike" cap="none">
                <a:solidFill>
                  <a:srgbClr val="FFFFFF"/>
                </a:solidFill>
                <a:latin typeface="Cabin"/>
                <a:ea typeface="Cabin"/>
                <a:cs typeface="Cabin"/>
                <a:sym typeface="Cabin"/>
              </a:defRPr>
            </a:lvl5pPr>
            <a:lvl6pPr lvl="5" rtl="0">
              <a:spcBef>
                <a:spcPts val="0"/>
              </a:spcBef>
              <a:defRPr sz="4089" b="0" i="0" u="none" strike="noStrike" cap="none">
                <a:solidFill>
                  <a:srgbClr val="FFFFFF"/>
                </a:solidFill>
                <a:latin typeface="Cabin"/>
                <a:ea typeface="Cabin"/>
                <a:cs typeface="Cabin"/>
                <a:sym typeface="Cabin"/>
              </a:defRPr>
            </a:lvl6pPr>
            <a:lvl7pPr lvl="6" rtl="0">
              <a:spcBef>
                <a:spcPts val="0"/>
              </a:spcBef>
              <a:defRPr sz="4089" b="0" i="0" u="none" strike="noStrike" cap="none">
                <a:solidFill>
                  <a:srgbClr val="FFFFFF"/>
                </a:solidFill>
                <a:latin typeface="Cabin"/>
                <a:ea typeface="Cabin"/>
                <a:cs typeface="Cabin"/>
                <a:sym typeface="Cabin"/>
              </a:defRPr>
            </a:lvl7pPr>
            <a:lvl8pPr lvl="7" rtl="0">
              <a:spcBef>
                <a:spcPts val="0"/>
              </a:spcBef>
              <a:defRPr sz="4089" b="0" i="0" u="none" strike="noStrike" cap="none">
                <a:solidFill>
                  <a:srgbClr val="FFFFFF"/>
                </a:solidFill>
                <a:latin typeface="Cabin"/>
                <a:ea typeface="Cabin"/>
                <a:cs typeface="Cabin"/>
                <a:sym typeface="Cabin"/>
              </a:defRPr>
            </a:lvl8pPr>
            <a:lvl9pPr lvl="8" rtl="0">
              <a:spcBef>
                <a:spcPts val="0"/>
              </a:spcBef>
              <a:defRPr sz="4089" b="0" i="0" u="none" strike="noStrike" cap="none">
                <a:solidFill>
                  <a:srgbClr val="FFFFFF"/>
                </a:solidFill>
                <a:latin typeface="Cabin"/>
                <a:ea typeface="Cabin"/>
                <a:cs typeface="Cabin"/>
                <a:sym typeface="Cabin"/>
              </a:defRPr>
            </a:lvl9pPr>
          </a:lstStyle>
          <a:p>
            <a:endParaRPr/>
          </a:p>
        </p:txBody>
      </p:sp>
      <p:sp>
        <p:nvSpPr>
          <p:cNvPr id="61" name="Shape 61"/>
          <p:cNvSpPr txBox="1">
            <a:spLocks noGrp="1"/>
          </p:cNvSpPr>
          <p:nvPr>
            <p:ph type="sldNum" idx="12"/>
          </p:nvPr>
        </p:nvSpPr>
        <p:spPr>
          <a:xfrm>
            <a:off x="7953827" y="8699864"/>
            <a:ext cx="338667" cy="330924"/>
          </a:xfrm>
          <a:prstGeom prst="rect">
            <a:avLst/>
          </a:prstGeom>
          <a:noFill/>
          <a:ln>
            <a:noFill/>
          </a:ln>
        </p:spPr>
        <p:txBody>
          <a:bodyPr lIns="26300" tIns="26300" rIns="26300" bIns="26300" anchor="t" anchorCtr="0">
            <a:noAutofit/>
          </a:bodyPr>
          <a:lstStyle/>
          <a:p>
            <a:pPr algn="ctr">
              <a:buClr>
                <a:srgbClr val="FFFFFF"/>
              </a:buClr>
              <a:buSzPct val="25000"/>
            </a:pPr>
            <a:fld id="{00000000-1234-1234-1234-123412341234}" type="slidenum">
              <a:rPr lang="en" sz="1778" smtClean="0">
                <a:solidFill>
                  <a:srgbClr val="FFFFFF"/>
                </a:solidFill>
                <a:latin typeface="Cabin"/>
                <a:ea typeface="Cabin"/>
                <a:cs typeface="Cabin"/>
                <a:sym typeface="Cabin"/>
              </a:rPr>
              <a:pPr algn="ctr">
                <a:buClr>
                  <a:srgbClr val="FFFFFF"/>
                </a:buClr>
                <a:buSzPct val="25000"/>
              </a:pPr>
              <a:t>‹#›</a:t>
            </a:fld>
            <a:endParaRPr lang="en" sz="1778">
              <a:solidFill>
                <a:srgbClr val="FFFFFF"/>
              </a:solidFill>
              <a:latin typeface="Cabin"/>
              <a:ea typeface="Cabin"/>
              <a:cs typeface="Cabin"/>
              <a:sym typeface="Cabin"/>
            </a:endParaRPr>
          </a:p>
        </p:txBody>
      </p:sp>
    </p:spTree>
    <p:extLst>
      <p:ext uri="{BB962C8B-B14F-4D97-AF65-F5344CB8AC3E}">
        <p14:creationId xmlns:p14="http://schemas.microsoft.com/office/powerpoint/2010/main" val="418948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34684" y="4411441"/>
            <a:ext cx="11582400" cy="1958400"/>
          </a:xfrm>
        </p:spPr>
        <p:txBody>
          <a:bodyPr anchor="b"/>
          <a:lstStyle>
            <a:lvl1pPr algn="r">
              <a:defRPr sz="5333" b="0" cap="all"/>
            </a:lvl1pPr>
          </a:lstStyle>
          <a:p>
            <a:r>
              <a:rPr lang="en-US"/>
              <a:t>Click to edit Master title style</a:t>
            </a:r>
            <a:endParaRPr lang="en-US" dirty="0"/>
          </a:p>
        </p:txBody>
      </p:sp>
      <p:sp>
        <p:nvSpPr>
          <p:cNvPr id="3" name="Text Placeholder 2"/>
          <p:cNvSpPr>
            <a:spLocks noGrp="1"/>
          </p:cNvSpPr>
          <p:nvPr>
            <p:ph type="body" idx="1"/>
          </p:nvPr>
        </p:nvSpPr>
        <p:spPr>
          <a:xfrm>
            <a:off x="2334682" y="6369841"/>
            <a:ext cx="11582401" cy="1147200"/>
          </a:xfrm>
        </p:spPr>
        <p:txBody>
          <a:bodyPr anchor="t">
            <a:normAutofit/>
          </a:bodyPr>
          <a:lstStyle>
            <a:lvl1pPr marL="0" indent="0" algn="r">
              <a:buNone/>
              <a:defRPr sz="2667">
                <a:gradFill flip="none" rotWithShape="1">
                  <a:gsLst>
                    <a:gs pos="0">
                      <a:schemeClr val="tx1"/>
                    </a:gs>
                    <a:gs pos="100000">
                      <a:schemeClr val="tx1">
                        <a:lumMod val="75000"/>
                      </a:schemeClr>
                    </a:gs>
                  </a:gsLst>
                  <a:lin ang="5400000" scaled="0"/>
                  <a:tileRect/>
                </a:gra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15104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1883" y="3556000"/>
            <a:ext cx="6502400" cy="4165601"/>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27483" y="3556000"/>
            <a:ext cx="6502400" cy="4165600"/>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6/5/19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8575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905707" y="3544711"/>
            <a:ext cx="6118575" cy="768349"/>
          </a:xfrm>
        </p:spPr>
        <p:txBody>
          <a:bodyPr anchor="b">
            <a:noAutofit/>
          </a:bodyPr>
          <a:lstStyle>
            <a:lvl1pPr marL="0" indent="0">
              <a:buNone/>
              <a:defRPr sz="3733"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521883" y="4324350"/>
            <a:ext cx="6502400" cy="3397249"/>
          </a:xfrm>
        </p:spPr>
        <p:txBody>
          <a:bodyPr anchor="t">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590844" y="3556000"/>
            <a:ext cx="6139040" cy="768349"/>
          </a:xfrm>
        </p:spPr>
        <p:txBody>
          <a:bodyPr anchor="b">
            <a:noAutofit/>
          </a:bodyPr>
          <a:lstStyle>
            <a:lvl1pPr marL="0" indent="0">
              <a:buNone/>
              <a:defRPr sz="3733"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227484" y="4324350"/>
            <a:ext cx="6502401" cy="3397249"/>
          </a:xfrm>
        </p:spPr>
        <p:txBody>
          <a:bodyPr anchor="t">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6/5/19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9333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6/5/19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59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6/5/19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82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1882" y="2133600"/>
            <a:ext cx="4732161" cy="1828800"/>
          </a:xfrm>
        </p:spPr>
        <p:txBody>
          <a:bodyPr anchor="b">
            <a:normAutofit/>
          </a:bodyPr>
          <a:lstStyle>
            <a:lvl1pPr algn="l">
              <a:defRPr sz="3200" b="0"/>
            </a:lvl1pPr>
          </a:lstStyle>
          <a:p>
            <a:r>
              <a:rPr lang="en-US"/>
              <a:t>Click to edit Master title style</a:t>
            </a:r>
            <a:endParaRPr lang="en-US" dirty="0"/>
          </a:p>
        </p:txBody>
      </p:sp>
      <p:sp>
        <p:nvSpPr>
          <p:cNvPr id="3" name="Content Placeholder 2"/>
          <p:cNvSpPr>
            <a:spLocks noGrp="1"/>
          </p:cNvSpPr>
          <p:nvPr>
            <p:ph idx="1"/>
          </p:nvPr>
        </p:nvSpPr>
        <p:spPr>
          <a:xfrm>
            <a:off x="6805084" y="812801"/>
            <a:ext cx="7924801" cy="6908800"/>
          </a:xfrm>
        </p:spPr>
        <p:txBody>
          <a:bodyPr anchor="ctr">
            <a:normAutofit/>
          </a:bodyPr>
          <a:lstStyle>
            <a:lvl1pPr>
              <a:defRPr sz="2667"/>
            </a:lvl1pPr>
            <a:lvl2pPr>
              <a:defRPr sz="2400"/>
            </a:lvl2pPr>
            <a:lvl3pPr>
              <a:defRPr sz="2133"/>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21882" y="3962400"/>
            <a:ext cx="4732161" cy="2438400"/>
          </a:xfrm>
        </p:spPr>
        <p:txBody>
          <a:bodyPr>
            <a:normAutofit/>
          </a:bodyPr>
          <a:lstStyle>
            <a:lvl1pPr marL="0" indent="0">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6/5/19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3714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1882" y="2133600"/>
            <a:ext cx="7112001" cy="1828800"/>
          </a:xfrm>
        </p:spPr>
        <p:txBody>
          <a:bodyPr anchor="b">
            <a:normAutofit/>
          </a:bodyPr>
          <a:lstStyle>
            <a:lvl1pPr algn="l">
              <a:defRPr sz="3733"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911645" y="-24384"/>
            <a:ext cx="4368799" cy="920496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1521882" y="3962400"/>
            <a:ext cx="7112001" cy="2438400"/>
          </a:xfrm>
        </p:spPr>
        <p:txBody>
          <a:bodyP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a:xfrm>
            <a:off x="8532283" y="7844368"/>
            <a:ext cx="1219200" cy="486833"/>
          </a:xfrm>
        </p:spPr>
        <p:txBody>
          <a:bodyPr/>
          <a:lstStyle/>
          <a:p>
            <a:fld id="{35E72C73-2D91-4E12-BA25-F0AA0C03599B}" type="datetimeFigureOut">
              <a:rPr lang="en-US" smtClean="0"/>
              <a:t>6/5/19</a:t>
            </a:fld>
            <a:endParaRPr lang="en-US" dirty="0"/>
          </a:p>
        </p:txBody>
      </p:sp>
      <p:sp>
        <p:nvSpPr>
          <p:cNvPr id="6" name="Footer Placeholder 5"/>
          <p:cNvSpPr>
            <a:spLocks noGrp="1"/>
          </p:cNvSpPr>
          <p:nvPr>
            <p:ph type="ftr" sz="quarter" idx="11"/>
          </p:nvPr>
        </p:nvSpPr>
        <p:spPr>
          <a:xfrm>
            <a:off x="1521883" y="7844368"/>
            <a:ext cx="6807200" cy="486833"/>
          </a:xfrm>
        </p:spPr>
        <p:txBody>
          <a:bodyPr/>
          <a:lstStyle/>
          <a:p>
            <a:r>
              <a:rPr lang="en-US"/>
              <a:t>
              </a:t>
            </a:r>
            <a:endParaRPr lang="en-US" dirty="0"/>
          </a:p>
        </p:txBody>
      </p:sp>
      <p:sp>
        <p:nvSpPr>
          <p:cNvPr id="7" name="Slide Number Placeholder 6"/>
          <p:cNvSpPr>
            <a:spLocks noGrp="1"/>
          </p:cNvSpPr>
          <p:nvPr>
            <p:ph type="sldNum" sz="quarter" idx="12"/>
          </p:nvPr>
        </p:nvSpPr>
        <p:spPr>
          <a:xfrm>
            <a:off x="14323484" y="7844368"/>
            <a:ext cx="430089"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4394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1884" y="812800"/>
            <a:ext cx="13207997" cy="2540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21884" y="3556000"/>
            <a:ext cx="13207997" cy="41656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783483" y="7844368"/>
            <a:ext cx="2133600" cy="486833"/>
          </a:xfrm>
          <a:prstGeom prst="rect">
            <a:avLst/>
          </a:prstGeom>
        </p:spPr>
        <p:txBody>
          <a:bodyPr vert="horz" lIns="91440" tIns="45720" rIns="91440" bIns="45720" rtlCol="0" anchor="ctr"/>
          <a:lstStyle>
            <a:lvl1pPr algn="r">
              <a:defRPr sz="1200" b="1" i="0">
                <a:solidFill>
                  <a:schemeClr val="tx1">
                    <a:lumMod val="75000"/>
                  </a:schemeClr>
                </a:solidFill>
                <a:effectLst>
                  <a:outerShdw blurRad="50800" dist="38100" dir="2700000" algn="tl" rotWithShape="0">
                    <a:srgbClr val="000000">
                      <a:alpha val="43000"/>
                    </a:srgbClr>
                  </a:outerShdw>
                </a:effectLst>
                <a:latin typeface="+mn-lt"/>
              </a:defRPr>
            </a:lvl1pPr>
          </a:lstStyle>
          <a:p>
            <a:fld id="{2BE451C3-0FF4-47C4-B829-773ADF60F88C}" type="datetimeFigureOut">
              <a:rPr lang="en-US" smtClean="0"/>
              <a:t>6/5/19</a:t>
            </a:fld>
            <a:endParaRPr lang="en-US" dirty="0"/>
          </a:p>
        </p:txBody>
      </p:sp>
      <p:sp>
        <p:nvSpPr>
          <p:cNvPr id="5" name="Footer Placeholder 4"/>
          <p:cNvSpPr>
            <a:spLocks noGrp="1"/>
          </p:cNvSpPr>
          <p:nvPr>
            <p:ph type="ftr" sz="quarter" idx="3"/>
          </p:nvPr>
        </p:nvSpPr>
        <p:spPr>
          <a:xfrm>
            <a:off x="1521883" y="7844368"/>
            <a:ext cx="10058400" cy="486833"/>
          </a:xfrm>
          <a:prstGeom prst="rect">
            <a:avLst/>
          </a:prstGeom>
        </p:spPr>
        <p:txBody>
          <a:bodyPr vert="horz" lIns="91440" tIns="45720" rIns="91440" bIns="45720" rtlCol="0" anchor="ctr"/>
          <a:lstStyle>
            <a:lvl1pPr algn="l">
              <a:defRPr sz="12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4018684" y="7844368"/>
            <a:ext cx="734889" cy="486833"/>
          </a:xfrm>
          <a:prstGeom prst="rect">
            <a:avLst/>
          </a:prstGeom>
        </p:spPr>
        <p:txBody>
          <a:bodyPr vert="horz" lIns="91440" tIns="45720" rIns="91440" bIns="45720" rtlCol="0" anchor="ctr"/>
          <a:lstStyle>
            <a:lvl1pPr algn="r">
              <a:defRPr sz="12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0FED84C3-C776-4745-BBE8-D14F6E105522}"/>
              </a:ext>
            </a:extLst>
          </p:cNvPr>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8" name="Rectangle 3">
            <a:extLst>
              <a:ext uri="{FF2B5EF4-FFF2-40B4-BE49-F238E27FC236}">
                <a16:creationId xmlns:a16="http://schemas.microsoft.com/office/drawing/2014/main" id="{291B9D17-F101-0644-BD74-BBDE99A315A5}"/>
              </a:ext>
            </a:extLst>
          </p:cNvPr>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1234225791"/>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715" r:id="rId18"/>
    <p:sldLayoutId id="2147483716" r:id="rId19"/>
    <p:sldLayoutId id="2147483845" r:id="rId20"/>
  </p:sldLayoutIdLst>
  <p:hf sldNum="0" hdr="0" ftr="0" dt="0"/>
  <p:txStyles>
    <p:titleStyle>
      <a:lvl1pPr algn="l" defTabSz="609585" rtl="0" eaLnBrk="1" latinLnBrk="0" hangingPunct="1">
        <a:spcBef>
          <a:spcPct val="0"/>
        </a:spcBef>
        <a:buNone/>
        <a:defRPr sz="4267"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80990" indent="-380990" algn="l" defTabSz="609585" rtl="0" eaLnBrk="1" latinLnBrk="0" hangingPunct="1">
        <a:spcBef>
          <a:spcPct val="20000"/>
        </a:spcBef>
        <a:spcAft>
          <a:spcPts val="800"/>
        </a:spcAft>
        <a:buClr>
          <a:schemeClr val="tx1"/>
        </a:buClr>
        <a:buSzPct val="100000"/>
        <a:buFont typeface="Arial"/>
        <a:buChar char="•"/>
        <a:defRPr sz="2667"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990575" indent="-380990" algn="l" defTabSz="609585" rtl="0" eaLnBrk="1" latinLnBrk="0" hangingPunct="1">
        <a:spcBef>
          <a:spcPct val="20000"/>
        </a:spcBef>
        <a:spcAft>
          <a:spcPts val="8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600160" indent="-380990" algn="l" defTabSz="609585" rtl="0" eaLnBrk="1" latinLnBrk="0" hangingPunct="1">
        <a:spcBef>
          <a:spcPct val="20000"/>
        </a:spcBef>
        <a:spcAft>
          <a:spcPts val="800"/>
        </a:spcAft>
        <a:buClr>
          <a:schemeClr val="tx1"/>
        </a:buClr>
        <a:buSzPct val="100000"/>
        <a:buFont typeface="Arial"/>
        <a:buChar char="•"/>
        <a:defRPr sz="2133"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057349" indent="-228594" algn="l" defTabSz="609585" rtl="0" eaLnBrk="1" latinLnBrk="0" hangingPunct="1">
        <a:spcBef>
          <a:spcPct val="20000"/>
        </a:spcBef>
        <a:spcAft>
          <a:spcPts val="800"/>
        </a:spcAft>
        <a:buClr>
          <a:schemeClr val="tx1"/>
        </a:buClr>
        <a:buSzPct val="100000"/>
        <a:buFont typeface="Arial"/>
        <a:buChar char="•"/>
        <a:defRPr sz="1867"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666933" indent="-228594" algn="l" defTabSz="609585" rtl="0" eaLnBrk="1" latinLnBrk="0" hangingPunct="1">
        <a:spcBef>
          <a:spcPct val="20000"/>
        </a:spcBef>
        <a:spcAft>
          <a:spcPts val="800"/>
        </a:spcAft>
        <a:buClr>
          <a:schemeClr val="tx1"/>
        </a:buClr>
        <a:buSzPct val="100000"/>
        <a:buFont typeface="Arial"/>
        <a:buChar char="•"/>
        <a:defRPr sz="1867"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352716" indent="-304792" algn="l" defTabSz="609585" rtl="0" eaLnBrk="1" latinLnBrk="0" hangingPunct="1">
        <a:spcBef>
          <a:spcPct val="20000"/>
        </a:spcBef>
        <a:spcAft>
          <a:spcPts val="8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3962301" indent="-304792" algn="l" defTabSz="609585" rtl="0" eaLnBrk="1" latinLnBrk="0" hangingPunct="1">
        <a:spcBef>
          <a:spcPct val="20000"/>
        </a:spcBef>
        <a:spcAft>
          <a:spcPts val="8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4571886" indent="-304792" algn="l" defTabSz="609585" rtl="0" eaLnBrk="1" latinLnBrk="0" hangingPunct="1">
        <a:spcBef>
          <a:spcPct val="20000"/>
        </a:spcBef>
        <a:spcAft>
          <a:spcPts val="8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181470" indent="-304792" algn="l" defTabSz="609585" rtl="0" eaLnBrk="1" latinLnBrk="0" hangingPunct="1">
        <a:spcBef>
          <a:spcPct val="20000"/>
        </a:spcBef>
        <a:spcAft>
          <a:spcPts val="8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D522-8F19-49C7-A89D-E791378697B8}"/>
              </a:ext>
            </a:extLst>
          </p:cNvPr>
          <p:cNvSpPr>
            <a:spLocks noGrp="1"/>
          </p:cNvSpPr>
          <p:nvPr>
            <p:ph type="ctrTitle"/>
          </p:nvPr>
        </p:nvSpPr>
        <p:spPr/>
        <p:txBody>
          <a:bodyPr/>
          <a:lstStyle/>
          <a:p>
            <a:r>
              <a:rPr lang="en-US" dirty="0"/>
              <a:t>Basic Security Design Fundamentals</a:t>
            </a:r>
          </a:p>
        </p:txBody>
      </p:sp>
      <p:sp>
        <p:nvSpPr>
          <p:cNvPr id="3" name="Subtitle 2">
            <a:extLst>
              <a:ext uri="{FF2B5EF4-FFF2-40B4-BE49-F238E27FC236}">
                <a16:creationId xmlns:a16="http://schemas.microsoft.com/office/drawing/2014/main" id="{1E8B6BD5-0F93-4C71-A680-7579FCF5170F}"/>
              </a:ext>
            </a:extLst>
          </p:cNvPr>
          <p:cNvSpPr>
            <a:spLocks noGrp="1"/>
          </p:cNvSpPr>
          <p:nvPr>
            <p:ph type="subTitle" idx="1"/>
          </p:nvPr>
        </p:nvSpPr>
        <p:spPr/>
        <p:txBody>
          <a:bodyPr/>
          <a:lstStyle/>
          <a:p>
            <a:r>
              <a:rPr lang="en-US" dirty="0"/>
              <a:t>B Bagby</a:t>
            </a:r>
          </a:p>
        </p:txBody>
      </p:sp>
      <p:pic>
        <p:nvPicPr>
          <p:cNvPr id="4" name="Shape 245">
            <a:extLst>
              <a:ext uri="{FF2B5EF4-FFF2-40B4-BE49-F238E27FC236}">
                <a16:creationId xmlns:a16="http://schemas.microsoft.com/office/drawing/2014/main" id="{FEA79A31-7E8C-48E1-908B-124325DA63CC}"/>
              </a:ext>
            </a:extLst>
          </p:cNvPr>
          <p:cNvPicPr preferRelativeResize="0"/>
          <p:nvPr/>
        </p:nvPicPr>
        <p:blipFill rotWithShape="1">
          <a:blip r:embed="rId2">
            <a:alphaModFix/>
          </a:blip>
          <a:srcRect/>
          <a:stretch/>
        </p:blipFill>
        <p:spPr>
          <a:xfrm>
            <a:off x="13800662" y="7483947"/>
            <a:ext cx="1968599" cy="668400"/>
          </a:xfrm>
          <a:prstGeom prst="rect">
            <a:avLst/>
          </a:prstGeom>
          <a:noFill/>
          <a:ln>
            <a:noFill/>
          </a:ln>
        </p:spPr>
      </p:pic>
      <p:pic>
        <p:nvPicPr>
          <p:cNvPr id="5" name="Picture 4">
            <a:extLst>
              <a:ext uri="{FF2B5EF4-FFF2-40B4-BE49-F238E27FC236}">
                <a16:creationId xmlns:a16="http://schemas.microsoft.com/office/drawing/2014/main" id="{D628206D-2617-4D11-B504-455F4B772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93" y="7874000"/>
            <a:ext cx="6184900" cy="1270000"/>
          </a:xfrm>
          <a:prstGeom prst="rect">
            <a:avLst/>
          </a:prstGeom>
        </p:spPr>
      </p:pic>
    </p:spTree>
    <p:extLst>
      <p:ext uri="{BB962C8B-B14F-4D97-AF65-F5344CB8AC3E}">
        <p14:creationId xmlns:p14="http://schemas.microsoft.com/office/powerpoint/2010/main" val="318820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C442-9E0B-41C6-B22B-D383C614B717}"/>
              </a:ext>
            </a:extLst>
          </p:cNvPr>
          <p:cNvSpPr>
            <a:spLocks noGrp="1"/>
          </p:cNvSpPr>
          <p:nvPr>
            <p:ph type="title"/>
          </p:nvPr>
        </p:nvSpPr>
        <p:spPr>
          <a:xfrm>
            <a:off x="857588" y="812800"/>
            <a:ext cx="8764913" cy="2540000"/>
          </a:xfrm>
        </p:spPr>
        <p:txBody>
          <a:bodyPr>
            <a:normAutofit/>
          </a:bodyPr>
          <a:lstStyle/>
          <a:p>
            <a:r>
              <a:rPr lang="en-US" dirty="0"/>
              <a:t>Open Design</a:t>
            </a:r>
          </a:p>
        </p:txBody>
      </p:sp>
      <p:sp>
        <p:nvSpPr>
          <p:cNvPr id="3" name="Content Placeholder 2">
            <a:extLst>
              <a:ext uri="{FF2B5EF4-FFF2-40B4-BE49-F238E27FC236}">
                <a16:creationId xmlns:a16="http://schemas.microsoft.com/office/drawing/2014/main" id="{2662E72C-F4FA-4A09-80B6-9C4E85D4623F}"/>
              </a:ext>
            </a:extLst>
          </p:cNvPr>
          <p:cNvSpPr>
            <a:spLocks noGrp="1"/>
          </p:cNvSpPr>
          <p:nvPr>
            <p:ph idx="1"/>
          </p:nvPr>
        </p:nvSpPr>
        <p:spPr>
          <a:xfrm>
            <a:off x="857589" y="3555998"/>
            <a:ext cx="8764912" cy="4288368"/>
          </a:xfrm>
        </p:spPr>
        <p:txBody>
          <a:bodyPr anchor="t">
            <a:normAutofit/>
          </a:bodyPr>
          <a:lstStyle/>
          <a:p>
            <a:r>
              <a:rPr lang="en-US" dirty="0"/>
              <a:t>Security of a system must not depend on secrecy of design or implementation.</a:t>
            </a:r>
          </a:p>
          <a:p>
            <a:r>
              <a:rPr lang="en-US" dirty="0"/>
              <a:t>While it is acceptable to maintain intellectual privacy over a program, there is a point where it lowers security</a:t>
            </a:r>
          </a:p>
          <a:p>
            <a:r>
              <a:rPr lang="en-US" dirty="0"/>
              <a:t>Use publicly reviewed modules for security</a:t>
            </a:r>
          </a:p>
          <a:p>
            <a:pPr lvl="1"/>
            <a:r>
              <a:rPr lang="en-US" dirty="0"/>
              <a:t>Cryptography for instance.  Don’t write your own, use a known accepted system.</a:t>
            </a:r>
          </a:p>
        </p:txBody>
      </p:sp>
      <p:pic>
        <p:nvPicPr>
          <p:cNvPr id="7" name="Graphic 6" descr="Checkmark">
            <a:extLst>
              <a:ext uri="{FF2B5EF4-FFF2-40B4-BE49-F238E27FC236}">
                <a16:creationId xmlns:a16="http://schemas.microsoft.com/office/drawing/2014/main" id="{B726C5C2-2AFC-49A8-8635-9458977559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4452" y="1707447"/>
            <a:ext cx="5302384" cy="530238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038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837B-F7B5-4D70-B4B3-27300FCDA54C}"/>
              </a:ext>
            </a:extLst>
          </p:cNvPr>
          <p:cNvSpPr>
            <a:spLocks noGrp="1"/>
          </p:cNvSpPr>
          <p:nvPr>
            <p:ph type="title"/>
          </p:nvPr>
        </p:nvSpPr>
        <p:spPr>
          <a:xfrm>
            <a:off x="10826492" y="857954"/>
            <a:ext cx="4191833" cy="7428087"/>
          </a:xfrm>
        </p:spPr>
        <p:txBody>
          <a:bodyPr anchor="ctr">
            <a:normAutofit/>
          </a:bodyPr>
          <a:lstStyle/>
          <a:p>
            <a:r>
              <a:rPr lang="en-US" sz="4800"/>
              <a:t>Layering (Defense in Depth)</a:t>
            </a:r>
          </a:p>
        </p:txBody>
      </p:sp>
      <p:sp>
        <p:nvSpPr>
          <p:cNvPr id="10" name="Rectangle 9">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42892" cy="9144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10755" y="4261063"/>
            <a:ext cx="9144000" cy="621875"/>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533893" y="4572000"/>
            <a:ext cx="9144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92718C0C-2ADB-410E-97F1-D51826F8CD8C}"/>
              </a:ext>
            </a:extLst>
          </p:cNvPr>
          <p:cNvGraphicFramePr>
            <a:graphicFrameLocks noGrp="1"/>
          </p:cNvGraphicFramePr>
          <p:nvPr>
            <p:ph idx="1"/>
            <p:extLst>
              <p:ext uri="{D42A27DB-BD31-4B8C-83A1-F6EECF244321}">
                <p14:modId xmlns:p14="http://schemas.microsoft.com/office/powerpoint/2010/main" val="1431603696"/>
              </p:ext>
            </p:extLst>
          </p:nvPr>
        </p:nvGraphicFramePr>
        <p:xfrm>
          <a:off x="857956" y="857956"/>
          <a:ext cx="8325322" cy="7428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453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546" y="0"/>
            <a:ext cx="12492562" cy="9143998"/>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17985" cy="9144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5C507-B127-4693-B78B-D506D8E88BF5}"/>
              </a:ext>
            </a:extLst>
          </p:cNvPr>
          <p:cNvSpPr>
            <a:spLocks noGrp="1"/>
          </p:cNvSpPr>
          <p:nvPr>
            <p:ph type="title"/>
          </p:nvPr>
        </p:nvSpPr>
        <p:spPr>
          <a:xfrm>
            <a:off x="1282696" y="857956"/>
            <a:ext cx="5786697" cy="7428085"/>
          </a:xfrm>
        </p:spPr>
        <p:txBody>
          <a:bodyPr anchor="ctr">
            <a:normAutofit/>
          </a:bodyPr>
          <a:lstStyle/>
          <a:p>
            <a:r>
              <a:rPr lang="en-US" sz="5900"/>
              <a:t>Defense in Depth</a:t>
            </a:r>
          </a:p>
        </p:txBody>
      </p:sp>
      <p:sp>
        <p:nvSpPr>
          <p:cNvPr id="3" name="Content Placeholder 2">
            <a:extLst>
              <a:ext uri="{FF2B5EF4-FFF2-40B4-BE49-F238E27FC236}">
                <a16:creationId xmlns:a16="http://schemas.microsoft.com/office/drawing/2014/main" id="{16CEA9DC-E9B2-46CC-96F0-C4F9E154EA62}"/>
              </a:ext>
            </a:extLst>
          </p:cNvPr>
          <p:cNvSpPr>
            <a:spLocks noGrp="1"/>
          </p:cNvSpPr>
          <p:nvPr>
            <p:ph idx="1"/>
          </p:nvPr>
        </p:nvSpPr>
        <p:spPr>
          <a:xfrm>
            <a:off x="8944665" y="857956"/>
            <a:ext cx="6028640" cy="7428085"/>
          </a:xfrm>
        </p:spPr>
        <p:txBody>
          <a:bodyPr>
            <a:normAutofit/>
          </a:bodyPr>
          <a:lstStyle/>
          <a:p>
            <a:r>
              <a:rPr lang="en-US" dirty="0"/>
              <a:t>Always check input to make sure unexpected input is not accepted.</a:t>
            </a:r>
          </a:p>
          <a:p>
            <a:r>
              <a:rPr lang="en-US" dirty="0" err="1"/>
              <a:t>str.isnum</a:t>
            </a:r>
            <a:r>
              <a:rPr lang="en-US" dirty="0"/>
              <a:t>(), </a:t>
            </a:r>
            <a:r>
              <a:rPr lang="en-US" dirty="0" err="1"/>
              <a:t>str.isalpha</a:t>
            </a:r>
            <a:r>
              <a:rPr lang="en-US" dirty="0"/>
              <a:t>(), etc.</a:t>
            </a:r>
          </a:p>
          <a:p>
            <a:r>
              <a:rPr lang="en-US" dirty="0"/>
              <a:t>Escape user input before passing data to/from webpages and databases (</a:t>
            </a:r>
            <a:r>
              <a:rPr lang="en-US" dirty="0" err="1"/>
              <a:t>sql</a:t>
            </a:r>
            <a:r>
              <a:rPr lang="en-US" dirty="0"/>
              <a:t>)</a:t>
            </a:r>
          </a:p>
          <a:p>
            <a:endParaRPr lang="en-US" dirty="0"/>
          </a:p>
        </p:txBody>
      </p:sp>
    </p:spTree>
    <p:extLst>
      <p:ext uri="{BB962C8B-B14F-4D97-AF65-F5344CB8AC3E}">
        <p14:creationId xmlns:p14="http://schemas.microsoft.com/office/powerpoint/2010/main" val="226235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7098-FC32-405F-B583-2144F638112B}"/>
              </a:ext>
            </a:extLst>
          </p:cNvPr>
          <p:cNvSpPr>
            <a:spLocks noGrp="1"/>
          </p:cNvSpPr>
          <p:nvPr>
            <p:ph type="title"/>
          </p:nvPr>
        </p:nvSpPr>
        <p:spPr>
          <a:xfrm>
            <a:off x="893134" y="1906905"/>
            <a:ext cx="4039084" cy="4901211"/>
          </a:xfrm>
        </p:spPr>
        <p:txBody>
          <a:bodyPr anchor="ctr">
            <a:normAutofit/>
          </a:bodyPr>
          <a:lstStyle/>
          <a:p>
            <a:r>
              <a:rPr lang="en-US" sz="5300"/>
              <a:t>Least Privilege</a:t>
            </a:r>
          </a:p>
        </p:txBody>
      </p:sp>
      <p:sp>
        <p:nvSpPr>
          <p:cNvPr id="10" name="Rectangle 9">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3245" y="0"/>
            <a:ext cx="10842755" cy="9144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6628" y="0"/>
            <a:ext cx="0" cy="9144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93269" y="4261063"/>
            <a:ext cx="9144000" cy="621875"/>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17734D8D-4829-4DE1-9ECD-A974DA7A6660}"/>
              </a:ext>
            </a:extLst>
          </p:cNvPr>
          <p:cNvGraphicFramePr>
            <a:graphicFrameLocks noGrp="1"/>
          </p:cNvGraphicFramePr>
          <p:nvPr>
            <p:ph idx="1"/>
            <p:extLst>
              <p:ext uri="{D42A27DB-BD31-4B8C-83A1-F6EECF244321}">
                <p14:modId xmlns:p14="http://schemas.microsoft.com/office/powerpoint/2010/main" val="3857943594"/>
              </p:ext>
            </p:extLst>
          </p:nvPr>
        </p:nvGraphicFramePr>
        <p:xfrm>
          <a:off x="6739166" y="1286933"/>
          <a:ext cx="8061511" cy="6141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107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9C66-C6F3-4C66-8778-9E93BA437843}"/>
              </a:ext>
            </a:extLst>
          </p:cNvPr>
          <p:cNvSpPr>
            <a:spLocks noGrp="1"/>
          </p:cNvSpPr>
          <p:nvPr>
            <p:ph type="title"/>
          </p:nvPr>
        </p:nvSpPr>
        <p:spPr/>
        <p:txBody>
          <a:bodyPr/>
          <a:lstStyle/>
          <a:p>
            <a:r>
              <a:rPr lang="en-US" dirty="0"/>
              <a:t>Fail Safe Defaults / Fail Secure</a:t>
            </a:r>
          </a:p>
        </p:txBody>
      </p:sp>
      <p:sp>
        <p:nvSpPr>
          <p:cNvPr id="3" name="Content Placeholder 2">
            <a:extLst>
              <a:ext uri="{FF2B5EF4-FFF2-40B4-BE49-F238E27FC236}">
                <a16:creationId xmlns:a16="http://schemas.microsoft.com/office/drawing/2014/main" id="{5F55D1CE-1610-4997-9AD0-3EA146F6BF30}"/>
              </a:ext>
            </a:extLst>
          </p:cNvPr>
          <p:cNvSpPr>
            <a:spLocks noGrp="1"/>
          </p:cNvSpPr>
          <p:nvPr>
            <p:ph idx="1"/>
          </p:nvPr>
        </p:nvSpPr>
        <p:spPr>
          <a:xfrm>
            <a:off x="1117600" y="2434167"/>
            <a:ext cx="14020800" cy="3224172"/>
          </a:xfrm>
        </p:spPr>
        <p:txBody>
          <a:bodyPr>
            <a:normAutofit/>
          </a:bodyPr>
          <a:lstStyle/>
          <a:p>
            <a:r>
              <a:rPr lang="en-US" dirty="0"/>
              <a:t>Unless a program (method, module, function) is given explicit access to an object, it should be denied access to that object.</a:t>
            </a:r>
          </a:p>
          <a:p>
            <a:endParaRPr lang="en-US" dirty="0"/>
          </a:p>
          <a:p>
            <a:r>
              <a:rPr lang="en-US" dirty="0"/>
              <a:t>Why might this be a “bad” thing in a program?</a:t>
            </a:r>
          </a:p>
        </p:txBody>
      </p:sp>
      <p:sp>
        <p:nvSpPr>
          <p:cNvPr id="5" name="Rectangle 4">
            <a:extLst>
              <a:ext uri="{FF2B5EF4-FFF2-40B4-BE49-F238E27FC236}">
                <a16:creationId xmlns:a16="http://schemas.microsoft.com/office/drawing/2014/main" id="{371C9BF6-8820-4B65-9174-D5B67D4F2AEF}"/>
              </a:ext>
            </a:extLst>
          </p:cNvPr>
          <p:cNvSpPr/>
          <p:nvPr/>
        </p:nvSpPr>
        <p:spPr>
          <a:xfrm>
            <a:off x="958688" y="5970510"/>
            <a:ext cx="14179712" cy="2062103"/>
          </a:xfrm>
          <a:prstGeom prst="rect">
            <a:avLst/>
          </a:prstGeom>
          <a:solidFill>
            <a:schemeClr val="bg2"/>
          </a:solidFill>
        </p:spPr>
        <p:txBody>
          <a:bodyPr wrap="square">
            <a:spAutoFit/>
          </a:bodyPr>
          <a:lstStyle/>
          <a:p>
            <a:r>
              <a:rPr lang="en-US" sz="3200" dirty="0"/>
              <a:t>import </a:t>
            </a:r>
            <a:r>
              <a:rPr lang="en-US" sz="3200" dirty="0" err="1"/>
              <a:t>ctypes</a:t>
            </a:r>
            <a:endParaRPr lang="en-US" sz="3200" dirty="0"/>
          </a:p>
          <a:p>
            <a:endParaRPr lang="en-US" sz="3200" dirty="0"/>
          </a:p>
          <a:p>
            <a:r>
              <a:rPr lang="en-US" sz="3200" dirty="0" err="1"/>
              <a:t>ctypes.windll.WINMM.mciSendStringW</a:t>
            </a:r>
            <a:r>
              <a:rPr lang="en-US" sz="3200" dirty="0"/>
              <a:t>(</a:t>
            </a:r>
            <a:r>
              <a:rPr lang="en-US" sz="3200" dirty="0" err="1"/>
              <a:t>u"set</a:t>
            </a:r>
            <a:r>
              <a:rPr lang="en-US" sz="3200" dirty="0"/>
              <a:t> </a:t>
            </a:r>
            <a:r>
              <a:rPr lang="en-US" sz="3200" dirty="0" err="1"/>
              <a:t>cdaudio</a:t>
            </a:r>
            <a:r>
              <a:rPr lang="en-US" sz="3200" dirty="0"/>
              <a:t> door open", None, 0, None)</a:t>
            </a:r>
          </a:p>
        </p:txBody>
      </p:sp>
    </p:spTree>
    <p:extLst>
      <p:ext uri="{BB962C8B-B14F-4D97-AF65-F5344CB8AC3E}">
        <p14:creationId xmlns:p14="http://schemas.microsoft.com/office/powerpoint/2010/main" val="421128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18B4-804A-4750-8933-89828AED6737}"/>
              </a:ext>
            </a:extLst>
          </p:cNvPr>
          <p:cNvSpPr>
            <a:spLocks noGrp="1"/>
          </p:cNvSpPr>
          <p:nvPr>
            <p:ph type="title"/>
          </p:nvPr>
        </p:nvSpPr>
        <p:spPr>
          <a:xfrm>
            <a:off x="857588" y="812800"/>
            <a:ext cx="8764913" cy="2540000"/>
          </a:xfrm>
        </p:spPr>
        <p:txBody>
          <a:bodyPr>
            <a:normAutofit/>
          </a:bodyPr>
          <a:lstStyle/>
          <a:p>
            <a:r>
              <a:rPr lang="en-US" dirty="0"/>
              <a:t>Complete Mediation</a:t>
            </a:r>
          </a:p>
        </p:txBody>
      </p:sp>
      <p:sp>
        <p:nvSpPr>
          <p:cNvPr id="3" name="Content Placeholder 2">
            <a:extLst>
              <a:ext uri="{FF2B5EF4-FFF2-40B4-BE49-F238E27FC236}">
                <a16:creationId xmlns:a16="http://schemas.microsoft.com/office/drawing/2014/main" id="{354E47D1-06F8-4A15-81C3-995F5E33FEC1}"/>
              </a:ext>
            </a:extLst>
          </p:cNvPr>
          <p:cNvSpPr>
            <a:spLocks noGrp="1"/>
          </p:cNvSpPr>
          <p:nvPr>
            <p:ph idx="1"/>
          </p:nvPr>
        </p:nvSpPr>
        <p:spPr>
          <a:xfrm>
            <a:off x="857589" y="3555998"/>
            <a:ext cx="8764912" cy="4288368"/>
          </a:xfrm>
        </p:spPr>
        <p:txBody>
          <a:bodyPr anchor="t">
            <a:normAutofit/>
          </a:bodyPr>
          <a:lstStyle/>
          <a:p>
            <a:r>
              <a:rPr lang="en-US" dirty="0"/>
              <a:t>All access to objects should be checked to ensure that they are allowed.</a:t>
            </a:r>
          </a:p>
          <a:p>
            <a:r>
              <a:rPr lang="en-US" dirty="0"/>
              <a:t>In other words: each time you access an object, you should repeat the check that it is allowed.  </a:t>
            </a:r>
          </a:p>
          <a:p>
            <a:r>
              <a:rPr lang="en-US" dirty="0"/>
              <a:t>Tempting to “cache” this allowance to speed things up</a:t>
            </a:r>
          </a:p>
          <a:p>
            <a:pPr lvl="1"/>
            <a:r>
              <a:rPr lang="en-US" dirty="0"/>
              <a:t>May result in lowered security; if that cache is not updated when permissions change.</a:t>
            </a:r>
          </a:p>
        </p:txBody>
      </p:sp>
      <p:pic>
        <p:nvPicPr>
          <p:cNvPr id="7" name="Graphic 6" descr="Checkmark">
            <a:extLst>
              <a:ext uri="{FF2B5EF4-FFF2-40B4-BE49-F238E27FC236}">
                <a16:creationId xmlns:a16="http://schemas.microsoft.com/office/drawing/2014/main" id="{E56D1B04-5B4A-44FF-AE2D-471044D473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4452" y="1707447"/>
            <a:ext cx="5302384" cy="530238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8949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6256000" cy="9144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6256000" cy="3027786"/>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7E3532-C9E3-4326-A08C-C34E9AF40B16}"/>
              </a:ext>
            </a:extLst>
          </p:cNvPr>
          <p:cNvSpPr>
            <a:spLocks noGrp="1"/>
          </p:cNvSpPr>
          <p:nvPr>
            <p:ph type="title"/>
          </p:nvPr>
        </p:nvSpPr>
        <p:spPr>
          <a:xfrm>
            <a:off x="1521884" y="812800"/>
            <a:ext cx="13207997" cy="1564640"/>
          </a:xfrm>
        </p:spPr>
        <p:txBody>
          <a:bodyPr>
            <a:normAutofit/>
          </a:bodyPr>
          <a:lstStyle/>
          <a:p>
            <a:pPr algn="ctr"/>
            <a:r>
              <a:rPr lang="en-US"/>
              <a:t>Least Astonishment (Psychological Acceptability)</a:t>
            </a:r>
          </a:p>
        </p:txBody>
      </p:sp>
      <p:sp>
        <p:nvSpPr>
          <p:cNvPr id="3" name="Content Placeholder 2">
            <a:extLst>
              <a:ext uri="{FF2B5EF4-FFF2-40B4-BE49-F238E27FC236}">
                <a16:creationId xmlns:a16="http://schemas.microsoft.com/office/drawing/2014/main" id="{F4677C60-43F5-4179-85F8-1A534D9F24DC}"/>
              </a:ext>
            </a:extLst>
          </p:cNvPr>
          <p:cNvSpPr>
            <a:spLocks noGrp="1"/>
          </p:cNvSpPr>
          <p:nvPr>
            <p:ph idx="1"/>
          </p:nvPr>
        </p:nvSpPr>
        <p:spPr>
          <a:xfrm>
            <a:off x="1521884" y="3555998"/>
            <a:ext cx="13207997" cy="4165602"/>
          </a:xfrm>
        </p:spPr>
        <p:txBody>
          <a:bodyPr>
            <a:normAutofit/>
          </a:bodyPr>
          <a:lstStyle/>
          <a:p>
            <a:r>
              <a:rPr lang="en-US" dirty="0"/>
              <a:t>Program interface should mimic other “typical” interfaces of similar function.</a:t>
            </a:r>
          </a:p>
          <a:p>
            <a:r>
              <a:rPr lang="en-US" dirty="0"/>
              <a:t>User should be able to intuitively navigate the program</a:t>
            </a:r>
          </a:p>
          <a:p>
            <a:r>
              <a:rPr lang="en-US" dirty="0"/>
              <a:t>Errors and prompts should be meaningful</a:t>
            </a:r>
          </a:p>
          <a:p>
            <a:pPr lvl="1"/>
            <a:r>
              <a:rPr lang="en-US" dirty="0"/>
              <a:t>Use caution when doing security: for instance, don’t tell a user they aren’t in the database or they are but the password is wrong.  These are clear hints for hackers to use</a:t>
            </a:r>
          </a:p>
        </p:txBody>
      </p:sp>
    </p:spTree>
    <p:extLst>
      <p:ext uri="{BB962C8B-B14F-4D97-AF65-F5344CB8AC3E}">
        <p14:creationId xmlns:p14="http://schemas.microsoft.com/office/powerpoint/2010/main" val="151310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D496-468C-497E-BD85-1986FADD42EA}"/>
              </a:ext>
            </a:extLst>
          </p:cNvPr>
          <p:cNvSpPr>
            <a:spLocks noGrp="1"/>
          </p:cNvSpPr>
          <p:nvPr>
            <p:ph type="title"/>
          </p:nvPr>
        </p:nvSpPr>
        <p:spPr>
          <a:xfrm>
            <a:off x="2334682" y="5817694"/>
            <a:ext cx="11568296" cy="1422402"/>
          </a:xfrm>
        </p:spPr>
        <p:txBody>
          <a:bodyPr vert="horz" lIns="91440" tIns="45720" rIns="91440" bIns="45720" rtlCol="0" anchor="b">
            <a:normAutofit/>
          </a:bodyPr>
          <a:lstStyle/>
          <a:p>
            <a:pPr algn="ctr" defTabSz="457200"/>
            <a:r>
              <a:rPr lang="en-US" sz="4800">
                <a:effectLst>
                  <a:glow rad="38100">
                    <a:schemeClr val="bg1">
                      <a:lumMod val="65000"/>
                      <a:lumOff val="35000"/>
                      <a:alpha val="50000"/>
                    </a:schemeClr>
                  </a:glow>
                  <a:outerShdw blurRad="28575" dist="31750" dir="13200000" algn="tl" rotWithShape="0">
                    <a:srgbClr val="000000">
                      <a:alpha val="25000"/>
                    </a:srgbClr>
                  </a:outerShdw>
                </a:effectLst>
              </a:rPr>
              <a:t>Least Astonishment – this is bad…</a:t>
            </a:r>
          </a:p>
        </p:txBody>
      </p:sp>
      <p:pic>
        <p:nvPicPr>
          <p:cNvPr id="2050" name="Picture 2" descr="alt text">
            <a:extLst>
              <a:ext uri="{FF2B5EF4-FFF2-40B4-BE49-F238E27FC236}">
                <a16:creationId xmlns:a16="http://schemas.microsoft.com/office/drawing/2014/main" id="{91BAF4BD-D244-4404-A6F4-8053DD1169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55009" y="853440"/>
            <a:ext cx="8539818" cy="4803648"/>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47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8900-E149-490E-AFF6-CBD8F52D6570}"/>
              </a:ext>
            </a:extLst>
          </p:cNvPr>
          <p:cNvSpPr>
            <a:spLocks noGrp="1"/>
          </p:cNvSpPr>
          <p:nvPr>
            <p:ph type="title"/>
          </p:nvPr>
        </p:nvSpPr>
        <p:spPr>
          <a:xfrm>
            <a:off x="1298905" y="952500"/>
            <a:ext cx="4443940" cy="6769101"/>
          </a:xfrm>
        </p:spPr>
        <p:txBody>
          <a:bodyPr anchor="ctr">
            <a:normAutofit/>
          </a:bodyPr>
          <a:lstStyle/>
          <a:p>
            <a:r>
              <a:rPr lang="en-US" sz="4900"/>
              <a:t>Minimize Trust Surface (Reluctance to Trust)</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7808" y="0"/>
            <a:ext cx="10078190" cy="9144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8719" y="4261063"/>
            <a:ext cx="9144000" cy="621875"/>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89781" y="0"/>
            <a:ext cx="0" cy="9144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8D7BD709-9166-4720-9DBB-DDC25A66DA2D}"/>
              </a:ext>
            </a:extLst>
          </p:cNvPr>
          <p:cNvSpPr>
            <a:spLocks noGrp="1"/>
          </p:cNvSpPr>
          <p:nvPr>
            <p:ph idx="1"/>
          </p:nvPr>
        </p:nvSpPr>
        <p:spPr>
          <a:xfrm>
            <a:off x="6630728" y="952500"/>
            <a:ext cx="8338334" cy="6769100"/>
          </a:xfrm>
        </p:spPr>
        <p:txBody>
          <a:bodyPr>
            <a:normAutofit/>
          </a:bodyPr>
          <a:lstStyle/>
          <a:p>
            <a:r>
              <a:rPr lang="en-US">
                <a:solidFill>
                  <a:schemeClr val="tx1"/>
                </a:solidFill>
              </a:rPr>
              <a:t>Programs should assume they exist in a hostile environment</a:t>
            </a:r>
          </a:p>
          <a:p>
            <a:pPr lvl="1"/>
            <a:r>
              <a:rPr lang="en-US">
                <a:solidFill>
                  <a:schemeClr val="tx1"/>
                </a:solidFill>
              </a:rPr>
              <a:t>Assume systems are not secure</a:t>
            </a:r>
          </a:p>
          <a:p>
            <a:pPr lvl="1"/>
            <a:r>
              <a:rPr lang="en-US">
                <a:solidFill>
                  <a:schemeClr val="tx1"/>
                </a:solidFill>
              </a:rPr>
              <a:t>Users are not allowed without authentication</a:t>
            </a:r>
          </a:p>
          <a:p>
            <a:pPr lvl="1"/>
            <a:r>
              <a:rPr lang="en-US">
                <a:solidFill>
                  <a:schemeClr val="tx1"/>
                </a:solidFill>
              </a:rPr>
              <a:t>Resist calls to other systems, hardware, etc. unless needed</a:t>
            </a:r>
          </a:p>
          <a:p>
            <a:r>
              <a:rPr lang="en-US">
                <a:solidFill>
                  <a:schemeClr val="tx1"/>
                </a:solidFill>
              </a:rPr>
              <a:t>Programs should assume external resources are compromised</a:t>
            </a:r>
          </a:p>
          <a:p>
            <a:pPr lvl="1"/>
            <a:r>
              <a:rPr lang="en-US">
                <a:solidFill>
                  <a:schemeClr val="tx1"/>
                </a:solidFill>
              </a:rPr>
              <a:t>Pulling data from external sources may allow for easy injection of malicious code.  </a:t>
            </a:r>
          </a:p>
          <a:p>
            <a:pPr lvl="1"/>
            <a:r>
              <a:rPr lang="en-US">
                <a:solidFill>
                  <a:schemeClr val="tx1"/>
                </a:solidFill>
              </a:rPr>
              <a:t>Any data pulled should be scrutinized at the point of reference</a:t>
            </a:r>
          </a:p>
        </p:txBody>
      </p:sp>
    </p:spTree>
    <p:extLst>
      <p:ext uri="{BB962C8B-B14F-4D97-AF65-F5344CB8AC3E}">
        <p14:creationId xmlns:p14="http://schemas.microsoft.com/office/powerpoint/2010/main" val="2928751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546" y="0"/>
            <a:ext cx="12492562" cy="9143998"/>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17985" cy="9144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7AE74-62AC-47D9-9C44-209474CC407B}"/>
              </a:ext>
            </a:extLst>
          </p:cNvPr>
          <p:cNvSpPr>
            <a:spLocks noGrp="1"/>
          </p:cNvSpPr>
          <p:nvPr>
            <p:ph type="title"/>
          </p:nvPr>
        </p:nvSpPr>
        <p:spPr>
          <a:xfrm>
            <a:off x="1282696" y="857956"/>
            <a:ext cx="5786697" cy="7428085"/>
          </a:xfrm>
        </p:spPr>
        <p:txBody>
          <a:bodyPr anchor="ctr">
            <a:normAutofit/>
          </a:bodyPr>
          <a:lstStyle/>
          <a:p>
            <a:r>
              <a:rPr lang="en-US" sz="5900"/>
              <a:t>Usability</a:t>
            </a:r>
          </a:p>
        </p:txBody>
      </p:sp>
      <p:sp>
        <p:nvSpPr>
          <p:cNvPr id="3" name="Content Placeholder 2">
            <a:extLst>
              <a:ext uri="{FF2B5EF4-FFF2-40B4-BE49-F238E27FC236}">
                <a16:creationId xmlns:a16="http://schemas.microsoft.com/office/drawing/2014/main" id="{941700DB-CB20-475D-8928-B775A0A248D3}"/>
              </a:ext>
            </a:extLst>
          </p:cNvPr>
          <p:cNvSpPr>
            <a:spLocks noGrp="1"/>
          </p:cNvSpPr>
          <p:nvPr>
            <p:ph idx="1"/>
          </p:nvPr>
        </p:nvSpPr>
        <p:spPr>
          <a:xfrm>
            <a:off x="8944665" y="857956"/>
            <a:ext cx="6028640" cy="7428085"/>
          </a:xfrm>
        </p:spPr>
        <p:txBody>
          <a:bodyPr>
            <a:normAutofit/>
          </a:bodyPr>
          <a:lstStyle/>
          <a:p>
            <a:r>
              <a:rPr lang="en-US" dirty="0"/>
              <a:t>Maintain simple, intuitive code</a:t>
            </a:r>
          </a:p>
          <a:p>
            <a:r>
              <a:rPr lang="en-US" dirty="0"/>
              <a:t>Insure that security measures are “baked in” during design to insure that you aren’t making decisions between usability and security</a:t>
            </a:r>
          </a:p>
          <a:p>
            <a:r>
              <a:rPr lang="en-US" dirty="0"/>
              <a:t>Different users may justify different usability.  </a:t>
            </a:r>
          </a:p>
          <a:p>
            <a:pPr lvl="1"/>
            <a:r>
              <a:rPr lang="en-US" dirty="0"/>
              <a:t>Might be safe to assume admin users can “jump through more hoops” than regular users</a:t>
            </a:r>
          </a:p>
        </p:txBody>
      </p:sp>
    </p:spTree>
    <p:extLst>
      <p:ext uri="{BB962C8B-B14F-4D97-AF65-F5344CB8AC3E}">
        <p14:creationId xmlns:p14="http://schemas.microsoft.com/office/powerpoint/2010/main" val="206197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D6A2-0031-4213-9B8C-F8E7E3DFBE07}"/>
              </a:ext>
            </a:extLst>
          </p:cNvPr>
          <p:cNvSpPr>
            <a:spLocks noGrp="1"/>
          </p:cNvSpPr>
          <p:nvPr>
            <p:ph type="title"/>
          </p:nvPr>
        </p:nvSpPr>
        <p:spPr>
          <a:xfrm>
            <a:off x="8560620" y="812800"/>
            <a:ext cx="6830141" cy="2540000"/>
          </a:xfrm>
        </p:spPr>
        <p:txBody>
          <a:bodyPr>
            <a:normAutofit/>
          </a:bodyPr>
          <a:lstStyle/>
          <a:p>
            <a:r>
              <a:rPr lang="en-US"/>
              <a:t>Importance of Design and Security</a:t>
            </a:r>
          </a:p>
        </p:txBody>
      </p:sp>
      <p:sp>
        <p:nvSpPr>
          <p:cNvPr id="3" name="Content Placeholder 2">
            <a:extLst>
              <a:ext uri="{FF2B5EF4-FFF2-40B4-BE49-F238E27FC236}">
                <a16:creationId xmlns:a16="http://schemas.microsoft.com/office/drawing/2014/main" id="{DD535177-D78D-4F4A-89F2-393FEB401F58}"/>
              </a:ext>
            </a:extLst>
          </p:cNvPr>
          <p:cNvSpPr>
            <a:spLocks noGrp="1"/>
          </p:cNvSpPr>
          <p:nvPr>
            <p:ph idx="1"/>
          </p:nvPr>
        </p:nvSpPr>
        <p:spPr>
          <a:xfrm>
            <a:off x="8560620" y="3555998"/>
            <a:ext cx="6830141" cy="4288368"/>
          </a:xfrm>
        </p:spPr>
        <p:txBody>
          <a:bodyPr anchor="t">
            <a:normAutofit/>
          </a:bodyPr>
          <a:lstStyle/>
          <a:p>
            <a:r>
              <a:rPr lang="en-US" dirty="0"/>
              <a:t>We don’t develop in a bubble!  Our programs sit on other systems and interact with them.</a:t>
            </a:r>
          </a:p>
          <a:p>
            <a:r>
              <a:rPr lang="en-US" dirty="0"/>
              <a:t>We talk about a lot of this in our Security classes, but it makes sense to talk about it from a program design standpoint.</a:t>
            </a:r>
          </a:p>
        </p:txBody>
      </p:sp>
      <p:pic>
        <p:nvPicPr>
          <p:cNvPr id="7" name="Graphic 6" descr="Users">
            <a:extLst>
              <a:ext uri="{FF2B5EF4-FFF2-40B4-BE49-F238E27FC236}">
                <a16:creationId xmlns:a16="http://schemas.microsoft.com/office/drawing/2014/main" id="{D7E250A9-BC31-4CD8-8DA7-FF6421DB79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509" y="860141"/>
            <a:ext cx="6996996" cy="699699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73465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6093-07E6-4188-A282-73FC2D18AC2E}"/>
              </a:ext>
            </a:extLst>
          </p:cNvPr>
          <p:cNvSpPr>
            <a:spLocks noGrp="1"/>
          </p:cNvSpPr>
          <p:nvPr>
            <p:ph type="title"/>
          </p:nvPr>
        </p:nvSpPr>
        <p:spPr>
          <a:xfrm>
            <a:off x="10885474" y="812800"/>
            <a:ext cx="4492178" cy="4857134"/>
          </a:xfrm>
        </p:spPr>
        <p:txBody>
          <a:bodyPr vert="horz" lIns="91440" tIns="45720" rIns="91440" bIns="45720" rtlCol="0" anchor="b">
            <a:normAutofit/>
          </a:bodyPr>
          <a:lstStyle/>
          <a:p>
            <a:pPr algn="ctr" defTabSz="457200"/>
            <a:r>
              <a:rPr lang="en-US" sz="5300">
                <a:effectLst>
                  <a:glow rad="38100">
                    <a:schemeClr val="bg1">
                      <a:lumMod val="65000"/>
                      <a:lumOff val="35000"/>
                      <a:alpha val="50000"/>
                    </a:schemeClr>
                  </a:glow>
                  <a:outerShdw blurRad="28575" dist="31750" dir="13200000" algn="tl" rotWithShape="0">
                    <a:srgbClr val="000000">
                      <a:alpha val="25000"/>
                    </a:srgbClr>
                  </a:outerShdw>
                </a:effectLst>
              </a:rPr>
              <a:t>Usability – extends to design</a:t>
            </a:r>
          </a:p>
        </p:txBody>
      </p:sp>
      <p:pic>
        <p:nvPicPr>
          <p:cNvPr id="4" name="Content Placeholder 3">
            <a:extLst>
              <a:ext uri="{FF2B5EF4-FFF2-40B4-BE49-F238E27FC236}">
                <a16:creationId xmlns:a16="http://schemas.microsoft.com/office/drawing/2014/main" id="{5597F78C-0491-40D4-A86B-1DDDF6294AAF}"/>
              </a:ext>
            </a:extLst>
          </p:cNvPr>
          <p:cNvPicPr>
            <a:picLocks noGrp="1" noChangeAspect="1"/>
          </p:cNvPicPr>
          <p:nvPr>
            <p:ph idx="1"/>
          </p:nvPr>
        </p:nvPicPr>
        <p:blipFill>
          <a:blip r:embed="rId3"/>
          <a:stretch>
            <a:fillRect/>
          </a:stretch>
        </p:blipFill>
        <p:spPr>
          <a:xfrm>
            <a:off x="849220" y="1773615"/>
            <a:ext cx="9220884" cy="560168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31108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08D9-31C7-4E48-9DAE-9C356E459C74}"/>
              </a:ext>
            </a:extLst>
          </p:cNvPr>
          <p:cNvSpPr>
            <a:spLocks noGrp="1"/>
          </p:cNvSpPr>
          <p:nvPr>
            <p:ph type="title"/>
          </p:nvPr>
        </p:nvSpPr>
        <p:spPr>
          <a:xfrm>
            <a:off x="1298905" y="952500"/>
            <a:ext cx="4443940" cy="6769101"/>
          </a:xfrm>
        </p:spPr>
        <p:txBody>
          <a:bodyPr anchor="ctr">
            <a:normAutofit/>
          </a:bodyPr>
          <a:lstStyle/>
          <a:p>
            <a:r>
              <a:rPr lang="en-US" sz="4500"/>
              <a:t>Trust Relationships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7808" y="0"/>
            <a:ext cx="10078190" cy="9144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8719" y="4261063"/>
            <a:ext cx="9144000" cy="621875"/>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89781" y="0"/>
            <a:ext cx="0" cy="9144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C46029E4-AEB4-48C7-9853-955A7869D8B7}"/>
              </a:ext>
            </a:extLst>
          </p:cNvPr>
          <p:cNvSpPr>
            <a:spLocks noGrp="1"/>
          </p:cNvSpPr>
          <p:nvPr>
            <p:ph idx="1"/>
          </p:nvPr>
        </p:nvSpPr>
        <p:spPr>
          <a:xfrm>
            <a:off x="6630728" y="952500"/>
            <a:ext cx="8338334" cy="6769100"/>
          </a:xfrm>
        </p:spPr>
        <p:txBody>
          <a:bodyPr>
            <a:normAutofit/>
          </a:bodyPr>
          <a:lstStyle/>
          <a:p>
            <a:r>
              <a:rPr lang="en-US">
                <a:solidFill>
                  <a:schemeClr val="tx1"/>
                </a:solidFill>
              </a:rPr>
              <a:t>The nature and level of trust between people, processes, programs, systems, etc.</a:t>
            </a:r>
          </a:p>
          <a:p>
            <a:r>
              <a:rPr lang="en-US">
                <a:solidFill>
                  <a:schemeClr val="tx1"/>
                </a:solidFill>
              </a:rPr>
              <a:t>Trust means, essentially, that second entity can be expected to behave exactly as first entity expects.</a:t>
            </a:r>
          </a:p>
          <a:p>
            <a:r>
              <a:rPr lang="en-US">
                <a:solidFill>
                  <a:schemeClr val="tx1"/>
                </a:solidFill>
              </a:rPr>
              <a:t>A trusts B</a:t>
            </a:r>
          </a:p>
          <a:p>
            <a:r>
              <a:rPr lang="en-US">
                <a:solidFill>
                  <a:schemeClr val="tx1"/>
                </a:solidFill>
              </a:rPr>
              <a:t>B trusts C</a:t>
            </a:r>
          </a:p>
          <a:p>
            <a:r>
              <a:rPr lang="en-US">
                <a:solidFill>
                  <a:schemeClr val="tx1"/>
                </a:solidFill>
              </a:rPr>
              <a:t>Therefore A trusts C</a:t>
            </a:r>
          </a:p>
          <a:p>
            <a:pPr lvl="1"/>
            <a:r>
              <a:rPr lang="en-US">
                <a:solidFill>
                  <a:schemeClr val="tx1"/>
                </a:solidFill>
              </a:rPr>
              <a:t>This is a transitive relationship (and important to be aware of!)</a:t>
            </a:r>
          </a:p>
        </p:txBody>
      </p:sp>
    </p:spTree>
    <p:extLst>
      <p:ext uri="{BB962C8B-B14F-4D97-AF65-F5344CB8AC3E}">
        <p14:creationId xmlns:p14="http://schemas.microsoft.com/office/powerpoint/2010/main" val="3851188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5"/>
          <p:cNvSpPr txBox="1">
            <a:spLocks noGrp="1"/>
          </p:cNvSpPr>
          <p:nvPr>
            <p:ph type="title"/>
          </p:nvPr>
        </p:nvSpPr>
        <p:spPr>
          <a:xfrm>
            <a:off x="1511300" y="469900"/>
            <a:ext cx="13233300" cy="22860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00"/>
              </a:buClr>
              <a:buFont typeface="Cabin"/>
              <a:buNone/>
            </a:pPr>
            <a:r>
              <a:rPr lang="en-US" sz="7800" b="1" i="0" u="none" strike="noStrike" cap="none">
                <a:solidFill>
                  <a:srgbClr val="FFD966"/>
                </a:solidFill>
                <a:latin typeface="Cabin"/>
                <a:ea typeface="Cabin"/>
                <a:cs typeface="Cabin"/>
                <a:sym typeface="Cabin"/>
              </a:rPr>
              <a:t>Understanding Regular Expressions</a:t>
            </a:r>
            <a:endParaRPr b="1">
              <a:solidFill>
                <a:srgbClr val="FFD966"/>
              </a:solidFill>
            </a:endParaRPr>
          </a:p>
        </p:txBody>
      </p:sp>
      <p:sp>
        <p:nvSpPr>
          <p:cNvPr id="235" name="Google Shape;235;p65"/>
          <p:cNvSpPr txBox="1">
            <a:spLocks noGrp="1"/>
          </p:cNvSpPr>
          <p:nvPr>
            <p:ph type="body" idx="1"/>
          </p:nvPr>
        </p:nvSpPr>
        <p:spPr>
          <a:xfrm>
            <a:off x="1511300" y="3124200"/>
            <a:ext cx="13233300" cy="5359500"/>
          </a:xfrm>
          <a:prstGeom prst="rect">
            <a:avLst/>
          </a:prstGeom>
          <a:noFill/>
          <a:ln>
            <a:noFill/>
          </a:ln>
        </p:spPr>
        <p:txBody>
          <a:bodyPr spcFirstLastPara="1" wrap="square" lIns="50800" tIns="50800" rIns="50800" bIns="50800" anchor="ctr" anchorCtr="0">
            <a:noAutofit/>
          </a:bodyPr>
          <a:lstStyle/>
          <a:p>
            <a:pPr marL="1104900" marR="0" lvl="0" indent="-603377" algn="l" rtl="0">
              <a:lnSpc>
                <a:spcPct val="100000"/>
              </a:lnSpc>
              <a:spcBef>
                <a:spcPts val="0"/>
              </a:spcBef>
              <a:spcAft>
                <a:spcPts val="0"/>
              </a:spcAft>
              <a:buClr>
                <a:schemeClr val="lt1"/>
              </a:buClr>
              <a:buSzPts val="3600"/>
              <a:buFont typeface="Cabin"/>
              <a:buChar char="•"/>
            </a:pPr>
            <a:r>
              <a:rPr lang="en-US" sz="3600" b="0" i="0" u="none" strike="noStrike" cap="none" dirty="0">
                <a:solidFill>
                  <a:schemeClr val="lt1"/>
                </a:solidFill>
                <a:latin typeface="Cabin"/>
                <a:ea typeface="Cabin"/>
                <a:cs typeface="Cabin"/>
                <a:sym typeface="Cabin"/>
              </a:rPr>
              <a:t>Very powerful and quite cryptic</a:t>
            </a:r>
            <a:endParaRPr sz="3600" dirty="0">
              <a:latin typeface="Cabin"/>
              <a:ea typeface="Cabin"/>
              <a:cs typeface="Cabin"/>
              <a:sym typeface="Cabin"/>
            </a:endParaRPr>
          </a:p>
          <a:p>
            <a:pPr marL="1104900" marR="0" lvl="0" indent="-603377" algn="l" rtl="0">
              <a:lnSpc>
                <a:spcPct val="100000"/>
              </a:lnSpc>
              <a:spcBef>
                <a:spcPts val="2300"/>
              </a:spcBef>
              <a:spcAft>
                <a:spcPts val="0"/>
              </a:spcAft>
              <a:buClr>
                <a:schemeClr val="lt1"/>
              </a:buClr>
              <a:buSzPts val="3600"/>
              <a:buFont typeface="Cabin"/>
              <a:buChar char="•"/>
            </a:pPr>
            <a:r>
              <a:rPr lang="en-US" sz="3600" b="0" i="0" u="none" strike="noStrike" cap="none" dirty="0">
                <a:solidFill>
                  <a:schemeClr val="lt1"/>
                </a:solidFill>
                <a:latin typeface="Cabin"/>
                <a:ea typeface="Cabin"/>
                <a:cs typeface="Cabin"/>
                <a:sym typeface="Cabin"/>
              </a:rPr>
              <a:t>Fun once you understand them</a:t>
            </a:r>
            <a:endParaRPr sz="3600" dirty="0">
              <a:latin typeface="Cabin"/>
              <a:ea typeface="Cabin"/>
              <a:cs typeface="Cabin"/>
              <a:sym typeface="Cabin"/>
            </a:endParaRPr>
          </a:p>
          <a:p>
            <a:pPr marL="1104900" marR="0" lvl="0" indent="-603377" algn="l" rtl="0">
              <a:lnSpc>
                <a:spcPct val="100000"/>
              </a:lnSpc>
              <a:spcBef>
                <a:spcPts val="2300"/>
              </a:spcBef>
              <a:spcAft>
                <a:spcPts val="0"/>
              </a:spcAft>
              <a:buClr>
                <a:schemeClr val="lt1"/>
              </a:buClr>
              <a:buSzPts val="3600"/>
              <a:buFont typeface="Cabin"/>
              <a:buChar char="•"/>
            </a:pPr>
            <a:r>
              <a:rPr lang="en-US" sz="3600" b="0" i="0" u="none" strike="noStrike" cap="none" dirty="0">
                <a:solidFill>
                  <a:schemeClr val="lt1"/>
                </a:solidFill>
                <a:latin typeface="Cabin"/>
                <a:ea typeface="Cabin"/>
                <a:cs typeface="Cabin"/>
                <a:sym typeface="Cabin"/>
              </a:rPr>
              <a:t>Regular expressions are a language unto themselves</a:t>
            </a:r>
            <a:endParaRPr sz="3600" dirty="0">
              <a:latin typeface="Cabin"/>
              <a:ea typeface="Cabin"/>
              <a:cs typeface="Cabin"/>
              <a:sym typeface="Cabin"/>
            </a:endParaRPr>
          </a:p>
          <a:p>
            <a:pPr marL="1104900" marR="0" lvl="0" indent="-603377" algn="l" rtl="0">
              <a:lnSpc>
                <a:spcPct val="100000"/>
              </a:lnSpc>
              <a:spcBef>
                <a:spcPts val="2300"/>
              </a:spcBef>
              <a:spcAft>
                <a:spcPts val="0"/>
              </a:spcAft>
              <a:buClr>
                <a:schemeClr val="lt1"/>
              </a:buClr>
              <a:buSzPts val="3600"/>
              <a:buFont typeface="Cabin"/>
              <a:buChar char="•"/>
            </a:pPr>
            <a:r>
              <a:rPr lang="en-US" sz="3600" b="0" i="0" u="none" strike="noStrike" cap="none" dirty="0">
                <a:solidFill>
                  <a:schemeClr val="lt1"/>
                </a:solidFill>
                <a:latin typeface="Cabin"/>
                <a:ea typeface="Cabin"/>
                <a:cs typeface="Cabin"/>
                <a:sym typeface="Cabin"/>
              </a:rPr>
              <a:t>A language of </a:t>
            </a:r>
            <a:r>
              <a:rPr lang="en-US" sz="3600" dirty="0">
                <a:solidFill>
                  <a:schemeClr val="lt1"/>
                </a:solidFill>
                <a:latin typeface="Cabin"/>
                <a:ea typeface="Cabin"/>
                <a:cs typeface="Cabin"/>
                <a:sym typeface="Cabin"/>
              </a:rPr>
              <a:t>“</a:t>
            </a:r>
            <a:r>
              <a:rPr lang="en-US" sz="3600" b="0" i="0" u="none" strike="noStrike" cap="none" dirty="0">
                <a:solidFill>
                  <a:schemeClr val="lt1"/>
                </a:solidFill>
                <a:latin typeface="Cabin"/>
                <a:ea typeface="Cabin"/>
                <a:cs typeface="Cabin"/>
                <a:sym typeface="Cabin"/>
              </a:rPr>
              <a:t>marker characters</a:t>
            </a:r>
            <a:r>
              <a:rPr lang="en-US" sz="3600" dirty="0">
                <a:solidFill>
                  <a:schemeClr val="lt1"/>
                </a:solidFill>
                <a:latin typeface="Cabin"/>
                <a:ea typeface="Cabin"/>
                <a:cs typeface="Cabin"/>
                <a:sym typeface="Cabin"/>
              </a:rPr>
              <a:t>”</a:t>
            </a:r>
            <a:r>
              <a:rPr lang="en-US" sz="3600" b="0" i="0" u="none" strike="noStrike" cap="none" dirty="0">
                <a:solidFill>
                  <a:schemeClr val="lt1"/>
                </a:solidFill>
                <a:latin typeface="Cabin"/>
                <a:ea typeface="Cabin"/>
                <a:cs typeface="Cabin"/>
                <a:sym typeface="Cabin"/>
              </a:rPr>
              <a:t> - programming with characters</a:t>
            </a:r>
            <a:endParaRPr sz="3600" dirty="0">
              <a:latin typeface="Cabin"/>
              <a:ea typeface="Cabin"/>
              <a:cs typeface="Cabin"/>
              <a:sym typeface="Cabin"/>
            </a:endParaRPr>
          </a:p>
          <a:p>
            <a:pPr marL="1104900" marR="0" lvl="0" indent="-603377" algn="l" rtl="0">
              <a:lnSpc>
                <a:spcPct val="100000"/>
              </a:lnSpc>
              <a:spcBef>
                <a:spcPts val="2300"/>
              </a:spcBef>
              <a:spcAft>
                <a:spcPts val="0"/>
              </a:spcAft>
              <a:buClr>
                <a:schemeClr val="lt1"/>
              </a:buClr>
              <a:buSzPts val="3600"/>
              <a:buFont typeface="Cabin"/>
              <a:buChar char="•"/>
            </a:pPr>
            <a:r>
              <a:rPr lang="en-US" sz="3600" b="0" i="0" u="none" strike="noStrike" cap="none" dirty="0">
                <a:solidFill>
                  <a:schemeClr val="lt1"/>
                </a:solidFill>
                <a:latin typeface="Cabin"/>
                <a:ea typeface="Cabin"/>
                <a:cs typeface="Cabin"/>
                <a:sym typeface="Cabin"/>
              </a:rPr>
              <a:t>It is kind of an </a:t>
            </a:r>
            <a:r>
              <a:rPr lang="en-US" sz="3600" dirty="0">
                <a:solidFill>
                  <a:schemeClr val="lt1"/>
                </a:solidFill>
                <a:latin typeface="Cabin"/>
                <a:ea typeface="Cabin"/>
                <a:cs typeface="Cabin"/>
                <a:sym typeface="Cabin"/>
              </a:rPr>
              <a:t>“</a:t>
            </a:r>
            <a:r>
              <a:rPr lang="en-US" sz="3600" b="0" i="0" u="none" strike="noStrike" cap="none" dirty="0">
                <a:solidFill>
                  <a:schemeClr val="lt1"/>
                </a:solidFill>
                <a:latin typeface="Cabin"/>
                <a:ea typeface="Cabin"/>
                <a:cs typeface="Cabin"/>
                <a:sym typeface="Cabin"/>
              </a:rPr>
              <a:t>old school</a:t>
            </a:r>
            <a:r>
              <a:rPr lang="en-US" sz="3600" dirty="0">
                <a:solidFill>
                  <a:schemeClr val="lt1"/>
                </a:solidFill>
                <a:latin typeface="Cabin"/>
                <a:ea typeface="Cabin"/>
                <a:cs typeface="Cabin"/>
                <a:sym typeface="Cabin"/>
              </a:rPr>
              <a:t>”</a:t>
            </a:r>
            <a:r>
              <a:rPr lang="en-US" sz="3600" b="0" i="0" u="none" strike="noStrike" cap="none" dirty="0">
                <a:solidFill>
                  <a:schemeClr val="lt1"/>
                </a:solidFill>
                <a:latin typeface="Cabin"/>
                <a:ea typeface="Cabin"/>
                <a:cs typeface="Cabin"/>
                <a:sym typeface="Cabin"/>
              </a:rPr>
              <a:t> language - compact</a:t>
            </a:r>
            <a:endParaRPr sz="3600" dirty="0">
              <a:latin typeface="Cabin"/>
              <a:ea typeface="Cabin"/>
              <a:cs typeface="Cabin"/>
              <a:sym typeface="Cabin"/>
            </a:endParaRPr>
          </a:p>
        </p:txBody>
      </p:sp>
    </p:spTree>
    <p:extLst>
      <p:ext uri="{BB962C8B-B14F-4D97-AF65-F5344CB8AC3E}">
        <p14:creationId xmlns:p14="http://schemas.microsoft.com/office/powerpoint/2010/main" val="3061579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7"/>
          <p:cNvSpPr txBox="1">
            <a:spLocks noGrp="1"/>
          </p:cNvSpPr>
          <p:nvPr>
            <p:ph type="title"/>
          </p:nvPr>
        </p:nvSpPr>
        <p:spPr>
          <a:xfrm>
            <a:off x="700125" y="241300"/>
            <a:ext cx="15041699" cy="15747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FF00"/>
              </a:buClr>
              <a:buFont typeface="Cabin"/>
              <a:buNone/>
            </a:pPr>
            <a:r>
              <a:rPr lang="en-US" sz="7800" b="1" i="0" u="none" strike="noStrike" cap="none">
                <a:solidFill>
                  <a:srgbClr val="FFD966"/>
                </a:solidFill>
                <a:latin typeface="Cabin"/>
                <a:ea typeface="Cabin"/>
                <a:cs typeface="Cabin"/>
                <a:sym typeface="Cabin"/>
              </a:rPr>
              <a:t>Regular Expression Quick Guide</a:t>
            </a:r>
            <a:endParaRPr b="1">
              <a:solidFill>
                <a:srgbClr val="FFD966"/>
              </a:solidFill>
            </a:endParaRPr>
          </a:p>
        </p:txBody>
      </p:sp>
      <p:sp>
        <p:nvSpPr>
          <p:cNvPr id="247" name="Google Shape;247;p67"/>
          <p:cNvSpPr txBox="1"/>
          <p:nvPr/>
        </p:nvSpPr>
        <p:spPr>
          <a:xfrm>
            <a:off x="1022350" y="2044700"/>
            <a:ext cx="14719299" cy="683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 </a:t>
            </a:r>
            <a:r>
              <a:rPr lang="en-US" sz="2900" b="1" i="0" u="none" strike="noStrike" cap="none">
                <a:solidFill>
                  <a:schemeClr val="lt1"/>
                </a:solidFill>
                <a:latin typeface="Courier New"/>
                <a:ea typeface="Courier New"/>
                <a:cs typeface="Courier New"/>
                <a:sym typeface="Courier New"/>
              </a:rPr>
              <a:t>       Matches the </a:t>
            </a:r>
            <a:r>
              <a:rPr lang="en-US" sz="2900" b="1" i="0" u="none" strike="noStrike" cap="none">
                <a:solidFill>
                  <a:srgbClr val="FF00FF"/>
                </a:solidFill>
                <a:latin typeface="Courier New"/>
                <a:ea typeface="Courier New"/>
                <a:cs typeface="Courier New"/>
                <a:sym typeface="Courier New"/>
              </a:rPr>
              <a:t>beginning</a:t>
            </a:r>
            <a:r>
              <a:rPr lang="en-US" sz="2900" b="1" i="0" u="none" strike="noStrike" cap="none">
                <a:solidFill>
                  <a:schemeClr val="lt1"/>
                </a:solidFill>
                <a:latin typeface="Courier New"/>
                <a:ea typeface="Courier New"/>
                <a:cs typeface="Courier New"/>
                <a:sym typeface="Courier New"/>
              </a:rPr>
              <a:t> of a line</a:t>
            </a:r>
            <a:endParaRPr b="1">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  </a:t>
            </a:r>
            <a:r>
              <a:rPr lang="en-US" sz="2900" b="1" i="0" u="none" strike="noStrike" cap="none">
                <a:solidFill>
                  <a:schemeClr val="lt1"/>
                </a:solidFill>
                <a:latin typeface="Courier New"/>
                <a:ea typeface="Courier New"/>
                <a:cs typeface="Courier New"/>
                <a:sym typeface="Courier New"/>
              </a:rPr>
              <a:t>      Matches the </a:t>
            </a:r>
            <a:r>
              <a:rPr lang="en-US" sz="2900" b="1" i="0" u="none" strike="noStrike" cap="none">
                <a:solidFill>
                  <a:srgbClr val="FF00FF"/>
                </a:solidFill>
                <a:latin typeface="Courier New"/>
                <a:ea typeface="Courier New"/>
                <a:cs typeface="Courier New"/>
                <a:sym typeface="Courier New"/>
              </a:rPr>
              <a:t>end</a:t>
            </a:r>
            <a:r>
              <a:rPr lang="en-US" sz="2900" b="1" i="0" u="none" strike="noStrike" cap="none">
                <a:solidFill>
                  <a:schemeClr val="lt1"/>
                </a:solidFill>
                <a:latin typeface="Courier New"/>
                <a:ea typeface="Courier New"/>
                <a:cs typeface="Courier New"/>
                <a:sym typeface="Courier New"/>
              </a:rPr>
              <a:t> of the line</a:t>
            </a:r>
            <a:endParaRPr b="1">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a:t>
            </a:r>
            <a:r>
              <a:rPr lang="en-US" sz="2900" b="1" i="0" u="none" strike="noStrike" cap="none">
                <a:solidFill>
                  <a:schemeClr val="lt1"/>
                </a:solidFill>
                <a:latin typeface="Courier New"/>
                <a:ea typeface="Courier New"/>
                <a:cs typeface="Courier New"/>
                <a:sym typeface="Courier New"/>
              </a:rPr>
              <a:t>        Matches </a:t>
            </a:r>
            <a:r>
              <a:rPr lang="en-US" sz="2900" b="1" i="0" u="none" strike="noStrike" cap="none">
                <a:solidFill>
                  <a:srgbClr val="FF00FF"/>
                </a:solidFill>
                <a:latin typeface="Courier New"/>
                <a:ea typeface="Courier New"/>
                <a:cs typeface="Courier New"/>
                <a:sym typeface="Courier New"/>
              </a:rPr>
              <a:t>any</a:t>
            </a:r>
            <a:r>
              <a:rPr lang="en-US" sz="2900" b="1" i="0" u="none" strike="noStrike" cap="none">
                <a:solidFill>
                  <a:schemeClr val="lt1"/>
                </a:solidFill>
                <a:latin typeface="Courier New"/>
                <a:ea typeface="Courier New"/>
                <a:cs typeface="Courier New"/>
                <a:sym typeface="Courier New"/>
              </a:rPr>
              <a:t> character</a:t>
            </a:r>
            <a:endParaRPr b="1">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\s</a:t>
            </a:r>
            <a:r>
              <a:rPr lang="en-US" sz="2900" b="1" i="0" u="none" strike="noStrike" cap="none">
                <a:solidFill>
                  <a:schemeClr val="lt1"/>
                </a:solidFill>
                <a:latin typeface="Courier New"/>
                <a:ea typeface="Courier New"/>
                <a:cs typeface="Courier New"/>
                <a:sym typeface="Courier New"/>
              </a:rPr>
              <a:t>       Matches </a:t>
            </a:r>
            <a:r>
              <a:rPr lang="en-US" sz="2900" b="1" i="0" u="none" strike="noStrike" cap="none">
                <a:solidFill>
                  <a:srgbClr val="FF00FF"/>
                </a:solidFill>
                <a:latin typeface="Courier New"/>
                <a:ea typeface="Courier New"/>
                <a:cs typeface="Courier New"/>
                <a:sym typeface="Courier New"/>
              </a:rPr>
              <a:t>whitespace</a:t>
            </a:r>
            <a:endParaRPr sz="29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\S </a:t>
            </a:r>
            <a:r>
              <a:rPr lang="en-US" sz="2900" b="1" i="0" u="none" strike="noStrike" cap="none">
                <a:solidFill>
                  <a:schemeClr val="lt1"/>
                </a:solidFill>
                <a:latin typeface="Courier New"/>
                <a:ea typeface="Courier New"/>
                <a:cs typeface="Courier New"/>
                <a:sym typeface="Courier New"/>
              </a:rPr>
              <a:t>      Matches any </a:t>
            </a:r>
            <a:r>
              <a:rPr lang="en-US" sz="2900" b="1" i="0" u="none" strike="noStrike" cap="none">
                <a:solidFill>
                  <a:srgbClr val="FF00FF"/>
                </a:solidFill>
                <a:latin typeface="Courier New"/>
                <a:ea typeface="Courier New"/>
                <a:cs typeface="Courier New"/>
                <a:sym typeface="Courier New"/>
              </a:rPr>
              <a:t>non-whitespace</a:t>
            </a:r>
            <a:r>
              <a:rPr lang="en-US" sz="2900" b="1" i="0" u="none" strike="noStrike" cap="none">
                <a:solidFill>
                  <a:schemeClr val="lt1"/>
                </a:solidFill>
                <a:latin typeface="Courier New"/>
                <a:ea typeface="Courier New"/>
                <a:cs typeface="Courier New"/>
                <a:sym typeface="Courier New"/>
              </a:rPr>
              <a:t> character</a:t>
            </a:r>
            <a:endParaRPr b="1">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a:t>
            </a:r>
            <a:r>
              <a:rPr lang="en-US" sz="2900" b="1" i="0" u="none" strike="noStrike" cap="none">
                <a:solidFill>
                  <a:schemeClr val="lt1"/>
                </a:solidFill>
                <a:latin typeface="Courier New"/>
                <a:ea typeface="Courier New"/>
                <a:cs typeface="Courier New"/>
                <a:sym typeface="Courier New"/>
              </a:rPr>
              <a:t>        </a:t>
            </a:r>
            <a:r>
              <a:rPr lang="en-US" sz="2900" b="1" i="0" u="none" strike="noStrike" cap="none">
                <a:solidFill>
                  <a:srgbClr val="FF00FF"/>
                </a:solidFill>
                <a:latin typeface="Courier New"/>
                <a:ea typeface="Courier New"/>
                <a:cs typeface="Courier New"/>
                <a:sym typeface="Courier New"/>
              </a:rPr>
              <a:t>Repeats</a:t>
            </a:r>
            <a:r>
              <a:rPr lang="en-US" sz="2900" b="1" i="0" u="none" strike="noStrike" cap="none">
                <a:solidFill>
                  <a:schemeClr val="lt1"/>
                </a:solidFill>
                <a:latin typeface="Courier New"/>
                <a:ea typeface="Courier New"/>
                <a:cs typeface="Courier New"/>
                <a:sym typeface="Courier New"/>
              </a:rPr>
              <a:t> a character zero or more times</a:t>
            </a:r>
            <a:endParaRPr b="1">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   </a:t>
            </a:r>
            <a:r>
              <a:rPr lang="en-US" sz="2900" b="1" i="0" u="none" strike="noStrike" cap="none">
                <a:solidFill>
                  <a:schemeClr val="lt1"/>
                </a:solidFill>
                <a:latin typeface="Courier New"/>
                <a:ea typeface="Courier New"/>
                <a:cs typeface="Courier New"/>
                <a:sym typeface="Courier New"/>
              </a:rPr>
              <a:t>    </a:t>
            </a:r>
            <a:r>
              <a:rPr lang="en-US" sz="2900" b="1" i="0" u="none" strike="noStrike" cap="none">
                <a:solidFill>
                  <a:srgbClr val="FF00FF"/>
                </a:solidFill>
                <a:latin typeface="Courier New"/>
                <a:ea typeface="Courier New"/>
                <a:cs typeface="Courier New"/>
                <a:sym typeface="Courier New"/>
              </a:rPr>
              <a:t>Repeats</a:t>
            </a:r>
            <a:r>
              <a:rPr lang="en-US" sz="2900" b="1" i="0" u="none" strike="noStrike" cap="none">
                <a:solidFill>
                  <a:schemeClr val="lt1"/>
                </a:solidFill>
                <a:latin typeface="Courier New"/>
                <a:ea typeface="Courier New"/>
                <a:cs typeface="Courier New"/>
                <a:sym typeface="Courier New"/>
              </a:rPr>
              <a:t> a character zero or more times (non-greedy)</a:t>
            </a:r>
            <a:endParaRPr b="1">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a:t>
            </a:r>
            <a:r>
              <a:rPr lang="en-US" sz="2900" b="1" i="0" u="none" strike="noStrike" cap="none">
                <a:solidFill>
                  <a:schemeClr val="lt1"/>
                </a:solidFill>
                <a:latin typeface="Courier New"/>
                <a:ea typeface="Courier New"/>
                <a:cs typeface="Courier New"/>
                <a:sym typeface="Courier New"/>
              </a:rPr>
              <a:t>        </a:t>
            </a:r>
            <a:r>
              <a:rPr lang="en-US" sz="2900" b="1" i="0" u="none" strike="noStrike" cap="none">
                <a:solidFill>
                  <a:srgbClr val="FF00FF"/>
                </a:solidFill>
                <a:latin typeface="Courier New"/>
                <a:ea typeface="Courier New"/>
                <a:cs typeface="Courier New"/>
                <a:sym typeface="Courier New"/>
              </a:rPr>
              <a:t>Repeats</a:t>
            </a:r>
            <a:r>
              <a:rPr lang="en-US" sz="2900" b="1" i="0" u="none" strike="noStrike" cap="none">
                <a:solidFill>
                  <a:schemeClr val="lt1"/>
                </a:solidFill>
                <a:latin typeface="Courier New"/>
                <a:ea typeface="Courier New"/>
                <a:cs typeface="Courier New"/>
                <a:sym typeface="Courier New"/>
              </a:rPr>
              <a:t> a character one or more times</a:t>
            </a:r>
            <a:endParaRPr b="1">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 </a:t>
            </a:r>
            <a:r>
              <a:rPr lang="en-US" sz="2900" b="1" i="0" u="none" strike="noStrike" cap="none">
                <a:solidFill>
                  <a:schemeClr val="lt1"/>
                </a:solidFill>
                <a:latin typeface="Courier New"/>
                <a:ea typeface="Courier New"/>
                <a:cs typeface="Courier New"/>
                <a:sym typeface="Courier New"/>
              </a:rPr>
              <a:t>      </a:t>
            </a:r>
            <a:r>
              <a:rPr lang="en-US" sz="2900" b="1" i="0" u="none" strike="noStrike" cap="none">
                <a:solidFill>
                  <a:srgbClr val="FF00FF"/>
                </a:solidFill>
                <a:latin typeface="Courier New"/>
                <a:ea typeface="Courier New"/>
                <a:cs typeface="Courier New"/>
                <a:sym typeface="Courier New"/>
              </a:rPr>
              <a:t>Repeats</a:t>
            </a:r>
            <a:r>
              <a:rPr lang="en-US" sz="2900" b="1" i="0" u="none" strike="noStrike" cap="none">
                <a:solidFill>
                  <a:schemeClr val="lt1"/>
                </a:solidFill>
                <a:latin typeface="Courier New"/>
                <a:ea typeface="Courier New"/>
                <a:cs typeface="Courier New"/>
                <a:sym typeface="Courier New"/>
              </a:rPr>
              <a:t> a character one or more times (non-greedy)</a:t>
            </a:r>
            <a:endParaRPr b="1">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[aeiou]</a:t>
            </a:r>
            <a:r>
              <a:rPr lang="en-US" sz="2900" b="1" i="0" u="none" strike="noStrike" cap="none">
                <a:solidFill>
                  <a:schemeClr val="lt1"/>
                </a:solidFill>
                <a:latin typeface="Courier New"/>
                <a:ea typeface="Courier New"/>
                <a:cs typeface="Courier New"/>
                <a:sym typeface="Courier New"/>
              </a:rPr>
              <a:t>  Matches a single character in the listed </a:t>
            </a:r>
            <a:r>
              <a:rPr lang="en-US" sz="2900" b="1" i="0" u="none" strike="noStrike" cap="none">
                <a:solidFill>
                  <a:srgbClr val="FF00FF"/>
                </a:solidFill>
                <a:latin typeface="Courier New"/>
                <a:ea typeface="Courier New"/>
                <a:cs typeface="Courier New"/>
                <a:sym typeface="Courier New"/>
              </a:rPr>
              <a:t>set</a:t>
            </a:r>
            <a:endParaRPr sz="29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[^XYZ]</a:t>
            </a:r>
            <a:r>
              <a:rPr lang="en-US" sz="2900" b="1" i="0" u="none" strike="noStrike" cap="none">
                <a:solidFill>
                  <a:schemeClr val="lt1"/>
                </a:solidFill>
                <a:latin typeface="Courier New"/>
                <a:ea typeface="Courier New"/>
                <a:cs typeface="Courier New"/>
                <a:sym typeface="Courier New"/>
              </a:rPr>
              <a:t>   Matches a single character </a:t>
            </a:r>
            <a:r>
              <a:rPr lang="en-US" sz="2900" b="1" i="0" u="none" strike="noStrike" cap="none">
                <a:solidFill>
                  <a:srgbClr val="FF00FF"/>
                </a:solidFill>
                <a:latin typeface="Courier New"/>
                <a:ea typeface="Courier New"/>
                <a:cs typeface="Courier New"/>
                <a:sym typeface="Courier New"/>
              </a:rPr>
              <a:t>not in</a:t>
            </a:r>
            <a:r>
              <a:rPr lang="en-US" sz="2900" b="1" i="0" u="none" strike="noStrike" cap="none">
                <a:solidFill>
                  <a:schemeClr val="lt1"/>
                </a:solidFill>
                <a:latin typeface="Courier New"/>
                <a:ea typeface="Courier New"/>
                <a:cs typeface="Courier New"/>
                <a:sym typeface="Courier New"/>
              </a:rPr>
              <a:t> the listed </a:t>
            </a:r>
            <a:r>
              <a:rPr lang="en-US" sz="2900" b="1" i="0" u="none" strike="noStrike" cap="none">
                <a:solidFill>
                  <a:srgbClr val="FF00FF"/>
                </a:solidFill>
                <a:latin typeface="Courier New"/>
                <a:ea typeface="Courier New"/>
                <a:cs typeface="Courier New"/>
                <a:sym typeface="Courier New"/>
              </a:rPr>
              <a:t>set</a:t>
            </a:r>
            <a:endParaRPr sz="29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[a-z0-9]</a:t>
            </a:r>
            <a:r>
              <a:rPr lang="en-US" sz="2900" b="1" i="0" u="none" strike="noStrike" cap="none">
                <a:solidFill>
                  <a:schemeClr val="lt1"/>
                </a:solidFill>
                <a:latin typeface="Courier New"/>
                <a:ea typeface="Courier New"/>
                <a:cs typeface="Courier New"/>
                <a:sym typeface="Courier New"/>
              </a:rPr>
              <a:t> The set of characters can include a </a:t>
            </a:r>
            <a:r>
              <a:rPr lang="en-US" sz="2900" b="1" i="0" u="none" strike="noStrike" cap="none">
                <a:solidFill>
                  <a:srgbClr val="FF00FF"/>
                </a:solidFill>
                <a:latin typeface="Courier New"/>
                <a:ea typeface="Courier New"/>
                <a:cs typeface="Courier New"/>
                <a:sym typeface="Courier New"/>
              </a:rPr>
              <a:t>range</a:t>
            </a:r>
            <a:endParaRPr sz="29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 </a:t>
            </a:r>
            <a:r>
              <a:rPr lang="en-US" sz="2900" b="1" i="0" u="none" strike="noStrike" cap="none">
                <a:solidFill>
                  <a:schemeClr val="lt1"/>
                </a:solidFill>
                <a:latin typeface="Courier New"/>
                <a:ea typeface="Courier New"/>
                <a:cs typeface="Courier New"/>
                <a:sym typeface="Courier New"/>
              </a:rPr>
              <a:t>       Indicates where string </a:t>
            </a:r>
            <a:r>
              <a:rPr lang="en-US" sz="2900" b="1" i="0" u="none" strike="noStrike" cap="none">
                <a:solidFill>
                  <a:srgbClr val="FF00FF"/>
                </a:solidFill>
                <a:latin typeface="Courier New"/>
                <a:ea typeface="Courier New"/>
                <a:cs typeface="Courier New"/>
                <a:sym typeface="Courier New"/>
              </a:rPr>
              <a:t>extraction</a:t>
            </a:r>
            <a:r>
              <a:rPr lang="en-US" sz="2900" b="1" i="0" u="none" strike="noStrike" cap="none">
                <a:solidFill>
                  <a:schemeClr val="lt1"/>
                </a:solidFill>
                <a:latin typeface="Courier New"/>
                <a:ea typeface="Courier New"/>
                <a:cs typeface="Courier New"/>
                <a:sym typeface="Courier New"/>
              </a:rPr>
              <a:t> is to start</a:t>
            </a:r>
            <a:endParaRPr b="1">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Arial"/>
              <a:buNone/>
            </a:pPr>
            <a:r>
              <a:rPr lang="en-US" sz="2900" b="1" i="0" u="none" strike="noStrike" cap="none">
                <a:solidFill>
                  <a:srgbClr val="00FF00"/>
                </a:solidFill>
                <a:latin typeface="Courier New"/>
                <a:ea typeface="Courier New"/>
                <a:cs typeface="Courier New"/>
                <a:sym typeface="Courier New"/>
              </a:rPr>
              <a:t>)  </a:t>
            </a:r>
            <a:r>
              <a:rPr lang="en-US" sz="2900" b="1" i="0" u="none" strike="noStrike" cap="none">
                <a:solidFill>
                  <a:schemeClr val="lt1"/>
                </a:solidFill>
                <a:latin typeface="Courier New"/>
                <a:ea typeface="Courier New"/>
                <a:cs typeface="Courier New"/>
                <a:sym typeface="Courier New"/>
              </a:rPr>
              <a:t>      Indicates where string </a:t>
            </a:r>
            <a:r>
              <a:rPr lang="en-US" sz="2900" b="1" i="0" u="none" strike="noStrike" cap="none">
                <a:solidFill>
                  <a:srgbClr val="FF00FF"/>
                </a:solidFill>
                <a:latin typeface="Courier New"/>
                <a:ea typeface="Courier New"/>
                <a:cs typeface="Courier New"/>
                <a:sym typeface="Courier New"/>
              </a:rPr>
              <a:t>extraction</a:t>
            </a:r>
            <a:r>
              <a:rPr lang="en-US" sz="2900" b="1" i="0" u="none" strike="noStrike" cap="none">
                <a:solidFill>
                  <a:schemeClr val="lt1"/>
                </a:solidFill>
                <a:latin typeface="Courier New"/>
                <a:ea typeface="Courier New"/>
                <a:cs typeface="Courier New"/>
                <a:sym typeface="Courier New"/>
              </a:rPr>
              <a:t> is to end</a:t>
            </a:r>
            <a:endParaRPr b="1">
              <a:latin typeface="Courier New"/>
              <a:ea typeface="Courier New"/>
              <a:cs typeface="Courier New"/>
              <a:sym typeface="Courier New"/>
            </a:endParaRPr>
          </a:p>
        </p:txBody>
      </p:sp>
    </p:spTree>
    <p:extLst>
      <p:ext uri="{BB962C8B-B14F-4D97-AF65-F5344CB8AC3E}">
        <p14:creationId xmlns:p14="http://schemas.microsoft.com/office/powerpoint/2010/main" val="329555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8"/>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The Regular Expression Module</a:t>
            </a:r>
            <a:endParaRPr b="1">
              <a:solidFill>
                <a:srgbClr val="FFD966"/>
              </a:solidFill>
            </a:endParaRPr>
          </a:p>
        </p:txBody>
      </p:sp>
      <p:sp>
        <p:nvSpPr>
          <p:cNvPr id="253" name="Google Shape;253;p68"/>
          <p:cNvSpPr txBox="1">
            <a:spLocks noGrp="1"/>
          </p:cNvSpPr>
          <p:nvPr>
            <p:ph type="body" idx="1"/>
          </p:nvPr>
        </p:nvSpPr>
        <p:spPr>
          <a:xfrm>
            <a:off x="1155700" y="2603500"/>
            <a:ext cx="14076900" cy="5702400"/>
          </a:xfrm>
          <a:prstGeom prst="rect">
            <a:avLst/>
          </a:prstGeom>
          <a:noFill/>
          <a:ln>
            <a:noFill/>
          </a:ln>
        </p:spPr>
        <p:txBody>
          <a:bodyPr spcFirstLastPara="1" wrap="square" lIns="38100" tIns="38100" rIns="38100" bIns="38100" anchor="ctr" anchorCtr="0">
            <a:noAutofit/>
          </a:bodyPr>
          <a:lstStyle/>
          <a:p>
            <a:pPr marL="749300" marR="0" lvl="0" indent="-371094" algn="l" rtl="0">
              <a:lnSpc>
                <a:spcPct val="100000"/>
              </a:lnSpc>
              <a:spcBef>
                <a:spcPts val="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Before you can use regular expressions in your program, you must import the library using "</a:t>
            </a:r>
            <a:r>
              <a:rPr lang="en-US" sz="3600" b="0" i="0" u="none" strike="noStrike" cap="none">
                <a:solidFill>
                  <a:srgbClr val="00FF00"/>
                </a:solidFill>
                <a:latin typeface="Cabin"/>
                <a:ea typeface="Cabin"/>
                <a:cs typeface="Cabin"/>
                <a:sym typeface="Cabin"/>
              </a:rPr>
              <a:t>import re</a:t>
            </a:r>
            <a:r>
              <a:rPr lang="en-US" sz="3600" b="0" i="0" u="none" strike="noStrike" cap="none">
                <a:solidFill>
                  <a:schemeClr val="lt1"/>
                </a:solidFill>
                <a:latin typeface="Cabin"/>
                <a:ea typeface="Cabin"/>
                <a:cs typeface="Cabin"/>
                <a:sym typeface="Cabin"/>
              </a:rPr>
              <a:t>"</a:t>
            </a:r>
            <a:endParaRPr sz="3600">
              <a:latin typeface="Cabin"/>
              <a:ea typeface="Cabin"/>
              <a:cs typeface="Cabin"/>
              <a:sym typeface="Cabin"/>
            </a:endParaRPr>
          </a:p>
          <a:p>
            <a:pPr marL="749300" marR="0" lvl="0" indent="-371094" algn="l" rtl="0">
              <a:lnSpc>
                <a:spcPct val="100000"/>
              </a:lnSpc>
              <a:spcBef>
                <a:spcPts val="350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You can use </a:t>
            </a:r>
            <a:r>
              <a:rPr lang="en-US" sz="3600" b="0" i="0" u="none" strike="noStrike" cap="none">
                <a:solidFill>
                  <a:srgbClr val="00FF00"/>
                </a:solidFill>
                <a:latin typeface="Cabin"/>
                <a:ea typeface="Cabin"/>
                <a:cs typeface="Cabin"/>
                <a:sym typeface="Cabin"/>
              </a:rPr>
              <a:t>re.search()</a:t>
            </a:r>
            <a:r>
              <a:rPr lang="en-US" sz="3600" b="0" i="0" u="none" strike="noStrike" cap="none">
                <a:solidFill>
                  <a:schemeClr val="lt1"/>
                </a:solidFill>
                <a:latin typeface="Cabin"/>
                <a:ea typeface="Cabin"/>
                <a:cs typeface="Cabin"/>
                <a:sym typeface="Cabin"/>
              </a:rPr>
              <a:t> to see if a string matches a regular expression,  similar to using the </a:t>
            </a:r>
            <a:r>
              <a:rPr lang="en-US" sz="3600" b="0" i="0" u="none" strike="noStrike" cap="none">
                <a:solidFill>
                  <a:srgbClr val="FF00FF"/>
                </a:solidFill>
                <a:latin typeface="Cabin"/>
                <a:ea typeface="Cabin"/>
                <a:cs typeface="Cabin"/>
                <a:sym typeface="Cabin"/>
              </a:rPr>
              <a:t>find() </a:t>
            </a:r>
            <a:r>
              <a:rPr lang="en-US" sz="3600" b="0" i="0" u="none" strike="noStrike" cap="none">
                <a:solidFill>
                  <a:schemeClr val="lt1"/>
                </a:solidFill>
                <a:latin typeface="Cabin"/>
                <a:ea typeface="Cabin"/>
                <a:cs typeface="Cabin"/>
                <a:sym typeface="Cabin"/>
              </a:rPr>
              <a:t>method for strings</a:t>
            </a:r>
            <a:endParaRPr sz="3600">
              <a:latin typeface="Cabin"/>
              <a:ea typeface="Cabin"/>
              <a:cs typeface="Cabin"/>
              <a:sym typeface="Cabin"/>
            </a:endParaRPr>
          </a:p>
          <a:p>
            <a:pPr marL="749300" marR="0" lvl="0" indent="-371094" algn="l" rtl="0">
              <a:lnSpc>
                <a:spcPct val="100000"/>
              </a:lnSpc>
              <a:spcBef>
                <a:spcPts val="350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You can use </a:t>
            </a:r>
            <a:r>
              <a:rPr lang="en-US" sz="3600" b="0" i="0" u="none" strike="noStrike" cap="none">
                <a:solidFill>
                  <a:srgbClr val="00FF00"/>
                </a:solidFill>
                <a:latin typeface="Cabin"/>
                <a:ea typeface="Cabin"/>
                <a:cs typeface="Cabin"/>
                <a:sym typeface="Cabin"/>
              </a:rPr>
              <a:t>re.findall()</a:t>
            </a:r>
            <a:r>
              <a:rPr lang="en-US" sz="3600" b="0" i="0" u="none" strike="noStrike" cap="none">
                <a:solidFill>
                  <a:schemeClr val="lt1"/>
                </a:solidFill>
                <a:latin typeface="Cabin"/>
                <a:ea typeface="Cabin"/>
                <a:cs typeface="Cabin"/>
                <a:sym typeface="Cabin"/>
              </a:rPr>
              <a:t> extract portions of a string that match your regular expression similar to a combination of </a:t>
            </a:r>
            <a:r>
              <a:rPr lang="en-US" sz="3600" b="0" i="0" u="none" strike="noStrike" cap="none">
                <a:solidFill>
                  <a:srgbClr val="FF00FF"/>
                </a:solidFill>
                <a:latin typeface="Cabin"/>
                <a:ea typeface="Cabin"/>
                <a:cs typeface="Cabin"/>
                <a:sym typeface="Cabin"/>
              </a:rPr>
              <a:t>find()</a:t>
            </a:r>
            <a:r>
              <a:rPr lang="en-US" sz="3600" b="0" i="0" u="none" strike="noStrike" cap="none">
                <a:solidFill>
                  <a:schemeClr val="lt1"/>
                </a:solidFill>
                <a:latin typeface="Cabin"/>
                <a:ea typeface="Cabin"/>
                <a:cs typeface="Cabin"/>
                <a:sym typeface="Cabin"/>
              </a:rPr>
              <a:t> and slicing:       </a:t>
            </a:r>
            <a:r>
              <a:rPr lang="en-US" sz="3600" b="0" i="0" u="none" strike="noStrike" cap="none">
                <a:solidFill>
                  <a:srgbClr val="FF00FF"/>
                </a:solidFill>
                <a:latin typeface="Cabin"/>
                <a:ea typeface="Cabin"/>
                <a:cs typeface="Cabin"/>
                <a:sym typeface="Cabin"/>
              </a:rPr>
              <a:t>var[5:10]</a:t>
            </a:r>
            <a:r>
              <a:rPr lang="en-US" sz="3600" b="0" i="0" u="none" strike="noStrike" cap="none">
                <a:solidFill>
                  <a:srgbClr val="FFFF00"/>
                </a:solidFill>
                <a:latin typeface="Cabin"/>
                <a:ea typeface="Cabin"/>
                <a:cs typeface="Cabin"/>
                <a:sym typeface="Cabin"/>
              </a:rPr>
              <a:t> </a:t>
            </a:r>
            <a:endParaRPr sz="3600">
              <a:solidFill>
                <a:srgbClr val="FFFF00"/>
              </a:solidFill>
              <a:latin typeface="Cabin"/>
              <a:ea typeface="Cabin"/>
              <a:cs typeface="Cabin"/>
              <a:sym typeface="Cabin"/>
            </a:endParaRPr>
          </a:p>
        </p:txBody>
      </p:sp>
    </p:spTree>
    <p:extLst>
      <p:ext uri="{BB962C8B-B14F-4D97-AF65-F5344CB8AC3E}">
        <p14:creationId xmlns:p14="http://schemas.microsoft.com/office/powerpoint/2010/main" val="1554926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9"/>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chemeClr val="lt1"/>
              </a:buClr>
              <a:buFont typeface="Cabin"/>
              <a:buNone/>
            </a:pPr>
            <a:r>
              <a:rPr lang="en-US" sz="7600" b="1" i="0" u="none" strike="noStrike" cap="none">
                <a:solidFill>
                  <a:srgbClr val="FFD966"/>
                </a:solidFill>
                <a:latin typeface="Cabin"/>
                <a:ea typeface="Cabin"/>
                <a:cs typeface="Cabin"/>
                <a:sym typeface="Cabin"/>
              </a:rPr>
              <a:t>Using </a:t>
            </a:r>
            <a:r>
              <a:rPr lang="en-US" sz="7600" b="1" i="0" u="none" strike="noStrike" cap="none">
                <a:solidFill>
                  <a:srgbClr val="00FF00"/>
                </a:solidFill>
                <a:latin typeface="Cabin"/>
                <a:ea typeface="Cabin"/>
                <a:cs typeface="Cabin"/>
                <a:sym typeface="Cabin"/>
              </a:rPr>
              <a:t>re.search()</a:t>
            </a:r>
            <a:r>
              <a:rPr lang="en-US" sz="7600" b="1" i="0" u="none" strike="noStrike" cap="none">
                <a:solidFill>
                  <a:srgbClr val="FFD966"/>
                </a:solidFill>
                <a:latin typeface="Cabin"/>
                <a:ea typeface="Cabin"/>
                <a:cs typeface="Cabin"/>
                <a:sym typeface="Cabin"/>
              </a:rPr>
              <a:t> like </a:t>
            </a:r>
            <a:r>
              <a:rPr lang="en-US" sz="7600" b="1" i="0" u="none" strike="noStrike" cap="none">
                <a:solidFill>
                  <a:srgbClr val="FF00FF"/>
                </a:solidFill>
                <a:latin typeface="Cabin"/>
                <a:ea typeface="Cabin"/>
                <a:cs typeface="Cabin"/>
                <a:sym typeface="Cabin"/>
              </a:rPr>
              <a:t>find()</a:t>
            </a:r>
            <a:endParaRPr b="1">
              <a:solidFill>
                <a:srgbClr val="FF00FF"/>
              </a:solidFill>
            </a:endParaRPr>
          </a:p>
        </p:txBody>
      </p:sp>
      <p:sp>
        <p:nvSpPr>
          <p:cNvPr id="259" name="Google Shape;259;p69"/>
          <p:cNvSpPr txBox="1"/>
          <p:nvPr/>
        </p:nvSpPr>
        <p:spPr>
          <a:xfrm>
            <a:off x="8371600" y="3410950"/>
            <a:ext cx="7579500" cy="3852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Font typeface="Cabin"/>
              <a:buNone/>
            </a:pPr>
            <a:r>
              <a:rPr lang="en-US" sz="2400" b="1" i="0" u="none" strike="noStrike" cap="none">
                <a:solidFill>
                  <a:srgbClr val="00FF00"/>
                </a:solidFill>
                <a:latin typeface="Courier New"/>
                <a:ea typeface="Courier New"/>
                <a:cs typeface="Courier New"/>
                <a:sym typeface="Courier New"/>
              </a:rPr>
              <a:t>import re</a:t>
            </a:r>
            <a:endParaRPr sz="2400" b="1">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hand = open('mbox-short.txt')</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for line in hand:</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line = line.rstrip()</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if </a:t>
            </a:r>
            <a:r>
              <a:rPr lang="en-US" sz="2400" b="1" i="0" u="none" strike="noStrike" cap="none">
                <a:solidFill>
                  <a:srgbClr val="00FF00"/>
                </a:solidFill>
                <a:latin typeface="Courier New"/>
                <a:ea typeface="Courier New"/>
                <a:cs typeface="Courier New"/>
                <a:sym typeface="Courier New"/>
              </a:rPr>
              <a:t>re.search('From:', line)</a:t>
            </a:r>
            <a:r>
              <a:rPr lang="en-US" sz="2400" b="1" i="0" u="none" strike="noStrike" cap="none">
                <a:solidFill>
                  <a:schemeClr val="lt1"/>
                </a:solidFill>
                <a:latin typeface="Courier New"/>
                <a:ea typeface="Courier New"/>
                <a:cs typeface="Courier New"/>
                <a:sym typeface="Courier New"/>
              </a:rPr>
              <a:t> :</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print line</a:t>
            </a:r>
            <a:endParaRPr sz="2400" b="1">
              <a:latin typeface="Courier New"/>
              <a:ea typeface="Courier New"/>
              <a:cs typeface="Courier New"/>
              <a:sym typeface="Courier New"/>
            </a:endParaRPr>
          </a:p>
        </p:txBody>
      </p:sp>
      <p:sp>
        <p:nvSpPr>
          <p:cNvPr id="260" name="Google Shape;260;p69"/>
          <p:cNvSpPr txBox="1"/>
          <p:nvPr/>
        </p:nvSpPr>
        <p:spPr>
          <a:xfrm>
            <a:off x="576925" y="3652600"/>
            <a:ext cx="7406100" cy="323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hand = open('mbox-short.txt')</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for line in hand:</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line = line.rstrip()</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if </a:t>
            </a:r>
            <a:r>
              <a:rPr lang="en-US" sz="2400" b="1" i="0" u="none" strike="noStrike" cap="none">
                <a:solidFill>
                  <a:srgbClr val="FF00FF"/>
                </a:solidFill>
                <a:latin typeface="Courier New"/>
                <a:ea typeface="Courier New"/>
                <a:cs typeface="Courier New"/>
                <a:sym typeface="Courier New"/>
              </a:rPr>
              <a:t>line.find('From:')</a:t>
            </a:r>
            <a:r>
              <a:rPr lang="en-US" sz="2400" b="1" i="0" u="none" strike="noStrike" cap="none">
                <a:solidFill>
                  <a:schemeClr val="lt1"/>
                </a:solidFill>
                <a:latin typeface="Courier New"/>
                <a:ea typeface="Courier New"/>
                <a:cs typeface="Courier New"/>
                <a:sym typeface="Courier New"/>
              </a:rPr>
              <a:t> &gt;= 0:</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print line</a:t>
            </a:r>
            <a:endParaRPr sz="2400" b="1">
              <a:latin typeface="Courier New"/>
              <a:ea typeface="Courier New"/>
              <a:cs typeface="Courier New"/>
              <a:sym typeface="Courier New"/>
            </a:endParaRPr>
          </a:p>
        </p:txBody>
      </p:sp>
    </p:spTree>
    <p:extLst>
      <p:ext uri="{BB962C8B-B14F-4D97-AF65-F5344CB8AC3E}">
        <p14:creationId xmlns:p14="http://schemas.microsoft.com/office/powerpoint/2010/main" val="2634192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0"/>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chemeClr val="lt1"/>
              </a:buClr>
              <a:buFont typeface="Cabin"/>
              <a:buNone/>
            </a:pPr>
            <a:r>
              <a:rPr lang="en-US" sz="7600" b="1" i="0" u="none" strike="noStrike" cap="none">
                <a:solidFill>
                  <a:srgbClr val="FFD966"/>
                </a:solidFill>
                <a:latin typeface="Cabin"/>
                <a:ea typeface="Cabin"/>
                <a:cs typeface="Cabin"/>
                <a:sym typeface="Cabin"/>
              </a:rPr>
              <a:t>Using </a:t>
            </a:r>
            <a:r>
              <a:rPr lang="en-US" sz="7600" b="1" i="0" u="none" strike="noStrike" cap="none">
                <a:solidFill>
                  <a:srgbClr val="00FF00"/>
                </a:solidFill>
                <a:latin typeface="Cabin"/>
                <a:ea typeface="Cabin"/>
                <a:cs typeface="Cabin"/>
                <a:sym typeface="Cabin"/>
              </a:rPr>
              <a:t>re.search()</a:t>
            </a:r>
            <a:r>
              <a:rPr lang="en-US" sz="7600" b="1" i="0" u="none" strike="noStrike" cap="none">
                <a:solidFill>
                  <a:srgbClr val="FFD966"/>
                </a:solidFill>
                <a:latin typeface="Cabin"/>
                <a:ea typeface="Cabin"/>
                <a:cs typeface="Cabin"/>
                <a:sym typeface="Cabin"/>
              </a:rPr>
              <a:t> like </a:t>
            </a:r>
            <a:r>
              <a:rPr lang="en-US" sz="7600" b="1" i="0" u="none" strike="noStrike" cap="none">
                <a:solidFill>
                  <a:srgbClr val="FF00FF"/>
                </a:solidFill>
                <a:latin typeface="Cabin"/>
                <a:ea typeface="Cabin"/>
                <a:cs typeface="Cabin"/>
                <a:sym typeface="Cabin"/>
              </a:rPr>
              <a:t>startswith()</a:t>
            </a:r>
            <a:endParaRPr b="1">
              <a:solidFill>
                <a:srgbClr val="FF00FF"/>
              </a:solidFill>
            </a:endParaRPr>
          </a:p>
        </p:txBody>
      </p:sp>
      <p:sp>
        <p:nvSpPr>
          <p:cNvPr id="266" name="Google Shape;266;p70"/>
          <p:cNvSpPr txBox="1"/>
          <p:nvPr/>
        </p:nvSpPr>
        <p:spPr>
          <a:xfrm>
            <a:off x="7881325" y="3120650"/>
            <a:ext cx="7895700" cy="3416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Font typeface="Cabin"/>
              <a:buNone/>
            </a:pPr>
            <a:r>
              <a:rPr lang="en-US" sz="2400" b="1" i="0" u="none" strike="noStrike" cap="none">
                <a:solidFill>
                  <a:srgbClr val="00FF00"/>
                </a:solidFill>
                <a:latin typeface="Courier New"/>
                <a:ea typeface="Courier New"/>
                <a:cs typeface="Courier New"/>
                <a:sym typeface="Courier New"/>
              </a:rPr>
              <a:t>import re</a:t>
            </a:r>
            <a:endParaRPr sz="2400" b="1">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hand = open('mbox-short.txt')</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for line in hand:</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line = line.rstrip()</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if </a:t>
            </a:r>
            <a:r>
              <a:rPr lang="en-US" sz="2400" b="1" i="0" u="none" strike="noStrike" cap="none">
                <a:solidFill>
                  <a:srgbClr val="00FF00"/>
                </a:solidFill>
                <a:latin typeface="Courier New"/>
                <a:ea typeface="Courier New"/>
                <a:cs typeface="Courier New"/>
                <a:sym typeface="Courier New"/>
              </a:rPr>
              <a:t>re.search('</a:t>
            </a:r>
            <a:r>
              <a:rPr lang="en-US" sz="2400" b="1" i="0" u="none" strike="noStrike" cap="none">
                <a:solidFill>
                  <a:srgbClr val="FFFF00"/>
                </a:solidFill>
                <a:latin typeface="Courier New"/>
                <a:ea typeface="Courier New"/>
                <a:cs typeface="Courier New"/>
                <a:sym typeface="Courier New"/>
              </a:rPr>
              <a:t>^</a:t>
            </a:r>
            <a:r>
              <a:rPr lang="en-US" sz="2400" b="1" i="0" u="none" strike="noStrike" cap="none">
                <a:solidFill>
                  <a:srgbClr val="00FF00"/>
                </a:solidFill>
                <a:latin typeface="Courier New"/>
                <a:ea typeface="Courier New"/>
                <a:cs typeface="Courier New"/>
                <a:sym typeface="Courier New"/>
              </a:rPr>
              <a:t>From:', line)</a:t>
            </a:r>
            <a:r>
              <a:rPr lang="en-US" sz="2400" b="1" i="0" u="none" strike="noStrike" cap="none">
                <a:solidFill>
                  <a:schemeClr val="lt1"/>
                </a:solidFill>
                <a:latin typeface="Courier New"/>
                <a:ea typeface="Courier New"/>
                <a:cs typeface="Courier New"/>
                <a:sym typeface="Courier New"/>
              </a:rPr>
              <a:t> :</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print line</a:t>
            </a:r>
            <a:endParaRPr sz="2400" b="1">
              <a:latin typeface="Courier New"/>
              <a:ea typeface="Courier New"/>
              <a:cs typeface="Courier New"/>
              <a:sym typeface="Courier New"/>
            </a:endParaRPr>
          </a:p>
        </p:txBody>
      </p:sp>
      <p:sp>
        <p:nvSpPr>
          <p:cNvPr id="267" name="Google Shape;267;p70"/>
          <p:cNvSpPr txBox="1"/>
          <p:nvPr/>
        </p:nvSpPr>
        <p:spPr>
          <a:xfrm>
            <a:off x="682250" y="3305150"/>
            <a:ext cx="8364000" cy="323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hand = open('mbox-short.txt')</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for line in hand:</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line = line.rstrip()</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if </a:t>
            </a:r>
            <a:r>
              <a:rPr lang="en-US" sz="2400" b="1" i="0" u="none" strike="noStrike" cap="none">
                <a:solidFill>
                  <a:srgbClr val="FF00FF"/>
                </a:solidFill>
                <a:latin typeface="Courier New"/>
                <a:ea typeface="Courier New"/>
                <a:cs typeface="Courier New"/>
                <a:sym typeface="Courier New"/>
              </a:rPr>
              <a:t>line.startswith('From:')</a:t>
            </a:r>
            <a:r>
              <a:rPr lang="en-US" sz="2400" b="1" i="0" u="none" strike="noStrike" cap="none">
                <a:solidFill>
                  <a:schemeClr val="lt1"/>
                </a:solidFill>
                <a:latin typeface="Courier New"/>
                <a:ea typeface="Courier New"/>
                <a:cs typeface="Courier New"/>
                <a:sym typeface="Courier New"/>
              </a:rPr>
              <a:t> :</a:t>
            </a:r>
            <a:endParaRPr sz="24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400" b="1" i="0" u="none" strike="noStrike" cap="none">
                <a:solidFill>
                  <a:schemeClr val="lt1"/>
                </a:solidFill>
                <a:latin typeface="Courier New"/>
                <a:ea typeface="Courier New"/>
                <a:cs typeface="Courier New"/>
                <a:sym typeface="Courier New"/>
              </a:rPr>
              <a:t>        print line</a:t>
            </a:r>
            <a:endParaRPr sz="2400" b="1">
              <a:latin typeface="Courier New"/>
              <a:ea typeface="Courier New"/>
              <a:cs typeface="Courier New"/>
              <a:sym typeface="Courier New"/>
            </a:endParaRPr>
          </a:p>
        </p:txBody>
      </p:sp>
      <p:sp>
        <p:nvSpPr>
          <p:cNvPr id="268" name="Google Shape;268;p70"/>
          <p:cNvSpPr txBox="1"/>
          <p:nvPr/>
        </p:nvSpPr>
        <p:spPr>
          <a:xfrm>
            <a:off x="188775" y="8140700"/>
            <a:ext cx="157623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00"/>
              </a:buClr>
              <a:buFont typeface="Cabin"/>
              <a:buNone/>
            </a:pPr>
            <a:r>
              <a:rPr lang="en-US" sz="3600" b="0" i="0" u="none" strike="noStrike" cap="none">
                <a:solidFill>
                  <a:srgbClr val="FFD966"/>
                </a:solidFill>
                <a:latin typeface="Cabin"/>
                <a:ea typeface="Cabin"/>
                <a:cs typeface="Cabin"/>
                <a:sym typeface="Cabin"/>
              </a:rPr>
              <a:t>We fine-tune what is matched by adding special characters to the string</a:t>
            </a:r>
            <a:endParaRPr>
              <a:solidFill>
                <a:srgbClr val="FFD966"/>
              </a:solidFill>
            </a:endParaRPr>
          </a:p>
        </p:txBody>
      </p:sp>
    </p:spTree>
    <p:extLst>
      <p:ext uri="{BB962C8B-B14F-4D97-AF65-F5344CB8AC3E}">
        <p14:creationId xmlns:p14="http://schemas.microsoft.com/office/powerpoint/2010/main" val="285334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71"/>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Wild-Card Characters</a:t>
            </a:r>
            <a:endParaRPr b="1">
              <a:solidFill>
                <a:srgbClr val="FFD966"/>
              </a:solidFill>
            </a:endParaRPr>
          </a:p>
        </p:txBody>
      </p:sp>
      <p:sp>
        <p:nvSpPr>
          <p:cNvPr id="274" name="Google Shape;274;p71"/>
          <p:cNvSpPr txBox="1">
            <a:spLocks noGrp="1"/>
          </p:cNvSpPr>
          <p:nvPr>
            <p:ph type="body" idx="1"/>
          </p:nvPr>
        </p:nvSpPr>
        <p:spPr>
          <a:xfrm>
            <a:off x="1155700" y="2603500"/>
            <a:ext cx="13931900" cy="2438400"/>
          </a:xfrm>
          <a:prstGeom prst="rect">
            <a:avLst/>
          </a:prstGeom>
          <a:noFill/>
          <a:ln>
            <a:noFill/>
          </a:ln>
        </p:spPr>
        <p:txBody>
          <a:bodyPr spcFirstLastPara="1" wrap="square" lIns="38100" tIns="38100" rIns="38100" bIns="38100" anchor="ctr" anchorCtr="0">
            <a:noAutofit/>
          </a:bodyPr>
          <a:lstStyle/>
          <a:p>
            <a:pPr marL="749300" marR="0" lvl="0" indent="-371094" algn="l" rtl="0">
              <a:lnSpc>
                <a:spcPct val="100000"/>
              </a:lnSpc>
              <a:spcBef>
                <a:spcPts val="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The </a:t>
            </a:r>
            <a:r>
              <a:rPr lang="en-US" sz="3600" b="0" i="0" u="none" strike="noStrike" cap="none">
                <a:solidFill>
                  <a:srgbClr val="00FF00"/>
                </a:solidFill>
                <a:latin typeface="Cabin"/>
                <a:ea typeface="Cabin"/>
                <a:cs typeface="Cabin"/>
                <a:sym typeface="Cabin"/>
              </a:rPr>
              <a:t>dot</a:t>
            </a:r>
            <a:r>
              <a:rPr lang="en-US" sz="3600" b="0" i="0" u="none" strike="noStrike" cap="none">
                <a:solidFill>
                  <a:schemeClr val="lt1"/>
                </a:solidFill>
                <a:latin typeface="Cabin"/>
                <a:ea typeface="Cabin"/>
                <a:cs typeface="Cabin"/>
                <a:sym typeface="Cabin"/>
              </a:rPr>
              <a:t> character matches any character</a:t>
            </a:r>
            <a:endParaRPr sz="3600">
              <a:latin typeface="Cabin"/>
              <a:ea typeface="Cabin"/>
              <a:cs typeface="Cabin"/>
              <a:sym typeface="Cabin"/>
            </a:endParaRPr>
          </a:p>
          <a:p>
            <a:pPr marL="749300" marR="0" lvl="0" indent="-371094" algn="l" rtl="0">
              <a:lnSpc>
                <a:spcPct val="100000"/>
              </a:lnSpc>
              <a:spcBef>
                <a:spcPts val="350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If you add the </a:t>
            </a:r>
            <a:r>
              <a:rPr lang="en-US" sz="3600" b="0" i="0" u="none" strike="noStrike" cap="none">
                <a:solidFill>
                  <a:srgbClr val="FF9900"/>
                </a:solidFill>
                <a:latin typeface="Cabin"/>
                <a:ea typeface="Cabin"/>
                <a:cs typeface="Cabin"/>
                <a:sym typeface="Cabin"/>
              </a:rPr>
              <a:t>asterisk</a:t>
            </a:r>
            <a:r>
              <a:rPr lang="en-US" sz="3600" b="0" i="0" u="none" strike="noStrike" cap="none">
                <a:solidFill>
                  <a:schemeClr val="lt1"/>
                </a:solidFill>
                <a:latin typeface="Cabin"/>
                <a:ea typeface="Cabin"/>
                <a:cs typeface="Cabin"/>
                <a:sym typeface="Cabin"/>
              </a:rPr>
              <a:t> character, the character is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any number of times</a:t>
            </a:r>
            <a:r>
              <a:rPr lang="en-US" sz="3600">
                <a:solidFill>
                  <a:schemeClr val="lt1"/>
                </a:solidFill>
                <a:latin typeface="Cabin"/>
                <a:ea typeface="Cabin"/>
                <a:cs typeface="Cabin"/>
                <a:sym typeface="Cabin"/>
              </a:rPr>
              <a:t>”</a:t>
            </a:r>
            <a:endParaRPr sz="3600">
              <a:latin typeface="Cabin"/>
              <a:ea typeface="Cabin"/>
              <a:cs typeface="Cabin"/>
              <a:sym typeface="Cabin"/>
            </a:endParaRPr>
          </a:p>
        </p:txBody>
      </p:sp>
      <p:sp>
        <p:nvSpPr>
          <p:cNvPr id="275" name="Google Shape;275;p71"/>
          <p:cNvSpPr txBox="1"/>
          <p:nvPr/>
        </p:nvSpPr>
        <p:spPr>
          <a:xfrm>
            <a:off x="1400175" y="5426075"/>
            <a:ext cx="9739500" cy="2216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X-Sieve:</a:t>
            </a:r>
            <a:r>
              <a:rPr lang="en-US" sz="3000" b="1" i="0" u="none" strike="noStrike" cap="none">
                <a:solidFill>
                  <a:schemeClr val="lt1"/>
                </a:solidFill>
                <a:latin typeface="Courier New"/>
                <a:ea typeface="Courier New"/>
                <a:cs typeface="Courier New"/>
                <a:sym typeface="Courier New"/>
              </a:rPr>
              <a:t> CMU Sieve 2.3</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X-DSPAM-Result:</a:t>
            </a:r>
            <a:r>
              <a:rPr lang="en-US" sz="3000" b="1" i="0" u="none" strike="noStrike" cap="none">
                <a:solidFill>
                  <a:schemeClr val="lt1"/>
                </a:solidFill>
                <a:latin typeface="Courier New"/>
                <a:ea typeface="Courier New"/>
                <a:cs typeface="Courier New"/>
                <a:sym typeface="Courier New"/>
              </a:rPr>
              <a:t> Innocent</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X-DSPAM-Confidence: </a:t>
            </a:r>
            <a:r>
              <a:rPr lang="en-US" sz="3000" b="1" i="0" u="none" strike="noStrike" cap="none">
                <a:solidFill>
                  <a:schemeClr val="lt1"/>
                </a:solidFill>
                <a:latin typeface="Courier New"/>
                <a:ea typeface="Courier New"/>
                <a:cs typeface="Courier New"/>
                <a:sym typeface="Courier New"/>
              </a:rPr>
              <a:t>0.8475</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X-Content-Type-Message-Body: </a:t>
            </a:r>
            <a:r>
              <a:rPr lang="en-US" sz="3000" b="1" i="0" u="none" strike="noStrike" cap="none">
                <a:solidFill>
                  <a:schemeClr val="lt1"/>
                </a:solidFill>
                <a:latin typeface="Courier New"/>
                <a:ea typeface="Courier New"/>
                <a:cs typeface="Courier New"/>
                <a:sym typeface="Courier New"/>
              </a:rPr>
              <a:t>text/plain</a:t>
            </a:r>
            <a:endParaRPr sz="3000" b="1">
              <a:latin typeface="Courier New"/>
              <a:ea typeface="Courier New"/>
              <a:cs typeface="Courier New"/>
              <a:sym typeface="Courier New"/>
            </a:endParaRPr>
          </a:p>
        </p:txBody>
      </p:sp>
      <p:sp>
        <p:nvSpPr>
          <p:cNvPr id="276" name="Google Shape;276;p71"/>
          <p:cNvSpPr txBox="1"/>
          <p:nvPr/>
        </p:nvSpPr>
        <p:spPr>
          <a:xfrm>
            <a:off x="12074525" y="6286500"/>
            <a:ext cx="2469000" cy="978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00"/>
              </a:buClr>
              <a:buFont typeface="Cabin"/>
              <a:buNone/>
            </a:pPr>
            <a:r>
              <a:rPr lang="en-US" sz="6000" i="0" u="none" strike="noStrike" cap="none">
                <a:solidFill>
                  <a:srgbClr val="FFFF00"/>
                </a:solidFill>
                <a:latin typeface="Courier New"/>
                <a:ea typeface="Courier New"/>
                <a:cs typeface="Courier New"/>
                <a:sym typeface="Courier New"/>
              </a:rPr>
              <a:t>^X</a:t>
            </a:r>
            <a:r>
              <a:rPr lang="en-US" sz="6000" i="0" u="none" strike="noStrike" cap="none">
                <a:solidFill>
                  <a:srgbClr val="00FF00"/>
                </a:solidFill>
                <a:latin typeface="Courier New"/>
                <a:ea typeface="Courier New"/>
                <a:cs typeface="Courier New"/>
                <a:sym typeface="Courier New"/>
              </a:rPr>
              <a:t>.</a:t>
            </a:r>
            <a:r>
              <a:rPr lang="en-US" sz="6000" i="0" u="none" strike="noStrike" cap="none">
                <a:solidFill>
                  <a:srgbClr val="FF9900"/>
                </a:solidFill>
                <a:latin typeface="Courier New"/>
                <a:ea typeface="Courier New"/>
                <a:cs typeface="Courier New"/>
                <a:sym typeface="Courier New"/>
              </a:rPr>
              <a:t>*</a:t>
            </a:r>
            <a:r>
              <a:rPr lang="en-US" sz="6000" i="0" u="none" strike="noStrike" cap="none">
                <a:solidFill>
                  <a:srgbClr val="FFFF00"/>
                </a:solidFill>
                <a:latin typeface="Courier New"/>
                <a:ea typeface="Courier New"/>
                <a:cs typeface="Courier New"/>
                <a:sym typeface="Courier New"/>
              </a:rPr>
              <a:t>:</a:t>
            </a:r>
            <a:endParaRPr sz="6000">
              <a:latin typeface="Courier New"/>
              <a:ea typeface="Courier New"/>
              <a:cs typeface="Courier New"/>
              <a:sym typeface="Courier New"/>
            </a:endParaRPr>
          </a:p>
        </p:txBody>
      </p:sp>
    </p:spTree>
    <p:extLst>
      <p:ext uri="{BB962C8B-B14F-4D97-AF65-F5344CB8AC3E}">
        <p14:creationId xmlns:p14="http://schemas.microsoft.com/office/powerpoint/2010/main" val="1356175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72"/>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Wild-Card Characters</a:t>
            </a:r>
            <a:endParaRPr b="1">
              <a:solidFill>
                <a:srgbClr val="FFD966"/>
              </a:solidFill>
            </a:endParaRPr>
          </a:p>
        </p:txBody>
      </p:sp>
      <p:sp>
        <p:nvSpPr>
          <p:cNvPr id="282" name="Google Shape;282;p72"/>
          <p:cNvSpPr txBox="1">
            <a:spLocks noGrp="1"/>
          </p:cNvSpPr>
          <p:nvPr>
            <p:ph type="body" idx="1"/>
          </p:nvPr>
        </p:nvSpPr>
        <p:spPr>
          <a:xfrm>
            <a:off x="1155700" y="2603500"/>
            <a:ext cx="13931900" cy="2438400"/>
          </a:xfrm>
          <a:prstGeom prst="rect">
            <a:avLst/>
          </a:prstGeom>
          <a:noFill/>
          <a:ln>
            <a:noFill/>
          </a:ln>
        </p:spPr>
        <p:txBody>
          <a:bodyPr spcFirstLastPara="1" wrap="square" lIns="38100" tIns="38100" rIns="38100" bIns="38100" anchor="ctr" anchorCtr="0">
            <a:noAutofit/>
          </a:bodyPr>
          <a:lstStyle/>
          <a:p>
            <a:pPr marL="749300" marR="0" lvl="0" indent="-371094" algn="l" rtl="0">
              <a:lnSpc>
                <a:spcPct val="100000"/>
              </a:lnSpc>
              <a:spcBef>
                <a:spcPts val="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The </a:t>
            </a:r>
            <a:r>
              <a:rPr lang="en-US" sz="3600" b="0" i="0" u="none" strike="noStrike" cap="none">
                <a:solidFill>
                  <a:srgbClr val="00FF00"/>
                </a:solidFill>
                <a:latin typeface="Cabin"/>
                <a:ea typeface="Cabin"/>
                <a:cs typeface="Cabin"/>
                <a:sym typeface="Cabin"/>
              </a:rPr>
              <a:t>dot</a:t>
            </a:r>
            <a:r>
              <a:rPr lang="en-US" sz="3600" b="0" i="0" u="none" strike="noStrike" cap="none">
                <a:solidFill>
                  <a:schemeClr val="lt1"/>
                </a:solidFill>
                <a:latin typeface="Cabin"/>
                <a:ea typeface="Cabin"/>
                <a:cs typeface="Cabin"/>
                <a:sym typeface="Cabin"/>
              </a:rPr>
              <a:t> character matches any character</a:t>
            </a:r>
            <a:endParaRPr sz="3600">
              <a:latin typeface="Cabin"/>
              <a:ea typeface="Cabin"/>
              <a:cs typeface="Cabin"/>
              <a:sym typeface="Cabin"/>
            </a:endParaRPr>
          </a:p>
          <a:p>
            <a:pPr marL="749300" marR="0" lvl="0" indent="-371094" algn="l" rtl="0">
              <a:lnSpc>
                <a:spcPct val="100000"/>
              </a:lnSpc>
              <a:spcBef>
                <a:spcPts val="350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If you add the </a:t>
            </a:r>
            <a:r>
              <a:rPr lang="en-US" sz="3600" b="0" i="0" u="none" strike="noStrike" cap="none">
                <a:solidFill>
                  <a:srgbClr val="FF7F00"/>
                </a:solidFill>
                <a:latin typeface="Cabin"/>
                <a:ea typeface="Cabin"/>
                <a:cs typeface="Cabin"/>
                <a:sym typeface="Cabin"/>
              </a:rPr>
              <a:t>asterisk</a:t>
            </a:r>
            <a:r>
              <a:rPr lang="en-US" sz="3600" b="0" i="0" u="none" strike="noStrike" cap="none">
                <a:solidFill>
                  <a:schemeClr val="lt1"/>
                </a:solidFill>
                <a:latin typeface="Cabin"/>
                <a:ea typeface="Cabin"/>
                <a:cs typeface="Cabin"/>
                <a:sym typeface="Cabin"/>
              </a:rPr>
              <a:t> character, the character is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any number of times</a:t>
            </a:r>
            <a:r>
              <a:rPr lang="en-US" sz="3600">
                <a:solidFill>
                  <a:schemeClr val="lt1"/>
                </a:solidFill>
                <a:latin typeface="Cabin"/>
                <a:ea typeface="Cabin"/>
                <a:cs typeface="Cabin"/>
                <a:sym typeface="Cabin"/>
              </a:rPr>
              <a:t>”</a:t>
            </a:r>
            <a:endParaRPr sz="3600">
              <a:latin typeface="Cabin"/>
              <a:ea typeface="Cabin"/>
              <a:cs typeface="Cabin"/>
              <a:sym typeface="Cabin"/>
            </a:endParaRPr>
          </a:p>
        </p:txBody>
      </p:sp>
      <p:sp>
        <p:nvSpPr>
          <p:cNvPr id="283" name="Google Shape;283;p72"/>
          <p:cNvSpPr txBox="1"/>
          <p:nvPr/>
        </p:nvSpPr>
        <p:spPr>
          <a:xfrm>
            <a:off x="1247775" y="5426075"/>
            <a:ext cx="9507300" cy="2216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a:t>
            </a:r>
            <a:r>
              <a:rPr lang="en-US" sz="3000" b="1" i="0" u="none" strike="noStrike" cap="none">
                <a:solidFill>
                  <a:srgbClr val="00FF00"/>
                </a:solidFill>
                <a:latin typeface="Courier New"/>
                <a:ea typeface="Courier New"/>
                <a:cs typeface="Courier New"/>
                <a:sym typeface="Courier New"/>
              </a:rPr>
              <a:t>-Sieve</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CMU Sieve 2.3</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a:t>
            </a:r>
            <a:r>
              <a:rPr lang="en-US" sz="3000" b="1" i="0" u="none" strike="noStrike" cap="none">
                <a:solidFill>
                  <a:srgbClr val="00FF00"/>
                </a:solidFill>
                <a:latin typeface="Courier New"/>
                <a:ea typeface="Courier New"/>
                <a:cs typeface="Courier New"/>
                <a:sym typeface="Courier New"/>
              </a:rPr>
              <a:t>-DSPAM-Result</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Innocent</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a:t>
            </a:r>
            <a:r>
              <a:rPr lang="en-US" sz="3000" b="1" i="0" u="none" strike="noStrike" cap="none">
                <a:solidFill>
                  <a:srgbClr val="00FF00"/>
                </a:solidFill>
                <a:latin typeface="Courier New"/>
                <a:ea typeface="Courier New"/>
                <a:cs typeface="Courier New"/>
                <a:sym typeface="Courier New"/>
              </a:rPr>
              <a:t>-DSPAM-Confidence</a:t>
            </a:r>
            <a:r>
              <a:rPr lang="en-US" sz="3000" b="1" i="0" u="none" strike="noStrike" cap="none">
                <a:solidFill>
                  <a:srgbClr val="FFFF00"/>
                </a:solidFill>
                <a:latin typeface="Courier New"/>
                <a:ea typeface="Courier New"/>
                <a:cs typeface="Courier New"/>
                <a:sym typeface="Courier New"/>
              </a:rPr>
              <a:t>:</a:t>
            </a:r>
            <a:r>
              <a:rPr lang="en-US" sz="3000" b="1" i="0" u="none" strike="noStrike" cap="none">
                <a:solidFill>
                  <a:schemeClr val="lt1"/>
                </a:solidFill>
                <a:latin typeface="Courier New"/>
                <a:ea typeface="Courier New"/>
                <a:cs typeface="Courier New"/>
                <a:sym typeface="Courier New"/>
              </a:rPr>
              <a:t> 0.8475</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a:t>
            </a:r>
            <a:r>
              <a:rPr lang="en-US" sz="3000" b="1" i="0" u="none" strike="noStrike" cap="none">
                <a:solidFill>
                  <a:srgbClr val="00FF00"/>
                </a:solidFill>
                <a:latin typeface="Courier New"/>
                <a:ea typeface="Courier New"/>
                <a:cs typeface="Courier New"/>
                <a:sym typeface="Courier New"/>
              </a:rPr>
              <a:t>-Content-Type-Message-Body</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text/plain</a:t>
            </a:r>
            <a:endParaRPr sz="3000" b="1">
              <a:latin typeface="Courier New"/>
              <a:ea typeface="Courier New"/>
              <a:cs typeface="Courier New"/>
              <a:sym typeface="Courier New"/>
            </a:endParaRPr>
          </a:p>
        </p:txBody>
      </p:sp>
      <p:sp>
        <p:nvSpPr>
          <p:cNvPr id="284" name="Google Shape;284;p72"/>
          <p:cNvSpPr txBox="1"/>
          <p:nvPr/>
        </p:nvSpPr>
        <p:spPr>
          <a:xfrm>
            <a:off x="11843075" y="6286475"/>
            <a:ext cx="3071700" cy="978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00FF"/>
              </a:buClr>
              <a:buFont typeface="Cabin"/>
              <a:buNone/>
            </a:pPr>
            <a:r>
              <a:rPr lang="en-US" sz="6000" b="0" i="0" u="none" strike="noStrike" cap="none">
                <a:solidFill>
                  <a:srgbClr val="FF00FF"/>
                </a:solidFill>
                <a:latin typeface="Courier New"/>
                <a:ea typeface="Courier New"/>
                <a:cs typeface="Courier New"/>
                <a:sym typeface="Courier New"/>
              </a:rPr>
              <a:t>^</a:t>
            </a:r>
            <a:r>
              <a:rPr lang="en-US" sz="6000" b="0" i="0" u="none" strike="noStrike" cap="none">
                <a:solidFill>
                  <a:srgbClr val="FFFF00"/>
                </a:solidFill>
                <a:latin typeface="Courier New"/>
                <a:ea typeface="Courier New"/>
                <a:cs typeface="Courier New"/>
                <a:sym typeface="Courier New"/>
              </a:rPr>
              <a:t>X</a:t>
            </a:r>
            <a:r>
              <a:rPr lang="en-US" sz="6000" b="0" i="0" u="none" strike="noStrike" cap="none">
                <a:solidFill>
                  <a:srgbClr val="00FF00"/>
                </a:solidFill>
                <a:latin typeface="Courier New"/>
                <a:ea typeface="Courier New"/>
                <a:cs typeface="Courier New"/>
                <a:sym typeface="Courier New"/>
              </a:rPr>
              <a:t>.</a:t>
            </a:r>
            <a:r>
              <a:rPr lang="en-US" sz="6000" b="0" i="0" u="none" strike="noStrike" cap="none">
                <a:solidFill>
                  <a:srgbClr val="FF7F00"/>
                </a:solidFill>
                <a:latin typeface="Courier New"/>
                <a:ea typeface="Courier New"/>
                <a:cs typeface="Courier New"/>
                <a:sym typeface="Courier New"/>
              </a:rPr>
              <a:t>*</a:t>
            </a:r>
            <a:r>
              <a:rPr lang="en-US" sz="6000" b="0" i="0" u="none" strike="noStrike" cap="none">
                <a:solidFill>
                  <a:srgbClr val="FFFF00"/>
                </a:solidFill>
                <a:latin typeface="Courier New"/>
                <a:ea typeface="Courier New"/>
                <a:cs typeface="Courier New"/>
                <a:sym typeface="Courier New"/>
              </a:rPr>
              <a:t>:</a:t>
            </a:r>
            <a:endParaRPr sz="6000">
              <a:latin typeface="Courier New"/>
              <a:ea typeface="Courier New"/>
              <a:cs typeface="Courier New"/>
              <a:sym typeface="Courier New"/>
            </a:endParaRPr>
          </a:p>
        </p:txBody>
      </p:sp>
      <p:sp>
        <p:nvSpPr>
          <p:cNvPr id="285" name="Google Shape;285;p72"/>
          <p:cNvSpPr txBox="1"/>
          <p:nvPr/>
        </p:nvSpPr>
        <p:spPr>
          <a:xfrm>
            <a:off x="7351712" y="5143500"/>
            <a:ext cx="4962525" cy="62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00FF"/>
              </a:buClr>
              <a:buFont typeface="Cabin"/>
              <a:buNone/>
            </a:pPr>
            <a:r>
              <a:rPr lang="en-US" sz="3600" b="0" i="0" u="none" strike="noStrike" cap="none">
                <a:solidFill>
                  <a:srgbClr val="FF00FF"/>
                </a:solidFill>
                <a:latin typeface="Cabin"/>
                <a:ea typeface="Cabin"/>
                <a:cs typeface="Cabin"/>
                <a:sym typeface="Cabin"/>
              </a:rPr>
              <a:t>Match the start of the line</a:t>
            </a:r>
            <a:endParaRPr/>
          </a:p>
        </p:txBody>
      </p:sp>
      <p:sp>
        <p:nvSpPr>
          <p:cNvPr id="286" name="Google Shape;286;p72"/>
          <p:cNvSpPr txBox="1"/>
          <p:nvPr/>
        </p:nvSpPr>
        <p:spPr>
          <a:xfrm>
            <a:off x="11277600" y="7785100"/>
            <a:ext cx="48189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Match any character</a:t>
            </a:r>
            <a:endParaRPr/>
          </a:p>
        </p:txBody>
      </p:sp>
      <p:sp>
        <p:nvSpPr>
          <p:cNvPr id="287" name="Google Shape;287;p72"/>
          <p:cNvSpPr txBox="1"/>
          <p:nvPr/>
        </p:nvSpPr>
        <p:spPr>
          <a:xfrm>
            <a:off x="13616000" y="4507638"/>
            <a:ext cx="2212800" cy="1258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7F00"/>
              </a:buClr>
              <a:buFont typeface="Cabin"/>
              <a:buNone/>
            </a:pPr>
            <a:r>
              <a:rPr lang="en-US" sz="3600" b="0" i="0" u="none" strike="noStrike" cap="none">
                <a:solidFill>
                  <a:srgbClr val="FF7F00"/>
                </a:solidFill>
                <a:latin typeface="Cabin"/>
                <a:ea typeface="Cabin"/>
                <a:cs typeface="Cabin"/>
                <a:sym typeface="Cabin"/>
              </a:rPr>
              <a:t>Many times</a:t>
            </a:r>
            <a:endParaRPr/>
          </a:p>
        </p:txBody>
      </p:sp>
      <p:cxnSp>
        <p:nvCxnSpPr>
          <p:cNvPr id="288" name="Google Shape;288;p72"/>
          <p:cNvCxnSpPr/>
          <p:nvPr/>
        </p:nvCxnSpPr>
        <p:spPr>
          <a:xfrm>
            <a:off x="13417488" y="7264500"/>
            <a:ext cx="81000" cy="590700"/>
          </a:xfrm>
          <a:prstGeom prst="straightConnector1">
            <a:avLst/>
          </a:prstGeom>
          <a:noFill/>
          <a:ln w="76200" cap="rnd" cmpd="sng">
            <a:solidFill>
              <a:srgbClr val="00FF00"/>
            </a:solidFill>
            <a:prstDash val="solid"/>
            <a:miter lim="8000"/>
            <a:headEnd type="stealth" w="sm" len="sm"/>
            <a:tailEnd type="none" w="sm" len="sm"/>
          </a:ln>
        </p:spPr>
      </p:cxnSp>
      <p:cxnSp>
        <p:nvCxnSpPr>
          <p:cNvPr id="289" name="Google Shape;289;p72"/>
          <p:cNvCxnSpPr>
            <a:endCxn id="287" idx="2"/>
          </p:cNvCxnSpPr>
          <p:nvPr/>
        </p:nvCxnSpPr>
        <p:spPr>
          <a:xfrm rot="10800000" flipH="1">
            <a:off x="14122400" y="5765838"/>
            <a:ext cx="600000" cy="606000"/>
          </a:xfrm>
          <a:prstGeom prst="straightConnector1">
            <a:avLst/>
          </a:prstGeom>
          <a:noFill/>
          <a:ln w="76200" cap="rnd" cmpd="sng">
            <a:solidFill>
              <a:srgbClr val="FF7F00"/>
            </a:solidFill>
            <a:prstDash val="solid"/>
            <a:miter lim="8000"/>
            <a:headEnd type="stealth" w="sm" len="sm"/>
            <a:tailEnd type="none" w="sm" len="sm"/>
          </a:ln>
        </p:spPr>
      </p:cxnSp>
      <p:cxnSp>
        <p:nvCxnSpPr>
          <p:cNvPr id="290" name="Google Shape;290;p72"/>
          <p:cNvCxnSpPr/>
          <p:nvPr/>
        </p:nvCxnSpPr>
        <p:spPr>
          <a:xfrm rot="10800000">
            <a:off x="11497400" y="5752650"/>
            <a:ext cx="982800" cy="632400"/>
          </a:xfrm>
          <a:prstGeom prst="straightConnector1">
            <a:avLst/>
          </a:prstGeom>
          <a:noFill/>
          <a:ln w="76200" cap="rnd" cmpd="sng">
            <a:solidFill>
              <a:srgbClr val="FF00FF"/>
            </a:solidFill>
            <a:prstDash val="solid"/>
            <a:miter lim="8000"/>
            <a:headEnd type="stealth" w="sm" len="sm"/>
            <a:tailEnd type="none" w="sm" len="sm"/>
          </a:ln>
        </p:spPr>
      </p:cxnSp>
    </p:spTree>
    <p:extLst>
      <p:ext uri="{BB962C8B-B14F-4D97-AF65-F5344CB8AC3E}">
        <p14:creationId xmlns:p14="http://schemas.microsoft.com/office/powerpoint/2010/main" val="2525990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73"/>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Fine-Tuning Your Match</a:t>
            </a:r>
            <a:endParaRPr b="1">
              <a:solidFill>
                <a:srgbClr val="FFD966"/>
              </a:solidFill>
            </a:endParaRPr>
          </a:p>
        </p:txBody>
      </p:sp>
      <p:sp>
        <p:nvSpPr>
          <p:cNvPr id="296" name="Google Shape;296;p73"/>
          <p:cNvSpPr txBox="1"/>
          <p:nvPr/>
        </p:nvSpPr>
        <p:spPr>
          <a:xfrm>
            <a:off x="1247775" y="5467350"/>
            <a:ext cx="8796300" cy="2184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a:t>
            </a:r>
            <a:r>
              <a:rPr lang="en-US" sz="3000" b="1" i="0" u="none" strike="noStrike" cap="none">
                <a:solidFill>
                  <a:srgbClr val="00FF00"/>
                </a:solidFill>
                <a:latin typeface="Courier New"/>
                <a:ea typeface="Courier New"/>
                <a:cs typeface="Courier New"/>
                <a:sym typeface="Courier New"/>
              </a:rPr>
              <a:t>-Sieve</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CMU Sieve 2.3</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a:t>
            </a:r>
            <a:r>
              <a:rPr lang="en-US" sz="3000" b="1" i="0" u="none" strike="noStrike" cap="none">
                <a:solidFill>
                  <a:srgbClr val="00FF00"/>
                </a:solidFill>
                <a:latin typeface="Courier New"/>
                <a:ea typeface="Courier New"/>
                <a:cs typeface="Courier New"/>
                <a:sym typeface="Courier New"/>
              </a:rPr>
              <a:t>-DSPAM-Result</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Innocent</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a:t>
            </a:r>
            <a:r>
              <a:rPr lang="en-US" sz="3000" b="1" i="0" u="none" strike="noStrike" cap="none">
                <a:solidFill>
                  <a:srgbClr val="00FF00"/>
                </a:solidFill>
                <a:latin typeface="Courier New"/>
                <a:ea typeface="Courier New"/>
                <a:cs typeface="Courier New"/>
                <a:sym typeface="Courier New"/>
              </a:rPr>
              <a:t>Plane is behind schedule</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two weeks</a:t>
            </a:r>
            <a:endParaRPr sz="3000" b="1">
              <a:latin typeface="Courier New"/>
              <a:ea typeface="Courier New"/>
              <a:cs typeface="Courier New"/>
              <a:sym typeface="Courier New"/>
            </a:endParaRPr>
          </a:p>
        </p:txBody>
      </p:sp>
      <p:sp>
        <p:nvSpPr>
          <p:cNvPr id="297" name="Google Shape;297;p73"/>
          <p:cNvSpPr txBox="1"/>
          <p:nvPr/>
        </p:nvSpPr>
        <p:spPr>
          <a:xfrm>
            <a:off x="12074525" y="6286500"/>
            <a:ext cx="3071700" cy="978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00FF"/>
              </a:buClr>
              <a:buFont typeface="Cabin"/>
              <a:buNone/>
            </a:pPr>
            <a:r>
              <a:rPr lang="en-US" sz="6000" b="0" i="0" u="none" strike="noStrike" cap="none">
                <a:solidFill>
                  <a:srgbClr val="FF00FF"/>
                </a:solidFill>
                <a:latin typeface="Courier New"/>
                <a:ea typeface="Courier New"/>
                <a:cs typeface="Courier New"/>
                <a:sym typeface="Courier New"/>
              </a:rPr>
              <a:t>^</a:t>
            </a:r>
            <a:r>
              <a:rPr lang="en-US" sz="6000" b="0" i="0" u="none" strike="noStrike" cap="none">
                <a:solidFill>
                  <a:srgbClr val="FFFF00"/>
                </a:solidFill>
                <a:latin typeface="Courier New"/>
                <a:ea typeface="Courier New"/>
                <a:cs typeface="Courier New"/>
                <a:sym typeface="Courier New"/>
              </a:rPr>
              <a:t>X</a:t>
            </a:r>
            <a:r>
              <a:rPr lang="en-US" sz="6000" b="0" i="0" u="none" strike="noStrike" cap="none">
                <a:solidFill>
                  <a:srgbClr val="00FF00"/>
                </a:solidFill>
                <a:latin typeface="Courier New"/>
                <a:ea typeface="Courier New"/>
                <a:cs typeface="Courier New"/>
                <a:sym typeface="Courier New"/>
              </a:rPr>
              <a:t>.</a:t>
            </a:r>
            <a:r>
              <a:rPr lang="en-US" sz="6000" b="0" i="0" u="none" strike="noStrike" cap="none">
                <a:solidFill>
                  <a:srgbClr val="FF7F00"/>
                </a:solidFill>
                <a:latin typeface="Courier New"/>
                <a:ea typeface="Courier New"/>
                <a:cs typeface="Courier New"/>
                <a:sym typeface="Courier New"/>
              </a:rPr>
              <a:t>*</a:t>
            </a:r>
            <a:r>
              <a:rPr lang="en-US" sz="6000" b="0" i="0" u="none" strike="noStrike" cap="none">
                <a:solidFill>
                  <a:srgbClr val="FFFF00"/>
                </a:solidFill>
                <a:latin typeface="Courier New"/>
                <a:ea typeface="Courier New"/>
                <a:cs typeface="Courier New"/>
                <a:sym typeface="Courier New"/>
              </a:rPr>
              <a:t>:</a:t>
            </a:r>
            <a:endParaRPr sz="6000">
              <a:latin typeface="Courier New"/>
              <a:ea typeface="Courier New"/>
              <a:cs typeface="Courier New"/>
              <a:sym typeface="Courier New"/>
            </a:endParaRPr>
          </a:p>
        </p:txBody>
      </p:sp>
      <p:sp>
        <p:nvSpPr>
          <p:cNvPr id="298" name="Google Shape;298;p73"/>
          <p:cNvSpPr txBox="1"/>
          <p:nvPr/>
        </p:nvSpPr>
        <p:spPr>
          <a:xfrm>
            <a:off x="7351712" y="5143500"/>
            <a:ext cx="49626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00FF"/>
              </a:buClr>
              <a:buFont typeface="Cabin"/>
              <a:buNone/>
            </a:pPr>
            <a:r>
              <a:rPr lang="en-US" sz="3600" b="0" i="0" u="none" strike="noStrike" cap="none">
                <a:solidFill>
                  <a:srgbClr val="FF00FF"/>
                </a:solidFill>
                <a:latin typeface="Cabin"/>
                <a:ea typeface="Cabin"/>
                <a:cs typeface="Cabin"/>
                <a:sym typeface="Cabin"/>
              </a:rPr>
              <a:t>Match the start of the line</a:t>
            </a:r>
            <a:endParaRPr/>
          </a:p>
        </p:txBody>
      </p:sp>
      <p:sp>
        <p:nvSpPr>
          <p:cNvPr id="299" name="Google Shape;299;p73"/>
          <p:cNvSpPr txBox="1"/>
          <p:nvPr/>
        </p:nvSpPr>
        <p:spPr>
          <a:xfrm>
            <a:off x="11277600" y="7785100"/>
            <a:ext cx="48189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Match any character</a:t>
            </a:r>
            <a:endParaRPr/>
          </a:p>
        </p:txBody>
      </p:sp>
      <p:sp>
        <p:nvSpPr>
          <p:cNvPr id="300" name="Google Shape;300;p73"/>
          <p:cNvSpPr txBox="1"/>
          <p:nvPr/>
        </p:nvSpPr>
        <p:spPr>
          <a:xfrm>
            <a:off x="13616000" y="4507638"/>
            <a:ext cx="2212800" cy="1258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7F00"/>
              </a:buClr>
              <a:buFont typeface="Cabin"/>
              <a:buNone/>
            </a:pPr>
            <a:r>
              <a:rPr lang="en-US" sz="3600" b="0" i="0" u="none" strike="noStrike" cap="none">
                <a:solidFill>
                  <a:srgbClr val="FF7F00"/>
                </a:solidFill>
                <a:latin typeface="Cabin"/>
                <a:ea typeface="Cabin"/>
                <a:cs typeface="Cabin"/>
                <a:sym typeface="Cabin"/>
              </a:rPr>
              <a:t>Many times</a:t>
            </a:r>
            <a:endParaRPr/>
          </a:p>
        </p:txBody>
      </p:sp>
      <p:cxnSp>
        <p:nvCxnSpPr>
          <p:cNvPr id="301" name="Google Shape;301;p73"/>
          <p:cNvCxnSpPr/>
          <p:nvPr/>
        </p:nvCxnSpPr>
        <p:spPr>
          <a:xfrm>
            <a:off x="13646088" y="7264500"/>
            <a:ext cx="81000" cy="590700"/>
          </a:xfrm>
          <a:prstGeom prst="straightConnector1">
            <a:avLst/>
          </a:prstGeom>
          <a:noFill/>
          <a:ln w="76200" cap="rnd" cmpd="sng">
            <a:solidFill>
              <a:srgbClr val="00FF00"/>
            </a:solidFill>
            <a:prstDash val="solid"/>
            <a:miter lim="8000"/>
            <a:headEnd type="stealth" w="sm" len="sm"/>
            <a:tailEnd type="none" w="sm" len="sm"/>
          </a:ln>
        </p:spPr>
      </p:cxnSp>
      <p:cxnSp>
        <p:nvCxnSpPr>
          <p:cNvPr id="302" name="Google Shape;302;p73"/>
          <p:cNvCxnSpPr>
            <a:endCxn id="300" idx="2"/>
          </p:cNvCxnSpPr>
          <p:nvPr/>
        </p:nvCxnSpPr>
        <p:spPr>
          <a:xfrm rot="10800000" flipH="1">
            <a:off x="14122400" y="5765838"/>
            <a:ext cx="600000" cy="606000"/>
          </a:xfrm>
          <a:prstGeom prst="straightConnector1">
            <a:avLst/>
          </a:prstGeom>
          <a:noFill/>
          <a:ln w="76200" cap="rnd" cmpd="sng">
            <a:solidFill>
              <a:srgbClr val="FF7F00"/>
            </a:solidFill>
            <a:prstDash val="solid"/>
            <a:miter lim="8000"/>
            <a:headEnd type="stealth" w="sm" len="sm"/>
            <a:tailEnd type="none" w="sm" len="sm"/>
          </a:ln>
        </p:spPr>
      </p:cxnSp>
      <p:cxnSp>
        <p:nvCxnSpPr>
          <p:cNvPr id="303" name="Google Shape;303;p73"/>
          <p:cNvCxnSpPr/>
          <p:nvPr/>
        </p:nvCxnSpPr>
        <p:spPr>
          <a:xfrm rot="10800000">
            <a:off x="11615675" y="5797500"/>
            <a:ext cx="982800" cy="632400"/>
          </a:xfrm>
          <a:prstGeom prst="straightConnector1">
            <a:avLst/>
          </a:prstGeom>
          <a:noFill/>
          <a:ln w="76200" cap="rnd" cmpd="sng">
            <a:solidFill>
              <a:srgbClr val="FF00FF"/>
            </a:solidFill>
            <a:prstDash val="solid"/>
            <a:miter lim="8000"/>
            <a:headEnd type="stealth" w="sm" len="sm"/>
            <a:tailEnd type="none" w="sm" len="sm"/>
          </a:ln>
        </p:spPr>
      </p:cxnSp>
      <p:sp>
        <p:nvSpPr>
          <p:cNvPr id="304" name="Google Shape;304;p73"/>
          <p:cNvSpPr txBox="1">
            <a:spLocks noGrp="1"/>
          </p:cNvSpPr>
          <p:nvPr>
            <p:ph type="body" idx="1"/>
          </p:nvPr>
        </p:nvSpPr>
        <p:spPr>
          <a:xfrm>
            <a:off x="1155700" y="2603500"/>
            <a:ext cx="13932000" cy="2438400"/>
          </a:xfrm>
          <a:prstGeom prst="rect">
            <a:avLst/>
          </a:prstGeom>
          <a:noFill/>
          <a:ln>
            <a:noFill/>
          </a:ln>
        </p:spPr>
        <p:txBody>
          <a:bodyPr spcFirstLastPara="1" wrap="square" lIns="38100" tIns="38100" rIns="38100" bIns="38100" anchor="ctr" anchorCtr="0">
            <a:noAutofit/>
          </a:bodyPr>
          <a:lstStyle/>
          <a:p>
            <a:pPr marL="457200" marR="0" lvl="0" indent="-457200" algn="l" rtl="0">
              <a:lnSpc>
                <a:spcPct val="100000"/>
              </a:lnSpc>
              <a:spcBef>
                <a:spcPts val="0"/>
              </a:spcBef>
              <a:spcAft>
                <a:spcPts val="0"/>
              </a:spcAft>
              <a:buSzPts val="3600"/>
              <a:buFont typeface="Cabin"/>
              <a:buChar char="•"/>
            </a:pPr>
            <a:r>
              <a:rPr lang="en-US" sz="3600" b="0" i="0" u="none" strike="noStrike" cap="none">
                <a:solidFill>
                  <a:schemeClr val="lt1"/>
                </a:solidFill>
                <a:latin typeface="Cabin"/>
                <a:ea typeface="Cabin"/>
                <a:cs typeface="Cabin"/>
                <a:sym typeface="Cabin"/>
              </a:rPr>
              <a:t>Depending on how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clean</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 your data is and the purpose of your application, you may want to narrow your match down a bit</a:t>
            </a:r>
            <a:endParaRPr/>
          </a:p>
        </p:txBody>
      </p:sp>
    </p:spTree>
    <p:extLst>
      <p:ext uri="{BB962C8B-B14F-4D97-AF65-F5344CB8AC3E}">
        <p14:creationId xmlns:p14="http://schemas.microsoft.com/office/powerpoint/2010/main" val="327963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0B44-5D68-8047-8E53-CD4CFA00FC17}"/>
              </a:ext>
            </a:extLst>
          </p:cNvPr>
          <p:cNvSpPr>
            <a:spLocks noGrp="1"/>
          </p:cNvSpPr>
          <p:nvPr>
            <p:ph type="title"/>
          </p:nvPr>
        </p:nvSpPr>
        <p:spPr/>
        <p:txBody>
          <a:bodyPr/>
          <a:lstStyle/>
          <a:p>
            <a:r>
              <a:rPr lang="en-US" dirty="0"/>
              <a:t>IT’s on the Exam</a:t>
            </a:r>
          </a:p>
        </p:txBody>
      </p:sp>
      <p:sp>
        <p:nvSpPr>
          <p:cNvPr id="3" name="Content Placeholder 2">
            <a:extLst>
              <a:ext uri="{FF2B5EF4-FFF2-40B4-BE49-F238E27FC236}">
                <a16:creationId xmlns:a16="http://schemas.microsoft.com/office/drawing/2014/main" id="{2A467713-7BA0-1444-9786-E47A7A99D9E9}"/>
              </a:ext>
            </a:extLst>
          </p:cNvPr>
          <p:cNvSpPr>
            <a:spLocks noGrp="1"/>
          </p:cNvSpPr>
          <p:nvPr>
            <p:ph idx="1"/>
          </p:nvPr>
        </p:nvSpPr>
        <p:spPr>
          <a:xfrm>
            <a:off x="1521884" y="2494098"/>
            <a:ext cx="13207997" cy="5375008"/>
          </a:xfrm>
        </p:spPr>
        <p:txBody>
          <a:bodyPr>
            <a:normAutofit fontScale="77500" lnSpcReduction="20000"/>
          </a:bodyPr>
          <a:lstStyle/>
          <a:p>
            <a:r>
              <a:rPr lang="en-US" dirty="0"/>
              <a:t>The information from this class are a significant part of your final exam.  </a:t>
            </a:r>
          </a:p>
          <a:p>
            <a:r>
              <a:rPr lang="en-US" sz="3500" dirty="0"/>
              <a:t>You will match concepts with definitions</a:t>
            </a:r>
            <a:br>
              <a:rPr lang="en-US" sz="3500" dirty="0"/>
            </a:br>
            <a:r>
              <a:rPr lang="en-US" sz="3500" dirty="0"/>
              <a:t>You will recognize and identify design security principals</a:t>
            </a:r>
            <a:br>
              <a:rPr lang="en-US" sz="3500" dirty="0"/>
            </a:br>
            <a:r>
              <a:rPr lang="en-US" sz="3500" dirty="0"/>
              <a:t>You will identify when security should be taken into account</a:t>
            </a:r>
            <a:br>
              <a:rPr lang="en-US" sz="3500" dirty="0"/>
            </a:br>
            <a:r>
              <a:rPr lang="en-US" sz="3500" dirty="0"/>
              <a:t>You will identify how and when to apply security principals</a:t>
            </a:r>
            <a:br>
              <a:rPr lang="en-US" sz="3500" dirty="0"/>
            </a:br>
            <a:r>
              <a:rPr lang="en-US" sz="3500" dirty="0"/>
              <a:t>You will discuss how security and user experience are balanced</a:t>
            </a:r>
            <a:br>
              <a:rPr lang="en-US" sz="3500" dirty="0"/>
            </a:br>
            <a:r>
              <a:rPr lang="en-US" sz="3500" dirty="0"/>
              <a:t>You will understand permissions (particularly root) and the dangers associated with them.</a:t>
            </a:r>
          </a:p>
          <a:p>
            <a:endParaRPr lang="en-US" dirty="0"/>
          </a:p>
          <a:p>
            <a:r>
              <a:rPr lang="en-US" dirty="0"/>
              <a:t>Expect the following essay:</a:t>
            </a:r>
          </a:p>
          <a:p>
            <a:pPr marL="0" indent="0">
              <a:buNone/>
            </a:pPr>
            <a:r>
              <a:rPr lang="en-US" sz="3200" dirty="0"/>
              <a:t>In class, we discussed program design and security principals.  In your own words, describe how programming and security are related. Be sure to discuss how the security principals we discussed in class enable the development of  secure programs that can implement desired security policies.  Your answer should be 50 to 100 words long.</a:t>
            </a:r>
          </a:p>
        </p:txBody>
      </p:sp>
    </p:spTree>
    <p:extLst>
      <p:ext uri="{BB962C8B-B14F-4D97-AF65-F5344CB8AC3E}">
        <p14:creationId xmlns:p14="http://schemas.microsoft.com/office/powerpoint/2010/main" val="369466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4"/>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Fine-Tuning Your Match</a:t>
            </a:r>
            <a:endParaRPr b="1">
              <a:solidFill>
                <a:srgbClr val="FFD966"/>
              </a:solidFill>
            </a:endParaRPr>
          </a:p>
        </p:txBody>
      </p:sp>
      <p:sp>
        <p:nvSpPr>
          <p:cNvPr id="310" name="Google Shape;310;p74"/>
          <p:cNvSpPr txBox="1">
            <a:spLocks noGrp="1"/>
          </p:cNvSpPr>
          <p:nvPr>
            <p:ph type="body" idx="1"/>
          </p:nvPr>
        </p:nvSpPr>
        <p:spPr>
          <a:xfrm>
            <a:off x="1155700" y="2603500"/>
            <a:ext cx="13931900" cy="2438400"/>
          </a:xfrm>
          <a:prstGeom prst="rect">
            <a:avLst/>
          </a:prstGeom>
          <a:noFill/>
          <a:ln>
            <a:noFill/>
          </a:ln>
        </p:spPr>
        <p:txBody>
          <a:bodyPr spcFirstLastPara="1" wrap="square" lIns="38100" tIns="38100" rIns="38100" bIns="38100" anchor="ctr" anchorCtr="0">
            <a:noAutofit/>
          </a:bodyPr>
          <a:lstStyle/>
          <a:p>
            <a:pPr marL="457200" marR="0" lvl="0" indent="-457200" algn="l" rtl="0">
              <a:lnSpc>
                <a:spcPct val="100000"/>
              </a:lnSpc>
              <a:spcBef>
                <a:spcPts val="0"/>
              </a:spcBef>
              <a:spcAft>
                <a:spcPts val="0"/>
              </a:spcAft>
              <a:buSzPts val="3600"/>
              <a:buFont typeface="Cabin"/>
              <a:buChar char="•"/>
            </a:pPr>
            <a:r>
              <a:rPr lang="en-US" sz="3600" b="0" i="0" u="none" strike="noStrike" cap="none">
                <a:solidFill>
                  <a:schemeClr val="lt1"/>
                </a:solidFill>
                <a:latin typeface="Cabin"/>
                <a:ea typeface="Cabin"/>
                <a:cs typeface="Cabin"/>
                <a:sym typeface="Cabin"/>
              </a:rPr>
              <a:t>Depending on how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clean</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 your data is and the purpose of your application, you may want to narrow your match down a bit</a:t>
            </a:r>
            <a:endParaRPr/>
          </a:p>
        </p:txBody>
      </p:sp>
      <p:sp>
        <p:nvSpPr>
          <p:cNvPr id="311" name="Google Shape;311;p74"/>
          <p:cNvSpPr txBox="1"/>
          <p:nvPr/>
        </p:nvSpPr>
        <p:spPr>
          <a:xfrm>
            <a:off x="1247775" y="5441950"/>
            <a:ext cx="8781600" cy="2184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a:t>
            </a:r>
            <a:r>
              <a:rPr lang="en-US" sz="3000" b="1" i="0" u="none" strike="noStrike" cap="none">
                <a:solidFill>
                  <a:srgbClr val="00FF00"/>
                </a:solidFill>
                <a:latin typeface="Courier New"/>
                <a:ea typeface="Courier New"/>
                <a:cs typeface="Courier New"/>
                <a:sym typeface="Courier New"/>
              </a:rPr>
              <a:t>Sieve</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CMU Sieve 2.3</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X-</a:t>
            </a:r>
            <a:r>
              <a:rPr lang="en-US" sz="3000" b="1" i="0" u="none" strike="noStrike" cap="none">
                <a:solidFill>
                  <a:srgbClr val="00FF00"/>
                </a:solidFill>
                <a:latin typeface="Courier New"/>
                <a:ea typeface="Courier New"/>
                <a:cs typeface="Courier New"/>
                <a:sym typeface="Courier New"/>
              </a:rPr>
              <a:t>DSPAM-Result</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Innocent</a:t>
            </a:r>
            <a:endParaRPr sz="30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X-Plane is behind schedule: two weeks</a:t>
            </a:r>
            <a:endParaRPr sz="3000" b="1">
              <a:latin typeface="Courier New"/>
              <a:ea typeface="Courier New"/>
              <a:cs typeface="Courier New"/>
              <a:sym typeface="Courier New"/>
            </a:endParaRPr>
          </a:p>
        </p:txBody>
      </p:sp>
      <p:sp>
        <p:nvSpPr>
          <p:cNvPr id="312" name="Google Shape;312;p74"/>
          <p:cNvSpPr txBox="1"/>
          <p:nvPr/>
        </p:nvSpPr>
        <p:spPr>
          <a:xfrm>
            <a:off x="11690350" y="6286500"/>
            <a:ext cx="3259500" cy="978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00FF"/>
              </a:buClr>
              <a:buFont typeface="Cabin"/>
              <a:buNone/>
            </a:pPr>
            <a:r>
              <a:rPr lang="en-US" sz="6000" b="0" i="0" u="none" strike="noStrike" cap="none">
                <a:solidFill>
                  <a:srgbClr val="FF00FF"/>
                </a:solidFill>
                <a:latin typeface="Courier New"/>
                <a:ea typeface="Courier New"/>
                <a:cs typeface="Courier New"/>
                <a:sym typeface="Courier New"/>
              </a:rPr>
              <a:t>^</a:t>
            </a:r>
            <a:r>
              <a:rPr lang="en-US" sz="6000" b="0" i="0" u="none" strike="noStrike" cap="none">
                <a:solidFill>
                  <a:srgbClr val="FFFF00"/>
                </a:solidFill>
                <a:latin typeface="Courier New"/>
                <a:ea typeface="Courier New"/>
                <a:cs typeface="Courier New"/>
                <a:sym typeface="Courier New"/>
              </a:rPr>
              <a:t>X-</a:t>
            </a:r>
            <a:r>
              <a:rPr lang="en-US" sz="6000" b="0" i="0" u="none" strike="noStrike" cap="none">
                <a:solidFill>
                  <a:srgbClr val="00FF00"/>
                </a:solidFill>
                <a:latin typeface="Courier New"/>
                <a:ea typeface="Courier New"/>
                <a:cs typeface="Courier New"/>
                <a:sym typeface="Courier New"/>
              </a:rPr>
              <a:t>\S</a:t>
            </a:r>
            <a:r>
              <a:rPr lang="en-US" sz="6000" b="0" i="0" u="none" strike="noStrike" cap="none">
                <a:solidFill>
                  <a:srgbClr val="FF7F00"/>
                </a:solidFill>
                <a:latin typeface="Courier New"/>
                <a:ea typeface="Courier New"/>
                <a:cs typeface="Courier New"/>
                <a:sym typeface="Courier New"/>
              </a:rPr>
              <a:t>+</a:t>
            </a:r>
            <a:r>
              <a:rPr lang="en-US" sz="6000" b="0" i="0" u="none" strike="noStrike" cap="none">
                <a:solidFill>
                  <a:srgbClr val="FFFF00"/>
                </a:solidFill>
                <a:latin typeface="Courier New"/>
                <a:ea typeface="Courier New"/>
                <a:cs typeface="Courier New"/>
                <a:sym typeface="Courier New"/>
              </a:rPr>
              <a:t>:</a:t>
            </a:r>
            <a:endParaRPr sz="6000">
              <a:latin typeface="Courier New"/>
              <a:ea typeface="Courier New"/>
              <a:cs typeface="Courier New"/>
              <a:sym typeface="Courier New"/>
            </a:endParaRPr>
          </a:p>
        </p:txBody>
      </p:sp>
      <p:sp>
        <p:nvSpPr>
          <p:cNvPr id="313" name="Google Shape;313;p74"/>
          <p:cNvSpPr txBox="1"/>
          <p:nvPr/>
        </p:nvSpPr>
        <p:spPr>
          <a:xfrm>
            <a:off x="7351712" y="5143500"/>
            <a:ext cx="4962525" cy="62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00FF"/>
              </a:buClr>
              <a:buFont typeface="Cabin"/>
              <a:buNone/>
            </a:pPr>
            <a:r>
              <a:rPr lang="en-US" sz="3600" b="0" i="0" u="none" strike="noStrike" cap="none">
                <a:solidFill>
                  <a:srgbClr val="FF00FF"/>
                </a:solidFill>
                <a:latin typeface="Cabin"/>
                <a:ea typeface="Cabin"/>
                <a:cs typeface="Cabin"/>
                <a:sym typeface="Cabin"/>
              </a:rPr>
              <a:t>Match the start of the line</a:t>
            </a:r>
            <a:endParaRPr/>
          </a:p>
        </p:txBody>
      </p:sp>
      <p:sp>
        <p:nvSpPr>
          <p:cNvPr id="314" name="Google Shape;314;p74"/>
          <p:cNvSpPr txBox="1"/>
          <p:nvPr/>
        </p:nvSpPr>
        <p:spPr>
          <a:xfrm>
            <a:off x="8431212" y="7937500"/>
            <a:ext cx="7366000" cy="62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Match any non-whitespace character</a:t>
            </a:r>
            <a:endParaRPr/>
          </a:p>
        </p:txBody>
      </p:sp>
      <p:sp>
        <p:nvSpPr>
          <p:cNvPr id="315" name="Google Shape;315;p74"/>
          <p:cNvSpPr txBox="1"/>
          <p:nvPr/>
        </p:nvSpPr>
        <p:spPr>
          <a:xfrm>
            <a:off x="13065125" y="4654550"/>
            <a:ext cx="3060700" cy="1143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7F00"/>
              </a:buClr>
              <a:buFont typeface="Cabin"/>
              <a:buNone/>
            </a:pPr>
            <a:r>
              <a:rPr lang="en-US" sz="3600" b="0" i="0" u="none" strike="noStrike" cap="none">
                <a:solidFill>
                  <a:srgbClr val="FF7F00"/>
                </a:solidFill>
                <a:latin typeface="Cabin"/>
                <a:ea typeface="Cabin"/>
                <a:cs typeface="Cabin"/>
                <a:sym typeface="Cabin"/>
              </a:rPr>
              <a:t>One or more times</a:t>
            </a:r>
            <a:endParaRPr/>
          </a:p>
        </p:txBody>
      </p:sp>
      <p:cxnSp>
        <p:nvCxnSpPr>
          <p:cNvPr id="316" name="Google Shape;316;p74"/>
          <p:cNvCxnSpPr>
            <a:stCxn id="312" idx="2"/>
          </p:cNvCxnSpPr>
          <p:nvPr/>
        </p:nvCxnSpPr>
        <p:spPr>
          <a:xfrm flipH="1">
            <a:off x="12898300" y="7264500"/>
            <a:ext cx="421800" cy="792000"/>
          </a:xfrm>
          <a:prstGeom prst="straightConnector1">
            <a:avLst/>
          </a:prstGeom>
          <a:noFill/>
          <a:ln w="76200" cap="rnd" cmpd="sng">
            <a:solidFill>
              <a:srgbClr val="00FF00"/>
            </a:solidFill>
            <a:prstDash val="solid"/>
            <a:miter lim="8000"/>
            <a:headEnd type="stealth" w="sm" len="sm"/>
            <a:tailEnd type="none" w="sm" len="sm"/>
          </a:ln>
        </p:spPr>
      </p:cxnSp>
      <p:cxnSp>
        <p:nvCxnSpPr>
          <p:cNvPr id="317" name="Google Shape;317;p74"/>
          <p:cNvCxnSpPr>
            <a:endCxn id="315" idx="2"/>
          </p:cNvCxnSpPr>
          <p:nvPr/>
        </p:nvCxnSpPr>
        <p:spPr>
          <a:xfrm rot="10800000" flipH="1">
            <a:off x="14238475" y="5797550"/>
            <a:ext cx="357000" cy="632400"/>
          </a:xfrm>
          <a:prstGeom prst="straightConnector1">
            <a:avLst/>
          </a:prstGeom>
          <a:noFill/>
          <a:ln w="76200" cap="rnd" cmpd="sng">
            <a:solidFill>
              <a:srgbClr val="FF7F00"/>
            </a:solidFill>
            <a:prstDash val="solid"/>
            <a:miter lim="8000"/>
            <a:headEnd type="stealth" w="sm" len="sm"/>
            <a:tailEnd type="none" w="sm" len="sm"/>
          </a:ln>
        </p:spPr>
      </p:cxnSp>
      <p:cxnSp>
        <p:nvCxnSpPr>
          <p:cNvPr id="318" name="Google Shape;318;p74"/>
          <p:cNvCxnSpPr/>
          <p:nvPr/>
        </p:nvCxnSpPr>
        <p:spPr>
          <a:xfrm rot="10800000">
            <a:off x="11615737" y="5797550"/>
            <a:ext cx="285750" cy="528637"/>
          </a:xfrm>
          <a:prstGeom prst="straightConnector1">
            <a:avLst/>
          </a:prstGeom>
          <a:noFill/>
          <a:ln w="76200" cap="rnd" cmpd="sng">
            <a:solidFill>
              <a:srgbClr val="FF00FF"/>
            </a:solidFill>
            <a:prstDash val="solid"/>
            <a:miter lim="8000"/>
            <a:headEnd type="stealth" w="sm" len="sm"/>
            <a:tailEnd type="none" w="sm" len="sm"/>
          </a:ln>
        </p:spPr>
      </p:cxnSp>
    </p:spTree>
    <p:extLst>
      <p:ext uri="{BB962C8B-B14F-4D97-AF65-F5344CB8AC3E}">
        <p14:creationId xmlns:p14="http://schemas.microsoft.com/office/powerpoint/2010/main" val="3951367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5"/>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Matching and Extracting Data</a:t>
            </a:r>
            <a:endParaRPr b="1">
              <a:solidFill>
                <a:srgbClr val="FFD966"/>
              </a:solidFill>
            </a:endParaRPr>
          </a:p>
        </p:txBody>
      </p:sp>
      <p:sp>
        <p:nvSpPr>
          <p:cNvPr id="324" name="Google Shape;324;p75"/>
          <p:cNvSpPr txBox="1">
            <a:spLocks noGrp="1"/>
          </p:cNvSpPr>
          <p:nvPr>
            <p:ph type="body" idx="1"/>
          </p:nvPr>
        </p:nvSpPr>
        <p:spPr>
          <a:xfrm>
            <a:off x="1155700" y="2603500"/>
            <a:ext cx="13931900" cy="2819400"/>
          </a:xfrm>
          <a:prstGeom prst="rect">
            <a:avLst/>
          </a:prstGeom>
          <a:noFill/>
          <a:ln>
            <a:noFill/>
          </a:ln>
        </p:spPr>
        <p:txBody>
          <a:bodyPr spcFirstLastPara="1" wrap="square" lIns="38100" tIns="38100" rIns="38100" bIns="38100" anchor="ctr" anchorCtr="0">
            <a:noAutofit/>
          </a:bodyPr>
          <a:lstStyle/>
          <a:p>
            <a:pPr marL="749300" marR="0" lvl="0" indent="-371094" algn="l" rtl="0">
              <a:lnSpc>
                <a:spcPct val="100000"/>
              </a:lnSpc>
              <a:spcBef>
                <a:spcPts val="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The </a:t>
            </a:r>
            <a:r>
              <a:rPr lang="en-US" sz="3600" b="0" i="0" u="none" strike="noStrike" cap="none">
                <a:solidFill>
                  <a:srgbClr val="FF00FF"/>
                </a:solidFill>
                <a:latin typeface="Cabin"/>
                <a:ea typeface="Cabin"/>
                <a:cs typeface="Cabin"/>
                <a:sym typeface="Cabin"/>
              </a:rPr>
              <a:t>re.search()</a:t>
            </a:r>
            <a:r>
              <a:rPr lang="en-US" sz="3600" b="0" i="0" u="none" strike="noStrike" cap="none">
                <a:solidFill>
                  <a:schemeClr val="lt1"/>
                </a:solidFill>
                <a:latin typeface="Cabin"/>
                <a:ea typeface="Cabin"/>
                <a:cs typeface="Cabin"/>
                <a:sym typeface="Cabin"/>
              </a:rPr>
              <a:t> returns a True/False depending on whether the string matches  the regular expression</a:t>
            </a:r>
            <a:endParaRPr sz="3600">
              <a:latin typeface="Cabin"/>
              <a:ea typeface="Cabin"/>
              <a:cs typeface="Cabin"/>
              <a:sym typeface="Cabin"/>
            </a:endParaRPr>
          </a:p>
          <a:p>
            <a:pPr marL="749300" marR="0" lvl="0" indent="-371094" algn="l" rtl="0">
              <a:lnSpc>
                <a:spcPct val="100000"/>
              </a:lnSpc>
              <a:spcBef>
                <a:spcPts val="350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If we actually want the matching strings to be extracted, we use </a:t>
            </a:r>
            <a:r>
              <a:rPr lang="en-US" sz="3600" b="0" i="0" u="none" strike="noStrike" cap="none">
                <a:solidFill>
                  <a:srgbClr val="FF00FF"/>
                </a:solidFill>
                <a:latin typeface="Cabin"/>
                <a:ea typeface="Cabin"/>
                <a:cs typeface="Cabin"/>
                <a:sym typeface="Cabin"/>
              </a:rPr>
              <a:t>re.findall()</a:t>
            </a:r>
            <a:endParaRPr sz="3600">
              <a:solidFill>
                <a:srgbClr val="FF00FF"/>
              </a:solidFill>
              <a:latin typeface="Cabin"/>
              <a:ea typeface="Cabin"/>
              <a:cs typeface="Cabin"/>
              <a:sym typeface="Cabin"/>
            </a:endParaRPr>
          </a:p>
        </p:txBody>
      </p:sp>
      <p:sp>
        <p:nvSpPr>
          <p:cNvPr id="325" name="Google Shape;325;p75"/>
          <p:cNvSpPr txBox="1"/>
          <p:nvPr/>
        </p:nvSpPr>
        <p:spPr>
          <a:xfrm>
            <a:off x="5692825" y="5950850"/>
            <a:ext cx="10330800" cy="2463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2600" b="1" i="0" u="none" strike="noStrike" cap="none">
                <a:solidFill>
                  <a:schemeClr val="lt1"/>
                </a:solidFill>
                <a:latin typeface="Courier New"/>
                <a:ea typeface="Courier New"/>
                <a:cs typeface="Courier New"/>
                <a:sym typeface="Courier New"/>
              </a:rPr>
              <a:t>&gt;&gt;&gt; import re</a:t>
            </a:r>
            <a:endParaRPr sz="26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600" b="1" i="0" u="none" strike="noStrike" cap="none">
                <a:solidFill>
                  <a:schemeClr val="lt1"/>
                </a:solidFill>
                <a:latin typeface="Courier New"/>
                <a:ea typeface="Courier New"/>
                <a:cs typeface="Courier New"/>
                <a:sym typeface="Courier New"/>
              </a:rPr>
              <a:t>&gt;&gt;&gt; x = 'My 2 favorite numbers are 19 and 42'</a:t>
            </a:r>
            <a:endParaRPr sz="26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600" b="1" i="0" u="none" strike="noStrike" cap="none">
                <a:solidFill>
                  <a:schemeClr val="lt1"/>
                </a:solidFill>
                <a:latin typeface="Courier New"/>
                <a:ea typeface="Courier New"/>
                <a:cs typeface="Courier New"/>
                <a:sym typeface="Courier New"/>
              </a:rPr>
              <a:t>&gt;&gt;&gt; y = </a:t>
            </a:r>
            <a:r>
              <a:rPr lang="en-US" sz="2600" b="1" i="0" u="none" strike="noStrike" cap="none">
                <a:solidFill>
                  <a:srgbClr val="FF00FF"/>
                </a:solidFill>
                <a:latin typeface="Courier New"/>
                <a:ea typeface="Courier New"/>
                <a:cs typeface="Courier New"/>
                <a:sym typeface="Courier New"/>
              </a:rPr>
              <a:t>re.findall</a:t>
            </a:r>
            <a:r>
              <a:rPr lang="en-US" sz="2600" b="1" i="0" u="none" strike="noStrike" cap="none">
                <a:solidFill>
                  <a:schemeClr val="lt1"/>
                </a:solidFill>
                <a:latin typeface="Courier New"/>
                <a:ea typeface="Courier New"/>
                <a:cs typeface="Courier New"/>
                <a:sym typeface="Courier New"/>
              </a:rPr>
              <a:t>('</a:t>
            </a:r>
            <a:r>
              <a:rPr lang="en-US" sz="2600" b="1" i="0" u="none" strike="noStrike" cap="none">
                <a:solidFill>
                  <a:srgbClr val="FFFF00"/>
                </a:solidFill>
                <a:latin typeface="Courier New"/>
                <a:ea typeface="Courier New"/>
                <a:cs typeface="Courier New"/>
                <a:sym typeface="Courier New"/>
              </a:rPr>
              <a:t>[0-9]+</a:t>
            </a:r>
            <a:r>
              <a:rPr lang="en-US" sz="2600" b="1" i="0" u="none" strike="noStrike" cap="none">
                <a:solidFill>
                  <a:schemeClr val="lt1"/>
                </a:solidFill>
                <a:latin typeface="Courier New"/>
                <a:ea typeface="Courier New"/>
                <a:cs typeface="Courier New"/>
                <a:sym typeface="Courier New"/>
              </a:rPr>
              <a:t>',x)</a:t>
            </a:r>
            <a:endParaRPr sz="26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600" b="1" i="0" u="none" strike="noStrike" cap="none">
                <a:solidFill>
                  <a:schemeClr val="lt1"/>
                </a:solidFill>
                <a:latin typeface="Courier New"/>
                <a:ea typeface="Courier New"/>
                <a:cs typeface="Courier New"/>
                <a:sym typeface="Courier New"/>
              </a:rPr>
              <a:t>&gt;&gt;&gt; print y</a:t>
            </a:r>
            <a:endParaRPr sz="2600" b="1">
              <a:latin typeface="Courier New"/>
              <a:ea typeface="Courier New"/>
              <a:cs typeface="Courier New"/>
              <a:sym typeface="Courier New"/>
            </a:endParaRPr>
          </a:p>
          <a:p>
            <a:pPr marL="0" marR="0" lvl="0" indent="0" algn="l" rtl="0">
              <a:lnSpc>
                <a:spcPct val="100000"/>
              </a:lnSpc>
              <a:spcBef>
                <a:spcPts val="0"/>
              </a:spcBef>
              <a:spcAft>
                <a:spcPts val="0"/>
              </a:spcAft>
              <a:buClr>
                <a:srgbClr val="FF7F00"/>
              </a:buClr>
              <a:buFont typeface="Cabin"/>
              <a:buNone/>
            </a:pPr>
            <a:r>
              <a:rPr lang="en-US" sz="2600" b="1" i="0" u="none" strike="noStrike" cap="none">
                <a:solidFill>
                  <a:srgbClr val="FF7F00"/>
                </a:solidFill>
                <a:latin typeface="Courier New"/>
                <a:ea typeface="Courier New"/>
                <a:cs typeface="Courier New"/>
                <a:sym typeface="Courier New"/>
              </a:rPr>
              <a:t>['2', '19', '42']</a:t>
            </a:r>
            <a:endParaRPr sz="2600" b="1">
              <a:latin typeface="Courier New"/>
              <a:ea typeface="Courier New"/>
              <a:cs typeface="Courier New"/>
              <a:sym typeface="Courier New"/>
            </a:endParaRPr>
          </a:p>
        </p:txBody>
      </p:sp>
      <p:sp>
        <p:nvSpPr>
          <p:cNvPr id="326" name="Google Shape;326;p75"/>
          <p:cNvSpPr txBox="1"/>
          <p:nvPr/>
        </p:nvSpPr>
        <p:spPr>
          <a:xfrm>
            <a:off x="1727200" y="6096000"/>
            <a:ext cx="2772300" cy="914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abin"/>
              <a:buNone/>
            </a:pPr>
            <a:r>
              <a:rPr lang="en-US" sz="6000" b="0" i="0" u="none" strike="noStrike" cap="none">
                <a:solidFill>
                  <a:srgbClr val="FFFF00"/>
                </a:solidFill>
                <a:latin typeface="Courier New"/>
                <a:ea typeface="Courier New"/>
                <a:cs typeface="Courier New"/>
                <a:sym typeface="Courier New"/>
              </a:rPr>
              <a:t>[0-9]+</a:t>
            </a:r>
            <a:endParaRPr sz="6000">
              <a:latin typeface="Courier New"/>
              <a:ea typeface="Courier New"/>
              <a:cs typeface="Courier New"/>
              <a:sym typeface="Courier New"/>
            </a:endParaRPr>
          </a:p>
        </p:txBody>
      </p:sp>
      <p:sp>
        <p:nvSpPr>
          <p:cNvPr id="327" name="Google Shape;327;p75"/>
          <p:cNvSpPr txBox="1"/>
          <p:nvPr/>
        </p:nvSpPr>
        <p:spPr>
          <a:xfrm>
            <a:off x="931862" y="7683500"/>
            <a:ext cx="37053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00"/>
              </a:buClr>
              <a:buFont typeface="Cabin"/>
              <a:buNone/>
            </a:pPr>
            <a:r>
              <a:rPr lang="en-US" sz="3600" b="0" i="0" u="none" strike="noStrike" cap="none">
                <a:solidFill>
                  <a:srgbClr val="FFFF00"/>
                </a:solidFill>
                <a:latin typeface="Cabin"/>
                <a:ea typeface="Cabin"/>
                <a:cs typeface="Cabin"/>
                <a:sym typeface="Cabin"/>
              </a:rPr>
              <a:t>One or more digits</a:t>
            </a:r>
            <a:endParaRPr/>
          </a:p>
        </p:txBody>
      </p:sp>
      <p:cxnSp>
        <p:nvCxnSpPr>
          <p:cNvPr id="328" name="Google Shape;328;p75"/>
          <p:cNvCxnSpPr/>
          <p:nvPr/>
        </p:nvCxnSpPr>
        <p:spPr>
          <a:xfrm>
            <a:off x="3097212" y="7026275"/>
            <a:ext cx="81000" cy="590700"/>
          </a:xfrm>
          <a:prstGeom prst="straightConnector1">
            <a:avLst/>
          </a:prstGeom>
          <a:noFill/>
          <a:ln w="76200" cap="rnd" cmpd="sng">
            <a:solidFill>
              <a:srgbClr val="FFFF00"/>
            </a:solidFill>
            <a:prstDash val="solid"/>
            <a:miter lim="8000"/>
            <a:headEnd type="stealth" w="sm" len="sm"/>
            <a:tailEnd type="none" w="sm" len="sm"/>
          </a:ln>
        </p:spPr>
      </p:cxnSp>
    </p:spTree>
    <p:extLst>
      <p:ext uri="{BB962C8B-B14F-4D97-AF65-F5344CB8AC3E}">
        <p14:creationId xmlns:p14="http://schemas.microsoft.com/office/powerpoint/2010/main" val="242694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76"/>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Matching and Extracting Data</a:t>
            </a:r>
            <a:endParaRPr b="1">
              <a:solidFill>
                <a:srgbClr val="FFD966"/>
              </a:solidFill>
            </a:endParaRPr>
          </a:p>
        </p:txBody>
      </p:sp>
      <p:sp>
        <p:nvSpPr>
          <p:cNvPr id="334" name="Google Shape;334;p76"/>
          <p:cNvSpPr txBox="1">
            <a:spLocks noGrp="1"/>
          </p:cNvSpPr>
          <p:nvPr>
            <p:ph type="body" idx="1"/>
          </p:nvPr>
        </p:nvSpPr>
        <p:spPr>
          <a:xfrm>
            <a:off x="1155700" y="2603500"/>
            <a:ext cx="13932000" cy="1615800"/>
          </a:xfrm>
          <a:prstGeom prst="rect">
            <a:avLst/>
          </a:prstGeom>
          <a:noFill/>
          <a:ln>
            <a:noFill/>
          </a:ln>
        </p:spPr>
        <p:txBody>
          <a:bodyPr spcFirstLastPara="1" wrap="square" lIns="38100" tIns="38100" rIns="38100" bIns="38100" anchor="ctr" anchorCtr="0">
            <a:noAutofit/>
          </a:bodyPr>
          <a:lstStyle/>
          <a:p>
            <a:pPr marL="457200" marR="0" lvl="0" indent="-457200" algn="l" rtl="0">
              <a:lnSpc>
                <a:spcPct val="100000"/>
              </a:lnSpc>
              <a:spcBef>
                <a:spcPts val="0"/>
              </a:spcBef>
              <a:spcAft>
                <a:spcPts val="0"/>
              </a:spcAft>
              <a:buSzPts val="3600"/>
              <a:buFont typeface="Cabin"/>
              <a:buChar char="•"/>
            </a:pPr>
            <a:r>
              <a:rPr lang="en-US" sz="3600" b="0" i="0" u="none" strike="noStrike" cap="none">
                <a:solidFill>
                  <a:schemeClr val="lt1"/>
                </a:solidFill>
                <a:latin typeface="Cabin"/>
                <a:ea typeface="Cabin"/>
                <a:cs typeface="Cabin"/>
                <a:sym typeface="Cabin"/>
              </a:rPr>
              <a:t>When we use </a:t>
            </a:r>
            <a:r>
              <a:rPr lang="en-US" sz="3600" b="0" i="0" u="none" strike="noStrike" cap="none">
                <a:solidFill>
                  <a:srgbClr val="FF00FF"/>
                </a:solidFill>
                <a:latin typeface="Cabin"/>
                <a:ea typeface="Cabin"/>
                <a:cs typeface="Cabin"/>
                <a:sym typeface="Cabin"/>
              </a:rPr>
              <a:t>re.findall()</a:t>
            </a:r>
            <a:r>
              <a:rPr lang="en-US" sz="3600" b="0" i="0" u="none" strike="noStrike" cap="none">
                <a:solidFill>
                  <a:schemeClr val="lt1"/>
                </a:solidFill>
                <a:latin typeface="Cabin"/>
                <a:ea typeface="Cabin"/>
                <a:cs typeface="Cabin"/>
                <a:sym typeface="Cabin"/>
              </a:rPr>
              <a:t>, it returns a list of zero or more sub-strings that match the regular expression</a:t>
            </a:r>
            <a:endParaRPr/>
          </a:p>
        </p:txBody>
      </p:sp>
      <p:sp>
        <p:nvSpPr>
          <p:cNvPr id="335" name="Google Shape;335;p76"/>
          <p:cNvSpPr txBox="1"/>
          <p:nvPr/>
        </p:nvSpPr>
        <p:spPr>
          <a:xfrm>
            <a:off x="3091625" y="4864050"/>
            <a:ext cx="11680500" cy="3575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import re</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x = 'My 2 favorite numbers are 19 and 42'</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y = </a:t>
            </a:r>
            <a:r>
              <a:rPr lang="en-US" sz="3000" b="1" i="0" u="none" strike="noStrike" cap="none">
                <a:solidFill>
                  <a:srgbClr val="FF00FF"/>
                </a:solidFill>
                <a:latin typeface="Courier New"/>
                <a:ea typeface="Courier New"/>
                <a:cs typeface="Courier New"/>
                <a:sym typeface="Courier New"/>
              </a:rPr>
              <a:t>re.findall</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[0-9]+</a:t>
            </a:r>
            <a:r>
              <a:rPr lang="en-US" sz="3000" b="1" i="0" u="none" strike="noStrike" cap="none">
                <a:solidFill>
                  <a:schemeClr val="lt1"/>
                </a:solidFill>
                <a:latin typeface="Courier New"/>
                <a:ea typeface="Courier New"/>
                <a:cs typeface="Courier New"/>
                <a:sym typeface="Courier New"/>
              </a:rPr>
              <a:t>',x)</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rgbClr val="FF7F00"/>
                </a:solidFill>
                <a:latin typeface="Courier New"/>
                <a:ea typeface="Courier New"/>
                <a:cs typeface="Courier New"/>
                <a:sym typeface="Courier New"/>
              </a:rPr>
              <a:t>['2', '19', '42']</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y = </a:t>
            </a:r>
            <a:r>
              <a:rPr lang="en-US" sz="3000" b="1" i="0" u="none" strike="noStrike" cap="none">
                <a:solidFill>
                  <a:srgbClr val="FF00FF"/>
                </a:solidFill>
                <a:latin typeface="Courier New"/>
                <a:ea typeface="Courier New"/>
                <a:cs typeface="Courier New"/>
                <a:sym typeface="Courier New"/>
              </a:rPr>
              <a:t>re.findall</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[AEIOU]+</a:t>
            </a:r>
            <a:r>
              <a:rPr lang="en-US" sz="3000" b="1" i="0" u="none" strike="noStrike" cap="none">
                <a:solidFill>
                  <a:schemeClr val="lt1"/>
                </a:solidFill>
                <a:latin typeface="Courier New"/>
                <a:ea typeface="Courier New"/>
                <a:cs typeface="Courier New"/>
                <a:sym typeface="Courier New"/>
              </a:rPr>
              <a:t>',x)</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print y</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7F00"/>
              </a:buClr>
              <a:buFont typeface="Cabin"/>
              <a:buNone/>
            </a:pPr>
            <a:r>
              <a:rPr lang="en-US" sz="3000" b="1" i="0" u="none" strike="noStrike" cap="none">
                <a:solidFill>
                  <a:srgbClr val="FF7F00"/>
                </a:solidFill>
                <a:latin typeface="Courier New"/>
                <a:ea typeface="Courier New"/>
                <a:cs typeface="Courier New"/>
                <a:sym typeface="Courier New"/>
              </a:rPr>
              <a:t>[]</a:t>
            </a:r>
            <a:endParaRPr sz="3000" b="1">
              <a:latin typeface="Courier New"/>
              <a:ea typeface="Courier New"/>
              <a:cs typeface="Courier New"/>
              <a:sym typeface="Courier New"/>
            </a:endParaRPr>
          </a:p>
        </p:txBody>
      </p:sp>
    </p:spTree>
    <p:extLst>
      <p:ext uri="{BB962C8B-B14F-4D97-AF65-F5344CB8AC3E}">
        <p14:creationId xmlns:p14="http://schemas.microsoft.com/office/powerpoint/2010/main" val="1139343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77"/>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chemeClr val="lt1"/>
              </a:buClr>
              <a:buFont typeface="Cabin"/>
              <a:buNone/>
            </a:pPr>
            <a:r>
              <a:rPr lang="en-US" sz="7600" b="1" i="0" u="none" strike="noStrike" cap="none">
                <a:solidFill>
                  <a:srgbClr val="FFD966"/>
                </a:solidFill>
                <a:latin typeface="Cabin"/>
                <a:ea typeface="Cabin"/>
                <a:cs typeface="Cabin"/>
                <a:sym typeface="Cabin"/>
              </a:rPr>
              <a:t>Warning: </a:t>
            </a:r>
            <a:r>
              <a:rPr lang="en-US" sz="7600" b="1" i="0" u="none" strike="noStrike" cap="none">
                <a:solidFill>
                  <a:srgbClr val="FF00FF"/>
                </a:solidFill>
                <a:latin typeface="Cabin"/>
                <a:ea typeface="Cabin"/>
                <a:cs typeface="Cabin"/>
                <a:sym typeface="Cabin"/>
              </a:rPr>
              <a:t>Greedy</a:t>
            </a:r>
            <a:r>
              <a:rPr lang="en-US" sz="7600" b="1" i="0" u="none" strike="noStrike" cap="none">
                <a:solidFill>
                  <a:srgbClr val="FFD966"/>
                </a:solidFill>
                <a:latin typeface="Cabin"/>
                <a:ea typeface="Cabin"/>
                <a:cs typeface="Cabin"/>
                <a:sym typeface="Cabin"/>
              </a:rPr>
              <a:t> Matching</a:t>
            </a:r>
            <a:endParaRPr b="1">
              <a:solidFill>
                <a:srgbClr val="FFD966"/>
              </a:solidFill>
            </a:endParaRPr>
          </a:p>
        </p:txBody>
      </p:sp>
      <p:sp>
        <p:nvSpPr>
          <p:cNvPr id="341" name="Google Shape;341;p77"/>
          <p:cNvSpPr txBox="1">
            <a:spLocks noGrp="1"/>
          </p:cNvSpPr>
          <p:nvPr>
            <p:ph type="body" idx="1"/>
          </p:nvPr>
        </p:nvSpPr>
        <p:spPr>
          <a:xfrm>
            <a:off x="1155700" y="2603500"/>
            <a:ext cx="13931900" cy="1828800"/>
          </a:xfrm>
          <a:prstGeom prst="rect">
            <a:avLst/>
          </a:prstGeom>
          <a:noFill/>
          <a:ln>
            <a:noFill/>
          </a:ln>
        </p:spPr>
        <p:txBody>
          <a:bodyPr spcFirstLastPara="1" wrap="square" lIns="38100" tIns="38100" rIns="38100" bIns="38100" anchor="ctr" anchorCtr="0">
            <a:noAutofit/>
          </a:bodyPr>
          <a:lstStyle/>
          <a:p>
            <a:pPr marL="749300" marR="0" lvl="0" indent="-371094" algn="l" rtl="0">
              <a:lnSpc>
                <a:spcPct val="100000"/>
              </a:lnSpc>
              <a:spcBef>
                <a:spcPts val="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The </a:t>
            </a:r>
            <a:r>
              <a:rPr lang="en-US" sz="3600" b="0" i="0" u="none" strike="noStrike" cap="none">
                <a:solidFill>
                  <a:srgbClr val="FF7F00"/>
                </a:solidFill>
                <a:latin typeface="Cabin"/>
                <a:ea typeface="Cabin"/>
                <a:cs typeface="Cabin"/>
                <a:sym typeface="Cabin"/>
              </a:rPr>
              <a:t>repeat</a:t>
            </a:r>
            <a:r>
              <a:rPr lang="en-US" sz="3600" b="0" i="0" u="none" strike="noStrike" cap="none">
                <a:solidFill>
                  <a:schemeClr val="lt1"/>
                </a:solidFill>
                <a:latin typeface="Cabin"/>
                <a:ea typeface="Cabin"/>
                <a:cs typeface="Cabin"/>
                <a:sym typeface="Cabin"/>
              </a:rPr>
              <a:t> characters (</a:t>
            </a:r>
            <a:r>
              <a:rPr lang="en-US" sz="3600" b="0" i="0" u="none" strike="noStrike" cap="none">
                <a:solidFill>
                  <a:srgbClr val="FF7F00"/>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 and </a:t>
            </a:r>
            <a:r>
              <a:rPr lang="en-US" sz="3600" b="0" i="0" u="none" strike="noStrike" cap="none">
                <a:solidFill>
                  <a:srgbClr val="FF7F00"/>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 push </a:t>
            </a:r>
            <a:r>
              <a:rPr lang="en-US" sz="3600" b="0" i="0" u="none" strike="noStrike" cap="none">
                <a:solidFill>
                  <a:srgbClr val="FF00FF"/>
                </a:solidFill>
                <a:latin typeface="Cabin"/>
                <a:ea typeface="Cabin"/>
                <a:cs typeface="Cabin"/>
                <a:sym typeface="Cabin"/>
              </a:rPr>
              <a:t>outward</a:t>
            </a:r>
            <a:r>
              <a:rPr lang="en-US" sz="3600" b="0" i="0" u="none" strike="noStrike" cap="none">
                <a:solidFill>
                  <a:schemeClr val="lt1"/>
                </a:solidFill>
                <a:latin typeface="Cabin"/>
                <a:ea typeface="Cabin"/>
                <a:cs typeface="Cabin"/>
                <a:sym typeface="Cabin"/>
              </a:rPr>
              <a:t> in both directions (greedy) to match the largest possible string</a:t>
            </a:r>
            <a:endParaRPr sz="3600">
              <a:latin typeface="Cabin"/>
              <a:ea typeface="Cabin"/>
              <a:cs typeface="Cabin"/>
              <a:sym typeface="Cabin"/>
            </a:endParaRPr>
          </a:p>
        </p:txBody>
      </p:sp>
      <p:sp>
        <p:nvSpPr>
          <p:cNvPr id="342" name="Google Shape;342;p77"/>
          <p:cNvSpPr txBox="1"/>
          <p:nvPr/>
        </p:nvSpPr>
        <p:spPr>
          <a:xfrm>
            <a:off x="987425" y="4597400"/>
            <a:ext cx="10033000" cy="2705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import re</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x = '</a:t>
            </a:r>
            <a:r>
              <a:rPr lang="en-US" sz="3000" b="1" i="0" u="none" strike="noStrike" cap="none">
                <a:solidFill>
                  <a:srgbClr val="FF00FF"/>
                </a:solidFill>
                <a:latin typeface="Courier New"/>
                <a:ea typeface="Courier New"/>
                <a:cs typeface="Courier New"/>
                <a:sym typeface="Courier New"/>
              </a:rPr>
              <a:t>From: Using the :</a:t>
            </a:r>
            <a:r>
              <a:rPr lang="en-US" sz="3000" b="1" i="0" u="none" strike="noStrike" cap="none">
                <a:solidFill>
                  <a:schemeClr val="lt1"/>
                </a:solidFill>
                <a:latin typeface="Courier New"/>
                <a:ea typeface="Courier New"/>
                <a:cs typeface="Courier New"/>
                <a:sym typeface="Courier New"/>
              </a:rPr>
              <a:t> character'</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y = re.findall('</a:t>
            </a:r>
            <a:r>
              <a:rPr lang="en-US" sz="3000" b="1" i="0" u="none" strike="noStrike" cap="none">
                <a:solidFill>
                  <a:srgbClr val="FFFF00"/>
                </a:solidFill>
                <a:latin typeface="Courier New"/>
                <a:ea typeface="Courier New"/>
                <a:cs typeface="Courier New"/>
                <a:sym typeface="Courier New"/>
              </a:rPr>
              <a:t>^F.+:</a:t>
            </a:r>
            <a:r>
              <a:rPr lang="en-US" sz="3000" b="1" i="0" u="none" strike="noStrike" cap="none">
                <a:solidFill>
                  <a:schemeClr val="lt1"/>
                </a:solidFill>
                <a:latin typeface="Courier New"/>
                <a:ea typeface="Courier New"/>
                <a:cs typeface="Courier New"/>
                <a:sym typeface="Courier New"/>
              </a:rPr>
              <a:t>', x)</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print y</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00"/>
                </a:solidFill>
                <a:latin typeface="Courier New"/>
                <a:ea typeface="Courier New"/>
                <a:cs typeface="Courier New"/>
                <a:sym typeface="Courier New"/>
              </a:rPr>
              <a:t>From: Using the :</a:t>
            </a:r>
            <a:r>
              <a:rPr lang="en-US" sz="3000" b="1" i="0" u="none" strike="noStrike" cap="none">
                <a:solidFill>
                  <a:schemeClr val="lt1"/>
                </a:solidFill>
                <a:latin typeface="Courier New"/>
                <a:ea typeface="Courier New"/>
                <a:cs typeface="Courier New"/>
                <a:sym typeface="Courier New"/>
              </a:rPr>
              <a:t>']</a:t>
            </a:r>
            <a:endParaRPr sz="3000" b="1">
              <a:latin typeface="Courier New"/>
              <a:ea typeface="Courier New"/>
              <a:cs typeface="Courier New"/>
              <a:sym typeface="Courier New"/>
            </a:endParaRPr>
          </a:p>
        </p:txBody>
      </p:sp>
      <p:sp>
        <p:nvSpPr>
          <p:cNvPr id="343" name="Google Shape;343;p77"/>
          <p:cNvSpPr txBox="1"/>
          <p:nvPr/>
        </p:nvSpPr>
        <p:spPr>
          <a:xfrm>
            <a:off x="10909300" y="5581650"/>
            <a:ext cx="2589000" cy="1028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Font typeface="Cabin"/>
              <a:buNone/>
            </a:pPr>
            <a:r>
              <a:rPr lang="en-US" sz="6000" b="0" i="0" u="none" strike="noStrike" cap="none">
                <a:solidFill>
                  <a:srgbClr val="00FF00"/>
                </a:solidFill>
                <a:latin typeface="Courier New"/>
                <a:ea typeface="Courier New"/>
                <a:cs typeface="Courier New"/>
                <a:sym typeface="Courier New"/>
              </a:rPr>
              <a:t>^F</a:t>
            </a:r>
            <a:r>
              <a:rPr lang="en-US" sz="6000" b="0" i="0" u="none" strike="noStrike" cap="none">
                <a:solidFill>
                  <a:srgbClr val="FF7F00"/>
                </a:solidFill>
                <a:latin typeface="Courier New"/>
                <a:ea typeface="Courier New"/>
                <a:cs typeface="Courier New"/>
                <a:sym typeface="Courier New"/>
              </a:rPr>
              <a:t>.+</a:t>
            </a:r>
            <a:r>
              <a:rPr lang="en-US" sz="6000" b="0" i="0" u="none" strike="noStrike" cap="none">
                <a:solidFill>
                  <a:srgbClr val="FFFF00"/>
                </a:solidFill>
                <a:latin typeface="Courier New"/>
                <a:ea typeface="Courier New"/>
                <a:cs typeface="Courier New"/>
                <a:sym typeface="Courier New"/>
              </a:rPr>
              <a:t>:</a:t>
            </a:r>
            <a:endParaRPr sz="6000">
              <a:latin typeface="Courier New"/>
              <a:ea typeface="Courier New"/>
              <a:cs typeface="Courier New"/>
              <a:sym typeface="Courier New"/>
            </a:endParaRPr>
          </a:p>
        </p:txBody>
      </p:sp>
      <p:sp>
        <p:nvSpPr>
          <p:cNvPr id="344" name="Google Shape;344;p77"/>
          <p:cNvSpPr txBox="1"/>
          <p:nvPr/>
        </p:nvSpPr>
        <p:spPr>
          <a:xfrm>
            <a:off x="11757025" y="3854450"/>
            <a:ext cx="3238500" cy="1143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7F00"/>
              </a:buClr>
              <a:buFont typeface="Cabin"/>
              <a:buNone/>
            </a:pPr>
            <a:r>
              <a:rPr lang="en-US" sz="3600" b="0" i="0" u="none" strike="noStrike" cap="none">
                <a:solidFill>
                  <a:srgbClr val="FF7F00"/>
                </a:solidFill>
                <a:latin typeface="Cabin"/>
                <a:ea typeface="Cabin"/>
                <a:cs typeface="Cabin"/>
                <a:sym typeface="Cabin"/>
              </a:rPr>
              <a:t>One or more characters</a:t>
            </a:r>
            <a:endParaRPr/>
          </a:p>
        </p:txBody>
      </p:sp>
      <p:cxnSp>
        <p:nvCxnSpPr>
          <p:cNvPr id="345" name="Google Shape;345;p77"/>
          <p:cNvCxnSpPr/>
          <p:nvPr/>
        </p:nvCxnSpPr>
        <p:spPr>
          <a:xfrm rot="10800000" flipH="1">
            <a:off x="12652975" y="4997450"/>
            <a:ext cx="799500" cy="793800"/>
          </a:xfrm>
          <a:prstGeom prst="straightConnector1">
            <a:avLst/>
          </a:prstGeom>
          <a:noFill/>
          <a:ln w="76200" cap="rnd" cmpd="sng">
            <a:solidFill>
              <a:srgbClr val="FF7F00"/>
            </a:solidFill>
            <a:prstDash val="solid"/>
            <a:miter lim="8000"/>
            <a:headEnd type="stealth" w="sm" len="sm"/>
            <a:tailEnd type="none" w="sm" len="sm"/>
          </a:ln>
        </p:spPr>
      </p:cxnSp>
      <p:sp>
        <p:nvSpPr>
          <p:cNvPr id="346" name="Google Shape;346;p77"/>
          <p:cNvSpPr txBox="1"/>
          <p:nvPr/>
        </p:nvSpPr>
        <p:spPr>
          <a:xfrm>
            <a:off x="7289800" y="7480300"/>
            <a:ext cx="4165500" cy="1143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First character in the match is an F</a:t>
            </a:r>
            <a:endParaRPr/>
          </a:p>
        </p:txBody>
      </p:sp>
      <p:cxnSp>
        <p:nvCxnSpPr>
          <p:cNvPr id="347" name="Google Shape;347;p77"/>
          <p:cNvCxnSpPr/>
          <p:nvPr/>
        </p:nvCxnSpPr>
        <p:spPr>
          <a:xfrm flipH="1">
            <a:off x="10720237" y="6611937"/>
            <a:ext cx="514500" cy="935100"/>
          </a:xfrm>
          <a:prstGeom prst="straightConnector1">
            <a:avLst/>
          </a:prstGeom>
          <a:noFill/>
          <a:ln w="76200" cap="rnd" cmpd="sng">
            <a:solidFill>
              <a:srgbClr val="00FF00"/>
            </a:solidFill>
            <a:prstDash val="solid"/>
            <a:miter lim="8000"/>
            <a:headEnd type="stealth" w="sm" len="sm"/>
            <a:tailEnd type="none" w="sm" len="sm"/>
          </a:ln>
        </p:spPr>
      </p:cxnSp>
      <p:sp>
        <p:nvSpPr>
          <p:cNvPr id="348" name="Google Shape;348;p77"/>
          <p:cNvSpPr txBox="1"/>
          <p:nvPr/>
        </p:nvSpPr>
        <p:spPr>
          <a:xfrm>
            <a:off x="11785600" y="7493000"/>
            <a:ext cx="4165500" cy="1143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00"/>
              </a:buClr>
              <a:buFont typeface="Cabin"/>
              <a:buNone/>
            </a:pPr>
            <a:r>
              <a:rPr lang="en-US" sz="3600" b="0" i="0" u="none" strike="noStrike" cap="none">
                <a:solidFill>
                  <a:srgbClr val="FFFF00"/>
                </a:solidFill>
                <a:latin typeface="Cabin"/>
                <a:ea typeface="Cabin"/>
                <a:cs typeface="Cabin"/>
                <a:sym typeface="Cabin"/>
              </a:rPr>
              <a:t>Last character in the match is a :</a:t>
            </a:r>
            <a:endParaRPr/>
          </a:p>
        </p:txBody>
      </p:sp>
      <p:cxnSp>
        <p:nvCxnSpPr>
          <p:cNvPr id="349" name="Google Shape;349;p77"/>
          <p:cNvCxnSpPr/>
          <p:nvPr/>
        </p:nvCxnSpPr>
        <p:spPr>
          <a:xfrm>
            <a:off x="13004875" y="6502475"/>
            <a:ext cx="863400" cy="990600"/>
          </a:xfrm>
          <a:prstGeom prst="straightConnector1">
            <a:avLst/>
          </a:prstGeom>
          <a:noFill/>
          <a:ln w="76200" cap="rnd" cmpd="sng">
            <a:solidFill>
              <a:srgbClr val="FFFF00"/>
            </a:solidFill>
            <a:prstDash val="solid"/>
            <a:miter lim="8000"/>
            <a:headEnd type="stealth" w="sm" len="sm"/>
            <a:tailEnd type="none" w="sm" len="sm"/>
          </a:ln>
        </p:spPr>
      </p:cxnSp>
    </p:spTree>
    <p:extLst>
      <p:ext uri="{BB962C8B-B14F-4D97-AF65-F5344CB8AC3E}">
        <p14:creationId xmlns:p14="http://schemas.microsoft.com/office/powerpoint/2010/main" val="774404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78"/>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FF"/>
              </a:buClr>
              <a:buFont typeface="Cabin"/>
              <a:buNone/>
            </a:pPr>
            <a:r>
              <a:rPr lang="en-US" sz="7600" b="1" i="0" u="none" strike="noStrike" cap="none">
                <a:solidFill>
                  <a:srgbClr val="00FFFF"/>
                </a:solidFill>
                <a:latin typeface="Cabin"/>
                <a:ea typeface="Cabin"/>
                <a:cs typeface="Cabin"/>
                <a:sym typeface="Cabin"/>
              </a:rPr>
              <a:t>Non-Greedy</a:t>
            </a:r>
            <a:r>
              <a:rPr lang="en-US" sz="7600" b="1" i="0" u="none" strike="noStrike" cap="none">
                <a:solidFill>
                  <a:srgbClr val="FFD966"/>
                </a:solidFill>
                <a:latin typeface="Cabin"/>
                <a:ea typeface="Cabin"/>
                <a:cs typeface="Cabin"/>
                <a:sym typeface="Cabin"/>
              </a:rPr>
              <a:t> Matching</a:t>
            </a:r>
            <a:endParaRPr b="1">
              <a:solidFill>
                <a:srgbClr val="FFD966"/>
              </a:solidFill>
            </a:endParaRPr>
          </a:p>
        </p:txBody>
      </p:sp>
      <p:sp>
        <p:nvSpPr>
          <p:cNvPr id="356" name="Google Shape;356;p78"/>
          <p:cNvSpPr txBox="1">
            <a:spLocks noGrp="1"/>
          </p:cNvSpPr>
          <p:nvPr>
            <p:ph type="body" idx="1"/>
          </p:nvPr>
        </p:nvSpPr>
        <p:spPr>
          <a:xfrm>
            <a:off x="1155700" y="2603500"/>
            <a:ext cx="13931900" cy="1828800"/>
          </a:xfrm>
          <a:prstGeom prst="rect">
            <a:avLst/>
          </a:prstGeom>
          <a:noFill/>
          <a:ln>
            <a:noFill/>
          </a:ln>
        </p:spPr>
        <p:txBody>
          <a:bodyPr spcFirstLastPara="1" wrap="square" lIns="38100" tIns="38100" rIns="38100" bIns="38100" anchor="ctr" anchorCtr="0">
            <a:noAutofit/>
          </a:bodyPr>
          <a:lstStyle/>
          <a:p>
            <a:pPr marL="749300" marR="0" lvl="0" indent="-371094" algn="l" rtl="0">
              <a:lnSpc>
                <a:spcPct val="100000"/>
              </a:lnSpc>
              <a:spcBef>
                <a:spcPts val="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Not all regular expression repeat codes are greedy!  If you add a </a:t>
            </a:r>
            <a:r>
              <a:rPr lang="en-US" sz="3600" b="0" i="0" u="none" strike="noStrike" cap="none">
                <a:solidFill>
                  <a:srgbClr val="00FFFF"/>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 character, the + and * chill out a bit...</a:t>
            </a:r>
            <a:endParaRPr sz="3600">
              <a:latin typeface="Cabin"/>
              <a:ea typeface="Cabin"/>
              <a:cs typeface="Cabin"/>
              <a:sym typeface="Cabin"/>
            </a:endParaRPr>
          </a:p>
        </p:txBody>
      </p:sp>
      <p:sp>
        <p:nvSpPr>
          <p:cNvPr id="357" name="Google Shape;357;p78"/>
          <p:cNvSpPr txBox="1"/>
          <p:nvPr/>
        </p:nvSpPr>
        <p:spPr>
          <a:xfrm>
            <a:off x="987425" y="4597400"/>
            <a:ext cx="10033000" cy="2705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import re</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x = '</a:t>
            </a:r>
            <a:r>
              <a:rPr lang="en-US" sz="3000" b="1" i="0" u="none" strike="noStrike" cap="none">
                <a:solidFill>
                  <a:srgbClr val="00FFFF"/>
                </a:solidFill>
                <a:latin typeface="Courier New"/>
                <a:ea typeface="Courier New"/>
                <a:cs typeface="Courier New"/>
                <a:sym typeface="Courier New"/>
              </a:rPr>
              <a:t>From:</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Using the : character'</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y = re.findall('</a:t>
            </a:r>
            <a:r>
              <a:rPr lang="en-US" sz="3000" b="1" i="0" u="none" strike="noStrike" cap="none">
                <a:solidFill>
                  <a:srgbClr val="FFFF00"/>
                </a:solidFill>
                <a:latin typeface="Courier New"/>
                <a:ea typeface="Courier New"/>
                <a:cs typeface="Courier New"/>
                <a:sym typeface="Courier New"/>
              </a:rPr>
              <a:t>^F.+?:</a:t>
            </a:r>
            <a:r>
              <a:rPr lang="en-US" sz="3000" b="1" i="0" u="none" strike="noStrike" cap="none">
                <a:solidFill>
                  <a:schemeClr val="lt1"/>
                </a:solidFill>
                <a:latin typeface="Courier New"/>
                <a:ea typeface="Courier New"/>
                <a:cs typeface="Courier New"/>
                <a:sym typeface="Courier New"/>
              </a:rPr>
              <a:t>', x)</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print y</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00"/>
                </a:solidFill>
                <a:latin typeface="Courier New"/>
                <a:ea typeface="Courier New"/>
                <a:cs typeface="Courier New"/>
                <a:sym typeface="Courier New"/>
              </a:rPr>
              <a:t>From:</a:t>
            </a:r>
            <a:r>
              <a:rPr lang="en-US" sz="3000" b="1" i="0" u="none" strike="noStrike" cap="none">
                <a:solidFill>
                  <a:schemeClr val="lt1"/>
                </a:solidFill>
                <a:latin typeface="Courier New"/>
                <a:ea typeface="Courier New"/>
                <a:cs typeface="Courier New"/>
                <a:sym typeface="Courier New"/>
              </a:rPr>
              <a:t>']</a:t>
            </a:r>
            <a:endParaRPr sz="3000" b="1">
              <a:latin typeface="Courier New"/>
              <a:ea typeface="Courier New"/>
              <a:cs typeface="Courier New"/>
              <a:sym typeface="Courier New"/>
            </a:endParaRPr>
          </a:p>
        </p:txBody>
      </p:sp>
      <p:sp>
        <p:nvSpPr>
          <p:cNvPr id="358" name="Google Shape;358;p78"/>
          <p:cNvSpPr txBox="1"/>
          <p:nvPr/>
        </p:nvSpPr>
        <p:spPr>
          <a:xfrm>
            <a:off x="10833100" y="5581650"/>
            <a:ext cx="2966400" cy="1028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Font typeface="Cabin"/>
              <a:buNone/>
            </a:pPr>
            <a:r>
              <a:rPr lang="en-US" sz="6000" b="0" i="0" u="none" strike="noStrike" cap="none">
                <a:solidFill>
                  <a:srgbClr val="00FF00"/>
                </a:solidFill>
                <a:latin typeface="Courier New"/>
                <a:ea typeface="Courier New"/>
                <a:cs typeface="Courier New"/>
                <a:sym typeface="Courier New"/>
              </a:rPr>
              <a:t>^F</a:t>
            </a:r>
            <a:r>
              <a:rPr lang="en-US" sz="6000" b="0" i="0" u="none" strike="noStrike" cap="none">
                <a:solidFill>
                  <a:srgbClr val="FF7F00"/>
                </a:solidFill>
                <a:latin typeface="Courier New"/>
                <a:ea typeface="Courier New"/>
                <a:cs typeface="Courier New"/>
                <a:sym typeface="Courier New"/>
              </a:rPr>
              <a:t>.+?</a:t>
            </a:r>
            <a:r>
              <a:rPr lang="en-US" sz="6000" b="0" i="0" u="none" strike="noStrike" cap="none">
                <a:solidFill>
                  <a:srgbClr val="FFFF00"/>
                </a:solidFill>
                <a:latin typeface="Courier New"/>
                <a:ea typeface="Courier New"/>
                <a:cs typeface="Courier New"/>
                <a:sym typeface="Courier New"/>
              </a:rPr>
              <a:t>:</a:t>
            </a:r>
            <a:endParaRPr sz="6000">
              <a:latin typeface="Courier New"/>
              <a:ea typeface="Courier New"/>
              <a:cs typeface="Courier New"/>
              <a:sym typeface="Courier New"/>
            </a:endParaRPr>
          </a:p>
        </p:txBody>
      </p:sp>
      <p:sp>
        <p:nvSpPr>
          <p:cNvPr id="359" name="Google Shape;359;p78"/>
          <p:cNvSpPr txBox="1"/>
          <p:nvPr/>
        </p:nvSpPr>
        <p:spPr>
          <a:xfrm>
            <a:off x="12747625" y="3644900"/>
            <a:ext cx="3238500" cy="1663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7F00"/>
              </a:buClr>
              <a:buFont typeface="Cabin"/>
              <a:buNone/>
            </a:pPr>
            <a:r>
              <a:rPr lang="en-US" sz="3600" b="0" i="0" u="none" strike="noStrike" cap="none">
                <a:solidFill>
                  <a:srgbClr val="FF7F00"/>
                </a:solidFill>
                <a:latin typeface="Cabin"/>
                <a:ea typeface="Cabin"/>
                <a:cs typeface="Cabin"/>
                <a:sym typeface="Cabin"/>
              </a:rPr>
              <a:t>One or more characters but not greedy</a:t>
            </a:r>
            <a:endParaRPr/>
          </a:p>
        </p:txBody>
      </p:sp>
      <p:cxnSp>
        <p:nvCxnSpPr>
          <p:cNvPr id="360" name="Google Shape;360;p78"/>
          <p:cNvCxnSpPr>
            <a:stCxn id="358" idx="0"/>
          </p:cNvCxnSpPr>
          <p:nvPr/>
        </p:nvCxnSpPr>
        <p:spPr>
          <a:xfrm rot="10800000" flipH="1">
            <a:off x="12316300" y="4772250"/>
            <a:ext cx="547800" cy="809400"/>
          </a:xfrm>
          <a:prstGeom prst="straightConnector1">
            <a:avLst/>
          </a:prstGeom>
          <a:noFill/>
          <a:ln w="76200" cap="rnd" cmpd="sng">
            <a:solidFill>
              <a:srgbClr val="FF7F00"/>
            </a:solidFill>
            <a:prstDash val="solid"/>
            <a:miter lim="8000"/>
            <a:headEnd type="stealth" w="sm" len="sm"/>
            <a:tailEnd type="none" w="sm" len="sm"/>
          </a:ln>
        </p:spPr>
      </p:cxnSp>
      <p:sp>
        <p:nvSpPr>
          <p:cNvPr id="361" name="Google Shape;361;p78"/>
          <p:cNvSpPr txBox="1"/>
          <p:nvPr/>
        </p:nvSpPr>
        <p:spPr>
          <a:xfrm>
            <a:off x="7289800" y="7480300"/>
            <a:ext cx="4165500" cy="1143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First character in the match is an F</a:t>
            </a:r>
            <a:endParaRPr/>
          </a:p>
        </p:txBody>
      </p:sp>
      <p:cxnSp>
        <p:nvCxnSpPr>
          <p:cNvPr id="362" name="Google Shape;362;p78"/>
          <p:cNvCxnSpPr/>
          <p:nvPr/>
        </p:nvCxnSpPr>
        <p:spPr>
          <a:xfrm flipH="1">
            <a:off x="10644037" y="6611937"/>
            <a:ext cx="514500" cy="935100"/>
          </a:xfrm>
          <a:prstGeom prst="straightConnector1">
            <a:avLst/>
          </a:prstGeom>
          <a:noFill/>
          <a:ln w="76200" cap="rnd" cmpd="sng">
            <a:solidFill>
              <a:srgbClr val="00FF00"/>
            </a:solidFill>
            <a:prstDash val="solid"/>
            <a:miter lim="8000"/>
            <a:headEnd type="stealth" w="sm" len="sm"/>
            <a:tailEnd type="none" w="sm" len="sm"/>
          </a:ln>
        </p:spPr>
      </p:cxnSp>
      <p:sp>
        <p:nvSpPr>
          <p:cNvPr id="363" name="Google Shape;363;p78"/>
          <p:cNvSpPr txBox="1"/>
          <p:nvPr/>
        </p:nvSpPr>
        <p:spPr>
          <a:xfrm>
            <a:off x="11785600" y="7493000"/>
            <a:ext cx="4165500" cy="1143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00"/>
              </a:buClr>
              <a:buFont typeface="Cabin"/>
              <a:buNone/>
            </a:pPr>
            <a:r>
              <a:rPr lang="en-US" sz="3600" b="0" i="0" u="none" strike="noStrike" cap="none">
                <a:solidFill>
                  <a:srgbClr val="FFFF00"/>
                </a:solidFill>
                <a:latin typeface="Cabin"/>
                <a:ea typeface="Cabin"/>
                <a:cs typeface="Cabin"/>
                <a:sym typeface="Cabin"/>
              </a:rPr>
              <a:t>Last character in the match is a :</a:t>
            </a:r>
            <a:endParaRPr/>
          </a:p>
        </p:txBody>
      </p:sp>
      <p:cxnSp>
        <p:nvCxnSpPr>
          <p:cNvPr id="364" name="Google Shape;364;p78"/>
          <p:cNvCxnSpPr>
            <a:endCxn id="363" idx="0"/>
          </p:cNvCxnSpPr>
          <p:nvPr/>
        </p:nvCxnSpPr>
        <p:spPr>
          <a:xfrm>
            <a:off x="13483750" y="6517100"/>
            <a:ext cx="384600" cy="975900"/>
          </a:xfrm>
          <a:prstGeom prst="straightConnector1">
            <a:avLst/>
          </a:prstGeom>
          <a:noFill/>
          <a:ln w="76200" cap="rnd" cmpd="sng">
            <a:solidFill>
              <a:srgbClr val="FFFF00"/>
            </a:solidFill>
            <a:prstDash val="solid"/>
            <a:miter lim="8000"/>
            <a:headEnd type="stealth" w="sm" len="sm"/>
            <a:tailEnd type="none" w="sm" len="sm"/>
          </a:ln>
        </p:spPr>
      </p:cxnSp>
    </p:spTree>
    <p:extLst>
      <p:ext uri="{BB962C8B-B14F-4D97-AF65-F5344CB8AC3E}">
        <p14:creationId xmlns:p14="http://schemas.microsoft.com/office/powerpoint/2010/main" val="1690202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79"/>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Fine</a:t>
            </a:r>
            <a:r>
              <a:rPr lang="en-US" sz="7600" b="1">
                <a:solidFill>
                  <a:srgbClr val="FFD966"/>
                </a:solidFill>
                <a:latin typeface="Cabin"/>
                <a:ea typeface="Cabin"/>
                <a:cs typeface="Cabin"/>
                <a:sym typeface="Cabin"/>
              </a:rPr>
              <a:t>-</a:t>
            </a:r>
            <a:r>
              <a:rPr lang="en-US" sz="7600" b="1" i="0" u="none" strike="noStrike" cap="none">
                <a:solidFill>
                  <a:srgbClr val="FFD966"/>
                </a:solidFill>
                <a:latin typeface="Cabin"/>
                <a:ea typeface="Cabin"/>
                <a:cs typeface="Cabin"/>
                <a:sym typeface="Cabin"/>
              </a:rPr>
              <a:t>Tuning String Extraction</a:t>
            </a:r>
            <a:endParaRPr b="1">
              <a:solidFill>
                <a:srgbClr val="FFD966"/>
              </a:solidFill>
            </a:endParaRPr>
          </a:p>
        </p:txBody>
      </p:sp>
      <p:sp>
        <p:nvSpPr>
          <p:cNvPr id="370" name="Google Shape;370;p79"/>
          <p:cNvSpPr txBox="1">
            <a:spLocks noGrp="1"/>
          </p:cNvSpPr>
          <p:nvPr>
            <p:ph type="body" idx="1"/>
          </p:nvPr>
        </p:nvSpPr>
        <p:spPr>
          <a:xfrm>
            <a:off x="1155700" y="2197100"/>
            <a:ext cx="13931900" cy="1524000"/>
          </a:xfrm>
          <a:prstGeom prst="rect">
            <a:avLst/>
          </a:prstGeom>
          <a:noFill/>
          <a:ln>
            <a:noFill/>
          </a:ln>
        </p:spPr>
        <p:txBody>
          <a:bodyPr spcFirstLastPara="1" wrap="square" lIns="38100" tIns="38100" rIns="38100" bIns="38100" anchor="ctr" anchorCtr="0">
            <a:noAutofit/>
          </a:bodyPr>
          <a:lstStyle/>
          <a:p>
            <a:pPr marL="457200" marR="0" lvl="0" indent="-457200" algn="l" rtl="0">
              <a:lnSpc>
                <a:spcPct val="100000"/>
              </a:lnSpc>
              <a:spcBef>
                <a:spcPts val="0"/>
              </a:spcBef>
              <a:spcAft>
                <a:spcPts val="0"/>
              </a:spcAft>
              <a:buSzPts val="3600"/>
              <a:buFont typeface="Cabin"/>
              <a:buChar char="•"/>
            </a:pPr>
            <a:r>
              <a:rPr lang="en-US" sz="3600" b="0" i="0" u="none" strike="noStrike" cap="none">
                <a:solidFill>
                  <a:schemeClr val="lt1"/>
                </a:solidFill>
                <a:latin typeface="Cabin"/>
                <a:ea typeface="Cabin"/>
                <a:cs typeface="Cabin"/>
                <a:sym typeface="Cabin"/>
              </a:rPr>
              <a:t>You can refine the match for </a:t>
            </a:r>
            <a:r>
              <a:rPr lang="en-US" sz="3600" b="0" i="0" u="none" strike="noStrike" cap="none">
                <a:solidFill>
                  <a:srgbClr val="FF00FF"/>
                </a:solidFill>
                <a:latin typeface="Cabin"/>
                <a:ea typeface="Cabin"/>
                <a:cs typeface="Cabin"/>
                <a:sym typeface="Cabin"/>
              </a:rPr>
              <a:t>re.findall() </a:t>
            </a:r>
            <a:r>
              <a:rPr lang="en-US" sz="3600" b="0" i="0" u="none" strike="noStrike" cap="none">
                <a:solidFill>
                  <a:schemeClr val="lt1"/>
                </a:solidFill>
                <a:latin typeface="Cabin"/>
                <a:ea typeface="Cabin"/>
                <a:cs typeface="Cabin"/>
                <a:sym typeface="Cabin"/>
              </a:rPr>
              <a:t>and separately determine which portion of the match is to be extracted by using parenthes</a:t>
            </a:r>
            <a:r>
              <a:rPr lang="en-US" sz="3600">
                <a:solidFill>
                  <a:schemeClr val="lt1"/>
                </a:solidFill>
                <a:latin typeface="Cabin"/>
                <a:ea typeface="Cabin"/>
                <a:cs typeface="Cabin"/>
                <a:sym typeface="Cabin"/>
              </a:rPr>
              <a:t>e</a:t>
            </a:r>
            <a:r>
              <a:rPr lang="en-US" sz="3600" b="0" i="0" u="none" strike="noStrike" cap="none">
                <a:solidFill>
                  <a:schemeClr val="lt1"/>
                </a:solidFill>
                <a:latin typeface="Cabin"/>
                <a:ea typeface="Cabin"/>
                <a:cs typeface="Cabin"/>
                <a:sym typeface="Cabin"/>
              </a:rPr>
              <a:t>s</a:t>
            </a:r>
            <a:endParaRPr sz="3600">
              <a:latin typeface="Cabin"/>
              <a:ea typeface="Cabin"/>
              <a:cs typeface="Cabin"/>
              <a:sym typeface="Cabin"/>
            </a:endParaRPr>
          </a:p>
        </p:txBody>
      </p:sp>
      <p:sp>
        <p:nvSpPr>
          <p:cNvPr id="371" name="Google Shape;371;p79"/>
          <p:cNvSpPr txBox="1"/>
          <p:nvPr/>
        </p:nvSpPr>
        <p:spPr>
          <a:xfrm>
            <a:off x="482600" y="4184650"/>
            <a:ext cx="15478126" cy="673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a:t>
            </a:r>
            <a:r>
              <a:rPr lang="en-US" sz="3000" b="1" i="0" u="none" strike="noStrike" cap="none">
                <a:solidFill>
                  <a:srgbClr val="00FF00"/>
                </a:solidFill>
                <a:latin typeface="Courier New"/>
                <a:ea typeface="Courier New"/>
                <a:cs typeface="Courier New"/>
                <a:sym typeface="Courier New"/>
              </a:rPr>
              <a:t>stephen.marquard@uct.ac.za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372" name="Google Shape;372;p79"/>
          <p:cNvSpPr txBox="1"/>
          <p:nvPr/>
        </p:nvSpPr>
        <p:spPr>
          <a:xfrm>
            <a:off x="959775" y="5405415"/>
            <a:ext cx="21907499" cy="3027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y = re.findall('</a:t>
            </a:r>
            <a:r>
              <a:rPr lang="en-US" sz="3000" b="1" i="0" u="none" strike="noStrike" cap="none">
                <a:solidFill>
                  <a:srgbClr val="FFFF00"/>
                </a:solidFill>
                <a:latin typeface="Courier New"/>
                <a:ea typeface="Courier New"/>
                <a:cs typeface="Courier New"/>
                <a:sym typeface="Courier New"/>
              </a:rPr>
              <a:t>\S+@\S+</a:t>
            </a:r>
            <a:r>
              <a:rPr lang="en-US" sz="3000" b="1" i="0" u="none" strike="noStrike" cap="none">
                <a:solidFill>
                  <a:schemeClr val="lt1"/>
                </a:solidFill>
                <a:latin typeface="Courier New"/>
                <a:ea typeface="Courier New"/>
                <a:cs typeface="Courier New"/>
                <a:sym typeface="Courier New"/>
              </a:rPr>
              <a:t>',x)</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print y</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['stephen.marquard@uct.ac.za']</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endParaRPr sz="30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endParaRPr sz="30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endParaRPr sz="3000" b="1">
              <a:solidFill>
                <a:schemeClr val="lt1"/>
              </a:solidFill>
              <a:latin typeface="Courier New"/>
              <a:ea typeface="Courier New"/>
              <a:cs typeface="Courier New"/>
              <a:sym typeface="Courier New"/>
            </a:endParaRPr>
          </a:p>
        </p:txBody>
      </p:sp>
      <p:sp>
        <p:nvSpPr>
          <p:cNvPr id="373" name="Google Shape;373;p79"/>
          <p:cNvSpPr txBox="1"/>
          <p:nvPr/>
        </p:nvSpPr>
        <p:spPr>
          <a:xfrm>
            <a:off x="12192000" y="5349975"/>
            <a:ext cx="3238500" cy="927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Font typeface="Cabin"/>
              <a:buNone/>
            </a:pPr>
            <a:r>
              <a:rPr lang="en-US" sz="5700" b="0" i="0" u="none" strike="noStrike" cap="none">
                <a:solidFill>
                  <a:srgbClr val="00FF00"/>
                </a:solidFill>
                <a:latin typeface="Courier New"/>
                <a:ea typeface="Courier New"/>
                <a:cs typeface="Courier New"/>
                <a:sym typeface="Courier New"/>
              </a:rPr>
              <a:t>\S+</a:t>
            </a:r>
            <a:r>
              <a:rPr lang="en-US" sz="5700">
                <a:solidFill>
                  <a:srgbClr val="FFFF00"/>
                </a:solidFill>
                <a:latin typeface="Courier New"/>
                <a:ea typeface="Courier New"/>
                <a:cs typeface="Courier New"/>
                <a:sym typeface="Courier New"/>
              </a:rPr>
              <a:t>@</a:t>
            </a:r>
            <a:r>
              <a:rPr lang="en-US" sz="5700" b="0" i="0" u="none" strike="noStrike" cap="none">
                <a:solidFill>
                  <a:srgbClr val="00FF00"/>
                </a:solidFill>
                <a:latin typeface="Courier New"/>
                <a:ea typeface="Courier New"/>
                <a:cs typeface="Courier New"/>
                <a:sym typeface="Courier New"/>
              </a:rPr>
              <a:t>\S+</a:t>
            </a:r>
            <a:endParaRPr>
              <a:latin typeface="Courier New"/>
              <a:ea typeface="Courier New"/>
              <a:cs typeface="Courier New"/>
              <a:sym typeface="Courier New"/>
            </a:endParaRPr>
          </a:p>
        </p:txBody>
      </p:sp>
      <p:sp>
        <p:nvSpPr>
          <p:cNvPr id="374" name="Google Shape;374;p79"/>
          <p:cNvSpPr txBox="1"/>
          <p:nvPr/>
        </p:nvSpPr>
        <p:spPr>
          <a:xfrm>
            <a:off x="12176125" y="7112000"/>
            <a:ext cx="3238500" cy="1663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At least one non-whitespace character</a:t>
            </a:r>
            <a:endParaRPr/>
          </a:p>
        </p:txBody>
      </p:sp>
      <p:cxnSp>
        <p:nvCxnSpPr>
          <p:cNvPr id="375" name="Google Shape;375;p79"/>
          <p:cNvCxnSpPr/>
          <p:nvPr/>
        </p:nvCxnSpPr>
        <p:spPr>
          <a:xfrm>
            <a:off x="12979400" y="6353175"/>
            <a:ext cx="177900" cy="689100"/>
          </a:xfrm>
          <a:prstGeom prst="straightConnector1">
            <a:avLst/>
          </a:prstGeom>
          <a:noFill/>
          <a:ln w="76200" cap="rnd" cmpd="sng">
            <a:solidFill>
              <a:srgbClr val="00FF00"/>
            </a:solidFill>
            <a:prstDash val="solid"/>
            <a:miter lim="8000"/>
            <a:headEnd type="stealth" w="sm" len="sm"/>
            <a:tailEnd type="none" w="sm" len="sm"/>
          </a:ln>
        </p:spPr>
      </p:cxnSp>
      <p:cxnSp>
        <p:nvCxnSpPr>
          <p:cNvPr id="376" name="Google Shape;376;p79"/>
          <p:cNvCxnSpPr/>
          <p:nvPr/>
        </p:nvCxnSpPr>
        <p:spPr>
          <a:xfrm flipH="1">
            <a:off x="14363563" y="6291262"/>
            <a:ext cx="182700" cy="834900"/>
          </a:xfrm>
          <a:prstGeom prst="straightConnector1">
            <a:avLst/>
          </a:prstGeom>
          <a:noFill/>
          <a:ln w="76200" cap="rnd" cmpd="sng">
            <a:solidFill>
              <a:srgbClr val="00FF00"/>
            </a:solidFill>
            <a:prstDash val="solid"/>
            <a:miter lim="8000"/>
            <a:headEnd type="stealth" w="sm" len="sm"/>
            <a:tailEnd type="none" w="sm" len="sm"/>
          </a:ln>
        </p:spPr>
      </p:cxnSp>
    </p:spTree>
    <p:extLst>
      <p:ext uri="{BB962C8B-B14F-4D97-AF65-F5344CB8AC3E}">
        <p14:creationId xmlns:p14="http://schemas.microsoft.com/office/powerpoint/2010/main" val="1820327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80"/>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Fine</a:t>
            </a:r>
            <a:r>
              <a:rPr lang="en-US" sz="7600" b="1">
                <a:solidFill>
                  <a:srgbClr val="FFD966"/>
                </a:solidFill>
                <a:latin typeface="Cabin"/>
                <a:ea typeface="Cabin"/>
                <a:cs typeface="Cabin"/>
                <a:sym typeface="Cabin"/>
              </a:rPr>
              <a:t>-</a:t>
            </a:r>
            <a:r>
              <a:rPr lang="en-US" sz="7600" b="1" i="0" u="none" strike="noStrike" cap="none">
                <a:solidFill>
                  <a:srgbClr val="FFD966"/>
                </a:solidFill>
                <a:latin typeface="Cabin"/>
                <a:ea typeface="Cabin"/>
                <a:cs typeface="Cabin"/>
                <a:sym typeface="Cabin"/>
              </a:rPr>
              <a:t>Tuning String Extraction</a:t>
            </a:r>
            <a:endParaRPr b="1">
              <a:solidFill>
                <a:srgbClr val="FFD966"/>
              </a:solidFill>
            </a:endParaRPr>
          </a:p>
        </p:txBody>
      </p:sp>
      <p:sp>
        <p:nvSpPr>
          <p:cNvPr id="382" name="Google Shape;382;p80"/>
          <p:cNvSpPr txBox="1">
            <a:spLocks noGrp="1"/>
          </p:cNvSpPr>
          <p:nvPr>
            <p:ph type="body" idx="1"/>
          </p:nvPr>
        </p:nvSpPr>
        <p:spPr>
          <a:xfrm>
            <a:off x="1155700" y="2197100"/>
            <a:ext cx="13931900" cy="1524000"/>
          </a:xfrm>
          <a:prstGeom prst="rect">
            <a:avLst/>
          </a:prstGeom>
          <a:noFill/>
          <a:ln>
            <a:noFill/>
          </a:ln>
        </p:spPr>
        <p:txBody>
          <a:bodyPr spcFirstLastPara="1" wrap="square" lIns="38100" tIns="38100" rIns="38100" bIns="38100" anchor="ctr" anchorCtr="0">
            <a:noAutofit/>
          </a:bodyPr>
          <a:lstStyle/>
          <a:p>
            <a:pPr marL="457200" marR="0" lvl="0" indent="-457200" algn="l" rtl="0">
              <a:lnSpc>
                <a:spcPct val="100000"/>
              </a:lnSpc>
              <a:spcBef>
                <a:spcPts val="0"/>
              </a:spcBef>
              <a:spcAft>
                <a:spcPts val="0"/>
              </a:spcAft>
              <a:buSzPts val="3600"/>
              <a:buFont typeface="Cabin"/>
              <a:buChar char="•"/>
            </a:pPr>
            <a:r>
              <a:rPr lang="en-US" sz="3600" b="0" i="0" u="none" strike="noStrike" cap="none">
                <a:solidFill>
                  <a:srgbClr val="FF00FF"/>
                </a:solidFill>
                <a:latin typeface="Cabin"/>
                <a:ea typeface="Cabin"/>
                <a:cs typeface="Cabin"/>
                <a:sym typeface="Cabin"/>
              </a:rPr>
              <a:t>Parenthes</a:t>
            </a:r>
            <a:r>
              <a:rPr lang="en-US" sz="3600">
                <a:solidFill>
                  <a:srgbClr val="FF00FF"/>
                </a:solidFill>
                <a:latin typeface="Cabin"/>
                <a:ea typeface="Cabin"/>
                <a:cs typeface="Cabin"/>
                <a:sym typeface="Cabin"/>
              </a:rPr>
              <a:t>e</a:t>
            </a:r>
            <a:r>
              <a:rPr lang="en-US" sz="3600" b="0" i="0" u="none" strike="noStrike" cap="none">
                <a:solidFill>
                  <a:srgbClr val="FF00FF"/>
                </a:solidFill>
                <a:latin typeface="Cabin"/>
                <a:ea typeface="Cabin"/>
                <a:cs typeface="Cabin"/>
                <a:sym typeface="Cabin"/>
              </a:rPr>
              <a:t>s</a:t>
            </a:r>
            <a:r>
              <a:rPr lang="en-US" sz="3600" b="0" i="0" u="none" strike="noStrike" cap="none">
                <a:solidFill>
                  <a:schemeClr val="lt1"/>
                </a:solidFill>
                <a:latin typeface="Cabin"/>
                <a:ea typeface="Cabin"/>
                <a:cs typeface="Cabin"/>
                <a:sym typeface="Cabin"/>
              </a:rPr>
              <a:t> are not part of the match - but they tell where to </a:t>
            </a:r>
            <a:r>
              <a:rPr lang="en-US" sz="3600" b="0" i="0" u="none" strike="noStrike" cap="none">
                <a:solidFill>
                  <a:srgbClr val="FF00FF"/>
                </a:solidFill>
                <a:latin typeface="Cabin"/>
                <a:ea typeface="Cabin"/>
                <a:cs typeface="Cabin"/>
                <a:sym typeface="Cabin"/>
              </a:rPr>
              <a:t>start</a:t>
            </a:r>
            <a:r>
              <a:rPr lang="en-US" sz="3600" b="0" i="0" u="none" strike="noStrike" cap="none">
                <a:solidFill>
                  <a:schemeClr val="lt1"/>
                </a:solidFill>
                <a:latin typeface="Cabin"/>
                <a:ea typeface="Cabin"/>
                <a:cs typeface="Cabin"/>
                <a:sym typeface="Cabin"/>
              </a:rPr>
              <a:t> and </a:t>
            </a:r>
            <a:r>
              <a:rPr lang="en-US" sz="3600" b="0" i="0" u="none" strike="noStrike" cap="none">
                <a:solidFill>
                  <a:srgbClr val="FF00FF"/>
                </a:solidFill>
                <a:latin typeface="Cabin"/>
                <a:ea typeface="Cabin"/>
                <a:cs typeface="Cabin"/>
                <a:sym typeface="Cabin"/>
              </a:rPr>
              <a:t>stop</a:t>
            </a:r>
            <a:r>
              <a:rPr lang="en-US" sz="3600" b="0" i="0" u="none" strike="noStrike" cap="none">
                <a:solidFill>
                  <a:schemeClr val="lt1"/>
                </a:solidFill>
                <a:latin typeface="Cabin"/>
                <a:ea typeface="Cabin"/>
                <a:cs typeface="Cabin"/>
                <a:sym typeface="Cabin"/>
              </a:rPr>
              <a:t> what string to extract</a:t>
            </a:r>
            <a:endParaRPr/>
          </a:p>
        </p:txBody>
      </p:sp>
      <p:sp>
        <p:nvSpPr>
          <p:cNvPr id="383" name="Google Shape;383;p80"/>
          <p:cNvSpPr txBox="1"/>
          <p:nvPr/>
        </p:nvSpPr>
        <p:spPr>
          <a:xfrm>
            <a:off x="1320800" y="4184650"/>
            <a:ext cx="136668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a:t>
            </a:r>
            <a:r>
              <a:rPr lang="en-US" sz="3000" b="1" i="0" u="none" strike="noStrike" cap="none">
                <a:solidFill>
                  <a:srgbClr val="00FF00"/>
                </a:solidFill>
                <a:latin typeface="Courier New"/>
                <a:ea typeface="Courier New"/>
                <a:cs typeface="Courier New"/>
                <a:sym typeface="Courier New"/>
              </a:rPr>
              <a:t>stephen.marquard@uct.ac.za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384" name="Google Shape;384;p80"/>
          <p:cNvSpPr txBox="1"/>
          <p:nvPr/>
        </p:nvSpPr>
        <p:spPr>
          <a:xfrm>
            <a:off x="10377800" y="5581650"/>
            <a:ext cx="6068700" cy="927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Cabin"/>
              <a:buNone/>
            </a:pPr>
            <a:r>
              <a:rPr lang="en-US" sz="4800" b="0" i="0" u="none" strike="noStrike" cap="none">
                <a:solidFill>
                  <a:srgbClr val="FF7F00"/>
                </a:solidFill>
                <a:latin typeface="Courier New"/>
                <a:ea typeface="Courier New"/>
                <a:cs typeface="Courier New"/>
                <a:sym typeface="Courier New"/>
              </a:rPr>
              <a:t>^From</a:t>
            </a:r>
            <a:r>
              <a:rPr lang="en-US" sz="4800">
                <a:solidFill>
                  <a:srgbClr val="FF7F00"/>
                </a:solidFill>
                <a:latin typeface="Courier New"/>
                <a:ea typeface="Courier New"/>
                <a:cs typeface="Courier New"/>
                <a:sym typeface="Courier New"/>
              </a:rPr>
              <a:t>:</a:t>
            </a:r>
            <a:r>
              <a:rPr lang="en-US" sz="4800" b="0" i="0" u="none" strike="noStrike" cap="none">
                <a:solidFill>
                  <a:srgbClr val="FF00FF"/>
                </a:solidFill>
                <a:latin typeface="Courier New"/>
                <a:ea typeface="Courier New"/>
                <a:cs typeface="Courier New"/>
                <a:sym typeface="Courier New"/>
              </a:rPr>
              <a:t>(</a:t>
            </a:r>
            <a:r>
              <a:rPr lang="en-US" sz="4800" b="0" i="0" u="none" strike="noStrike" cap="none">
                <a:solidFill>
                  <a:srgbClr val="00FF00"/>
                </a:solidFill>
                <a:latin typeface="Courier New"/>
                <a:ea typeface="Courier New"/>
                <a:cs typeface="Courier New"/>
                <a:sym typeface="Courier New"/>
              </a:rPr>
              <a:t>\S+</a:t>
            </a:r>
            <a:r>
              <a:rPr lang="en-US" sz="4800" b="0" i="0" u="none" strike="noStrike" cap="none">
                <a:solidFill>
                  <a:srgbClr val="FFFF00"/>
                </a:solidFill>
                <a:latin typeface="Courier New"/>
                <a:ea typeface="Courier New"/>
                <a:cs typeface="Courier New"/>
                <a:sym typeface="Courier New"/>
              </a:rPr>
              <a:t>@</a:t>
            </a:r>
            <a:r>
              <a:rPr lang="en-US" sz="4800" b="0" i="0" u="none" strike="noStrike" cap="none">
                <a:solidFill>
                  <a:srgbClr val="00FF00"/>
                </a:solidFill>
                <a:latin typeface="Courier New"/>
                <a:ea typeface="Courier New"/>
                <a:cs typeface="Courier New"/>
                <a:sym typeface="Courier New"/>
              </a:rPr>
              <a:t>\S+</a:t>
            </a:r>
            <a:r>
              <a:rPr lang="en-US" sz="4800" b="0" i="0" u="none" strike="noStrike" cap="none">
                <a:solidFill>
                  <a:srgbClr val="FF00FF"/>
                </a:solidFill>
                <a:latin typeface="Courier New"/>
                <a:ea typeface="Courier New"/>
                <a:cs typeface="Courier New"/>
                <a:sym typeface="Courier New"/>
              </a:rPr>
              <a:t>)</a:t>
            </a:r>
            <a:endParaRPr sz="4800">
              <a:solidFill>
                <a:srgbClr val="FF00FF"/>
              </a:solidFill>
              <a:latin typeface="Courier New"/>
              <a:ea typeface="Courier New"/>
              <a:cs typeface="Courier New"/>
              <a:sym typeface="Courier New"/>
            </a:endParaRPr>
          </a:p>
        </p:txBody>
      </p:sp>
      <p:cxnSp>
        <p:nvCxnSpPr>
          <p:cNvPr id="385" name="Google Shape;385;p80"/>
          <p:cNvCxnSpPr/>
          <p:nvPr/>
        </p:nvCxnSpPr>
        <p:spPr>
          <a:xfrm>
            <a:off x="12788900" y="6634150"/>
            <a:ext cx="177900" cy="689100"/>
          </a:xfrm>
          <a:prstGeom prst="straightConnector1">
            <a:avLst/>
          </a:prstGeom>
          <a:noFill/>
          <a:ln w="76200" cap="rnd" cmpd="sng">
            <a:solidFill>
              <a:srgbClr val="FF00FF"/>
            </a:solidFill>
            <a:prstDash val="solid"/>
            <a:miter lim="8000"/>
            <a:headEnd type="stealth" w="sm" len="sm"/>
            <a:tailEnd type="none" w="sm" len="sm"/>
          </a:ln>
        </p:spPr>
      </p:cxnSp>
      <p:cxnSp>
        <p:nvCxnSpPr>
          <p:cNvPr id="386" name="Google Shape;386;p80"/>
          <p:cNvCxnSpPr/>
          <p:nvPr/>
        </p:nvCxnSpPr>
        <p:spPr>
          <a:xfrm flipH="1">
            <a:off x="15337813" y="6561199"/>
            <a:ext cx="182700" cy="834900"/>
          </a:xfrm>
          <a:prstGeom prst="straightConnector1">
            <a:avLst/>
          </a:prstGeom>
          <a:noFill/>
          <a:ln w="76200" cap="rnd" cmpd="sng">
            <a:solidFill>
              <a:srgbClr val="FF00FF"/>
            </a:solidFill>
            <a:prstDash val="solid"/>
            <a:miter lim="8000"/>
            <a:headEnd type="stealth" w="sm" len="sm"/>
            <a:tailEnd type="none" w="sm" len="sm"/>
          </a:ln>
        </p:spPr>
      </p:cxnSp>
      <p:sp>
        <p:nvSpPr>
          <p:cNvPr id="387" name="Google Shape;387;p80"/>
          <p:cNvSpPr txBox="1"/>
          <p:nvPr/>
        </p:nvSpPr>
        <p:spPr>
          <a:xfrm>
            <a:off x="944250" y="5465000"/>
            <a:ext cx="10471500" cy="3027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y = re.findall('</a:t>
            </a:r>
            <a:r>
              <a:rPr lang="en-US" sz="3000" b="1" i="0" u="none" strike="noStrike" cap="none">
                <a:solidFill>
                  <a:srgbClr val="FFFF00"/>
                </a:solidFill>
                <a:latin typeface="Courier New"/>
                <a:ea typeface="Courier New"/>
                <a:cs typeface="Courier New"/>
                <a:sym typeface="Courier New"/>
              </a:rPr>
              <a:t>\S+@\S+</a:t>
            </a:r>
            <a:r>
              <a:rPr lang="en-US" sz="3000" b="1" i="0" u="none" strike="noStrike" cap="none">
                <a:solidFill>
                  <a:schemeClr val="lt1"/>
                </a:solidFill>
                <a:latin typeface="Courier New"/>
                <a:ea typeface="Courier New"/>
                <a:cs typeface="Courier New"/>
                <a:sym typeface="Courier New"/>
              </a:rPr>
              <a:t>',x)</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print y</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rgbClr val="FFFF00"/>
                </a:solidFill>
                <a:latin typeface="Courier New"/>
                <a:ea typeface="Courier New"/>
                <a:cs typeface="Courier New"/>
                <a:sym typeface="Courier New"/>
              </a:rPr>
              <a:t>['stephen.marquard@uct.ac.za']</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chemeClr val="lt1"/>
                </a:solidFill>
                <a:latin typeface="Courier New"/>
                <a:ea typeface="Courier New"/>
                <a:cs typeface="Courier New"/>
                <a:sym typeface="Courier New"/>
              </a:rPr>
              <a:t>&gt;&gt;&gt; y = re.findall('</a:t>
            </a:r>
            <a:r>
              <a:rPr lang="en-US" sz="3000" b="1" i="0" u="none" strike="noStrike" cap="none">
                <a:solidFill>
                  <a:srgbClr val="00FF00"/>
                </a:solidFill>
                <a:latin typeface="Courier New"/>
                <a:ea typeface="Courier New"/>
                <a:cs typeface="Courier New"/>
                <a:sym typeface="Courier New"/>
              </a:rPr>
              <a:t>^From:.*? (\S+@\S+</a:t>
            </a:r>
            <a:r>
              <a:rPr lang="en-US" sz="3000" b="1" i="0" u="none" strike="noStrike" cap="none">
                <a:solidFill>
                  <a:schemeClr val="lt1"/>
                </a:solidFill>
                <a:latin typeface="Courier New"/>
                <a:ea typeface="Courier New"/>
                <a:cs typeface="Courier New"/>
                <a:sym typeface="Courier New"/>
              </a:rPr>
              <a:t>)',x)</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chemeClr val="lt1"/>
                </a:solidFill>
                <a:latin typeface="Courier New"/>
                <a:ea typeface="Courier New"/>
                <a:cs typeface="Courier New"/>
                <a:sym typeface="Courier New"/>
              </a:rPr>
              <a:t>&gt;&gt;&gt; 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00"/>
                </a:solidFill>
                <a:latin typeface="Courier New"/>
                <a:ea typeface="Courier New"/>
                <a:cs typeface="Courier New"/>
                <a:sym typeface="Courier New"/>
              </a:rPr>
              <a:t>stephen.marquard@uct.ac.za</a:t>
            </a:r>
            <a:r>
              <a:rPr lang="en-US" sz="3000" b="1" i="0" u="none" strike="noStrike" cap="none">
                <a:solidFill>
                  <a:schemeClr val="lt1"/>
                </a:solidFill>
                <a:latin typeface="Courier New"/>
                <a:ea typeface="Courier New"/>
                <a:cs typeface="Courier New"/>
                <a:sym typeface="Courier New"/>
              </a:rPr>
              <a:t>']</a:t>
            </a:r>
            <a:endParaRPr sz="3000" b="1">
              <a:solidFill>
                <a:schemeClr val="lt1"/>
              </a:solidFill>
              <a:latin typeface="Courier New"/>
              <a:ea typeface="Courier New"/>
              <a:cs typeface="Courier New"/>
              <a:sym typeface="Courier New"/>
            </a:endParaRPr>
          </a:p>
        </p:txBody>
      </p:sp>
    </p:spTree>
    <p:extLst>
      <p:ext uri="{BB962C8B-B14F-4D97-AF65-F5344CB8AC3E}">
        <p14:creationId xmlns:p14="http://schemas.microsoft.com/office/powerpoint/2010/main" val="2717322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81"/>
          <p:cNvSpPr txBox="1"/>
          <p:nvPr/>
        </p:nvSpPr>
        <p:spPr>
          <a:xfrm>
            <a:off x="787475" y="3154350"/>
            <a:ext cx="15182701" cy="554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00FF00"/>
                </a:solidFill>
                <a:latin typeface="Courier New"/>
                <a:ea typeface="Courier New"/>
                <a:cs typeface="Courier New"/>
                <a:sym typeface="Courier New"/>
              </a:rPr>
              <a:t>data</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FF7F00"/>
                </a:solidFill>
                <a:latin typeface="Courier New"/>
                <a:ea typeface="Courier New"/>
                <a:cs typeface="Courier New"/>
                <a:sym typeface="Courier New"/>
              </a:rPr>
              <a:t>'From stephen.marquard@uct.ac.za Sat Jan  5 09:14:16 2008'</a:t>
            </a:r>
            <a:endParaRPr sz="28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00FF00"/>
                </a:solidFill>
                <a:latin typeface="Courier New"/>
                <a:ea typeface="Courier New"/>
                <a:cs typeface="Courier New"/>
                <a:sym typeface="Courier New"/>
              </a:rPr>
              <a:t>atpos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data</a:t>
            </a:r>
            <a:r>
              <a:rPr lang="en-US" sz="2800" b="1" i="0" u="none" strike="noStrike" cap="none">
                <a:solidFill>
                  <a:srgbClr val="FF00FF"/>
                </a:solidFill>
                <a:latin typeface="Courier New"/>
                <a:ea typeface="Courier New"/>
                <a:cs typeface="Courier New"/>
                <a:sym typeface="Courier New"/>
              </a:rPr>
              <a:t>.find</a:t>
            </a:r>
            <a:r>
              <a:rPr lang="en-US" sz="2800" b="1" i="0" u="none" strike="noStrike" cap="none">
                <a:solidFill>
                  <a:schemeClr val="lt1"/>
                </a:solidFill>
                <a:latin typeface="Courier New"/>
                <a:ea typeface="Courier New"/>
                <a:cs typeface="Courier New"/>
                <a:sym typeface="Courier New"/>
              </a:rPr>
              <a:t>(</a:t>
            </a:r>
            <a:r>
              <a:rPr lang="en-US" sz="2800" b="1" i="0" u="none" strike="noStrike" cap="none">
                <a:solidFill>
                  <a:srgbClr val="FF7F00"/>
                </a:solidFill>
                <a:latin typeface="Courier New"/>
                <a:ea typeface="Courier New"/>
                <a:cs typeface="Courier New"/>
                <a:sym typeface="Courier New"/>
              </a:rPr>
              <a:t>'@</a:t>
            </a:r>
            <a:r>
              <a:rPr lang="en-US" sz="2800" b="1" i="0" u="none" strike="noStrike" cap="none">
                <a:solidFill>
                  <a:schemeClr val="lt1"/>
                </a:solidFill>
                <a:latin typeface="Courier New"/>
                <a:ea typeface="Courier New"/>
                <a:cs typeface="Courier New"/>
                <a:sym typeface="Courier New"/>
              </a:rPr>
              <a:t>')</a:t>
            </a:r>
            <a:endParaRPr sz="28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atpos</a:t>
            </a:r>
            <a:endParaRPr sz="28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21</a:t>
            </a:r>
            <a:endParaRPr sz="28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00FF00"/>
                </a:solidFill>
                <a:latin typeface="Courier New"/>
                <a:ea typeface="Courier New"/>
                <a:cs typeface="Courier New"/>
                <a:sym typeface="Courier New"/>
              </a:rPr>
              <a:t>sppos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data</a:t>
            </a:r>
            <a:r>
              <a:rPr lang="en-US" sz="2800" b="1" i="0" u="none" strike="noStrike" cap="none">
                <a:solidFill>
                  <a:srgbClr val="FF00FF"/>
                </a:solidFill>
                <a:latin typeface="Courier New"/>
                <a:ea typeface="Courier New"/>
                <a:cs typeface="Courier New"/>
                <a:sym typeface="Courier New"/>
              </a:rPr>
              <a:t>.find</a:t>
            </a:r>
            <a:r>
              <a:rPr lang="en-US" sz="2800" b="1" i="0" u="none" strike="noStrike" cap="none">
                <a:solidFill>
                  <a:schemeClr val="lt1"/>
                </a:solidFill>
                <a:latin typeface="Courier New"/>
                <a:ea typeface="Courier New"/>
                <a:cs typeface="Courier New"/>
                <a:sym typeface="Courier New"/>
              </a:rPr>
              <a:t>(</a:t>
            </a:r>
            <a:r>
              <a:rPr lang="en-US" sz="2800" b="1" i="0" u="none" strike="noStrike" cap="none">
                <a:solidFill>
                  <a:srgbClr val="FF7F00"/>
                </a:solidFill>
                <a:latin typeface="Courier New"/>
                <a:ea typeface="Courier New"/>
                <a:cs typeface="Courier New"/>
                <a:sym typeface="Courier New"/>
              </a:rPr>
              <a:t>' '</a:t>
            </a:r>
            <a:r>
              <a:rPr lang="en-US" sz="2800" b="1" i="0" u="none" strike="noStrike" cap="none">
                <a:solidFill>
                  <a:schemeClr val="lt1"/>
                </a:solidFill>
                <a:latin typeface="Courier New"/>
                <a:ea typeface="Courier New"/>
                <a:cs typeface="Courier New"/>
                <a:sym typeface="Courier New"/>
              </a:rPr>
              <a:t>,</a:t>
            </a:r>
            <a:r>
              <a:rPr lang="en-US" sz="2800" b="1" i="0" u="none" strike="noStrike" cap="none">
                <a:solidFill>
                  <a:srgbClr val="00FF00"/>
                </a:solidFill>
                <a:latin typeface="Courier New"/>
                <a:ea typeface="Courier New"/>
                <a:cs typeface="Courier New"/>
                <a:sym typeface="Courier New"/>
              </a:rPr>
              <a:t>atpos</a:t>
            </a:r>
            <a:r>
              <a:rPr lang="en-US" sz="2800" b="1" i="0" u="none" strike="noStrike" cap="none">
                <a:solidFill>
                  <a:schemeClr val="lt1"/>
                </a:solidFill>
                <a:latin typeface="Courier New"/>
                <a:ea typeface="Courier New"/>
                <a:cs typeface="Courier New"/>
                <a:sym typeface="Courier New"/>
              </a:rPr>
              <a:t>)</a:t>
            </a:r>
            <a:endParaRPr sz="28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sppos</a:t>
            </a:r>
            <a:endParaRPr sz="28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31</a:t>
            </a:r>
            <a:endParaRPr sz="28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00FF00"/>
                </a:solidFill>
                <a:latin typeface="Courier New"/>
                <a:ea typeface="Courier New"/>
                <a:cs typeface="Courier New"/>
                <a:sym typeface="Courier New"/>
              </a:rPr>
              <a:t>host</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data</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rgbClr val="00FF00"/>
                </a:solidFill>
                <a:latin typeface="Courier New"/>
                <a:ea typeface="Courier New"/>
                <a:cs typeface="Courier New"/>
                <a:sym typeface="Courier New"/>
              </a:rPr>
              <a:t>atpos</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rgbClr val="FF7F00"/>
                </a:solidFill>
                <a:latin typeface="Courier New"/>
                <a:ea typeface="Courier New"/>
                <a:cs typeface="Courier New"/>
                <a:sym typeface="Courier New"/>
              </a:rPr>
              <a:t>1</a:t>
            </a:r>
            <a:r>
              <a:rPr lang="en-US" sz="2800" b="1" i="0" u="none" strike="noStrike" cap="none">
                <a:solidFill>
                  <a:srgbClr val="00FFFF"/>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sppos</a:t>
            </a:r>
            <a:r>
              <a:rPr lang="en-US" sz="2800" b="1" i="0" u="none" strike="noStrike" cap="none">
                <a:solidFill>
                  <a:srgbClr val="00FFFF"/>
                </a:solidFill>
                <a:latin typeface="Courier New"/>
                <a:ea typeface="Courier New"/>
                <a:cs typeface="Courier New"/>
                <a:sym typeface="Courier New"/>
              </a:rPr>
              <a:t>]</a:t>
            </a:r>
            <a:endParaRPr sz="28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host</a:t>
            </a:r>
            <a:endParaRPr sz="28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2800" b="1" i="0" u="none" strike="noStrike" cap="none">
                <a:solidFill>
                  <a:schemeClr val="lt1"/>
                </a:solidFill>
                <a:latin typeface="Courier New"/>
                <a:ea typeface="Courier New"/>
                <a:cs typeface="Courier New"/>
                <a:sym typeface="Courier New"/>
              </a:rPr>
              <a:t>uct.ac.za</a:t>
            </a:r>
            <a:endParaRPr sz="2800" b="1">
              <a:latin typeface="Courier New"/>
              <a:ea typeface="Courier New"/>
              <a:cs typeface="Courier New"/>
              <a:sym typeface="Courier New"/>
            </a:endParaRPr>
          </a:p>
        </p:txBody>
      </p:sp>
      <p:sp>
        <p:nvSpPr>
          <p:cNvPr id="393" name="Google Shape;393;p81"/>
          <p:cNvSpPr txBox="1"/>
          <p:nvPr/>
        </p:nvSpPr>
        <p:spPr>
          <a:xfrm>
            <a:off x="330200" y="1835150"/>
            <a:ext cx="15582901" cy="673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Arial"/>
              <a:buNone/>
            </a:pPr>
            <a:r>
              <a:rPr lang="en-US" sz="3600" b="1" i="0" u="none" strike="noStrike" cap="none">
                <a:solidFill>
                  <a:schemeClr val="lt1"/>
                </a:solidFill>
                <a:latin typeface="Courier New"/>
                <a:ea typeface="Courier New"/>
                <a:cs typeface="Courier New"/>
                <a:sym typeface="Courier New"/>
              </a:rPr>
              <a:t>From stephen.marquard</a:t>
            </a:r>
            <a:r>
              <a:rPr lang="en-US" sz="3600" b="1" i="0" u="none" strike="noStrike" cap="none">
                <a:solidFill>
                  <a:srgbClr val="FFFF00"/>
                </a:solidFill>
                <a:latin typeface="Courier New"/>
                <a:ea typeface="Courier New"/>
                <a:cs typeface="Courier New"/>
                <a:sym typeface="Courier New"/>
              </a:rPr>
              <a:t>@</a:t>
            </a:r>
            <a:r>
              <a:rPr lang="en-US" sz="3600" b="1" i="0" u="none" strike="noStrike" cap="none">
                <a:solidFill>
                  <a:schemeClr val="lt1"/>
                </a:solidFill>
                <a:latin typeface="Courier New"/>
                <a:ea typeface="Courier New"/>
                <a:cs typeface="Courier New"/>
                <a:sym typeface="Courier New"/>
              </a:rPr>
              <a:t>uct.ac.za Sat Jan  5 09:14:16 2008</a:t>
            </a:r>
            <a:endParaRPr b="1">
              <a:latin typeface="Courier New"/>
              <a:ea typeface="Courier New"/>
              <a:cs typeface="Courier New"/>
              <a:sym typeface="Courier New"/>
            </a:endParaRPr>
          </a:p>
        </p:txBody>
      </p:sp>
      <p:sp>
        <p:nvSpPr>
          <p:cNvPr id="394" name="Google Shape;394;p81"/>
          <p:cNvSpPr txBox="1"/>
          <p:nvPr/>
        </p:nvSpPr>
        <p:spPr>
          <a:xfrm>
            <a:off x="6016625" y="825500"/>
            <a:ext cx="571500" cy="62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21</a:t>
            </a:r>
            <a:endParaRPr/>
          </a:p>
        </p:txBody>
      </p:sp>
      <p:sp>
        <p:nvSpPr>
          <p:cNvPr id="395" name="Google Shape;395;p81"/>
          <p:cNvSpPr txBox="1"/>
          <p:nvPr/>
        </p:nvSpPr>
        <p:spPr>
          <a:xfrm>
            <a:off x="8724900" y="825500"/>
            <a:ext cx="571500" cy="62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31</a:t>
            </a:r>
            <a:endParaRPr/>
          </a:p>
        </p:txBody>
      </p:sp>
      <p:cxnSp>
        <p:nvCxnSpPr>
          <p:cNvPr id="396" name="Google Shape;396;p81"/>
          <p:cNvCxnSpPr/>
          <p:nvPr/>
        </p:nvCxnSpPr>
        <p:spPr>
          <a:xfrm rot="10800000">
            <a:off x="6302375" y="1481137"/>
            <a:ext cx="19050" cy="373062"/>
          </a:xfrm>
          <a:prstGeom prst="straightConnector1">
            <a:avLst/>
          </a:prstGeom>
          <a:noFill/>
          <a:ln w="50800" cap="rnd" cmpd="sng">
            <a:solidFill>
              <a:srgbClr val="00FF00"/>
            </a:solidFill>
            <a:prstDash val="solid"/>
            <a:miter lim="8000"/>
            <a:headEnd type="stealth" w="sm" len="sm"/>
            <a:tailEnd type="none" w="sm" len="sm"/>
          </a:ln>
        </p:spPr>
      </p:cxnSp>
      <p:cxnSp>
        <p:nvCxnSpPr>
          <p:cNvPr id="397" name="Google Shape;397;p81"/>
          <p:cNvCxnSpPr/>
          <p:nvPr/>
        </p:nvCxnSpPr>
        <p:spPr>
          <a:xfrm rot="10800000">
            <a:off x="9004300" y="1485900"/>
            <a:ext cx="17462" cy="373062"/>
          </a:xfrm>
          <a:prstGeom prst="straightConnector1">
            <a:avLst/>
          </a:prstGeom>
          <a:noFill/>
          <a:ln w="50800" cap="rnd" cmpd="sng">
            <a:solidFill>
              <a:srgbClr val="00FF00"/>
            </a:solidFill>
            <a:prstDash val="solid"/>
            <a:miter lim="8000"/>
            <a:headEnd type="stealth" w="sm" len="sm"/>
            <a:tailEnd type="none" w="sm" len="sm"/>
          </a:ln>
        </p:spPr>
      </p:cxnSp>
      <p:cxnSp>
        <p:nvCxnSpPr>
          <p:cNvPr id="398" name="Google Shape;398;p81"/>
          <p:cNvCxnSpPr/>
          <p:nvPr/>
        </p:nvCxnSpPr>
        <p:spPr>
          <a:xfrm>
            <a:off x="6351587" y="2446337"/>
            <a:ext cx="2541587" cy="19050"/>
          </a:xfrm>
          <a:prstGeom prst="straightConnector1">
            <a:avLst/>
          </a:prstGeom>
          <a:noFill/>
          <a:ln w="76200" cap="rnd" cmpd="sng">
            <a:solidFill>
              <a:srgbClr val="FF00FF"/>
            </a:solidFill>
            <a:prstDash val="solid"/>
            <a:miter lim="8000"/>
            <a:headEnd type="none" w="sm" len="sm"/>
            <a:tailEnd type="none" w="sm" len="sm"/>
          </a:ln>
        </p:spPr>
      </p:cxnSp>
      <p:sp>
        <p:nvSpPr>
          <p:cNvPr id="399" name="Google Shape;399;p81"/>
          <p:cNvSpPr txBox="1"/>
          <p:nvPr/>
        </p:nvSpPr>
        <p:spPr>
          <a:xfrm>
            <a:off x="11055350" y="5918200"/>
            <a:ext cx="4457700" cy="189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4100" b="0" i="0" u="none" strike="noStrike" cap="none">
                <a:solidFill>
                  <a:srgbClr val="00FF00"/>
                </a:solidFill>
                <a:latin typeface="Cabin"/>
                <a:ea typeface="Cabin"/>
                <a:cs typeface="Cabin"/>
                <a:sym typeface="Cabin"/>
              </a:rPr>
              <a:t>Extracting a host name - using find and string slicing</a:t>
            </a:r>
            <a:endParaRPr/>
          </a:p>
        </p:txBody>
      </p:sp>
    </p:spTree>
    <p:extLst>
      <p:ext uri="{BB962C8B-B14F-4D97-AF65-F5344CB8AC3E}">
        <p14:creationId xmlns:p14="http://schemas.microsoft.com/office/powerpoint/2010/main" val="3661131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82"/>
          <p:cNvSpPr txBox="1">
            <a:spLocks noGrp="1"/>
          </p:cNvSpPr>
          <p:nvPr>
            <p:ph type="title"/>
          </p:nvPr>
        </p:nvSpPr>
        <p:spPr>
          <a:xfrm>
            <a:off x="1155700" y="241300"/>
            <a:ext cx="13932000" cy="22986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The Double Split Pattern</a:t>
            </a:r>
            <a:endParaRPr b="1">
              <a:solidFill>
                <a:srgbClr val="FFD966"/>
              </a:solidFill>
            </a:endParaRPr>
          </a:p>
        </p:txBody>
      </p:sp>
      <p:sp>
        <p:nvSpPr>
          <p:cNvPr id="405" name="Google Shape;405;p82"/>
          <p:cNvSpPr txBox="1">
            <a:spLocks noGrp="1"/>
          </p:cNvSpPr>
          <p:nvPr>
            <p:ph type="body" idx="1"/>
          </p:nvPr>
        </p:nvSpPr>
        <p:spPr>
          <a:xfrm>
            <a:off x="1057950" y="2406925"/>
            <a:ext cx="13570500" cy="1473300"/>
          </a:xfrm>
          <a:prstGeom prst="rect">
            <a:avLst/>
          </a:prstGeom>
          <a:noFill/>
          <a:ln>
            <a:noFill/>
          </a:ln>
        </p:spPr>
        <p:txBody>
          <a:bodyPr spcFirstLastPara="1" wrap="square" lIns="38100" tIns="38100" rIns="38100" bIns="38100" anchor="ctr" anchorCtr="0">
            <a:noAutofit/>
          </a:bodyPr>
          <a:lstStyle/>
          <a:p>
            <a:pPr marL="457200" marR="0" lvl="0" indent="-457200" algn="l" rtl="0">
              <a:lnSpc>
                <a:spcPct val="100000"/>
              </a:lnSpc>
              <a:spcBef>
                <a:spcPts val="0"/>
              </a:spcBef>
              <a:spcAft>
                <a:spcPts val="0"/>
              </a:spcAft>
              <a:buSzPts val="3600"/>
              <a:buFont typeface="Cabin"/>
              <a:buChar char="•"/>
            </a:pPr>
            <a:r>
              <a:rPr lang="en-US" sz="3600" b="0" i="0" u="none" strike="noStrike" cap="none">
                <a:solidFill>
                  <a:schemeClr val="lt1"/>
                </a:solidFill>
                <a:latin typeface="Cabin"/>
                <a:ea typeface="Cabin"/>
                <a:cs typeface="Cabin"/>
                <a:sym typeface="Cabin"/>
              </a:rPr>
              <a:t>Sometimes we split a line one way, and then grab one of the pieces of the line and split that piece again</a:t>
            </a:r>
            <a:endParaRPr/>
          </a:p>
        </p:txBody>
      </p:sp>
      <p:sp>
        <p:nvSpPr>
          <p:cNvPr id="406" name="Google Shape;406;p82"/>
          <p:cNvSpPr txBox="1"/>
          <p:nvPr/>
        </p:nvSpPr>
        <p:spPr>
          <a:xfrm>
            <a:off x="7321275" y="6326775"/>
            <a:ext cx="6981300" cy="482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Arial"/>
              <a:buNone/>
            </a:pPr>
            <a:r>
              <a:rPr lang="en-US" sz="2600" b="1" i="0" u="none" strike="noStrike" cap="none">
                <a:solidFill>
                  <a:srgbClr val="FFFF00"/>
                </a:solidFill>
                <a:latin typeface="Courier New"/>
                <a:ea typeface="Courier New"/>
                <a:cs typeface="Courier New"/>
                <a:sym typeface="Courier New"/>
              </a:rPr>
              <a:t>['stephen.marquard', 'uct.ac.za']</a:t>
            </a:r>
            <a:endParaRPr sz="2600" b="1">
              <a:latin typeface="Courier New"/>
              <a:ea typeface="Courier New"/>
              <a:cs typeface="Courier New"/>
              <a:sym typeface="Courier New"/>
            </a:endParaRPr>
          </a:p>
        </p:txBody>
      </p:sp>
      <p:sp>
        <p:nvSpPr>
          <p:cNvPr id="407" name="Google Shape;407;p82"/>
          <p:cNvSpPr txBox="1"/>
          <p:nvPr/>
        </p:nvSpPr>
        <p:spPr>
          <a:xfrm>
            <a:off x="1155700" y="4526525"/>
            <a:ext cx="133428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FF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408" name="Google Shape;408;p82"/>
          <p:cNvSpPr txBox="1"/>
          <p:nvPr/>
        </p:nvSpPr>
        <p:spPr>
          <a:xfrm>
            <a:off x="1155700" y="5594000"/>
            <a:ext cx="6179100" cy="2298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2600" b="1" i="0" u="none" strike="noStrike" cap="none">
                <a:solidFill>
                  <a:schemeClr val="lt1"/>
                </a:solidFill>
                <a:latin typeface="Courier New"/>
                <a:ea typeface="Courier New"/>
                <a:cs typeface="Courier New"/>
                <a:sym typeface="Courier New"/>
              </a:rPr>
              <a:t>words = </a:t>
            </a:r>
            <a:r>
              <a:rPr lang="en-US" sz="2600" b="1" i="0" u="none" strike="noStrike" cap="none">
                <a:solidFill>
                  <a:srgbClr val="FF7F00"/>
                </a:solidFill>
                <a:latin typeface="Courier New"/>
                <a:ea typeface="Courier New"/>
                <a:cs typeface="Courier New"/>
                <a:sym typeface="Courier New"/>
              </a:rPr>
              <a:t>line</a:t>
            </a:r>
            <a:r>
              <a:rPr lang="en-US" sz="2600" b="1" i="0" u="none" strike="noStrike" cap="none">
                <a:solidFill>
                  <a:schemeClr val="lt1"/>
                </a:solidFill>
                <a:latin typeface="Courier New"/>
                <a:ea typeface="Courier New"/>
                <a:cs typeface="Courier New"/>
                <a:sym typeface="Courier New"/>
              </a:rPr>
              <a:t>.split()</a:t>
            </a:r>
            <a:endParaRPr sz="2600" b="1">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Font typeface="Cabin"/>
              <a:buNone/>
            </a:pPr>
            <a:r>
              <a:rPr lang="en-US" sz="2600" b="1" i="0" u="none" strike="noStrike" cap="none">
                <a:solidFill>
                  <a:srgbClr val="FF00FF"/>
                </a:solidFill>
                <a:latin typeface="Courier New"/>
                <a:ea typeface="Courier New"/>
                <a:cs typeface="Courier New"/>
                <a:sym typeface="Courier New"/>
              </a:rPr>
              <a:t>email</a:t>
            </a:r>
            <a:r>
              <a:rPr lang="en-US" sz="2600" b="1" i="0" u="none" strike="noStrike" cap="none">
                <a:solidFill>
                  <a:schemeClr val="lt1"/>
                </a:solidFill>
                <a:latin typeface="Courier New"/>
                <a:ea typeface="Courier New"/>
                <a:cs typeface="Courier New"/>
                <a:sym typeface="Courier New"/>
              </a:rPr>
              <a:t> = words[1]</a:t>
            </a:r>
            <a:endParaRPr sz="26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Font typeface="Cabin"/>
              <a:buNone/>
            </a:pPr>
            <a:r>
              <a:rPr lang="en-US" sz="2600" b="1">
                <a:solidFill>
                  <a:srgbClr val="FFFF00"/>
                </a:solidFill>
                <a:latin typeface="Courier New"/>
                <a:ea typeface="Courier New"/>
                <a:cs typeface="Courier New"/>
                <a:sym typeface="Courier New"/>
              </a:rPr>
              <a:t>pieces</a:t>
            </a:r>
            <a:r>
              <a:rPr lang="en-US" sz="2600" b="1">
                <a:solidFill>
                  <a:schemeClr val="lt1"/>
                </a:solidFill>
                <a:latin typeface="Courier New"/>
                <a:ea typeface="Courier New"/>
                <a:cs typeface="Courier New"/>
                <a:sym typeface="Courier New"/>
              </a:rPr>
              <a:t> = email.split('@')</a:t>
            </a:r>
            <a:endParaRPr sz="26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Font typeface="Cabin"/>
              <a:buNone/>
            </a:pPr>
            <a:r>
              <a:rPr lang="en-US" sz="2600" b="1">
                <a:solidFill>
                  <a:schemeClr val="lt1"/>
                </a:solidFill>
                <a:latin typeface="Courier New"/>
                <a:ea typeface="Courier New"/>
                <a:cs typeface="Courier New"/>
                <a:sym typeface="Courier New"/>
              </a:rPr>
              <a:t>print </a:t>
            </a:r>
            <a:r>
              <a:rPr lang="en-US" sz="2600" b="1">
                <a:solidFill>
                  <a:srgbClr val="00FF00"/>
                </a:solidFill>
                <a:latin typeface="Courier New"/>
                <a:ea typeface="Courier New"/>
                <a:cs typeface="Courier New"/>
                <a:sym typeface="Courier New"/>
              </a:rPr>
              <a:t>pieces[1]</a:t>
            </a:r>
            <a:endParaRPr sz="3000" b="1">
              <a:latin typeface="Courier New"/>
              <a:ea typeface="Courier New"/>
              <a:cs typeface="Courier New"/>
              <a:sym typeface="Courier New"/>
            </a:endParaRPr>
          </a:p>
        </p:txBody>
      </p:sp>
      <p:sp>
        <p:nvSpPr>
          <p:cNvPr id="409" name="Google Shape;409;p82"/>
          <p:cNvSpPr txBox="1"/>
          <p:nvPr/>
        </p:nvSpPr>
        <p:spPr>
          <a:xfrm>
            <a:off x="7336425" y="5683325"/>
            <a:ext cx="65739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00FF"/>
              </a:buClr>
              <a:buFont typeface="Arial"/>
              <a:buNone/>
            </a:pPr>
            <a:r>
              <a:rPr lang="en-US" sz="2600" b="1" i="0" u="none" strike="noStrike" cap="none">
                <a:solidFill>
                  <a:srgbClr val="FF00FF"/>
                </a:solidFill>
                <a:latin typeface="Courier New"/>
                <a:ea typeface="Courier New"/>
                <a:cs typeface="Courier New"/>
                <a:sym typeface="Courier New"/>
              </a:rPr>
              <a:t>stephen.marquard@uct.ac.za</a:t>
            </a:r>
            <a:endParaRPr sz="2600" b="1">
              <a:latin typeface="Courier New"/>
              <a:ea typeface="Courier New"/>
              <a:cs typeface="Courier New"/>
              <a:sym typeface="Courier New"/>
            </a:endParaRPr>
          </a:p>
        </p:txBody>
      </p:sp>
      <p:sp>
        <p:nvSpPr>
          <p:cNvPr id="410" name="Google Shape;410;p82"/>
          <p:cNvSpPr txBox="1"/>
          <p:nvPr/>
        </p:nvSpPr>
        <p:spPr>
          <a:xfrm>
            <a:off x="7246300" y="6843100"/>
            <a:ext cx="2729100" cy="54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FF00"/>
              </a:buClr>
              <a:buFont typeface="Arial"/>
              <a:buNone/>
            </a:pPr>
            <a:r>
              <a:rPr lang="en-US" sz="2400" b="1" i="0" u="none" strike="noStrike" cap="none">
                <a:solidFill>
                  <a:srgbClr val="00FF00"/>
                </a:solidFill>
                <a:latin typeface="Courier New"/>
                <a:ea typeface="Courier New"/>
                <a:cs typeface="Courier New"/>
                <a:sym typeface="Courier New"/>
              </a:rPr>
              <a:t>'</a:t>
            </a:r>
            <a:r>
              <a:rPr lang="en-US" sz="2600" b="1" i="0" u="none" strike="noStrike" cap="none">
                <a:solidFill>
                  <a:srgbClr val="00FF00"/>
                </a:solidFill>
                <a:latin typeface="Courier New"/>
                <a:ea typeface="Courier New"/>
                <a:cs typeface="Courier New"/>
                <a:sym typeface="Courier New"/>
              </a:rPr>
              <a:t>uct.ac.za'</a:t>
            </a:r>
            <a:endParaRPr sz="2600" b="1">
              <a:latin typeface="Courier New"/>
              <a:ea typeface="Courier New"/>
              <a:cs typeface="Courier New"/>
              <a:sym typeface="Courier New"/>
            </a:endParaRPr>
          </a:p>
        </p:txBody>
      </p:sp>
    </p:spTree>
    <p:extLst>
      <p:ext uri="{BB962C8B-B14F-4D97-AF65-F5344CB8AC3E}">
        <p14:creationId xmlns:p14="http://schemas.microsoft.com/office/powerpoint/2010/main" val="823235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83"/>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The Regex Version</a:t>
            </a:r>
            <a:endParaRPr b="1">
              <a:solidFill>
                <a:srgbClr val="FFD966"/>
              </a:solidFill>
            </a:endParaRPr>
          </a:p>
        </p:txBody>
      </p:sp>
      <p:sp>
        <p:nvSpPr>
          <p:cNvPr id="416" name="Google Shape;416;p83"/>
          <p:cNvSpPr txBox="1"/>
          <p:nvPr/>
        </p:nvSpPr>
        <p:spPr>
          <a:xfrm>
            <a:off x="7035800" y="5822950"/>
            <a:ext cx="4386262" cy="87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ourier New"/>
              <a:buNone/>
            </a:pPr>
            <a:r>
              <a:rPr lang="en-US" sz="4800" b="1" i="0" u="none" strike="noStrike" cap="none">
                <a:solidFill>
                  <a:srgbClr val="FFFF00"/>
                </a:solidFill>
                <a:latin typeface="Courier New"/>
                <a:ea typeface="Courier New"/>
                <a:cs typeface="Courier New"/>
                <a:sym typeface="Courier New"/>
              </a:rPr>
              <a:t>'</a:t>
            </a:r>
            <a:r>
              <a:rPr lang="en-US" sz="4800" b="1" i="0" u="none" strike="noStrike" cap="none">
                <a:solidFill>
                  <a:srgbClr val="00FF00"/>
                </a:solidFill>
                <a:latin typeface="Courier New"/>
                <a:ea typeface="Courier New"/>
                <a:cs typeface="Courier New"/>
                <a:sym typeface="Courier New"/>
              </a:rPr>
              <a:t>@</a:t>
            </a:r>
            <a:r>
              <a:rPr lang="en-US" sz="4800" b="1" i="0" u="none" strike="noStrike" cap="none">
                <a:solidFill>
                  <a:srgbClr val="FFFF00"/>
                </a:solidFill>
                <a:latin typeface="Courier New"/>
                <a:ea typeface="Courier New"/>
                <a:cs typeface="Courier New"/>
                <a:sym typeface="Courier New"/>
              </a:rPr>
              <a:t>([^ ]*)'</a:t>
            </a:r>
            <a:endParaRPr sz="4800">
              <a:latin typeface="Courier New"/>
              <a:ea typeface="Courier New"/>
              <a:cs typeface="Courier New"/>
              <a:sym typeface="Courier New"/>
            </a:endParaRPr>
          </a:p>
        </p:txBody>
      </p:sp>
      <p:sp>
        <p:nvSpPr>
          <p:cNvPr id="417" name="Google Shape;417;p83"/>
          <p:cNvSpPr txBox="1"/>
          <p:nvPr/>
        </p:nvSpPr>
        <p:spPr>
          <a:xfrm>
            <a:off x="2306623" y="7543800"/>
            <a:ext cx="107709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Look through the string until you find an at</a:t>
            </a:r>
            <a:r>
              <a:rPr lang="en-US" sz="3600">
                <a:solidFill>
                  <a:srgbClr val="00F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sign</a:t>
            </a:r>
            <a:endParaRPr/>
          </a:p>
        </p:txBody>
      </p:sp>
      <p:cxnSp>
        <p:nvCxnSpPr>
          <p:cNvPr id="418" name="Google Shape;418;p83"/>
          <p:cNvCxnSpPr/>
          <p:nvPr/>
        </p:nvCxnSpPr>
        <p:spPr>
          <a:xfrm flipH="1">
            <a:off x="7078662" y="6591300"/>
            <a:ext cx="530225" cy="996950"/>
          </a:xfrm>
          <a:prstGeom prst="straightConnector1">
            <a:avLst/>
          </a:prstGeom>
          <a:noFill/>
          <a:ln w="76200" cap="rnd" cmpd="sng">
            <a:solidFill>
              <a:srgbClr val="00FF00"/>
            </a:solidFill>
            <a:prstDash val="solid"/>
            <a:miter lim="8000"/>
            <a:headEnd type="stealth" w="sm" len="sm"/>
            <a:tailEnd type="none" w="sm" len="sm"/>
          </a:ln>
        </p:spPr>
      </p:cxnSp>
      <p:sp>
        <p:nvSpPr>
          <p:cNvPr id="419" name="Google Shape;419;p83"/>
          <p:cNvSpPr txBox="1"/>
          <p:nvPr/>
        </p:nvSpPr>
        <p:spPr>
          <a:xfrm>
            <a:off x="457200" y="2686050"/>
            <a:ext cx="142266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420" name="Google Shape;420;p83"/>
          <p:cNvSpPr txBox="1"/>
          <p:nvPr/>
        </p:nvSpPr>
        <p:spPr>
          <a:xfrm>
            <a:off x="466725" y="3841750"/>
            <a:ext cx="15760800" cy="2260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import re </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lin = 'From stephen.marquard@uct.ac.za Sat Jan  5 09:14:16 2008'</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y = re.findall(</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,lin)</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['uct.ac.za']</a:t>
            </a:r>
            <a:endParaRPr b="1"/>
          </a:p>
        </p:txBody>
      </p:sp>
    </p:spTree>
    <p:extLst>
      <p:ext uri="{BB962C8B-B14F-4D97-AF65-F5344CB8AC3E}">
        <p14:creationId xmlns:p14="http://schemas.microsoft.com/office/powerpoint/2010/main" val="141965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546" y="0"/>
            <a:ext cx="12492562" cy="9143998"/>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17985" cy="9144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38172-1C9A-440A-8F7A-081C5A430CF6}"/>
              </a:ext>
            </a:extLst>
          </p:cNvPr>
          <p:cNvSpPr>
            <a:spLocks noGrp="1"/>
          </p:cNvSpPr>
          <p:nvPr>
            <p:ph type="title"/>
          </p:nvPr>
        </p:nvSpPr>
        <p:spPr>
          <a:xfrm>
            <a:off x="1282696" y="857956"/>
            <a:ext cx="5786697" cy="7428085"/>
          </a:xfrm>
        </p:spPr>
        <p:txBody>
          <a:bodyPr anchor="ctr">
            <a:normAutofit/>
          </a:bodyPr>
          <a:lstStyle/>
          <a:p>
            <a:r>
              <a:rPr lang="en-US" sz="5900"/>
              <a:t>Separation of Duties / Privilege </a:t>
            </a:r>
          </a:p>
        </p:txBody>
      </p:sp>
      <p:sp>
        <p:nvSpPr>
          <p:cNvPr id="3" name="Content Placeholder 2">
            <a:extLst>
              <a:ext uri="{FF2B5EF4-FFF2-40B4-BE49-F238E27FC236}">
                <a16:creationId xmlns:a16="http://schemas.microsoft.com/office/drawing/2014/main" id="{0ECC327F-DCBE-429E-B752-2231FDCDB1FC}"/>
              </a:ext>
            </a:extLst>
          </p:cNvPr>
          <p:cNvSpPr>
            <a:spLocks noGrp="1"/>
          </p:cNvSpPr>
          <p:nvPr>
            <p:ph idx="1"/>
          </p:nvPr>
        </p:nvSpPr>
        <p:spPr>
          <a:xfrm>
            <a:off x="8944665" y="857956"/>
            <a:ext cx="6028640" cy="7428085"/>
          </a:xfrm>
        </p:spPr>
        <p:txBody>
          <a:bodyPr>
            <a:normAutofit/>
          </a:bodyPr>
          <a:lstStyle/>
          <a:p>
            <a:r>
              <a:rPr lang="en-US" dirty="0"/>
              <a:t>Imagine if you wrote and signed your own paychecks?</a:t>
            </a:r>
          </a:p>
          <a:p>
            <a:pPr lvl="1"/>
            <a:r>
              <a:rPr lang="en-US" dirty="0"/>
              <a:t>Awesome, right?</a:t>
            </a:r>
          </a:p>
          <a:p>
            <a:endParaRPr lang="en-US" dirty="0"/>
          </a:p>
          <a:p>
            <a:r>
              <a:rPr lang="en-US" dirty="0"/>
              <a:t>Insuring that more than one person is required to complete a task serves as an important check and balance.</a:t>
            </a:r>
          </a:p>
          <a:p>
            <a:r>
              <a:rPr lang="en-US" dirty="0"/>
              <a:t>In programming, we might require multiple permissions with multiple conditions</a:t>
            </a:r>
          </a:p>
          <a:p>
            <a:pPr lvl="1"/>
            <a:r>
              <a:rPr lang="en-US" dirty="0"/>
              <a:t>Require root access to install</a:t>
            </a:r>
          </a:p>
          <a:p>
            <a:pPr lvl="1"/>
            <a:r>
              <a:rPr lang="en-US" dirty="0"/>
              <a:t>Require specific user access to run</a:t>
            </a:r>
          </a:p>
          <a:p>
            <a:pPr lvl="1"/>
            <a:r>
              <a:rPr lang="en-US" dirty="0"/>
              <a:t>Require root access to modify</a:t>
            </a:r>
          </a:p>
        </p:txBody>
      </p:sp>
    </p:spTree>
    <p:extLst>
      <p:ext uri="{BB962C8B-B14F-4D97-AF65-F5344CB8AC3E}">
        <p14:creationId xmlns:p14="http://schemas.microsoft.com/office/powerpoint/2010/main" val="3886044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84"/>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The Regex Version</a:t>
            </a:r>
            <a:endParaRPr b="1">
              <a:solidFill>
                <a:srgbClr val="FFD966"/>
              </a:solidFill>
            </a:endParaRPr>
          </a:p>
        </p:txBody>
      </p:sp>
      <p:sp>
        <p:nvSpPr>
          <p:cNvPr id="426" name="Google Shape;426;p84"/>
          <p:cNvSpPr txBox="1"/>
          <p:nvPr/>
        </p:nvSpPr>
        <p:spPr>
          <a:xfrm>
            <a:off x="7035800" y="5822950"/>
            <a:ext cx="4386262" cy="87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ourier New"/>
              <a:buNone/>
            </a:pPr>
            <a:r>
              <a:rPr lang="en-US" sz="5700" b="1" i="0" u="none" strike="noStrike" cap="none">
                <a:solidFill>
                  <a:srgbClr val="FFFF00"/>
                </a:solidFill>
                <a:latin typeface="Courier New"/>
                <a:ea typeface="Courier New"/>
                <a:cs typeface="Courier New"/>
                <a:sym typeface="Courier New"/>
              </a:rPr>
              <a:t>'@(</a:t>
            </a:r>
            <a:r>
              <a:rPr lang="en-US" sz="5700" b="1" i="0" u="none" strike="noStrike" cap="none">
                <a:solidFill>
                  <a:srgbClr val="FF00FF"/>
                </a:solidFill>
                <a:latin typeface="Courier New"/>
                <a:ea typeface="Courier New"/>
                <a:cs typeface="Courier New"/>
                <a:sym typeface="Courier New"/>
              </a:rPr>
              <a:t>[^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a:t>
            </a:r>
            <a:endParaRPr/>
          </a:p>
        </p:txBody>
      </p:sp>
      <p:sp>
        <p:nvSpPr>
          <p:cNvPr id="427" name="Google Shape;427;p84"/>
          <p:cNvSpPr txBox="1"/>
          <p:nvPr/>
        </p:nvSpPr>
        <p:spPr>
          <a:xfrm>
            <a:off x="4343750" y="7594600"/>
            <a:ext cx="61257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00FF"/>
              </a:buClr>
              <a:buFont typeface="Cabin"/>
              <a:buNone/>
            </a:pPr>
            <a:r>
              <a:rPr lang="en-US" sz="3600" b="0" i="0" u="none" strike="noStrike" cap="none">
                <a:solidFill>
                  <a:srgbClr val="FF00FF"/>
                </a:solidFill>
                <a:latin typeface="Cabin"/>
                <a:ea typeface="Cabin"/>
                <a:cs typeface="Cabin"/>
                <a:sym typeface="Cabin"/>
              </a:rPr>
              <a:t>Match non-blank character</a:t>
            </a:r>
            <a:endParaRPr>
              <a:solidFill>
                <a:srgbClr val="FF00FF"/>
              </a:solidFill>
            </a:endParaRPr>
          </a:p>
        </p:txBody>
      </p:sp>
      <p:cxnSp>
        <p:nvCxnSpPr>
          <p:cNvPr id="428" name="Google Shape;428;p84"/>
          <p:cNvCxnSpPr/>
          <p:nvPr/>
        </p:nvCxnSpPr>
        <p:spPr>
          <a:xfrm>
            <a:off x="8707437" y="6708775"/>
            <a:ext cx="576300" cy="1001700"/>
          </a:xfrm>
          <a:prstGeom prst="straightConnector1">
            <a:avLst/>
          </a:prstGeom>
          <a:noFill/>
          <a:ln w="76200" cap="rnd" cmpd="sng">
            <a:solidFill>
              <a:srgbClr val="FF00FF"/>
            </a:solidFill>
            <a:prstDash val="solid"/>
            <a:miter lim="8000"/>
            <a:headEnd type="stealth" w="sm" len="sm"/>
            <a:tailEnd type="none" w="sm" len="sm"/>
          </a:ln>
        </p:spPr>
      </p:cxnSp>
      <p:cxnSp>
        <p:nvCxnSpPr>
          <p:cNvPr id="429" name="Google Shape;429;p84"/>
          <p:cNvCxnSpPr/>
          <p:nvPr/>
        </p:nvCxnSpPr>
        <p:spPr>
          <a:xfrm>
            <a:off x="10431462" y="6672262"/>
            <a:ext cx="981900" cy="949500"/>
          </a:xfrm>
          <a:prstGeom prst="straightConnector1">
            <a:avLst/>
          </a:prstGeom>
          <a:noFill/>
          <a:ln w="76200" cap="rnd" cmpd="sng">
            <a:solidFill>
              <a:srgbClr val="00FF00"/>
            </a:solidFill>
            <a:prstDash val="solid"/>
            <a:miter lim="8000"/>
            <a:headEnd type="stealth" w="sm" len="sm"/>
            <a:tailEnd type="none" w="sm" len="sm"/>
          </a:ln>
        </p:spPr>
      </p:cxnSp>
      <p:cxnSp>
        <p:nvCxnSpPr>
          <p:cNvPr id="430" name="Google Shape;430;p84"/>
          <p:cNvCxnSpPr/>
          <p:nvPr/>
        </p:nvCxnSpPr>
        <p:spPr>
          <a:xfrm flipH="1">
            <a:off x="9342512" y="6702425"/>
            <a:ext cx="447600" cy="976200"/>
          </a:xfrm>
          <a:prstGeom prst="straightConnector1">
            <a:avLst/>
          </a:prstGeom>
          <a:noFill/>
          <a:ln w="76200" cap="rnd" cmpd="sng">
            <a:solidFill>
              <a:srgbClr val="FF00FF"/>
            </a:solidFill>
            <a:prstDash val="solid"/>
            <a:miter lim="8000"/>
            <a:headEnd type="stealth" w="sm" len="sm"/>
            <a:tailEnd type="none" w="sm" len="sm"/>
          </a:ln>
        </p:spPr>
      </p:cxnSp>
      <p:sp>
        <p:nvSpPr>
          <p:cNvPr id="431" name="Google Shape;431;p84"/>
          <p:cNvSpPr txBox="1"/>
          <p:nvPr/>
        </p:nvSpPr>
        <p:spPr>
          <a:xfrm>
            <a:off x="10272697" y="7594600"/>
            <a:ext cx="49239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Match many of them</a:t>
            </a:r>
            <a:endParaRPr/>
          </a:p>
        </p:txBody>
      </p:sp>
      <p:sp>
        <p:nvSpPr>
          <p:cNvPr id="432" name="Google Shape;432;p84"/>
          <p:cNvSpPr txBox="1"/>
          <p:nvPr/>
        </p:nvSpPr>
        <p:spPr>
          <a:xfrm>
            <a:off x="457200" y="2686050"/>
            <a:ext cx="154782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433" name="Google Shape;433;p84"/>
          <p:cNvSpPr txBox="1"/>
          <p:nvPr/>
        </p:nvSpPr>
        <p:spPr>
          <a:xfrm>
            <a:off x="466725" y="3841750"/>
            <a:ext cx="15760800" cy="2260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import re </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lin = 'From stephen.marquard@uct.ac.za Sat Jan  5 09:14:16 2008'</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y = re.findall(</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,lin)</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['uct.ac.za']</a:t>
            </a:r>
            <a:endParaRPr b="1"/>
          </a:p>
        </p:txBody>
      </p:sp>
    </p:spTree>
    <p:extLst>
      <p:ext uri="{BB962C8B-B14F-4D97-AF65-F5344CB8AC3E}">
        <p14:creationId xmlns:p14="http://schemas.microsoft.com/office/powerpoint/2010/main" val="935231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85"/>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The Regex Version</a:t>
            </a:r>
            <a:endParaRPr b="1">
              <a:solidFill>
                <a:srgbClr val="FFD966"/>
              </a:solidFill>
            </a:endParaRPr>
          </a:p>
        </p:txBody>
      </p:sp>
      <p:sp>
        <p:nvSpPr>
          <p:cNvPr id="439" name="Google Shape;439;p85"/>
          <p:cNvSpPr txBox="1"/>
          <p:nvPr/>
        </p:nvSpPr>
        <p:spPr>
          <a:xfrm>
            <a:off x="7035800" y="5822950"/>
            <a:ext cx="4386262" cy="87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ourier New"/>
              <a:buNone/>
            </a:pPr>
            <a:r>
              <a:rPr lang="en-US" sz="5700" b="1" i="0" u="none" strike="noStrike" cap="none">
                <a:solidFill>
                  <a:srgbClr val="FFFF00"/>
                </a:solidFill>
                <a:latin typeface="Courier New"/>
                <a:ea typeface="Courier New"/>
                <a:cs typeface="Courier New"/>
                <a:sym typeface="Courier New"/>
              </a:rPr>
              <a:t>'@</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a:t>
            </a:r>
            <a:endParaRPr/>
          </a:p>
        </p:txBody>
      </p:sp>
      <p:sp>
        <p:nvSpPr>
          <p:cNvPr id="440" name="Google Shape;440;p85"/>
          <p:cNvSpPr txBox="1"/>
          <p:nvPr/>
        </p:nvSpPr>
        <p:spPr>
          <a:xfrm>
            <a:off x="7823275" y="7620000"/>
            <a:ext cx="76344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Extract</a:t>
            </a:r>
            <a:r>
              <a:rPr lang="en-US" sz="3600" b="0" i="0" u="none" strike="noStrike" cap="none">
                <a:solidFill>
                  <a:srgbClr val="FF00FF"/>
                </a:solidFill>
                <a:latin typeface="Cabin"/>
                <a:ea typeface="Cabin"/>
                <a:cs typeface="Cabin"/>
                <a:sym typeface="Cabin"/>
              </a:rPr>
              <a:t> the non-blank characters</a:t>
            </a:r>
            <a:endParaRPr/>
          </a:p>
        </p:txBody>
      </p:sp>
      <p:cxnSp>
        <p:nvCxnSpPr>
          <p:cNvPr id="441" name="Google Shape;441;p85"/>
          <p:cNvCxnSpPr/>
          <p:nvPr/>
        </p:nvCxnSpPr>
        <p:spPr>
          <a:xfrm>
            <a:off x="8340725" y="6692900"/>
            <a:ext cx="793750" cy="915987"/>
          </a:xfrm>
          <a:prstGeom prst="straightConnector1">
            <a:avLst/>
          </a:prstGeom>
          <a:noFill/>
          <a:ln w="76200" cap="rnd" cmpd="sng">
            <a:solidFill>
              <a:srgbClr val="00FF00"/>
            </a:solidFill>
            <a:prstDash val="solid"/>
            <a:miter lim="8000"/>
            <a:headEnd type="stealth" w="sm" len="sm"/>
            <a:tailEnd type="none" w="sm" len="sm"/>
          </a:ln>
        </p:spPr>
      </p:cxnSp>
      <p:cxnSp>
        <p:nvCxnSpPr>
          <p:cNvPr id="442" name="Google Shape;442;p85"/>
          <p:cNvCxnSpPr/>
          <p:nvPr/>
        </p:nvCxnSpPr>
        <p:spPr>
          <a:xfrm flipH="1">
            <a:off x="9621837" y="6734175"/>
            <a:ext cx="895350" cy="914400"/>
          </a:xfrm>
          <a:prstGeom prst="straightConnector1">
            <a:avLst/>
          </a:prstGeom>
          <a:noFill/>
          <a:ln w="76200" cap="rnd" cmpd="sng">
            <a:solidFill>
              <a:srgbClr val="00FF00"/>
            </a:solidFill>
            <a:prstDash val="solid"/>
            <a:miter lim="8000"/>
            <a:headEnd type="stealth" w="sm" len="sm"/>
            <a:tailEnd type="none" w="sm" len="sm"/>
          </a:ln>
        </p:spPr>
      </p:cxnSp>
      <p:sp>
        <p:nvSpPr>
          <p:cNvPr id="443" name="Google Shape;443;p85"/>
          <p:cNvSpPr txBox="1"/>
          <p:nvPr/>
        </p:nvSpPr>
        <p:spPr>
          <a:xfrm>
            <a:off x="457200" y="2686050"/>
            <a:ext cx="154782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444" name="Google Shape;444;p85"/>
          <p:cNvSpPr txBox="1"/>
          <p:nvPr/>
        </p:nvSpPr>
        <p:spPr>
          <a:xfrm>
            <a:off x="466725" y="3689350"/>
            <a:ext cx="15760800" cy="3060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import re </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lin = 'From stephen.marquard@uct.ac.za Sat Jan  5 09:14:16 2008'</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y = re.findall(</a:t>
            </a:r>
            <a:r>
              <a:rPr lang="en-US" sz="3000" b="1" i="0" u="none" strike="noStrike" cap="none">
                <a:solidFill>
                  <a:srgbClr val="FFFF00"/>
                </a:solidFill>
                <a:latin typeface="Courier New"/>
                <a:ea typeface="Courier New"/>
                <a:cs typeface="Courier New"/>
                <a:sym typeface="Courier New"/>
              </a:rPr>
              <a:t>'@([^ ]*)'</a:t>
            </a:r>
            <a:r>
              <a:rPr lang="en-US" sz="3000" b="1" i="0" u="none" strike="noStrike" cap="none">
                <a:solidFill>
                  <a:schemeClr val="lt1"/>
                </a:solidFill>
                <a:latin typeface="Courier New"/>
                <a:ea typeface="Courier New"/>
                <a:cs typeface="Courier New"/>
                <a:sym typeface="Courier New"/>
              </a:rPr>
              <a:t>,lin)</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ourier New"/>
              <a:buNone/>
            </a:pPr>
            <a:endParaRPr sz="30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['uct.ac.za']</a:t>
            </a:r>
            <a:endParaRPr b="1"/>
          </a:p>
        </p:txBody>
      </p:sp>
    </p:spTree>
    <p:extLst>
      <p:ext uri="{BB962C8B-B14F-4D97-AF65-F5344CB8AC3E}">
        <p14:creationId xmlns:p14="http://schemas.microsoft.com/office/powerpoint/2010/main" val="2585061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86"/>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Even Cooler Regex Version</a:t>
            </a:r>
            <a:endParaRPr b="1">
              <a:solidFill>
                <a:srgbClr val="FFD966"/>
              </a:solidFill>
            </a:endParaRPr>
          </a:p>
        </p:txBody>
      </p:sp>
      <p:sp>
        <p:nvSpPr>
          <p:cNvPr id="450" name="Google Shape;450;p86"/>
          <p:cNvSpPr txBox="1"/>
          <p:nvPr/>
        </p:nvSpPr>
        <p:spPr>
          <a:xfrm>
            <a:off x="7035800" y="5822950"/>
            <a:ext cx="7896225" cy="87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ourier New"/>
              <a:buNone/>
            </a:pPr>
            <a:r>
              <a:rPr lang="en-US" sz="5700" b="1" i="0" u="none" strike="noStrike" cap="none">
                <a:solidFill>
                  <a:srgbClr val="FFFF00"/>
                </a:solidFill>
                <a:latin typeface="Courier New"/>
                <a:ea typeface="Courier New"/>
                <a:cs typeface="Courier New"/>
                <a:sym typeface="Courier New"/>
              </a:rPr>
              <a:t>'</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00FF"/>
                </a:solidFill>
                <a:latin typeface="Courier New"/>
                <a:ea typeface="Courier New"/>
                <a:cs typeface="Courier New"/>
                <a:sym typeface="Courier New"/>
              </a:rPr>
              <a:t>From </a:t>
            </a:r>
            <a:r>
              <a:rPr lang="en-US" sz="5700" b="1" i="0" u="none" strike="noStrike" cap="none">
                <a:solidFill>
                  <a:srgbClr val="FFFF00"/>
                </a:solidFill>
                <a:latin typeface="Courier New"/>
                <a:ea typeface="Courier New"/>
                <a:cs typeface="Courier New"/>
                <a:sym typeface="Courier New"/>
              </a:rPr>
              <a:t>.*@([^ ]*)'</a:t>
            </a:r>
            <a:endParaRPr/>
          </a:p>
        </p:txBody>
      </p:sp>
      <p:sp>
        <p:nvSpPr>
          <p:cNvPr id="451" name="Google Shape;451;p86"/>
          <p:cNvSpPr txBox="1"/>
          <p:nvPr/>
        </p:nvSpPr>
        <p:spPr>
          <a:xfrm>
            <a:off x="3806825" y="8013700"/>
            <a:ext cx="117984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Starting at the beginning of the line, </a:t>
            </a:r>
            <a:r>
              <a:rPr lang="en-US" sz="3600" b="0" i="0" u="none" strike="noStrike" cap="none">
                <a:solidFill>
                  <a:srgbClr val="FF00FF"/>
                </a:solidFill>
                <a:latin typeface="Cabin"/>
                <a:ea typeface="Cabin"/>
                <a:cs typeface="Cabin"/>
                <a:sym typeface="Cabin"/>
              </a:rPr>
              <a:t>look for the string 'From ' </a:t>
            </a:r>
            <a:endParaRPr/>
          </a:p>
        </p:txBody>
      </p:sp>
      <p:cxnSp>
        <p:nvCxnSpPr>
          <p:cNvPr id="452" name="Google Shape;452;p86"/>
          <p:cNvCxnSpPr/>
          <p:nvPr/>
        </p:nvCxnSpPr>
        <p:spPr>
          <a:xfrm flipH="1">
            <a:off x="6852187" y="6591300"/>
            <a:ext cx="858300" cy="1439400"/>
          </a:xfrm>
          <a:prstGeom prst="straightConnector1">
            <a:avLst/>
          </a:prstGeom>
          <a:noFill/>
          <a:ln w="76200" cap="rnd" cmpd="sng">
            <a:solidFill>
              <a:srgbClr val="00FF00"/>
            </a:solidFill>
            <a:prstDash val="solid"/>
            <a:miter lim="8000"/>
            <a:headEnd type="stealth" w="sm" len="sm"/>
            <a:tailEnd type="none" w="sm" len="sm"/>
          </a:ln>
        </p:spPr>
      </p:cxnSp>
      <p:cxnSp>
        <p:nvCxnSpPr>
          <p:cNvPr id="453" name="Google Shape;453;p86"/>
          <p:cNvCxnSpPr/>
          <p:nvPr/>
        </p:nvCxnSpPr>
        <p:spPr>
          <a:xfrm>
            <a:off x="9501187" y="6692900"/>
            <a:ext cx="2319337" cy="1343025"/>
          </a:xfrm>
          <a:prstGeom prst="straightConnector1">
            <a:avLst/>
          </a:prstGeom>
          <a:noFill/>
          <a:ln w="76200" cap="rnd" cmpd="sng">
            <a:solidFill>
              <a:srgbClr val="FF00FF"/>
            </a:solidFill>
            <a:prstDash val="solid"/>
            <a:miter lim="8000"/>
            <a:headEnd type="stealth" w="sm" len="sm"/>
            <a:tailEnd type="none" w="sm" len="sm"/>
          </a:ln>
        </p:spPr>
      </p:cxnSp>
      <p:sp>
        <p:nvSpPr>
          <p:cNvPr id="454" name="Google Shape;454;p86"/>
          <p:cNvSpPr txBox="1"/>
          <p:nvPr/>
        </p:nvSpPr>
        <p:spPr>
          <a:xfrm>
            <a:off x="457200" y="2686050"/>
            <a:ext cx="154782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455" name="Google Shape;455;p86"/>
          <p:cNvSpPr txBox="1"/>
          <p:nvPr/>
        </p:nvSpPr>
        <p:spPr>
          <a:xfrm>
            <a:off x="466725" y="3841750"/>
            <a:ext cx="15760800" cy="2260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import re </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lin = 'From stephen.marquard@uct.ac.za Sat Jan  5 09:14:16 2008'</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y = re.findall(</a:t>
            </a:r>
            <a:r>
              <a:rPr lang="en-US" sz="3000" b="1" i="0" u="none" strike="noStrike" cap="none">
                <a:solidFill>
                  <a:srgbClr val="FFFF00"/>
                </a:solidFill>
                <a:latin typeface="Courier New"/>
                <a:ea typeface="Courier New"/>
                <a:cs typeface="Courier New"/>
                <a:sym typeface="Courier New"/>
              </a:rPr>
              <a:t>'</a:t>
            </a:r>
            <a:r>
              <a:rPr lang="en-US" sz="3000" b="1">
                <a:solidFill>
                  <a:srgbClr val="FFFF00"/>
                </a:solidFill>
                <a:latin typeface="Courier New"/>
                <a:ea typeface="Courier New"/>
                <a:cs typeface="Courier New"/>
                <a:sym typeface="Courier New"/>
              </a:rPr>
              <a:t>^From .*@([^ ]*)</a:t>
            </a:r>
            <a:r>
              <a:rPr lang="en-US" sz="3000" b="1" i="0" u="none" strike="noStrike" cap="none">
                <a:solidFill>
                  <a:srgbClr val="FFFF00"/>
                </a:solidFill>
                <a:latin typeface="Courier New"/>
                <a:ea typeface="Courier New"/>
                <a:cs typeface="Courier New"/>
                <a:sym typeface="Courier New"/>
              </a:rPr>
              <a:t>'</a:t>
            </a:r>
            <a:r>
              <a:rPr lang="en-US" sz="3000" b="1" i="0" u="none" strike="noStrike" cap="none">
                <a:solidFill>
                  <a:schemeClr val="lt1"/>
                </a:solidFill>
                <a:latin typeface="Courier New"/>
                <a:ea typeface="Courier New"/>
                <a:cs typeface="Courier New"/>
                <a:sym typeface="Courier New"/>
              </a:rPr>
              <a:t>,lin)</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['uct.ac.za']</a:t>
            </a:r>
            <a:endParaRPr b="1"/>
          </a:p>
        </p:txBody>
      </p:sp>
    </p:spTree>
    <p:extLst>
      <p:ext uri="{BB962C8B-B14F-4D97-AF65-F5344CB8AC3E}">
        <p14:creationId xmlns:p14="http://schemas.microsoft.com/office/powerpoint/2010/main" val="2791518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87"/>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Even Cooler Regex Version</a:t>
            </a:r>
            <a:endParaRPr b="1">
              <a:solidFill>
                <a:srgbClr val="FFD966"/>
              </a:solidFill>
            </a:endParaRPr>
          </a:p>
        </p:txBody>
      </p:sp>
      <p:sp>
        <p:nvSpPr>
          <p:cNvPr id="461" name="Google Shape;461;p87"/>
          <p:cNvSpPr txBox="1"/>
          <p:nvPr/>
        </p:nvSpPr>
        <p:spPr>
          <a:xfrm>
            <a:off x="7035800" y="5822950"/>
            <a:ext cx="7896225" cy="87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ourier New"/>
              <a:buNone/>
            </a:pPr>
            <a:r>
              <a:rPr lang="en-US" sz="5700" b="1" i="0" u="none" strike="noStrike" cap="none">
                <a:solidFill>
                  <a:srgbClr val="FFFF00"/>
                </a:solidFill>
                <a:latin typeface="Courier New"/>
                <a:ea typeface="Courier New"/>
                <a:cs typeface="Courier New"/>
                <a:sym typeface="Courier New"/>
              </a:rPr>
              <a:t>'^From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00FF"/>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 ]*)'</a:t>
            </a:r>
            <a:endParaRPr/>
          </a:p>
        </p:txBody>
      </p:sp>
      <p:sp>
        <p:nvSpPr>
          <p:cNvPr id="462" name="Google Shape;462;p87"/>
          <p:cNvSpPr txBox="1"/>
          <p:nvPr/>
        </p:nvSpPr>
        <p:spPr>
          <a:xfrm>
            <a:off x="4695825" y="8026400"/>
            <a:ext cx="11798300" cy="62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Skip a bunch of characters, </a:t>
            </a:r>
            <a:r>
              <a:rPr lang="en-US" sz="3600" b="0" i="0" u="none" strike="noStrike" cap="none">
                <a:solidFill>
                  <a:srgbClr val="FF00FF"/>
                </a:solidFill>
                <a:latin typeface="Cabin"/>
                <a:ea typeface="Cabin"/>
                <a:cs typeface="Cabin"/>
                <a:sym typeface="Cabin"/>
              </a:rPr>
              <a:t>looking for an at</a:t>
            </a:r>
            <a:r>
              <a:rPr lang="en-US" sz="3600">
                <a:solidFill>
                  <a:srgbClr val="FF00FF"/>
                </a:solidFill>
                <a:latin typeface="Cabin"/>
                <a:ea typeface="Cabin"/>
                <a:cs typeface="Cabin"/>
                <a:sym typeface="Cabin"/>
              </a:rPr>
              <a:t> </a:t>
            </a:r>
            <a:r>
              <a:rPr lang="en-US" sz="3600" b="0" i="0" u="none" strike="noStrike" cap="none">
                <a:solidFill>
                  <a:srgbClr val="FF00FF"/>
                </a:solidFill>
                <a:latin typeface="Cabin"/>
                <a:ea typeface="Cabin"/>
                <a:cs typeface="Cabin"/>
                <a:sym typeface="Cabin"/>
              </a:rPr>
              <a:t>sign</a:t>
            </a:r>
            <a:endParaRPr/>
          </a:p>
        </p:txBody>
      </p:sp>
      <p:cxnSp>
        <p:nvCxnSpPr>
          <p:cNvPr id="463" name="Google Shape;463;p87"/>
          <p:cNvCxnSpPr/>
          <p:nvPr/>
        </p:nvCxnSpPr>
        <p:spPr>
          <a:xfrm flipH="1">
            <a:off x="10110787" y="6629400"/>
            <a:ext cx="330200" cy="1344612"/>
          </a:xfrm>
          <a:prstGeom prst="straightConnector1">
            <a:avLst/>
          </a:prstGeom>
          <a:noFill/>
          <a:ln w="76200" cap="rnd" cmpd="sng">
            <a:solidFill>
              <a:srgbClr val="00FF00"/>
            </a:solidFill>
            <a:prstDash val="solid"/>
            <a:miter lim="8000"/>
            <a:headEnd type="stealth" w="sm" len="sm"/>
            <a:tailEnd type="none" w="sm" len="sm"/>
          </a:ln>
        </p:spPr>
      </p:cxnSp>
      <p:cxnSp>
        <p:nvCxnSpPr>
          <p:cNvPr id="464" name="Google Shape;464;p87"/>
          <p:cNvCxnSpPr/>
          <p:nvPr/>
        </p:nvCxnSpPr>
        <p:spPr>
          <a:xfrm>
            <a:off x="11352212" y="6651625"/>
            <a:ext cx="468312" cy="1384300"/>
          </a:xfrm>
          <a:prstGeom prst="straightConnector1">
            <a:avLst/>
          </a:prstGeom>
          <a:noFill/>
          <a:ln w="76200" cap="rnd" cmpd="sng">
            <a:solidFill>
              <a:srgbClr val="FF00FF"/>
            </a:solidFill>
            <a:prstDash val="solid"/>
            <a:miter lim="8000"/>
            <a:headEnd type="stealth" w="sm" len="sm"/>
            <a:tailEnd type="none" w="sm" len="sm"/>
          </a:ln>
        </p:spPr>
      </p:cxnSp>
      <p:sp>
        <p:nvSpPr>
          <p:cNvPr id="465" name="Google Shape;465;p87"/>
          <p:cNvSpPr txBox="1"/>
          <p:nvPr/>
        </p:nvSpPr>
        <p:spPr>
          <a:xfrm>
            <a:off x="457200" y="2686050"/>
            <a:ext cx="154782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466" name="Google Shape;466;p87"/>
          <p:cNvSpPr txBox="1"/>
          <p:nvPr/>
        </p:nvSpPr>
        <p:spPr>
          <a:xfrm>
            <a:off x="466725" y="3841750"/>
            <a:ext cx="15760800" cy="2260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import re </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lin = 'From stephen.marquard@uct.ac.za Sat Jan  5 09:14:16 2008'</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y = re.findall(</a:t>
            </a:r>
            <a:r>
              <a:rPr lang="en-US" sz="3000" b="1" i="0" u="none" strike="noStrike" cap="none">
                <a:solidFill>
                  <a:srgbClr val="FFFF00"/>
                </a:solidFill>
                <a:latin typeface="Courier New"/>
                <a:ea typeface="Courier New"/>
                <a:cs typeface="Courier New"/>
                <a:sym typeface="Courier New"/>
              </a:rPr>
              <a:t>'</a:t>
            </a:r>
            <a:r>
              <a:rPr lang="en-US" sz="3000" b="1">
                <a:solidFill>
                  <a:srgbClr val="FFFF00"/>
                </a:solidFill>
                <a:latin typeface="Courier New"/>
                <a:ea typeface="Courier New"/>
                <a:cs typeface="Courier New"/>
                <a:sym typeface="Courier New"/>
              </a:rPr>
              <a:t>^From .*@([^ ]*)</a:t>
            </a:r>
            <a:r>
              <a:rPr lang="en-US" sz="3000" b="1" i="0" u="none" strike="noStrike" cap="none">
                <a:solidFill>
                  <a:srgbClr val="FFFF00"/>
                </a:solidFill>
                <a:latin typeface="Courier New"/>
                <a:ea typeface="Courier New"/>
                <a:cs typeface="Courier New"/>
                <a:sym typeface="Courier New"/>
              </a:rPr>
              <a:t>'</a:t>
            </a:r>
            <a:r>
              <a:rPr lang="en-US" sz="3000" b="1" i="0" u="none" strike="noStrike" cap="none">
                <a:solidFill>
                  <a:schemeClr val="lt1"/>
                </a:solidFill>
                <a:latin typeface="Courier New"/>
                <a:ea typeface="Courier New"/>
                <a:cs typeface="Courier New"/>
                <a:sym typeface="Courier New"/>
              </a:rPr>
              <a:t>,lin)</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['uct.ac.za']</a:t>
            </a:r>
            <a:endParaRPr b="1"/>
          </a:p>
        </p:txBody>
      </p:sp>
    </p:spTree>
    <p:extLst>
      <p:ext uri="{BB962C8B-B14F-4D97-AF65-F5344CB8AC3E}">
        <p14:creationId xmlns:p14="http://schemas.microsoft.com/office/powerpoint/2010/main" val="237360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88"/>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Even Cooler Regex Version</a:t>
            </a:r>
            <a:endParaRPr b="1">
              <a:solidFill>
                <a:srgbClr val="FFD966"/>
              </a:solidFill>
            </a:endParaRPr>
          </a:p>
        </p:txBody>
      </p:sp>
      <p:sp>
        <p:nvSpPr>
          <p:cNvPr id="472" name="Google Shape;472;p88"/>
          <p:cNvSpPr txBox="1"/>
          <p:nvPr/>
        </p:nvSpPr>
        <p:spPr>
          <a:xfrm>
            <a:off x="7035800" y="5822950"/>
            <a:ext cx="7896225" cy="87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ourier New"/>
              <a:buNone/>
            </a:pPr>
            <a:r>
              <a:rPr lang="en-US" sz="5700" b="1" i="0" u="none" strike="noStrike" cap="none">
                <a:solidFill>
                  <a:srgbClr val="FFFF00"/>
                </a:solidFill>
                <a:latin typeface="Courier New"/>
                <a:ea typeface="Courier New"/>
                <a:cs typeface="Courier New"/>
                <a:sym typeface="Courier New"/>
              </a:rPr>
              <a:t>'^From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 ]*)'</a:t>
            </a:r>
            <a:endParaRPr/>
          </a:p>
        </p:txBody>
      </p:sp>
      <p:sp>
        <p:nvSpPr>
          <p:cNvPr id="473" name="Google Shape;473;p88"/>
          <p:cNvSpPr txBox="1"/>
          <p:nvPr/>
        </p:nvSpPr>
        <p:spPr>
          <a:xfrm>
            <a:off x="7401025" y="8062475"/>
            <a:ext cx="78963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Start extracting</a:t>
            </a:r>
            <a:endParaRPr/>
          </a:p>
        </p:txBody>
      </p:sp>
      <p:cxnSp>
        <p:nvCxnSpPr>
          <p:cNvPr id="474" name="Google Shape;474;p88"/>
          <p:cNvCxnSpPr/>
          <p:nvPr/>
        </p:nvCxnSpPr>
        <p:spPr>
          <a:xfrm flipH="1">
            <a:off x="11367987" y="6705600"/>
            <a:ext cx="330300" cy="1344600"/>
          </a:xfrm>
          <a:prstGeom prst="straightConnector1">
            <a:avLst/>
          </a:prstGeom>
          <a:noFill/>
          <a:ln w="76200" cap="rnd" cmpd="sng">
            <a:solidFill>
              <a:srgbClr val="00FF00"/>
            </a:solidFill>
            <a:prstDash val="solid"/>
            <a:miter lim="8000"/>
            <a:headEnd type="stealth" w="sm" len="sm"/>
            <a:tailEnd type="none" w="sm" len="sm"/>
          </a:ln>
        </p:spPr>
      </p:cxnSp>
      <p:sp>
        <p:nvSpPr>
          <p:cNvPr id="475" name="Google Shape;475;p88"/>
          <p:cNvSpPr txBox="1"/>
          <p:nvPr/>
        </p:nvSpPr>
        <p:spPr>
          <a:xfrm>
            <a:off x="457200" y="2686050"/>
            <a:ext cx="154782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476" name="Google Shape;476;p88"/>
          <p:cNvSpPr txBox="1"/>
          <p:nvPr/>
        </p:nvSpPr>
        <p:spPr>
          <a:xfrm>
            <a:off x="466725" y="3841750"/>
            <a:ext cx="15760800" cy="2260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import re </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lin = 'From stephen.marquard@uct.ac.za Sat Jan  5 09:14:16 2008'</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y = re.findall(</a:t>
            </a:r>
            <a:r>
              <a:rPr lang="en-US" sz="3000" b="1" i="0" u="none" strike="noStrike" cap="none">
                <a:solidFill>
                  <a:srgbClr val="FFFF00"/>
                </a:solidFill>
                <a:latin typeface="Courier New"/>
                <a:ea typeface="Courier New"/>
                <a:cs typeface="Courier New"/>
                <a:sym typeface="Courier New"/>
              </a:rPr>
              <a:t>'</a:t>
            </a:r>
            <a:r>
              <a:rPr lang="en-US" sz="3000" b="1">
                <a:solidFill>
                  <a:srgbClr val="FFFF00"/>
                </a:solidFill>
                <a:latin typeface="Courier New"/>
                <a:ea typeface="Courier New"/>
                <a:cs typeface="Courier New"/>
                <a:sym typeface="Courier New"/>
              </a:rPr>
              <a:t>^From .*@([^ ]*)</a:t>
            </a:r>
            <a:r>
              <a:rPr lang="en-US" sz="3000" b="1" i="0" u="none" strike="noStrike" cap="none">
                <a:solidFill>
                  <a:srgbClr val="FFFF00"/>
                </a:solidFill>
                <a:latin typeface="Courier New"/>
                <a:ea typeface="Courier New"/>
                <a:cs typeface="Courier New"/>
                <a:sym typeface="Courier New"/>
              </a:rPr>
              <a:t>'</a:t>
            </a:r>
            <a:r>
              <a:rPr lang="en-US" sz="3000" b="1" i="0" u="none" strike="noStrike" cap="none">
                <a:solidFill>
                  <a:schemeClr val="lt1"/>
                </a:solidFill>
                <a:latin typeface="Courier New"/>
                <a:ea typeface="Courier New"/>
                <a:cs typeface="Courier New"/>
                <a:sym typeface="Courier New"/>
              </a:rPr>
              <a:t>,lin)</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['uct.ac.za']</a:t>
            </a:r>
            <a:endParaRPr b="1"/>
          </a:p>
        </p:txBody>
      </p:sp>
    </p:spTree>
    <p:extLst>
      <p:ext uri="{BB962C8B-B14F-4D97-AF65-F5344CB8AC3E}">
        <p14:creationId xmlns:p14="http://schemas.microsoft.com/office/powerpoint/2010/main" val="3108651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89"/>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Even Cooler Regex Version</a:t>
            </a:r>
            <a:endParaRPr b="1">
              <a:solidFill>
                <a:srgbClr val="FFD966"/>
              </a:solidFill>
            </a:endParaRPr>
          </a:p>
        </p:txBody>
      </p:sp>
      <p:sp>
        <p:nvSpPr>
          <p:cNvPr id="482" name="Google Shape;482;p89"/>
          <p:cNvSpPr txBox="1"/>
          <p:nvPr/>
        </p:nvSpPr>
        <p:spPr>
          <a:xfrm>
            <a:off x="7035800" y="5822950"/>
            <a:ext cx="7896225" cy="87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ourier New"/>
              <a:buNone/>
            </a:pPr>
            <a:r>
              <a:rPr lang="en-US" sz="5700" b="1" i="0" u="none" strike="noStrike" cap="none">
                <a:solidFill>
                  <a:srgbClr val="FFFF00"/>
                </a:solidFill>
                <a:latin typeface="Courier New"/>
                <a:ea typeface="Courier New"/>
                <a:cs typeface="Courier New"/>
                <a:sym typeface="Courier New"/>
              </a:rPr>
              <a:t>'^From .*@(</a:t>
            </a:r>
            <a:r>
              <a:rPr lang="en-US" sz="5700" b="1" i="0" u="none" strike="noStrike" cap="none">
                <a:solidFill>
                  <a:srgbClr val="FF00FF"/>
                </a:solidFill>
                <a:latin typeface="Courier New"/>
                <a:ea typeface="Courier New"/>
                <a:cs typeface="Courier New"/>
                <a:sym typeface="Courier New"/>
              </a:rPr>
              <a:t>[^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a:t>
            </a:r>
            <a:endParaRPr/>
          </a:p>
        </p:txBody>
      </p:sp>
      <p:sp>
        <p:nvSpPr>
          <p:cNvPr id="483" name="Google Shape;483;p89"/>
          <p:cNvSpPr txBox="1"/>
          <p:nvPr/>
        </p:nvSpPr>
        <p:spPr>
          <a:xfrm>
            <a:off x="5998524" y="7734300"/>
            <a:ext cx="56013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00FF"/>
              </a:buClr>
              <a:buFont typeface="Cabin"/>
              <a:buNone/>
            </a:pPr>
            <a:r>
              <a:rPr lang="en-US" sz="3600" b="0" i="0" u="none" strike="noStrike" cap="none">
                <a:solidFill>
                  <a:srgbClr val="FF00FF"/>
                </a:solidFill>
                <a:latin typeface="Cabin"/>
                <a:ea typeface="Cabin"/>
                <a:cs typeface="Cabin"/>
                <a:sym typeface="Cabin"/>
              </a:rPr>
              <a:t>Match</a:t>
            </a:r>
            <a:r>
              <a:rPr lang="en-US" sz="3600" b="0" i="0" u="none" strike="noStrike" cap="none">
                <a:solidFill>
                  <a:srgbClr val="00FF00"/>
                </a:solidFill>
                <a:latin typeface="Cabin"/>
                <a:ea typeface="Cabin"/>
                <a:cs typeface="Cabin"/>
                <a:sym typeface="Cabin"/>
              </a:rPr>
              <a:t> </a:t>
            </a:r>
            <a:r>
              <a:rPr lang="en-US" sz="3600" b="0" i="0" u="none" strike="noStrike" cap="none">
                <a:solidFill>
                  <a:srgbClr val="FF00FF"/>
                </a:solidFill>
                <a:latin typeface="Cabin"/>
                <a:ea typeface="Cabin"/>
                <a:cs typeface="Cabin"/>
                <a:sym typeface="Cabin"/>
              </a:rPr>
              <a:t>non-blank character</a:t>
            </a:r>
            <a:endParaRPr/>
          </a:p>
        </p:txBody>
      </p:sp>
      <p:cxnSp>
        <p:nvCxnSpPr>
          <p:cNvPr id="484" name="Google Shape;484;p89"/>
          <p:cNvCxnSpPr/>
          <p:nvPr/>
        </p:nvCxnSpPr>
        <p:spPr>
          <a:xfrm flipH="1">
            <a:off x="11176000" y="6651625"/>
            <a:ext cx="868362" cy="1122362"/>
          </a:xfrm>
          <a:prstGeom prst="straightConnector1">
            <a:avLst/>
          </a:prstGeom>
          <a:noFill/>
          <a:ln w="76200" cap="rnd" cmpd="sng">
            <a:solidFill>
              <a:srgbClr val="FF00FF"/>
            </a:solidFill>
            <a:prstDash val="solid"/>
            <a:miter lim="8000"/>
            <a:headEnd type="stealth" w="sm" len="sm"/>
            <a:tailEnd type="none" w="sm" len="sm"/>
          </a:ln>
        </p:spPr>
      </p:cxnSp>
      <p:cxnSp>
        <p:nvCxnSpPr>
          <p:cNvPr id="485" name="Google Shape;485;p89"/>
          <p:cNvCxnSpPr/>
          <p:nvPr/>
        </p:nvCxnSpPr>
        <p:spPr>
          <a:xfrm flipH="1">
            <a:off x="13849288" y="6632575"/>
            <a:ext cx="20700" cy="1155600"/>
          </a:xfrm>
          <a:prstGeom prst="straightConnector1">
            <a:avLst/>
          </a:prstGeom>
          <a:noFill/>
          <a:ln w="76200" cap="rnd" cmpd="sng">
            <a:solidFill>
              <a:srgbClr val="00FF00"/>
            </a:solidFill>
            <a:prstDash val="solid"/>
            <a:miter lim="8000"/>
            <a:headEnd type="stealth" w="sm" len="sm"/>
            <a:tailEnd type="none" w="sm" len="sm"/>
          </a:ln>
        </p:spPr>
      </p:cxnSp>
      <p:cxnSp>
        <p:nvCxnSpPr>
          <p:cNvPr id="486" name="Google Shape;486;p89"/>
          <p:cNvCxnSpPr/>
          <p:nvPr/>
        </p:nvCxnSpPr>
        <p:spPr>
          <a:xfrm flipH="1">
            <a:off x="11234737" y="6651625"/>
            <a:ext cx="1989137" cy="1090612"/>
          </a:xfrm>
          <a:prstGeom prst="straightConnector1">
            <a:avLst/>
          </a:prstGeom>
          <a:noFill/>
          <a:ln w="76200" cap="rnd" cmpd="sng">
            <a:solidFill>
              <a:srgbClr val="FF00FF"/>
            </a:solidFill>
            <a:prstDash val="solid"/>
            <a:miter lim="8000"/>
            <a:headEnd type="stealth" w="sm" len="sm"/>
            <a:tailEnd type="none" w="sm" len="sm"/>
          </a:ln>
        </p:spPr>
      </p:cxnSp>
      <p:sp>
        <p:nvSpPr>
          <p:cNvPr id="487" name="Google Shape;487;p89"/>
          <p:cNvSpPr txBox="1"/>
          <p:nvPr/>
        </p:nvSpPr>
        <p:spPr>
          <a:xfrm>
            <a:off x="11697723" y="7734300"/>
            <a:ext cx="4382100" cy="62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Match many of them</a:t>
            </a:r>
            <a:endParaRPr/>
          </a:p>
        </p:txBody>
      </p:sp>
      <p:sp>
        <p:nvSpPr>
          <p:cNvPr id="488" name="Google Shape;488;p89"/>
          <p:cNvSpPr txBox="1"/>
          <p:nvPr/>
        </p:nvSpPr>
        <p:spPr>
          <a:xfrm>
            <a:off x="457200" y="2686050"/>
            <a:ext cx="154782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489" name="Google Shape;489;p89"/>
          <p:cNvSpPr txBox="1"/>
          <p:nvPr/>
        </p:nvSpPr>
        <p:spPr>
          <a:xfrm>
            <a:off x="466725" y="3841750"/>
            <a:ext cx="15760800" cy="2260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import re </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lin = 'From stephen.marquard@uct.ac.za Sat Jan  5 09:14:16 2008'</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y = re.findall(</a:t>
            </a:r>
            <a:r>
              <a:rPr lang="en-US" sz="3000" b="1" i="0" u="none" strike="noStrike" cap="none">
                <a:solidFill>
                  <a:srgbClr val="FFFF00"/>
                </a:solidFill>
                <a:latin typeface="Courier New"/>
                <a:ea typeface="Courier New"/>
                <a:cs typeface="Courier New"/>
                <a:sym typeface="Courier New"/>
              </a:rPr>
              <a:t>'</a:t>
            </a:r>
            <a:r>
              <a:rPr lang="en-US" sz="3000" b="1">
                <a:solidFill>
                  <a:srgbClr val="FFFF00"/>
                </a:solidFill>
                <a:latin typeface="Courier New"/>
                <a:ea typeface="Courier New"/>
                <a:cs typeface="Courier New"/>
                <a:sym typeface="Courier New"/>
              </a:rPr>
              <a:t>^From .*@([^ ]*)</a:t>
            </a:r>
            <a:r>
              <a:rPr lang="en-US" sz="3000" b="1" i="0" u="none" strike="noStrike" cap="none">
                <a:solidFill>
                  <a:srgbClr val="FFFF00"/>
                </a:solidFill>
                <a:latin typeface="Courier New"/>
                <a:ea typeface="Courier New"/>
                <a:cs typeface="Courier New"/>
                <a:sym typeface="Courier New"/>
              </a:rPr>
              <a:t>'</a:t>
            </a:r>
            <a:r>
              <a:rPr lang="en-US" sz="3000" b="1" i="0" u="none" strike="noStrike" cap="none">
                <a:solidFill>
                  <a:schemeClr val="lt1"/>
                </a:solidFill>
                <a:latin typeface="Courier New"/>
                <a:ea typeface="Courier New"/>
                <a:cs typeface="Courier New"/>
                <a:sym typeface="Courier New"/>
              </a:rPr>
              <a:t>,lin)</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['uct.ac.za']</a:t>
            </a:r>
            <a:endParaRPr b="1"/>
          </a:p>
        </p:txBody>
      </p:sp>
    </p:spTree>
    <p:extLst>
      <p:ext uri="{BB962C8B-B14F-4D97-AF65-F5344CB8AC3E}">
        <p14:creationId xmlns:p14="http://schemas.microsoft.com/office/powerpoint/2010/main" val="2229799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90"/>
          <p:cNvSpPr txBox="1">
            <a:spLocks noGrp="1"/>
          </p:cNvSpPr>
          <p:nvPr>
            <p:ph type="title"/>
          </p:nvPr>
        </p:nvSpPr>
        <p:spPr>
          <a:xfrm>
            <a:off x="1155700" y="241300"/>
            <a:ext cx="13931900" cy="2298700"/>
          </a:xfrm>
          <a:prstGeom prst="rect">
            <a:avLst/>
          </a:prstGeom>
          <a:no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FF00"/>
              </a:buClr>
              <a:buFont typeface="Cabin"/>
              <a:buNone/>
            </a:pPr>
            <a:r>
              <a:rPr lang="en-US" sz="7600" b="1" i="0" u="none" strike="noStrike" cap="none">
                <a:solidFill>
                  <a:srgbClr val="FFD966"/>
                </a:solidFill>
                <a:latin typeface="Cabin"/>
                <a:ea typeface="Cabin"/>
                <a:cs typeface="Cabin"/>
                <a:sym typeface="Cabin"/>
              </a:rPr>
              <a:t>Even Cooler Regex Version</a:t>
            </a:r>
            <a:endParaRPr b="1">
              <a:solidFill>
                <a:srgbClr val="FFD966"/>
              </a:solidFill>
            </a:endParaRPr>
          </a:p>
        </p:txBody>
      </p:sp>
      <p:sp>
        <p:nvSpPr>
          <p:cNvPr id="495" name="Google Shape;495;p90"/>
          <p:cNvSpPr txBox="1"/>
          <p:nvPr/>
        </p:nvSpPr>
        <p:spPr>
          <a:xfrm>
            <a:off x="7035800" y="5822950"/>
            <a:ext cx="7896225" cy="876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ourier New"/>
              <a:buNone/>
            </a:pPr>
            <a:r>
              <a:rPr lang="en-US" sz="5700" b="1" i="0" u="none" strike="noStrike" cap="none">
                <a:solidFill>
                  <a:srgbClr val="FFFF00"/>
                </a:solidFill>
                <a:latin typeface="Courier New"/>
                <a:ea typeface="Courier New"/>
                <a:cs typeface="Courier New"/>
                <a:sym typeface="Courier New"/>
              </a:rPr>
              <a:t>'^From .*@([^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a:t>
            </a:r>
            <a:endParaRPr/>
          </a:p>
        </p:txBody>
      </p:sp>
      <p:sp>
        <p:nvSpPr>
          <p:cNvPr id="496" name="Google Shape;496;p90"/>
          <p:cNvSpPr txBox="1"/>
          <p:nvPr/>
        </p:nvSpPr>
        <p:spPr>
          <a:xfrm>
            <a:off x="11744325" y="8026400"/>
            <a:ext cx="4394200" cy="622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600" b="0" i="0" u="none" strike="noStrike" cap="none">
                <a:solidFill>
                  <a:srgbClr val="00FF00"/>
                </a:solidFill>
                <a:latin typeface="Cabin"/>
                <a:ea typeface="Cabin"/>
                <a:cs typeface="Cabin"/>
                <a:sym typeface="Cabin"/>
              </a:rPr>
              <a:t>Stop extracting</a:t>
            </a:r>
            <a:endParaRPr/>
          </a:p>
        </p:txBody>
      </p:sp>
      <p:cxnSp>
        <p:nvCxnSpPr>
          <p:cNvPr id="497" name="Google Shape;497;p90"/>
          <p:cNvCxnSpPr/>
          <p:nvPr/>
        </p:nvCxnSpPr>
        <p:spPr>
          <a:xfrm flipH="1">
            <a:off x="13755687" y="6731000"/>
            <a:ext cx="330200" cy="1344612"/>
          </a:xfrm>
          <a:prstGeom prst="straightConnector1">
            <a:avLst/>
          </a:prstGeom>
          <a:noFill/>
          <a:ln w="76200" cap="rnd" cmpd="sng">
            <a:solidFill>
              <a:srgbClr val="00FF00"/>
            </a:solidFill>
            <a:prstDash val="solid"/>
            <a:miter lim="8000"/>
            <a:headEnd type="stealth" w="sm" len="sm"/>
            <a:tailEnd type="none" w="sm" len="sm"/>
          </a:ln>
        </p:spPr>
      </p:cxnSp>
      <p:sp>
        <p:nvSpPr>
          <p:cNvPr id="498" name="Google Shape;498;p90"/>
          <p:cNvSpPr txBox="1"/>
          <p:nvPr/>
        </p:nvSpPr>
        <p:spPr>
          <a:xfrm>
            <a:off x="457200" y="2686050"/>
            <a:ext cx="15478200" cy="67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endParaRPr sz="3000" b="1">
              <a:latin typeface="Courier New"/>
              <a:ea typeface="Courier New"/>
              <a:cs typeface="Courier New"/>
              <a:sym typeface="Courier New"/>
            </a:endParaRPr>
          </a:p>
        </p:txBody>
      </p:sp>
      <p:sp>
        <p:nvSpPr>
          <p:cNvPr id="499" name="Google Shape;499;p90"/>
          <p:cNvSpPr txBox="1"/>
          <p:nvPr/>
        </p:nvSpPr>
        <p:spPr>
          <a:xfrm>
            <a:off x="466725" y="3841750"/>
            <a:ext cx="15760800" cy="2260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import re </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lin = 'From stephen.marquard@uct.ac.za Sat Jan  5 09:14:16 2008'</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y = re.findall(</a:t>
            </a:r>
            <a:r>
              <a:rPr lang="en-US" sz="3000" b="1" i="0" u="none" strike="noStrike" cap="none">
                <a:solidFill>
                  <a:srgbClr val="FFFF00"/>
                </a:solidFill>
                <a:latin typeface="Courier New"/>
                <a:ea typeface="Courier New"/>
                <a:cs typeface="Courier New"/>
                <a:sym typeface="Courier New"/>
              </a:rPr>
              <a:t>'</a:t>
            </a:r>
            <a:r>
              <a:rPr lang="en-US" sz="3000" b="1">
                <a:solidFill>
                  <a:srgbClr val="FFFF00"/>
                </a:solidFill>
                <a:latin typeface="Courier New"/>
                <a:ea typeface="Courier New"/>
                <a:cs typeface="Courier New"/>
                <a:sym typeface="Courier New"/>
              </a:rPr>
              <a:t>^From .*@([^ ]*)</a:t>
            </a:r>
            <a:r>
              <a:rPr lang="en-US" sz="3000" b="1" i="0" u="none" strike="noStrike" cap="none">
                <a:solidFill>
                  <a:srgbClr val="FFFF00"/>
                </a:solidFill>
                <a:latin typeface="Courier New"/>
                <a:ea typeface="Courier New"/>
                <a:cs typeface="Courier New"/>
                <a:sym typeface="Courier New"/>
              </a:rPr>
              <a:t>'</a:t>
            </a:r>
            <a:r>
              <a:rPr lang="en-US" sz="3000" b="1" i="0" u="none" strike="noStrike" cap="none">
                <a:solidFill>
                  <a:schemeClr val="lt1"/>
                </a:solidFill>
                <a:latin typeface="Courier New"/>
                <a:ea typeface="Courier New"/>
                <a:cs typeface="Courier New"/>
                <a:sym typeface="Courier New"/>
              </a:rPr>
              <a:t>,lin)</a:t>
            </a:r>
            <a:endParaRPr b="1"/>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print y</a:t>
            </a: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ourier New"/>
              <a:buNone/>
            </a:pPr>
            <a:r>
              <a:rPr lang="en-US" sz="3000" b="1" i="0" u="none" strike="noStrike" cap="none">
                <a:solidFill>
                  <a:schemeClr val="lt1"/>
                </a:solidFill>
                <a:latin typeface="Courier New"/>
                <a:ea typeface="Courier New"/>
                <a:cs typeface="Courier New"/>
                <a:sym typeface="Courier New"/>
              </a:rPr>
              <a:t>['uct.ac.za']</a:t>
            </a:r>
            <a:endParaRPr b="1"/>
          </a:p>
        </p:txBody>
      </p:sp>
    </p:spTree>
    <p:extLst>
      <p:ext uri="{BB962C8B-B14F-4D97-AF65-F5344CB8AC3E}">
        <p14:creationId xmlns:p14="http://schemas.microsoft.com/office/powerpoint/2010/main" val="3246584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92"/>
          <p:cNvSpPr txBox="1">
            <a:spLocks noGrp="1"/>
          </p:cNvSpPr>
          <p:nvPr>
            <p:ph type="title"/>
          </p:nvPr>
        </p:nvSpPr>
        <p:spPr>
          <a:xfrm>
            <a:off x="1511300" y="241300"/>
            <a:ext cx="13233400" cy="22860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00"/>
              </a:buClr>
              <a:buFont typeface="Cabin"/>
              <a:buNone/>
            </a:pPr>
            <a:r>
              <a:rPr lang="en-US" sz="7800" b="1" i="0" u="none" strike="noStrike" cap="none">
                <a:solidFill>
                  <a:srgbClr val="FFD966"/>
                </a:solidFill>
                <a:latin typeface="Cabin"/>
                <a:ea typeface="Cabin"/>
                <a:cs typeface="Cabin"/>
                <a:sym typeface="Cabin"/>
              </a:rPr>
              <a:t>Escape Character</a:t>
            </a:r>
            <a:endParaRPr b="1">
              <a:solidFill>
                <a:srgbClr val="FFD966"/>
              </a:solidFill>
            </a:endParaRPr>
          </a:p>
        </p:txBody>
      </p:sp>
      <p:sp>
        <p:nvSpPr>
          <p:cNvPr id="513" name="Google Shape;513;p92"/>
          <p:cNvSpPr txBox="1">
            <a:spLocks noGrp="1"/>
          </p:cNvSpPr>
          <p:nvPr>
            <p:ph type="body" idx="1"/>
          </p:nvPr>
        </p:nvSpPr>
        <p:spPr>
          <a:xfrm>
            <a:off x="1511300" y="2590800"/>
            <a:ext cx="13233400" cy="1600200"/>
          </a:xfrm>
          <a:prstGeom prst="rect">
            <a:avLst/>
          </a:prstGeom>
          <a:noFill/>
          <a:ln>
            <a:noFill/>
          </a:ln>
        </p:spPr>
        <p:txBody>
          <a:bodyPr spcFirstLastPara="1" wrap="square" lIns="50800" tIns="50800" rIns="50800" bIns="50800" anchor="ctr" anchorCtr="0">
            <a:noAutofit/>
          </a:bodyPr>
          <a:lstStyle/>
          <a:p>
            <a:pPr marL="1104900" marR="0" lvl="0" indent="-603377" algn="l" rtl="0">
              <a:lnSpc>
                <a:spcPct val="100000"/>
              </a:lnSpc>
              <a:spcBef>
                <a:spcPts val="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If you want a special regular expression character to just behave </a:t>
            </a:r>
            <a:r>
              <a:rPr lang="en-US" sz="3600" b="0" i="0" u="none" strike="noStrike" cap="none">
                <a:solidFill>
                  <a:srgbClr val="FFFF00"/>
                </a:solidFill>
                <a:latin typeface="Cabin"/>
                <a:ea typeface="Cabin"/>
                <a:cs typeface="Cabin"/>
                <a:sym typeface="Cabin"/>
              </a:rPr>
              <a:t>normally</a:t>
            </a:r>
            <a:r>
              <a:rPr lang="en-US" sz="3600" b="0" i="0" u="none" strike="noStrike" cap="none">
                <a:solidFill>
                  <a:schemeClr val="lt1"/>
                </a:solidFill>
                <a:latin typeface="Cabin"/>
                <a:ea typeface="Cabin"/>
                <a:cs typeface="Cabin"/>
                <a:sym typeface="Cabin"/>
              </a:rPr>
              <a:t> (most of the time) you prefix it with </a:t>
            </a:r>
            <a:r>
              <a:rPr lang="en-US" sz="3600" b="0" i="0" u="none" strike="noStrike" cap="none">
                <a:solidFill>
                  <a:srgbClr val="FFFF00"/>
                </a:solidFill>
                <a:latin typeface="Cabin"/>
                <a:ea typeface="Cabin"/>
                <a:cs typeface="Cabin"/>
                <a:sym typeface="Cabin"/>
              </a:rPr>
              <a:t>'\'</a:t>
            </a:r>
            <a:endParaRPr sz="3600">
              <a:latin typeface="Cabin"/>
              <a:ea typeface="Cabin"/>
              <a:cs typeface="Cabin"/>
              <a:sym typeface="Cabin"/>
            </a:endParaRPr>
          </a:p>
        </p:txBody>
      </p:sp>
      <p:sp>
        <p:nvSpPr>
          <p:cNvPr id="514" name="Google Shape;514;p92"/>
          <p:cNvSpPr txBox="1"/>
          <p:nvPr/>
        </p:nvSpPr>
        <p:spPr>
          <a:xfrm>
            <a:off x="787400" y="4684700"/>
            <a:ext cx="10826100" cy="29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import re</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x = 'We just received </a:t>
            </a:r>
            <a:r>
              <a:rPr lang="en-US" sz="3000" b="1" i="0" u="none" strike="noStrike" cap="none">
                <a:solidFill>
                  <a:srgbClr val="FF00FF"/>
                </a:solidFill>
                <a:latin typeface="Courier New"/>
                <a:ea typeface="Courier New"/>
                <a:cs typeface="Courier New"/>
                <a:sym typeface="Courier New"/>
              </a:rPr>
              <a:t>$10.00</a:t>
            </a:r>
            <a:r>
              <a:rPr lang="en-US" sz="3000" b="1" i="0" u="none" strike="noStrike" cap="none">
                <a:solidFill>
                  <a:schemeClr val="lt1"/>
                </a:solidFill>
                <a:latin typeface="Courier New"/>
                <a:ea typeface="Courier New"/>
                <a:cs typeface="Courier New"/>
                <a:sym typeface="Courier New"/>
              </a:rPr>
              <a:t> for cookies.'</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y = re.findall('</a:t>
            </a:r>
            <a:r>
              <a:rPr lang="en-US" sz="3000" b="1" i="0" u="none" strike="noStrike" cap="none">
                <a:solidFill>
                  <a:srgbClr val="FFFF00"/>
                </a:solidFill>
                <a:latin typeface="Courier New"/>
                <a:ea typeface="Courier New"/>
                <a:cs typeface="Courier New"/>
                <a:sym typeface="Courier New"/>
              </a:rPr>
              <a:t>\$[0-9.]+</a:t>
            </a:r>
            <a:r>
              <a:rPr lang="en-US" sz="3000" b="1" i="0" u="none" strike="noStrike" cap="none">
                <a:solidFill>
                  <a:schemeClr val="lt1"/>
                </a:solidFill>
                <a:latin typeface="Courier New"/>
                <a:ea typeface="Courier New"/>
                <a:cs typeface="Courier New"/>
                <a:sym typeface="Courier New"/>
              </a:rPr>
              <a:t>',x)</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&gt;&gt;&gt; print y</a:t>
            </a:r>
            <a:endParaRPr sz="3000" b="1">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00FF"/>
                </a:solidFill>
                <a:latin typeface="Courier New"/>
                <a:ea typeface="Courier New"/>
                <a:cs typeface="Courier New"/>
                <a:sym typeface="Courier New"/>
              </a:rPr>
              <a:t>$10.00</a:t>
            </a:r>
            <a:r>
              <a:rPr lang="en-US" sz="3000" b="1" i="0" u="none" strike="noStrike" cap="none">
                <a:solidFill>
                  <a:schemeClr val="lt1"/>
                </a:solidFill>
                <a:latin typeface="Courier New"/>
                <a:ea typeface="Courier New"/>
                <a:cs typeface="Courier New"/>
                <a:sym typeface="Courier New"/>
              </a:rPr>
              <a:t>']</a:t>
            </a:r>
            <a:endParaRPr sz="3000" b="1">
              <a:latin typeface="Courier New"/>
              <a:ea typeface="Courier New"/>
              <a:cs typeface="Courier New"/>
              <a:sym typeface="Courier New"/>
            </a:endParaRPr>
          </a:p>
        </p:txBody>
      </p:sp>
      <p:sp>
        <p:nvSpPr>
          <p:cNvPr id="515" name="Google Shape;515;p92"/>
          <p:cNvSpPr txBox="1"/>
          <p:nvPr/>
        </p:nvSpPr>
        <p:spPr>
          <a:xfrm>
            <a:off x="11062850" y="6667500"/>
            <a:ext cx="3422700" cy="812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00"/>
              </a:buClr>
              <a:buFont typeface="Cabin"/>
              <a:buNone/>
            </a:pPr>
            <a:r>
              <a:rPr lang="en-US" sz="4900" b="0" i="0" u="none" strike="noStrike" cap="none">
                <a:solidFill>
                  <a:srgbClr val="FFFF00"/>
                </a:solidFill>
                <a:latin typeface="Courier New"/>
                <a:ea typeface="Courier New"/>
                <a:cs typeface="Courier New"/>
                <a:sym typeface="Courier New"/>
              </a:rPr>
              <a:t>\$</a:t>
            </a:r>
            <a:r>
              <a:rPr lang="en-US" sz="4900" b="0" i="0" u="none" strike="noStrike" cap="none">
                <a:solidFill>
                  <a:srgbClr val="00FF00"/>
                </a:solidFill>
                <a:latin typeface="Courier New"/>
                <a:ea typeface="Courier New"/>
                <a:cs typeface="Courier New"/>
                <a:sym typeface="Courier New"/>
              </a:rPr>
              <a:t>[0-9.]</a:t>
            </a:r>
            <a:r>
              <a:rPr lang="en-US" sz="4900" b="0" i="0" u="none" strike="noStrike" cap="none">
                <a:solidFill>
                  <a:srgbClr val="FF7F00"/>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516" name="Google Shape;516;p92"/>
          <p:cNvSpPr txBox="1"/>
          <p:nvPr/>
        </p:nvSpPr>
        <p:spPr>
          <a:xfrm>
            <a:off x="12003087" y="8102600"/>
            <a:ext cx="3400500" cy="660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3800" b="0" i="0" u="none" strike="noStrike" cap="none">
                <a:solidFill>
                  <a:srgbClr val="00FF00"/>
                </a:solidFill>
                <a:latin typeface="Cabin"/>
                <a:ea typeface="Cabin"/>
                <a:cs typeface="Cabin"/>
                <a:sym typeface="Cabin"/>
              </a:rPr>
              <a:t>A digit or period</a:t>
            </a:r>
            <a:endParaRPr/>
          </a:p>
        </p:txBody>
      </p:sp>
      <p:sp>
        <p:nvSpPr>
          <p:cNvPr id="517" name="Google Shape;517;p92"/>
          <p:cNvSpPr txBox="1"/>
          <p:nvPr/>
        </p:nvSpPr>
        <p:spPr>
          <a:xfrm>
            <a:off x="7951787" y="8039100"/>
            <a:ext cx="3422700" cy="660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00"/>
              </a:buClr>
              <a:buFont typeface="Cabin"/>
              <a:buNone/>
            </a:pPr>
            <a:r>
              <a:rPr lang="en-US" sz="3800" b="0" i="0" u="none" strike="noStrike" cap="none">
                <a:solidFill>
                  <a:srgbClr val="FFFF00"/>
                </a:solidFill>
                <a:latin typeface="Cabin"/>
                <a:ea typeface="Cabin"/>
                <a:cs typeface="Cabin"/>
                <a:sym typeface="Cabin"/>
              </a:rPr>
              <a:t>A real dollar sign</a:t>
            </a:r>
            <a:endParaRPr/>
          </a:p>
        </p:txBody>
      </p:sp>
      <p:cxnSp>
        <p:nvCxnSpPr>
          <p:cNvPr id="518" name="Google Shape;518;p92"/>
          <p:cNvCxnSpPr/>
          <p:nvPr/>
        </p:nvCxnSpPr>
        <p:spPr>
          <a:xfrm flipH="1">
            <a:off x="11188837" y="7546975"/>
            <a:ext cx="312600" cy="498600"/>
          </a:xfrm>
          <a:prstGeom prst="straightConnector1">
            <a:avLst/>
          </a:prstGeom>
          <a:noFill/>
          <a:ln w="76200" cap="rnd" cmpd="sng">
            <a:solidFill>
              <a:srgbClr val="FFFF00"/>
            </a:solidFill>
            <a:prstDash val="solid"/>
            <a:miter lim="8000"/>
            <a:headEnd type="stealth" w="sm" len="sm"/>
            <a:tailEnd type="none" w="sm" len="sm"/>
          </a:ln>
        </p:spPr>
      </p:cxnSp>
      <p:cxnSp>
        <p:nvCxnSpPr>
          <p:cNvPr id="519" name="Google Shape;519;p92"/>
          <p:cNvCxnSpPr/>
          <p:nvPr/>
        </p:nvCxnSpPr>
        <p:spPr>
          <a:xfrm>
            <a:off x="12503325" y="7445400"/>
            <a:ext cx="312600" cy="606300"/>
          </a:xfrm>
          <a:prstGeom prst="straightConnector1">
            <a:avLst/>
          </a:prstGeom>
          <a:noFill/>
          <a:ln w="76200" cap="rnd" cmpd="sng">
            <a:solidFill>
              <a:srgbClr val="00FF00"/>
            </a:solidFill>
            <a:prstDash val="solid"/>
            <a:miter lim="8000"/>
            <a:headEnd type="stealth" w="sm" len="sm"/>
            <a:tailEnd type="none" w="sm" len="sm"/>
          </a:ln>
        </p:spPr>
      </p:cxnSp>
      <p:cxnSp>
        <p:nvCxnSpPr>
          <p:cNvPr id="520" name="Google Shape;520;p92"/>
          <p:cNvCxnSpPr/>
          <p:nvPr/>
        </p:nvCxnSpPr>
        <p:spPr>
          <a:xfrm flipH="1">
            <a:off x="13474698" y="7453100"/>
            <a:ext cx="85500" cy="649500"/>
          </a:xfrm>
          <a:prstGeom prst="straightConnector1">
            <a:avLst/>
          </a:prstGeom>
          <a:noFill/>
          <a:ln w="76200" cap="rnd" cmpd="sng">
            <a:solidFill>
              <a:srgbClr val="00FF00"/>
            </a:solidFill>
            <a:prstDash val="solid"/>
            <a:miter lim="8000"/>
            <a:headEnd type="stealth" w="sm" len="sm"/>
            <a:tailEnd type="none" w="sm" len="sm"/>
          </a:ln>
        </p:spPr>
      </p:cxnSp>
      <p:sp>
        <p:nvSpPr>
          <p:cNvPr id="521" name="Google Shape;521;p92"/>
          <p:cNvSpPr txBox="1"/>
          <p:nvPr/>
        </p:nvSpPr>
        <p:spPr>
          <a:xfrm>
            <a:off x="12825412" y="4660900"/>
            <a:ext cx="2883000" cy="1219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7F00"/>
              </a:buClr>
              <a:buFont typeface="Cabin"/>
              <a:buNone/>
            </a:pPr>
            <a:r>
              <a:rPr lang="en-US" sz="3800" b="0" i="0" u="none" strike="noStrike" cap="none">
                <a:solidFill>
                  <a:srgbClr val="FF7F00"/>
                </a:solidFill>
                <a:latin typeface="Cabin"/>
                <a:ea typeface="Cabin"/>
                <a:cs typeface="Cabin"/>
                <a:sym typeface="Cabin"/>
              </a:rPr>
              <a:t>At least one or more</a:t>
            </a:r>
            <a:endParaRPr/>
          </a:p>
        </p:txBody>
      </p:sp>
      <p:cxnSp>
        <p:nvCxnSpPr>
          <p:cNvPr id="522" name="Google Shape;522;p92"/>
          <p:cNvCxnSpPr/>
          <p:nvPr/>
        </p:nvCxnSpPr>
        <p:spPr>
          <a:xfrm rot="10800000" flipH="1">
            <a:off x="14180461" y="5880100"/>
            <a:ext cx="86400" cy="919800"/>
          </a:xfrm>
          <a:prstGeom prst="straightConnector1">
            <a:avLst/>
          </a:prstGeom>
          <a:noFill/>
          <a:ln w="76200" cap="rnd" cmpd="sng">
            <a:solidFill>
              <a:srgbClr val="FF7F00"/>
            </a:solidFill>
            <a:prstDash val="solid"/>
            <a:miter lim="8000"/>
            <a:headEnd type="stealth" w="sm" len="sm"/>
            <a:tailEnd type="none" w="sm" len="sm"/>
          </a:ln>
        </p:spPr>
      </p:cxnSp>
    </p:spTree>
    <p:extLst>
      <p:ext uri="{BB962C8B-B14F-4D97-AF65-F5344CB8AC3E}">
        <p14:creationId xmlns:p14="http://schemas.microsoft.com/office/powerpoint/2010/main" val="3685646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3"/>
          <p:cNvSpPr txBox="1">
            <a:spLocks noGrp="1"/>
          </p:cNvSpPr>
          <p:nvPr>
            <p:ph type="title"/>
          </p:nvPr>
        </p:nvSpPr>
        <p:spPr>
          <a:xfrm>
            <a:off x="1511300" y="241300"/>
            <a:ext cx="13233400" cy="22860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FF00"/>
              </a:buClr>
              <a:buFont typeface="Cabin"/>
              <a:buNone/>
            </a:pPr>
            <a:r>
              <a:rPr lang="en-US" sz="7800" b="1" i="0" u="none" strike="noStrike" cap="none">
                <a:solidFill>
                  <a:srgbClr val="FFD966"/>
                </a:solidFill>
                <a:latin typeface="Cabin"/>
                <a:ea typeface="Cabin"/>
                <a:cs typeface="Cabin"/>
                <a:sym typeface="Cabin"/>
              </a:rPr>
              <a:t>Summary</a:t>
            </a:r>
            <a:endParaRPr b="1">
              <a:solidFill>
                <a:srgbClr val="FFD966"/>
              </a:solidFill>
            </a:endParaRPr>
          </a:p>
        </p:txBody>
      </p:sp>
      <p:sp>
        <p:nvSpPr>
          <p:cNvPr id="528" name="Google Shape;528;p93"/>
          <p:cNvSpPr txBox="1">
            <a:spLocks noGrp="1"/>
          </p:cNvSpPr>
          <p:nvPr>
            <p:ph type="body" idx="1"/>
          </p:nvPr>
        </p:nvSpPr>
        <p:spPr>
          <a:xfrm>
            <a:off x="1511300" y="2590800"/>
            <a:ext cx="13233400" cy="5359400"/>
          </a:xfrm>
          <a:prstGeom prst="rect">
            <a:avLst/>
          </a:prstGeom>
          <a:noFill/>
          <a:ln>
            <a:noFill/>
          </a:ln>
        </p:spPr>
        <p:txBody>
          <a:bodyPr spcFirstLastPara="1" wrap="square" lIns="50800" tIns="50800" rIns="50800" bIns="50800" anchor="ctr" anchorCtr="0">
            <a:noAutofit/>
          </a:bodyPr>
          <a:lstStyle/>
          <a:p>
            <a:pPr marL="1104900" marR="0" lvl="0" indent="-603377" algn="l" rtl="0">
              <a:lnSpc>
                <a:spcPct val="100000"/>
              </a:lnSpc>
              <a:spcBef>
                <a:spcPts val="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Regular expressions are a cryptic but powerful language for matching strings and extracting elements from those strings</a:t>
            </a:r>
            <a:endParaRPr sz="3600">
              <a:latin typeface="Cabin"/>
              <a:ea typeface="Cabin"/>
              <a:cs typeface="Cabin"/>
              <a:sym typeface="Cabin"/>
            </a:endParaRPr>
          </a:p>
          <a:p>
            <a:pPr marL="1104900" marR="0" lvl="0" indent="-603377" algn="l" rtl="0">
              <a:lnSpc>
                <a:spcPct val="100000"/>
              </a:lnSpc>
              <a:spcBef>
                <a:spcPts val="2300"/>
              </a:spcBef>
              <a:spcAft>
                <a:spcPts val="0"/>
              </a:spcAft>
              <a:buClr>
                <a:schemeClr val="lt1"/>
              </a:buClr>
              <a:buSzPts val="3600"/>
              <a:buFont typeface="Cabin"/>
              <a:buChar char="•"/>
            </a:pPr>
            <a:r>
              <a:rPr lang="en-US" sz="3600" b="0" i="0" u="none" strike="noStrike" cap="none">
                <a:solidFill>
                  <a:schemeClr val="lt1"/>
                </a:solidFill>
                <a:latin typeface="Cabin"/>
                <a:ea typeface="Cabin"/>
                <a:cs typeface="Cabin"/>
                <a:sym typeface="Cabin"/>
              </a:rPr>
              <a:t>Regular expressions have special characters that indicate intent</a:t>
            </a:r>
            <a:endParaRPr sz="3600">
              <a:latin typeface="Cabin"/>
              <a:ea typeface="Cabin"/>
              <a:cs typeface="Cabin"/>
              <a:sym typeface="Cabin"/>
            </a:endParaRPr>
          </a:p>
        </p:txBody>
      </p:sp>
    </p:spTree>
    <p:extLst>
      <p:ext uri="{BB962C8B-B14F-4D97-AF65-F5344CB8AC3E}">
        <p14:creationId xmlns:p14="http://schemas.microsoft.com/office/powerpoint/2010/main" val="1959838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509485" y="235131"/>
            <a:ext cx="13227351" cy="2290354"/>
          </a:xfrm>
          <a:prstGeom prst="rect">
            <a:avLst/>
          </a:prstGeom>
          <a:noFill/>
          <a:ln>
            <a:noFill/>
          </a:ln>
        </p:spPr>
        <p:txBody>
          <a:bodyPr vert="horz" lIns="37422" tIns="37422" rIns="37422" bIns="37422" rtlCol="0" anchor="ctr" anchorCtr="0">
            <a:noAutofit/>
          </a:bodyPr>
          <a:lstStyle/>
          <a:p>
            <a:pPr>
              <a:buClr>
                <a:schemeClr val="accent3"/>
              </a:buClr>
              <a:buSzPct val="25000"/>
            </a:pPr>
            <a:r>
              <a:rPr lang="en">
                <a:solidFill>
                  <a:srgbClr val="FFD966"/>
                </a:solidFill>
              </a:rPr>
              <a:t>Object Oriented</a:t>
            </a:r>
          </a:p>
        </p:txBody>
      </p:sp>
      <p:sp>
        <p:nvSpPr>
          <p:cNvPr id="190" name="Shape 190"/>
          <p:cNvSpPr txBox="1">
            <a:spLocks noGrp="1"/>
          </p:cNvSpPr>
          <p:nvPr>
            <p:ph type="body" idx="1"/>
          </p:nvPr>
        </p:nvSpPr>
        <p:spPr>
          <a:xfrm>
            <a:off x="857251" y="2595155"/>
            <a:ext cx="14673262" cy="5355771"/>
          </a:xfrm>
          <a:prstGeom prst="rect">
            <a:avLst/>
          </a:prstGeom>
          <a:noFill/>
          <a:ln>
            <a:noFill/>
          </a:ln>
        </p:spPr>
        <p:txBody>
          <a:bodyPr vert="horz" lIns="37422" tIns="37422" rIns="37422" bIns="37422" rtlCol="0" anchor="ctr" anchorCtr="0">
            <a:noAutofit/>
          </a:bodyPr>
          <a:lstStyle/>
          <a:p>
            <a:pPr marL="1151481" indent="-587030">
              <a:spcBef>
                <a:spcPts val="0"/>
              </a:spcBef>
              <a:spcAft>
                <a:spcPts val="0"/>
              </a:spcAft>
              <a:buClr>
                <a:srgbClr val="FFFFFF"/>
              </a:buClr>
              <a:buSzPct val="173913"/>
              <a:buFont typeface="Cabin"/>
              <a:buChar char="•"/>
            </a:pPr>
            <a:r>
              <a:rPr lang="en" dirty="0"/>
              <a:t>A program is made up of many cooperating objects</a:t>
            </a:r>
          </a:p>
          <a:p>
            <a:pPr marL="1151481" indent="-587030">
              <a:spcAft>
                <a:spcPts val="0"/>
              </a:spcAft>
              <a:buClr>
                <a:srgbClr val="FFFFFF"/>
              </a:buClr>
              <a:buSzPct val="173913"/>
              <a:buFont typeface="Cabin"/>
              <a:buChar char="•"/>
            </a:pPr>
            <a:r>
              <a:rPr lang="en" dirty="0"/>
              <a:t>Each object is a little “island” within the program and cooperatively working with other objects.</a:t>
            </a:r>
          </a:p>
          <a:p>
            <a:pPr marL="1151481" indent="-587030">
              <a:spcAft>
                <a:spcPts val="0"/>
              </a:spcAft>
              <a:buClr>
                <a:srgbClr val="FFFFFF"/>
              </a:buClr>
              <a:buSzPct val="173913"/>
              <a:buFont typeface="Cabin"/>
              <a:buChar char="•"/>
            </a:pPr>
            <a:r>
              <a:rPr lang="en" dirty="0"/>
              <a:t>A program is made up of one or more objects working together - objects make use of each other’s capabilities</a:t>
            </a:r>
          </a:p>
        </p:txBody>
      </p:sp>
    </p:spTree>
    <p:extLst>
      <p:ext uri="{BB962C8B-B14F-4D97-AF65-F5344CB8AC3E}">
        <p14:creationId xmlns:p14="http://schemas.microsoft.com/office/powerpoint/2010/main" val="404461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7A24-F76A-4B44-80FB-65791936D00C}"/>
              </a:ext>
            </a:extLst>
          </p:cNvPr>
          <p:cNvSpPr>
            <a:spLocks noGrp="1"/>
          </p:cNvSpPr>
          <p:nvPr>
            <p:ph type="title"/>
          </p:nvPr>
        </p:nvSpPr>
        <p:spPr>
          <a:xfrm>
            <a:off x="1521884" y="812800"/>
            <a:ext cx="13207997" cy="1958109"/>
          </a:xfrm>
        </p:spPr>
        <p:txBody>
          <a:bodyPr>
            <a:normAutofit/>
          </a:bodyPr>
          <a:lstStyle/>
          <a:p>
            <a:r>
              <a:rPr lang="en-US" dirty="0"/>
              <a:t>Isolation</a:t>
            </a:r>
          </a:p>
        </p:txBody>
      </p:sp>
      <p:graphicFrame>
        <p:nvGraphicFramePr>
          <p:cNvPr id="5" name="Content Placeholder 2">
            <a:extLst>
              <a:ext uri="{FF2B5EF4-FFF2-40B4-BE49-F238E27FC236}">
                <a16:creationId xmlns:a16="http://schemas.microsoft.com/office/drawing/2014/main" id="{DA85FD48-6C88-49BF-A26F-7A3A492DE951}"/>
              </a:ext>
            </a:extLst>
          </p:cNvPr>
          <p:cNvGraphicFramePr>
            <a:graphicFrameLocks noGrp="1"/>
          </p:cNvGraphicFramePr>
          <p:nvPr>
            <p:ph idx="1"/>
            <p:extLst>
              <p:ext uri="{D42A27DB-BD31-4B8C-83A1-F6EECF244321}">
                <p14:modId xmlns:p14="http://schemas.microsoft.com/office/powerpoint/2010/main" val="3695057998"/>
              </p:ext>
            </p:extLst>
          </p:nvPr>
        </p:nvGraphicFramePr>
        <p:xfrm>
          <a:off x="1521884" y="3048000"/>
          <a:ext cx="13208000" cy="4516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207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581F-16E5-0E49-9F0E-461F8A030D24}"/>
              </a:ext>
            </a:extLst>
          </p:cNvPr>
          <p:cNvSpPr>
            <a:spLocks noGrp="1"/>
          </p:cNvSpPr>
          <p:nvPr>
            <p:ph type="title"/>
          </p:nvPr>
        </p:nvSpPr>
        <p:spPr/>
        <p:txBody>
          <a:bodyPr/>
          <a:lstStyle/>
          <a:p>
            <a:r>
              <a:rPr lang="en-US" dirty="0"/>
              <a:t>OO Languages</a:t>
            </a:r>
          </a:p>
        </p:txBody>
      </p:sp>
      <p:sp>
        <p:nvSpPr>
          <p:cNvPr id="3" name="Text Placeholder 2">
            <a:extLst>
              <a:ext uri="{FF2B5EF4-FFF2-40B4-BE49-F238E27FC236}">
                <a16:creationId xmlns:a16="http://schemas.microsoft.com/office/drawing/2014/main" id="{3E3FEBE6-1E4F-8847-9850-16C20E5B29C6}"/>
              </a:ext>
            </a:extLst>
          </p:cNvPr>
          <p:cNvSpPr>
            <a:spLocks noGrp="1"/>
          </p:cNvSpPr>
          <p:nvPr>
            <p:ph type="body" idx="1"/>
          </p:nvPr>
        </p:nvSpPr>
        <p:spPr/>
        <p:txBody>
          <a:bodyPr/>
          <a:lstStyle/>
          <a:p>
            <a:r>
              <a:rPr lang="en-US" dirty="0"/>
              <a:t>Class – a well-encapsulated “box”</a:t>
            </a:r>
          </a:p>
        </p:txBody>
      </p:sp>
    </p:spTree>
    <p:extLst>
      <p:ext uri="{BB962C8B-B14F-4D97-AF65-F5344CB8AC3E}">
        <p14:creationId xmlns:p14="http://schemas.microsoft.com/office/powerpoint/2010/main" val="815462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509485" y="235131"/>
            <a:ext cx="13227351" cy="1307919"/>
          </a:xfrm>
          <a:prstGeom prst="rect">
            <a:avLst/>
          </a:prstGeom>
          <a:noFill/>
          <a:ln>
            <a:noFill/>
          </a:ln>
        </p:spPr>
        <p:txBody>
          <a:bodyPr vert="horz" lIns="37422" tIns="37422" rIns="37422" bIns="37422" rtlCol="0" anchor="ctr" anchorCtr="0">
            <a:noAutofit/>
          </a:bodyPr>
          <a:lstStyle/>
          <a:p>
            <a:pPr>
              <a:buClr>
                <a:srgbClr val="DCBD23"/>
              </a:buClr>
              <a:buSzPct val="25000"/>
            </a:pPr>
            <a:r>
              <a:rPr lang="en" dirty="0">
                <a:solidFill>
                  <a:srgbClr val="FFD966"/>
                </a:solidFill>
              </a:rPr>
              <a:t>Object</a:t>
            </a:r>
          </a:p>
        </p:txBody>
      </p:sp>
      <p:sp>
        <p:nvSpPr>
          <p:cNvPr id="196" name="Shape 196"/>
          <p:cNvSpPr txBox="1">
            <a:spLocks noGrp="1"/>
          </p:cNvSpPr>
          <p:nvPr>
            <p:ph type="body" idx="1"/>
          </p:nvPr>
        </p:nvSpPr>
        <p:spPr>
          <a:xfrm>
            <a:off x="742951" y="1714501"/>
            <a:ext cx="14887574" cy="7194368"/>
          </a:xfrm>
          <a:prstGeom prst="rect">
            <a:avLst/>
          </a:prstGeom>
          <a:noFill/>
          <a:ln>
            <a:noFill/>
          </a:ln>
        </p:spPr>
        <p:txBody>
          <a:bodyPr vert="horz" lIns="37422" tIns="37422" rIns="37422" bIns="37422" rtlCol="0" anchor="ctr" anchorCtr="0">
            <a:noAutofit/>
          </a:bodyPr>
          <a:lstStyle/>
          <a:p>
            <a:pPr marL="812810" indent="-654764">
              <a:spcBef>
                <a:spcPts val="0"/>
              </a:spcBef>
              <a:spcAft>
                <a:spcPts val="0"/>
              </a:spcAft>
              <a:buClr>
                <a:srgbClr val="FFFFFF"/>
              </a:buClr>
              <a:buFont typeface="Cabin"/>
            </a:pPr>
            <a:r>
              <a:rPr lang="en" sz="3911" dirty="0"/>
              <a:t>An Object is a bit of self-contained Code and Data. </a:t>
            </a:r>
          </a:p>
          <a:p>
            <a:pPr marL="812810" indent="-654764">
              <a:spcBef>
                <a:spcPts val="0"/>
              </a:spcBef>
              <a:spcAft>
                <a:spcPts val="0"/>
              </a:spcAft>
              <a:buClr>
                <a:srgbClr val="FFFFFF"/>
              </a:buClr>
              <a:buFont typeface="Cabin"/>
            </a:pPr>
            <a:r>
              <a:rPr lang="en" sz="3911" dirty="0"/>
              <a:t>A key aspect of the Object approach is to break the problem into smaller understandable parts (divide and conquer)</a:t>
            </a:r>
          </a:p>
          <a:p>
            <a:pPr marL="1422395" lvl="1" indent="-654764">
              <a:spcAft>
                <a:spcPts val="0"/>
              </a:spcAft>
              <a:buClr>
                <a:srgbClr val="FFFFFF"/>
              </a:buClr>
              <a:buFont typeface="Cabin"/>
            </a:pPr>
            <a:r>
              <a:rPr lang="en" sz="3911" dirty="0"/>
              <a:t>Recall that we try to do this now with different functions</a:t>
            </a:r>
          </a:p>
          <a:p>
            <a:pPr marL="2031980" lvl="2" indent="-654764">
              <a:spcAft>
                <a:spcPts val="0"/>
              </a:spcAft>
              <a:buClr>
                <a:srgbClr val="FFFFFF"/>
              </a:buClr>
              <a:buFont typeface="Cabin"/>
            </a:pPr>
            <a:r>
              <a:rPr lang="en-US" sz="3911" dirty="0"/>
              <a:t>Unfortunately</a:t>
            </a:r>
            <a:r>
              <a:rPr lang="en" sz="3911" dirty="0"/>
              <a:t>, functions aren’t really meant to be treated as self-contained, reusable units</a:t>
            </a:r>
          </a:p>
          <a:p>
            <a:pPr marL="812810" indent="-654764">
              <a:spcAft>
                <a:spcPts val="0"/>
              </a:spcAft>
              <a:buClr>
                <a:srgbClr val="FFFFFF"/>
              </a:buClr>
              <a:buFont typeface="Cabin"/>
            </a:pPr>
            <a:r>
              <a:rPr lang="en" sz="3911" dirty="0"/>
              <a:t>Objects have boundaries that allow us to ignore un-needed detail</a:t>
            </a:r>
          </a:p>
          <a:p>
            <a:pPr marL="812810" indent="-654764">
              <a:spcAft>
                <a:spcPts val="0"/>
              </a:spcAft>
              <a:buClr>
                <a:srgbClr val="FFFFFF"/>
              </a:buClr>
              <a:buFont typeface="Cabin"/>
            </a:pPr>
            <a:r>
              <a:rPr lang="en" sz="3911" dirty="0"/>
              <a:t>We have been using objects all along: String Objects, Integer Objects, Dictionary Objects, List Objects...</a:t>
            </a:r>
          </a:p>
        </p:txBody>
      </p:sp>
    </p:spTree>
    <p:extLst>
      <p:ext uri="{BB962C8B-B14F-4D97-AF65-F5344CB8AC3E}">
        <p14:creationId xmlns:p14="http://schemas.microsoft.com/office/powerpoint/2010/main" val="288848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509485" y="235131"/>
            <a:ext cx="13227351" cy="2290354"/>
          </a:xfrm>
          <a:prstGeom prst="rect">
            <a:avLst/>
          </a:prstGeom>
          <a:noFill/>
          <a:ln>
            <a:noFill/>
          </a:ln>
        </p:spPr>
        <p:txBody>
          <a:bodyPr vert="horz" lIns="37422" tIns="37422" rIns="37422" bIns="37422" rtlCol="0" anchor="ctr" anchorCtr="0">
            <a:noAutofit/>
          </a:bodyPr>
          <a:lstStyle/>
          <a:p>
            <a:pPr>
              <a:buClr>
                <a:schemeClr val="accent3"/>
              </a:buClr>
              <a:buSzPct val="25000"/>
            </a:pPr>
            <a:r>
              <a:rPr lang="en">
                <a:solidFill>
                  <a:srgbClr val="FFD966"/>
                </a:solidFill>
              </a:rPr>
              <a:t>Definitions</a:t>
            </a:r>
          </a:p>
        </p:txBody>
      </p:sp>
      <p:sp>
        <p:nvSpPr>
          <p:cNvPr id="293" name="Shape 293"/>
          <p:cNvSpPr txBox="1">
            <a:spLocks noGrp="1"/>
          </p:cNvSpPr>
          <p:nvPr>
            <p:ph type="body" idx="1"/>
          </p:nvPr>
        </p:nvSpPr>
        <p:spPr>
          <a:xfrm>
            <a:off x="1509485" y="2595155"/>
            <a:ext cx="13227351" cy="5355771"/>
          </a:xfrm>
          <a:prstGeom prst="rect">
            <a:avLst/>
          </a:prstGeom>
          <a:noFill/>
          <a:ln>
            <a:noFill/>
          </a:ln>
        </p:spPr>
        <p:txBody>
          <a:bodyPr vert="horz" lIns="37422" tIns="37422" rIns="37422" bIns="37422" rtlCol="0" anchor="ctr" anchorCtr="0">
            <a:noAutofit/>
          </a:bodyPr>
          <a:lstStyle/>
          <a:p>
            <a:pPr marL="812810" indent="-666053">
              <a:spcBef>
                <a:spcPts val="0"/>
              </a:spcBef>
              <a:spcAft>
                <a:spcPts val="0"/>
              </a:spcAft>
              <a:buFont typeface="Cabin"/>
            </a:pPr>
            <a:r>
              <a:rPr lang="en" dirty="0">
                <a:solidFill>
                  <a:srgbClr val="FF9300"/>
                </a:solidFill>
              </a:rPr>
              <a:t>Class</a:t>
            </a:r>
            <a:r>
              <a:rPr lang="en" dirty="0"/>
              <a:t> - a template – Dog, Cat, Bird, Vehicle</a:t>
            </a:r>
          </a:p>
          <a:p>
            <a:pPr marL="812810" indent="-666053">
              <a:spcAft>
                <a:spcPts val="0"/>
              </a:spcAft>
              <a:buFont typeface="Cabin"/>
            </a:pPr>
            <a:r>
              <a:rPr lang="en" dirty="0">
                <a:solidFill>
                  <a:srgbClr val="FF9300"/>
                </a:solidFill>
              </a:rPr>
              <a:t>Method or Message </a:t>
            </a:r>
            <a:r>
              <a:rPr lang="en" dirty="0"/>
              <a:t>- A defined capability of a class - bark(), meow(),tweet(),drive()</a:t>
            </a:r>
          </a:p>
          <a:p>
            <a:pPr marL="812810" indent="-666053">
              <a:spcAft>
                <a:spcPts val="0"/>
              </a:spcAft>
              <a:buFont typeface="Cabin"/>
            </a:pPr>
            <a:r>
              <a:rPr lang="en" dirty="0">
                <a:solidFill>
                  <a:srgbClr val="FF9300"/>
                </a:solidFill>
              </a:rPr>
              <a:t>Field or attribute</a:t>
            </a:r>
            <a:r>
              <a:rPr lang="en" dirty="0"/>
              <a:t>- A bit of data in a class – length, color</a:t>
            </a:r>
          </a:p>
          <a:p>
            <a:pPr marL="812810" indent="-666053">
              <a:spcAft>
                <a:spcPts val="0"/>
              </a:spcAft>
              <a:buFont typeface="Cabin"/>
            </a:pPr>
            <a:r>
              <a:rPr lang="en" dirty="0">
                <a:solidFill>
                  <a:srgbClr val="FF9300"/>
                </a:solidFill>
              </a:rPr>
              <a:t>Object or Instance</a:t>
            </a:r>
            <a:r>
              <a:rPr lang="en" dirty="0"/>
              <a:t> - A particular instance of a class – Lassie, Fluffy, </a:t>
            </a:r>
            <a:r>
              <a:rPr lang="en" dirty="0" err="1"/>
              <a:t>Tweety</a:t>
            </a:r>
            <a:r>
              <a:rPr lang="en" dirty="0"/>
              <a:t>, Prius</a:t>
            </a:r>
          </a:p>
        </p:txBody>
      </p:sp>
      <p:pic>
        <p:nvPicPr>
          <p:cNvPr id="294" name="Shape 294"/>
          <p:cNvPicPr preferRelativeResize="0"/>
          <p:nvPr/>
        </p:nvPicPr>
        <p:blipFill rotWithShape="1">
          <a:blip r:embed="rId3">
            <a:alphaModFix/>
          </a:blip>
          <a:srcRect/>
          <a:stretch/>
        </p:blipFill>
        <p:spPr>
          <a:xfrm>
            <a:off x="12288762" y="461554"/>
            <a:ext cx="2806096" cy="1850356"/>
          </a:xfrm>
          <a:prstGeom prst="rect">
            <a:avLst/>
          </a:prstGeom>
          <a:noFill/>
          <a:ln>
            <a:noFill/>
          </a:ln>
        </p:spPr>
      </p:pic>
    </p:spTree>
    <p:extLst>
      <p:ext uri="{BB962C8B-B14F-4D97-AF65-F5344CB8AC3E}">
        <p14:creationId xmlns:p14="http://schemas.microsoft.com/office/powerpoint/2010/main" val="49602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1509485" y="235131"/>
            <a:ext cx="10430932" cy="1250769"/>
          </a:xfrm>
          <a:prstGeom prst="rect">
            <a:avLst/>
          </a:prstGeom>
          <a:noFill/>
          <a:ln>
            <a:noFill/>
          </a:ln>
        </p:spPr>
        <p:txBody>
          <a:bodyPr vert="horz" lIns="37422" tIns="37422" rIns="37422" bIns="37422" rtlCol="0" anchor="ctr" anchorCtr="0">
            <a:noAutofit/>
          </a:bodyPr>
          <a:lstStyle/>
          <a:p>
            <a:pPr>
              <a:buSzPct val="25000"/>
            </a:pPr>
            <a:r>
              <a:rPr lang="en" dirty="0"/>
              <a:t>Terminology: </a:t>
            </a:r>
            <a:r>
              <a:rPr lang="en" dirty="0">
                <a:solidFill>
                  <a:srgbClr val="FF9300"/>
                </a:solidFill>
              </a:rPr>
              <a:t>Class</a:t>
            </a:r>
          </a:p>
        </p:txBody>
      </p:sp>
      <p:sp>
        <p:nvSpPr>
          <p:cNvPr id="6" name="Shape 196">
            <a:extLst>
              <a:ext uri="{FF2B5EF4-FFF2-40B4-BE49-F238E27FC236}">
                <a16:creationId xmlns:a16="http://schemas.microsoft.com/office/drawing/2014/main" id="{2D59BBA9-5D9D-674F-9D66-549E1F978DD6}"/>
              </a:ext>
            </a:extLst>
          </p:cNvPr>
          <p:cNvSpPr txBox="1">
            <a:spLocks noGrp="1"/>
          </p:cNvSpPr>
          <p:nvPr>
            <p:ph type="body" idx="1"/>
          </p:nvPr>
        </p:nvSpPr>
        <p:spPr>
          <a:xfrm>
            <a:off x="800101" y="1600200"/>
            <a:ext cx="14887574" cy="7972425"/>
          </a:xfrm>
          <a:prstGeom prst="rect">
            <a:avLst/>
          </a:prstGeom>
          <a:noFill/>
          <a:ln>
            <a:noFill/>
          </a:ln>
        </p:spPr>
        <p:txBody>
          <a:bodyPr vert="horz" lIns="37422" tIns="37422" rIns="37422" bIns="37422" rtlCol="0" anchor="ctr" anchorCtr="0">
            <a:noAutofit/>
          </a:bodyPr>
          <a:lstStyle/>
          <a:p>
            <a:r>
              <a:rPr lang="en-US" sz="4000" dirty="0">
                <a:solidFill>
                  <a:schemeClr val="tx1"/>
                </a:solidFill>
              </a:rPr>
              <a:t>A “box” of code (we call this encapsulation).  Contains all of the traits and characteristics shared by the class (color, size, bark sound)</a:t>
            </a:r>
          </a:p>
          <a:p>
            <a:r>
              <a:rPr lang="en-US" sz="4000" dirty="0">
                <a:solidFill>
                  <a:schemeClr val="tx1"/>
                </a:solidFill>
              </a:rPr>
              <a:t>Accessed through public interface:</a:t>
            </a:r>
            <a:br>
              <a:rPr lang="en-US" sz="4000" dirty="0">
                <a:solidFill>
                  <a:schemeClr val="tx1"/>
                </a:solidFill>
              </a:rPr>
            </a:br>
            <a:r>
              <a:rPr lang="en-US" sz="4000" dirty="0">
                <a:solidFill>
                  <a:schemeClr val="tx1"/>
                </a:solidFill>
              </a:rPr>
              <a:t>“getters” and “setters” are public methods we use to access objects, rather than providing direct access.  This makes sure the objects are encapsulated.</a:t>
            </a:r>
          </a:p>
          <a:p>
            <a:r>
              <a:rPr lang="en-US" sz="4000" dirty="0">
                <a:solidFill>
                  <a:schemeClr val="tx1"/>
                </a:solidFill>
              </a:rPr>
              <a:t>Using Classes provides a higher level of abstraction</a:t>
            </a:r>
          </a:p>
          <a:p>
            <a:pPr lvl="1"/>
            <a:r>
              <a:rPr lang="en-US" sz="4000" dirty="0">
                <a:solidFill>
                  <a:schemeClr val="tx1"/>
                </a:solidFill>
              </a:rPr>
              <a:t>Think about each individual problem, using objects to solve the problem</a:t>
            </a:r>
          </a:p>
        </p:txBody>
      </p:sp>
    </p:spTree>
    <p:extLst>
      <p:ext uri="{BB962C8B-B14F-4D97-AF65-F5344CB8AC3E}">
        <p14:creationId xmlns:p14="http://schemas.microsoft.com/office/powerpoint/2010/main" val="1085878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600076" y="235131"/>
            <a:ext cx="14673262" cy="2236607"/>
          </a:xfrm>
          <a:prstGeom prst="rect">
            <a:avLst/>
          </a:prstGeom>
          <a:noFill/>
          <a:ln>
            <a:noFill/>
          </a:ln>
        </p:spPr>
        <p:txBody>
          <a:bodyPr vert="horz" lIns="37422" tIns="37422" rIns="37422" bIns="37422" rtlCol="0" anchor="ctr" anchorCtr="0">
            <a:noAutofit/>
          </a:bodyPr>
          <a:lstStyle/>
          <a:p>
            <a:pPr>
              <a:buSzPct val="25000"/>
            </a:pPr>
            <a:r>
              <a:rPr lang="en" dirty="0"/>
              <a:t>Terminology: </a:t>
            </a:r>
            <a:r>
              <a:rPr lang="en" dirty="0">
                <a:solidFill>
                  <a:srgbClr val="FF9300"/>
                </a:solidFill>
              </a:rPr>
              <a:t>Instance or Object </a:t>
            </a:r>
            <a:br>
              <a:rPr lang="en" dirty="0">
                <a:solidFill>
                  <a:srgbClr val="FF9300"/>
                </a:solidFill>
              </a:rPr>
            </a:br>
            <a:r>
              <a:rPr lang="en" sz="4400" dirty="0">
                <a:solidFill>
                  <a:srgbClr val="FF9300"/>
                </a:solidFill>
              </a:rPr>
              <a:t>(often used </a:t>
            </a:r>
            <a:r>
              <a:rPr lang="en" sz="4400" dirty="0" err="1">
                <a:solidFill>
                  <a:srgbClr val="FF9300"/>
                </a:solidFill>
              </a:rPr>
              <a:t>interchang</a:t>
            </a:r>
            <a:r>
              <a:rPr lang="en-US" sz="4400" dirty="0">
                <a:solidFill>
                  <a:srgbClr val="FF9300"/>
                </a:solidFill>
              </a:rPr>
              <a:t>e</a:t>
            </a:r>
            <a:r>
              <a:rPr lang="en" sz="4400" dirty="0">
                <a:solidFill>
                  <a:srgbClr val="FF9300"/>
                </a:solidFill>
              </a:rPr>
              <a:t>ably)</a:t>
            </a:r>
            <a:endParaRPr lang="en" dirty="0">
              <a:solidFill>
                <a:srgbClr val="FF9300"/>
              </a:solidFill>
            </a:endParaRPr>
          </a:p>
        </p:txBody>
      </p:sp>
      <p:sp>
        <p:nvSpPr>
          <p:cNvPr id="6" name="Shape 196">
            <a:extLst>
              <a:ext uri="{FF2B5EF4-FFF2-40B4-BE49-F238E27FC236}">
                <a16:creationId xmlns:a16="http://schemas.microsoft.com/office/drawing/2014/main" id="{2D59BBA9-5D9D-674F-9D66-549E1F978DD6}"/>
              </a:ext>
            </a:extLst>
          </p:cNvPr>
          <p:cNvSpPr txBox="1">
            <a:spLocks noGrp="1"/>
          </p:cNvSpPr>
          <p:nvPr>
            <p:ph type="body" idx="1"/>
          </p:nvPr>
        </p:nvSpPr>
        <p:spPr>
          <a:xfrm>
            <a:off x="800101" y="2200277"/>
            <a:ext cx="14887574" cy="6708592"/>
          </a:xfrm>
          <a:prstGeom prst="rect">
            <a:avLst/>
          </a:prstGeom>
          <a:noFill/>
          <a:ln>
            <a:noFill/>
          </a:ln>
        </p:spPr>
        <p:txBody>
          <a:bodyPr vert="horz" lIns="37422" tIns="37422" rIns="37422" bIns="37422" rtlCol="0" anchor="ctr" anchorCtr="0">
            <a:noAutofit/>
          </a:bodyPr>
          <a:lstStyle/>
          <a:p>
            <a:r>
              <a:rPr lang="en-US" sz="4400" dirty="0">
                <a:solidFill>
                  <a:schemeClr val="tx1"/>
                </a:solidFill>
              </a:rPr>
              <a:t>The actual object created at runtime.</a:t>
            </a:r>
          </a:p>
          <a:p>
            <a:r>
              <a:rPr lang="en-US" sz="4400" dirty="0">
                <a:solidFill>
                  <a:schemeClr val="tx1"/>
                </a:solidFill>
              </a:rPr>
              <a:t>An instance of the Dog class might be “Lassie”</a:t>
            </a:r>
          </a:p>
          <a:p>
            <a:r>
              <a:rPr lang="en-US" sz="4400" dirty="0">
                <a:solidFill>
                  <a:schemeClr val="tx1"/>
                </a:solidFill>
              </a:rPr>
              <a:t>Lassie has state and behavior defined in the class</a:t>
            </a:r>
          </a:p>
          <a:p>
            <a:pPr lvl="1"/>
            <a:r>
              <a:rPr lang="en-US" sz="4400" dirty="0">
                <a:solidFill>
                  <a:schemeClr val="tx1"/>
                </a:solidFill>
              </a:rPr>
              <a:t>color = brown and white</a:t>
            </a:r>
            <a:br>
              <a:rPr lang="en-US" sz="4400" dirty="0">
                <a:solidFill>
                  <a:schemeClr val="tx1"/>
                </a:solidFill>
              </a:rPr>
            </a:br>
            <a:r>
              <a:rPr lang="en-US" sz="4400" dirty="0">
                <a:solidFill>
                  <a:schemeClr val="tx1"/>
                </a:solidFill>
              </a:rPr>
              <a:t>eyes = brown</a:t>
            </a:r>
            <a:br>
              <a:rPr lang="en-US" sz="4400" dirty="0">
                <a:solidFill>
                  <a:schemeClr val="tx1"/>
                </a:solidFill>
              </a:rPr>
            </a:br>
            <a:r>
              <a:rPr lang="en-US" sz="4400" dirty="0">
                <a:solidFill>
                  <a:schemeClr val="tx1"/>
                </a:solidFill>
              </a:rPr>
              <a:t>hair = long</a:t>
            </a:r>
          </a:p>
          <a:p>
            <a:pPr marL="812810" indent="-654764">
              <a:spcBef>
                <a:spcPts val="0"/>
              </a:spcBef>
              <a:spcAft>
                <a:spcPts val="0"/>
              </a:spcAft>
              <a:buClr>
                <a:srgbClr val="FFFFFF"/>
              </a:buClr>
              <a:buFont typeface="Cabin"/>
            </a:pPr>
            <a:endParaRPr lang="en" sz="3911" dirty="0"/>
          </a:p>
        </p:txBody>
      </p:sp>
    </p:spTree>
    <p:extLst>
      <p:ext uri="{BB962C8B-B14F-4D97-AF65-F5344CB8AC3E}">
        <p14:creationId xmlns:p14="http://schemas.microsoft.com/office/powerpoint/2010/main" val="1241499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600076" y="235131"/>
            <a:ext cx="14673262" cy="1250769"/>
          </a:xfrm>
          <a:prstGeom prst="rect">
            <a:avLst/>
          </a:prstGeom>
          <a:noFill/>
          <a:ln>
            <a:noFill/>
          </a:ln>
        </p:spPr>
        <p:txBody>
          <a:bodyPr vert="horz" lIns="37422" tIns="37422" rIns="37422" bIns="37422" rtlCol="0" anchor="ctr" anchorCtr="0">
            <a:noAutofit/>
          </a:bodyPr>
          <a:lstStyle/>
          <a:p>
            <a:pPr>
              <a:buSzPct val="25000"/>
            </a:pPr>
            <a:r>
              <a:rPr lang="en" dirty="0"/>
              <a:t>Terminology: </a:t>
            </a:r>
            <a:r>
              <a:rPr lang="en" dirty="0">
                <a:solidFill>
                  <a:srgbClr val="FF9300"/>
                </a:solidFill>
              </a:rPr>
              <a:t>Method</a:t>
            </a:r>
          </a:p>
        </p:txBody>
      </p:sp>
      <p:sp>
        <p:nvSpPr>
          <p:cNvPr id="6" name="Shape 196">
            <a:extLst>
              <a:ext uri="{FF2B5EF4-FFF2-40B4-BE49-F238E27FC236}">
                <a16:creationId xmlns:a16="http://schemas.microsoft.com/office/drawing/2014/main" id="{2D59BBA9-5D9D-674F-9D66-549E1F978DD6}"/>
              </a:ext>
            </a:extLst>
          </p:cNvPr>
          <p:cNvSpPr txBox="1">
            <a:spLocks noGrp="1"/>
          </p:cNvSpPr>
          <p:nvPr>
            <p:ph type="body" idx="1"/>
          </p:nvPr>
        </p:nvSpPr>
        <p:spPr>
          <a:xfrm>
            <a:off x="800101" y="2200277"/>
            <a:ext cx="14887574" cy="6708592"/>
          </a:xfrm>
          <a:prstGeom prst="rect">
            <a:avLst/>
          </a:prstGeom>
          <a:noFill/>
          <a:ln>
            <a:noFill/>
          </a:ln>
        </p:spPr>
        <p:txBody>
          <a:bodyPr vert="horz" lIns="37422" tIns="37422" rIns="37422" bIns="37422" rtlCol="0" anchor="ctr" anchorCtr="0">
            <a:noAutofit/>
          </a:bodyPr>
          <a:lstStyle/>
          <a:p>
            <a:r>
              <a:rPr lang="en-US" sz="4400" dirty="0">
                <a:solidFill>
                  <a:schemeClr val="tx1"/>
                </a:solidFill>
              </a:rPr>
              <a:t>What the object can do.  Methods are VERBS!</a:t>
            </a:r>
          </a:p>
          <a:p>
            <a:r>
              <a:rPr lang="en-US" sz="4400" dirty="0" err="1">
                <a:solidFill>
                  <a:schemeClr val="tx1"/>
                </a:solidFill>
              </a:rPr>
              <a:t>CoffeeMachine</a:t>
            </a:r>
            <a:r>
              <a:rPr lang="en-US" sz="4400" dirty="0">
                <a:solidFill>
                  <a:schemeClr val="tx1"/>
                </a:solidFill>
              </a:rPr>
              <a:t> has </a:t>
            </a:r>
            <a:r>
              <a:rPr lang="en-US" sz="4400" dirty="0" err="1">
                <a:solidFill>
                  <a:schemeClr val="tx1"/>
                </a:solidFill>
              </a:rPr>
              <a:t>fillWithWater</a:t>
            </a:r>
            <a:r>
              <a:rPr lang="en-US" sz="4400" dirty="0">
                <a:solidFill>
                  <a:schemeClr val="tx1"/>
                </a:solidFill>
              </a:rPr>
              <a:t>(), </a:t>
            </a:r>
            <a:r>
              <a:rPr lang="en-US" sz="4400" dirty="0" err="1">
                <a:solidFill>
                  <a:schemeClr val="tx1"/>
                </a:solidFill>
              </a:rPr>
              <a:t>addCoffee</a:t>
            </a:r>
            <a:r>
              <a:rPr lang="en-US" sz="4400" dirty="0">
                <a:solidFill>
                  <a:schemeClr val="tx1"/>
                </a:solidFill>
              </a:rPr>
              <a:t>(),brew()</a:t>
            </a:r>
          </a:p>
          <a:p>
            <a:r>
              <a:rPr lang="en-US" sz="4400" dirty="0">
                <a:solidFill>
                  <a:schemeClr val="tx1"/>
                </a:solidFill>
              </a:rPr>
              <a:t>We don’t necessarily know how these work, we just know we can tell the </a:t>
            </a:r>
            <a:r>
              <a:rPr lang="en-US" sz="4400" dirty="0" err="1">
                <a:solidFill>
                  <a:schemeClr val="tx1"/>
                </a:solidFill>
              </a:rPr>
              <a:t>CoffeeMachine</a:t>
            </a:r>
            <a:r>
              <a:rPr lang="en-US" sz="4400" dirty="0">
                <a:solidFill>
                  <a:schemeClr val="tx1"/>
                </a:solidFill>
              </a:rPr>
              <a:t> to do them.</a:t>
            </a:r>
          </a:p>
          <a:p>
            <a:r>
              <a:rPr lang="en-US" sz="4400" dirty="0">
                <a:solidFill>
                  <a:schemeClr val="tx1"/>
                </a:solidFill>
              </a:rPr>
              <a:t>I can have 100+ </a:t>
            </a:r>
            <a:r>
              <a:rPr lang="en-US" sz="4400" dirty="0" err="1">
                <a:solidFill>
                  <a:schemeClr val="tx1"/>
                </a:solidFill>
              </a:rPr>
              <a:t>CoffeeMachines</a:t>
            </a:r>
            <a:r>
              <a:rPr lang="en-US" sz="4400" dirty="0">
                <a:solidFill>
                  <a:schemeClr val="tx1"/>
                </a:solidFill>
              </a:rPr>
              <a:t>, without writing a bunch of new code.  Each </a:t>
            </a:r>
            <a:r>
              <a:rPr lang="en-US" sz="4400" dirty="0" err="1">
                <a:solidFill>
                  <a:schemeClr val="tx1"/>
                </a:solidFill>
              </a:rPr>
              <a:t>CoffeeMachine</a:t>
            </a:r>
            <a:r>
              <a:rPr lang="en-US" sz="4400" dirty="0">
                <a:solidFill>
                  <a:schemeClr val="tx1"/>
                </a:solidFill>
              </a:rPr>
              <a:t> is a new, separate instance of the same class.</a:t>
            </a:r>
            <a:endParaRPr lang="en" sz="3911" dirty="0"/>
          </a:p>
        </p:txBody>
      </p:sp>
    </p:spTree>
    <p:extLst>
      <p:ext uri="{BB962C8B-B14F-4D97-AF65-F5344CB8AC3E}">
        <p14:creationId xmlns:p14="http://schemas.microsoft.com/office/powerpoint/2010/main" val="6126971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600076" y="235131"/>
            <a:ext cx="14673262" cy="1250769"/>
          </a:xfrm>
          <a:prstGeom prst="rect">
            <a:avLst/>
          </a:prstGeom>
          <a:noFill/>
          <a:ln>
            <a:noFill/>
          </a:ln>
        </p:spPr>
        <p:txBody>
          <a:bodyPr vert="horz" lIns="37422" tIns="37422" rIns="37422" bIns="37422" rtlCol="0" anchor="ctr" anchorCtr="0">
            <a:noAutofit/>
          </a:bodyPr>
          <a:lstStyle/>
          <a:p>
            <a:pPr>
              <a:buSzPct val="25000"/>
            </a:pPr>
            <a:r>
              <a:rPr lang="en" dirty="0"/>
              <a:t>Terminology: </a:t>
            </a:r>
            <a:r>
              <a:rPr lang="en" dirty="0">
                <a:solidFill>
                  <a:srgbClr val="FF9300"/>
                </a:solidFill>
              </a:rPr>
              <a:t>Inheritance</a:t>
            </a:r>
          </a:p>
        </p:txBody>
      </p:sp>
      <p:sp>
        <p:nvSpPr>
          <p:cNvPr id="6" name="Shape 196">
            <a:extLst>
              <a:ext uri="{FF2B5EF4-FFF2-40B4-BE49-F238E27FC236}">
                <a16:creationId xmlns:a16="http://schemas.microsoft.com/office/drawing/2014/main" id="{2D59BBA9-5D9D-674F-9D66-549E1F978DD6}"/>
              </a:ext>
            </a:extLst>
          </p:cNvPr>
          <p:cNvSpPr txBox="1">
            <a:spLocks noGrp="1"/>
          </p:cNvSpPr>
          <p:nvPr>
            <p:ph type="body" idx="1"/>
          </p:nvPr>
        </p:nvSpPr>
        <p:spPr>
          <a:xfrm>
            <a:off x="800101" y="2200277"/>
            <a:ext cx="14887574" cy="6708592"/>
          </a:xfrm>
          <a:prstGeom prst="rect">
            <a:avLst/>
          </a:prstGeom>
          <a:noFill/>
          <a:ln>
            <a:noFill/>
          </a:ln>
        </p:spPr>
        <p:txBody>
          <a:bodyPr vert="horz" lIns="37422" tIns="37422" rIns="37422" bIns="37422" rtlCol="0" anchor="ctr" anchorCtr="0">
            <a:noAutofit/>
          </a:bodyPr>
          <a:lstStyle/>
          <a:p>
            <a:r>
              <a:rPr lang="en-US" sz="4400" dirty="0">
                <a:solidFill>
                  <a:schemeClr val="tx1"/>
                </a:solidFill>
              </a:rPr>
              <a:t>Extends the capabilities of an existing class</a:t>
            </a:r>
          </a:p>
          <a:p>
            <a:r>
              <a:rPr lang="en-US" sz="4400" dirty="0">
                <a:solidFill>
                  <a:schemeClr val="tx1"/>
                </a:solidFill>
              </a:rPr>
              <a:t>Class Dog  - this is the parent class</a:t>
            </a:r>
            <a:br>
              <a:rPr lang="en-US" sz="4400" dirty="0">
                <a:solidFill>
                  <a:schemeClr val="tx1"/>
                </a:solidFill>
              </a:rPr>
            </a:br>
            <a:r>
              <a:rPr lang="en-US" sz="4400" dirty="0">
                <a:solidFill>
                  <a:schemeClr val="tx1"/>
                </a:solidFill>
              </a:rPr>
              <a:t>			run(), jump(), sleep(), eat()</a:t>
            </a:r>
          </a:p>
          <a:p>
            <a:r>
              <a:rPr lang="en-US" sz="4400" dirty="0">
                <a:solidFill>
                  <a:schemeClr val="tx1"/>
                </a:solidFill>
              </a:rPr>
              <a:t>Class </a:t>
            </a:r>
            <a:r>
              <a:rPr lang="en-US" sz="4400" dirty="0" err="1">
                <a:solidFill>
                  <a:schemeClr val="tx1"/>
                </a:solidFill>
              </a:rPr>
              <a:t>SuperDog</a:t>
            </a:r>
            <a:r>
              <a:rPr lang="en-US" sz="4400" dirty="0">
                <a:solidFill>
                  <a:schemeClr val="tx1"/>
                </a:solidFill>
              </a:rPr>
              <a:t> – this is the child class.  </a:t>
            </a:r>
            <a:r>
              <a:rPr lang="en-US" sz="3200" dirty="0">
                <a:solidFill>
                  <a:schemeClr val="tx1"/>
                </a:solidFill>
              </a:rPr>
              <a:t>Does everything Dog does plus:</a:t>
            </a:r>
            <a:br>
              <a:rPr lang="en-US" sz="4400" dirty="0">
                <a:solidFill>
                  <a:schemeClr val="tx1"/>
                </a:solidFill>
              </a:rPr>
            </a:br>
            <a:r>
              <a:rPr lang="en-US" sz="4400" dirty="0">
                <a:solidFill>
                  <a:schemeClr val="tx1"/>
                </a:solidFill>
              </a:rPr>
              <a:t>			fly(), </a:t>
            </a:r>
            <a:r>
              <a:rPr lang="en-US" sz="4400" dirty="0" err="1">
                <a:solidFill>
                  <a:schemeClr val="tx1"/>
                </a:solidFill>
              </a:rPr>
              <a:t>superBite</a:t>
            </a:r>
            <a:r>
              <a:rPr lang="en-US" sz="4400" dirty="0">
                <a:solidFill>
                  <a:schemeClr val="tx1"/>
                </a:solidFill>
              </a:rPr>
              <a:t>() </a:t>
            </a:r>
          </a:p>
          <a:p>
            <a:r>
              <a:rPr lang="en-US" sz="4400" dirty="0">
                <a:solidFill>
                  <a:schemeClr val="tx1"/>
                </a:solidFill>
              </a:rPr>
              <a:t>This way, we can make </a:t>
            </a:r>
            <a:r>
              <a:rPr lang="en-US" sz="4400" dirty="0" err="1">
                <a:solidFill>
                  <a:schemeClr val="tx1"/>
                </a:solidFill>
              </a:rPr>
              <a:t>SuperDogs</a:t>
            </a:r>
            <a:r>
              <a:rPr lang="en-US" sz="4400" dirty="0">
                <a:solidFill>
                  <a:schemeClr val="tx1"/>
                </a:solidFill>
              </a:rPr>
              <a:t>, </a:t>
            </a:r>
            <a:r>
              <a:rPr lang="en-US" sz="4400" dirty="0" err="1">
                <a:solidFill>
                  <a:schemeClr val="tx1"/>
                </a:solidFill>
              </a:rPr>
              <a:t>UltraSuperDogs</a:t>
            </a:r>
            <a:r>
              <a:rPr lang="en-US" sz="4400" dirty="0">
                <a:solidFill>
                  <a:schemeClr val="tx1"/>
                </a:solidFill>
              </a:rPr>
              <a:t>, </a:t>
            </a:r>
            <a:r>
              <a:rPr lang="en-US" sz="4400" dirty="0" err="1">
                <a:solidFill>
                  <a:schemeClr val="tx1"/>
                </a:solidFill>
              </a:rPr>
              <a:t>AmazingUltraSuperDogs</a:t>
            </a:r>
            <a:r>
              <a:rPr lang="en-US" sz="4400" dirty="0">
                <a:solidFill>
                  <a:schemeClr val="tx1"/>
                </a:solidFill>
              </a:rPr>
              <a:t> all of which can run, jump, sleep and eat, PLUS whatever additional craziness we want to add.</a:t>
            </a:r>
          </a:p>
          <a:p>
            <a:endParaRPr lang="en" sz="3911" dirty="0"/>
          </a:p>
        </p:txBody>
      </p:sp>
    </p:spTree>
    <p:extLst>
      <p:ext uri="{BB962C8B-B14F-4D97-AF65-F5344CB8AC3E}">
        <p14:creationId xmlns:p14="http://schemas.microsoft.com/office/powerpoint/2010/main" val="162748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600076" y="235131"/>
            <a:ext cx="14673262" cy="1250769"/>
          </a:xfrm>
          <a:prstGeom prst="rect">
            <a:avLst/>
          </a:prstGeom>
          <a:noFill/>
          <a:ln>
            <a:noFill/>
          </a:ln>
        </p:spPr>
        <p:txBody>
          <a:bodyPr vert="horz" lIns="37422" tIns="37422" rIns="37422" bIns="37422" rtlCol="0" anchor="ctr" anchorCtr="0">
            <a:noAutofit/>
          </a:bodyPr>
          <a:lstStyle/>
          <a:p>
            <a:pPr>
              <a:buSzPct val="25000"/>
            </a:pPr>
            <a:r>
              <a:rPr lang="en" dirty="0">
                <a:solidFill>
                  <a:srgbClr val="FF9300"/>
                </a:solidFill>
              </a:rPr>
              <a:t>Object Lifecycle</a:t>
            </a:r>
          </a:p>
        </p:txBody>
      </p:sp>
      <p:sp>
        <p:nvSpPr>
          <p:cNvPr id="6" name="Shape 196">
            <a:extLst>
              <a:ext uri="{FF2B5EF4-FFF2-40B4-BE49-F238E27FC236}">
                <a16:creationId xmlns:a16="http://schemas.microsoft.com/office/drawing/2014/main" id="{2D59BBA9-5D9D-674F-9D66-549E1F978DD6}"/>
              </a:ext>
            </a:extLst>
          </p:cNvPr>
          <p:cNvSpPr txBox="1">
            <a:spLocks noGrp="1"/>
          </p:cNvSpPr>
          <p:nvPr>
            <p:ph type="body" idx="1"/>
          </p:nvPr>
        </p:nvSpPr>
        <p:spPr>
          <a:xfrm>
            <a:off x="800101" y="2200277"/>
            <a:ext cx="14887574" cy="6708592"/>
          </a:xfrm>
          <a:prstGeom prst="rect">
            <a:avLst/>
          </a:prstGeom>
          <a:noFill/>
          <a:ln>
            <a:noFill/>
          </a:ln>
        </p:spPr>
        <p:txBody>
          <a:bodyPr vert="horz" lIns="37422" tIns="37422" rIns="37422" bIns="37422" rtlCol="0" anchor="ctr" anchorCtr="0">
            <a:noAutofit/>
          </a:bodyPr>
          <a:lstStyle/>
          <a:p>
            <a:r>
              <a:rPr lang="en-US" sz="4400" dirty="0">
                <a:solidFill>
                  <a:schemeClr val="tx1"/>
                </a:solidFill>
              </a:rPr>
              <a:t>Objects only exist when we need them.</a:t>
            </a:r>
            <a:r>
              <a:rPr lang="en" sz="3911" dirty="0">
                <a:solidFill>
                  <a:schemeClr val="tx1"/>
                </a:solidFill>
              </a:rPr>
              <a:t>  We create them and discard them.</a:t>
            </a:r>
          </a:p>
          <a:p>
            <a:r>
              <a:rPr lang="en" sz="3911" dirty="0">
                <a:solidFill>
                  <a:schemeClr val="tx1"/>
                </a:solidFill>
              </a:rPr>
              <a:t>When we “create” a new object we may use a constructor</a:t>
            </a:r>
          </a:p>
          <a:p>
            <a:pPr lvl="1"/>
            <a:r>
              <a:rPr lang="en" sz="3911" dirty="0">
                <a:solidFill>
                  <a:schemeClr val="tx1"/>
                </a:solidFill>
              </a:rPr>
              <a:t>Sets instance variables to initial values when creating the object</a:t>
            </a:r>
          </a:p>
          <a:p>
            <a:r>
              <a:rPr lang="en-US" sz="3911" dirty="0">
                <a:solidFill>
                  <a:schemeClr val="tx1"/>
                </a:solidFill>
              </a:rPr>
              <a:t>A destructor discards an object (often done automatically)</a:t>
            </a:r>
            <a:endParaRPr lang="en" sz="3911" dirty="0">
              <a:solidFill>
                <a:schemeClr val="tx1"/>
              </a:solidFill>
            </a:endParaRPr>
          </a:p>
        </p:txBody>
      </p:sp>
    </p:spTree>
    <p:extLst>
      <p:ext uri="{BB962C8B-B14F-4D97-AF65-F5344CB8AC3E}">
        <p14:creationId xmlns:p14="http://schemas.microsoft.com/office/powerpoint/2010/main" val="2132342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A491AA-95FC-0E46-93FD-27E80AF8277A}"/>
              </a:ext>
            </a:extLst>
          </p:cNvPr>
          <p:cNvSpPr/>
          <p:nvPr/>
        </p:nvSpPr>
        <p:spPr>
          <a:xfrm>
            <a:off x="642938" y="247739"/>
            <a:ext cx="5272087" cy="8648521"/>
          </a:xfrm>
          <a:prstGeom prst="rect">
            <a:avLst/>
          </a:prstGeom>
          <a:solidFill>
            <a:schemeClr val="tx1"/>
          </a:solidFill>
        </p:spPr>
        <p:txBody>
          <a:bodyPr wrap="square">
            <a:spAutoFit/>
          </a:bodyPr>
          <a:lstStyle/>
          <a:p>
            <a:r>
              <a:rPr lang="en-US" sz="1200" dirty="0">
                <a:solidFill>
                  <a:srgbClr val="FF0000"/>
                </a:solidFill>
              </a:rPr>
              <a:t>#Create a class for coffee machines.</a:t>
            </a:r>
          </a:p>
          <a:p>
            <a:r>
              <a:rPr lang="en-US" sz="1200" dirty="0">
                <a:solidFill>
                  <a:schemeClr val="bg1"/>
                </a:solidFill>
              </a:rPr>
              <a:t>class </a:t>
            </a:r>
            <a:r>
              <a:rPr lang="en-US" sz="1200" dirty="0" err="1">
                <a:solidFill>
                  <a:schemeClr val="accent5"/>
                </a:solidFill>
              </a:rPr>
              <a:t>CoffeeMachine</a:t>
            </a:r>
            <a:r>
              <a:rPr lang="en-US" sz="1200" dirty="0">
                <a:solidFill>
                  <a:schemeClr val="bg1"/>
                </a:solidFill>
              </a:rPr>
              <a:t>:</a:t>
            </a:r>
          </a:p>
          <a:p>
            <a:r>
              <a:rPr lang="en-US" sz="1200" dirty="0">
                <a:solidFill>
                  <a:schemeClr val="bg1"/>
                </a:solidFill>
              </a:rPr>
              <a:t>    </a:t>
            </a:r>
            <a:r>
              <a:rPr lang="en-US" sz="1200" dirty="0">
                <a:solidFill>
                  <a:srgbClr val="FF0000"/>
                </a:solidFill>
              </a:rPr>
              <a:t># every </a:t>
            </a:r>
            <a:r>
              <a:rPr lang="en-US" sz="1200" dirty="0" err="1">
                <a:solidFill>
                  <a:srgbClr val="FF0000"/>
                </a:solidFill>
              </a:rPr>
              <a:t>CoffeeMachine</a:t>
            </a:r>
            <a:r>
              <a:rPr lang="en-US" sz="1200" dirty="0">
                <a:solidFill>
                  <a:srgbClr val="FF0000"/>
                </a:solidFill>
              </a:rPr>
              <a:t> will be a k-cup machine</a:t>
            </a:r>
          </a:p>
          <a:p>
            <a:r>
              <a:rPr lang="en-US" sz="1200" dirty="0">
                <a:solidFill>
                  <a:schemeClr val="bg1"/>
                </a:solidFill>
              </a:rPr>
              <a:t>    </a:t>
            </a:r>
            <a:r>
              <a:rPr lang="en-US" sz="1200" dirty="0" err="1">
                <a:solidFill>
                  <a:schemeClr val="bg1"/>
                </a:solidFill>
              </a:rPr>
              <a:t>brewType</a:t>
            </a:r>
            <a:r>
              <a:rPr lang="en-US" sz="1200" dirty="0">
                <a:solidFill>
                  <a:schemeClr val="bg1"/>
                </a:solidFill>
              </a:rPr>
              <a:t> = '</a:t>
            </a:r>
            <a:r>
              <a:rPr lang="en-US" sz="1200" dirty="0">
                <a:solidFill>
                  <a:schemeClr val="accent6"/>
                </a:solidFill>
              </a:rPr>
              <a:t>K Cup Brewer</a:t>
            </a:r>
            <a:r>
              <a:rPr lang="en-US" sz="1200" dirty="0">
                <a:solidFill>
                  <a:schemeClr val="bg1"/>
                </a:solidFill>
              </a:rPr>
              <a:t>'</a:t>
            </a:r>
          </a:p>
          <a:p>
            <a:endParaRPr lang="en-US" sz="1200" dirty="0">
              <a:solidFill>
                <a:schemeClr val="bg1"/>
              </a:solidFill>
            </a:endParaRPr>
          </a:p>
          <a:p>
            <a:r>
              <a:rPr lang="en-US" sz="1200" dirty="0">
                <a:solidFill>
                  <a:schemeClr val="bg1"/>
                </a:solidFill>
              </a:rPr>
              <a:t>    </a:t>
            </a:r>
            <a:r>
              <a:rPr lang="en-US" sz="1200" dirty="0">
                <a:solidFill>
                  <a:srgbClr val="FF0000"/>
                </a:solidFill>
              </a:rPr>
              <a:t># each </a:t>
            </a:r>
            <a:r>
              <a:rPr lang="en-US" sz="1200" dirty="0" err="1">
                <a:solidFill>
                  <a:srgbClr val="FF0000"/>
                </a:solidFill>
              </a:rPr>
              <a:t>CoffeeMachine</a:t>
            </a:r>
            <a:r>
              <a:rPr lang="en-US" sz="1200" dirty="0">
                <a:solidFill>
                  <a:srgbClr val="FF0000"/>
                </a:solidFill>
              </a:rPr>
              <a:t> will have its own power and brew state</a:t>
            </a:r>
          </a:p>
          <a:p>
            <a:r>
              <a:rPr lang="en-US" sz="1200" dirty="0">
                <a:solidFill>
                  <a:schemeClr val="bg1"/>
                </a:solidFill>
              </a:rPr>
              <a:t>    def </a:t>
            </a:r>
            <a:r>
              <a:rPr lang="en-US" sz="1200" dirty="0">
                <a:solidFill>
                  <a:schemeClr val="accent5"/>
                </a:solidFill>
              </a:rPr>
              <a:t>__</a:t>
            </a:r>
            <a:r>
              <a:rPr lang="en-US" sz="1200" dirty="0" err="1">
                <a:solidFill>
                  <a:schemeClr val="accent5"/>
                </a:solidFill>
              </a:rPr>
              <a:t>init</a:t>
            </a:r>
            <a:r>
              <a:rPr lang="en-US" sz="1200" dirty="0">
                <a:solidFill>
                  <a:schemeClr val="accent5"/>
                </a:solidFill>
              </a:rPr>
              <a:t>__</a:t>
            </a:r>
            <a:r>
              <a:rPr lang="en-US" sz="1200" dirty="0">
                <a:solidFill>
                  <a:schemeClr val="bg1"/>
                </a:solidFill>
              </a:rPr>
              <a:t>(</a:t>
            </a:r>
            <a:r>
              <a:rPr lang="en-US" sz="1200" dirty="0" err="1">
                <a:solidFill>
                  <a:schemeClr val="bg1"/>
                </a:solidFill>
              </a:rPr>
              <a:t>self,machName</a:t>
            </a:r>
            <a:r>
              <a:rPr lang="en-US" sz="1200" dirty="0">
                <a:solidFill>
                  <a:schemeClr val="bg1"/>
                </a:solidFill>
              </a:rPr>
              <a:t>, power, </a:t>
            </a:r>
            <a:r>
              <a:rPr lang="en-US" sz="1200" dirty="0" err="1">
                <a:solidFill>
                  <a:schemeClr val="bg1"/>
                </a:solidFill>
              </a:rPr>
              <a:t>brewStrength</a:t>
            </a:r>
            <a:r>
              <a:rPr lang="en-US" sz="1200" dirty="0">
                <a:solidFill>
                  <a:schemeClr val="bg1"/>
                </a:solidFill>
              </a:rPr>
              <a:t>):</a:t>
            </a:r>
          </a:p>
          <a:p>
            <a:r>
              <a:rPr lang="en-US" sz="1200" dirty="0">
                <a:solidFill>
                  <a:schemeClr val="bg1"/>
                </a:solidFill>
              </a:rPr>
              <a:t>        </a:t>
            </a:r>
            <a:r>
              <a:rPr lang="en-US" sz="1200" dirty="0" err="1">
                <a:solidFill>
                  <a:schemeClr val="bg1"/>
                </a:solidFill>
              </a:rPr>
              <a:t>self.machName</a:t>
            </a:r>
            <a:r>
              <a:rPr lang="en-US" sz="1200" dirty="0">
                <a:solidFill>
                  <a:schemeClr val="bg1"/>
                </a:solidFill>
              </a:rPr>
              <a:t> = </a:t>
            </a:r>
            <a:r>
              <a:rPr lang="en-US" sz="1200" dirty="0" err="1">
                <a:solidFill>
                  <a:schemeClr val="bg1"/>
                </a:solidFill>
              </a:rPr>
              <a:t>machName</a:t>
            </a:r>
            <a:endParaRPr lang="en-US" sz="1200" dirty="0">
              <a:solidFill>
                <a:schemeClr val="bg1"/>
              </a:solidFill>
            </a:endParaRPr>
          </a:p>
          <a:p>
            <a:r>
              <a:rPr lang="en-US" sz="1200" dirty="0">
                <a:solidFill>
                  <a:schemeClr val="bg1"/>
                </a:solidFill>
              </a:rPr>
              <a:t>        </a:t>
            </a:r>
            <a:r>
              <a:rPr lang="en-US" sz="1200" dirty="0" err="1">
                <a:solidFill>
                  <a:schemeClr val="bg1"/>
                </a:solidFill>
              </a:rPr>
              <a:t>self.power</a:t>
            </a:r>
            <a:r>
              <a:rPr lang="en-US" sz="1200" dirty="0">
                <a:solidFill>
                  <a:schemeClr val="bg1"/>
                </a:solidFill>
              </a:rPr>
              <a:t> = power</a:t>
            </a:r>
          </a:p>
          <a:p>
            <a:r>
              <a:rPr lang="en-US" sz="1200" dirty="0">
                <a:solidFill>
                  <a:schemeClr val="bg1"/>
                </a:solidFill>
              </a:rPr>
              <a:t>        </a:t>
            </a:r>
            <a:r>
              <a:rPr lang="en-US" sz="1200" dirty="0" err="1">
                <a:solidFill>
                  <a:schemeClr val="bg1"/>
                </a:solidFill>
              </a:rPr>
              <a:t>self.brewStrength</a:t>
            </a:r>
            <a:r>
              <a:rPr lang="en-US" sz="1200" dirty="0">
                <a:solidFill>
                  <a:schemeClr val="bg1"/>
                </a:solidFill>
              </a:rPr>
              <a:t> = </a:t>
            </a:r>
            <a:r>
              <a:rPr lang="en-US" sz="1200" dirty="0" err="1">
                <a:solidFill>
                  <a:schemeClr val="bg1"/>
                </a:solidFill>
              </a:rPr>
              <a:t>brewStrength</a:t>
            </a:r>
            <a:endParaRPr lang="en-US" sz="1200" dirty="0">
              <a:solidFill>
                <a:schemeClr val="bg1"/>
              </a:solidFill>
            </a:endParaRPr>
          </a:p>
          <a:p>
            <a:endParaRPr lang="en-US" sz="1200" dirty="0">
              <a:solidFill>
                <a:schemeClr val="bg1"/>
              </a:solidFill>
            </a:endParaRPr>
          </a:p>
          <a:p>
            <a:r>
              <a:rPr lang="en-US" sz="1200" dirty="0">
                <a:solidFill>
                  <a:schemeClr val="bg1"/>
                </a:solidFill>
              </a:rPr>
              <a:t>    </a:t>
            </a:r>
            <a:r>
              <a:rPr lang="en-US" sz="1200" dirty="0">
                <a:solidFill>
                  <a:srgbClr val="FF0000"/>
                </a:solidFill>
              </a:rPr>
              <a:t># these functions are how we interact with the </a:t>
            </a:r>
            <a:r>
              <a:rPr lang="en-US" sz="1200" dirty="0" err="1">
                <a:solidFill>
                  <a:srgbClr val="FF0000"/>
                </a:solidFill>
              </a:rPr>
              <a:t>CoffeeMachine</a:t>
            </a:r>
            <a:endParaRPr lang="en-US" sz="1200" dirty="0">
              <a:solidFill>
                <a:srgbClr val="FF0000"/>
              </a:solidFill>
            </a:endParaRPr>
          </a:p>
          <a:p>
            <a:r>
              <a:rPr lang="en-US" sz="1200" dirty="0">
                <a:solidFill>
                  <a:schemeClr val="bg1"/>
                </a:solidFill>
              </a:rPr>
              <a:t>    def </a:t>
            </a:r>
            <a:r>
              <a:rPr lang="en-US" sz="1200" dirty="0" err="1">
                <a:solidFill>
                  <a:schemeClr val="accent5"/>
                </a:solidFill>
              </a:rPr>
              <a:t>getStatus</a:t>
            </a:r>
            <a:r>
              <a:rPr lang="en-US" sz="1200" dirty="0">
                <a:solidFill>
                  <a:schemeClr val="bg1"/>
                </a:solidFill>
              </a:rPr>
              <a:t>(self):</a:t>
            </a:r>
          </a:p>
          <a:p>
            <a:r>
              <a:rPr lang="en-US" sz="1200" dirty="0">
                <a:solidFill>
                  <a:schemeClr val="bg1"/>
                </a:solidFill>
              </a:rPr>
              <a:t>        return "</a:t>
            </a:r>
            <a:r>
              <a:rPr lang="en-US" sz="1200" dirty="0">
                <a:solidFill>
                  <a:schemeClr val="accent6"/>
                </a:solidFill>
              </a:rPr>
              <a:t>{} is {} and set to {}</a:t>
            </a:r>
            <a:r>
              <a:rPr lang="en-US" sz="1200" dirty="0">
                <a:solidFill>
                  <a:schemeClr val="bg1"/>
                </a:solidFill>
              </a:rPr>
              <a:t>".format(</a:t>
            </a:r>
          </a:p>
          <a:p>
            <a:r>
              <a:rPr lang="en-US" sz="1200" dirty="0">
                <a:solidFill>
                  <a:schemeClr val="bg1"/>
                </a:solidFill>
              </a:rPr>
              <a:t>                                    </a:t>
            </a:r>
            <a:r>
              <a:rPr lang="en-US" sz="1200" dirty="0" err="1">
                <a:solidFill>
                  <a:schemeClr val="bg1"/>
                </a:solidFill>
              </a:rPr>
              <a:t>self.machName,self.power,self.brewStrength</a:t>
            </a:r>
            <a:r>
              <a:rPr lang="en-US" sz="1200" dirty="0">
                <a:solidFill>
                  <a:schemeClr val="bg1"/>
                </a:solidFill>
              </a:rPr>
              <a:t>)</a:t>
            </a:r>
          </a:p>
          <a:p>
            <a:endParaRPr lang="en-US" sz="1200" dirty="0">
              <a:solidFill>
                <a:schemeClr val="bg1"/>
              </a:solidFill>
            </a:endParaRPr>
          </a:p>
          <a:p>
            <a:r>
              <a:rPr lang="en-US" sz="1200" dirty="0">
                <a:solidFill>
                  <a:schemeClr val="bg1"/>
                </a:solidFill>
              </a:rPr>
              <a:t>    def </a:t>
            </a:r>
            <a:r>
              <a:rPr lang="en-US" sz="1200" dirty="0" err="1">
                <a:solidFill>
                  <a:schemeClr val="accent5"/>
                </a:solidFill>
              </a:rPr>
              <a:t>setMachName</a:t>
            </a:r>
            <a:r>
              <a:rPr lang="en-US" sz="1200" dirty="0">
                <a:solidFill>
                  <a:schemeClr val="bg1"/>
                </a:solidFill>
              </a:rPr>
              <a:t>(</a:t>
            </a:r>
            <a:r>
              <a:rPr lang="en-US" sz="1200" dirty="0" err="1">
                <a:solidFill>
                  <a:schemeClr val="bg1"/>
                </a:solidFill>
              </a:rPr>
              <a:t>self,value</a:t>
            </a:r>
            <a:r>
              <a:rPr lang="en-US" sz="1200" dirty="0">
                <a:solidFill>
                  <a:schemeClr val="bg1"/>
                </a:solidFill>
              </a:rPr>
              <a:t>):</a:t>
            </a:r>
          </a:p>
          <a:p>
            <a:r>
              <a:rPr lang="en-US" sz="1200" dirty="0">
                <a:solidFill>
                  <a:schemeClr val="bg1"/>
                </a:solidFill>
              </a:rPr>
              <a:t>        </a:t>
            </a:r>
            <a:r>
              <a:rPr lang="en-US" sz="1200" dirty="0" err="1">
                <a:solidFill>
                  <a:schemeClr val="bg1"/>
                </a:solidFill>
              </a:rPr>
              <a:t>self.machName</a:t>
            </a:r>
            <a:r>
              <a:rPr lang="en-US" sz="1200" dirty="0">
                <a:solidFill>
                  <a:schemeClr val="bg1"/>
                </a:solidFill>
              </a:rPr>
              <a:t> = value</a:t>
            </a:r>
          </a:p>
          <a:p>
            <a:endParaRPr lang="en-US" sz="1200" dirty="0">
              <a:solidFill>
                <a:schemeClr val="bg1"/>
              </a:solidFill>
            </a:endParaRPr>
          </a:p>
          <a:p>
            <a:r>
              <a:rPr lang="en-US" sz="1200" dirty="0">
                <a:solidFill>
                  <a:schemeClr val="bg1"/>
                </a:solidFill>
              </a:rPr>
              <a:t>    def </a:t>
            </a:r>
            <a:r>
              <a:rPr lang="en-US" sz="1200" dirty="0" err="1">
                <a:solidFill>
                  <a:schemeClr val="accent5"/>
                </a:solidFill>
              </a:rPr>
              <a:t>setPower</a:t>
            </a:r>
            <a:r>
              <a:rPr lang="en-US" sz="1200" dirty="0">
                <a:solidFill>
                  <a:schemeClr val="bg1"/>
                </a:solidFill>
              </a:rPr>
              <a:t>(</a:t>
            </a:r>
            <a:r>
              <a:rPr lang="en-US" sz="1200" dirty="0" err="1">
                <a:solidFill>
                  <a:schemeClr val="bg1"/>
                </a:solidFill>
              </a:rPr>
              <a:t>self,value</a:t>
            </a:r>
            <a:r>
              <a:rPr lang="en-US" sz="1200" dirty="0">
                <a:solidFill>
                  <a:schemeClr val="bg1"/>
                </a:solidFill>
              </a:rPr>
              <a:t>):</a:t>
            </a:r>
          </a:p>
          <a:p>
            <a:r>
              <a:rPr lang="en-US" sz="1200" dirty="0">
                <a:solidFill>
                  <a:schemeClr val="bg1"/>
                </a:solidFill>
              </a:rPr>
              <a:t>        </a:t>
            </a:r>
            <a:r>
              <a:rPr lang="en-US" sz="1200" dirty="0" err="1">
                <a:solidFill>
                  <a:schemeClr val="bg1"/>
                </a:solidFill>
              </a:rPr>
              <a:t>self.power</a:t>
            </a:r>
            <a:r>
              <a:rPr lang="en-US" sz="1200" dirty="0">
                <a:solidFill>
                  <a:schemeClr val="bg1"/>
                </a:solidFill>
              </a:rPr>
              <a:t> = value</a:t>
            </a:r>
          </a:p>
          <a:p>
            <a:endParaRPr lang="en-US" sz="1200" dirty="0">
              <a:solidFill>
                <a:schemeClr val="bg1"/>
              </a:solidFill>
            </a:endParaRPr>
          </a:p>
          <a:p>
            <a:r>
              <a:rPr lang="en-US" sz="1200" dirty="0">
                <a:solidFill>
                  <a:schemeClr val="bg1"/>
                </a:solidFill>
              </a:rPr>
              <a:t>    def </a:t>
            </a:r>
            <a:r>
              <a:rPr lang="en-US" sz="1200" dirty="0" err="1">
                <a:solidFill>
                  <a:schemeClr val="accent5"/>
                </a:solidFill>
              </a:rPr>
              <a:t>setBrewStrength</a:t>
            </a:r>
            <a:r>
              <a:rPr lang="en-US" sz="1200" dirty="0">
                <a:solidFill>
                  <a:schemeClr val="bg1"/>
                </a:solidFill>
              </a:rPr>
              <a:t>(</a:t>
            </a:r>
            <a:r>
              <a:rPr lang="en-US" sz="1200" dirty="0" err="1">
                <a:solidFill>
                  <a:schemeClr val="bg1"/>
                </a:solidFill>
              </a:rPr>
              <a:t>self,value</a:t>
            </a:r>
            <a:r>
              <a:rPr lang="en-US" sz="1200" dirty="0">
                <a:solidFill>
                  <a:schemeClr val="bg1"/>
                </a:solidFill>
              </a:rPr>
              <a:t>):</a:t>
            </a:r>
          </a:p>
          <a:p>
            <a:r>
              <a:rPr lang="en-US" sz="1200" dirty="0">
                <a:solidFill>
                  <a:schemeClr val="bg1"/>
                </a:solidFill>
              </a:rPr>
              <a:t>        </a:t>
            </a:r>
            <a:r>
              <a:rPr lang="en-US" sz="1200" dirty="0" err="1">
                <a:solidFill>
                  <a:schemeClr val="bg1"/>
                </a:solidFill>
              </a:rPr>
              <a:t>self.brewStrength</a:t>
            </a:r>
            <a:r>
              <a:rPr lang="en-US" sz="1200" dirty="0">
                <a:solidFill>
                  <a:schemeClr val="bg1"/>
                </a:solidFill>
              </a:rPr>
              <a:t> = value</a:t>
            </a:r>
          </a:p>
          <a:p>
            <a:endParaRPr lang="en-US" sz="1200" dirty="0">
              <a:solidFill>
                <a:schemeClr val="bg1"/>
              </a:solidFill>
            </a:endParaRPr>
          </a:p>
          <a:p>
            <a:r>
              <a:rPr lang="en-US" sz="1200" dirty="0">
                <a:solidFill>
                  <a:srgbClr val="FF0000"/>
                </a:solidFill>
              </a:rPr>
              <a:t># instantiate the object with basic values</a:t>
            </a:r>
          </a:p>
          <a:p>
            <a:r>
              <a:rPr lang="en-US" sz="1200" dirty="0">
                <a:solidFill>
                  <a:schemeClr val="bg1"/>
                </a:solidFill>
              </a:rPr>
              <a:t>mach1 = </a:t>
            </a:r>
            <a:r>
              <a:rPr lang="en-US" sz="1200" dirty="0" err="1">
                <a:solidFill>
                  <a:schemeClr val="bg1"/>
                </a:solidFill>
              </a:rPr>
              <a:t>CoffeeMachine</a:t>
            </a:r>
            <a:r>
              <a:rPr lang="en-US" sz="1200" dirty="0">
                <a:solidFill>
                  <a:schemeClr val="bg1"/>
                </a:solidFill>
              </a:rPr>
              <a:t>(</a:t>
            </a:r>
            <a:r>
              <a:rPr lang="en-US" sz="1200" dirty="0">
                <a:solidFill>
                  <a:schemeClr val="accent6"/>
                </a:solidFill>
              </a:rPr>
              <a:t>'Machine 1'</a:t>
            </a:r>
            <a:r>
              <a:rPr lang="en-US" sz="1200" dirty="0">
                <a:solidFill>
                  <a:schemeClr val="bg1"/>
                </a:solidFill>
              </a:rPr>
              <a:t>,</a:t>
            </a:r>
            <a:r>
              <a:rPr lang="en-US" sz="1200" dirty="0">
                <a:solidFill>
                  <a:schemeClr val="accent6"/>
                </a:solidFill>
              </a:rPr>
              <a:t>'off'</a:t>
            </a:r>
            <a:r>
              <a:rPr lang="en-US" sz="1200" dirty="0">
                <a:solidFill>
                  <a:schemeClr val="bg1"/>
                </a:solidFill>
              </a:rPr>
              <a:t>,</a:t>
            </a:r>
            <a:r>
              <a:rPr lang="en-US" sz="1200" dirty="0">
                <a:solidFill>
                  <a:schemeClr val="accent6"/>
                </a:solidFill>
              </a:rPr>
              <a:t>'normal'</a:t>
            </a:r>
            <a:r>
              <a:rPr lang="en-US" sz="1200" dirty="0">
                <a:solidFill>
                  <a:schemeClr val="bg1"/>
                </a:solidFill>
              </a:rPr>
              <a:t>)</a:t>
            </a:r>
          </a:p>
          <a:p>
            <a:r>
              <a:rPr lang="en-US" sz="1200" dirty="0">
                <a:solidFill>
                  <a:schemeClr val="bg1"/>
                </a:solidFill>
              </a:rPr>
              <a:t>mach2 = </a:t>
            </a:r>
            <a:r>
              <a:rPr lang="en-US" sz="1200" dirty="0" err="1">
                <a:solidFill>
                  <a:schemeClr val="bg1"/>
                </a:solidFill>
              </a:rPr>
              <a:t>CoffeeMachine</a:t>
            </a:r>
            <a:r>
              <a:rPr lang="en-US" sz="1200" dirty="0">
                <a:solidFill>
                  <a:schemeClr val="bg1"/>
                </a:solidFill>
              </a:rPr>
              <a:t>(</a:t>
            </a:r>
            <a:r>
              <a:rPr lang="en-US" sz="1200" dirty="0">
                <a:solidFill>
                  <a:schemeClr val="accent6"/>
                </a:solidFill>
              </a:rPr>
              <a:t>'Machine 2'</a:t>
            </a:r>
            <a:r>
              <a:rPr lang="en-US" sz="1200" dirty="0">
                <a:solidFill>
                  <a:schemeClr val="bg1"/>
                </a:solidFill>
              </a:rPr>
              <a:t>,</a:t>
            </a:r>
            <a:r>
              <a:rPr lang="en-US" sz="1200" dirty="0">
                <a:solidFill>
                  <a:schemeClr val="accent6"/>
                </a:solidFill>
              </a:rPr>
              <a:t>'off'</a:t>
            </a:r>
            <a:r>
              <a:rPr lang="en-US" sz="1200" dirty="0">
                <a:solidFill>
                  <a:schemeClr val="bg1"/>
                </a:solidFill>
              </a:rPr>
              <a:t>,</a:t>
            </a:r>
            <a:r>
              <a:rPr lang="en-US" sz="1200" dirty="0">
                <a:solidFill>
                  <a:schemeClr val="accent6"/>
                </a:solidFill>
              </a:rPr>
              <a:t>'normal'</a:t>
            </a:r>
            <a:r>
              <a:rPr lang="en-US" sz="1200" dirty="0">
                <a:solidFill>
                  <a:schemeClr val="bg1"/>
                </a:solidFill>
              </a:rPr>
              <a:t>)</a:t>
            </a:r>
          </a:p>
          <a:p>
            <a:r>
              <a:rPr lang="en-US" sz="1200" dirty="0">
                <a:solidFill>
                  <a:schemeClr val="bg1"/>
                </a:solidFill>
              </a:rPr>
              <a:t>mach3 = </a:t>
            </a:r>
            <a:r>
              <a:rPr lang="en-US" sz="1200" dirty="0" err="1">
                <a:solidFill>
                  <a:schemeClr val="bg1"/>
                </a:solidFill>
              </a:rPr>
              <a:t>CoffeeMachine</a:t>
            </a:r>
            <a:r>
              <a:rPr lang="en-US" sz="1200" dirty="0">
                <a:solidFill>
                  <a:schemeClr val="bg1"/>
                </a:solidFill>
              </a:rPr>
              <a:t>(</a:t>
            </a:r>
            <a:r>
              <a:rPr lang="en-US" sz="1200" dirty="0">
                <a:solidFill>
                  <a:schemeClr val="accent6"/>
                </a:solidFill>
              </a:rPr>
              <a:t>'Machine 3'</a:t>
            </a:r>
            <a:r>
              <a:rPr lang="en-US" sz="1200" dirty="0">
                <a:solidFill>
                  <a:schemeClr val="bg1"/>
                </a:solidFill>
              </a:rPr>
              <a:t>,</a:t>
            </a:r>
            <a:r>
              <a:rPr lang="en-US" sz="1200" dirty="0">
                <a:solidFill>
                  <a:schemeClr val="accent6"/>
                </a:solidFill>
              </a:rPr>
              <a:t>'off'</a:t>
            </a:r>
            <a:r>
              <a:rPr lang="en-US" sz="1200" dirty="0">
                <a:solidFill>
                  <a:schemeClr val="bg1"/>
                </a:solidFill>
              </a:rPr>
              <a:t>,</a:t>
            </a:r>
            <a:r>
              <a:rPr lang="en-US" sz="1200" dirty="0">
                <a:solidFill>
                  <a:schemeClr val="accent6"/>
                </a:solidFill>
              </a:rPr>
              <a:t>'normal'</a:t>
            </a:r>
            <a:r>
              <a:rPr lang="en-US" sz="1200" dirty="0">
                <a:solidFill>
                  <a:schemeClr val="bg1"/>
                </a:solidFill>
              </a:rPr>
              <a:t>)</a:t>
            </a:r>
          </a:p>
          <a:p>
            <a:endParaRPr lang="en-US" sz="1200" dirty="0">
              <a:solidFill>
                <a:schemeClr val="bg1"/>
              </a:solidFill>
            </a:endParaRPr>
          </a:p>
          <a:p>
            <a:r>
              <a:rPr lang="en-US" sz="1200" dirty="0">
                <a:solidFill>
                  <a:srgbClr val="FF0000"/>
                </a:solidFill>
              </a:rPr>
              <a:t># Get the initial status</a:t>
            </a:r>
          </a:p>
          <a:p>
            <a:r>
              <a:rPr lang="en-US" sz="1200" dirty="0">
                <a:solidFill>
                  <a:schemeClr val="accent4"/>
                </a:solidFill>
              </a:rPr>
              <a:t>print</a:t>
            </a:r>
            <a:r>
              <a:rPr lang="en-US" sz="1200" dirty="0">
                <a:solidFill>
                  <a:schemeClr val="bg1"/>
                </a:solidFill>
              </a:rPr>
              <a:t>(mach1.getStatus())</a:t>
            </a:r>
          </a:p>
          <a:p>
            <a:r>
              <a:rPr lang="en-US" sz="1200" dirty="0">
                <a:solidFill>
                  <a:schemeClr val="accent4"/>
                </a:solidFill>
              </a:rPr>
              <a:t>print</a:t>
            </a:r>
            <a:r>
              <a:rPr lang="en-US" sz="1200" dirty="0">
                <a:solidFill>
                  <a:schemeClr val="bg1"/>
                </a:solidFill>
              </a:rPr>
              <a:t>(mach2.getStatus())</a:t>
            </a:r>
          </a:p>
          <a:p>
            <a:r>
              <a:rPr lang="en-US" sz="1200" dirty="0">
                <a:solidFill>
                  <a:schemeClr val="accent4"/>
                </a:solidFill>
              </a:rPr>
              <a:t>print</a:t>
            </a:r>
            <a:r>
              <a:rPr lang="en-US" sz="1200" dirty="0">
                <a:solidFill>
                  <a:schemeClr val="bg1"/>
                </a:solidFill>
              </a:rPr>
              <a:t>(mach3.getStatus())</a:t>
            </a:r>
          </a:p>
          <a:p>
            <a:endParaRPr lang="en-US" sz="1200" dirty="0">
              <a:solidFill>
                <a:schemeClr val="bg1"/>
              </a:solidFill>
            </a:endParaRPr>
          </a:p>
          <a:p>
            <a:r>
              <a:rPr lang="en-US" sz="1200" dirty="0">
                <a:solidFill>
                  <a:srgbClr val="FF0000"/>
                </a:solidFill>
              </a:rPr>
              <a:t># change the values of one machine</a:t>
            </a:r>
          </a:p>
          <a:p>
            <a:r>
              <a:rPr lang="en-US" sz="1200" dirty="0">
                <a:solidFill>
                  <a:schemeClr val="bg1"/>
                </a:solidFill>
              </a:rPr>
              <a:t>mach1.setMachName(</a:t>
            </a:r>
            <a:r>
              <a:rPr lang="en-US" sz="1200" dirty="0">
                <a:solidFill>
                  <a:schemeClr val="accent6"/>
                </a:solidFill>
              </a:rPr>
              <a:t>'Bubba\'s Coffee Machine'</a:t>
            </a:r>
            <a:r>
              <a:rPr lang="en-US" sz="1200" dirty="0">
                <a:solidFill>
                  <a:schemeClr val="bg1"/>
                </a:solidFill>
              </a:rPr>
              <a:t>)</a:t>
            </a:r>
          </a:p>
          <a:p>
            <a:r>
              <a:rPr lang="en-US" sz="1200" dirty="0">
                <a:solidFill>
                  <a:schemeClr val="bg1"/>
                </a:solidFill>
              </a:rPr>
              <a:t>mach1.setPower(</a:t>
            </a:r>
            <a:r>
              <a:rPr lang="en-US" sz="1200" dirty="0">
                <a:solidFill>
                  <a:schemeClr val="accent6"/>
                </a:solidFill>
              </a:rPr>
              <a:t>'on'</a:t>
            </a:r>
            <a:r>
              <a:rPr lang="en-US" sz="1200" dirty="0">
                <a:solidFill>
                  <a:schemeClr val="bg1"/>
                </a:solidFill>
              </a:rPr>
              <a:t>)</a:t>
            </a:r>
          </a:p>
          <a:p>
            <a:r>
              <a:rPr lang="en-US" sz="1200" dirty="0">
                <a:solidFill>
                  <a:schemeClr val="bg1"/>
                </a:solidFill>
              </a:rPr>
              <a:t>mach1.setBrewStrength(</a:t>
            </a:r>
            <a:r>
              <a:rPr lang="en-US" sz="1200" dirty="0">
                <a:solidFill>
                  <a:schemeClr val="accent6"/>
                </a:solidFill>
              </a:rPr>
              <a:t>'Wicked Strong'</a:t>
            </a:r>
            <a:r>
              <a:rPr lang="en-US" sz="1200" dirty="0">
                <a:solidFill>
                  <a:schemeClr val="bg1"/>
                </a:solidFill>
              </a:rPr>
              <a:t>)</a:t>
            </a:r>
          </a:p>
          <a:p>
            <a:endParaRPr lang="en-US" sz="1200" dirty="0">
              <a:solidFill>
                <a:schemeClr val="bg1"/>
              </a:solidFill>
            </a:endParaRPr>
          </a:p>
          <a:p>
            <a:r>
              <a:rPr lang="en-US" sz="1200" dirty="0">
                <a:solidFill>
                  <a:srgbClr val="FF0000"/>
                </a:solidFill>
              </a:rPr>
              <a:t># get new status</a:t>
            </a:r>
          </a:p>
          <a:p>
            <a:r>
              <a:rPr lang="en-US" sz="1200" dirty="0">
                <a:solidFill>
                  <a:schemeClr val="bg1"/>
                </a:solidFill>
              </a:rPr>
              <a:t>print(</a:t>
            </a:r>
            <a:r>
              <a:rPr lang="en-US" sz="1200" dirty="0">
                <a:solidFill>
                  <a:schemeClr val="accent6"/>
                </a:solidFill>
              </a:rPr>
              <a:t>'\n'</a:t>
            </a:r>
            <a:r>
              <a:rPr lang="en-US" sz="1200" dirty="0">
                <a:solidFill>
                  <a:schemeClr val="bg1"/>
                </a:solidFill>
              </a:rPr>
              <a:t>)</a:t>
            </a:r>
          </a:p>
          <a:p>
            <a:r>
              <a:rPr lang="en-US" sz="1200" dirty="0">
                <a:solidFill>
                  <a:schemeClr val="bg1"/>
                </a:solidFill>
              </a:rPr>
              <a:t>print(mach1.getStatus())</a:t>
            </a:r>
          </a:p>
          <a:p>
            <a:r>
              <a:rPr lang="en-US" sz="1200" dirty="0">
                <a:solidFill>
                  <a:schemeClr val="bg1"/>
                </a:solidFill>
              </a:rPr>
              <a:t>print(mach2.getStatus())</a:t>
            </a:r>
          </a:p>
          <a:p>
            <a:r>
              <a:rPr lang="en-US" sz="1200" dirty="0">
                <a:solidFill>
                  <a:schemeClr val="bg1"/>
                </a:solidFill>
              </a:rPr>
              <a:t>print(mach3.getStatus())</a:t>
            </a:r>
          </a:p>
        </p:txBody>
      </p:sp>
      <p:sp>
        <p:nvSpPr>
          <p:cNvPr id="5" name="TextBox 4">
            <a:extLst>
              <a:ext uri="{FF2B5EF4-FFF2-40B4-BE49-F238E27FC236}">
                <a16:creationId xmlns:a16="http://schemas.microsoft.com/office/drawing/2014/main" id="{4E0115F7-9C4F-D54A-BD20-B8963BDB8CD4}"/>
              </a:ext>
            </a:extLst>
          </p:cNvPr>
          <p:cNvSpPr txBox="1"/>
          <p:nvPr/>
        </p:nvSpPr>
        <p:spPr>
          <a:xfrm>
            <a:off x="8601075" y="1014413"/>
            <a:ext cx="6400800" cy="1938992"/>
          </a:xfrm>
          <a:prstGeom prst="rect">
            <a:avLst/>
          </a:prstGeom>
          <a:noFill/>
        </p:spPr>
        <p:txBody>
          <a:bodyPr wrap="square" rtlCol="0">
            <a:spAutoFit/>
          </a:bodyPr>
          <a:lstStyle/>
          <a:p>
            <a:r>
              <a:rPr lang="en-US" sz="4000" dirty="0">
                <a:solidFill>
                  <a:schemeClr val="accent1"/>
                </a:solidFill>
              </a:rPr>
              <a:t>Let’s copy this code into our editor and talk about what’s going on!</a:t>
            </a:r>
          </a:p>
        </p:txBody>
      </p:sp>
    </p:spTree>
    <p:extLst>
      <p:ext uri="{BB962C8B-B14F-4D97-AF65-F5344CB8AC3E}">
        <p14:creationId xmlns:p14="http://schemas.microsoft.com/office/powerpoint/2010/main" val="9731329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857589" y="890704"/>
            <a:ext cx="4575892" cy="6953662"/>
          </a:xfrm>
          <a:prstGeom prst="rect">
            <a:avLst/>
          </a:prstGeom>
        </p:spPr>
        <p:txBody>
          <a:bodyPr vert="horz" lIns="91440" tIns="45720" rIns="91440" bIns="45720" rtlCol="0" anchor="ctr" anchorCtr="0">
            <a:normAutofit/>
          </a:bodyPr>
          <a:lstStyle/>
          <a:p>
            <a:pPr lvl="0" defTabSz="457200"/>
            <a:r>
              <a:rPr lang="en-US" sz="3100" dirty="0"/>
              <a:t>Acknowledgements / Contributions</a:t>
            </a:r>
          </a:p>
        </p:txBody>
      </p:sp>
      <p:sp>
        <p:nvSpPr>
          <p:cNvPr id="549" name="Shape 549"/>
          <p:cNvSpPr txBox="1"/>
          <p:nvPr/>
        </p:nvSpPr>
        <p:spPr>
          <a:xfrm>
            <a:off x="6292646" y="890705"/>
            <a:ext cx="9104190" cy="4471153"/>
          </a:xfrm>
          <a:prstGeom prst="rect">
            <a:avLst/>
          </a:prstGeom>
        </p:spPr>
        <p:txBody>
          <a:bodyPr vert="horz" lIns="91440" tIns="45720" rIns="91440" bIns="45720" rtlCol="0" anchor="ctr" anchorCtr="0">
            <a:normAutofit/>
          </a:bodyPr>
          <a:lstStyle/>
          <a:p>
            <a:pPr lvl="0">
              <a:spcBef>
                <a:spcPct val="20000"/>
              </a:spcBef>
              <a:spcAft>
                <a:spcPts val="600"/>
              </a:spcAft>
              <a:buClr>
                <a:schemeClr val="tx1"/>
              </a:buClr>
              <a:buSzPct val="100000"/>
              <a:buFont typeface="Arial"/>
              <a:buChar char="•"/>
            </a:pPr>
            <a:r>
              <a:rPr lang="en-US" sz="2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These slides are Copyright 2019 B Bagby of Virginia Western Community College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a:spcBef>
                <a:spcPct val="20000"/>
              </a:spcBef>
              <a:spcAft>
                <a:spcPts val="600"/>
              </a:spcAft>
              <a:buClr>
                <a:schemeClr val="tx1"/>
              </a:buClr>
              <a:buSzPct val="100000"/>
              <a:buFont typeface="Arial"/>
              <a:buChar char="•"/>
            </a:pPr>
            <a:endParaRPr lang="en-US" sz="2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551" name="Shape 551"/>
          <p:cNvPicPr preferRelativeResize="0"/>
          <p:nvPr/>
        </p:nvPicPr>
        <p:blipFill rotWithShape="1">
          <a:blip r:embed="rId4"/>
          <a:stretch/>
        </p:blipFill>
        <p:spPr>
          <a:xfrm>
            <a:off x="7967015" y="5659973"/>
            <a:ext cx="6279837" cy="2197164"/>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1940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DF21-1C56-438E-86F3-8E43EAA550BD}"/>
              </a:ext>
            </a:extLst>
          </p:cNvPr>
          <p:cNvSpPr>
            <a:spLocks noGrp="1"/>
          </p:cNvSpPr>
          <p:nvPr>
            <p:ph type="title"/>
          </p:nvPr>
        </p:nvSpPr>
        <p:spPr>
          <a:xfrm>
            <a:off x="10826492" y="857954"/>
            <a:ext cx="4191833" cy="7428087"/>
          </a:xfrm>
        </p:spPr>
        <p:txBody>
          <a:bodyPr anchor="ctr">
            <a:normAutofit/>
          </a:bodyPr>
          <a:lstStyle/>
          <a:p>
            <a:r>
              <a:rPr lang="en-US" sz="3700"/>
              <a:t>Encapsulation</a:t>
            </a:r>
          </a:p>
        </p:txBody>
      </p:sp>
      <p:sp>
        <p:nvSpPr>
          <p:cNvPr id="10" name="Rectangle 9">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42892" cy="9144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10755" y="4261063"/>
            <a:ext cx="9144000" cy="621875"/>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533893" y="4572000"/>
            <a:ext cx="9144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5DBD6478-9679-4A83-BAD5-C1BF0720C459}"/>
              </a:ext>
            </a:extLst>
          </p:cNvPr>
          <p:cNvGraphicFramePr>
            <a:graphicFrameLocks noGrp="1"/>
          </p:cNvGraphicFramePr>
          <p:nvPr>
            <p:ph idx="1"/>
            <p:extLst>
              <p:ext uri="{D42A27DB-BD31-4B8C-83A1-F6EECF244321}">
                <p14:modId xmlns:p14="http://schemas.microsoft.com/office/powerpoint/2010/main" val="1284098227"/>
              </p:ext>
            </p:extLst>
          </p:nvPr>
        </p:nvGraphicFramePr>
        <p:xfrm>
          <a:off x="857956" y="857956"/>
          <a:ext cx="8325322" cy="7428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592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546" y="0"/>
            <a:ext cx="12492562" cy="9143998"/>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17985" cy="9144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13538-38DE-4B6B-B59B-DD427DB62E8E}"/>
              </a:ext>
            </a:extLst>
          </p:cNvPr>
          <p:cNvSpPr>
            <a:spLocks noGrp="1"/>
          </p:cNvSpPr>
          <p:nvPr>
            <p:ph type="title"/>
          </p:nvPr>
        </p:nvSpPr>
        <p:spPr>
          <a:xfrm>
            <a:off x="1282696" y="857956"/>
            <a:ext cx="5786697" cy="7428085"/>
          </a:xfrm>
        </p:spPr>
        <p:txBody>
          <a:bodyPr anchor="ctr">
            <a:normAutofit/>
          </a:bodyPr>
          <a:lstStyle/>
          <a:p>
            <a:r>
              <a:rPr lang="en-US" sz="5900"/>
              <a:t>Modularity</a:t>
            </a:r>
          </a:p>
        </p:txBody>
      </p:sp>
      <p:sp>
        <p:nvSpPr>
          <p:cNvPr id="3" name="Content Placeholder 2">
            <a:extLst>
              <a:ext uri="{FF2B5EF4-FFF2-40B4-BE49-F238E27FC236}">
                <a16:creationId xmlns:a16="http://schemas.microsoft.com/office/drawing/2014/main" id="{D6F02F62-959B-4369-8369-787075900F38}"/>
              </a:ext>
            </a:extLst>
          </p:cNvPr>
          <p:cNvSpPr>
            <a:spLocks noGrp="1"/>
          </p:cNvSpPr>
          <p:nvPr>
            <p:ph idx="1"/>
          </p:nvPr>
        </p:nvSpPr>
        <p:spPr>
          <a:xfrm>
            <a:off x="8944665" y="857956"/>
            <a:ext cx="6028640" cy="7428085"/>
          </a:xfrm>
        </p:spPr>
        <p:txBody>
          <a:bodyPr>
            <a:normAutofit/>
          </a:bodyPr>
          <a:lstStyle/>
          <a:p>
            <a:r>
              <a:rPr lang="en-US" dirty="0"/>
              <a:t>Separating functionality into separate, independent modules</a:t>
            </a:r>
          </a:p>
          <a:p>
            <a:r>
              <a:rPr lang="en-US" dirty="0"/>
              <a:t>We do this now by creating our own functions, use methods, etc.</a:t>
            </a:r>
          </a:p>
        </p:txBody>
      </p:sp>
    </p:spTree>
    <p:extLst>
      <p:ext uri="{BB962C8B-B14F-4D97-AF65-F5344CB8AC3E}">
        <p14:creationId xmlns:p14="http://schemas.microsoft.com/office/powerpoint/2010/main" val="46392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6256000" cy="9144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6256000" cy="3027786"/>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9A3363-64B3-408F-9DC5-CE1D22AF393F}"/>
              </a:ext>
            </a:extLst>
          </p:cNvPr>
          <p:cNvSpPr>
            <a:spLocks noGrp="1"/>
          </p:cNvSpPr>
          <p:nvPr>
            <p:ph type="title"/>
          </p:nvPr>
        </p:nvSpPr>
        <p:spPr>
          <a:xfrm>
            <a:off x="1521884" y="812800"/>
            <a:ext cx="13207997" cy="1564640"/>
          </a:xfrm>
        </p:spPr>
        <p:txBody>
          <a:bodyPr>
            <a:normAutofit/>
          </a:bodyPr>
          <a:lstStyle/>
          <a:p>
            <a:pPr algn="ctr"/>
            <a:r>
              <a:rPr lang="en-US"/>
              <a:t>Simplicity of Design (Economy of Mechanism)</a:t>
            </a:r>
          </a:p>
        </p:txBody>
      </p:sp>
      <p:sp>
        <p:nvSpPr>
          <p:cNvPr id="3" name="Content Placeholder 2">
            <a:extLst>
              <a:ext uri="{FF2B5EF4-FFF2-40B4-BE49-F238E27FC236}">
                <a16:creationId xmlns:a16="http://schemas.microsoft.com/office/drawing/2014/main" id="{BFA924B2-E243-4038-8490-0AD68BC13C42}"/>
              </a:ext>
            </a:extLst>
          </p:cNvPr>
          <p:cNvSpPr>
            <a:spLocks noGrp="1"/>
          </p:cNvSpPr>
          <p:nvPr>
            <p:ph idx="1"/>
          </p:nvPr>
        </p:nvSpPr>
        <p:spPr>
          <a:xfrm>
            <a:off x="1521884" y="3555998"/>
            <a:ext cx="13207997" cy="4165602"/>
          </a:xfrm>
        </p:spPr>
        <p:txBody>
          <a:bodyPr>
            <a:normAutofit/>
          </a:bodyPr>
          <a:lstStyle/>
          <a:p>
            <a:r>
              <a:rPr lang="en-US" dirty="0"/>
              <a:t>Program design should be as simple as possible.  </a:t>
            </a:r>
          </a:p>
          <a:p>
            <a:r>
              <a:rPr lang="en-US" dirty="0"/>
              <a:t>Simpler logic means fewer possibilities for errors</a:t>
            </a:r>
          </a:p>
          <a:p>
            <a:pPr lvl="1"/>
            <a:r>
              <a:rPr lang="en-US" dirty="0"/>
              <a:t>Testing and debugging is less complex and more effective</a:t>
            </a:r>
          </a:p>
        </p:txBody>
      </p:sp>
    </p:spTree>
    <p:extLst>
      <p:ext uri="{BB962C8B-B14F-4D97-AF65-F5344CB8AC3E}">
        <p14:creationId xmlns:p14="http://schemas.microsoft.com/office/powerpoint/2010/main" val="429395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546" y="0"/>
            <a:ext cx="12492562" cy="9143998"/>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17985" cy="9144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CE6E6-08B6-42FF-BC08-373047BDFC4D}"/>
              </a:ext>
            </a:extLst>
          </p:cNvPr>
          <p:cNvSpPr>
            <a:spLocks noGrp="1"/>
          </p:cNvSpPr>
          <p:nvPr>
            <p:ph type="title"/>
          </p:nvPr>
        </p:nvSpPr>
        <p:spPr>
          <a:xfrm>
            <a:off x="1282696" y="857956"/>
            <a:ext cx="5786697" cy="7428085"/>
          </a:xfrm>
        </p:spPr>
        <p:txBody>
          <a:bodyPr anchor="ctr">
            <a:normAutofit/>
          </a:bodyPr>
          <a:lstStyle/>
          <a:p>
            <a:r>
              <a:rPr lang="en-US" sz="5000"/>
              <a:t>Minimization of Implementation (Least Common Mechanism)</a:t>
            </a:r>
          </a:p>
        </p:txBody>
      </p:sp>
      <p:sp>
        <p:nvSpPr>
          <p:cNvPr id="3" name="Content Placeholder 2">
            <a:extLst>
              <a:ext uri="{FF2B5EF4-FFF2-40B4-BE49-F238E27FC236}">
                <a16:creationId xmlns:a16="http://schemas.microsoft.com/office/drawing/2014/main" id="{AE317397-3FEF-4450-ABAA-9FA620F2C717}"/>
              </a:ext>
            </a:extLst>
          </p:cNvPr>
          <p:cNvSpPr>
            <a:spLocks noGrp="1"/>
          </p:cNvSpPr>
          <p:nvPr>
            <p:ph idx="1"/>
          </p:nvPr>
        </p:nvSpPr>
        <p:spPr>
          <a:xfrm>
            <a:off x="8944665" y="857956"/>
            <a:ext cx="6028640" cy="7428085"/>
          </a:xfrm>
        </p:spPr>
        <p:txBody>
          <a:bodyPr>
            <a:normAutofit/>
          </a:bodyPr>
          <a:lstStyle/>
          <a:p>
            <a:r>
              <a:rPr lang="en-US" dirty="0"/>
              <a:t>Mechanisms used to access resources should not be shared</a:t>
            </a:r>
          </a:p>
          <a:p>
            <a:endParaRPr lang="en-US" dirty="0"/>
          </a:p>
          <a:p>
            <a:r>
              <a:rPr lang="en-US" dirty="0"/>
              <a:t>Minimize sharing of resources by and with the program</a:t>
            </a:r>
          </a:p>
          <a:p>
            <a:r>
              <a:rPr lang="en-US" dirty="0"/>
              <a:t>Don’t write arbitrary code to access (or allow) resources unless absolutely necessary</a:t>
            </a:r>
          </a:p>
        </p:txBody>
      </p:sp>
    </p:spTree>
    <p:extLst>
      <p:ext uri="{BB962C8B-B14F-4D97-AF65-F5344CB8AC3E}">
        <p14:creationId xmlns:p14="http://schemas.microsoft.com/office/powerpoint/2010/main" val="4066835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3639</Words>
  <Application>Microsoft Macintosh PowerPoint</Application>
  <PresentationFormat>Custom</PresentationFormat>
  <Paragraphs>454</Paragraphs>
  <Slides>59</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Cabin</vt:lpstr>
      <vt:lpstr>Century Gothic</vt:lpstr>
      <vt:lpstr>Courier New</vt:lpstr>
      <vt:lpstr>Gill Sans</vt:lpstr>
      <vt:lpstr>Mesh</vt:lpstr>
      <vt:lpstr>Basic Security Design Fundamentals</vt:lpstr>
      <vt:lpstr>Importance of Design and Security</vt:lpstr>
      <vt:lpstr>IT’s on the Exam</vt:lpstr>
      <vt:lpstr>Separation of Duties / Privilege </vt:lpstr>
      <vt:lpstr>Isolation</vt:lpstr>
      <vt:lpstr>Encapsulation</vt:lpstr>
      <vt:lpstr>Modularity</vt:lpstr>
      <vt:lpstr>Simplicity of Design (Economy of Mechanism)</vt:lpstr>
      <vt:lpstr>Minimization of Implementation (Least Common Mechanism)</vt:lpstr>
      <vt:lpstr>Open Design</vt:lpstr>
      <vt:lpstr>Layering (Defense in Depth)</vt:lpstr>
      <vt:lpstr>Defense in Depth</vt:lpstr>
      <vt:lpstr>Least Privilege</vt:lpstr>
      <vt:lpstr>Fail Safe Defaults / Fail Secure</vt:lpstr>
      <vt:lpstr>Complete Mediation</vt:lpstr>
      <vt:lpstr>Least Astonishment (Psychological Acceptability)</vt:lpstr>
      <vt:lpstr>Least Astonishment – this is bad…</vt:lpstr>
      <vt:lpstr>Minimize Trust Surface (Reluctance to Trust)</vt:lpstr>
      <vt:lpstr>Usability</vt:lpstr>
      <vt:lpstr>Usability – extends to design</vt:lpstr>
      <vt:lpstr>Trust Relationships</vt:lpstr>
      <vt:lpstr>Understanding Regular Expressions</vt:lpstr>
      <vt:lpstr>Regular Expression Quick Guide</vt:lpstr>
      <vt:lpstr>The Regular Expression Module</vt:lpstr>
      <vt:lpstr>Using re.search() like find()</vt:lpstr>
      <vt:lpstr>Using re.search() like startswith()</vt:lpstr>
      <vt:lpstr>Wild-Card Characters</vt:lpstr>
      <vt:lpstr>Wild-Card Characters</vt:lpstr>
      <vt:lpstr>Fine-Tuning Your Match</vt:lpstr>
      <vt:lpstr>Fine-Tuning Your Match</vt:lpstr>
      <vt:lpstr>Matching and Extracting Data</vt:lpstr>
      <vt:lpstr>Matching and Extracting Data</vt:lpstr>
      <vt:lpstr>Warning: Greedy Matching</vt:lpstr>
      <vt:lpstr>Non-Greedy Matching</vt:lpstr>
      <vt:lpstr>Fine-Tuning String Extraction</vt:lpstr>
      <vt:lpstr>Fine-Tuning String Extraction</vt:lpstr>
      <vt:lpstr>PowerPoint Presentation</vt:lpstr>
      <vt:lpstr>The Double Split Pattern</vt:lpstr>
      <vt:lpstr>The Regex Version</vt:lpstr>
      <vt:lpstr>The Regex Version</vt:lpstr>
      <vt:lpstr>The Regex Version</vt:lpstr>
      <vt:lpstr>Even Cooler Regex Version</vt:lpstr>
      <vt:lpstr>Even Cooler Regex Version</vt:lpstr>
      <vt:lpstr>Even Cooler Regex Version</vt:lpstr>
      <vt:lpstr>Even Cooler Regex Version</vt:lpstr>
      <vt:lpstr>Even Cooler Regex Version</vt:lpstr>
      <vt:lpstr>Escape Character</vt:lpstr>
      <vt:lpstr>Summary</vt:lpstr>
      <vt:lpstr>Object Oriented</vt:lpstr>
      <vt:lpstr>OO Languages</vt:lpstr>
      <vt:lpstr>Object</vt:lpstr>
      <vt:lpstr>Definitions</vt:lpstr>
      <vt:lpstr>Terminology: Class</vt:lpstr>
      <vt:lpstr>Terminology: Instance or Object  (often used interchangeably)</vt:lpstr>
      <vt:lpstr>Terminology: Method</vt:lpstr>
      <vt:lpstr>Terminology: Inheritance</vt:lpstr>
      <vt:lpstr>Object Lifecycle</vt:lpstr>
      <vt:lpstr>PowerPoint Presentation</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Security Design Fundamentals</dc:title>
  <dc:creator>B Bagby</dc:creator>
  <cp:lastModifiedBy>B Bagby</cp:lastModifiedBy>
  <cp:revision>3</cp:revision>
  <dcterms:created xsi:type="dcterms:W3CDTF">2019-05-08T02:04:24Z</dcterms:created>
  <dcterms:modified xsi:type="dcterms:W3CDTF">2019-06-05T22:23:01Z</dcterms:modified>
</cp:coreProperties>
</file>