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jpeg" ContentType="image/jpeg"/>
  <Override PartName="/ppt/media/image7.png" ContentType="image/png"/>
  <Override PartName="/ppt/media/image2.gif" ContentType="image/gif"/>
  <Override PartName="/ppt/media/image8.png" ContentType="image/png"/>
  <Override PartName="/ppt/media/image3.gif" ContentType="image/gif"/>
  <Override PartName="/ppt/media/image4.png" ContentType="image/png"/>
  <Override PartName="/ppt/media/image5.png" ContentType="image/png"/>
  <Override PartName="/ppt/media/image6.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Образец заголовка</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8948EEC7-365D-467F-B70C-36437F24F1EF}" type="datetime">
              <a:rPr b="0" lang="en-US" sz="1200" spc="-1" strike="noStrike">
                <a:solidFill>
                  <a:srgbClr val="8b8b8b"/>
                </a:solidFill>
                <a:latin typeface="Calibri"/>
              </a:rPr>
              <a:t>12/31/19</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84D83AD9-F0CF-46B5-BF35-53F8EB97FB7D}"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Образец заголовка</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Образец текста</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Второй уровень</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Третий уровень</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Четвертый уровень</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Пятый уровень</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6825A88C-7C34-4606-9821-3243722FAB8B}" type="datetime">
              <a:rPr b="0" lang="en-US" sz="1200" spc="-1" strike="noStrike">
                <a:solidFill>
                  <a:srgbClr val="8b8b8b"/>
                </a:solidFill>
                <a:latin typeface="Calibri"/>
              </a:rPr>
              <a:t>12/31/19</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43FA7E22-9C45-423E-BB09-7AE892D94B0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Образец заголовка</a:t>
            </a:r>
            <a:endParaRPr b="0" lang="en-US"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p>
            <a:pPr>
              <a:lnSpc>
                <a:spcPct val="100000"/>
              </a:lnSpc>
            </a:pPr>
            <a:fld id="{678236A2-6E59-4BEC-BA7C-2B8B5922814C}" type="datetime">
              <a:rPr b="0" lang="en-US" sz="1200" spc="-1" strike="noStrike">
                <a:solidFill>
                  <a:srgbClr val="8b8b8b"/>
                </a:solidFill>
                <a:latin typeface="Calibri"/>
              </a:rPr>
              <a:t>12/31/19</a:t>
            </a:fld>
            <a:endParaRPr b="0" lang="en-US"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86B60A5-1BD7-4520-A935-4345246D0406}" type="slidenum">
              <a:rPr b="0" lang="en-US" sz="1200" spc="-1" strike="noStrike">
                <a:solidFill>
                  <a:srgbClr val="8b8b8b"/>
                </a:solidFill>
                <a:latin typeface="Calibri"/>
              </a:rPr>
              <a:t>&lt;number&gt;</a:t>
            </a:fld>
            <a:endParaRPr b="0" lang="en-US"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image" Target="../media/image3.gif"/><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469520" y="442080"/>
            <a:ext cx="9143640" cy="963360"/>
          </a:xfrm>
          <a:prstGeom prst="rect">
            <a:avLst/>
          </a:prstGeom>
          <a:noFill/>
          <a:ln>
            <a:noFill/>
          </a:ln>
        </p:spPr>
        <p:txBody>
          <a:bodyPr anchor="b"/>
          <a:p>
            <a:pPr algn="ctr">
              <a:lnSpc>
                <a:spcPct val="90000"/>
              </a:lnSpc>
            </a:pPr>
            <a:r>
              <a:rPr b="0" lang="en-US" sz="6000" spc="-1" strike="noStrike">
                <a:solidFill>
                  <a:srgbClr val="000000"/>
                </a:solidFill>
                <a:latin typeface="Calibri Light"/>
              </a:rPr>
              <a:t>Outline</a:t>
            </a:r>
            <a:endParaRPr b="0" lang="en-US" sz="6000" spc="-1" strike="noStrike">
              <a:solidFill>
                <a:srgbClr val="000000"/>
              </a:solidFill>
              <a:latin typeface="Calibri"/>
            </a:endParaRPr>
          </a:p>
        </p:txBody>
      </p:sp>
      <p:sp>
        <p:nvSpPr>
          <p:cNvPr id="124" name="TextShape 2"/>
          <p:cNvSpPr txBox="1"/>
          <p:nvPr/>
        </p:nvSpPr>
        <p:spPr>
          <a:xfrm>
            <a:off x="1144800" y="3383280"/>
            <a:ext cx="9353160" cy="1795680"/>
          </a:xfrm>
          <a:prstGeom prst="rect">
            <a:avLst/>
          </a:prstGeom>
          <a:noFill/>
          <a:ln>
            <a:noFill/>
          </a:ln>
        </p:spPr>
        <p:txBody>
          <a:bodyPr/>
          <a:p>
            <a:pPr algn="ctr">
              <a:lnSpc>
                <a:spcPct val="90000"/>
              </a:lnSpc>
              <a:spcBef>
                <a:spcPts val="1001"/>
              </a:spcBef>
            </a:pPr>
            <a:endParaRPr b="0" lang="en-US" sz="3200" spc="-1" strike="noStrike">
              <a:latin typeface="Arial"/>
            </a:endParaRPr>
          </a:p>
          <a:p>
            <a:pPr marL="343080" indent="-342720">
              <a:lnSpc>
                <a:spcPct val="90000"/>
              </a:lnSpc>
              <a:spcBef>
                <a:spcPts val="499"/>
              </a:spcBef>
              <a:buClr>
                <a:srgbClr val="000000"/>
              </a:buClr>
              <a:buFont typeface="Arial"/>
              <a:buChar char="•"/>
            </a:pPr>
            <a:r>
              <a:rPr b="0" lang="en-US" sz="2400" spc="-1" strike="noStrike">
                <a:solidFill>
                  <a:srgbClr val="000000"/>
                </a:solidFill>
                <a:latin typeface="Calibri"/>
              </a:rPr>
              <a:t>Important requirement for GIS is to display numerous geographical objects onto display window. </a:t>
            </a:r>
            <a:endParaRPr b="0" lang="en-US" sz="2400" spc="-1" strike="noStrike">
              <a:latin typeface="Arial"/>
            </a:endParaRPr>
          </a:p>
          <a:p>
            <a:pPr marL="343080" indent="-342720">
              <a:lnSpc>
                <a:spcPct val="90000"/>
              </a:lnSpc>
              <a:spcBef>
                <a:spcPts val="499"/>
              </a:spcBef>
              <a:buClr>
                <a:srgbClr val="000000"/>
              </a:buClr>
              <a:buFont typeface="Arial"/>
              <a:buChar char="•"/>
            </a:pPr>
            <a:r>
              <a:rPr b="0" lang="en-US" sz="2400" spc="-1" strike="noStrike">
                <a:solidFill>
                  <a:srgbClr val="000000"/>
                </a:solidFill>
                <a:latin typeface="Calibri"/>
              </a:rPr>
              <a:t>Spatial indexes like R-tree variants are particularly efficient for a range of queries are not adequate to generate large aps with different scales.</a:t>
            </a:r>
            <a:endParaRPr b="0" lang="en-US" sz="2400" spc="-1" strike="noStrike">
              <a:latin typeface="Arial"/>
            </a:endParaRPr>
          </a:p>
          <a:p>
            <a:pPr marL="343080" indent="-342720">
              <a:lnSpc>
                <a:spcPct val="90000"/>
              </a:lnSpc>
              <a:spcBef>
                <a:spcPts val="499"/>
              </a:spcBef>
              <a:buClr>
                <a:srgbClr val="000000"/>
              </a:buClr>
              <a:buFont typeface="Arial"/>
              <a:buChar char="•"/>
            </a:pPr>
            <a:r>
              <a:rPr b="0" lang="en-US" sz="2400" spc="-1" strike="noStrike">
                <a:solidFill>
                  <a:srgbClr val="000000"/>
                </a:solidFill>
                <a:latin typeface="Calibri"/>
              </a:rPr>
              <a:t>Solution – Multiscale R-tree that allows retrieval of geometric objects at different levels of detail. </a:t>
            </a:r>
            <a:endParaRPr b="0" lang="en-US" sz="2400" spc="-1" strike="noStrike">
              <a:latin typeface="Arial"/>
            </a:endParaRPr>
          </a:p>
        </p:txBody>
      </p:sp>
      <p:pic>
        <p:nvPicPr>
          <p:cNvPr id="125" name="Рисунок 3" descr=""/>
          <p:cNvPicPr/>
          <p:nvPr/>
        </p:nvPicPr>
        <p:blipFill>
          <a:blip r:embed="rId1"/>
          <a:stretch/>
        </p:blipFill>
        <p:spPr>
          <a:xfrm>
            <a:off x="3827520" y="1405800"/>
            <a:ext cx="4427640" cy="2426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Douglas–Peucker algorithm</a:t>
            </a: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first and last points of P are always in the simplification. The important property of the simplification v generated for a tolerance t is that given a point p in the original line, there is a segment q in v such that the perpendicular distance of p from q is less than t. This simple algorithm turns out to be very effective. </a:t>
            </a:r>
            <a:endParaRPr b="0" lang="en-US" sz="2000" spc="-1" strike="noStrike">
              <a:solidFill>
                <a:srgbClr val="000000"/>
              </a:solidFill>
              <a:latin typeface="Calibri"/>
            </a:endParaRPr>
          </a:p>
        </p:txBody>
      </p:sp>
      <p:pic>
        <p:nvPicPr>
          <p:cNvPr id="149" name="Рисунок 3" descr=""/>
          <p:cNvPicPr/>
          <p:nvPr/>
        </p:nvPicPr>
        <p:blipFill>
          <a:blip r:embed="rId1"/>
          <a:stretch/>
        </p:blipFill>
        <p:spPr>
          <a:xfrm>
            <a:off x="838080" y="3334680"/>
            <a:ext cx="10058040" cy="28418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Binary-Line Generalization tree</a:t>
            </a:r>
            <a:br/>
            <a:endParaRPr b="0" lang="en-US" sz="4400" spc="-1" strike="noStrike">
              <a:solidFill>
                <a:srgbClr val="000000"/>
              </a:solidFill>
              <a:latin typeface="Calibri"/>
            </a:endParaRPr>
          </a:p>
        </p:txBody>
      </p:sp>
      <p:sp>
        <p:nvSpPr>
          <p:cNvPr id="151" name="TextShape 2"/>
          <p:cNvSpPr txBox="1"/>
          <p:nvPr/>
        </p:nvSpPr>
        <p:spPr>
          <a:xfrm>
            <a:off x="623880" y="1690560"/>
            <a:ext cx="6071400" cy="4724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In a database environment where an object may be retrieved numerous times with different tolerances, repeated computations on an object to obtain a simplification may be too inefficient. The Binary-Line Generalization tree (BLG-tree) was developed to overcome this problem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idea behind this data structure is to store the result of simplification on a geometric object in a binary tree. Consequently, no application of line simplification is required once the tree is constructed for an object, no matter how many times the object is retrieved and displayed.</a:t>
            </a:r>
            <a:endParaRPr b="0" lang="en-US" sz="2000" spc="-1" strike="noStrike">
              <a:solidFill>
                <a:srgbClr val="000000"/>
              </a:solidFill>
              <a:latin typeface="Calibri"/>
            </a:endParaRPr>
          </a:p>
        </p:txBody>
      </p:sp>
      <p:pic>
        <p:nvPicPr>
          <p:cNvPr id="152" name="Рисунок 3" descr=""/>
          <p:cNvPicPr/>
          <p:nvPr/>
        </p:nvPicPr>
        <p:blipFill>
          <a:blip r:embed="rId1"/>
          <a:stretch/>
        </p:blipFill>
        <p:spPr>
          <a:xfrm>
            <a:off x="6910200" y="1690560"/>
            <a:ext cx="4988520" cy="4370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Reactive Tree</a:t>
            </a:r>
            <a:endParaRPr b="0" lang="en-US" sz="4400" spc="-1" strike="noStrike">
              <a:solidFill>
                <a:srgbClr val="000000"/>
              </a:solidFill>
              <a:latin typeface="Calibri"/>
            </a:endParaRPr>
          </a:p>
        </p:txBody>
      </p:sp>
      <p:sp>
        <p:nvSpPr>
          <p:cNvPr id="154" name="TextShape 2"/>
          <p:cNvSpPr txBox="1"/>
          <p:nvPr/>
        </p:nvSpPr>
        <p:spPr>
          <a:xfrm>
            <a:off x="838080" y="1468440"/>
            <a:ext cx="9919800" cy="274608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A Reactive-tree assigns an </a:t>
            </a:r>
            <a:r>
              <a:rPr b="0" i="1" lang="en-US" sz="1800" spc="-1" strike="noStrike">
                <a:solidFill>
                  <a:srgbClr val="000000"/>
                </a:solidFill>
                <a:latin typeface="Calibri"/>
              </a:rPr>
              <a:t>importance value</a:t>
            </a:r>
            <a:r>
              <a:rPr b="0" lang="en-US" sz="1800" spc="-1" strike="noStrike">
                <a:solidFill>
                  <a:srgbClr val="000000"/>
                </a:solidFill>
                <a:latin typeface="Calibri"/>
              </a:rPr>
              <a:t> to each geometric object, and each object will be stored in a level according to its importance value. It represents the smallest scale map in which the geometric object is still present. During searching, the tree will only retrieve those objects of high enough importance.</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Like an R-tree, a Reactive-tree is a multi-way search tree, where each node contains a number of entries. Each node corresponds to one physical disk page.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Entries are of two types: </a:t>
            </a:r>
            <a:r>
              <a:rPr b="0" i="1" lang="en-US" sz="1800" spc="-1" strike="noStrike">
                <a:solidFill>
                  <a:srgbClr val="000000"/>
                </a:solidFill>
                <a:latin typeface="Calibri"/>
              </a:rPr>
              <a:t>object entries </a:t>
            </a:r>
            <a:r>
              <a:rPr b="0" lang="en-US" sz="1800" spc="-1" strike="noStrike">
                <a:solidFill>
                  <a:srgbClr val="000000"/>
                </a:solidFill>
                <a:latin typeface="Calibri"/>
              </a:rPr>
              <a:t>and </a:t>
            </a:r>
            <a:r>
              <a:rPr b="0" i="1" lang="en-US" sz="1800" spc="-1" strike="noStrike">
                <a:solidFill>
                  <a:srgbClr val="000000"/>
                </a:solidFill>
                <a:latin typeface="Calibri"/>
              </a:rPr>
              <a:t>tree entries</a:t>
            </a:r>
            <a:r>
              <a:rPr b="0" lang="en-US" sz="1800" spc="-1" strike="noStrike">
                <a:solidFill>
                  <a:srgbClr val="000000"/>
                </a:solidFill>
                <a:latin typeface="Calibri"/>
              </a:rPr>
              <a:t>. An object entry has a </a:t>
            </a:r>
            <a:r>
              <a:rPr b="0" i="1" lang="en-US" sz="1800" spc="-1" strike="noStrike">
                <a:solidFill>
                  <a:srgbClr val="000000"/>
                </a:solidFill>
                <a:latin typeface="Calibri"/>
              </a:rPr>
              <a:t>minimum boundary rectangle </a:t>
            </a:r>
            <a:r>
              <a:rPr b="0" lang="en-US" sz="1800" spc="-1" strike="noStrike">
                <a:solidFill>
                  <a:srgbClr val="000000"/>
                </a:solidFill>
                <a:latin typeface="Calibri"/>
              </a:rPr>
              <a:t>(MBR), an importance value, and an object id. An object id is a reference to an object, and an MBR is the smallest axis-parallel rectangle that bounds the object. The importance value is the importance of the object that is referred to by the object entry.</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pic>
        <p:nvPicPr>
          <p:cNvPr id="155" name="Рисунок 3" descr=""/>
          <p:cNvPicPr/>
          <p:nvPr/>
        </p:nvPicPr>
        <p:blipFill>
          <a:blip r:embed="rId1"/>
          <a:stretch/>
        </p:blipFill>
        <p:spPr>
          <a:xfrm>
            <a:off x="1297800" y="4214880"/>
            <a:ext cx="8660160" cy="23544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Priority Rectangle File</a:t>
            </a:r>
            <a:endParaRPr b="0" lang="en-US" sz="4400" spc="-1" strike="noStrike">
              <a:solidFill>
                <a:srgbClr val="000000"/>
              </a:solidFill>
              <a:latin typeface="Calibri"/>
            </a:endParaRPr>
          </a:p>
        </p:txBody>
      </p:sp>
      <p:sp>
        <p:nvSpPr>
          <p:cNvPr id="15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Priority Rectangle File (PR-file) was designed to efficiently store and retrieve geometric objects in arbitrary scales. Unlike the Reactive-tree, an object in a PR-file is not stored as an atomic unit.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PR-file makes use of a line simplification algorithm, which will select some of the line segment endpoints from a polyline according to the desired scale.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Priority Rectangle File(PR file)</a:t>
            </a:r>
            <a:endParaRPr b="0" lang="en-US" sz="4400" spc="-1" strike="noStrike">
              <a:solidFill>
                <a:srgbClr val="000000"/>
              </a:solidFill>
              <a:latin typeface="Calibri"/>
            </a:endParaRPr>
          </a:p>
        </p:txBody>
      </p:sp>
      <p:pic>
        <p:nvPicPr>
          <p:cNvPr id="159" name="image3.png" descr=""/>
          <p:cNvPicPr/>
          <p:nvPr/>
        </p:nvPicPr>
        <p:blipFill>
          <a:blip r:embed="rId1"/>
          <a:stretch/>
        </p:blipFill>
        <p:spPr>
          <a:xfrm>
            <a:off x="1886040" y="1825560"/>
            <a:ext cx="8900640" cy="44463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Priority Rectangle File(PR file)</a:t>
            </a:r>
            <a:endParaRPr b="0" lang="en-US" sz="4400" spc="-1" strike="noStrike">
              <a:solidFill>
                <a:srgbClr val="000000"/>
              </a:solidFill>
              <a:latin typeface="Calibri"/>
            </a:endParaRPr>
          </a:p>
        </p:txBody>
      </p:sp>
      <p:sp>
        <p:nvSpPr>
          <p:cNvPr id="161" name="TextShape 2"/>
          <p:cNvSpPr txBox="1"/>
          <p:nvPr/>
        </p:nvSpPr>
        <p:spPr>
          <a:xfrm>
            <a:off x="838080" y="1825560"/>
            <a:ext cx="5119200" cy="42746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In a PR-file, geometric object is broken into multiple objects and each object is assigned with a priority value. Each priority value corresponds to a map scale. For each scale, objects which have a higher priority values than the priority corresponding to the map’s scale will not be retrieved.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pic>
        <p:nvPicPr>
          <p:cNvPr id="162" name="image4.png" descr=""/>
          <p:cNvPicPr/>
          <p:nvPr/>
        </p:nvPicPr>
        <p:blipFill>
          <a:blip r:embed="rId1"/>
          <a:stretch/>
        </p:blipFill>
        <p:spPr>
          <a:xfrm>
            <a:off x="6095880" y="1667520"/>
            <a:ext cx="5318280" cy="46674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Multi-scale Hilbert R-tree</a:t>
            </a:r>
            <a:endParaRPr b="0" lang="en-US" sz="4400" spc="-1" strike="noStrike">
              <a:solidFill>
                <a:srgbClr val="000000"/>
              </a:solidFill>
              <a:latin typeface="Calibri"/>
            </a:endParaRPr>
          </a:p>
        </p:txBody>
      </p:sp>
      <p:sp>
        <p:nvSpPr>
          <p:cNvPr id="16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Hilbert R-trees have an advantage over other R-tree variants in its ability to cluster objects well in a 2D space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partitioning and the total ordering enable e@cient retrieval of points to generate a simplification based on a given resolution. The term verolution here refers to the units per pixel when displaying a map onto a screen.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Advance Douglas-Peucker algorithm is used in this case.</a:t>
            </a:r>
            <a:endParaRPr b="0" lang="en-US" sz="28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	</a:t>
            </a:r>
            <a:r>
              <a:rPr b="0" lang="en-US" sz="4400" spc="-1" strike="noStrike">
                <a:solidFill>
                  <a:srgbClr val="000000"/>
                </a:solidFill>
                <a:latin typeface="Calibri Light"/>
              </a:rPr>
              <a:t>MDP Algorithm</a:t>
            </a:r>
            <a:endParaRPr b="0" lang="en-US" sz="4400" spc="-1" strike="noStrike">
              <a:solidFill>
                <a:srgbClr val="000000"/>
              </a:solidFill>
              <a:latin typeface="Calibri"/>
            </a:endParaRPr>
          </a:p>
        </p:txBody>
      </p:sp>
      <p:sp>
        <p:nvSpPr>
          <p:cNvPr id="16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are primarily concerned with three kinds of geometric objects: points, polylines and polygons. A point is denoted by x, y while a polygon and a polyline are represented by a sequence of points in the form  u</a:t>
            </a:r>
            <a:r>
              <a:rPr b="0" lang="en-US" sz="2800" spc="-1" strike="noStrike" baseline="-25000">
                <a:solidFill>
                  <a:srgbClr val="000000"/>
                </a:solidFill>
                <a:latin typeface="Calibri"/>
              </a:rPr>
              <a:t>l</a:t>
            </a:r>
            <a:r>
              <a:rPr b="0" lang="en-US" sz="2800" spc="-1" strike="noStrike">
                <a:solidFill>
                  <a:srgbClr val="000000"/>
                </a:solidFill>
                <a:latin typeface="Calibri"/>
              </a:rPr>
              <a:t>, u</a:t>
            </a:r>
            <a:r>
              <a:rPr b="0" lang="en-US" sz="2800" spc="-1" strike="noStrike" baseline="-25000">
                <a:solidFill>
                  <a:srgbClr val="000000"/>
                </a:solidFill>
                <a:latin typeface="Calibri"/>
              </a:rPr>
              <a:t>2</a:t>
            </a:r>
            <a:r>
              <a:rPr b="0" lang="en-US" sz="2800" spc="-1" strike="noStrike">
                <a:solidFill>
                  <a:srgbClr val="000000"/>
                </a:solidFill>
                <a:latin typeface="Calibri"/>
              </a:rPr>
              <a:t>, u</a:t>
            </a:r>
            <a:r>
              <a:rPr b="0" lang="en-US" sz="2800" spc="-1" strike="noStrike" baseline="-25000">
                <a:solidFill>
                  <a:srgbClr val="000000"/>
                </a:solidFill>
                <a:latin typeface="Calibri"/>
              </a:rPr>
              <a:t>3</a:t>
            </a:r>
            <a:r>
              <a:rPr b="0" lang="en-US" sz="2800" spc="-1" strike="noStrike">
                <a:solidFill>
                  <a:srgbClr val="000000"/>
                </a:solidFill>
                <a:latin typeface="Calibri"/>
              </a:rPr>
              <a:t>, .. . , u</a:t>
            </a:r>
            <a:r>
              <a:rPr b="0" lang="en-US" sz="2800" spc="-1" strike="noStrike" baseline="-25000">
                <a:solidFill>
                  <a:srgbClr val="000000"/>
                </a:solidFill>
                <a:latin typeface="Calibri"/>
              </a:rPr>
              <a:t>n</a:t>
            </a:r>
            <a:r>
              <a:rPr b="0" lang="en-US" sz="2800" spc="-1" strike="noStrike">
                <a:solidFill>
                  <a:srgbClr val="000000"/>
                </a:solidFill>
                <a:latin typeface="Calibri"/>
              </a:rPr>
              <a:t> . The position of a point in a polygon or polyline is called its sequence number.</a:t>
            </a:r>
            <a:endParaRPr b="0" lang="en-US" sz="2800" spc="-1" strike="noStrike">
              <a:solidFill>
                <a:srgbClr val="000000"/>
              </a:solidFill>
              <a:latin typeface="Calibri"/>
            </a:endParaRPr>
          </a:p>
        </p:txBody>
      </p:sp>
      <p:pic>
        <p:nvPicPr>
          <p:cNvPr id="167" name="image5.png" descr=""/>
          <p:cNvPicPr/>
          <p:nvPr/>
        </p:nvPicPr>
        <p:blipFill>
          <a:blip r:embed="rId1"/>
          <a:stretch/>
        </p:blipFill>
        <p:spPr>
          <a:xfrm>
            <a:off x="2421360" y="3858120"/>
            <a:ext cx="6091560" cy="24534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p>
            <a:pPr algn="ctr">
              <a:lnSpc>
                <a:spcPct val="90000"/>
              </a:lnSpc>
            </a:pPr>
            <a:r>
              <a:rPr b="1" lang="en-US" sz="4400" spc="-1" strike="noStrike">
                <a:solidFill>
                  <a:srgbClr val="000000"/>
                </a:solidFill>
                <a:latin typeface="Calibri Light"/>
              </a:rPr>
              <a:t>MDP</a:t>
            </a:r>
            <a:r>
              <a:rPr b="0" lang="en-US" sz="4400" spc="-1" strike="noStrike">
                <a:solidFill>
                  <a:srgbClr val="000000"/>
                </a:solidFill>
                <a:latin typeface="Calibri Light"/>
              </a:rPr>
              <a:t> Algorithm</a:t>
            </a:r>
            <a:endParaRPr b="0" lang="en-US" sz="4400" spc="-1" strike="noStrike">
              <a:solidFill>
                <a:srgbClr val="000000"/>
              </a:solidFill>
              <a:latin typeface="Calibri"/>
            </a:endParaRPr>
          </a:p>
        </p:txBody>
      </p:sp>
      <p:sp>
        <p:nvSpPr>
          <p:cNvPr id="16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Algorithm MDP P, D, s, e, p</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Input: A sequence Pl, .. . , Pn of points representing a polyline P. D is the array storing the computed tolerance for each point in the sequence. When this is called, D s and D e have been computed. We want to compute the tolerance values for those points in-between Ps and Pe. p is the maximum perpendicular distance from the previous call.</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0utput: An array D which stores the largest tolerance values from which the points in P will be selected.</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Method: The algorithm will recursively divide a polyline into two pieces by the point which is the furthest away from the segment Ps, Pe . If Pi is the point which is the furthest away from the line with a perpendicular distance of dis, D i will be the lesser value of dir and p.</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l. For each point, Pi, where s &gt; i &gt; e, calculate the perpendicular distance from Pi to the line segment Ps, Pe .</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2.</a:t>
            </a:r>
            <a:r>
              <a:rPr b="0" lang="en-US" sz="1200" spc="-1" strike="noStrike">
                <a:solidFill>
                  <a:srgbClr val="000000"/>
                </a:solidFill>
                <a:latin typeface="Calibri"/>
              </a:rPr>
              <a:t>	</a:t>
            </a:r>
            <a:r>
              <a:rPr b="0" lang="en-US" sz="1200" spc="-1" strike="noStrike">
                <a:solidFill>
                  <a:srgbClr val="000000"/>
                </a:solidFill>
                <a:latin typeface="Calibri"/>
              </a:rPr>
              <a:t>Let Pmid be the point which has the greatest perpendicular distance dir to the line segment</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Ps, Pe .</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3.</a:t>
            </a:r>
            <a:r>
              <a:rPr b="0" lang="en-US" sz="1200" spc="-1" strike="noStrike">
                <a:solidFill>
                  <a:srgbClr val="000000"/>
                </a:solidFill>
                <a:latin typeface="Calibri"/>
              </a:rPr>
              <a:t>	</a:t>
            </a:r>
            <a:r>
              <a:rPr b="0" lang="en-US" sz="1200" spc="-1" strike="noStrike">
                <a:solidFill>
                  <a:srgbClr val="000000"/>
                </a:solidFill>
                <a:latin typeface="Calibri"/>
              </a:rPr>
              <a:t>Let D i min dis, p and set p min dis, p .</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4.</a:t>
            </a:r>
            <a:r>
              <a:rPr b="0" lang="en-US" sz="1200" spc="-1" strike="noStrike">
                <a:solidFill>
                  <a:srgbClr val="000000"/>
                </a:solidFill>
                <a:latin typeface="Calibri"/>
              </a:rPr>
              <a:t>	</a:t>
            </a:r>
            <a:r>
              <a:rPr b="0" lang="en-US" sz="1200" spc="-1" strike="noStrike">
                <a:solidFill>
                  <a:srgbClr val="000000"/>
                </a:solidFill>
                <a:latin typeface="Calibri"/>
              </a:rPr>
              <a:t>If mid &gt; s</a:t>
            </a:r>
            <a:r>
              <a:rPr b="0" lang="en-US" sz="1200" spc="-1" strike="noStrike">
                <a:solidFill>
                  <a:srgbClr val="000000"/>
                </a:solidFill>
                <a:latin typeface="Calibri"/>
              </a:rPr>
              <a:t>	</a:t>
            </a:r>
            <a:r>
              <a:rPr b="0" lang="en-US" sz="1200" spc="-1" strike="noStrike">
                <a:solidFill>
                  <a:srgbClr val="000000"/>
                </a:solidFill>
                <a:latin typeface="Calibri"/>
              </a:rPr>
              <a:t>l, call MDP  P, D, s, mid, p .</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5.</a:t>
            </a:r>
            <a:r>
              <a:rPr b="0" lang="en-US" sz="1200" spc="-1" strike="noStrike">
                <a:solidFill>
                  <a:srgbClr val="000000"/>
                </a:solidFill>
                <a:latin typeface="Calibri"/>
              </a:rPr>
              <a:t>	</a:t>
            </a:r>
            <a:r>
              <a:rPr b="0" lang="en-US" sz="1200" spc="-1" strike="noStrike">
                <a:solidFill>
                  <a:srgbClr val="000000"/>
                </a:solidFill>
                <a:latin typeface="Calibri"/>
              </a:rPr>
              <a:t>If mid c e</a:t>
            </a:r>
            <a:r>
              <a:rPr b="0" lang="en-US" sz="1200" spc="-1" strike="noStrike">
                <a:solidFill>
                  <a:srgbClr val="000000"/>
                </a:solidFill>
                <a:latin typeface="Calibri"/>
              </a:rPr>
              <a:t>	</a:t>
            </a:r>
            <a:r>
              <a:rPr b="0" lang="en-US" sz="1200" spc="-1" strike="noStrike">
                <a:solidFill>
                  <a:srgbClr val="000000"/>
                </a:solidFill>
                <a:latin typeface="Calibri"/>
              </a:rPr>
              <a:t>l, call MDP  P, D, mid, e, p .</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6.</a:t>
            </a:r>
            <a:r>
              <a:rPr b="0" lang="en-US" sz="1200" spc="-1" strike="noStrike">
                <a:solidFill>
                  <a:srgbClr val="000000"/>
                </a:solidFill>
                <a:latin typeface="Calibri"/>
              </a:rPr>
              <a:t>	</a:t>
            </a:r>
            <a:r>
              <a:rPr b="0" lang="en-US" sz="1200" spc="-1" strike="noStrike">
                <a:solidFill>
                  <a:srgbClr val="000000"/>
                </a:solidFill>
                <a:latin typeface="Calibri"/>
              </a:rPr>
              <a:t>Return.</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For a polyline P, the first and last points are assumed to be the most important and are drawn whenever P is displayed. The tolerance value assigned to these two points is the maximum distance max between any pair of points in the sequence. The tolerance values for other points are computed by calling MDP P, D, l, n, max , where P is assumed to have n &gt; 2 points.</a:t>
            </a:r>
            <a:endParaRPr b="0" lang="en-US" sz="1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200" spc="-1" strike="noStrike">
                <a:solidFill>
                  <a:srgbClr val="000000"/>
                </a:solidFill>
                <a:latin typeface="Calibri"/>
              </a:rPr>
              <a:t>Given a tolerance t, the simplification v returned by the MDP algorithm consists of those points Pi such that D i “ t. If t &gt; max, no point is returned by the MDP algorithm. This is diferent from the Douglas–Peucker algorithm where the first and last points are always re- turned. If t ™ max, r enjoys the same property as the simplification returned by the Douglas– Peucker algorithm.</a:t>
            </a:r>
            <a:endParaRPr b="0" lang="en-US" sz="12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Scale</a:t>
            </a:r>
            <a:endParaRPr b="0" lang="en-US"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Each map has a scale, which is a </a:t>
            </a:r>
            <a:r>
              <a:rPr b="0" i="1" lang="en-US" sz="2400" spc="-1" strike="noStrike">
                <a:solidFill>
                  <a:srgbClr val="000000"/>
                </a:solidFill>
                <a:latin typeface="Calibri"/>
              </a:rPr>
              <a:t>ratio </a:t>
            </a:r>
            <a:r>
              <a:rPr b="0" lang="en-US" sz="2400" spc="-1" strike="noStrike">
                <a:solidFill>
                  <a:srgbClr val="000000"/>
                </a:solidFill>
                <a:latin typeface="Calibri"/>
              </a:rPr>
              <a:t>of distances represented on a map to their true lengths on the Earth’s surface. For example, 1:25000 indicates that a unit of a distance on a map corresponds to 25000 of the same unit on a ground.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Displaying too many objects will reduce the </a:t>
            </a:r>
            <a:r>
              <a:rPr b="0" i="1" lang="en-US" sz="2400" spc="-1" strike="noStrike">
                <a:solidFill>
                  <a:srgbClr val="000000"/>
                </a:solidFill>
                <a:latin typeface="Calibri"/>
              </a:rPr>
              <a:t>user’s effectiveness </a:t>
            </a:r>
            <a:r>
              <a:rPr b="0" lang="en-US" sz="2400" spc="-1" strike="noStrike">
                <a:solidFill>
                  <a:srgbClr val="000000"/>
                </a:solidFill>
                <a:latin typeface="Calibri"/>
              </a:rPr>
              <a:t>in receiving relevant information.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 a small scale map, a polyline with several hundred segments may occupy </a:t>
            </a:r>
            <a:r>
              <a:rPr b="0" i="1" lang="en-US" sz="2400" spc="-1" strike="noStrike">
                <a:solidFill>
                  <a:srgbClr val="000000"/>
                </a:solidFill>
                <a:latin typeface="Calibri"/>
              </a:rPr>
              <a:t>only a pixel </a:t>
            </a:r>
            <a:r>
              <a:rPr b="0" lang="en-US" sz="2400" spc="-1" strike="noStrike">
                <a:solidFill>
                  <a:srgbClr val="000000"/>
                </a:solidFill>
                <a:latin typeface="Calibri"/>
              </a:rPr>
              <a:t>on the display, but the system will retrieve all these segments from the secondary storage and then draw them onto the screen. </a:t>
            </a:r>
            <a:endParaRPr b="0" lang="en-US"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Problems</a:t>
            </a:r>
            <a:endParaRPr b="0" lang="en-US"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is not only a waste of CPU time, but also results in many useless secondary disk accesses.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problem becomes more severe for applications where the data set is large and the map is viewed in real-time.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important to have a spatial index that can efficiently store, retrieve and display geometric objects at different levels of detail. These types of index structures are known as </a:t>
            </a:r>
            <a:r>
              <a:rPr b="0" i="1" lang="en-US" sz="2800" spc="-1" strike="noStrike">
                <a:solidFill>
                  <a:srgbClr val="000000"/>
                </a:solidFill>
                <a:latin typeface="Calibri"/>
              </a:rPr>
              <a:t>reactive data structures</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possible solution is to store the same map in different scales. Thus, a geometric object will be stored as multiple copies in a database; each with a different level of detail. This method not only introduces a high degree of data redundancy, but also has the potential problem of update anomaly.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Techniques</a:t>
            </a:r>
            <a:r>
              <a:rPr b="0" lang="en-US" sz="4400" spc="-1" strike="noStrike">
                <a:solidFill>
                  <a:srgbClr val="000000"/>
                </a:solidFill>
                <a:latin typeface="Calibri Light"/>
              </a:rPr>
              <a:t>	</a:t>
            </a:r>
            <a:endParaRPr b="0" lang="en-US" sz="4400" spc="-1" strike="noStrike">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Two generalization techniques is cartography – simplification and selection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Selection means that unimportant objects on the scale will not be retrieved, simplification means that the display of an object will be shown sufficiently, but without unnecessary details.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Major problem for Multi-scale R-tree is the decomposition of geometrical objects required by the simplification technique.  </a:t>
            </a:r>
            <a:endParaRPr b="0" lang="en-US" sz="24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Solution</a:t>
            </a:r>
            <a:endParaRPr b="0" lang="en-US" sz="4400" spc="-1" strike="noStrike">
              <a:solidFill>
                <a:srgbClr val="000000"/>
              </a:solidFill>
              <a:latin typeface="Calibri"/>
            </a:endParaRPr>
          </a:p>
        </p:txBody>
      </p:sp>
      <p:sp>
        <p:nvSpPr>
          <p:cNvPr id="133" name="TextShape 2"/>
          <p:cNvSpPr txBox="1"/>
          <p:nvPr/>
        </p:nvSpPr>
        <p:spPr>
          <a:xfrm>
            <a:off x="1013760" y="1690560"/>
            <a:ext cx="10515240" cy="4350960"/>
          </a:xfrm>
          <a:prstGeom prst="rect">
            <a:avLst/>
          </a:prstGeom>
          <a:noFill/>
          <a:ln>
            <a:noFill/>
          </a:ln>
        </p:spPr>
        <p:txBody>
          <a:bodyPr/>
          <a:p>
            <a:pPr algn="ctr">
              <a:lnSpc>
                <a:spcPct val="90000"/>
              </a:lnSpc>
              <a:spcBef>
                <a:spcPts val="1001"/>
              </a:spcBef>
            </a:pPr>
            <a:r>
              <a:rPr b="0" lang="en-US" sz="2800" spc="-1" strike="noStrike">
                <a:solidFill>
                  <a:srgbClr val="000000"/>
                </a:solidFill>
                <a:latin typeface="Calibri"/>
              </a:rPr>
              <a:t>Design and implement a Multi-Scale Hilbert R-tree </a:t>
            </a:r>
            <a:endParaRPr b="0" lang="en-US" sz="2800" spc="-1" strike="noStrike">
              <a:solidFill>
                <a:srgbClr val="000000"/>
              </a:solidFill>
              <a:latin typeface="Calibri"/>
            </a:endParaRPr>
          </a:p>
        </p:txBody>
      </p:sp>
      <p:pic>
        <p:nvPicPr>
          <p:cNvPr id="134" name="Рисунок 3" descr=""/>
          <p:cNvPicPr/>
          <p:nvPr/>
        </p:nvPicPr>
        <p:blipFill>
          <a:blip r:embed="rId1"/>
          <a:stretch/>
        </p:blipFill>
        <p:spPr>
          <a:xfrm>
            <a:off x="6553800" y="2295720"/>
            <a:ext cx="3484080" cy="3242880"/>
          </a:xfrm>
          <a:prstGeom prst="rect">
            <a:avLst/>
          </a:prstGeom>
          <a:ln>
            <a:noFill/>
          </a:ln>
        </p:spPr>
      </p:pic>
      <p:pic>
        <p:nvPicPr>
          <p:cNvPr id="135" name="Рисунок 4" descr=""/>
          <p:cNvPicPr/>
          <p:nvPr/>
        </p:nvPicPr>
        <p:blipFill>
          <a:blip r:embed="rId2"/>
          <a:stretch/>
        </p:blipFill>
        <p:spPr>
          <a:xfrm>
            <a:off x="2015280" y="2295720"/>
            <a:ext cx="3536640" cy="3242880"/>
          </a:xfrm>
          <a:prstGeom prst="rect">
            <a:avLst/>
          </a:prstGeom>
          <a:ln>
            <a:noFill/>
          </a:ln>
        </p:spPr>
      </p:pic>
      <p:sp>
        <p:nvSpPr>
          <p:cNvPr id="136" name="CustomShape 3"/>
          <p:cNvSpPr/>
          <p:nvPr/>
        </p:nvSpPr>
        <p:spPr>
          <a:xfrm>
            <a:off x="2282760" y="5820840"/>
            <a:ext cx="79768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2222"/>
                </a:solidFill>
                <a:latin typeface="Arial"/>
              </a:rPr>
              <a:t>Figure 1: [Left] 200 points uniformly distributed; [Right] MBR of nodes generated by the </a:t>
            </a:r>
            <a:r>
              <a:rPr b="0" i="1" lang="en-US" sz="1800" spc="-1" strike="noStrike">
                <a:solidFill>
                  <a:srgbClr val="222222"/>
                </a:solidFill>
                <a:latin typeface="Arial"/>
              </a:rPr>
              <a:t>‘lowx packed R-tree’</a:t>
            </a:r>
            <a:r>
              <a:rPr b="0" lang="en-US" sz="1800" spc="-1" strike="noStrike">
                <a:solidFill>
                  <a:srgbClr val="222222"/>
                </a:solidFill>
                <a:latin typeface="Arial"/>
              </a:rPr>
              <a:t> algorithm</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523880" y="571680"/>
            <a:ext cx="9143640" cy="1137960"/>
          </a:xfrm>
          <a:prstGeom prst="rect">
            <a:avLst/>
          </a:prstGeom>
          <a:noFill/>
          <a:ln>
            <a:noFill/>
          </a:ln>
        </p:spPr>
        <p:txBody>
          <a:bodyPr anchor="b"/>
          <a:p>
            <a:pPr algn="ctr">
              <a:lnSpc>
                <a:spcPct val="90000"/>
              </a:lnSpc>
            </a:pPr>
            <a:r>
              <a:rPr b="0" lang="en-US" sz="6000" spc="-1" strike="noStrike">
                <a:solidFill>
                  <a:srgbClr val="000000"/>
                </a:solidFill>
                <a:latin typeface="Calibri Light"/>
              </a:rPr>
              <a:t>Multiscale R-tree</a:t>
            </a:r>
            <a:endParaRPr b="0" lang="en-US" sz="6000" spc="-1" strike="noStrike">
              <a:solidFill>
                <a:srgbClr val="000000"/>
              </a:solidFill>
              <a:latin typeface="Calibri"/>
            </a:endParaRPr>
          </a:p>
        </p:txBody>
      </p:sp>
      <p:sp>
        <p:nvSpPr>
          <p:cNvPr id="138" name="TextShape 2"/>
          <p:cNvSpPr txBox="1"/>
          <p:nvPr/>
        </p:nvSpPr>
        <p:spPr>
          <a:xfrm>
            <a:off x="1523880" y="2344680"/>
            <a:ext cx="9143640" cy="3241440"/>
          </a:xfrm>
          <a:prstGeom prst="rect">
            <a:avLst/>
          </a:prstGeom>
          <a:noFill/>
          <a:ln>
            <a:noFill/>
          </a:ln>
        </p:spPr>
        <p:txBody>
          <a:bodyPr/>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An Ms R-tree shares the same indexing structures as its R-tree counterpart</a:t>
            </a:r>
            <a:endParaRPr b="0" lang="en-US"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The main difference is that geometric objects in an Ms R-tree are decomposed and stored as one or more sub-objects in the main data file but </a:t>
            </a:r>
            <a:r>
              <a:rPr b="0" i="1" lang="en-US" sz="2400" spc="-1" strike="noStrike">
                <a:solidFill>
                  <a:srgbClr val="000000"/>
                </a:solidFill>
                <a:latin typeface="Calibri"/>
              </a:rPr>
              <a:t>without any data duplication</a:t>
            </a:r>
            <a:r>
              <a:rPr b="0" lang="en-US" sz="2400" spc="-1" strike="noStrike">
                <a:solidFill>
                  <a:srgbClr val="000000"/>
                </a:solidFill>
                <a:latin typeface="Calibri"/>
              </a:rPr>
              <a:t>.</a:t>
            </a:r>
            <a:endParaRPr b="0" lang="en-US"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However, a major problem with this approach is how to decompose objects in the main data file. To investigate this problem, a Multiscale (Mr) Hilbert R-tree is designed and implemented.</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Design</a:t>
            </a:r>
            <a:endParaRPr b="0" lang="en-US" sz="4400" spc="-1" strike="noStrike">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reactive data structure </a:t>
            </a:r>
            <a:r>
              <a:rPr b="0" lang="en-US" sz="2800" spc="-1" strike="noStrike">
                <a:solidFill>
                  <a:srgbClr val="000000"/>
                </a:solidFill>
                <a:latin typeface="Calibri"/>
              </a:rPr>
              <a:t>is defined as a geometric data structure with detail levels, intended to support sessions of a user working in an interactive mode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Ms R-tree is a spatial index as well as a reactive data structure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Works that are particularly related to this design includes Douglas–Peucker </a:t>
            </a:r>
            <a:r>
              <a:rPr b="0" i="1" lang="en-US" sz="2800" spc="-1" strike="noStrike">
                <a:solidFill>
                  <a:srgbClr val="000000"/>
                </a:solidFill>
                <a:latin typeface="Calibri"/>
              </a:rPr>
              <a:t>line simplification algorithm </a:t>
            </a:r>
            <a:r>
              <a:rPr b="0" lang="en-US" sz="2800" spc="-1" strike="noStrike">
                <a:solidFill>
                  <a:srgbClr val="000000"/>
                </a:solidFill>
                <a:latin typeface="Calibri"/>
              </a:rPr>
              <a:t>, BLG-tree, Reactive-tree and PR-file.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Douglas–Peucker algorithm </a:t>
            </a:r>
            <a:endParaRPr b="0" lang="en-US" sz="4400" spc="-1" strike="noStrike">
              <a:solidFill>
                <a:srgbClr val="000000"/>
              </a:solidFill>
              <a:latin typeface="Calibri"/>
            </a:endParaRPr>
          </a:p>
        </p:txBody>
      </p:sp>
      <p:sp>
        <p:nvSpPr>
          <p:cNvPr id="14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Another alternative is to store geometric objects in their entirety as usual, and apply a line </a:t>
            </a:r>
            <a:r>
              <a:rPr b="0" i="1" lang="en-US" sz="2800" spc="-1" strike="noStrike">
                <a:solidFill>
                  <a:srgbClr val="000000"/>
                </a:solidFill>
                <a:latin typeface="Calibri"/>
              </a:rPr>
              <a:t>simplification algorithm </a:t>
            </a:r>
            <a:r>
              <a:rPr b="0" lang="en-US" sz="2800" spc="-1" strike="noStrike">
                <a:solidFill>
                  <a:srgbClr val="000000"/>
                </a:solidFill>
                <a:latin typeface="Calibri"/>
              </a:rPr>
              <a:t>to obtain the desired scale.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is certainly a more efficient method than the previous approach, as the </a:t>
            </a:r>
            <a:r>
              <a:rPr b="0" i="1" lang="en-US" sz="2800" spc="-1" strike="noStrike">
                <a:solidFill>
                  <a:srgbClr val="000000"/>
                </a:solidFill>
                <a:latin typeface="Calibri"/>
              </a:rPr>
              <a:t>system needs to store only one copy </a:t>
            </a:r>
            <a:r>
              <a:rPr b="0" lang="en-US" sz="2800" spc="-1" strike="noStrike">
                <a:solidFill>
                  <a:srgbClr val="000000"/>
                </a:solidFill>
                <a:latin typeface="Calibri"/>
              </a:rPr>
              <a:t>of the geometric object, which avoids the problem of update anomaly.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Douglas–Peucker </a:t>
            </a:r>
            <a:r>
              <a:rPr b="0" i="1" lang="en-US" sz="2800" spc="-1" strike="noStrike">
                <a:solidFill>
                  <a:srgbClr val="000000"/>
                </a:solidFill>
                <a:latin typeface="Calibri"/>
              </a:rPr>
              <a:t>line simplification algorithm </a:t>
            </a:r>
            <a:r>
              <a:rPr b="0" lang="en-US" sz="2800" spc="-1" strike="noStrike">
                <a:solidFill>
                  <a:srgbClr val="000000"/>
                </a:solidFill>
                <a:latin typeface="Calibri"/>
              </a:rPr>
              <a:t>is used to reduce the number of points needed to represent a numerically recorded line, while at the same time, preserve the important features in the original line.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39120"/>
            <a:ext cx="10515240" cy="1325160"/>
          </a:xfrm>
          <a:prstGeom prst="rect">
            <a:avLst/>
          </a:prstGeom>
          <a:noFill/>
          <a:ln>
            <a:noFill/>
          </a:ln>
        </p:spPr>
        <p:txBody>
          <a:bodyPr anchor="ctr"/>
          <a:p>
            <a:pPr algn="ctr">
              <a:lnSpc>
                <a:spcPct val="90000"/>
              </a:lnSpc>
            </a:pPr>
            <a:r>
              <a:rPr b="0" lang="en-US" sz="4400" spc="-1" strike="noStrike">
                <a:solidFill>
                  <a:srgbClr val="000000"/>
                </a:solidFill>
                <a:latin typeface="Calibri Light"/>
              </a:rPr>
              <a:t>Douglas–Peucker algorithm(P, t, U) </a:t>
            </a:r>
            <a:endParaRPr b="0" lang="en-US" sz="4400" spc="-1" strike="noStrike">
              <a:solidFill>
                <a:srgbClr val="000000"/>
              </a:solidFill>
              <a:latin typeface="Calibri"/>
            </a:endParaRPr>
          </a:p>
        </p:txBody>
      </p:sp>
      <p:sp>
        <p:nvSpPr>
          <p:cNvPr id="144" name="TextShape 2"/>
          <p:cNvSpPr txBox="1"/>
          <p:nvPr/>
        </p:nvSpPr>
        <p:spPr>
          <a:xfrm>
            <a:off x="681120" y="1664640"/>
            <a:ext cx="10515240" cy="435096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The algorithm is based on the idea of tolerance and selects a set of suitable vertices to represent the original line. This algorithm accepts a sequence of points which denotes a polyline and a tolerance value as the parameters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Input: A sequence (P1, .. . , ) of points representing a polyline P and a tolerance value t, where</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n &gt; 2 and t =&gt; 0.</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0utput: U – A simplified version of P.</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Method: Initially, the algorithm chooses two points as the </a:t>
            </a:r>
            <a:r>
              <a:rPr b="0" i="1" lang="en-US" sz="2200" spc="-1" strike="noStrike">
                <a:solidFill>
                  <a:srgbClr val="000000"/>
                </a:solidFill>
                <a:latin typeface="Calibri"/>
              </a:rPr>
              <a:t>anchor</a:t>
            </a:r>
            <a:r>
              <a:rPr b="0" lang="en-US" sz="2200" spc="-1" strike="noStrike">
                <a:solidFill>
                  <a:srgbClr val="000000"/>
                </a:solidFill>
                <a:latin typeface="Calibri"/>
              </a:rPr>
              <a:t> and the </a:t>
            </a:r>
            <a:r>
              <a:rPr b="0" i="1" lang="en-US" sz="2200" spc="-1" strike="noStrike">
                <a:solidFill>
                  <a:srgbClr val="000000"/>
                </a:solidFill>
                <a:latin typeface="Calibri"/>
              </a:rPr>
              <a:t>floater</a:t>
            </a:r>
            <a:r>
              <a:rPr b="0" lang="en-US" sz="2200" spc="-1" strike="noStrike">
                <a:solidFill>
                  <a:srgbClr val="000000"/>
                </a:solidFill>
                <a:latin typeface="Calibri"/>
              </a:rPr>
              <a:t>, which define a line segment. In each iteration, the algorithm will adjust the </a:t>
            </a:r>
            <a:r>
              <a:rPr b="0" i="1" lang="en-US" sz="2200" spc="-1" strike="noStrike">
                <a:solidFill>
                  <a:srgbClr val="000000"/>
                </a:solidFill>
                <a:latin typeface="Calibri"/>
              </a:rPr>
              <a:t>anchor</a:t>
            </a:r>
            <a:r>
              <a:rPr b="0" lang="en-US" sz="2200" spc="-1" strike="noStrike">
                <a:solidFill>
                  <a:srgbClr val="000000"/>
                </a:solidFill>
                <a:latin typeface="Calibri"/>
              </a:rPr>
              <a:t> and the </a:t>
            </a:r>
            <a:r>
              <a:rPr b="0" i="1" lang="en-US" sz="2200" spc="-1" strike="noStrike">
                <a:solidFill>
                  <a:srgbClr val="000000"/>
                </a:solidFill>
                <a:latin typeface="Calibri"/>
              </a:rPr>
              <a:t>floater</a:t>
            </a:r>
            <a:r>
              <a:rPr b="0" lang="en-US" sz="2200" spc="-1" strike="noStrike">
                <a:solidFill>
                  <a:srgbClr val="000000"/>
                </a:solidFill>
                <a:latin typeface="Calibri"/>
              </a:rPr>
              <a:t> according to the maximum distance from the intermediate points to the line segment (</a:t>
            </a:r>
            <a:r>
              <a:rPr b="0" i="1" lang="en-US" sz="2200" spc="-1" strike="noStrike">
                <a:solidFill>
                  <a:srgbClr val="000000"/>
                </a:solidFill>
                <a:latin typeface="Calibri"/>
              </a:rPr>
              <a:t>anchor, floater</a:t>
            </a:r>
            <a:r>
              <a:rPr b="0" lang="en-US" sz="2200" spc="-1" strike="noStrike">
                <a:solidFill>
                  <a:srgbClr val="000000"/>
                </a:solidFill>
                <a:latin typeface="Calibri"/>
              </a:rPr>
              <a:t>). The algorithm will terminate if the anchor is moved to the last point of the original polyline. Each point that has been chosen as an anchor will be stored in U.</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1. </a:t>
            </a:r>
            <a:r>
              <a:rPr b="0" lang="en-US" sz="2200" spc="-1" strike="noStrike">
                <a:solidFill>
                  <a:srgbClr val="000000"/>
                </a:solidFill>
                <a:latin typeface="Calibri"/>
              </a:rPr>
              <a:t>	</a:t>
            </a:r>
            <a:r>
              <a:rPr b="0" lang="en-US" sz="2200" spc="-1" strike="noStrike">
                <a:solidFill>
                  <a:srgbClr val="000000"/>
                </a:solidFill>
                <a:latin typeface="Calibri"/>
              </a:rPr>
              <a:t>Let anchor be 1 and floater be n.</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2. </a:t>
            </a:r>
            <a:r>
              <a:rPr b="0" lang="en-US" sz="2200" spc="-1" strike="noStrike">
                <a:solidFill>
                  <a:srgbClr val="000000"/>
                </a:solidFill>
                <a:latin typeface="Calibri"/>
              </a:rPr>
              <a:t>	</a:t>
            </a:r>
            <a:r>
              <a:rPr b="0" lang="en-US" sz="2200" spc="-1" strike="noStrike">
                <a:solidFill>
                  <a:srgbClr val="000000"/>
                </a:solidFill>
                <a:latin typeface="Calibri"/>
              </a:rPr>
              <a:t>If anchor = n, insert , into U and return.</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3.</a:t>
            </a:r>
            <a:r>
              <a:rPr b="0" lang="en-US" sz="2200" spc="-1" strike="noStrike">
                <a:solidFill>
                  <a:srgbClr val="000000"/>
                </a:solidFill>
                <a:latin typeface="Calibri"/>
              </a:rPr>
              <a:t>	</a:t>
            </a:r>
            <a:r>
              <a:rPr b="0" lang="en-US" sz="2200" spc="-1" strike="noStrike">
                <a:solidFill>
                  <a:srgbClr val="000000"/>
                </a:solidFill>
                <a:latin typeface="Calibri"/>
              </a:rPr>
              <a:t> For each point , where floater &gt; i &gt; anchor, calculate the perpendicular distance from  to the line segment ,  . Let be a point which has the greatest perpendicular distance to the line segment ,  .</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4.</a:t>
            </a:r>
            <a:r>
              <a:rPr b="0" lang="en-US" sz="2200" spc="-1" strike="noStrike">
                <a:solidFill>
                  <a:srgbClr val="000000"/>
                </a:solidFill>
                <a:latin typeface="Calibri"/>
              </a:rPr>
              <a:t>	</a:t>
            </a:r>
            <a:r>
              <a:rPr b="0" lang="en-US" sz="2200" spc="-1" strike="noStrike">
                <a:solidFill>
                  <a:srgbClr val="000000"/>
                </a:solidFill>
                <a:latin typeface="Calibri"/>
              </a:rPr>
              <a:t>Let d be the perpendicular distance from  to the line segment ,  , if  exists and d 0 otherwise.</a:t>
            </a:r>
            <a:endParaRPr b="0" lang="en-US" sz="2200" spc="-1" strike="noStrike">
              <a:solidFill>
                <a:srgbClr val="000000"/>
              </a:solidFill>
              <a:latin typeface="Calibri"/>
            </a:endParaRPr>
          </a:p>
          <a:p>
            <a:pPr>
              <a:lnSpc>
                <a:spcPct val="90000"/>
              </a:lnSpc>
              <a:spcBef>
                <a:spcPts val="1001"/>
              </a:spcBef>
            </a:pPr>
            <a:r>
              <a:rPr b="0" lang="en-US" sz="2200" spc="-1" strike="noStrike">
                <a:solidFill>
                  <a:srgbClr val="000000"/>
                </a:solidFill>
                <a:latin typeface="Calibri"/>
              </a:rPr>
              <a:t>5.</a:t>
            </a:r>
            <a:r>
              <a:rPr b="0" lang="en-US" sz="2200" spc="-1" strike="noStrike">
                <a:solidFill>
                  <a:srgbClr val="000000"/>
                </a:solidFill>
                <a:latin typeface="Calibri"/>
              </a:rPr>
              <a:t>	</a:t>
            </a:r>
            <a:r>
              <a:rPr b="0" lang="en-US" sz="2200" spc="-1" strike="noStrike">
                <a:solidFill>
                  <a:srgbClr val="000000"/>
                </a:solidFill>
                <a:latin typeface="Calibri"/>
              </a:rPr>
              <a:t>If d &gt; t, then let floater mid. Go to step 3.</a:t>
            </a:r>
            <a:endParaRPr b="0" lang="en-US" sz="2200" spc="-1" strike="noStrike">
              <a:solidFill>
                <a:srgbClr val="000000"/>
              </a:solidFill>
              <a:latin typeface="Calibri"/>
            </a:endParaRPr>
          </a:p>
          <a:p>
            <a:pPr marL="457200" indent="-456840">
              <a:lnSpc>
                <a:spcPct val="90000"/>
              </a:lnSpc>
              <a:spcBef>
                <a:spcPts val="1001"/>
              </a:spcBef>
              <a:buClr>
                <a:srgbClr val="000000"/>
              </a:buClr>
              <a:buFont typeface="Arial"/>
              <a:buAutoNum type="arabicPeriod" startAt="6"/>
            </a:pPr>
            <a:r>
              <a:rPr b="0" lang="en-US" sz="2200" spc="-1" strike="noStrike">
                <a:solidFill>
                  <a:srgbClr val="000000"/>
                </a:solidFill>
                <a:latin typeface="Calibri"/>
              </a:rPr>
              <a:t>If d ™ t, then insert  into U. Let anchor be floater and let floater be n. Go to step 2.</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p:txBody>
      </p:sp>
      <p:sp>
        <p:nvSpPr>
          <p:cNvPr id="145" name="TextShape 3"/>
          <p:cNvSpPr txBox="1"/>
          <p:nvPr/>
        </p:nvSpPr>
        <p:spPr>
          <a:xfrm>
            <a:off x="681120" y="1664640"/>
            <a:ext cx="10515240" cy="4350960"/>
          </a:xfrm>
          <a:prstGeom prst="rect">
            <a:avLst/>
          </a:prstGeom>
          <a:blipFill rotWithShape="0">
            <a:blip r:embed="rId1"/>
            <a:stretch>
              <a:fillRect/>
            </a:stretch>
          </a:blipFill>
          <a:ln>
            <a:noFill/>
          </a:ln>
        </p:spPr>
        <p:txBody>
          <a:bodyPr/>
          <a:p>
            <a:pPr marL="228600" indent="-228240">
              <a:lnSpc>
                <a:spcPct val="90000"/>
              </a:lnSpc>
              <a:spcBef>
                <a:spcPts val="1001"/>
              </a:spcBef>
              <a:buClr>
                <a:srgbClr val="000000"/>
              </a:buClr>
              <a:buFont typeface="Arial"/>
              <a:buChar char="•"/>
            </a:pPr>
            <a:r>
              <a:rPr b="0" lang="en-US" sz="2800" spc="-1" strike="noStrike">
                <a:latin typeface="Calibri"/>
              </a:rPr>
              <a:t> </a:t>
            </a:r>
            <a:endParaRPr b="0" lang="en-US" sz="2800" spc="-1" strike="noStrike">
              <a:solidFill>
                <a:srgbClr val="000000"/>
              </a:solidFill>
              <a:latin typeface="Calibri"/>
            </a:endParaRPr>
          </a:p>
        </p:txBody>
      </p:sp>
      <p:sp>
        <p:nvSpPr>
          <p:cNvPr id="146" name="CustomShape 4"/>
          <p:cNvSpPr/>
          <p:nvPr/>
        </p:nvSpPr>
        <p:spPr>
          <a:xfrm>
            <a:off x="985680" y="6458040"/>
            <a:ext cx="184320" cy="36900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406</TotalTime>
  <Application>LibreOffice/6.0.4.2$Windows_X86_64 LibreOffice_project/9b0d9b32d5dcda91d2f1a96dc04c645c450872bf</Application>
  <Words>1476</Words>
  <Paragraphs>81</Paragraphs>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2019-12-03T05:32:52Z</dcterms:created>
  <dc:creator>Voyageur Artur</dc:creator>
  <dc:description/>
  <dc:language>en-US</dc:language>
  <cp:lastModifiedBy/>
  <cp:lastPrinted>2019-12-08T21:52:44Z</cp:lastPrinted>
  <dcterms:modified xsi:type="dcterms:W3CDTF">2019-12-31T00:27:54Z</dcterms:modified>
  <cp:revision>46</cp:revision>
  <dc:subject/>
  <dc:title>Outline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