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318" r:id="rId3"/>
    <p:sldId id="320" r:id="rId4"/>
    <p:sldId id="319" r:id="rId5"/>
    <p:sldId id="322" r:id="rId6"/>
    <p:sldId id="317" r:id="rId7"/>
    <p:sldId id="323" r:id="rId8"/>
    <p:sldId id="325" r:id="rId9"/>
    <p:sldId id="328" r:id="rId10"/>
    <p:sldId id="329" r:id="rId11"/>
    <p:sldId id="330" r:id="rId12"/>
    <p:sldId id="331" r:id="rId13"/>
    <p:sldId id="332" r:id="rId14"/>
    <p:sldId id="333" r:id="rId15"/>
    <p:sldId id="326" r:id="rId16"/>
    <p:sldId id="335" r:id="rId17"/>
    <p:sldId id="336" r:id="rId18"/>
    <p:sldId id="344" r:id="rId19"/>
    <p:sldId id="345" r:id="rId20"/>
    <p:sldId id="351" r:id="rId21"/>
    <p:sldId id="271" r:id="rId22"/>
    <p:sldId id="337" r:id="rId23"/>
    <p:sldId id="346" r:id="rId24"/>
    <p:sldId id="347" r:id="rId25"/>
    <p:sldId id="353" r:id="rId26"/>
    <p:sldId id="352" r:id="rId27"/>
    <p:sldId id="338" r:id="rId28"/>
    <p:sldId id="348" r:id="rId29"/>
    <p:sldId id="349" r:id="rId30"/>
    <p:sldId id="350" r:id="rId31"/>
    <p:sldId id="339" r:id="rId32"/>
    <p:sldId id="342" r:id="rId33"/>
    <p:sldId id="343" r:id="rId34"/>
    <p:sldId id="25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FB8"/>
    <a:srgbClr val="DE776A"/>
    <a:srgbClr val="FFF000"/>
    <a:srgbClr val="88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3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D387-9EE1-48F9-AC99-8600FE080D6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135D-BCB4-41BB-8D26-FC5529F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7FA1-D8D6-B1BF-A5EF-721DA749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1974-373F-8CBD-FDCE-C57B61E4192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Relations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9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72ED3-1085-684A-A550-3D6484CFB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EC9D38-6D12-DAE7-E292-C16324EA268F}"/>
              </a:ext>
            </a:extLst>
          </p:cNvPr>
          <p:cNvGraphicFramePr>
            <a:graphicFrameLocks noGrp="1"/>
          </p:cNvGraphicFramePr>
          <p:nvPr/>
        </p:nvGraphicFramePr>
        <p:xfrm>
          <a:off x="885360" y="304800"/>
          <a:ext cx="10421280" cy="1463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Superkey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Any set of one or more columns that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identify a row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a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Candidate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minimal </a:t>
                      </a:r>
                      <a:r>
                        <a:rPr lang="en-US" sz="1400" b="0" i="0" kern="1200" dirty="0" err="1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superkey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meaning it uniquely identifies a row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without any unnecessary columns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90452C-B893-F9CD-EEC5-35C950275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6691"/>
              </p:ext>
            </p:extLst>
          </p:nvPr>
        </p:nvGraphicFramePr>
        <p:xfrm>
          <a:off x="2432015" y="2205259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29BD9C-BD9F-F45D-10DA-47884458EFB0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Keys: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StudentID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}, {Email}, {Phone}</a:t>
            </a:r>
            <a:endParaRPr lang="en-US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915B0-3557-0712-2B33-16B0D08DD61A}"/>
              </a:ext>
            </a:extLst>
          </p:cNvPr>
          <p:cNvSpPr/>
          <p:nvPr/>
        </p:nvSpPr>
        <p:spPr>
          <a:xfrm>
            <a:off x="5901179" y="2205259"/>
            <a:ext cx="3933701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92E2A-17C4-1282-8D17-F296FABD8C8D}"/>
              </a:ext>
            </a:extLst>
          </p:cNvPr>
          <p:cNvSpPr/>
          <p:nvPr/>
        </p:nvSpPr>
        <p:spPr>
          <a:xfrm>
            <a:off x="2357119" y="2205259"/>
            <a:ext cx="1743541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E0E29-27FB-4538-E30E-E6126C7A8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71127-DCAB-2605-D7E3-35B169457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00100"/>
              </p:ext>
            </p:extLst>
          </p:nvPr>
        </p:nvGraphicFramePr>
        <p:xfrm>
          <a:off x="885360" y="304800"/>
          <a:ext cx="10421280" cy="1463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The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chosen candidate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 uniquely identify rows in a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Alternate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Other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candidate keys not chosen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as the primary key.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D2F76F-D4CF-1E5D-BD23-E0CE6FB1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00058"/>
              </p:ext>
            </p:extLst>
          </p:nvPr>
        </p:nvGraphicFramePr>
        <p:xfrm>
          <a:off x="2432015" y="2205259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2F5FFC-3C12-D20B-309E-8E05301DBE79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StudentID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endParaRPr lang="en-US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96BB9-4483-4D02-009C-F1DC2F2CFFAA}"/>
              </a:ext>
            </a:extLst>
          </p:cNvPr>
          <p:cNvSpPr/>
          <p:nvPr/>
        </p:nvSpPr>
        <p:spPr>
          <a:xfrm>
            <a:off x="2295505" y="2205259"/>
            <a:ext cx="1793109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1A47-6395-FF2D-B3F7-E30B90610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404B98-EE43-9FAD-0E10-A6703ACF9BAD}"/>
              </a:ext>
            </a:extLst>
          </p:cNvPr>
          <p:cNvGraphicFramePr>
            <a:graphicFrameLocks noGrp="1"/>
          </p:cNvGraphicFramePr>
          <p:nvPr/>
        </p:nvGraphicFramePr>
        <p:xfrm>
          <a:off x="885360" y="304800"/>
          <a:ext cx="10421280" cy="1463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The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chosen candidate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 uniquely identify rows in a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Alternate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Other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candidate keys not chosen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as the primary key.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B18F7F-AB5F-BBCA-A597-2F17737536EA}"/>
              </a:ext>
            </a:extLst>
          </p:cNvPr>
          <p:cNvGraphicFramePr>
            <a:graphicFrameLocks noGrp="1"/>
          </p:cNvGraphicFramePr>
          <p:nvPr/>
        </p:nvGraphicFramePr>
        <p:xfrm>
          <a:off x="2432015" y="2205259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5FFD2C-EC5F-9CBD-154F-7A3BC0CB008E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Alternate Keys: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{Email}, {Phone}</a:t>
            </a:r>
            <a:endParaRPr lang="en-US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D287C-4101-E479-DFB9-DE4E2ED15CB3}"/>
              </a:ext>
            </a:extLst>
          </p:cNvPr>
          <p:cNvSpPr/>
          <p:nvPr/>
        </p:nvSpPr>
        <p:spPr>
          <a:xfrm>
            <a:off x="8107680" y="2205259"/>
            <a:ext cx="1727200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77CF-5A72-35AC-A282-60764D8C73BC}"/>
              </a:ext>
            </a:extLst>
          </p:cNvPr>
          <p:cNvSpPr/>
          <p:nvPr/>
        </p:nvSpPr>
        <p:spPr>
          <a:xfrm>
            <a:off x="5882640" y="2205259"/>
            <a:ext cx="2225040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8C5F4-7533-55F9-3F30-B57008706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B2E27-4D34-7A27-CE40-816AB888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14861"/>
              </p:ext>
            </p:extLst>
          </p:nvPr>
        </p:nvGraphicFramePr>
        <p:xfrm>
          <a:off x="885360" y="304800"/>
          <a:ext cx="10421280" cy="1463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Natural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key derived from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real-world attributes.</a:t>
                      </a:r>
                      <a:endParaRPr lang="en-US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1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Surrogate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artificially generated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with no business meaning, often used for simplicity.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5271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871C0C-1501-8D8F-2AC7-0E48D15E2D82}"/>
              </a:ext>
            </a:extLst>
          </p:cNvPr>
          <p:cNvGraphicFramePr>
            <a:graphicFrameLocks noGrp="1"/>
          </p:cNvGraphicFramePr>
          <p:nvPr/>
        </p:nvGraphicFramePr>
        <p:xfrm>
          <a:off x="2432015" y="2205259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0AA97C-98B0-C524-DE56-FA684DEEBC0A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Natural Keys: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{Email}, {Phone}</a:t>
            </a:r>
            <a:endParaRPr lang="en-US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4F24D-A841-9F3C-7623-0ED9BE4628EF}"/>
              </a:ext>
            </a:extLst>
          </p:cNvPr>
          <p:cNvSpPr/>
          <p:nvPr/>
        </p:nvSpPr>
        <p:spPr>
          <a:xfrm>
            <a:off x="8107680" y="2205259"/>
            <a:ext cx="1727200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4EB57-CFBD-9229-958F-01EE0178F9B8}"/>
              </a:ext>
            </a:extLst>
          </p:cNvPr>
          <p:cNvSpPr/>
          <p:nvPr/>
        </p:nvSpPr>
        <p:spPr>
          <a:xfrm>
            <a:off x="5882640" y="2205259"/>
            <a:ext cx="2225040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4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AE2D7-E2ED-56B6-139C-86B6DDF6F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C0371F-5E0A-822B-7563-95CD9BF5BEAC}"/>
              </a:ext>
            </a:extLst>
          </p:cNvPr>
          <p:cNvGraphicFramePr>
            <a:graphicFrameLocks noGrp="1"/>
          </p:cNvGraphicFramePr>
          <p:nvPr/>
        </p:nvGraphicFramePr>
        <p:xfrm>
          <a:off x="885360" y="304800"/>
          <a:ext cx="10421280" cy="1463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Natural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key derived from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real-world attributes.</a:t>
                      </a:r>
                      <a:endParaRPr lang="en-US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1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Surrogate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artificially generated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with no business meaning, often used for simplicity.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5271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9532BC-7DC0-4DE5-52BE-173D41DE1F96}"/>
              </a:ext>
            </a:extLst>
          </p:cNvPr>
          <p:cNvGraphicFramePr>
            <a:graphicFrameLocks noGrp="1"/>
          </p:cNvGraphicFramePr>
          <p:nvPr/>
        </p:nvGraphicFramePr>
        <p:xfrm>
          <a:off x="2432015" y="2205259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ECD25C-E501-9E79-B3F7-B884F72781F4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Surrogate Keys: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StudentID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endParaRPr lang="en-US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9F0CB-50B8-A7E1-00F2-FA2FDE00D04F}"/>
              </a:ext>
            </a:extLst>
          </p:cNvPr>
          <p:cNvSpPr/>
          <p:nvPr/>
        </p:nvSpPr>
        <p:spPr>
          <a:xfrm>
            <a:off x="2357120" y="2205259"/>
            <a:ext cx="1727200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9DDBE-2394-A8B7-CC17-12104F48B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EEAD08-A7C0-1AE5-A407-BF5227F21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1300"/>
              </p:ext>
            </p:extLst>
          </p:nvPr>
        </p:nvGraphicFramePr>
        <p:xfrm>
          <a:off x="885360" y="304800"/>
          <a:ext cx="10421280" cy="2164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Simple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single column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serving as a primary key.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Composite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primary key made of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multiple columns.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3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Compound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Often used interchangeably with composite key, but technically refers to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combining columns that have meaning together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786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3F365-0F95-B41A-FD6B-C53378E6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42928"/>
              </p:ext>
            </p:extLst>
          </p:nvPr>
        </p:nvGraphicFramePr>
        <p:xfrm>
          <a:off x="2432015" y="2890120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7CC003-D052-2019-F9CA-6CC07A739864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Simple Key: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StudentID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endParaRPr lang="en-US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D5B2C-5F7A-208D-886C-CBC6CF46D038}"/>
              </a:ext>
            </a:extLst>
          </p:cNvPr>
          <p:cNvSpPr/>
          <p:nvPr/>
        </p:nvSpPr>
        <p:spPr>
          <a:xfrm>
            <a:off x="2357120" y="2890120"/>
            <a:ext cx="1727200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FFBC-096F-649D-5270-9B4BF2EBA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778EB2-A2FC-5E88-FEAD-5596C866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29648"/>
              </p:ext>
            </p:extLst>
          </p:nvPr>
        </p:nvGraphicFramePr>
        <p:xfrm>
          <a:off x="885360" y="304800"/>
          <a:ext cx="10421280" cy="2164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Simple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single column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serving as a primary key.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Composite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primary key made of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multiple columns.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3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Compound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Often used interchangeably with composite key, but technically refers to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combining columns that have meaning together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786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CBC8B7-ED1F-93AD-96BB-2FEEA779680D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Composite Key: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OrderID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CustomerName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Product}</a:t>
            </a:r>
            <a:endParaRPr lang="en-US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957440-1BEF-C3C2-E29A-1E6A6EF46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31576"/>
              </p:ext>
            </p:extLst>
          </p:nvPr>
        </p:nvGraphicFramePr>
        <p:xfrm>
          <a:off x="1529760" y="2570080"/>
          <a:ext cx="9132480" cy="3078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94586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21194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3608962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  <a:gridCol w="1459874">
                  <a:extLst>
                    <a:ext uri="{9D8B030D-6E8A-4147-A177-3AD203B41FA5}">
                      <a16:colId xmlns:a16="http://schemas.microsoft.com/office/drawing/2014/main" val="289924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OrderID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ustomerName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Product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Quantity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UnitPrice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Logitech Blue Yeti USB Microphone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129.99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“How to Have the Most Enjoyable Travel” by Adam Gold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9.97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Oliver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“Motivating and Inspiring Students” by Robert J. Marzano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27.80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Marivic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 Book of Prayers: Grace and Guidance for Your Every Need” by Martin Manser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63A4CE3-2AAB-82FC-8547-A5911755F036}"/>
              </a:ext>
            </a:extLst>
          </p:cNvPr>
          <p:cNvSpPr/>
          <p:nvPr/>
        </p:nvSpPr>
        <p:spPr>
          <a:xfrm>
            <a:off x="1442720" y="2570080"/>
            <a:ext cx="6664960" cy="405861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9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71E31-7B6B-EC35-FA1B-1EF9E6FC4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2C75-9454-D065-3C07-B87F4976C00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Cardinality / Multiplicity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F4B8-C3E2-01C0-0F8B-768F25A65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9132D-BEBA-9C0C-35B6-34DB2B89CFC3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Cardinality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1E2C8AE-2CC8-9AD5-8B45-AE65F963F836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31417F8-8582-CD21-F145-6999B6FD1C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4684B0-099E-FCF2-4AF1-5B726E8A8F50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One-to-One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D2323-F3AC-CF62-876A-8525C1EC59D1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any-to-Many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63DC5BF-5221-7DA3-BFDB-AA51D90A9BC5}"/>
              </a:ext>
            </a:extLst>
          </p:cNvPr>
          <p:cNvCxnSpPr>
            <a:cxnSpLocks/>
          </p:cNvCxnSpPr>
          <p:nvPr/>
        </p:nvCxnSpPr>
        <p:spPr>
          <a:xfrm rot="5400000">
            <a:off x="5442291" y="3360794"/>
            <a:ext cx="1307420" cy="2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474E39-7389-698B-9580-26E4E1BDA19A}"/>
              </a:ext>
            </a:extLst>
          </p:cNvPr>
          <p:cNvSpPr txBox="1"/>
          <p:nvPr/>
        </p:nvSpPr>
        <p:spPr>
          <a:xfrm>
            <a:off x="3048000" y="4278453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One-to-Many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2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688A3-B7F7-6971-8097-621544701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21079-F23C-1DCA-EDD2-C0D9451A3352}"/>
              </a:ext>
            </a:extLst>
          </p:cNvPr>
          <p:cNvSpPr txBox="1"/>
          <p:nvPr/>
        </p:nvSpPr>
        <p:spPr>
          <a:xfrm>
            <a:off x="2499468" y="1234997"/>
            <a:ext cx="319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One-to-One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76BCB-665A-8D0A-024C-3B40A21B2C40}"/>
              </a:ext>
            </a:extLst>
          </p:cNvPr>
          <p:cNvSpPr txBox="1"/>
          <p:nvPr/>
        </p:nvSpPr>
        <p:spPr>
          <a:xfrm>
            <a:off x="5695555" y="1234997"/>
            <a:ext cx="319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One-to-Many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35D1F-5C0C-B34F-4E85-2EFB68FFD0C4}"/>
              </a:ext>
            </a:extLst>
          </p:cNvPr>
          <p:cNvSpPr txBox="1"/>
          <p:nvPr/>
        </p:nvSpPr>
        <p:spPr>
          <a:xfrm>
            <a:off x="104273" y="2273517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9E7FA-CBFB-9578-DA3B-49CAD9868EFA}"/>
              </a:ext>
            </a:extLst>
          </p:cNvPr>
          <p:cNvSpPr txBox="1"/>
          <p:nvPr/>
        </p:nvSpPr>
        <p:spPr>
          <a:xfrm>
            <a:off x="104273" y="4453454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CF758-6102-B51D-9D9B-043894B4E435}"/>
              </a:ext>
            </a:extLst>
          </p:cNvPr>
          <p:cNvSpPr txBox="1"/>
          <p:nvPr/>
        </p:nvSpPr>
        <p:spPr>
          <a:xfrm>
            <a:off x="2499467" y="2273516"/>
            <a:ext cx="319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record in one table is associated with </a:t>
            </a:r>
            <a:r>
              <a:rPr lang="en-US" sz="1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exactly one record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another table. Used when data </a:t>
            </a:r>
            <a:r>
              <a:rPr lang="en-US" sz="14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logically belongs to a single entity but is split 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into two tables for security or performance reasons.</a:t>
            </a:r>
            <a:endParaRPr lang="en-PH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CD92A-D1A1-9929-4BE6-A01EB17813B0}"/>
              </a:ext>
            </a:extLst>
          </p:cNvPr>
          <p:cNvSpPr txBox="1"/>
          <p:nvPr/>
        </p:nvSpPr>
        <p:spPr>
          <a:xfrm>
            <a:off x="2499467" y="4453452"/>
            <a:ext cx="3196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Person table linked to Passport table, where </a:t>
            </a:r>
            <a:r>
              <a:rPr lang="en-US" sz="14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person has only one passport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PH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8C531-FCDF-B279-A0E0-0EA4104F7FBE}"/>
              </a:ext>
            </a:extLst>
          </p:cNvPr>
          <p:cNvSpPr txBox="1"/>
          <p:nvPr/>
        </p:nvSpPr>
        <p:spPr>
          <a:xfrm>
            <a:off x="5695553" y="2273516"/>
            <a:ext cx="3196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single record in one table can be related to </a:t>
            </a:r>
            <a:r>
              <a:rPr lang="en-US" sz="1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records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another table, but each record in the second table </a:t>
            </a:r>
            <a:r>
              <a:rPr lang="en-US" sz="1400" dirty="0">
                <a:solidFill>
                  <a:srgbClr val="FFFF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relates to only one 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record in the first.</a:t>
            </a:r>
            <a:endParaRPr lang="en-PH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44897-F0B1-31CA-B7D4-38DA6477E655}"/>
              </a:ext>
            </a:extLst>
          </p:cNvPr>
          <p:cNvSpPr txBox="1"/>
          <p:nvPr/>
        </p:nvSpPr>
        <p:spPr>
          <a:xfrm>
            <a:off x="5695553" y="4453452"/>
            <a:ext cx="3196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Department table linked to an Employees table where </a:t>
            </a:r>
            <a:r>
              <a:rPr lang="en-US" sz="14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has many employees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but </a:t>
            </a:r>
            <a:r>
              <a:rPr lang="en-US" sz="14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employee belongs to only one department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B2C72-3885-CD4D-2F2F-8721E16F4F38}"/>
              </a:ext>
            </a:extLst>
          </p:cNvPr>
          <p:cNvSpPr txBox="1"/>
          <p:nvPr/>
        </p:nvSpPr>
        <p:spPr>
          <a:xfrm>
            <a:off x="8891638" y="1234997"/>
            <a:ext cx="3196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Many-to-Many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DC3DE-0F3F-DF8D-ABA1-F5FCCE37A446}"/>
              </a:ext>
            </a:extLst>
          </p:cNvPr>
          <p:cNvSpPr txBox="1"/>
          <p:nvPr/>
        </p:nvSpPr>
        <p:spPr>
          <a:xfrm>
            <a:off x="8891636" y="2273516"/>
            <a:ext cx="319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Records in one table can relate to </a:t>
            </a:r>
            <a:r>
              <a:rPr lang="en-US" sz="1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records 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another and </a:t>
            </a:r>
            <a:r>
              <a:rPr lang="en-US" sz="1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vice versa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Typically implemented using a </a:t>
            </a:r>
            <a:r>
              <a:rPr lang="en-US" sz="14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junction table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PH" sz="1400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EA86E-5AFD-037F-1AF9-CEEC37C6C7EC}"/>
              </a:ext>
            </a:extLst>
          </p:cNvPr>
          <p:cNvSpPr txBox="1"/>
          <p:nvPr/>
        </p:nvSpPr>
        <p:spPr>
          <a:xfrm>
            <a:off x="8891636" y="4453452"/>
            <a:ext cx="3196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Students and Courses tables linked via an Enrollments table, </a:t>
            </a:r>
            <a:r>
              <a:rPr lang="en-US" sz="14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a student can take multiple courses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</a:t>
            </a:r>
            <a:r>
              <a:rPr lang="en-US" sz="14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course can have multiple students</a:t>
            </a:r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5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5ADA-C0A9-B224-EC81-38FFDA96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2A7E61-CDD9-740E-BB1B-335AD1DC1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95087"/>
              </p:ext>
            </p:extLst>
          </p:nvPr>
        </p:nvGraphicFramePr>
        <p:xfrm>
          <a:off x="8253984" y="4009675"/>
          <a:ext cx="2663952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99829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8E0EF00-847C-AF03-1AE2-DAB47253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75" y="3645663"/>
            <a:ext cx="427523" cy="35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B87C1-70AE-49A5-09F1-193D12A3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730" y="3645663"/>
            <a:ext cx="427523" cy="358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8D934-9C4A-6360-C7D1-659DDE39DEC2}"/>
              </a:ext>
            </a:extLst>
          </p:cNvPr>
          <p:cNvSpPr txBox="1"/>
          <p:nvPr/>
        </p:nvSpPr>
        <p:spPr>
          <a:xfrm rot="4088469">
            <a:off x="9528082" y="3767179"/>
            <a:ext cx="781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</a:rPr>
              <a:t>,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47DD-CDA1-B8E6-AA3B-472D0CB78E4C}"/>
              </a:ext>
            </a:extLst>
          </p:cNvPr>
          <p:cNvSpPr txBox="1"/>
          <p:nvPr/>
        </p:nvSpPr>
        <p:spPr>
          <a:xfrm>
            <a:off x="8030087" y="6040697"/>
            <a:ext cx="3111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 Designer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214CAF-5B37-9D51-8BF2-76FC8518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539"/>
          <a:stretch/>
        </p:blipFill>
        <p:spPr>
          <a:xfrm>
            <a:off x="850604" y="3676366"/>
            <a:ext cx="3244788" cy="2364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68A553-5B44-542A-BC96-8D994B68EEC1}"/>
              </a:ext>
            </a:extLst>
          </p:cNvPr>
          <p:cNvSpPr txBox="1"/>
          <p:nvPr/>
        </p:nvSpPr>
        <p:spPr>
          <a:xfrm>
            <a:off x="1198450" y="6040697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Mathematician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2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0240-28AF-7C89-B043-0EE6371A5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65C98-5D85-A3A3-71E2-70C01EC7EE37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Cardinality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870CC11-7934-6D6F-32B7-51A30C0B8F02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526849B-477E-1AF3-24AA-69114F577C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AE1FB0-04D5-B36B-D683-58EB0D2C7399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One-to-One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82E26-E254-063C-421E-D3E263FF4E55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any-to-Many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1A487D9-4279-F103-72A6-901F6F49690C}"/>
              </a:ext>
            </a:extLst>
          </p:cNvPr>
          <p:cNvCxnSpPr>
            <a:cxnSpLocks/>
          </p:cNvCxnSpPr>
          <p:nvPr/>
        </p:nvCxnSpPr>
        <p:spPr>
          <a:xfrm rot="5400000">
            <a:off x="5442291" y="3360794"/>
            <a:ext cx="1307420" cy="2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90FE5E-C0B9-E4DB-6C04-0A13CBE0BB77}"/>
              </a:ext>
            </a:extLst>
          </p:cNvPr>
          <p:cNvSpPr txBox="1"/>
          <p:nvPr/>
        </p:nvSpPr>
        <p:spPr>
          <a:xfrm>
            <a:off x="3048000" y="4278453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One-to-Many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6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4072787" y="2544925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Cardinality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886C-1A48-5135-06AA-7194B74223E0}"/>
              </a:ext>
            </a:extLst>
          </p:cNvPr>
          <p:cNvSpPr txBox="1"/>
          <p:nvPr/>
        </p:nvSpPr>
        <p:spPr>
          <a:xfrm>
            <a:off x="1351721" y="3843723"/>
            <a:ext cx="948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“How many </a:t>
            </a:r>
            <a:r>
              <a:rPr lang="en-PH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instances of Entity A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can be </a:t>
            </a:r>
            <a:r>
              <a:rPr lang="en-PH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related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to an </a:t>
            </a:r>
            <a:r>
              <a:rPr lang="en-PH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instance of Entity B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?”, and </a:t>
            </a:r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vice versa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0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988E-04B6-DD8B-35EF-1BB90433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7D87-81F7-E16A-7FA2-8B9819437EF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Modality / Participation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A5C2-DEFD-6A0D-0353-6333D5DA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CE7D432-6080-372F-DA0C-299B58DF68F9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Modality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C72EC8-99C2-FCC0-9DF0-1596CD597172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57A2F5D-FCD1-3F62-5A2F-44C684C4CA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DAA98E-ECC6-83F6-1EE5-1EF309AC6C05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Optional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2829-31D3-B440-EBE3-2FB7EA57CD88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Mandatory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1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2623E-9611-A9F3-9A65-EDC8BF02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E2E5D-B703-F4D4-E096-1E0A9C23DB4F}"/>
              </a:ext>
            </a:extLst>
          </p:cNvPr>
          <p:cNvSpPr txBox="1"/>
          <p:nvPr/>
        </p:nvSpPr>
        <p:spPr>
          <a:xfrm>
            <a:off x="3366156" y="178251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Optional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0D303-A645-3129-A249-E99107684F0A}"/>
              </a:ext>
            </a:extLst>
          </p:cNvPr>
          <p:cNvSpPr txBox="1"/>
          <p:nvPr/>
        </p:nvSpPr>
        <p:spPr>
          <a:xfrm>
            <a:off x="7293597" y="178251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Mandatory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FFFA-7BEB-0CC6-4015-FCC768FA7329}"/>
              </a:ext>
            </a:extLst>
          </p:cNvPr>
          <p:cNvSpPr txBox="1"/>
          <p:nvPr/>
        </p:nvSpPr>
        <p:spPr>
          <a:xfrm>
            <a:off x="970961" y="2821036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8A09-A5C3-4933-4AB9-F8FE73D04B05}"/>
              </a:ext>
            </a:extLst>
          </p:cNvPr>
          <p:cNvSpPr txBox="1"/>
          <p:nvPr/>
        </p:nvSpPr>
        <p:spPr>
          <a:xfrm>
            <a:off x="970961" y="4429154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B4D4-A7C2-9F4F-AD4F-AB3BF484E08A}"/>
              </a:ext>
            </a:extLst>
          </p:cNvPr>
          <p:cNvSpPr txBox="1"/>
          <p:nvPr/>
        </p:nvSpPr>
        <p:spPr>
          <a:xfrm>
            <a:off x="3366155" y="2821035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Entities in one table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may or may not have related records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another table.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1B215-CC3E-AEDC-521A-AB7DF969A1CC}"/>
              </a:ext>
            </a:extLst>
          </p:cNvPr>
          <p:cNvSpPr txBox="1"/>
          <p:nvPr/>
        </p:nvSpPr>
        <p:spPr>
          <a:xfrm>
            <a:off x="3366155" y="442915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Customer may or may not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place an Order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B58B0-5BB0-3148-A195-E89C60044D05}"/>
              </a:ext>
            </a:extLst>
          </p:cNvPr>
          <p:cNvSpPr txBox="1"/>
          <p:nvPr/>
        </p:nvSpPr>
        <p:spPr>
          <a:xfrm>
            <a:off x="7293595" y="2821035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 record in one table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must have a related record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another table.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4DD0B-913A-7AAD-B9EB-17327F8B7E93}"/>
              </a:ext>
            </a:extLst>
          </p:cNvPr>
          <p:cNvSpPr txBox="1"/>
          <p:nvPr/>
        </p:nvSpPr>
        <p:spPr>
          <a:xfrm>
            <a:off x="7293595" y="442915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 </a:t>
            </a:r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OrderItem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must be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linked to an existing Order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95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BDC0-019E-FB2E-8EE1-664C4600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E87979F-3EB6-367D-8762-69612D8E666E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Modality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1DF4599-2672-FCD3-F711-626AC7F67CBA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4B4AC70-48D3-5FB9-7A59-128996DB12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37D9B2-705F-FF85-81BE-51C0367E8BF3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Optional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160B5-219E-A04E-1408-10FB6AC9DA88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Mandatory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9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428F1-72B9-E278-B894-9CFF41A68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A515C8E-C7BB-C309-3B24-27702E87D056}"/>
              </a:ext>
            </a:extLst>
          </p:cNvPr>
          <p:cNvSpPr txBox="1"/>
          <p:nvPr/>
        </p:nvSpPr>
        <p:spPr>
          <a:xfrm>
            <a:off x="4072787" y="2544925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Modality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F49BB-5E6F-2D90-43AF-0750CF454894}"/>
              </a:ext>
            </a:extLst>
          </p:cNvPr>
          <p:cNvSpPr txBox="1"/>
          <p:nvPr/>
        </p:nvSpPr>
        <p:spPr>
          <a:xfrm>
            <a:off x="1351721" y="3843723"/>
            <a:ext cx="948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“Can an </a:t>
            </a:r>
            <a:r>
              <a:rPr lang="en-US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instance of Entity A 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exist </a:t>
            </a:r>
            <a:r>
              <a:rPr lang="en-US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without being related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to </a:t>
            </a:r>
            <a:r>
              <a:rPr lang="en-US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any instance of Entity B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331012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4C67B-2AE2-D64D-4567-29E94AA19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A0EB-1C47-5838-12F4-705062C6E7F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 Schema vs.</a:t>
            </a:r>
          </a:p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 Instance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3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D84E1-1D4E-6A5B-0159-7B88D891C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051F66-7FDD-19B9-C9E4-9738AB99397A}"/>
              </a:ext>
            </a:extLst>
          </p:cNvPr>
          <p:cNvSpPr txBox="1"/>
          <p:nvPr/>
        </p:nvSpPr>
        <p:spPr>
          <a:xfrm>
            <a:off x="3366156" y="178251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 Schema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BA868-39D6-A482-4AA7-C86BE693B56F}"/>
              </a:ext>
            </a:extLst>
          </p:cNvPr>
          <p:cNvSpPr txBox="1"/>
          <p:nvPr/>
        </p:nvSpPr>
        <p:spPr>
          <a:xfrm>
            <a:off x="7293597" y="178251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 Instance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F9F06-502F-D7CD-4D28-3ACC110B9E46}"/>
              </a:ext>
            </a:extLst>
          </p:cNvPr>
          <p:cNvSpPr txBox="1"/>
          <p:nvPr/>
        </p:nvSpPr>
        <p:spPr>
          <a:xfrm>
            <a:off x="970961" y="2821036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DA2B4-783F-7E93-61C9-A673F0632379}"/>
              </a:ext>
            </a:extLst>
          </p:cNvPr>
          <p:cNvSpPr txBox="1"/>
          <p:nvPr/>
        </p:nvSpPr>
        <p:spPr>
          <a:xfrm>
            <a:off x="970961" y="4151944"/>
            <a:ext cx="2395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Information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22F43-43CC-01D6-4599-417627706569}"/>
              </a:ext>
            </a:extLst>
          </p:cNvPr>
          <p:cNvSpPr txBox="1"/>
          <p:nvPr/>
        </p:nvSpPr>
        <p:spPr>
          <a:xfrm>
            <a:off x="3366155" y="2821035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of a table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defined by its name, attributes, and data types.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4F3A-3B38-6628-D60F-FCB9789230A9}"/>
              </a:ext>
            </a:extLst>
          </p:cNvPr>
          <p:cNvSpPr txBox="1"/>
          <p:nvPr/>
        </p:nvSpPr>
        <p:spPr>
          <a:xfrm>
            <a:off x="3366155" y="415194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 is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static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not change frequently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DE3A9-7265-9C6A-7F00-EE0ECFBF8613}"/>
              </a:ext>
            </a:extLst>
          </p:cNvPr>
          <p:cNvSpPr txBox="1"/>
          <p:nvPr/>
        </p:nvSpPr>
        <p:spPr>
          <a:xfrm>
            <a:off x="7293595" y="2821035"/>
            <a:ext cx="392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snapshot of the data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table at a specific point in time. It consists of all rows (tuples) currently stored in the table.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5DA79-B6A0-B071-FA04-CC0EBCE40954}"/>
              </a:ext>
            </a:extLst>
          </p:cNvPr>
          <p:cNvSpPr txBox="1"/>
          <p:nvPr/>
        </p:nvSpPr>
        <p:spPr>
          <a:xfrm>
            <a:off x="7293595" y="415194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 is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dynamic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changes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 time a new snapshot is taken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33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7580AC-95BB-2DA0-0EBE-E1775F589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93531"/>
              </p:ext>
            </p:extLst>
          </p:nvPr>
        </p:nvGraphicFramePr>
        <p:xfrm>
          <a:off x="1529759" y="3185160"/>
          <a:ext cx="9132480" cy="487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94586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21194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3608962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  <a:gridCol w="1459874">
                  <a:extLst>
                    <a:ext uri="{9D8B030D-6E8A-4147-A177-3AD203B41FA5}">
                      <a16:colId xmlns:a16="http://schemas.microsoft.com/office/drawing/2014/main" val="289924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OrderID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ustomerName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Product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Quantity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UnitPrice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B89798-9786-45B1-83A1-A49AA71419AE}"/>
              </a:ext>
            </a:extLst>
          </p:cNvPr>
          <p:cNvSpPr txBox="1"/>
          <p:nvPr/>
        </p:nvSpPr>
        <p:spPr>
          <a:xfrm>
            <a:off x="4132279" y="1393649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 Schema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0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1A2EF-CF71-FFF6-0542-FB0D4E7CA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2C278E-FFE0-C41F-469D-4B3F6D75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539"/>
          <a:stretch/>
        </p:blipFill>
        <p:spPr>
          <a:xfrm>
            <a:off x="850604" y="3676366"/>
            <a:ext cx="3244788" cy="236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6C843-A926-9505-9A92-238D92E5909C}"/>
              </a:ext>
            </a:extLst>
          </p:cNvPr>
          <p:cNvSpPr txBox="1"/>
          <p:nvPr/>
        </p:nvSpPr>
        <p:spPr>
          <a:xfrm>
            <a:off x="1198450" y="6040697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Mathematician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E56746-2302-3F95-A0F9-3F28E791C12A}"/>
              </a:ext>
            </a:extLst>
          </p:cNvPr>
          <p:cNvSpPr/>
          <p:nvPr/>
        </p:nvSpPr>
        <p:spPr>
          <a:xfrm>
            <a:off x="4304941" y="693975"/>
            <a:ext cx="2514959" cy="4173300"/>
          </a:xfrm>
          <a:prstGeom prst="ellipse">
            <a:avLst/>
          </a:prstGeom>
          <a:noFill/>
          <a:ln w="50800">
            <a:solidFill>
              <a:srgbClr val="469FB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259A33-ABFC-A9F3-0E35-5FC24BFBE356}"/>
              </a:ext>
            </a:extLst>
          </p:cNvPr>
          <p:cNvSpPr/>
          <p:nvPr/>
        </p:nvSpPr>
        <p:spPr>
          <a:xfrm>
            <a:off x="7581541" y="1181100"/>
            <a:ext cx="1943460" cy="3199050"/>
          </a:xfrm>
          <a:prstGeom prst="ellipse">
            <a:avLst/>
          </a:prstGeom>
          <a:noFill/>
          <a:ln w="50800">
            <a:solidFill>
              <a:srgbClr val="469FB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72774-F0A9-161A-E533-D7F897D54B25}"/>
              </a:ext>
            </a:extLst>
          </p:cNvPr>
          <p:cNvSpPr txBox="1"/>
          <p:nvPr/>
        </p:nvSpPr>
        <p:spPr>
          <a:xfrm>
            <a:off x="5342648" y="1181100"/>
            <a:ext cx="439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-3</a:t>
            </a:r>
          </a:p>
          <a:p>
            <a:pPr algn="ctr"/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-1</a:t>
            </a:r>
          </a:p>
          <a:p>
            <a:pPr algn="ctr"/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  <a:p>
            <a:pPr algn="ctr"/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</a:p>
          <a:p>
            <a:pPr algn="ctr"/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3F65-D278-F7EC-5E20-9F0519682C4A}"/>
              </a:ext>
            </a:extLst>
          </p:cNvPr>
          <p:cNvSpPr txBox="1"/>
          <p:nvPr/>
        </p:nvSpPr>
        <p:spPr>
          <a:xfrm>
            <a:off x="8333499" y="1550432"/>
            <a:ext cx="439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-3</a:t>
            </a:r>
          </a:p>
          <a:p>
            <a:pPr algn="ctr"/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-1</a:t>
            </a:r>
          </a:p>
          <a:p>
            <a:pPr algn="ctr"/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  <a:p>
            <a:pPr algn="ctr"/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47B1D0-88E8-4DD6-BEFD-4637994AE96B}"/>
              </a:ext>
            </a:extLst>
          </p:cNvPr>
          <p:cNvCxnSpPr/>
          <p:nvPr/>
        </p:nvCxnSpPr>
        <p:spPr>
          <a:xfrm>
            <a:off x="5862895" y="1388507"/>
            <a:ext cx="2333108" cy="323850"/>
          </a:xfrm>
          <a:prstGeom prst="straightConnector1">
            <a:avLst/>
          </a:prstGeom>
          <a:ln w="25400">
            <a:solidFill>
              <a:srgbClr val="DE776A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0A28DB-03FA-BB7F-3775-565F444C77A1}"/>
              </a:ext>
            </a:extLst>
          </p:cNvPr>
          <p:cNvCxnSpPr>
            <a:cxnSpLocks/>
          </p:cNvCxnSpPr>
          <p:nvPr/>
        </p:nvCxnSpPr>
        <p:spPr>
          <a:xfrm>
            <a:off x="5862895" y="1398370"/>
            <a:ext cx="2470604" cy="1821080"/>
          </a:xfrm>
          <a:prstGeom prst="straightConnector1">
            <a:avLst/>
          </a:prstGeom>
          <a:ln w="25400">
            <a:solidFill>
              <a:srgbClr val="DE776A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9DFA58-D01C-97DB-BA1F-262F7B3E5E44}"/>
              </a:ext>
            </a:extLst>
          </p:cNvPr>
          <p:cNvCxnSpPr>
            <a:cxnSpLocks/>
          </p:cNvCxnSpPr>
          <p:nvPr/>
        </p:nvCxnSpPr>
        <p:spPr>
          <a:xfrm>
            <a:off x="5862895" y="2108210"/>
            <a:ext cx="2470604" cy="1825615"/>
          </a:xfrm>
          <a:prstGeom prst="straightConnector1">
            <a:avLst/>
          </a:prstGeom>
          <a:ln w="25400">
            <a:solidFill>
              <a:srgbClr val="DE776A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804539-8B43-81EE-74F5-74DEAD576ACE}"/>
              </a:ext>
            </a:extLst>
          </p:cNvPr>
          <p:cNvCxnSpPr>
            <a:cxnSpLocks/>
          </p:cNvCxnSpPr>
          <p:nvPr/>
        </p:nvCxnSpPr>
        <p:spPr>
          <a:xfrm>
            <a:off x="5832766" y="2856488"/>
            <a:ext cx="2500733" cy="362962"/>
          </a:xfrm>
          <a:prstGeom prst="straightConnector1">
            <a:avLst/>
          </a:prstGeom>
          <a:ln w="25400">
            <a:solidFill>
              <a:srgbClr val="DE776A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8908D1-C7F9-FDB0-315D-C5B605B04DA5}"/>
              </a:ext>
            </a:extLst>
          </p:cNvPr>
          <p:cNvCxnSpPr>
            <a:cxnSpLocks/>
          </p:cNvCxnSpPr>
          <p:nvPr/>
        </p:nvCxnSpPr>
        <p:spPr>
          <a:xfrm flipV="1">
            <a:off x="5782192" y="2493407"/>
            <a:ext cx="2413811" cy="1787684"/>
          </a:xfrm>
          <a:prstGeom prst="straightConnector1">
            <a:avLst/>
          </a:prstGeom>
          <a:ln w="25400">
            <a:solidFill>
              <a:srgbClr val="DE776A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5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9C6AE-4CBE-D42A-2F04-BB330AEBF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A3A994-76D1-1CDA-500A-52F9E9D1B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85420"/>
              </p:ext>
            </p:extLst>
          </p:nvPr>
        </p:nvGraphicFramePr>
        <p:xfrm>
          <a:off x="1529760" y="2385871"/>
          <a:ext cx="9132480" cy="3078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94586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21194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3608962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  <a:gridCol w="1459874">
                  <a:extLst>
                    <a:ext uri="{9D8B030D-6E8A-4147-A177-3AD203B41FA5}">
                      <a16:colId xmlns:a16="http://schemas.microsoft.com/office/drawing/2014/main" val="289924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OrderID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ustomerName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Product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Quantity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UnitPrice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Logitech Blue Yeti USB Microphone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129.99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“How to Have the Most Enjoyable Travel” by Adam Gold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9.97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Oliver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“Motivating and Inspiring Students” by Robert J. Marzano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27.80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Marivic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 Book of Prayers: Grace and Guidance for Your Every Need” by Martin Manser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A00AA-F8BF-A0A2-4702-30F1CE6557A9}"/>
              </a:ext>
            </a:extLst>
          </p:cNvPr>
          <p:cNvSpPr txBox="1"/>
          <p:nvPr/>
        </p:nvSpPr>
        <p:spPr>
          <a:xfrm>
            <a:off x="4132279" y="1393649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 Instance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7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EA3E-530E-9905-C50A-D012A0CC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CE19-A1DE-AD92-BCCF-158F72B2FC8B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Constraints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5A52A-D211-A425-44A1-A8049687240A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Constraints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D111E06-45F5-DFEF-4CD9-72413D62984C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741B094-3444-7E9D-64D4-E8004B96D0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9EACB2-2230-F6AC-DA32-1D3FB2F8BF9C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Implicit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C280-A5D5-0885-361B-13AEC102C51E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Semantic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4DEA818-2720-814D-AB01-4CC3B8DD747C}"/>
              </a:ext>
            </a:extLst>
          </p:cNvPr>
          <p:cNvCxnSpPr>
            <a:cxnSpLocks/>
          </p:cNvCxnSpPr>
          <p:nvPr/>
        </p:nvCxnSpPr>
        <p:spPr>
          <a:xfrm rot="5400000">
            <a:off x="5442291" y="3360794"/>
            <a:ext cx="1307420" cy="2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9CB1E-E0F3-4721-DD5C-1D3E98EAF6A4}"/>
              </a:ext>
            </a:extLst>
          </p:cNvPr>
          <p:cNvSpPr txBox="1"/>
          <p:nvPr/>
        </p:nvSpPr>
        <p:spPr>
          <a:xfrm>
            <a:off x="3048000" y="4278453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Explicit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2623E-9611-A9F3-9A65-EDC8BF02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E2E5D-B703-F4D4-E096-1E0A9C23DB4F}"/>
              </a:ext>
            </a:extLst>
          </p:cNvPr>
          <p:cNvSpPr txBox="1"/>
          <p:nvPr/>
        </p:nvSpPr>
        <p:spPr>
          <a:xfrm>
            <a:off x="2499468" y="1644017"/>
            <a:ext cx="319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Implicit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0D303-A645-3129-A249-E99107684F0A}"/>
              </a:ext>
            </a:extLst>
          </p:cNvPr>
          <p:cNvSpPr txBox="1"/>
          <p:nvPr/>
        </p:nvSpPr>
        <p:spPr>
          <a:xfrm>
            <a:off x="5695555" y="1644017"/>
            <a:ext cx="319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Explicit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FFFA-7BEB-0CC6-4015-FCC768FA7329}"/>
              </a:ext>
            </a:extLst>
          </p:cNvPr>
          <p:cNvSpPr txBox="1"/>
          <p:nvPr/>
        </p:nvSpPr>
        <p:spPr>
          <a:xfrm>
            <a:off x="104273" y="2682537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8A09-A5C3-4933-4AB9-F8FE73D04B05}"/>
              </a:ext>
            </a:extLst>
          </p:cNvPr>
          <p:cNvSpPr txBox="1"/>
          <p:nvPr/>
        </p:nvSpPr>
        <p:spPr>
          <a:xfrm>
            <a:off x="104273" y="4290655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B4D4-A7C2-9F4F-AD4F-AB3BF484E08A}"/>
              </a:ext>
            </a:extLst>
          </p:cNvPr>
          <p:cNvSpPr txBox="1"/>
          <p:nvPr/>
        </p:nvSpPr>
        <p:spPr>
          <a:xfrm>
            <a:off x="2499467" y="2682536"/>
            <a:ext cx="319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Inherent to the data model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itself, such as atomic values in the relational model.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1B215-CC3E-AEDC-521A-AB7DF969A1CC}"/>
              </a:ext>
            </a:extLst>
          </p:cNvPr>
          <p:cNvSpPr txBox="1"/>
          <p:nvPr/>
        </p:nvSpPr>
        <p:spPr>
          <a:xfrm>
            <a:off x="2499467" y="4290653"/>
            <a:ext cx="319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a Books table, each attribute stores a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 value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(not a list or a nested table).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B58B0-5BB0-3148-A195-E89C60044D05}"/>
              </a:ext>
            </a:extLst>
          </p:cNvPr>
          <p:cNvSpPr txBox="1"/>
          <p:nvPr/>
        </p:nvSpPr>
        <p:spPr>
          <a:xfrm>
            <a:off x="5695553" y="2682536"/>
            <a:ext cx="319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Defined in the schema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such as domain, primary key, foreign key, and unique constraints.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4DD0B-913A-7AAD-B9EB-17327F8B7E93}"/>
              </a:ext>
            </a:extLst>
          </p:cNvPr>
          <p:cNvSpPr txBox="1"/>
          <p:nvPr/>
        </p:nvSpPr>
        <p:spPr>
          <a:xfrm>
            <a:off x="5695553" y="4290653"/>
            <a:ext cx="319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PKs, FKs, Unique Keys, NOT NULL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C4437-D3FD-BEE0-12E6-64BD3F6B5AE1}"/>
              </a:ext>
            </a:extLst>
          </p:cNvPr>
          <p:cNvSpPr txBox="1"/>
          <p:nvPr/>
        </p:nvSpPr>
        <p:spPr>
          <a:xfrm>
            <a:off x="8891638" y="1644017"/>
            <a:ext cx="319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Semantic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1D945-C319-1AFE-BF0B-2913EABEA523}"/>
              </a:ext>
            </a:extLst>
          </p:cNvPr>
          <p:cNvSpPr txBox="1"/>
          <p:nvPr/>
        </p:nvSpPr>
        <p:spPr>
          <a:xfrm>
            <a:off x="8891636" y="2682536"/>
            <a:ext cx="319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Rules specific to the business logic,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enforced at the application level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0BB38-A4C7-D9BE-8532-F142D2A24AB0}"/>
              </a:ext>
            </a:extLst>
          </p:cNvPr>
          <p:cNvSpPr txBox="1"/>
          <p:nvPr/>
        </p:nvSpPr>
        <p:spPr>
          <a:xfrm>
            <a:off x="8891636" y="4290653"/>
            <a:ext cx="319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bank rule ensuring that customers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cannot withdraw more than their balance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70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23F83-88A4-AC37-9E1A-B0CDB920A883}"/>
              </a:ext>
            </a:extLst>
          </p:cNvPr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69FB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74E7B-6A7A-206E-0FE9-F4D824D19970}"/>
              </a:ext>
            </a:extLst>
          </p:cNvPr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EB34E-B7F0-624E-5AFE-2DCB6D4E3DF6}"/>
              </a:ext>
            </a:extLst>
          </p:cNvPr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2533-C153-2175-552B-333FCB01E401}"/>
              </a:ext>
            </a:extLst>
          </p:cNvPr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25813-2B72-D9B9-BC2C-3F525C2E619A}"/>
              </a:ext>
            </a:extLst>
          </p:cNvPr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24306-4C01-4351-00ED-7595A660347E}"/>
              </a:ext>
            </a:extLst>
          </p:cNvPr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Scheme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215C2-8902-172A-BCC3-D7D3819C646D}"/>
              </a:ext>
            </a:extLst>
          </p:cNvPr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Modern Serif</a:t>
            </a:r>
          </a:p>
          <a:p>
            <a:pPr algn="ctr"/>
            <a:r>
              <a:rPr lang="en-PH" sz="4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Consolas</a:t>
            </a:r>
            <a:endParaRPr lang="en-US" sz="40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50D4E-26BE-5D74-2109-C169C8F2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FA1A9B-ED7A-F734-06A0-124C3030CC83}"/>
              </a:ext>
            </a:extLst>
          </p:cNvPr>
          <p:cNvGraphicFramePr>
            <a:graphicFrameLocks noGrp="1"/>
          </p:cNvGraphicFramePr>
          <p:nvPr/>
        </p:nvGraphicFramePr>
        <p:xfrm>
          <a:off x="8253984" y="4009675"/>
          <a:ext cx="2663952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99829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AD9FFE-1713-DAC0-F950-3A375ECE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75" y="3645663"/>
            <a:ext cx="427523" cy="35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67675A-9E76-A5EC-9453-46BFB8A7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730" y="3645663"/>
            <a:ext cx="427523" cy="358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CEACD-2A18-DC15-4ADA-DA18F8C9B9E3}"/>
              </a:ext>
            </a:extLst>
          </p:cNvPr>
          <p:cNvSpPr txBox="1"/>
          <p:nvPr/>
        </p:nvSpPr>
        <p:spPr>
          <a:xfrm rot="4088469">
            <a:off x="9528082" y="3767179"/>
            <a:ext cx="781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</a:rPr>
              <a:t>,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65381-D2A0-6796-1F58-976B4A34743D}"/>
              </a:ext>
            </a:extLst>
          </p:cNvPr>
          <p:cNvSpPr txBox="1"/>
          <p:nvPr/>
        </p:nvSpPr>
        <p:spPr>
          <a:xfrm>
            <a:off x="8030087" y="6040697"/>
            <a:ext cx="3111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 Designer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1E3D9-2AC7-F13C-A281-9F511C8C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539"/>
          <a:stretch/>
        </p:blipFill>
        <p:spPr>
          <a:xfrm>
            <a:off x="850604" y="3676366"/>
            <a:ext cx="3244788" cy="2364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25C583-487D-B32E-CB32-D98E827478E1}"/>
              </a:ext>
            </a:extLst>
          </p:cNvPr>
          <p:cNvSpPr txBox="1"/>
          <p:nvPr/>
        </p:nvSpPr>
        <p:spPr>
          <a:xfrm>
            <a:off x="1198450" y="6040697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Mathematician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8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E6642-2AE9-D4DD-AD9A-38E62F201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E2A610-EA34-879D-79C0-C8EE7853B8C4}"/>
              </a:ext>
            </a:extLst>
          </p:cNvPr>
          <p:cNvGraphicFramePr>
            <a:graphicFrameLocks noGrp="1"/>
          </p:cNvGraphicFramePr>
          <p:nvPr/>
        </p:nvGraphicFramePr>
        <p:xfrm>
          <a:off x="8253984" y="4009675"/>
          <a:ext cx="2663952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99829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8D6C73-9358-5FDD-F4B7-4E9628FF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75" y="3645663"/>
            <a:ext cx="427523" cy="35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36F1D-B295-91E6-FC57-8B539B41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730" y="3645663"/>
            <a:ext cx="427523" cy="358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F498B-2E7F-4079-8E30-C4D28FEF02FE}"/>
              </a:ext>
            </a:extLst>
          </p:cNvPr>
          <p:cNvSpPr txBox="1"/>
          <p:nvPr/>
        </p:nvSpPr>
        <p:spPr>
          <a:xfrm rot="4088469">
            <a:off x="9528082" y="3767179"/>
            <a:ext cx="781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</a:rPr>
              <a:t>,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629FE-ED0F-58AE-0570-0FCEB53FDC2C}"/>
              </a:ext>
            </a:extLst>
          </p:cNvPr>
          <p:cNvSpPr txBox="1"/>
          <p:nvPr/>
        </p:nvSpPr>
        <p:spPr>
          <a:xfrm>
            <a:off x="8030087" y="6040697"/>
            <a:ext cx="3111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 Designer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DEC039-79B4-E0C6-E566-D69231E2B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7078"/>
              </p:ext>
            </p:extLst>
          </p:nvPr>
        </p:nvGraphicFramePr>
        <p:xfrm>
          <a:off x="886678" y="2205259"/>
          <a:ext cx="3453720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2683665-CB57-9C1A-F8C3-C07544C351C2}"/>
              </a:ext>
            </a:extLst>
          </p:cNvPr>
          <p:cNvGrpSpPr/>
          <p:nvPr/>
        </p:nvGrpSpPr>
        <p:grpSpPr>
          <a:xfrm>
            <a:off x="373382" y="1632567"/>
            <a:ext cx="2535932" cy="3131457"/>
            <a:chOff x="373382" y="1632567"/>
            <a:chExt cx="2535932" cy="31314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657D8B-839F-AA4C-A51D-95C54007BB5B}"/>
                </a:ext>
              </a:extLst>
            </p:cNvPr>
            <p:cNvSpPr/>
            <p:nvPr/>
          </p:nvSpPr>
          <p:spPr>
            <a:xfrm>
              <a:off x="704089" y="2093976"/>
              <a:ext cx="1874519" cy="2670048"/>
            </a:xfrm>
            <a:prstGeom prst="rect">
              <a:avLst/>
            </a:prstGeom>
            <a:noFill/>
            <a:ln w="254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6C5AA0-1EEA-F827-335A-9FC7D239BB08}"/>
                </a:ext>
              </a:extLst>
            </p:cNvPr>
            <p:cNvSpPr txBox="1"/>
            <p:nvPr/>
          </p:nvSpPr>
          <p:spPr>
            <a:xfrm>
              <a:off x="373382" y="1632567"/>
              <a:ext cx="2535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8AA6E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Primary Key</a:t>
              </a:r>
              <a:endParaRPr lang="en-PH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C873BA-F1CD-9B3B-B01A-F3EB9685E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87003"/>
              </p:ext>
            </p:extLst>
          </p:nvPr>
        </p:nvGraphicFramePr>
        <p:xfrm>
          <a:off x="4887144" y="2205259"/>
          <a:ext cx="2663952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OrderID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CustomerId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9982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58261F3-DBC6-8A3F-9282-935E56E59FD5}"/>
              </a:ext>
            </a:extLst>
          </p:cNvPr>
          <p:cNvGrpSpPr/>
          <p:nvPr/>
        </p:nvGrpSpPr>
        <p:grpSpPr>
          <a:xfrm>
            <a:off x="6080153" y="1743850"/>
            <a:ext cx="1635535" cy="2489822"/>
            <a:chOff x="6080153" y="1743850"/>
            <a:chExt cx="1635535" cy="24898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E252CF-7671-DFF0-5836-F7100905535F}"/>
                </a:ext>
              </a:extLst>
            </p:cNvPr>
            <p:cNvSpPr/>
            <p:nvPr/>
          </p:nvSpPr>
          <p:spPr>
            <a:xfrm>
              <a:off x="6080153" y="2205259"/>
              <a:ext cx="1635535" cy="2028413"/>
            </a:xfrm>
            <a:prstGeom prst="rect">
              <a:avLst/>
            </a:prstGeom>
            <a:noFill/>
            <a:ln w="25400">
              <a:solidFill>
                <a:srgbClr val="DE776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F9B74-7D7B-EC0F-8174-20765F384307}"/>
                </a:ext>
              </a:extLst>
            </p:cNvPr>
            <p:cNvSpPr txBox="1"/>
            <p:nvPr/>
          </p:nvSpPr>
          <p:spPr>
            <a:xfrm>
              <a:off x="6080153" y="1743850"/>
              <a:ext cx="163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E776A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Foreign Key</a:t>
              </a:r>
              <a:endParaRPr lang="en-PH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48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E4604-2BD5-0CD5-FA98-2D5577600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39FA31F-8B74-3775-F797-A2FB1C77C663}"/>
              </a:ext>
            </a:extLst>
          </p:cNvPr>
          <p:cNvSpPr txBox="1"/>
          <p:nvPr/>
        </p:nvSpPr>
        <p:spPr>
          <a:xfrm>
            <a:off x="4072787" y="3167390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Relations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2D3D9-B45B-BC99-24AD-6B9490018B67}"/>
              </a:ext>
            </a:extLst>
          </p:cNvPr>
          <p:cNvSpPr txBox="1"/>
          <p:nvPr/>
        </p:nvSpPr>
        <p:spPr>
          <a:xfrm>
            <a:off x="1351721" y="4173801"/>
            <a:ext cx="9488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US" sz="24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essence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relational databases. It defines how data can be </a:t>
            </a:r>
            <a:r>
              <a:rPr lang="en-US" sz="24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created, stored, collected, and relate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one another.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C8EE4-626C-8C58-5B3B-9DB6CC612CFC}"/>
              </a:ext>
            </a:extLst>
          </p:cNvPr>
          <p:cNvSpPr txBox="1"/>
          <p:nvPr/>
        </p:nvSpPr>
        <p:spPr>
          <a:xfrm>
            <a:off x="3639128" y="1730092"/>
            <a:ext cx="491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E776A"/>
                </a:solidFill>
                <a:latin typeface="Consolas" panose="020B0609020204030204" pitchFamily="49" charset="0"/>
              </a:rPr>
              <a:t>Keys,</a:t>
            </a:r>
          </a:p>
          <a:p>
            <a:pPr algn="ctr"/>
            <a:r>
              <a:rPr lang="en-US" sz="2000" dirty="0">
                <a:solidFill>
                  <a:srgbClr val="DE776A"/>
                </a:solidFill>
                <a:latin typeface="Consolas" panose="020B0609020204030204" pitchFamily="49" charset="0"/>
              </a:rPr>
              <a:t>Cardinality,</a:t>
            </a:r>
          </a:p>
          <a:p>
            <a:pPr algn="ctr"/>
            <a:r>
              <a:rPr lang="en-US" sz="2000" dirty="0">
                <a:solidFill>
                  <a:srgbClr val="DE776A"/>
                </a:solidFill>
                <a:latin typeface="Consolas" panose="020B0609020204030204" pitchFamily="49" charset="0"/>
              </a:rPr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4068805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2ABC3-CC2A-DC27-02E2-25B61B080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9DEB-0A86-6165-60FD-AD5712DD141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Keys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4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1EDCC-55F2-0D09-B8BD-48FC545CA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9449"/>
              </p:ext>
            </p:extLst>
          </p:nvPr>
        </p:nvGraphicFramePr>
        <p:xfrm>
          <a:off x="885360" y="640080"/>
          <a:ext cx="10421280" cy="5577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Superkey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Any set of one or more columns that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identify a row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a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Candidate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minimal </a:t>
                      </a:r>
                      <a:r>
                        <a:rPr lang="en-US" sz="1400" b="0" i="0" kern="1200" dirty="0" err="1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superkey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meaning it uniquely identifies a row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without any unnecessary columns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The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chosen candidate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 uniquely identify rows in a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Alternate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Other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candidate keys not chosen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as the primary key.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Foreign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field that </a:t>
                      </a:r>
                      <a:r>
                        <a:rPr lang="en-PH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references the primary key 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of a table.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7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Natural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key derived from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real-world attributes.</a:t>
                      </a:r>
                      <a:endParaRPr lang="en-US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1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Surrogate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artificially generated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with no business meaning, often used for simplicity.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5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Simple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single column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serving as a primary key.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Composite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primary key made of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multiple columns.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3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Compound Key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Often used interchangeably with composite key, but technically refers to </a:t>
                      </a:r>
                      <a:r>
                        <a:rPr lang="en-US" sz="1400" dirty="0">
                          <a:solidFill>
                            <a:srgbClr val="FFF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combining columns that have meaning together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7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8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BEC96-C6FA-A29A-FE05-A57370DF4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7710DE-D89F-B59A-146D-DE5BD8F14547}"/>
              </a:ext>
            </a:extLst>
          </p:cNvPr>
          <p:cNvGraphicFramePr>
            <a:graphicFrameLocks noGrp="1"/>
          </p:cNvGraphicFramePr>
          <p:nvPr/>
        </p:nvGraphicFramePr>
        <p:xfrm>
          <a:off x="885360" y="304800"/>
          <a:ext cx="10421280" cy="1463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437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99691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Superkey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Any set of one or more columns that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identify a row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a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Candidate Key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minimal </a:t>
                      </a:r>
                      <a:r>
                        <a:rPr lang="en-US" sz="1400" b="0" i="0" kern="1200" dirty="0" err="1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superkey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meaning it uniquely identifies a row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without any unnecessary columns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F06485-A7A0-300B-61A6-170FB1040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48702"/>
              </p:ext>
            </p:extLst>
          </p:nvPr>
        </p:nvGraphicFramePr>
        <p:xfrm>
          <a:off x="2432015" y="2205259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StudentName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E776A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DE776A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D59C42-EE27-0D5E-32BE-AC37F6F08B47}"/>
              </a:ext>
            </a:extLst>
          </p:cNvPr>
          <p:cNvSpPr txBox="1"/>
          <p:nvPr/>
        </p:nvSpPr>
        <p:spPr>
          <a:xfrm>
            <a:off x="655451" y="5749760"/>
            <a:ext cx="108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Superkeys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StudentID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}, 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StudentID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Email}, {</a:t>
            </a:r>
            <a:r>
              <a:rPr lang="en-PH" dirty="0" err="1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StudentName</a:t>
            </a:r>
            <a:r>
              <a:rPr lang="en-PH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Email}, 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etc.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264</TotalTime>
  <Words>1532</Words>
  <Application>Microsoft Office PowerPoint</Application>
  <PresentationFormat>Widescreen</PresentationFormat>
  <Paragraphs>399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CMU Serif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Ang</dc:creator>
  <cp:lastModifiedBy>Jarel Ang</cp:lastModifiedBy>
  <cp:revision>3</cp:revision>
  <dcterms:created xsi:type="dcterms:W3CDTF">2024-11-18T08:36:16Z</dcterms:created>
  <dcterms:modified xsi:type="dcterms:W3CDTF">2024-11-18T17:22:21Z</dcterms:modified>
</cp:coreProperties>
</file>